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63" r:id="rId2"/>
    <p:sldMasterId id="2147483669" r:id="rId3"/>
  </p:sldMasterIdLst>
  <p:notesMasterIdLst>
    <p:notesMasterId r:id="rId18"/>
  </p:notesMasterIdLst>
  <p:handoutMasterIdLst>
    <p:handoutMasterId r:id="rId19"/>
  </p:handoutMasterIdLst>
  <p:sldIdLst>
    <p:sldId id="282" r:id="rId4"/>
    <p:sldId id="302" r:id="rId5"/>
    <p:sldId id="342" r:id="rId6"/>
    <p:sldId id="286" r:id="rId7"/>
    <p:sldId id="334" r:id="rId8"/>
    <p:sldId id="341" r:id="rId9"/>
    <p:sldId id="293" r:id="rId10"/>
    <p:sldId id="335" r:id="rId11"/>
    <p:sldId id="294" r:id="rId12"/>
    <p:sldId id="305" r:id="rId13"/>
    <p:sldId id="287" r:id="rId14"/>
    <p:sldId id="310" r:id="rId15"/>
    <p:sldId id="343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08865D9-27D4-40C1-B716-6A39107C4795}">
          <p14:sldIdLst>
            <p14:sldId id="282"/>
            <p14:sldId id="302"/>
            <p14:sldId id="342"/>
            <p14:sldId id="286"/>
            <p14:sldId id="334"/>
            <p14:sldId id="341"/>
            <p14:sldId id="293"/>
            <p14:sldId id="335"/>
            <p14:sldId id="294"/>
            <p14:sldId id="305"/>
            <p14:sldId id="287"/>
            <p14:sldId id="310"/>
            <p14:sldId id="343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2F5496"/>
    <a:srgbClr val="859BC2"/>
    <a:srgbClr val="4F6EA6"/>
    <a:srgbClr val="0C53A4"/>
    <a:srgbClr val="000000"/>
    <a:srgbClr val="006991"/>
    <a:srgbClr val="3A40B8"/>
    <a:srgbClr val="7DB458"/>
    <a:srgbClr val="70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3792" autoAdjust="0"/>
  </p:normalViewPr>
  <p:slideViewPr>
    <p:cSldViewPr snapToGrid="0" showGuides="1">
      <p:cViewPr varScale="1">
        <p:scale>
          <a:sx n="62" d="100"/>
          <a:sy n="62" d="100"/>
        </p:scale>
        <p:origin x="72" y="92"/>
      </p:cViewPr>
      <p:guideLst>
        <p:guide orient="horz" pos="3657"/>
        <p:guide pos="3840"/>
      </p:guideLst>
    </p:cSldViewPr>
  </p:slideViewPr>
  <p:outlineViewPr>
    <p:cViewPr>
      <p:scale>
        <a:sx n="33" d="100"/>
        <a:sy n="33" d="100"/>
      </p:scale>
      <p:origin x="0" y="-8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elo.bernardes\Documents\Evolu&#231;&#227;o%20dos%20Limites%20Or&#231;ament&#225;rios%20ANA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/>
              <a:t>EFFECTIVE IMPLEMENTATION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Planilha1!$B$4:$B$8</c:f>
              <c:strCache>
                <c:ptCount val="5"/>
                <c:pt idx="0">
                  <c:v>Brasil</c:v>
                </c:pt>
                <c:pt idx="1">
                  <c:v>Global</c:v>
                </c:pt>
                <c:pt idx="2">
                  <c:v>América do Sul </c:v>
                </c:pt>
                <c:pt idx="3">
                  <c:v>EASA</c:v>
                </c:pt>
                <c:pt idx="4">
                  <c:v>EUA</c:v>
                </c:pt>
              </c:strCache>
            </c:strRef>
          </c:cat>
          <c:val>
            <c:numRef>
              <c:f>Planilha1!$C$4:$C$8</c:f>
              <c:numCache>
                <c:formatCode>0.00%</c:formatCode>
                <c:ptCount val="5"/>
                <c:pt idx="0">
                  <c:v>0.94950000000000001</c:v>
                </c:pt>
                <c:pt idx="1">
                  <c:v>0.67559999999999998</c:v>
                </c:pt>
                <c:pt idx="2">
                  <c:v>0.76029999999999998</c:v>
                </c:pt>
                <c:pt idx="3">
                  <c:v>0.80479999999999996</c:v>
                </c:pt>
                <c:pt idx="4">
                  <c:v>0.90910000000000002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C8-4E3D-A21F-E31D3696EE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29237920"/>
        <c:axId val="329238280"/>
      </c:barChart>
      <c:catAx>
        <c:axId val="32923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9238280"/>
        <c:crosses val="autoZero"/>
        <c:auto val="1"/>
        <c:lblAlgn val="ctr"/>
        <c:lblOffset val="100"/>
        <c:noMultiLvlLbl val="0"/>
      </c:catAx>
      <c:valAx>
        <c:axId val="32923828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32923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kumimoji="0" lang="pt-BR" sz="1600" b="1" i="0" u="none" strike="noStrike" kern="1200" cap="none" spc="0" normalizeH="0" baseline="0">
                <a:ln>
                  <a:noFill/>
                </a:ln>
                <a:solidFill>
                  <a:srgbClr val="007CA3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pPr>
            <a:r>
              <a:rPr kumimoji="0" lang="pt-BR" sz="1600" b="1" i="0" u="none" strike="noStrike" kern="1200" cap="none" spc="0" normalizeH="0" baseline="0">
                <a:ln>
                  <a:noFill/>
                </a:ln>
                <a:solidFill>
                  <a:srgbClr val="007CA3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Despesas Discricionárias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kumimoji="0" lang="pt-BR" sz="1600" b="1" i="0" u="none" strike="noStrike" kern="1200" cap="none" spc="0" normalizeH="0" baseline="0">
              <a:ln>
                <a:noFill/>
              </a:ln>
              <a:solidFill>
                <a:srgbClr val="007CA3"/>
              </a:solidFill>
              <a:effectLst/>
              <a:uLnTx/>
              <a:uFillTx/>
              <a:latin typeface="+mn-lt"/>
              <a:ea typeface="+mj-ea"/>
              <a:cs typeface="+mj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4674096186972674E-2"/>
          <c:y val="0.18847568626067054"/>
          <c:w val="0.85296393361869116"/>
          <c:h val="0.528326296591353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'EVOLUÇÃO ORÇAMENTÁRIA'!$E$23</c:f>
              <c:strCache>
                <c:ptCount val="1"/>
                <c:pt idx="0">
                  <c:v>Dotação Atual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'EVOLUÇÃO ORÇAMENTÁRIA'!$A$24:$A$34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'EVOLUÇÃO ORÇAMENTÁRIA'!$E$24:$E$34</c:f>
              <c:numCache>
                <c:formatCode>#,##0</c:formatCode>
                <c:ptCount val="11"/>
                <c:pt idx="0">
                  <c:v>179.460463</c:v>
                </c:pt>
                <c:pt idx="1">
                  <c:v>174.28279699999999</c:v>
                </c:pt>
                <c:pt idx="2">
                  <c:v>146.40024299999999</c:v>
                </c:pt>
                <c:pt idx="3">
                  <c:v>167</c:v>
                </c:pt>
                <c:pt idx="4">
                  <c:v>164.793162</c:v>
                </c:pt>
                <c:pt idx="5">
                  <c:v>150</c:v>
                </c:pt>
                <c:pt idx="6">
                  <c:v>128.613134</c:v>
                </c:pt>
                <c:pt idx="7">
                  <c:v>110.769034</c:v>
                </c:pt>
                <c:pt idx="8">
                  <c:v>123.107258</c:v>
                </c:pt>
                <c:pt idx="9">
                  <c:v>135.607258</c:v>
                </c:pt>
                <c:pt idx="10">
                  <c:v>109.488716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B-4973-8D91-725ADE8819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4818639"/>
        <c:axId val="1144819055"/>
      </c:barChart>
      <c:lineChart>
        <c:grouping val="stacked"/>
        <c:varyColors val="0"/>
        <c:ser>
          <c:idx val="1"/>
          <c:order val="1"/>
          <c:tx>
            <c:strRef>
              <c:f>'EVOLUÇÃO ORÇAMENTÁRIA'!$J$23</c:f>
              <c:strCache>
                <c:ptCount val="1"/>
                <c:pt idx="0">
                  <c:v>Comparação % Base Dotação 2014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'EVOLUÇÃO ORÇAMENTÁRIA'!$J$24:$J$34</c:f>
              <c:numCache>
                <c:formatCode>0%</c:formatCode>
                <c:ptCount val="11"/>
                <c:pt idx="0">
                  <c:v>1</c:v>
                </c:pt>
                <c:pt idx="1">
                  <c:v>0.9126421796178652</c:v>
                </c:pt>
                <c:pt idx="2">
                  <c:v>0.69269837922680055</c:v>
                </c:pt>
                <c:pt idx="3">
                  <c:v>0.74342024833997411</c:v>
                </c:pt>
                <c:pt idx="4">
                  <c:v>0.71259363707350154</c:v>
                </c:pt>
                <c:pt idx="5">
                  <c:v>0.62520840867032146</c:v>
                </c:pt>
                <c:pt idx="6">
                  <c:v>0.51393645578855873</c:v>
                </c:pt>
                <c:pt idx="7">
                  <c:v>0.42350065839894069</c:v>
                </c:pt>
                <c:pt idx="8">
                  <c:v>0.42764729660961537</c:v>
                </c:pt>
                <c:pt idx="9">
                  <c:v>0.4453289122085145</c:v>
                </c:pt>
                <c:pt idx="10">
                  <c:v>0.34222239668840893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7B-4973-8D91-725ADE8819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517376"/>
        <c:axId val="151516128"/>
      </c:lineChart>
      <c:catAx>
        <c:axId val="114481863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l"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>
                    <a:solidFill>
                      <a:schemeClr val="bg1">
                        <a:lumMod val="50000"/>
                      </a:schemeClr>
                    </a:solidFill>
                  </a:rPr>
                  <a:t>* Dotação Orçamentária Atualizada 2024 (contingenciamento)</a:t>
                </a:r>
              </a:p>
              <a:p>
                <a:pPr algn="l">
                  <a:defRPr/>
                </a:pPr>
                <a:r>
                  <a:rPr lang="pt-BR" dirty="0">
                    <a:solidFill>
                      <a:schemeClr val="bg1">
                        <a:lumMod val="50000"/>
                      </a:schemeClr>
                    </a:solidFill>
                  </a:rPr>
                  <a:t>** Valores atualizados pelo IPCA. Ano referência 2014</a:t>
                </a:r>
              </a:p>
            </c:rich>
          </c:tx>
          <c:layout>
            <c:manualLayout>
              <c:xMode val="edge"/>
              <c:yMode val="edge"/>
              <c:x val="0.1191403993003403"/>
              <c:y val="0.855202027888932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l"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4819055"/>
        <c:crosses val="autoZero"/>
        <c:auto val="1"/>
        <c:lblAlgn val="ctr"/>
        <c:lblOffset val="100"/>
        <c:noMultiLvlLbl val="0"/>
      </c:catAx>
      <c:valAx>
        <c:axId val="1144819055"/>
        <c:scaling>
          <c:orientation val="minMax"/>
          <c:max val="300"/>
          <c:min val="6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4818639"/>
        <c:crosses val="autoZero"/>
        <c:crossBetween val="between"/>
      </c:valAx>
      <c:valAx>
        <c:axId val="151516128"/>
        <c:scaling>
          <c:orientation val="minMax"/>
          <c:max val="1.2"/>
          <c:min val="-0.5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1517376"/>
        <c:crosses val="max"/>
        <c:crossBetween val="between"/>
      </c:valAx>
      <c:catAx>
        <c:axId val="151517376"/>
        <c:scaling>
          <c:orientation val="minMax"/>
        </c:scaling>
        <c:delete val="1"/>
        <c:axPos val="b"/>
        <c:majorTickMark val="out"/>
        <c:minorTickMark val="none"/>
        <c:tickLblPos val="nextTo"/>
        <c:crossAx val="1515161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FFCB54-613D-48D5-BFFA-689C64EB36AE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</dgm:pt>
    <dgm:pt modelId="{495D3DCB-744C-4DA9-83FB-0E5A34CA75A7}">
      <dgm:prSet phldrT="[Texto]"/>
      <dgm:spPr>
        <a:xfrm>
          <a:off x="115" y="546746"/>
          <a:ext cx="3011305" cy="728995"/>
        </a:xfrm>
        <a:prstGeom prst="round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Regulamentação</a:t>
          </a:r>
        </a:p>
      </dgm:t>
    </dgm:pt>
    <dgm:pt modelId="{CD0548E2-18F8-46D7-98CF-2DDB7F0B0E71}" type="parTrans" cxnId="{60C7DAA6-F9B6-4B7B-B2F4-7BD08C1A06CA}">
      <dgm:prSet/>
      <dgm:spPr/>
      <dgm:t>
        <a:bodyPr/>
        <a:lstStyle/>
        <a:p>
          <a:endParaRPr lang="pt-BR"/>
        </a:p>
      </dgm:t>
    </dgm:pt>
    <dgm:pt modelId="{CABBF884-08FB-44FF-9BFD-02443AA14631}" type="sibTrans" cxnId="{60C7DAA6-F9B6-4B7B-B2F4-7BD08C1A06CA}">
      <dgm:prSet/>
      <dgm:spPr/>
      <dgm:t>
        <a:bodyPr/>
        <a:lstStyle/>
        <a:p>
          <a:endParaRPr lang="pt-BR"/>
        </a:p>
      </dgm:t>
    </dgm:pt>
    <dgm:pt modelId="{0F521AD6-52F4-4528-BF7F-24E7907AC6AA}">
      <dgm:prSet phldrT="[Texto]"/>
      <dgm:spPr>
        <a:xfrm>
          <a:off x="3243060" y="546746"/>
          <a:ext cx="3011305" cy="728995"/>
        </a:xfrm>
        <a:prstGeom prst="round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Certificação e outorga</a:t>
          </a:r>
        </a:p>
      </dgm:t>
    </dgm:pt>
    <dgm:pt modelId="{B6FED5D1-4D23-46A9-941C-78F6B7747DF1}" type="parTrans" cxnId="{79729CCE-BFF9-4E81-B749-BE83CDB6E6A2}">
      <dgm:prSet/>
      <dgm:spPr/>
      <dgm:t>
        <a:bodyPr/>
        <a:lstStyle/>
        <a:p>
          <a:endParaRPr lang="pt-BR"/>
        </a:p>
      </dgm:t>
    </dgm:pt>
    <dgm:pt modelId="{CD8E36EE-6643-46AD-BEA2-91A3C1490BA4}" type="sibTrans" cxnId="{79729CCE-BFF9-4E81-B749-BE83CDB6E6A2}">
      <dgm:prSet/>
      <dgm:spPr/>
      <dgm:t>
        <a:bodyPr/>
        <a:lstStyle/>
        <a:p>
          <a:endParaRPr lang="pt-BR"/>
        </a:p>
      </dgm:t>
    </dgm:pt>
    <dgm:pt modelId="{06C61C62-4D38-424B-9E07-2304ACB10A3B}">
      <dgm:prSet phldrT="[Texto]"/>
      <dgm:spPr>
        <a:xfrm>
          <a:off x="6486004" y="546746"/>
          <a:ext cx="3011305" cy="728995"/>
        </a:xfrm>
        <a:prstGeom prst="round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Fiscalização</a:t>
          </a:r>
        </a:p>
      </dgm:t>
    </dgm:pt>
    <dgm:pt modelId="{E265B76C-ADCA-4D5A-9135-AA0A52DE1A6F}" type="parTrans" cxnId="{E113A833-35AC-4DAE-B940-3064FA7F8EA4}">
      <dgm:prSet/>
      <dgm:spPr/>
      <dgm:t>
        <a:bodyPr/>
        <a:lstStyle/>
        <a:p>
          <a:endParaRPr lang="pt-BR"/>
        </a:p>
      </dgm:t>
    </dgm:pt>
    <dgm:pt modelId="{701B6B86-9E2A-4071-9548-178BB8505380}" type="sibTrans" cxnId="{E113A833-35AC-4DAE-B940-3064FA7F8EA4}">
      <dgm:prSet/>
      <dgm:spPr/>
      <dgm:t>
        <a:bodyPr/>
        <a:lstStyle/>
        <a:p>
          <a:endParaRPr lang="pt-BR"/>
        </a:p>
      </dgm:t>
    </dgm:pt>
    <dgm:pt modelId="{E6AD9907-5F86-432D-B944-621DD2D5D52B}" type="pres">
      <dgm:prSet presAssocID="{38FFCB54-613D-48D5-BFFA-689C64EB36AE}" presName="CompostProcess" presStyleCnt="0">
        <dgm:presLayoutVars>
          <dgm:dir/>
          <dgm:resizeHandles val="exact"/>
        </dgm:presLayoutVars>
      </dgm:prSet>
      <dgm:spPr/>
    </dgm:pt>
    <dgm:pt modelId="{2ABE94F8-A256-4CD1-938C-41ACAB349689}" type="pres">
      <dgm:prSet presAssocID="{38FFCB54-613D-48D5-BFFA-689C64EB36AE}" presName="arrow" presStyleLbl="bgShp" presStyleIdx="0" presStyleCnt="1"/>
      <dgm:spPr>
        <a:xfrm>
          <a:off x="712306" y="0"/>
          <a:ext cx="8072812" cy="1822488"/>
        </a:xfrm>
        <a:prstGeom prst="rightArrow">
          <a:avLst/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7519F54D-A097-450E-B7EB-0A102721E86C}" type="pres">
      <dgm:prSet presAssocID="{38FFCB54-613D-48D5-BFFA-689C64EB36AE}" presName="linearProcess" presStyleCnt="0"/>
      <dgm:spPr/>
    </dgm:pt>
    <dgm:pt modelId="{8953768A-C5B5-4910-854D-28A945DF8299}" type="pres">
      <dgm:prSet presAssocID="{495D3DCB-744C-4DA9-83FB-0E5A34CA75A7}" presName="textNode" presStyleLbl="node1" presStyleIdx="0" presStyleCnt="3">
        <dgm:presLayoutVars>
          <dgm:bulletEnabled val="1"/>
        </dgm:presLayoutVars>
      </dgm:prSet>
      <dgm:spPr/>
    </dgm:pt>
    <dgm:pt modelId="{EE567F4B-541E-452E-AB41-B3AC347D2478}" type="pres">
      <dgm:prSet presAssocID="{CABBF884-08FB-44FF-9BFD-02443AA14631}" presName="sibTrans" presStyleCnt="0"/>
      <dgm:spPr/>
    </dgm:pt>
    <dgm:pt modelId="{7B61123A-0669-4453-9915-6F930C22B06A}" type="pres">
      <dgm:prSet presAssocID="{0F521AD6-52F4-4528-BF7F-24E7907AC6AA}" presName="textNode" presStyleLbl="node1" presStyleIdx="1" presStyleCnt="3">
        <dgm:presLayoutVars>
          <dgm:bulletEnabled val="1"/>
        </dgm:presLayoutVars>
      </dgm:prSet>
      <dgm:spPr/>
    </dgm:pt>
    <dgm:pt modelId="{6AE272A8-CAE3-4771-B0DE-B41B8BD0CF18}" type="pres">
      <dgm:prSet presAssocID="{CD8E36EE-6643-46AD-BEA2-91A3C1490BA4}" presName="sibTrans" presStyleCnt="0"/>
      <dgm:spPr/>
    </dgm:pt>
    <dgm:pt modelId="{1D5A68B7-DF73-4927-B631-83B7CFE7D2B0}" type="pres">
      <dgm:prSet presAssocID="{06C61C62-4D38-424B-9E07-2304ACB10A3B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113A833-35AC-4DAE-B940-3064FA7F8EA4}" srcId="{38FFCB54-613D-48D5-BFFA-689C64EB36AE}" destId="{06C61C62-4D38-424B-9E07-2304ACB10A3B}" srcOrd="2" destOrd="0" parTransId="{E265B76C-ADCA-4D5A-9135-AA0A52DE1A6F}" sibTransId="{701B6B86-9E2A-4071-9548-178BB8505380}"/>
    <dgm:cxn modelId="{4248D45C-37DC-4D22-BF44-672015F63FED}" type="presOf" srcId="{38FFCB54-613D-48D5-BFFA-689C64EB36AE}" destId="{E6AD9907-5F86-432D-B944-621DD2D5D52B}" srcOrd="0" destOrd="0" presId="urn:microsoft.com/office/officeart/2005/8/layout/hProcess9"/>
    <dgm:cxn modelId="{82DE8551-0F76-42CA-A83B-C9CB44A98597}" type="presOf" srcId="{06C61C62-4D38-424B-9E07-2304ACB10A3B}" destId="{1D5A68B7-DF73-4927-B631-83B7CFE7D2B0}" srcOrd="0" destOrd="0" presId="urn:microsoft.com/office/officeart/2005/8/layout/hProcess9"/>
    <dgm:cxn modelId="{01678089-4EFF-46EA-B955-105913A56142}" type="presOf" srcId="{0F521AD6-52F4-4528-BF7F-24E7907AC6AA}" destId="{7B61123A-0669-4453-9915-6F930C22B06A}" srcOrd="0" destOrd="0" presId="urn:microsoft.com/office/officeart/2005/8/layout/hProcess9"/>
    <dgm:cxn modelId="{60C7DAA6-F9B6-4B7B-B2F4-7BD08C1A06CA}" srcId="{38FFCB54-613D-48D5-BFFA-689C64EB36AE}" destId="{495D3DCB-744C-4DA9-83FB-0E5A34CA75A7}" srcOrd="0" destOrd="0" parTransId="{CD0548E2-18F8-46D7-98CF-2DDB7F0B0E71}" sibTransId="{CABBF884-08FB-44FF-9BFD-02443AA14631}"/>
    <dgm:cxn modelId="{79729CCE-BFF9-4E81-B749-BE83CDB6E6A2}" srcId="{38FFCB54-613D-48D5-BFFA-689C64EB36AE}" destId="{0F521AD6-52F4-4528-BF7F-24E7907AC6AA}" srcOrd="1" destOrd="0" parTransId="{B6FED5D1-4D23-46A9-941C-78F6B7747DF1}" sibTransId="{CD8E36EE-6643-46AD-BEA2-91A3C1490BA4}"/>
    <dgm:cxn modelId="{CD4E65DD-3324-4288-B4EE-278C98EADF32}" type="presOf" srcId="{495D3DCB-744C-4DA9-83FB-0E5A34CA75A7}" destId="{8953768A-C5B5-4910-854D-28A945DF8299}" srcOrd="0" destOrd="0" presId="urn:microsoft.com/office/officeart/2005/8/layout/hProcess9"/>
    <dgm:cxn modelId="{F1EB8CD1-610F-46DF-9B45-0C64452E0172}" type="presParOf" srcId="{E6AD9907-5F86-432D-B944-621DD2D5D52B}" destId="{2ABE94F8-A256-4CD1-938C-41ACAB349689}" srcOrd="0" destOrd="0" presId="urn:microsoft.com/office/officeart/2005/8/layout/hProcess9"/>
    <dgm:cxn modelId="{3F75C5FA-F687-4637-BDF5-52AA56D87492}" type="presParOf" srcId="{E6AD9907-5F86-432D-B944-621DD2D5D52B}" destId="{7519F54D-A097-450E-B7EB-0A102721E86C}" srcOrd="1" destOrd="0" presId="urn:microsoft.com/office/officeart/2005/8/layout/hProcess9"/>
    <dgm:cxn modelId="{0EC524F8-53BF-41B7-8285-A789D4AD3561}" type="presParOf" srcId="{7519F54D-A097-450E-B7EB-0A102721E86C}" destId="{8953768A-C5B5-4910-854D-28A945DF8299}" srcOrd="0" destOrd="0" presId="urn:microsoft.com/office/officeart/2005/8/layout/hProcess9"/>
    <dgm:cxn modelId="{83721B8F-738E-4A7C-9F25-800BB594136E}" type="presParOf" srcId="{7519F54D-A097-450E-B7EB-0A102721E86C}" destId="{EE567F4B-541E-452E-AB41-B3AC347D2478}" srcOrd="1" destOrd="0" presId="urn:microsoft.com/office/officeart/2005/8/layout/hProcess9"/>
    <dgm:cxn modelId="{AD42EE6C-972B-4816-9B22-8A2D18D25580}" type="presParOf" srcId="{7519F54D-A097-450E-B7EB-0A102721E86C}" destId="{7B61123A-0669-4453-9915-6F930C22B06A}" srcOrd="2" destOrd="0" presId="urn:microsoft.com/office/officeart/2005/8/layout/hProcess9"/>
    <dgm:cxn modelId="{419D1B71-74F9-4687-BD71-D401C728A716}" type="presParOf" srcId="{7519F54D-A097-450E-B7EB-0A102721E86C}" destId="{6AE272A8-CAE3-4771-B0DE-B41B8BD0CF18}" srcOrd="3" destOrd="0" presId="urn:microsoft.com/office/officeart/2005/8/layout/hProcess9"/>
    <dgm:cxn modelId="{1457041E-E418-4F0E-95E9-37BA67A9A68F}" type="presParOf" srcId="{7519F54D-A097-450E-B7EB-0A102721E86C}" destId="{1D5A68B7-DF73-4927-B631-83B7CFE7D2B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FEB350-A35A-417D-A4C9-0666E5537B15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</dgm:pt>
    <dgm:pt modelId="{682AB2E5-25EE-4E56-B1B2-F4CD3BA867C2}">
      <dgm:prSet phldrT="[Texto]"/>
      <dgm:spPr>
        <a:solidFill>
          <a:schemeClr val="accent5"/>
        </a:solidFill>
      </dgm:spPr>
      <dgm:t>
        <a:bodyPr/>
        <a:lstStyle/>
        <a:p>
          <a:r>
            <a:rPr lang="pt-BR" dirty="0"/>
            <a:t>Estudos</a:t>
          </a:r>
        </a:p>
      </dgm:t>
    </dgm:pt>
    <dgm:pt modelId="{AE69FF65-B911-4BAD-AE80-782308D88218}" type="parTrans" cxnId="{97FB32DB-9AAB-4A36-81B1-680B5A6DB1E5}">
      <dgm:prSet/>
      <dgm:spPr/>
      <dgm:t>
        <a:bodyPr/>
        <a:lstStyle/>
        <a:p>
          <a:endParaRPr lang="pt-BR"/>
        </a:p>
      </dgm:t>
    </dgm:pt>
    <dgm:pt modelId="{1CD5A0FE-42A4-4D79-8219-21FF0A0363ED}" type="sibTrans" cxnId="{97FB32DB-9AAB-4A36-81B1-680B5A6DB1E5}">
      <dgm:prSet/>
      <dgm:spPr/>
      <dgm:t>
        <a:bodyPr/>
        <a:lstStyle/>
        <a:p>
          <a:endParaRPr lang="pt-BR"/>
        </a:p>
      </dgm:t>
    </dgm:pt>
    <dgm:pt modelId="{C5665D65-ECA2-4708-869A-0CC9C5C38855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dirty="0"/>
            <a:t>Elaboração de proposta</a:t>
          </a:r>
        </a:p>
      </dgm:t>
    </dgm:pt>
    <dgm:pt modelId="{56B7500A-63F6-4607-BF02-AE75D2981BBC}" type="parTrans" cxnId="{86B51BF0-6CDE-4C7C-BAD5-3C71BBC9BDD3}">
      <dgm:prSet/>
      <dgm:spPr/>
      <dgm:t>
        <a:bodyPr/>
        <a:lstStyle/>
        <a:p>
          <a:endParaRPr lang="pt-BR"/>
        </a:p>
      </dgm:t>
    </dgm:pt>
    <dgm:pt modelId="{B5DE6589-86A0-4453-A32D-99D60718D179}" type="sibTrans" cxnId="{86B51BF0-6CDE-4C7C-BAD5-3C71BBC9BDD3}">
      <dgm:prSet/>
      <dgm:spPr/>
      <dgm:t>
        <a:bodyPr/>
        <a:lstStyle/>
        <a:p>
          <a:endParaRPr lang="pt-BR"/>
        </a:p>
      </dgm:t>
    </dgm:pt>
    <dgm:pt modelId="{063BD96A-443A-43D8-8B8E-6A9427797EFA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dirty="0"/>
            <a:t>Submissão à Audiência Pública</a:t>
          </a:r>
        </a:p>
      </dgm:t>
    </dgm:pt>
    <dgm:pt modelId="{D60ABE81-DBE8-411D-AE9C-3F8DFE2BD50B}" type="parTrans" cxnId="{26F38679-356F-400E-A7BF-CBC99895F978}">
      <dgm:prSet/>
      <dgm:spPr/>
      <dgm:t>
        <a:bodyPr/>
        <a:lstStyle/>
        <a:p>
          <a:endParaRPr lang="pt-BR"/>
        </a:p>
      </dgm:t>
    </dgm:pt>
    <dgm:pt modelId="{44790D1B-8BBA-4D76-9F14-60D26C3A9C47}" type="sibTrans" cxnId="{26F38679-356F-400E-A7BF-CBC99895F978}">
      <dgm:prSet/>
      <dgm:spPr/>
      <dgm:t>
        <a:bodyPr/>
        <a:lstStyle/>
        <a:p>
          <a:endParaRPr lang="pt-BR"/>
        </a:p>
      </dgm:t>
    </dgm:pt>
    <dgm:pt modelId="{02936D5C-69F9-47D8-9805-1B9193B7D016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dirty="0"/>
            <a:t>Processamento de Contribuições e revisão da proposta</a:t>
          </a:r>
        </a:p>
      </dgm:t>
    </dgm:pt>
    <dgm:pt modelId="{E9C5BCFD-0197-4694-B1DA-E0903338B1D0}" type="parTrans" cxnId="{9289D82B-9D3D-40CA-8FBB-AC5AF8F02407}">
      <dgm:prSet/>
      <dgm:spPr/>
      <dgm:t>
        <a:bodyPr/>
        <a:lstStyle/>
        <a:p>
          <a:endParaRPr lang="pt-BR"/>
        </a:p>
      </dgm:t>
    </dgm:pt>
    <dgm:pt modelId="{7D709395-828F-46C8-9A24-34875F1274CC}" type="sibTrans" cxnId="{9289D82B-9D3D-40CA-8FBB-AC5AF8F02407}">
      <dgm:prSet/>
      <dgm:spPr/>
      <dgm:t>
        <a:bodyPr/>
        <a:lstStyle/>
        <a:p>
          <a:endParaRPr lang="pt-BR"/>
        </a:p>
      </dgm:t>
    </dgm:pt>
    <dgm:pt modelId="{29E167C7-535F-4F93-AF2A-3D9D5ED32743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dirty="0"/>
            <a:t>Análise da Procuradoria</a:t>
          </a:r>
        </a:p>
      </dgm:t>
    </dgm:pt>
    <dgm:pt modelId="{1D5260BA-A8FA-4F3C-8A59-4C1713279C25}" type="parTrans" cxnId="{46F4B09E-6CF6-4AD1-8C6C-0B388792E0F5}">
      <dgm:prSet/>
      <dgm:spPr/>
      <dgm:t>
        <a:bodyPr/>
        <a:lstStyle/>
        <a:p>
          <a:endParaRPr lang="pt-BR"/>
        </a:p>
      </dgm:t>
    </dgm:pt>
    <dgm:pt modelId="{3D7463E9-18DC-408E-87B7-F331169CD5F1}" type="sibTrans" cxnId="{46F4B09E-6CF6-4AD1-8C6C-0B388792E0F5}">
      <dgm:prSet/>
      <dgm:spPr/>
      <dgm:t>
        <a:bodyPr/>
        <a:lstStyle/>
        <a:p>
          <a:endParaRPr lang="pt-BR"/>
        </a:p>
      </dgm:t>
    </dgm:pt>
    <dgm:pt modelId="{E0478BDA-F0C8-4AB9-9FBA-ED0617DDEAD5}">
      <dgm:prSet phldrT="[Texto]" custT="1"/>
      <dgm:spPr>
        <a:solidFill>
          <a:srgbClr val="4472C4">
            <a:lumMod val="5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57150" tIns="57150" rIns="57150" bIns="57150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Deliberação final</a:t>
          </a:r>
        </a:p>
      </dgm:t>
    </dgm:pt>
    <dgm:pt modelId="{41E7F663-4F55-48C1-A4FA-0B799F358E7F}" type="parTrans" cxnId="{B6AC3927-A1F6-40F7-9961-3CE76A18C692}">
      <dgm:prSet/>
      <dgm:spPr/>
      <dgm:t>
        <a:bodyPr/>
        <a:lstStyle/>
        <a:p>
          <a:endParaRPr lang="pt-BR"/>
        </a:p>
      </dgm:t>
    </dgm:pt>
    <dgm:pt modelId="{A74A6C63-5211-4073-AA3F-86D270ABB8A6}" type="sibTrans" cxnId="{B6AC3927-A1F6-40F7-9961-3CE76A18C692}">
      <dgm:prSet/>
      <dgm:spPr/>
      <dgm:t>
        <a:bodyPr/>
        <a:lstStyle/>
        <a:p>
          <a:endParaRPr lang="pt-BR"/>
        </a:p>
      </dgm:t>
    </dgm:pt>
    <dgm:pt modelId="{0BD4A5B5-D277-4749-B7A4-030E8BEA389E}" type="pres">
      <dgm:prSet presAssocID="{82FEB350-A35A-417D-A4C9-0666E5537B15}" presName="CompostProcess" presStyleCnt="0">
        <dgm:presLayoutVars>
          <dgm:dir/>
          <dgm:resizeHandles val="exact"/>
        </dgm:presLayoutVars>
      </dgm:prSet>
      <dgm:spPr/>
    </dgm:pt>
    <dgm:pt modelId="{4426EB7B-816F-49B9-9582-5EA23A6A6546}" type="pres">
      <dgm:prSet presAssocID="{82FEB350-A35A-417D-A4C9-0666E5537B15}" presName="arrow" presStyleLbl="bgShp" presStyleIdx="0" presStyleCnt="1"/>
      <dgm:spPr/>
    </dgm:pt>
    <dgm:pt modelId="{72F32049-0892-4A92-B6AD-9981173D381D}" type="pres">
      <dgm:prSet presAssocID="{82FEB350-A35A-417D-A4C9-0666E5537B15}" presName="linearProcess" presStyleCnt="0"/>
      <dgm:spPr/>
    </dgm:pt>
    <dgm:pt modelId="{73579661-9550-4524-895C-A9A5F5FD74F5}" type="pres">
      <dgm:prSet presAssocID="{682AB2E5-25EE-4E56-B1B2-F4CD3BA867C2}" presName="textNode" presStyleLbl="node1" presStyleIdx="0" presStyleCnt="6">
        <dgm:presLayoutVars>
          <dgm:bulletEnabled val="1"/>
        </dgm:presLayoutVars>
      </dgm:prSet>
      <dgm:spPr/>
    </dgm:pt>
    <dgm:pt modelId="{162E7157-9196-41A0-9049-4DEFBFBFB555}" type="pres">
      <dgm:prSet presAssocID="{1CD5A0FE-42A4-4D79-8219-21FF0A0363ED}" presName="sibTrans" presStyleCnt="0"/>
      <dgm:spPr/>
    </dgm:pt>
    <dgm:pt modelId="{04427C28-AAE2-4332-B5A8-ACD3CC50F0E5}" type="pres">
      <dgm:prSet presAssocID="{C5665D65-ECA2-4708-869A-0CC9C5C38855}" presName="textNode" presStyleLbl="node1" presStyleIdx="1" presStyleCnt="6">
        <dgm:presLayoutVars>
          <dgm:bulletEnabled val="1"/>
        </dgm:presLayoutVars>
      </dgm:prSet>
      <dgm:spPr/>
    </dgm:pt>
    <dgm:pt modelId="{5ABD0F4B-F067-4F31-94D2-A155F3410F2A}" type="pres">
      <dgm:prSet presAssocID="{B5DE6589-86A0-4453-A32D-99D60718D179}" presName="sibTrans" presStyleCnt="0"/>
      <dgm:spPr/>
    </dgm:pt>
    <dgm:pt modelId="{6AD573C1-52EF-44D9-88BC-E3A02DDBD540}" type="pres">
      <dgm:prSet presAssocID="{063BD96A-443A-43D8-8B8E-6A9427797EFA}" presName="textNode" presStyleLbl="node1" presStyleIdx="2" presStyleCnt="6">
        <dgm:presLayoutVars>
          <dgm:bulletEnabled val="1"/>
        </dgm:presLayoutVars>
      </dgm:prSet>
      <dgm:spPr/>
    </dgm:pt>
    <dgm:pt modelId="{B4545817-79CC-42C0-B1E7-EA07D37C2EA1}" type="pres">
      <dgm:prSet presAssocID="{44790D1B-8BBA-4D76-9F14-60D26C3A9C47}" presName="sibTrans" presStyleCnt="0"/>
      <dgm:spPr/>
    </dgm:pt>
    <dgm:pt modelId="{F82B1133-AB82-4978-BBF2-8BADF1E98B00}" type="pres">
      <dgm:prSet presAssocID="{02936D5C-69F9-47D8-9805-1B9193B7D016}" presName="textNode" presStyleLbl="node1" presStyleIdx="3" presStyleCnt="6">
        <dgm:presLayoutVars>
          <dgm:bulletEnabled val="1"/>
        </dgm:presLayoutVars>
      </dgm:prSet>
      <dgm:spPr/>
    </dgm:pt>
    <dgm:pt modelId="{8775A8F8-DEA3-4AB9-8143-AE3BA75E5D0D}" type="pres">
      <dgm:prSet presAssocID="{7D709395-828F-46C8-9A24-34875F1274CC}" presName="sibTrans" presStyleCnt="0"/>
      <dgm:spPr/>
    </dgm:pt>
    <dgm:pt modelId="{D59C9765-5215-4413-9EC4-21F65C2699FE}" type="pres">
      <dgm:prSet presAssocID="{29E167C7-535F-4F93-AF2A-3D9D5ED32743}" presName="textNode" presStyleLbl="node1" presStyleIdx="4" presStyleCnt="6">
        <dgm:presLayoutVars>
          <dgm:bulletEnabled val="1"/>
        </dgm:presLayoutVars>
      </dgm:prSet>
      <dgm:spPr/>
    </dgm:pt>
    <dgm:pt modelId="{696662A3-126E-43CE-9938-F2FB0AF22D93}" type="pres">
      <dgm:prSet presAssocID="{3D7463E9-18DC-408E-87B7-F331169CD5F1}" presName="sibTrans" presStyleCnt="0"/>
      <dgm:spPr/>
    </dgm:pt>
    <dgm:pt modelId="{B9EEA020-170A-4F90-9C14-16C3A42108F6}" type="pres">
      <dgm:prSet presAssocID="{E0478BDA-F0C8-4AB9-9FBA-ED0617DDEAD5}" presName="textNode" presStyleLbl="node1" presStyleIdx="5" presStyleCnt="6">
        <dgm:presLayoutVars>
          <dgm:bulletEnabled val="1"/>
        </dgm:presLayoutVars>
      </dgm:prSet>
      <dgm:spPr>
        <a:xfrm>
          <a:off x="9089064" y="684190"/>
          <a:ext cx="1730684" cy="912254"/>
        </a:xfrm>
        <a:prstGeom prst="roundRect">
          <a:avLst/>
        </a:prstGeom>
      </dgm:spPr>
    </dgm:pt>
  </dgm:ptLst>
  <dgm:cxnLst>
    <dgm:cxn modelId="{B6AC3927-A1F6-40F7-9961-3CE76A18C692}" srcId="{82FEB350-A35A-417D-A4C9-0666E5537B15}" destId="{E0478BDA-F0C8-4AB9-9FBA-ED0617DDEAD5}" srcOrd="5" destOrd="0" parTransId="{41E7F663-4F55-48C1-A4FA-0B799F358E7F}" sibTransId="{A74A6C63-5211-4073-AA3F-86D270ABB8A6}"/>
    <dgm:cxn modelId="{9289D82B-9D3D-40CA-8FBB-AC5AF8F02407}" srcId="{82FEB350-A35A-417D-A4C9-0666E5537B15}" destId="{02936D5C-69F9-47D8-9805-1B9193B7D016}" srcOrd="3" destOrd="0" parTransId="{E9C5BCFD-0197-4694-B1DA-E0903338B1D0}" sibTransId="{7D709395-828F-46C8-9A24-34875F1274CC}"/>
    <dgm:cxn modelId="{0C00E53F-A593-4012-872E-773287613535}" type="presOf" srcId="{C5665D65-ECA2-4708-869A-0CC9C5C38855}" destId="{04427C28-AAE2-4332-B5A8-ACD3CC50F0E5}" srcOrd="0" destOrd="0" presId="urn:microsoft.com/office/officeart/2005/8/layout/hProcess9"/>
    <dgm:cxn modelId="{CF15845B-F6FB-46C2-B544-6CD70F8BCEB4}" type="presOf" srcId="{682AB2E5-25EE-4E56-B1B2-F4CD3BA867C2}" destId="{73579661-9550-4524-895C-A9A5F5FD74F5}" srcOrd="0" destOrd="0" presId="urn:microsoft.com/office/officeart/2005/8/layout/hProcess9"/>
    <dgm:cxn modelId="{199F7841-05DE-478C-BEC8-187B9B9B1A82}" type="presOf" srcId="{82FEB350-A35A-417D-A4C9-0666E5537B15}" destId="{0BD4A5B5-D277-4749-B7A4-030E8BEA389E}" srcOrd="0" destOrd="0" presId="urn:microsoft.com/office/officeart/2005/8/layout/hProcess9"/>
    <dgm:cxn modelId="{11AC2170-75EB-4A79-BDD2-2663362B378A}" type="presOf" srcId="{063BD96A-443A-43D8-8B8E-6A9427797EFA}" destId="{6AD573C1-52EF-44D9-88BC-E3A02DDBD540}" srcOrd="0" destOrd="0" presId="urn:microsoft.com/office/officeart/2005/8/layout/hProcess9"/>
    <dgm:cxn modelId="{EAA7E370-A69D-491C-B08A-0EBDEE68969B}" type="presOf" srcId="{E0478BDA-F0C8-4AB9-9FBA-ED0617DDEAD5}" destId="{B9EEA020-170A-4F90-9C14-16C3A42108F6}" srcOrd="0" destOrd="0" presId="urn:microsoft.com/office/officeart/2005/8/layout/hProcess9"/>
    <dgm:cxn modelId="{26F38679-356F-400E-A7BF-CBC99895F978}" srcId="{82FEB350-A35A-417D-A4C9-0666E5537B15}" destId="{063BD96A-443A-43D8-8B8E-6A9427797EFA}" srcOrd="2" destOrd="0" parTransId="{D60ABE81-DBE8-411D-AE9C-3F8DFE2BD50B}" sibTransId="{44790D1B-8BBA-4D76-9F14-60D26C3A9C47}"/>
    <dgm:cxn modelId="{46F4B09E-6CF6-4AD1-8C6C-0B388792E0F5}" srcId="{82FEB350-A35A-417D-A4C9-0666E5537B15}" destId="{29E167C7-535F-4F93-AF2A-3D9D5ED32743}" srcOrd="4" destOrd="0" parTransId="{1D5260BA-A8FA-4F3C-8A59-4C1713279C25}" sibTransId="{3D7463E9-18DC-408E-87B7-F331169CD5F1}"/>
    <dgm:cxn modelId="{42582CA8-D8A1-42EB-A1B7-F2A9FD36C9AB}" type="presOf" srcId="{29E167C7-535F-4F93-AF2A-3D9D5ED32743}" destId="{D59C9765-5215-4413-9EC4-21F65C2699FE}" srcOrd="0" destOrd="0" presId="urn:microsoft.com/office/officeart/2005/8/layout/hProcess9"/>
    <dgm:cxn modelId="{470FCBB8-917D-4393-9BE0-92F3A7840E95}" type="presOf" srcId="{02936D5C-69F9-47D8-9805-1B9193B7D016}" destId="{F82B1133-AB82-4978-BBF2-8BADF1E98B00}" srcOrd="0" destOrd="0" presId="urn:microsoft.com/office/officeart/2005/8/layout/hProcess9"/>
    <dgm:cxn modelId="{97FB32DB-9AAB-4A36-81B1-680B5A6DB1E5}" srcId="{82FEB350-A35A-417D-A4C9-0666E5537B15}" destId="{682AB2E5-25EE-4E56-B1B2-F4CD3BA867C2}" srcOrd="0" destOrd="0" parTransId="{AE69FF65-B911-4BAD-AE80-782308D88218}" sibTransId="{1CD5A0FE-42A4-4D79-8219-21FF0A0363ED}"/>
    <dgm:cxn modelId="{86B51BF0-6CDE-4C7C-BAD5-3C71BBC9BDD3}" srcId="{82FEB350-A35A-417D-A4C9-0666E5537B15}" destId="{C5665D65-ECA2-4708-869A-0CC9C5C38855}" srcOrd="1" destOrd="0" parTransId="{56B7500A-63F6-4607-BF02-AE75D2981BBC}" sibTransId="{B5DE6589-86A0-4453-A32D-99D60718D179}"/>
    <dgm:cxn modelId="{042325DC-0DBC-4348-AF43-D4A05E16662F}" type="presParOf" srcId="{0BD4A5B5-D277-4749-B7A4-030E8BEA389E}" destId="{4426EB7B-816F-49B9-9582-5EA23A6A6546}" srcOrd="0" destOrd="0" presId="urn:microsoft.com/office/officeart/2005/8/layout/hProcess9"/>
    <dgm:cxn modelId="{60931230-A843-4273-A01B-FA39F6437EAE}" type="presParOf" srcId="{0BD4A5B5-D277-4749-B7A4-030E8BEA389E}" destId="{72F32049-0892-4A92-B6AD-9981173D381D}" srcOrd="1" destOrd="0" presId="urn:microsoft.com/office/officeart/2005/8/layout/hProcess9"/>
    <dgm:cxn modelId="{A84A5FEE-3B37-4E3C-BAC0-F1C8D26B493A}" type="presParOf" srcId="{72F32049-0892-4A92-B6AD-9981173D381D}" destId="{73579661-9550-4524-895C-A9A5F5FD74F5}" srcOrd="0" destOrd="0" presId="urn:microsoft.com/office/officeart/2005/8/layout/hProcess9"/>
    <dgm:cxn modelId="{B56C7000-B7E0-4818-B02F-A6C4F184D30A}" type="presParOf" srcId="{72F32049-0892-4A92-B6AD-9981173D381D}" destId="{162E7157-9196-41A0-9049-4DEFBFBFB555}" srcOrd="1" destOrd="0" presId="urn:microsoft.com/office/officeart/2005/8/layout/hProcess9"/>
    <dgm:cxn modelId="{C398AACA-6240-4C90-B95B-17FCCED8955F}" type="presParOf" srcId="{72F32049-0892-4A92-B6AD-9981173D381D}" destId="{04427C28-AAE2-4332-B5A8-ACD3CC50F0E5}" srcOrd="2" destOrd="0" presId="urn:microsoft.com/office/officeart/2005/8/layout/hProcess9"/>
    <dgm:cxn modelId="{859DEB43-A392-44E1-8A28-0CB0B676DB91}" type="presParOf" srcId="{72F32049-0892-4A92-B6AD-9981173D381D}" destId="{5ABD0F4B-F067-4F31-94D2-A155F3410F2A}" srcOrd="3" destOrd="0" presId="urn:microsoft.com/office/officeart/2005/8/layout/hProcess9"/>
    <dgm:cxn modelId="{575CD728-911B-46D1-93D2-5A5916894B05}" type="presParOf" srcId="{72F32049-0892-4A92-B6AD-9981173D381D}" destId="{6AD573C1-52EF-44D9-88BC-E3A02DDBD540}" srcOrd="4" destOrd="0" presId="urn:microsoft.com/office/officeart/2005/8/layout/hProcess9"/>
    <dgm:cxn modelId="{9D81BC1B-D144-4B10-8DB9-B9B91E738F6B}" type="presParOf" srcId="{72F32049-0892-4A92-B6AD-9981173D381D}" destId="{B4545817-79CC-42C0-B1E7-EA07D37C2EA1}" srcOrd="5" destOrd="0" presId="urn:microsoft.com/office/officeart/2005/8/layout/hProcess9"/>
    <dgm:cxn modelId="{FE436342-FC44-4058-B4ED-4975BDCC5D8D}" type="presParOf" srcId="{72F32049-0892-4A92-B6AD-9981173D381D}" destId="{F82B1133-AB82-4978-BBF2-8BADF1E98B00}" srcOrd="6" destOrd="0" presId="urn:microsoft.com/office/officeart/2005/8/layout/hProcess9"/>
    <dgm:cxn modelId="{4E43FA02-DCA4-4BEF-9A3C-5023EAB7FB55}" type="presParOf" srcId="{72F32049-0892-4A92-B6AD-9981173D381D}" destId="{8775A8F8-DEA3-4AB9-8143-AE3BA75E5D0D}" srcOrd="7" destOrd="0" presId="urn:microsoft.com/office/officeart/2005/8/layout/hProcess9"/>
    <dgm:cxn modelId="{32AA70F1-1E55-4B24-BB26-E95EE7012C3C}" type="presParOf" srcId="{72F32049-0892-4A92-B6AD-9981173D381D}" destId="{D59C9765-5215-4413-9EC4-21F65C2699FE}" srcOrd="8" destOrd="0" presId="urn:microsoft.com/office/officeart/2005/8/layout/hProcess9"/>
    <dgm:cxn modelId="{B9006495-0308-4CB4-9D92-69CA5B79B549}" type="presParOf" srcId="{72F32049-0892-4A92-B6AD-9981173D381D}" destId="{696662A3-126E-43CE-9938-F2FB0AF22D93}" srcOrd="9" destOrd="0" presId="urn:microsoft.com/office/officeart/2005/8/layout/hProcess9"/>
    <dgm:cxn modelId="{4E993054-DA1D-46DC-88AE-8DF34E4FED12}" type="presParOf" srcId="{72F32049-0892-4A92-B6AD-9981173D381D}" destId="{B9EEA020-170A-4F90-9C14-16C3A42108F6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E94F8-A256-4CD1-938C-41ACAB349689}">
      <dsp:nvSpPr>
        <dsp:cNvPr id="0" name=""/>
        <dsp:cNvSpPr/>
      </dsp:nvSpPr>
      <dsp:spPr>
        <a:xfrm>
          <a:off x="712306" y="0"/>
          <a:ext cx="8072812" cy="1822488"/>
        </a:xfrm>
        <a:prstGeom prst="rightArrow">
          <a:avLst/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53768A-C5B5-4910-854D-28A945DF8299}">
      <dsp:nvSpPr>
        <dsp:cNvPr id="0" name=""/>
        <dsp:cNvSpPr/>
      </dsp:nvSpPr>
      <dsp:spPr>
        <a:xfrm>
          <a:off x="115" y="546746"/>
          <a:ext cx="3011305" cy="728995"/>
        </a:xfrm>
        <a:prstGeom prst="round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Regulamentação</a:t>
          </a:r>
        </a:p>
      </dsp:txBody>
      <dsp:txXfrm>
        <a:off x="35702" y="582333"/>
        <a:ext cx="2940131" cy="657821"/>
      </dsp:txXfrm>
    </dsp:sp>
    <dsp:sp modelId="{7B61123A-0669-4453-9915-6F930C22B06A}">
      <dsp:nvSpPr>
        <dsp:cNvPr id="0" name=""/>
        <dsp:cNvSpPr/>
      </dsp:nvSpPr>
      <dsp:spPr>
        <a:xfrm>
          <a:off x="3243060" y="546746"/>
          <a:ext cx="3011305" cy="728995"/>
        </a:xfrm>
        <a:prstGeom prst="round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Certificação e outorga</a:t>
          </a:r>
        </a:p>
      </dsp:txBody>
      <dsp:txXfrm>
        <a:off x="3278647" y="582333"/>
        <a:ext cx="2940131" cy="657821"/>
      </dsp:txXfrm>
    </dsp:sp>
    <dsp:sp modelId="{1D5A68B7-DF73-4927-B631-83B7CFE7D2B0}">
      <dsp:nvSpPr>
        <dsp:cNvPr id="0" name=""/>
        <dsp:cNvSpPr/>
      </dsp:nvSpPr>
      <dsp:spPr>
        <a:xfrm>
          <a:off x="6486004" y="546746"/>
          <a:ext cx="3011305" cy="728995"/>
        </a:xfrm>
        <a:prstGeom prst="round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Fiscalização</a:t>
          </a:r>
        </a:p>
      </dsp:txBody>
      <dsp:txXfrm>
        <a:off x="6521591" y="582333"/>
        <a:ext cx="2940131" cy="6578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6EB7B-816F-49B9-9582-5EA23A6A6546}">
      <dsp:nvSpPr>
        <dsp:cNvPr id="0" name=""/>
        <dsp:cNvSpPr/>
      </dsp:nvSpPr>
      <dsp:spPr>
        <a:xfrm>
          <a:off x="811704" y="0"/>
          <a:ext cx="9199312" cy="228063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579661-9550-4524-895C-A9A5F5FD74F5}">
      <dsp:nvSpPr>
        <dsp:cNvPr id="0" name=""/>
        <dsp:cNvSpPr/>
      </dsp:nvSpPr>
      <dsp:spPr>
        <a:xfrm>
          <a:off x="2972" y="684190"/>
          <a:ext cx="1730684" cy="912254"/>
        </a:xfrm>
        <a:prstGeom prst="round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Estudos</a:t>
          </a:r>
        </a:p>
      </dsp:txBody>
      <dsp:txXfrm>
        <a:off x="47505" y="728723"/>
        <a:ext cx="1641618" cy="823188"/>
      </dsp:txXfrm>
    </dsp:sp>
    <dsp:sp modelId="{04427C28-AAE2-4332-B5A8-ACD3CC50F0E5}">
      <dsp:nvSpPr>
        <dsp:cNvPr id="0" name=""/>
        <dsp:cNvSpPr/>
      </dsp:nvSpPr>
      <dsp:spPr>
        <a:xfrm>
          <a:off x="1820190" y="684190"/>
          <a:ext cx="1730684" cy="912254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Elaboração de proposta</a:t>
          </a:r>
        </a:p>
      </dsp:txBody>
      <dsp:txXfrm>
        <a:off x="1864723" y="728723"/>
        <a:ext cx="1641618" cy="823188"/>
      </dsp:txXfrm>
    </dsp:sp>
    <dsp:sp modelId="{6AD573C1-52EF-44D9-88BC-E3A02DDBD540}">
      <dsp:nvSpPr>
        <dsp:cNvPr id="0" name=""/>
        <dsp:cNvSpPr/>
      </dsp:nvSpPr>
      <dsp:spPr>
        <a:xfrm>
          <a:off x="3637409" y="684190"/>
          <a:ext cx="1730684" cy="912254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Submissão à Audiência Pública</a:t>
          </a:r>
        </a:p>
      </dsp:txBody>
      <dsp:txXfrm>
        <a:off x="3681942" y="728723"/>
        <a:ext cx="1641618" cy="823188"/>
      </dsp:txXfrm>
    </dsp:sp>
    <dsp:sp modelId="{F82B1133-AB82-4978-BBF2-8BADF1E98B00}">
      <dsp:nvSpPr>
        <dsp:cNvPr id="0" name=""/>
        <dsp:cNvSpPr/>
      </dsp:nvSpPr>
      <dsp:spPr>
        <a:xfrm>
          <a:off x="5454627" y="684190"/>
          <a:ext cx="1730684" cy="912254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Processamento de Contribuições e revisão da proposta</a:t>
          </a:r>
        </a:p>
      </dsp:txBody>
      <dsp:txXfrm>
        <a:off x="5499160" y="728723"/>
        <a:ext cx="1641618" cy="823188"/>
      </dsp:txXfrm>
    </dsp:sp>
    <dsp:sp modelId="{D59C9765-5215-4413-9EC4-21F65C2699FE}">
      <dsp:nvSpPr>
        <dsp:cNvPr id="0" name=""/>
        <dsp:cNvSpPr/>
      </dsp:nvSpPr>
      <dsp:spPr>
        <a:xfrm>
          <a:off x="7271845" y="684190"/>
          <a:ext cx="1730684" cy="912254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Análise da Procuradoria</a:t>
          </a:r>
        </a:p>
      </dsp:txBody>
      <dsp:txXfrm>
        <a:off x="7316378" y="728723"/>
        <a:ext cx="1641618" cy="823188"/>
      </dsp:txXfrm>
    </dsp:sp>
    <dsp:sp modelId="{B9EEA020-170A-4F90-9C14-16C3A42108F6}">
      <dsp:nvSpPr>
        <dsp:cNvPr id="0" name=""/>
        <dsp:cNvSpPr/>
      </dsp:nvSpPr>
      <dsp:spPr>
        <a:xfrm>
          <a:off x="9089064" y="684190"/>
          <a:ext cx="1730684" cy="912254"/>
        </a:xfrm>
        <a:prstGeom prst="roundRect">
          <a:avLst/>
        </a:prstGeom>
        <a:solidFill>
          <a:srgbClr val="4472C4">
            <a:lumMod val="5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Deliberação final</a:t>
          </a:r>
        </a:p>
      </dsp:txBody>
      <dsp:txXfrm>
        <a:off x="9133597" y="728723"/>
        <a:ext cx="1641618" cy="823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EA5212E-67C3-916C-B4DD-CBC1DB2493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BFEF031-7172-0C27-1CF7-2035BB7DFB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6EEA8-4EEB-4AA5-9C26-9095F7F2BF3A}" type="datetimeFigureOut">
              <a:rPr lang="pt-BR" smtClean="0"/>
              <a:t>12/06/2024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1288491-3876-DD72-7C01-E68DD3B19E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FE90452-49F2-488B-A17A-930B0D8C07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AA87F-9EFF-472E-A10D-E4DE15780F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287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E72B6-B26B-4B30-9C15-CFE043F73046}" type="datetimeFigureOut">
              <a:rPr lang="pt-BR" smtClean="0"/>
              <a:t>12/06/2024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2722B-40BB-4C22-BFE3-E42802F76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78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C81D0D5-4689-C9F4-17ED-94EC56797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2" y="0"/>
            <a:ext cx="12186354" cy="6857998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56C3F73-C18A-DB92-0687-B639F0832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8442" y="2777174"/>
            <a:ext cx="4682383" cy="651825"/>
          </a:xfrm>
          <a:prstGeom prst="rect">
            <a:avLst/>
          </a:prstGeom>
        </p:spPr>
        <p:txBody>
          <a:bodyPr/>
          <a:lstStyle>
            <a:lvl1pPr>
              <a:defRPr sz="4000" b="1" spc="-1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da Apresentação</a:t>
            </a:r>
          </a:p>
        </p:txBody>
      </p:sp>
      <p:sp>
        <p:nvSpPr>
          <p:cNvPr id="10" name="Espaço Reservado para Texto 4">
            <a:extLst>
              <a:ext uri="{FF2B5EF4-FFF2-40B4-BE49-F238E27FC236}">
                <a16:creationId xmlns:a16="http://schemas.microsoft.com/office/drawing/2014/main" id="{EBC2DD7B-79E1-EFD1-CDAF-1F7FD6AA5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442" y="3446091"/>
            <a:ext cx="4357687" cy="3845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55242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conteúdo 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2F8DB31-AB16-8462-B0C3-5D990303FDDA}"/>
              </a:ext>
            </a:extLst>
          </p:cNvPr>
          <p:cNvSpPr txBox="1">
            <a:spLocks/>
          </p:cNvSpPr>
          <p:nvPr userDrawn="1"/>
        </p:nvSpPr>
        <p:spPr>
          <a:xfrm>
            <a:off x="795469" y="789637"/>
            <a:ext cx="10515600" cy="60412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spc="-300" dirty="0">
              <a:latin typeface="+mj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7D7362-D7FF-9CC4-54CD-5444AB2B132D}"/>
              </a:ext>
            </a:extLst>
          </p:cNvPr>
          <p:cNvSpPr txBox="1">
            <a:spLocks/>
          </p:cNvSpPr>
          <p:nvPr userDrawn="1"/>
        </p:nvSpPr>
        <p:spPr>
          <a:xfrm>
            <a:off x="795469" y="1393759"/>
            <a:ext cx="10724261" cy="414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000" dirty="0">
              <a:latin typeface="+mj-l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C136CA5-E357-7D2F-FAC4-3984146E8993}"/>
              </a:ext>
            </a:extLst>
          </p:cNvPr>
          <p:cNvSpPr txBox="1"/>
          <p:nvPr userDrawn="1"/>
        </p:nvSpPr>
        <p:spPr>
          <a:xfrm>
            <a:off x="795469" y="2626981"/>
            <a:ext cx="10464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800" b="1" dirty="0"/>
          </a:p>
          <a:p>
            <a:endParaRPr lang="pt-BR" dirty="0"/>
          </a:p>
        </p:txBody>
      </p:sp>
      <p:sp>
        <p:nvSpPr>
          <p:cNvPr id="5" name="Título 8">
            <a:extLst>
              <a:ext uri="{FF2B5EF4-FFF2-40B4-BE49-F238E27FC236}">
                <a16:creationId xmlns:a16="http://schemas.microsoft.com/office/drawing/2014/main" id="{8A5F07AF-C0D8-8AAD-054B-3ADA75E5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862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1" spc="-3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6" name="Espaço Reservado para Texto 10">
            <a:extLst>
              <a:ext uri="{FF2B5EF4-FFF2-40B4-BE49-F238E27FC236}">
                <a16:creationId xmlns:a16="http://schemas.microsoft.com/office/drawing/2014/main" id="{C9FA30A3-AB1C-EDFD-800C-37D6E24905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5338" y="2332602"/>
            <a:ext cx="10655300" cy="34353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43639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37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7E9D94BD-56BE-BD2E-95C2-8A9D526A7B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3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56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662DF9FC-6982-826E-A897-B151146BF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3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82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6" Type="http://schemas.openxmlformats.org/officeDocument/2006/relationships/image" Target="../media/image19.sv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55DAA-C41D-1D05-DB25-BD11D3F6D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ANAC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E42457-03AA-C1BE-2DC8-D6172C9222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8442" y="3446091"/>
            <a:ext cx="4682383" cy="469926"/>
          </a:xfrm>
        </p:spPr>
        <p:txBody>
          <a:bodyPr/>
          <a:lstStyle/>
          <a:p>
            <a:r>
              <a:rPr lang="pt-BR" dirty="0"/>
              <a:t>Comissão de Legislação Participativa</a:t>
            </a:r>
          </a:p>
          <a:p>
            <a:r>
              <a:rPr lang="pt-BR" sz="1800" dirty="0"/>
              <a:t>12.06.2024</a:t>
            </a:r>
          </a:p>
        </p:txBody>
      </p:sp>
    </p:spTree>
    <p:extLst>
      <p:ext uri="{BB962C8B-B14F-4D97-AF65-F5344CB8AC3E}">
        <p14:creationId xmlns:p14="http://schemas.microsoft.com/office/powerpoint/2010/main" val="108611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712C2C7-1D3E-76A2-7930-2CC557B2C81E}"/>
              </a:ext>
            </a:extLst>
          </p:cNvPr>
          <p:cNvSpPr/>
          <p:nvPr/>
        </p:nvSpPr>
        <p:spPr>
          <a:xfrm>
            <a:off x="2882578" y="1514143"/>
            <a:ext cx="1835759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4" indent="0" algn="just" defTabSz="7159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None/>
              <a:defRPr/>
            </a:pP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Lei 13.848/2019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47CD2F1-B592-CDA2-9849-68F5718C70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8463197"/>
              </p:ext>
            </p:extLst>
          </p:nvPr>
        </p:nvGraphicFramePr>
        <p:xfrm>
          <a:off x="843664" y="2144894"/>
          <a:ext cx="10822721" cy="2280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9BC6100-33B4-437C-C929-2B13FD8293B7}"/>
              </a:ext>
            </a:extLst>
          </p:cNvPr>
          <p:cNvSpPr txBox="1">
            <a:spLocks/>
          </p:cNvSpPr>
          <p:nvPr/>
        </p:nvSpPr>
        <p:spPr bwMode="auto">
          <a:xfrm>
            <a:off x="242591" y="4075566"/>
            <a:ext cx="5583702" cy="291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 defTabSz="76200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sz="1800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Análise de Impacto Regulatório -  AIR obrigatório</a:t>
            </a:r>
          </a:p>
          <a:p>
            <a:pPr marL="342900" lvl="1" indent="-342900" algn="just" defTabSz="76200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sz="1800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Estudo submetido à Diretoria para análise</a:t>
            </a:r>
          </a:p>
          <a:p>
            <a:pPr marL="342900" lvl="1" indent="-342900" algn="just" defTabSz="76200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sz="1800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Sorteio público de processos para relatoria</a:t>
            </a:r>
          </a:p>
          <a:p>
            <a:pPr marL="342900" lvl="1" indent="-342900" algn="just" defTabSz="76200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sz="1800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Consulta Pública obrigatória (documental) e, em alguns casos, possibilidade de Audiência Pública (presencial)</a:t>
            </a:r>
          </a:p>
          <a:p>
            <a:pPr marL="342900" lvl="1" indent="-342900" algn="just" defTabSz="76200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sz="1800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Período mínimo para envio de contribuições: 45 dias</a:t>
            </a:r>
          </a:p>
          <a:p>
            <a:pPr marL="342900" lvl="1" indent="-342900" algn="just" defTabSz="76200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sz="1800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Documentos disponibilizados no site da ANAC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D83EE05-3E57-C1F5-A605-A8F498E40AFF}"/>
              </a:ext>
            </a:extLst>
          </p:cNvPr>
          <p:cNvSpPr/>
          <p:nvPr/>
        </p:nvSpPr>
        <p:spPr>
          <a:xfrm>
            <a:off x="5952950" y="4438970"/>
            <a:ext cx="571343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 defTabSz="76200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Relatório público contendo análise individual das contribuições  (divulgado em até 15 dias após a publicação da norma)</a:t>
            </a:r>
          </a:p>
          <a:p>
            <a:pPr marL="342900" lvl="1" indent="-342900" algn="just" defTabSz="76200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Obrigatoriedade da análise da Procuradoria</a:t>
            </a:r>
          </a:p>
          <a:p>
            <a:pPr marL="342900" lvl="1" indent="-342900" algn="just" defTabSz="76200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Decisões deliberadas em colegiado</a:t>
            </a:r>
          </a:p>
          <a:p>
            <a:pPr marL="342900" lvl="1" indent="-342900" algn="just" defTabSz="76200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Avaliação de Resultado Regulatório (ARR)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D42AA85-9961-D14C-D32D-AA8CA479EBD7}"/>
              </a:ext>
            </a:extLst>
          </p:cNvPr>
          <p:cNvSpPr txBox="1">
            <a:spLocks/>
          </p:cNvSpPr>
          <p:nvPr/>
        </p:nvSpPr>
        <p:spPr>
          <a:xfrm>
            <a:off x="630345" y="343007"/>
            <a:ext cx="10515600" cy="678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/>
              <a:t>Processo regulatório e decisório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8BD4BBF-69B4-59E8-F9FE-B5514153B8D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297" y="5265352"/>
            <a:ext cx="1539009" cy="1442357"/>
          </a:xfrm>
          <a:prstGeom prst="rect">
            <a:avLst/>
          </a:prstGeom>
        </p:spPr>
      </p:pic>
      <p:sp>
        <p:nvSpPr>
          <p:cNvPr id="10" name="Chave Esquerda 9">
            <a:extLst>
              <a:ext uri="{FF2B5EF4-FFF2-40B4-BE49-F238E27FC236}">
                <a16:creationId xmlns:a16="http://schemas.microsoft.com/office/drawing/2014/main" id="{837206BA-384E-1029-0681-197BB0D4DD58}"/>
              </a:ext>
            </a:extLst>
          </p:cNvPr>
          <p:cNvSpPr/>
          <p:nvPr/>
        </p:nvSpPr>
        <p:spPr>
          <a:xfrm>
            <a:off x="4785012" y="1276538"/>
            <a:ext cx="208723" cy="1153453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02D4F4D-BDD2-4698-2AA2-C20AF9F485EF}"/>
              </a:ext>
            </a:extLst>
          </p:cNvPr>
          <p:cNvSpPr/>
          <p:nvPr/>
        </p:nvSpPr>
        <p:spPr>
          <a:xfrm>
            <a:off x="5060410" y="1276538"/>
            <a:ext cx="153176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4" algn="just" defTabSz="715963">
              <a:spcBef>
                <a:spcPts val="600"/>
              </a:spcBef>
              <a:buClr>
                <a:schemeClr val="accent1"/>
              </a:buClr>
              <a:buSzPct val="100000"/>
              <a:defRPr/>
            </a:pP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Transparente</a:t>
            </a:r>
          </a:p>
          <a:p>
            <a:pPr marL="0" lvl="4" algn="just" defTabSz="715963">
              <a:spcBef>
                <a:spcPts val="600"/>
              </a:spcBef>
              <a:buClr>
                <a:schemeClr val="accent1"/>
              </a:buClr>
              <a:buSzPct val="100000"/>
              <a:defRPr/>
            </a:pP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Participativo</a:t>
            </a:r>
          </a:p>
          <a:p>
            <a:pPr marL="0" lvl="4" algn="just" defTabSz="715963">
              <a:spcBef>
                <a:spcPts val="600"/>
              </a:spcBef>
              <a:buClr>
                <a:schemeClr val="accent1"/>
              </a:buClr>
              <a:buSzPct val="100000"/>
              <a:defRPr/>
            </a:pP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Robusto</a:t>
            </a:r>
          </a:p>
        </p:txBody>
      </p:sp>
    </p:spTree>
    <p:extLst>
      <p:ext uri="{BB962C8B-B14F-4D97-AF65-F5344CB8AC3E}">
        <p14:creationId xmlns:p14="http://schemas.microsoft.com/office/powerpoint/2010/main" val="771878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994B266-398F-E1D7-ECF5-28C923C09DE7}"/>
              </a:ext>
            </a:extLst>
          </p:cNvPr>
          <p:cNvSpPr txBox="1"/>
          <p:nvPr/>
        </p:nvSpPr>
        <p:spPr>
          <a:xfrm>
            <a:off x="2877954" y="1645186"/>
            <a:ext cx="89113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A Organização da Aviação Civil Internacional – 1945 Convenção de Chicago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algn="just"/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Agência especializada das Nações Unidas criada pelos Estados para gerenciar a administração e a governança da Convenção de Chicago, sendo responsável pela promoção do desenvolvimento seguro e ordenado da aviação civil mundial, por meio do estabelecimento de Normas e Práticas Recomendadas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SARPs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(Standard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Recommended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Practices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e políticas de apoio para segurança, eficiência e regularidade aéreas, bem como para sustentabilidade econômica e responsabilidade ambiental.</a:t>
            </a:r>
          </a:p>
        </p:txBody>
      </p:sp>
      <p:pic>
        <p:nvPicPr>
          <p:cNvPr id="4" name="Picture 2" descr="data:image/png;base64,iVBORw0KGgoAAAANSUhEUgAAAXEAAACICAMAAAAmsyvzAAAAxlBMVEX///8AVaUATKEAUKIASqAATqKow98AU6SSq9CdqK80cLKWoqn3+Ph5pc9liL2MsdZ8m8fC1Oegu9rM3u6qvtpIf7ocWKZmk8UARZ7z9/sARJ7r8vg8dbUASKBCebcAPZvY5fHl7vZVhb2Gpc0AOZmWstRvl8bf6PLJ2+wZYau8zuOxyeIwZKtKeLYpb7OEqtEAM5dfjsI+bbAjdLYRarJJhr9pjsGEn8lklcYsX6k5Z61Qc7FDfrp3kMChv9yvwNsALpZbgLiQsSWHAAAfWUlEQVR4nO1da2OiOrcON/FwvHARJEQ0QLmjFsexY9vdbv//nzoJaEWrKLbzznk7fT5UihjgyWLdshIA+MZ/M7T2dgO22u0X9Eev5QsDIgS3m+6/reJTW4jPumEkZBOFf+zCvirSDSeM1A7dhEY8peQ78QIDEPZ4BYC+8U3552JuuWniWgHdToxUoHLd5zH9Fyrkw51+K5dPRWq90I/WRCV/hxtCMBHy2erte7T2/tSlfU10VqNyw91AgBYBnlsRAEv57YBIaP2hS/uicBbdcqO/DoHCiaIh6IR+aWdKwQuHywM7f+LyviDQU1BuzNcOaItKhOemBpJCxwAcQSBndKsjj4OtOk8Gf+ZKvwzkrGRS7wE4JeINnDXpA9n0MJ5zPYiecvqt0oPD1+I4GC//2LX+dwPJ40JYMdcj3h/yiPrGfEr3vMgOAOraNg0PAmwX0h7pkZ4Uv5PJI/CNW+B70cihG6mVyd7TxCfiq5Xau9DYjqZRPzy5x+XhP/ziS8wWRlX9NqdXAqtyWysY9b1wXDAOnPl0KuNzv3AO/oO9GAFHNSzLOXP8Nw7gs8yUsR6KsHL4rDZvIJ0kUF0zrvXtpF8F1ZwjCH1rSP/pwEuHn4Ax9jPOQ/qCirjyHYxegGOUgY2/1c3N4U2EddsBLZNa0db9tzK/AMUsc1Kh0b+tAeiyHnVsMupFanzvlqfkr0Jql2oAPnVvbaIwukOb6BTN6JGnBn+7inWIJqVL7axvsJl7aHdt0msS96KuMotJPuXSvijQdFHogbb1IZPnPSEAV+ucy/R5gr7TLSeR+Jh+RJyUYu3B+pCIFy66d6f4i29X5SzgxlzL1GoqS9NgjfTDDab3HvBGH7+wr4sW111M9IjoFJx8hq1DrQ6Q9d1/GH9Ck18MHdFHKmdtWp+odf9xy08lWD9+j4S+g8+GD2J/Y40/Lx2yIoxDpx+zY8P9tEa/Dpw4Y1LQSZTPazKao7THmoGi8NHNjaCvmBALE+oSeta1ITlEyEHXRJNoY0ldwQfS7SLe+Z//vfm3/1+hufcj6sVh451LCI9ohThpuz+WyyXDzJbLH247wcdHHPqDmEQ/Ld4VbhfxL8i4Y8RpSVO+OHqA0+GBvcPeNP4hvyoYOw+eg7HyKv+Ipx4+aG343rHcZiJvwxdkfFfe44Q4xpX9MM3Myv9InWVBsnNkvF3yu5ME2VKtCHbIx+mR3Ks2phY0vEkhfz3GsbHV3nkb4Or+lW3vxRW1YzetMOa1iTba0u+kbtzec57y9urAoXfWOQlpNyJvPNzA+ddjXOG29MxWb554CEHCsPzbIA5UMzc68NM9OXWNN0Pb0dxMfRPstk1jVvimkFIi4qm98BU/zppT/vUY17itJMcPu13KL6iynDDacaiNpsfpP8+VRb+6I5mOdoINx4LI+/DXzs3sKCA08mIY71EHTfH1GIfSpmBWs3Y6BBupxnGitWPMF9rvPMG2D5zDnZActt2MTFFko8TY65bBdpS5JTQOPb8e4yCajDByUm5beAUSdooklmH9cpQTubRquQIUasnrxn1NNLxX3iHZDJ/cgldInhCRW6DN3g7I25QWbp4i+2KMF7q5ZZiPa6u3pQ9lk34icBMZ+FRGQ6lX9bCx+o+0nP0cjka5PluOZBVTL0TxMnoUXElUhHEfeBOOTfuTePdTb1Z+RkLj0YkvxngwUiD1A+dlcpyia1pKz8p8oFKdGy7ae4sJW3qm9zHsUBc7Ah3oCfqj3loaHCtktIFO+5F+6OTHj2ZPscy358YqNYzMNE6YfzHG1cVkeug9O2uO0wzi7HkTosdxlr19SxzyqbpTw55O92OizdUNzzEMsy6jytmaUKtMPOJOGhHDrXF5OHSziLqYdwfW9ip8McYBai0n00pw77SIj6KkJHScuB0AY09fbSmPFlKy7xuv/bYJWwJhnKXiDAO9HUPQ6U1yB6TJWBB2XeQsWd19nMjNU8EfYxwi+DvH/Do3ta+4FrNzRqJfnsAHoKMKJok/oUQ8cr2Y9YNWxkGay6sUXKEpEXLR8jrAJYqovUAAxybrQ+Dx7EOwU9ytoCffMtJRxzgOgkA+4/2gyHdjkbV4MX72kitdJNrg/LpDnahN2zdJ+3pbaRZnwMjlyl+gRSoLdoJ6PDd5IVp3SveNiZQTN+Twmt8Yp6G7zBIhF4VUHlMtrQd0AgvHu6HCCytlH/TcJmx1jCssb59OkqH+VORZTqTgBFtYnK+arKJ7x/OTa9hz2lPR5mn7jMixvDA6zC5dxlbEvQnasLEW86JAGG1tyRr1lHivRJDiPc8ejfVs9jxXEHBecIgNqslFsQxv0IJ0Vp8T+TjK2DGy5Xdna4RaxslJjRMPDuobdnFJnMAKJLQgGzyXX8FkTH5lXq6Ngl2Gti9W2xflG1IYSIihzro5z7HEwoXrMgTSXGk/sq/Iy9HDINFkWUsGD6OlrOTLpRpQTc6wcumIRAYmNlngWNdlR2hpf2xE4QbG8cgkfHC8HUtuzx3FfEGPHV+MBVKb3AY3vZT5V0amSI6z7Xjkrt7aN7PmYzn9uxGcCj9ioZhJ9c/WtcNBLG3NJ+7FcpkQLy0nxHL8rEVCH87ptU62HdOlGZqUE4wfwgjpkysV4xk0Zzxds5SPOFAcBCFESJvPqD/FcZeuJCjUo3iBuRdDoP0Zywoq24+6GeWcY5qWnMCF7cIpZ7CLyOmDJN52NYpfy/mEsM14byHNTo/DdhzMDNQ3qXRk5fwfuEyBH+IFb3AjlNsfK1ppzHhqkbvnH/0DSU2nRCTESb3CwBnRD+S39WXYKhFw0V6oB+2rEk/2Wu1zPzqNRGRduCGdFwJXBbNth8ENuQCo9yCaSnvrWfFVwrEhzHsWVSzcNtAZLEFLh07Mkyd0yIsfqoJryrhCjIpo6cfOCQoKTVA7rvjKMtwoFrllnVpJqbE03fftT8h+tlkpsccSxnumjuDKgOliZ03HxYerL6sd2K7+4xum6+QsuSOhGL4D8KkFDBci19ThkGU/VLrfkPHCigunztgiVHF8nYM6Fhg7WrGMVaPwMTERIn8qkFPJ8yE2ymJAV2B10IsdMLwLwPRle4btuJBmVaJPpeW66b4YH0qTIVCkQleWF5s+EUcrJwppA3OW23ykpLkh4zrPMDQ0OAGVaD52fP5aQpvoRUgEnT0/Dk48C4axTyuPlkX6Om5wr05Mwk2wUoBs8TgydndQdieM/XxTUpzkj5I+m+nSo1vSi3q5avlJGDyS7mfKfbGCWTPoRDl8Frj4I95KM8ZbRF2fJYzGDfx56za3GPI4EmUunl/YQWVpeH0mspBpbzeou8fkoZsBjFa24Hbk7XO5VS7QJV71iprPZCS1calVsD8aJYWOJ+4JF5FTSay4LhlvBzAX7BxhMOOY7ZTm29CIcTQVGG5xji80ItcinbPjUOIKNyWgmepzLdC7OesJELeDEbPrRwCUiW0ZAPbubDPtLMv7gJvy3IOY/uP2oMeUNrq0nHAQe3ClQ/DaHY+jFoyYu60zq8WdxLbvXARiy777SNFRI8YV6qacl7LWhOjgc0paEcWCzNRkuHNTOxJifmvKjlv0CdjN176ccAm7c68PUnk+V4Gil6eMluXEze1tDSfjbf9uGYeqTZ9hxL56kzBFAEazMuiGmwSo83m3BXzy93K3n9d+jRiXbaLXapzRJccIszPfEZ1TqgSDE7kz9TU5UfU1mrojcUSnlUx3gpV8AQ8eQfn3QcrKXYtSuXS3K3sMRXfnwRTGI12QoHhIVY0j3c0HtHf9xUPx08dF2ZJc/r2A1ersbTRifCYwbN1Qqk/U/JkYGGWcaGG69Ys/65KTHuPram+6+x6BnNdqgDQtP/3CtKOs7PL+FAbUfIY+Ce1zN4ErIlI/YzdQIoAe4rxLlbp/2MJ1mPNnH4MmjENBZMy6FDw2iFY47TMTmyuUY4MRsQXGyWMwcTDZulyBQtyhcqUfYmRjqTkytdAeaik2GhO8KkMXtyVzJMWMbQwNEvUYDD8p8gEuRxzKufyS3XCi+LxubMK4ZpEgpK7gDk0texKc/OqZ3fkxNPs8OelXJwIjGrXtky63dj/17wSuKYS1IkXEmBa+OdQFjjfy0TrvEhtDE2axyBQQhZe0BZLMAZqkZM1Pw9UNDTVhPCWMM7WuaNRKWyftuEPcDJqBo2gT8k92ywvLiI+4pnkYc4z5Jj19gWkM1k11GBYDxCSALMiliQfOHk156nzvIOjTyLdbHT1d8Y1PIrJ1GaYmjKsWcXBvy+L0eUbYlUhFhijuxgsP4LMMV7skWIeEreZ+XqZnipdv/xDCfSK/4FmHZkDZt71c7IfodVHhVhi2no1HLw2UO/ZEM/Uwa7MATRifE8dufBPjaENs4svuP8Ibe2pRHo8w7tYGlbnA8L/2/3ZNVhAE9nrYuuJ4sU+fMJqo2clkMW4PSPy+Z42LBXXsx7KjbOwGJ6CXY9bP1W3CeNdkhHpGzrZElKTx1le+SVyeE+40cSCF1fvdFQRHOQJflj25fTVkFQ0kD3tEy7YYf6e1Gbtfpqv0ipriphoIPGJUVaQ2OMODJ8sXhvebMB7YDHvez6yDxzN2/vafI4jiqeoxyudpu1tpRzhyTzW9ey3mCEmTcXcukZ/ERtfYMS6uJWqdEraipIRxt+vO5t3nycKB86tP4V6u5G/EOH8r48Ti2RX3xGUZ871xgSuibeoHEds80WtHu4z+lZinWuypft+frfyhqM7fDCWnJ0FESyUqWkX0fb83IwernhEl156iH19O5DZhfEgk7IYCjcLJOTC5KXHJ32fJ4YpjLqSe/feMo9FT7ypsBjBmi5/8GoAkJmKwUyJsrppTB2An3qt2nhz3Wj6WjAHTzXXnmI4um7kmjOeU8VtknHQV+1D5n44Gce9c8tsYB3BkEkebOM0C/bv9FPb/FZscxz46rh4XvyAR/WAOWqLEUNeQiPqLyy/SsPOy5N4YNyMI2+UDt9RdZ8FzlYbL0+3OUX7Sr8yzebwKGjN+ucl3wGsSTB646VQ/vWuJMs7Xj5WeYhyE0jUus+lHGS7nBQWGHCDYs16UEaVcSF9s009w2BL2ipyLe93SBsIMZwpN/l8EK12T2GyoVW4acFLpcNvhuChRM++mF0D3NsaBE18RC1mO3AdP1LAhm2P5LpgH/wDo8yL3K7CFIa2+3/NN6zbEVC+kBC+g/w+6olOF6xZ0bsI4MXi3MA5d4Z2hZAi5xxkUtBFuY5yQYlJnmD8P1ozhzAErKrUkrGBEG+dRHNIylOVo5WNiOdOKq8It5gqCy4LBlx5ASzSzapunvv5RWfo5NGJcuIlxTB5W+6j7qVo5XscBXmZ8IJxkHGjuT3dYi7wf/uiAflAObBAl00pxj55MjS3yEWEle1Pi5CoKb7EczgzmAD6Hal7fPrmAK6d4/gcY98z3WXOFjmcemZkPME7hey9qDTSFaI7wERHGqSyzKzpjKATOVIbBbBB6dwXhXCHnZX5SLzI4cEGYDBRc1/bLvMFg4O9nvEOccf44qKcJxGNNcwXj1CKcYRxO5NdBDbSEXHrKaNgv9DVHF/f0NnhKQy7F+1GEQ5wgFU66TcUVr4vnUqOZZS/BdW2/yvfXJz8a+So36fGEZ8SDmawF2oQ7/dDTvF2Pl99leg3Gqha7XYOT1qW6LnMpOr/1mDoyMb6ikeCZSJU8ZVwuw982dcq9qDWqaz1uULj/+30VGru/j1QjgznyGAHsCYx9O+PAt1jhLKw85Hhb3KoNIs5USaONsdoKp8zzAi/DaeHPxyh1tLJEAs7oRQZhYJ1vW2hULNbQH78QhZ9ASKId/sS40JgI9MPBHuqPf4RxajDOgsS8cTW3K8YqUW0BcrMiEkttg8RHvblpjEbPYn8eAqlkMaFRJPzpjM87oKLViJTfHuW/8qdHo/vm8ShyEQE1jzkr8NjzCXOblu2ze39EvEsLHZ4+jl7DTnrXB+1fc0M0hl5LEu3U29ZdzagP6/xEwvmWG0rhb2d8RGQ5P7EfkefbPHDJb4zyK+gEk7NP/p3SzhVP2CerxLhkyhmMl72AyR6kmJpPgSUiIkrbsqsWHbwAqRfdnW14EjRLfPzu3KFjE0N0clSTxFOHXdEJSOc0zh0eQj60aO4WZGsRKHTJpeBNO1QS7YlN88cVKRbN8pLDuHCyfyryo1ttrYr6/PJ7NM2PN123lY4bnR6pS9n90Oe2/Yv58Qfq4Vx/ctz2/TTy29TNcww8jmi9wE7ziMabg9E/MgBiFjziV3J0XlyONg7jognfV1Lfb+Mzp7sOv3kMiAZ4ZzRFSPziwzLFB3Y/GHoapE+EUyrq9LlT5Fos07LvC+X1PEjpAFM6Y7bKPI7zrSjMjxi3W2CerV3QeiwzX63XZ/qp3FkvMW/pqPWfqq2lxu6KBPBBE3TyVAI6pxAcD2teHuckMdjpMoBTgHoLrGy7695pIEAgip3nQlfQiuwiS5sJTLl0TSQe2kVh6IB84ioipt8mY7RUiD6C+E7v2nyvk9ZUEF9GE8ZfLOJeNGO8mKdnMMZJiKT9ajKC2sWnuuqMzuh9TqwGPuPAsRXnEwdkD6DTm0dlfjyJmdjmWHYpqaOF75TRLsNUx9wkZzCJpdKwLxWfOC5eBpGVLy0JIqPhXI2jm2jAeHK5XqXf71f9D5SVc+JOonh+qxqH1quUw+rnLvagXuUiQmOKYEC4hVCyWiBca36hksKpkSYLt7izxF3/mCtEMMR9dFTkADo5uyiOGLaxUaxgA4HI2UMIN4fWpymaMI5NUbTrCnnhamLfVb2NlnmWbwp6k9XzUUmry8A5xOpZDSqJg7sVgN6EA3DBGhCoCzj2aSLcSytrY+OBPF7GRK0v9T3jPTDI0jZNeKsjOPUBjFnCODPxIAgmH1iWDDSsOyRyUDsd0yEifTDnRCeyE4/OQSJ3OKkQGJJ7fZfzqoIWhbEX0/7am5bFvEmc5bYI4CNn+aCzysNF4tD6WiWTK+oRQijL5I++C5C4aUAnM/oZVmZh4HaAb4mPCDAe6HjmB18O1Ki2lqhR9rmmsZQED2zFqoQidUfgOYTEkTkwhDPi2NS5IkF9tTMFTPTJPqeQs/ZUAwplXFw4AC18PCsLmp1NdhAlFBWg+K3wkHeLDmk/LvEgQzTVSRlXgKbbNZNqrkIjxts2UzsjY0ZciYMCnpNpw8r3R4qbMCpy500zysRLDnv6ZPj9/RzdRBDZmHbAdoKGI/gza1uCP+B6lVMXjCuljIu2vZ3cGNkzlVbWECY4ic6iXZMg8IMr7DefI3HeUCvWYXwJNxxxsGtkknpl7Gu1gdpy6WKOxOvZrwF6XT7O0ao1ejuGpiPFyTMCfYtcOFJJAOTiePsMQM8YJztHoGAcFVVZXBbgcmdq4FzQgO+oPGPNydfk+oQPTXQDDRkvbuBsvTGSuMPriUgH2cejmQcgdyhU6uHgmAj9ySJQijCjs4TO+0rKIh6hNEhHg/2IU0Q4YuwRRjHHBihWgRYPwsXbOhP+bCm3ML2Acj5nyzZNi91dgJeFKQnzXwz4wHIGCotpwk0s90k0m+uW2LQ+7Mzh1Pc+KLj3aNqwViJ88lRU6+GoFAv5mbAz5/cz5U8hXI1z3xEzVp3ur6LP0+xUjBOOD+CS+Ig4lp1Ax9uvO1p3/Pg4zoPxc5CPFwt33lW3fYr1leMRndiyYvjAc0mY0UGL/ZAJ1m8rM244nzO36USZkywWU1IO7B6J7U6mDfdwSJdUQ5pOj7Bqn/a+aCjOnptlVADO5rPRevyyeamstuBzQkG5N3FhTheZdDauM1hWZrk7SstvT6dtv1VZxwX62cDpTR0wF3gXDicyzqg0CHud174f37Toe0PGHYlcP39qZQ+f+MqHU0upL8dfeAZXJLCXKh1IS09EM3gvPZDO5uTiesfMlx6k5yXqP7OV00ZLk2g7CTNxR+VFOyDx+jp18tGhuvMOzVO6yMMkJq6lbNPFJSVRoxMrzbjSbqtrSbeo9Kbz8iOalGBH+OhQmAt0GZQDMz7kayZnbvFKFDdX7ZWE5pmE8XH7ocvTuQcXFhRBj31JiVxmVfm5loJ0Y/BmPDcjWn1HB2yUhYujzY9BRUarqzaFg9kmCvNHhS5hTg0LNrszkzc2KTh4I0XKjj553dqTa09odDEO1h5W1+kOfYP6jfwB4XhNHJFLGYhwIR6NodAuZVhexntt3gkf6EgCJ15cwcXfdKcF3/sr6QQPEGB/NhHMLgjMcrURxzM8HA1n8tu6cfvVPlJ5OYzCtuHRl1xRrReAucVNlm1MvJtfB1LdurtBlzdfX0XJqMnm45Ua0Tc/I+1FzuiaATxzSMhAuLyWShnUHPoficEX7Qeqhsr2Vxk1f/wVy2eG1jqgL2EbV+b5dnSuixEM59MFgkRpsRLdi4brX5qj9qSfcyV0EPQ8iJxQmT9LPRXhIB4WVBLfiWMQXEznIUR4Lh47DepVtZ2HuGENIZRTYyQKvMDEcWxwNh094fgpPjiKzjjgxhfH6JQJMZWHkX2Y0+FI2r5B2mcEm44hcMI1dioq1utSMi+tKDhHmrDLnq9gDRWLlWxDINxejgcaVgbBzx/Pz8vl848fejAgRw3Gy+2gA7YYgcgRIkf5qyU7eT9B3rfcppTfsk4WSKdmuRwQzUbRAg/BOlripqx9u2JNLOrQsO9ERyraZ3btM6z5qF5tpVpM0J0+z/fHY0HgWJ5br1qQUM6/TdJFSr58GvpR6IShLIfkI1KHT8v8bdmPwOaNhOiZ1Zrjac0yfn+y+XXlnRXUMs7bZ9aCg6ku8mw50VFgbW7kv+tp+Y63rSuuRp7w9uT4ONgaiza/bZ+3ubF6tSTBByOS9RTolRlFSlwkjVmL8ZETMFYlrI18eUrfIBHHP5bL2VT2K/frW+IqRCpjsbTbOeMovJcLI4WvvbAd6hh3aE3duVt10vlqM51ONz3v5dRZW7561augHXLcfpHZyv7Wtv2V1zrV/hmgjfFLmSnLCHOVYInEP0WOiuMXqhPKzEEmATpY06JI0/Dhetg+E2BHXRRrqhLDIhyZkYEl3BR+fmRNT2JrnOte6vKfa19ZoWD5ggZcGFVrM/CGUEbXT+RMdvlzKRRBXNH+IcvQ2Z0SDgVyIG8WPxJ4UT9Sr7CvecItK9t8tXVri2B/1A+EEUyrIggVz10yvGmy8YqYx5AEml5vmsWZtJHVUnEjRZU3Etk17XktBWFiVFcZa5o8s3Q95VTHr2rn+57B12McJqEST0P33Xwh4gSGmkaXDNT6+aPIbu0Qb1pC5vq+m3GWyW9NEysu8r4GyVOgRQ5xG08+aEhnb9ArX49x0I1Z2VUQiavgQeIzyGT/ddAejkQi6dsxTc7mFoHfXVqLJyvu+oEk2tscOekJUxyt2oNXX84qZVcJftv07jwY/e3rj1OES98pKnqAfFBiCoN/JzZP1fl2oEfkJ4xHKIuelglCyexJASjymAn/NrWWKHDiSf1bTd29FGKdEr8X2wxM7cbFxl+QcYI2TdPDwOxmB16JEmRcaUBFUWC5x4Cy5+j32ymT3n3xmkMlWJCjtqsg81wWHHiFRa1Ccn/vhiPiOSuLF9AQX5Px4n2lHiO2nKNJxPQ1bjOGtVlm9FCu4Z087qu/fSsr/Jsw8cb0IHFJX/R22HTXp2NhuczGlod7yefmVf674d972Gg703e1ox0Y4nC3sNmcryYkU3ZXwH5wUBWBDBS6NsDcHIPWv/ULN5zEl2Xct7xZe8y3W2bNSDCUJ4f5sXR9qTh5+JSwLgSYWWMSGt8wJvFVGZetHGBjGkp2XSVjbh2H7oph1VdH5AKvQ+BI9QO4NfiijENvagRhNgpQv0NVxOmD8vv3RXd4cZ/X9FFnOiGEo9ndzW+D/6KMk/AEO+kMjWm9u9I7PTLb0QYnMqN4oNXlmKO2Q9cJbVqnXznr/35RxgGdUgKQCgGcjhitZpHNxkBu05koB+j8ztfL/FkoxbtoUy/uZhvnn0972zp07/Tfl777rwZc0HKeYDIf6u5jk3W0a4Hyif4V3wb+KXAwTTf9HGVK4i9WnyPkjnTXeKDtr4Izcn8uW57tKm7zV7CdAB7dMn7/N2EkI3eoGNF2JkB+s1NXIuUmN61b9RcBO72sZaRB4c0lw14YXj9k+g7Q560PvbXj70A64tLy/WKIHyrzX+Kif6PhC8dW81fO/o0II7R9eZPPz7prDTM0jq93ivH7XchnJvqJ/d84AScziJuI5KkH1UkQFYLq16mHKH7n2CjTyaT/rcKvhdOiqzE/GX64THyBRv6OMej47ej0ACacWUdl03h8Z1cnsXzjCoR+lPo+rzj0fTOvWTKYS+4sPllS04ke7qsTdfGDcZel3wLeEKE7HYWz4WK9pIs0LbKsLyG8PjPFpvqm9tBjrPUHPJy/GDCfPkEk0nlZTn8aqv8AHJ8zoKHA4GIj8rj7uP1pSZm/DGFXGPZpVY8T33Wd8SJV30Yf4LHOaE2mEMDU5e4Y7zuNcjscT6RBOkpfvCTyZWk3AqS4P/F2E4/GhaqZW3pu37Ob64t6v3ES+JUwPvyn7WtBOnibiNGNWrvK65y3ingJju7vYzn65vtTkL6kw8kKL97q28N8N0yEDBzZRU4gDD44O/kbB1B8ojjerQ9N17t58ZlPS6Z/4xDOCR8bxXH+S/jY8hLfaIQOrbnCf/oq/i6gzQcX9PhGI6S/lg+Xj/rG5wFq+E9fwje+8Y1vfHX8H37ES/cqvQZGAAAAAElFTkSuQmCC">
            <a:extLst>
              <a:ext uri="{FF2B5EF4-FFF2-40B4-BE49-F238E27FC236}">
                <a16:creationId xmlns:a16="http://schemas.microsoft.com/office/drawing/2014/main" id="{41E7AF55-0CBA-35A1-3BFB-DC1FC0683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2" y="2332983"/>
            <a:ext cx="2530715" cy="93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0453D819-BE6C-F166-3B5E-C1831486B2E5}"/>
              </a:ext>
            </a:extLst>
          </p:cNvPr>
          <p:cNvSpPr txBox="1">
            <a:spLocks/>
          </p:cNvSpPr>
          <p:nvPr/>
        </p:nvSpPr>
        <p:spPr>
          <a:xfrm>
            <a:off x="742950" y="525020"/>
            <a:ext cx="10515600" cy="678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/>
              <a:t>Sistema de Aviação - OACI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453658A-CEBD-2C77-4027-5464A12D094A}"/>
              </a:ext>
            </a:extLst>
          </p:cNvPr>
          <p:cNvSpPr txBox="1"/>
          <p:nvPr/>
        </p:nvSpPr>
        <p:spPr>
          <a:xfrm>
            <a:off x="2877954" y="4245708"/>
            <a:ext cx="880021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USOAP - Universal Safety Oversight Audit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auditorias do USOAP avaliam a implementação do sistema de supervisão de segurança operacional do país, verificando a capacidade do Estado em estabelecer e aplicar regulamentos nacionais alinhados com os padrões e práticas recomendadas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SSPIA - State Safety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Implementation Assessment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alt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 um modelo baseado em desempenho que visa medir o grau de maturidade do Programa do Estado para a Segurança Operacional da Aviação Civil (PSO).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99522C8-4DCE-4E0E-293C-BD1C8620DC64}"/>
              </a:ext>
            </a:extLst>
          </p:cNvPr>
          <p:cNvSpPr/>
          <p:nvPr/>
        </p:nvSpPr>
        <p:spPr>
          <a:xfrm>
            <a:off x="513832" y="4724482"/>
            <a:ext cx="214924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4" indent="0" algn="just" defTabSz="7159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None/>
              <a:defRPr/>
            </a:pPr>
            <a:r>
              <a:rPr lang="pt-BR" sz="2400" dirty="0">
                <a:solidFill>
                  <a:srgbClr val="0C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Auditorias OACI</a:t>
            </a:r>
          </a:p>
        </p:txBody>
      </p:sp>
    </p:spTree>
    <p:extLst>
      <p:ext uri="{BB962C8B-B14F-4D97-AF65-F5344CB8AC3E}">
        <p14:creationId xmlns:p14="http://schemas.microsoft.com/office/powerpoint/2010/main" val="2913178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5419821-3825-E332-907F-2E33658E819A}"/>
              </a:ext>
            </a:extLst>
          </p:cNvPr>
          <p:cNvSpPr txBox="1"/>
          <p:nvPr/>
        </p:nvSpPr>
        <p:spPr>
          <a:xfrm>
            <a:off x="558801" y="2236579"/>
            <a:ext cx="3149078" cy="19697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EI - Medida da capacidade de supervisão da segurança operacional do país</a:t>
            </a:r>
          </a:p>
          <a:p>
            <a:pPr algn="ctr"/>
            <a:endParaRPr lang="pt-BR" sz="2400" dirty="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algn="ctr"/>
            <a:endParaRPr lang="pt-BR" sz="2400" dirty="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+mj-lt"/>
                <a:cs typeface="Calibri"/>
              </a:rPr>
              <a:t>Fonte: OLF – Online Framework (OACI)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CBCF9C60-BEDB-7FF4-6034-992E1E3D7552}"/>
              </a:ext>
            </a:extLst>
          </p:cNvPr>
          <p:cNvSpPr txBox="1">
            <a:spLocks/>
          </p:cNvSpPr>
          <p:nvPr/>
        </p:nvSpPr>
        <p:spPr>
          <a:xfrm>
            <a:off x="742950" y="525020"/>
            <a:ext cx="10515600" cy="678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/>
              <a:t>Resultado USOAP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1DF4507-2457-48DB-FB97-9A57663193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72662"/>
              </p:ext>
            </p:extLst>
          </p:nvPr>
        </p:nvGraphicFramePr>
        <p:xfrm>
          <a:off x="3554858" y="1300039"/>
          <a:ext cx="8486454" cy="5032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5488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CBCF9C60-BEDB-7FF4-6034-992E1E3D7552}"/>
              </a:ext>
            </a:extLst>
          </p:cNvPr>
          <p:cNvSpPr txBox="1">
            <a:spLocks/>
          </p:cNvSpPr>
          <p:nvPr/>
        </p:nvSpPr>
        <p:spPr>
          <a:xfrm>
            <a:off x="742950" y="525020"/>
            <a:ext cx="10515600" cy="678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spc="-300" dirty="0">
                <a:solidFill>
                  <a:schemeClr val="accent2">
                    <a:lumMod val="75000"/>
                  </a:schemeClr>
                </a:solidFill>
              </a:rPr>
              <a:t>Desafios</a:t>
            </a:r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F24BAB0F-FC61-D3D1-6D72-A86A81B713EA}"/>
              </a:ext>
            </a:extLst>
          </p:cNvPr>
          <p:cNvSpPr txBox="1">
            <a:spLocks/>
          </p:cNvSpPr>
          <p:nvPr/>
        </p:nvSpPr>
        <p:spPr>
          <a:xfrm>
            <a:off x="2063799" y="2081284"/>
            <a:ext cx="2643993" cy="413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3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7CA3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FORÇA DE TRABALHO</a:t>
            </a:r>
          </a:p>
        </p:txBody>
      </p:sp>
      <p:sp>
        <p:nvSpPr>
          <p:cNvPr id="4" name="Semicírculo 3">
            <a:extLst>
              <a:ext uri="{FF2B5EF4-FFF2-40B4-BE49-F238E27FC236}">
                <a16:creationId xmlns:a16="http://schemas.microsoft.com/office/drawing/2014/main" id="{E1A3C846-BB90-4AFA-60EC-0324C02D6F51}"/>
              </a:ext>
            </a:extLst>
          </p:cNvPr>
          <p:cNvSpPr>
            <a:spLocks/>
          </p:cNvSpPr>
          <p:nvPr/>
        </p:nvSpPr>
        <p:spPr>
          <a:xfrm rot="16200000">
            <a:off x="622295" y="2056082"/>
            <a:ext cx="1236342" cy="1331190"/>
          </a:xfrm>
          <a:prstGeom prst="blockArc">
            <a:avLst>
              <a:gd name="adj1" fmla="val 10800000"/>
              <a:gd name="adj2" fmla="val 16216295"/>
              <a:gd name="adj3" fmla="val 2434"/>
            </a:avLst>
          </a:prstGeom>
          <a:gradFill flip="none" rotWithShape="0">
            <a:gsLst>
              <a:gs pos="5000">
                <a:srgbClr val="C5DCEA"/>
              </a:gs>
              <a:gs pos="42500">
                <a:srgbClr val="3798D4"/>
              </a:gs>
              <a:gs pos="100000">
                <a:srgbClr val="22459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Fluxograma: Processo 4">
            <a:extLst>
              <a:ext uri="{FF2B5EF4-FFF2-40B4-BE49-F238E27FC236}">
                <a16:creationId xmlns:a16="http://schemas.microsoft.com/office/drawing/2014/main" id="{8189FAE9-9592-09A3-7FDA-C21B6CBE936C}"/>
              </a:ext>
            </a:extLst>
          </p:cNvPr>
          <p:cNvSpPr>
            <a:spLocks/>
          </p:cNvSpPr>
          <p:nvPr/>
        </p:nvSpPr>
        <p:spPr>
          <a:xfrm rot="16200000">
            <a:off x="1378251" y="2702416"/>
            <a:ext cx="1236342" cy="35099"/>
          </a:xfrm>
          <a:prstGeom prst="flowChartProcess">
            <a:avLst/>
          </a:prstGeom>
          <a:gradFill flip="none" rotWithShape="0">
            <a:gsLst>
              <a:gs pos="0">
                <a:srgbClr val="C5DCEA"/>
              </a:gs>
              <a:gs pos="42500">
                <a:srgbClr val="3798D4"/>
              </a:gs>
              <a:gs pos="100000">
                <a:srgbClr val="22459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112BD4A-395C-00F4-069B-77CBCEC5A5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2" r="3797"/>
          <a:stretch/>
        </p:blipFill>
        <p:spPr>
          <a:xfrm>
            <a:off x="682781" y="2201730"/>
            <a:ext cx="1114743" cy="1035318"/>
          </a:xfrm>
          <a:custGeom>
            <a:avLst/>
            <a:gdLst>
              <a:gd name="connsiteX0" fmla="*/ 847800 w 1695600"/>
              <a:gd name="connsiteY0" fmla="*/ 0 h 1695600"/>
              <a:gd name="connsiteX1" fmla="*/ 1695600 w 1695600"/>
              <a:gd name="connsiteY1" fmla="*/ 847800 h 1695600"/>
              <a:gd name="connsiteX2" fmla="*/ 847800 w 1695600"/>
              <a:gd name="connsiteY2" fmla="*/ 1695600 h 1695600"/>
              <a:gd name="connsiteX3" fmla="*/ 0 w 1695600"/>
              <a:gd name="connsiteY3" fmla="*/ 847800 h 1695600"/>
              <a:gd name="connsiteX4" fmla="*/ 847800 w 1695600"/>
              <a:gd name="connsiteY4" fmla="*/ 0 h 16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600" h="1695600">
                <a:moveTo>
                  <a:pt x="847800" y="0"/>
                </a:moveTo>
                <a:cubicBezTo>
                  <a:pt x="1316027" y="0"/>
                  <a:pt x="1695600" y="379573"/>
                  <a:pt x="1695600" y="847800"/>
                </a:cubicBezTo>
                <a:cubicBezTo>
                  <a:pt x="1695600" y="1316027"/>
                  <a:pt x="1316027" y="1695600"/>
                  <a:pt x="847800" y="1695600"/>
                </a:cubicBezTo>
                <a:cubicBezTo>
                  <a:pt x="379573" y="1695600"/>
                  <a:pt x="0" y="1316027"/>
                  <a:pt x="0" y="847800"/>
                </a:cubicBezTo>
                <a:cubicBezTo>
                  <a:pt x="0" y="379573"/>
                  <a:pt x="379573" y="0"/>
                  <a:pt x="847800" y="0"/>
                </a:cubicBezTo>
                <a:close/>
              </a:path>
            </a:pathLst>
          </a:cu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5DEA535-3EA3-BD7B-2B9A-5A91B0790FF7}"/>
              </a:ext>
            </a:extLst>
          </p:cNvPr>
          <p:cNvSpPr txBox="1"/>
          <p:nvPr/>
        </p:nvSpPr>
        <p:spPr>
          <a:xfrm>
            <a:off x="2007829" y="2362082"/>
            <a:ext cx="4032202" cy="117855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rgbClr val="009FE3"/>
                </a:solidFill>
                <a:latin typeface="+mj-lt"/>
              </a:rPr>
              <a:t>1.323 </a:t>
            </a:r>
            <a:r>
              <a:rPr lang="en-US" sz="1600" dirty="0" err="1">
                <a:solidFill>
                  <a:srgbClr val="7F7F7F"/>
                </a:solidFill>
                <a:latin typeface="+mj-lt"/>
              </a:rPr>
              <a:t>Servidores</a:t>
            </a:r>
            <a:r>
              <a:rPr lang="en-US" sz="1600" dirty="0">
                <a:solidFill>
                  <a:srgbClr val="7F7F7F"/>
                </a:solidFill>
                <a:latin typeface="+mj-lt"/>
              </a:rPr>
              <a:t>*</a:t>
            </a:r>
          </a:p>
          <a:p>
            <a:pPr algn="l">
              <a:lnSpc>
                <a:spcPct val="100000"/>
              </a:lnSpc>
            </a:pPr>
            <a:r>
              <a:rPr lang="en-US" sz="1100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                         *1144 </a:t>
            </a:r>
            <a:r>
              <a:rPr lang="en-US" sz="1100" i="1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são</a:t>
            </a:r>
            <a:r>
              <a:rPr lang="en-US" sz="1100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do Quadro </a:t>
            </a:r>
            <a:r>
              <a:rPr lang="en-US" sz="1100" i="1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efetivo</a:t>
            </a:r>
            <a:r>
              <a:rPr lang="en-US" sz="1100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da </a:t>
            </a:r>
            <a:r>
              <a:rPr lang="en-US" sz="1100" i="1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Agência</a:t>
            </a:r>
            <a:endParaRPr lang="en-US" sz="1100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-32%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*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da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força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de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trabalho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prevista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em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lei</a:t>
            </a:r>
            <a:endParaRPr lang="pt-BR" sz="1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00F3B373-59AF-E9BA-4AA6-354619A5EA5F}"/>
              </a:ext>
            </a:extLst>
          </p:cNvPr>
          <p:cNvSpPr txBox="1">
            <a:spLocks/>
          </p:cNvSpPr>
          <p:nvPr/>
        </p:nvSpPr>
        <p:spPr>
          <a:xfrm>
            <a:off x="8165972" y="2052757"/>
            <a:ext cx="2643993" cy="413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3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7CA3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LOA 2024</a:t>
            </a:r>
          </a:p>
        </p:txBody>
      </p:sp>
      <p:sp>
        <p:nvSpPr>
          <p:cNvPr id="9" name="Semicírculo 8">
            <a:extLst>
              <a:ext uri="{FF2B5EF4-FFF2-40B4-BE49-F238E27FC236}">
                <a16:creationId xmlns:a16="http://schemas.microsoft.com/office/drawing/2014/main" id="{A27D2EB1-F68A-B24C-B170-D5D56D5E2644}"/>
              </a:ext>
            </a:extLst>
          </p:cNvPr>
          <p:cNvSpPr>
            <a:spLocks/>
          </p:cNvSpPr>
          <p:nvPr/>
        </p:nvSpPr>
        <p:spPr>
          <a:xfrm rot="16200000">
            <a:off x="6724468" y="2007677"/>
            <a:ext cx="1236342" cy="1331190"/>
          </a:xfrm>
          <a:prstGeom prst="blockArc">
            <a:avLst>
              <a:gd name="adj1" fmla="val 10800000"/>
              <a:gd name="adj2" fmla="val 16216295"/>
              <a:gd name="adj3" fmla="val 2434"/>
            </a:avLst>
          </a:prstGeom>
          <a:gradFill flip="none" rotWithShape="0">
            <a:gsLst>
              <a:gs pos="5000">
                <a:srgbClr val="C5DCEA"/>
              </a:gs>
              <a:gs pos="42500">
                <a:srgbClr val="3798D4"/>
              </a:gs>
              <a:gs pos="100000">
                <a:srgbClr val="22459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Fluxograma: Processo 11">
            <a:extLst>
              <a:ext uri="{FF2B5EF4-FFF2-40B4-BE49-F238E27FC236}">
                <a16:creationId xmlns:a16="http://schemas.microsoft.com/office/drawing/2014/main" id="{A47EABB5-F9D8-8165-F9FF-C8582E7535D9}"/>
              </a:ext>
            </a:extLst>
          </p:cNvPr>
          <p:cNvSpPr>
            <a:spLocks/>
          </p:cNvSpPr>
          <p:nvPr/>
        </p:nvSpPr>
        <p:spPr>
          <a:xfrm rot="16200000">
            <a:off x="7480424" y="2654011"/>
            <a:ext cx="1236342" cy="35099"/>
          </a:xfrm>
          <a:prstGeom prst="flowChartProcess">
            <a:avLst/>
          </a:prstGeom>
          <a:gradFill flip="none" rotWithShape="0">
            <a:gsLst>
              <a:gs pos="0">
                <a:srgbClr val="C5DCEA"/>
              </a:gs>
              <a:gs pos="42500">
                <a:srgbClr val="3798D4"/>
              </a:gs>
              <a:gs pos="100000">
                <a:srgbClr val="22459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96C509EF-CAA9-09DF-0BF6-AA5ADCB2D6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4" r="14114"/>
          <a:stretch/>
        </p:blipFill>
        <p:spPr>
          <a:xfrm>
            <a:off x="6784954" y="2153325"/>
            <a:ext cx="1114743" cy="1035318"/>
          </a:xfrm>
          <a:custGeom>
            <a:avLst/>
            <a:gdLst>
              <a:gd name="connsiteX0" fmla="*/ 847800 w 1695600"/>
              <a:gd name="connsiteY0" fmla="*/ 0 h 1695600"/>
              <a:gd name="connsiteX1" fmla="*/ 1695600 w 1695600"/>
              <a:gd name="connsiteY1" fmla="*/ 847800 h 1695600"/>
              <a:gd name="connsiteX2" fmla="*/ 847800 w 1695600"/>
              <a:gd name="connsiteY2" fmla="*/ 1695600 h 1695600"/>
              <a:gd name="connsiteX3" fmla="*/ 0 w 1695600"/>
              <a:gd name="connsiteY3" fmla="*/ 847800 h 1695600"/>
              <a:gd name="connsiteX4" fmla="*/ 847800 w 1695600"/>
              <a:gd name="connsiteY4" fmla="*/ 0 h 16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600" h="1695600">
                <a:moveTo>
                  <a:pt x="847800" y="0"/>
                </a:moveTo>
                <a:cubicBezTo>
                  <a:pt x="1316027" y="0"/>
                  <a:pt x="1695600" y="379573"/>
                  <a:pt x="1695600" y="847800"/>
                </a:cubicBezTo>
                <a:cubicBezTo>
                  <a:pt x="1695600" y="1316027"/>
                  <a:pt x="1316027" y="1695600"/>
                  <a:pt x="847800" y="1695600"/>
                </a:cubicBezTo>
                <a:cubicBezTo>
                  <a:pt x="379573" y="1695600"/>
                  <a:pt x="0" y="1316027"/>
                  <a:pt x="0" y="847800"/>
                </a:cubicBezTo>
                <a:cubicBezTo>
                  <a:pt x="0" y="379573"/>
                  <a:pt x="379573" y="0"/>
                  <a:pt x="847800" y="0"/>
                </a:cubicBezTo>
                <a:close/>
              </a:path>
            </a:pathLst>
          </a:cu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B043EE05-4E6C-0CF5-785D-0E7A2808884F}"/>
              </a:ext>
            </a:extLst>
          </p:cNvPr>
          <p:cNvSpPr txBox="1"/>
          <p:nvPr/>
        </p:nvSpPr>
        <p:spPr>
          <a:xfrm>
            <a:off x="8165972" y="2427949"/>
            <a:ext cx="3095954" cy="760693"/>
          </a:xfrm>
          <a:prstGeom prst="rect">
            <a:avLst/>
          </a:prstGeom>
          <a:noFill/>
        </p:spPr>
        <p:txBody>
          <a:bodyPr wrap="square">
            <a:normAutofit fontScale="70000" lnSpcReduction="20000"/>
          </a:bodyPr>
          <a:lstStyle/>
          <a:p>
            <a:pPr algn="l">
              <a:lnSpc>
                <a:spcPct val="100000"/>
              </a:lnSpc>
            </a:pPr>
            <a:r>
              <a:rPr lang="en-US" sz="3600" dirty="0">
                <a:solidFill>
                  <a:srgbClr val="009FE3"/>
                </a:solidFill>
                <a:latin typeface="+mj-lt"/>
              </a:rPr>
              <a:t>132 mi </a:t>
            </a:r>
            <a:r>
              <a:rPr lang="en-US" sz="23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Discricionário</a:t>
            </a:r>
            <a:endParaRPr lang="en-US" sz="23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-59% </a:t>
            </a:r>
            <a:r>
              <a:rPr lang="en-US" sz="23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*</a:t>
            </a:r>
            <a:r>
              <a:rPr lang="en-US" sz="23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em</a:t>
            </a:r>
            <a:r>
              <a:rPr lang="en-US" sz="23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3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relação</a:t>
            </a:r>
            <a:r>
              <a:rPr lang="en-US" sz="23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a 2014</a:t>
            </a:r>
            <a:endParaRPr lang="pt-BR" sz="23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Título 4">
            <a:extLst>
              <a:ext uri="{FF2B5EF4-FFF2-40B4-BE49-F238E27FC236}">
                <a16:creationId xmlns:a16="http://schemas.microsoft.com/office/drawing/2014/main" id="{DA4C2394-9F90-6253-2E71-17DA8C9009A7}"/>
              </a:ext>
            </a:extLst>
          </p:cNvPr>
          <p:cNvSpPr txBox="1">
            <a:spLocks/>
          </p:cNvSpPr>
          <p:nvPr/>
        </p:nvSpPr>
        <p:spPr>
          <a:xfrm>
            <a:off x="2063800" y="4441535"/>
            <a:ext cx="2643993" cy="413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3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spc="0" dirty="0">
                <a:solidFill>
                  <a:srgbClr val="007CA3"/>
                </a:solidFill>
                <a:latin typeface="+mn-lt"/>
              </a:rPr>
              <a:t>REPRESENTAÇÃO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7CA3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6" name="Semicírculo 15">
            <a:extLst>
              <a:ext uri="{FF2B5EF4-FFF2-40B4-BE49-F238E27FC236}">
                <a16:creationId xmlns:a16="http://schemas.microsoft.com/office/drawing/2014/main" id="{4D67CD52-B68B-7932-EC3D-B6AB41260B71}"/>
              </a:ext>
            </a:extLst>
          </p:cNvPr>
          <p:cNvSpPr>
            <a:spLocks/>
          </p:cNvSpPr>
          <p:nvPr/>
        </p:nvSpPr>
        <p:spPr>
          <a:xfrm rot="16200000">
            <a:off x="622296" y="4238536"/>
            <a:ext cx="1236342" cy="1331190"/>
          </a:xfrm>
          <a:prstGeom prst="blockArc">
            <a:avLst>
              <a:gd name="adj1" fmla="val 10800000"/>
              <a:gd name="adj2" fmla="val 16216295"/>
              <a:gd name="adj3" fmla="val 2434"/>
            </a:avLst>
          </a:prstGeom>
          <a:gradFill flip="none" rotWithShape="0">
            <a:gsLst>
              <a:gs pos="5000">
                <a:srgbClr val="C5DCEA"/>
              </a:gs>
              <a:gs pos="42500">
                <a:srgbClr val="3798D4"/>
              </a:gs>
              <a:gs pos="100000">
                <a:srgbClr val="22459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7" name="Fluxograma: Processo 16">
            <a:extLst>
              <a:ext uri="{FF2B5EF4-FFF2-40B4-BE49-F238E27FC236}">
                <a16:creationId xmlns:a16="http://schemas.microsoft.com/office/drawing/2014/main" id="{E2FB94D5-1512-B15C-AB30-677173DED0E7}"/>
              </a:ext>
            </a:extLst>
          </p:cNvPr>
          <p:cNvSpPr>
            <a:spLocks/>
          </p:cNvSpPr>
          <p:nvPr/>
        </p:nvSpPr>
        <p:spPr>
          <a:xfrm rot="16200000">
            <a:off x="1479214" y="4883842"/>
            <a:ext cx="1035319" cy="36000"/>
          </a:xfrm>
          <a:prstGeom prst="flowChartProcess">
            <a:avLst/>
          </a:prstGeom>
          <a:gradFill flip="none" rotWithShape="0">
            <a:gsLst>
              <a:gs pos="0">
                <a:srgbClr val="C5DCEA"/>
              </a:gs>
              <a:gs pos="42500">
                <a:srgbClr val="3798D4"/>
              </a:gs>
              <a:gs pos="100000">
                <a:srgbClr val="22459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691EC98D-F984-7636-1F4B-FD95C113EF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2" b="3562"/>
          <a:stretch/>
        </p:blipFill>
        <p:spPr>
          <a:xfrm>
            <a:off x="682782" y="4384184"/>
            <a:ext cx="1114743" cy="1035318"/>
          </a:xfrm>
          <a:custGeom>
            <a:avLst/>
            <a:gdLst>
              <a:gd name="connsiteX0" fmla="*/ 847800 w 1695600"/>
              <a:gd name="connsiteY0" fmla="*/ 0 h 1695600"/>
              <a:gd name="connsiteX1" fmla="*/ 1695600 w 1695600"/>
              <a:gd name="connsiteY1" fmla="*/ 847800 h 1695600"/>
              <a:gd name="connsiteX2" fmla="*/ 847800 w 1695600"/>
              <a:gd name="connsiteY2" fmla="*/ 1695600 h 1695600"/>
              <a:gd name="connsiteX3" fmla="*/ 0 w 1695600"/>
              <a:gd name="connsiteY3" fmla="*/ 847800 h 1695600"/>
              <a:gd name="connsiteX4" fmla="*/ 847800 w 1695600"/>
              <a:gd name="connsiteY4" fmla="*/ 0 h 16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600" h="1695600">
                <a:moveTo>
                  <a:pt x="847800" y="0"/>
                </a:moveTo>
                <a:cubicBezTo>
                  <a:pt x="1316027" y="0"/>
                  <a:pt x="1695600" y="379573"/>
                  <a:pt x="1695600" y="847800"/>
                </a:cubicBezTo>
                <a:cubicBezTo>
                  <a:pt x="1695600" y="1316027"/>
                  <a:pt x="1316027" y="1695600"/>
                  <a:pt x="847800" y="1695600"/>
                </a:cubicBezTo>
                <a:cubicBezTo>
                  <a:pt x="379573" y="1695600"/>
                  <a:pt x="0" y="1316027"/>
                  <a:pt x="0" y="847800"/>
                </a:cubicBezTo>
                <a:cubicBezTo>
                  <a:pt x="0" y="379573"/>
                  <a:pt x="379573" y="0"/>
                  <a:pt x="847800" y="0"/>
                </a:cubicBezTo>
                <a:close/>
              </a:path>
            </a:pathLst>
          </a:cu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F9AF2A57-7F8C-7ECE-9D62-3AD2A60CB25D}"/>
              </a:ext>
            </a:extLst>
          </p:cNvPr>
          <p:cNvSpPr txBox="1"/>
          <p:nvPr/>
        </p:nvSpPr>
        <p:spPr>
          <a:xfrm>
            <a:off x="2063800" y="4816727"/>
            <a:ext cx="3095954" cy="760693"/>
          </a:xfrm>
          <a:prstGeom prst="rect">
            <a:avLst/>
          </a:prstGeom>
          <a:noFill/>
        </p:spPr>
        <p:txBody>
          <a:bodyPr wrap="square">
            <a:normAutofit fontScale="55000" lnSpcReduction="20000"/>
          </a:bodyPr>
          <a:lstStyle/>
          <a:p>
            <a:pPr algn="l">
              <a:lnSpc>
                <a:spcPct val="100000"/>
              </a:lnSpc>
            </a:pPr>
            <a:r>
              <a:rPr lang="en-US" sz="5100" dirty="0">
                <a:solidFill>
                  <a:srgbClr val="009FE3"/>
                </a:solidFill>
                <a:latin typeface="+mj-lt"/>
              </a:rPr>
              <a:t>13</a:t>
            </a:r>
            <a:r>
              <a:rPr lang="en-US" sz="6000" dirty="0">
                <a:solidFill>
                  <a:srgbClr val="009FE3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Localidades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no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Brasil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endParaRPr lang="en-US" sz="2800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CA2674F6-08BE-C1F6-908F-0ECFF9EA8D5A}"/>
              </a:ext>
            </a:extLst>
          </p:cNvPr>
          <p:cNvGraphicFramePr>
            <a:graphicFrameLocks/>
          </p:cNvGraphicFramePr>
          <p:nvPr/>
        </p:nvGraphicFramePr>
        <p:xfrm>
          <a:off x="6502410" y="3698724"/>
          <a:ext cx="4759516" cy="2663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Seta: para Baixo 20">
            <a:extLst>
              <a:ext uri="{FF2B5EF4-FFF2-40B4-BE49-F238E27FC236}">
                <a16:creationId xmlns:a16="http://schemas.microsoft.com/office/drawing/2014/main" id="{6D94E117-1D4F-2E71-6E35-4DD90714D38D}"/>
              </a:ext>
            </a:extLst>
          </p:cNvPr>
          <p:cNvSpPr/>
          <p:nvPr/>
        </p:nvSpPr>
        <p:spPr>
          <a:xfrm>
            <a:off x="11450439" y="4846759"/>
            <a:ext cx="333377" cy="266696"/>
          </a:xfrm>
          <a:prstGeom prst="down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>
              <a:highlight>
                <a:srgbClr val="FF0000"/>
              </a:highlight>
            </a:endParaRPr>
          </a:p>
        </p:txBody>
      </p:sp>
      <p:sp>
        <p:nvSpPr>
          <p:cNvPr id="22" name="CaixaDeTexto 2">
            <a:extLst>
              <a:ext uri="{FF2B5EF4-FFF2-40B4-BE49-F238E27FC236}">
                <a16:creationId xmlns:a16="http://schemas.microsoft.com/office/drawing/2014/main" id="{43C77FCA-081E-1E15-F9CF-298D085591B7}"/>
              </a:ext>
            </a:extLst>
          </p:cNvPr>
          <p:cNvSpPr txBox="1"/>
          <p:nvPr/>
        </p:nvSpPr>
        <p:spPr>
          <a:xfrm>
            <a:off x="10897204" y="4783588"/>
            <a:ext cx="719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>
                <a:solidFill>
                  <a:srgbClr val="FF0000"/>
                </a:solidFill>
              </a:rPr>
              <a:t>66%</a:t>
            </a:r>
          </a:p>
        </p:txBody>
      </p:sp>
    </p:spTree>
    <p:extLst>
      <p:ext uri="{BB962C8B-B14F-4D97-AF65-F5344CB8AC3E}">
        <p14:creationId xmlns:p14="http://schemas.microsoft.com/office/powerpoint/2010/main" val="128872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/>
      <p:bldP spid="8" grpId="0"/>
      <p:bldP spid="9" grpId="0" animBg="1"/>
      <p:bldP spid="12" grpId="0" animBg="1"/>
      <p:bldP spid="14" grpId="0"/>
      <p:bldP spid="15" grpId="0"/>
      <p:bldP spid="16" grpId="0" animBg="1"/>
      <p:bldP spid="17" grpId="0" animBg="1"/>
      <p:bldP spid="19" grpId="0"/>
      <p:bldGraphic spid="20" grpId="0">
        <p:bldAsOne/>
      </p:bldGraphic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748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C1C812D-971A-E14E-AD02-297237CF5449}"/>
              </a:ext>
            </a:extLst>
          </p:cNvPr>
          <p:cNvSpPr txBox="1"/>
          <p:nvPr/>
        </p:nvSpPr>
        <p:spPr>
          <a:xfrm>
            <a:off x="4213683" y="1580747"/>
            <a:ext cx="7438238" cy="5000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pt-BR"/>
            </a:defPPr>
            <a:lvl1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000"/>
            </a:lvl1pPr>
            <a:lvl2pPr marL="914400" lvl="1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/>
            </a:lvl2pPr>
          </a:lstStyle>
          <a:p>
            <a:r>
              <a:rPr lang="pt-BR" dirty="0"/>
              <a:t>Lei nº 11.182, de 27 de setembro de 2005 – Lei de Criação da ANAC:</a:t>
            </a:r>
          </a:p>
          <a:p>
            <a:pPr lvl="1"/>
            <a:r>
              <a:rPr lang="pt-BR" dirty="0"/>
              <a:t>Cabe à Agência regular e fiscalizar as atividades de aviação civil e da infraestrutura aeronáutica e aeroportuária, observadas as orientações, políticas e diretrizes do Governo federal</a:t>
            </a:r>
          </a:p>
          <a:p>
            <a:r>
              <a:rPr lang="pt-BR" dirty="0"/>
              <a:t>Decreto nº 5.731, de 20 de março de 2006. </a:t>
            </a:r>
          </a:p>
          <a:p>
            <a:pPr lvl="1"/>
            <a:r>
              <a:rPr lang="pt-BR" dirty="0"/>
              <a:t>Dispõe sobre a instalação e a estrutura organizacional da Agência</a:t>
            </a:r>
          </a:p>
          <a:p>
            <a:r>
              <a:rPr lang="pt-BR" dirty="0"/>
              <a:t>Lei nº 13.848, de 25 de junho de 2019 – Lei Geral das Agências:</a:t>
            </a:r>
          </a:p>
          <a:p>
            <a:pPr lvl="1"/>
            <a:r>
              <a:rPr lang="pt-BR" dirty="0"/>
              <a:t>Dispõe sobre a gestão, a organização, o processo decisório e o controle social das agências reguladoras</a:t>
            </a:r>
          </a:p>
          <a:p>
            <a:r>
              <a:rPr lang="pt-BR" dirty="0"/>
              <a:t>Lei nº 7.565, de 19 de dezembro de 1986 – Código Brasileiro de Aeronáutica (CBA)</a:t>
            </a:r>
          </a:p>
        </p:txBody>
      </p:sp>
      <p:sp>
        <p:nvSpPr>
          <p:cNvPr id="3" name="Fluxograma: Processo 2">
            <a:extLst>
              <a:ext uri="{FF2B5EF4-FFF2-40B4-BE49-F238E27FC236}">
                <a16:creationId xmlns:a16="http://schemas.microsoft.com/office/drawing/2014/main" id="{83DDF573-E2D4-379D-6C61-F729F569455E}"/>
              </a:ext>
            </a:extLst>
          </p:cNvPr>
          <p:cNvSpPr>
            <a:spLocks/>
          </p:cNvSpPr>
          <p:nvPr/>
        </p:nvSpPr>
        <p:spPr>
          <a:xfrm rot="16200000" flipV="1">
            <a:off x="1669847" y="3570349"/>
            <a:ext cx="3421381" cy="45719"/>
          </a:xfrm>
          <a:prstGeom prst="flowChartProcess">
            <a:avLst/>
          </a:prstGeom>
          <a:gradFill flip="none" rotWithShape="0">
            <a:gsLst>
              <a:gs pos="0">
                <a:srgbClr val="C5DCEA"/>
              </a:gs>
              <a:gs pos="42500">
                <a:srgbClr val="3798D4"/>
              </a:gs>
              <a:gs pos="100000">
                <a:srgbClr val="22459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emicírculo 3">
            <a:extLst>
              <a:ext uri="{FF2B5EF4-FFF2-40B4-BE49-F238E27FC236}">
                <a16:creationId xmlns:a16="http://schemas.microsoft.com/office/drawing/2014/main" id="{72A8545B-B293-7197-942C-3B3B20ECA8FB}"/>
              </a:ext>
            </a:extLst>
          </p:cNvPr>
          <p:cNvSpPr>
            <a:spLocks/>
          </p:cNvSpPr>
          <p:nvPr/>
        </p:nvSpPr>
        <p:spPr>
          <a:xfrm rot="16200000">
            <a:off x="401021" y="2031561"/>
            <a:ext cx="2794877" cy="2794877"/>
          </a:xfrm>
          <a:prstGeom prst="blockArc">
            <a:avLst>
              <a:gd name="adj1" fmla="val 10800000"/>
              <a:gd name="adj2" fmla="val 16216295"/>
              <a:gd name="adj3" fmla="val 2434"/>
            </a:avLst>
          </a:prstGeom>
          <a:gradFill flip="none" rotWithShape="0">
            <a:gsLst>
              <a:gs pos="5000">
                <a:srgbClr val="C5DCEA"/>
              </a:gs>
              <a:gs pos="42500">
                <a:srgbClr val="3798D4"/>
              </a:gs>
              <a:gs pos="100000">
                <a:srgbClr val="22459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F5C6AD7-D2B2-BF50-23D0-FE7DAD5119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6" r="6156"/>
          <a:stretch/>
        </p:blipFill>
        <p:spPr>
          <a:xfrm>
            <a:off x="627581" y="2258121"/>
            <a:ext cx="2341756" cy="2341756"/>
          </a:xfrm>
          <a:custGeom>
            <a:avLst/>
            <a:gdLst>
              <a:gd name="connsiteX0" fmla="*/ 1170878 w 2341756"/>
              <a:gd name="connsiteY0" fmla="*/ 0 h 2341756"/>
              <a:gd name="connsiteX1" fmla="*/ 2341756 w 2341756"/>
              <a:gd name="connsiteY1" fmla="*/ 1170878 h 2341756"/>
              <a:gd name="connsiteX2" fmla="*/ 1170878 w 2341756"/>
              <a:gd name="connsiteY2" fmla="*/ 2341756 h 2341756"/>
              <a:gd name="connsiteX3" fmla="*/ 0 w 2341756"/>
              <a:gd name="connsiteY3" fmla="*/ 1170878 h 2341756"/>
              <a:gd name="connsiteX4" fmla="*/ 1170878 w 2341756"/>
              <a:gd name="connsiteY4" fmla="*/ 0 h 234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1756" h="2341756">
                <a:moveTo>
                  <a:pt x="1170878" y="0"/>
                </a:moveTo>
                <a:cubicBezTo>
                  <a:pt x="1817536" y="0"/>
                  <a:pt x="2341756" y="524220"/>
                  <a:pt x="2341756" y="1170878"/>
                </a:cubicBezTo>
                <a:cubicBezTo>
                  <a:pt x="2341756" y="1817536"/>
                  <a:pt x="1817536" y="2341756"/>
                  <a:pt x="1170878" y="2341756"/>
                </a:cubicBezTo>
                <a:cubicBezTo>
                  <a:pt x="524220" y="2341756"/>
                  <a:pt x="0" y="1817536"/>
                  <a:pt x="0" y="1170878"/>
                </a:cubicBezTo>
                <a:cubicBezTo>
                  <a:pt x="0" y="524220"/>
                  <a:pt x="524220" y="0"/>
                  <a:pt x="1170878" y="0"/>
                </a:cubicBezTo>
                <a:close/>
              </a:path>
            </a:pathLst>
          </a:cu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E4D7B7AB-F331-B587-B9DA-11B5A579832B}"/>
              </a:ext>
            </a:extLst>
          </p:cNvPr>
          <p:cNvSpPr txBox="1">
            <a:spLocks/>
          </p:cNvSpPr>
          <p:nvPr/>
        </p:nvSpPr>
        <p:spPr>
          <a:xfrm>
            <a:off x="742950" y="525020"/>
            <a:ext cx="10515600" cy="678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/>
              <a:t>ANAC – Marco Regulatório</a:t>
            </a:r>
          </a:p>
        </p:txBody>
      </p:sp>
    </p:spTree>
    <p:extLst>
      <p:ext uri="{BB962C8B-B14F-4D97-AF65-F5344CB8AC3E}">
        <p14:creationId xmlns:p14="http://schemas.microsoft.com/office/powerpoint/2010/main" val="307554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2B10D0C-E2FE-D2D4-40F8-D1F79DEBE24A}"/>
              </a:ext>
            </a:extLst>
          </p:cNvPr>
          <p:cNvSpPr txBox="1"/>
          <p:nvPr/>
        </p:nvSpPr>
        <p:spPr>
          <a:xfrm>
            <a:off x="3651060" y="1203559"/>
            <a:ext cx="8459424" cy="22254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dirty="0"/>
              <a:t>Agências Reguladoras foram previstas no Plano Diretor da Reforma do Aparelho do Estado (1995)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dirty="0"/>
              <a:t>Natureza de autarquia especial: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dirty="0"/>
              <a:t>Autonomia funcional, decisória</a:t>
            </a:r>
            <a:r>
              <a:rPr lang="pt-BR" dirty="0">
                <a:solidFill>
                  <a:srgbClr val="2F5496"/>
                </a:solidFill>
              </a:rPr>
              <a:t>, administrativa e financeira</a:t>
            </a:r>
            <a:r>
              <a:rPr lang="pt-BR" dirty="0"/>
              <a:t>;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dirty="0"/>
              <a:t>Ausência de tutela ou subordinação hierárquica;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dirty="0"/>
              <a:t>Mandato fixo e não coincidentes de seus dirigentes (5 anos sem recondução).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9050E60-98D4-B0FA-C6F0-67CB4D4AD7B7}"/>
              </a:ext>
            </a:extLst>
          </p:cNvPr>
          <p:cNvSpPr txBox="1">
            <a:spLocks/>
          </p:cNvSpPr>
          <p:nvPr/>
        </p:nvSpPr>
        <p:spPr>
          <a:xfrm>
            <a:off x="662242" y="525020"/>
            <a:ext cx="10515600" cy="678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/>
              <a:t>ANAC - Características</a:t>
            </a:r>
          </a:p>
        </p:txBody>
      </p:sp>
      <p:sp>
        <p:nvSpPr>
          <p:cNvPr id="7" name="Fluxograma: Processo 6">
            <a:extLst>
              <a:ext uri="{FF2B5EF4-FFF2-40B4-BE49-F238E27FC236}">
                <a16:creationId xmlns:a16="http://schemas.microsoft.com/office/drawing/2014/main" id="{23B6A989-EA3D-0398-CD64-44AC9CEC94C9}"/>
              </a:ext>
            </a:extLst>
          </p:cNvPr>
          <p:cNvSpPr>
            <a:spLocks/>
          </p:cNvSpPr>
          <p:nvPr/>
        </p:nvSpPr>
        <p:spPr>
          <a:xfrm rot="16200000" flipV="1">
            <a:off x="1669847" y="3570349"/>
            <a:ext cx="3421381" cy="45719"/>
          </a:xfrm>
          <a:prstGeom prst="flowChartProcess">
            <a:avLst/>
          </a:prstGeom>
          <a:gradFill flip="none" rotWithShape="0">
            <a:gsLst>
              <a:gs pos="0">
                <a:srgbClr val="C5DCEA"/>
              </a:gs>
              <a:gs pos="42500">
                <a:srgbClr val="3798D4"/>
              </a:gs>
              <a:gs pos="100000">
                <a:srgbClr val="22459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Semicírculo 7">
            <a:extLst>
              <a:ext uri="{FF2B5EF4-FFF2-40B4-BE49-F238E27FC236}">
                <a16:creationId xmlns:a16="http://schemas.microsoft.com/office/drawing/2014/main" id="{2DA6887A-915C-C6C1-30C3-7ADDABB9DC00}"/>
              </a:ext>
            </a:extLst>
          </p:cNvPr>
          <p:cNvSpPr>
            <a:spLocks/>
          </p:cNvSpPr>
          <p:nvPr/>
        </p:nvSpPr>
        <p:spPr>
          <a:xfrm rot="16200000">
            <a:off x="401021" y="2031561"/>
            <a:ext cx="2794877" cy="2794877"/>
          </a:xfrm>
          <a:prstGeom prst="blockArc">
            <a:avLst>
              <a:gd name="adj1" fmla="val 10800000"/>
              <a:gd name="adj2" fmla="val 16216295"/>
              <a:gd name="adj3" fmla="val 2434"/>
            </a:avLst>
          </a:prstGeom>
          <a:gradFill flip="none" rotWithShape="0">
            <a:gsLst>
              <a:gs pos="5000">
                <a:srgbClr val="C5DCEA"/>
              </a:gs>
              <a:gs pos="42500">
                <a:srgbClr val="3798D4"/>
              </a:gs>
              <a:gs pos="100000">
                <a:srgbClr val="22459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8ECC2D2-BC15-AD28-ECB5-203F1AE029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6" r="6156"/>
          <a:stretch/>
        </p:blipFill>
        <p:spPr>
          <a:xfrm>
            <a:off x="627581" y="2258121"/>
            <a:ext cx="2341756" cy="2341756"/>
          </a:xfrm>
          <a:custGeom>
            <a:avLst/>
            <a:gdLst>
              <a:gd name="connsiteX0" fmla="*/ 1170878 w 2341756"/>
              <a:gd name="connsiteY0" fmla="*/ 0 h 2341756"/>
              <a:gd name="connsiteX1" fmla="*/ 2341756 w 2341756"/>
              <a:gd name="connsiteY1" fmla="*/ 1170878 h 2341756"/>
              <a:gd name="connsiteX2" fmla="*/ 1170878 w 2341756"/>
              <a:gd name="connsiteY2" fmla="*/ 2341756 h 2341756"/>
              <a:gd name="connsiteX3" fmla="*/ 0 w 2341756"/>
              <a:gd name="connsiteY3" fmla="*/ 1170878 h 2341756"/>
              <a:gd name="connsiteX4" fmla="*/ 1170878 w 2341756"/>
              <a:gd name="connsiteY4" fmla="*/ 0 h 234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1756" h="2341756">
                <a:moveTo>
                  <a:pt x="1170878" y="0"/>
                </a:moveTo>
                <a:cubicBezTo>
                  <a:pt x="1817536" y="0"/>
                  <a:pt x="2341756" y="524220"/>
                  <a:pt x="2341756" y="1170878"/>
                </a:cubicBezTo>
                <a:cubicBezTo>
                  <a:pt x="2341756" y="1817536"/>
                  <a:pt x="1817536" y="2341756"/>
                  <a:pt x="1170878" y="2341756"/>
                </a:cubicBezTo>
                <a:cubicBezTo>
                  <a:pt x="524220" y="2341756"/>
                  <a:pt x="0" y="1817536"/>
                  <a:pt x="0" y="1170878"/>
                </a:cubicBezTo>
                <a:cubicBezTo>
                  <a:pt x="0" y="524220"/>
                  <a:pt x="524220" y="0"/>
                  <a:pt x="1170878" y="0"/>
                </a:cubicBezTo>
                <a:close/>
              </a:path>
            </a:pathLst>
          </a:cu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156F4CAF-DC94-7A5F-384C-7E982738C8C1}"/>
              </a:ext>
            </a:extLst>
          </p:cNvPr>
          <p:cNvGrpSpPr/>
          <p:nvPr/>
        </p:nvGrpSpPr>
        <p:grpSpPr>
          <a:xfrm>
            <a:off x="3812057" y="3713719"/>
            <a:ext cx="3830415" cy="2225440"/>
            <a:chOff x="720000" y="3318390"/>
            <a:chExt cx="4680675" cy="2415660"/>
          </a:xfrm>
        </p:grpSpPr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245E4073-3199-C077-E46F-4F9FE54472D6}"/>
                </a:ext>
              </a:extLst>
            </p:cNvPr>
            <p:cNvSpPr/>
            <p:nvPr/>
          </p:nvSpPr>
          <p:spPr>
            <a:xfrm>
              <a:off x="720000" y="3524250"/>
              <a:ext cx="4680675" cy="2209800"/>
            </a:xfrm>
            <a:prstGeom prst="roundRect">
              <a:avLst>
                <a:gd name="adj" fmla="val 11064"/>
              </a:avLst>
            </a:prstGeom>
            <a:ln w="25400">
              <a:solidFill>
                <a:srgbClr val="4F6EA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000" dirty="0">
                  <a:solidFill>
                    <a:srgbClr val="2F5496"/>
                  </a:solidFill>
                </a:rPr>
                <a:t>Garantir a </a:t>
              </a:r>
              <a:r>
                <a:rPr lang="pt-BR" sz="2800" b="1" dirty="0">
                  <a:solidFill>
                    <a:srgbClr val="2F5496"/>
                  </a:solidFill>
                </a:rPr>
                <a:t>segurança</a:t>
              </a:r>
              <a:r>
                <a:rPr lang="pt-BR" sz="2000" dirty="0">
                  <a:solidFill>
                    <a:srgbClr val="2F5496"/>
                  </a:solidFill>
                </a:rPr>
                <a:t> e a </a:t>
              </a:r>
              <a:r>
                <a:rPr lang="pt-BR" sz="2800" b="1" dirty="0">
                  <a:solidFill>
                    <a:srgbClr val="2F5496"/>
                  </a:solidFill>
                </a:rPr>
                <a:t>excelência</a:t>
              </a:r>
              <a:r>
                <a:rPr lang="pt-BR" sz="2000" dirty="0">
                  <a:solidFill>
                    <a:srgbClr val="2F5496"/>
                  </a:solidFill>
                </a:rPr>
                <a:t> da aviação civil</a:t>
              </a:r>
              <a:r>
                <a:rPr lang="pt-BR" sz="2400" dirty="0">
                  <a:solidFill>
                    <a:srgbClr val="2F5496"/>
                  </a:solidFill>
                </a:rPr>
                <a:t>.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C737C7A7-8566-FA8F-E759-D6701ED6B96B}"/>
                </a:ext>
              </a:extLst>
            </p:cNvPr>
            <p:cNvSpPr txBox="1"/>
            <p:nvPr/>
          </p:nvSpPr>
          <p:spPr>
            <a:xfrm>
              <a:off x="1000126" y="3318390"/>
              <a:ext cx="1106731" cy="400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2F5496"/>
                  </a:solidFill>
                </a:rPr>
                <a:t>MISSÃO</a:t>
              </a: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744B2641-B753-0DD6-3700-C0A5E842A0DB}"/>
              </a:ext>
            </a:extLst>
          </p:cNvPr>
          <p:cNvGrpSpPr/>
          <p:nvPr/>
        </p:nvGrpSpPr>
        <p:grpSpPr>
          <a:xfrm>
            <a:off x="8051132" y="3713719"/>
            <a:ext cx="3830415" cy="2225441"/>
            <a:chOff x="6968400" y="3318389"/>
            <a:chExt cx="4680675" cy="2415662"/>
          </a:xfrm>
        </p:grpSpPr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DE9A16BB-1A05-8040-641F-A663787CD976}"/>
                </a:ext>
              </a:extLst>
            </p:cNvPr>
            <p:cNvSpPr/>
            <p:nvPr/>
          </p:nvSpPr>
          <p:spPr>
            <a:xfrm>
              <a:off x="6968400" y="3524250"/>
              <a:ext cx="4680675" cy="2209801"/>
            </a:xfrm>
            <a:prstGeom prst="roundRect">
              <a:avLst>
                <a:gd name="adj" fmla="val 11064"/>
              </a:avLst>
            </a:prstGeom>
            <a:ln w="25400">
              <a:solidFill>
                <a:srgbClr val="2F549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000" dirty="0">
                  <a:solidFill>
                    <a:srgbClr val="2F5496"/>
                  </a:solidFill>
                </a:rPr>
                <a:t>Ser referência na promoção</a:t>
              </a:r>
              <a:r>
                <a:rPr lang="pt-BR" sz="2800" b="1" dirty="0">
                  <a:solidFill>
                    <a:srgbClr val="2F5496"/>
                  </a:solidFill>
                </a:rPr>
                <a:t> da segurança</a:t>
              </a:r>
              <a:r>
                <a:rPr lang="pt-BR" sz="2000" dirty="0">
                  <a:solidFill>
                    <a:srgbClr val="2F5496"/>
                  </a:solidFill>
                </a:rPr>
                <a:t> e no </a:t>
              </a:r>
              <a:r>
                <a:rPr lang="pt-BR" sz="2800" b="1" dirty="0">
                  <a:solidFill>
                    <a:srgbClr val="2F5496"/>
                  </a:solidFill>
                </a:rPr>
                <a:t>desenvolvimento</a:t>
              </a:r>
              <a:r>
                <a:rPr lang="pt-BR" sz="2000" dirty="0">
                  <a:solidFill>
                    <a:srgbClr val="2F5496"/>
                  </a:solidFill>
                </a:rPr>
                <a:t> da aviação civil.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DFFC1DD9-F663-76E1-00C0-0A7F9BC7F419}"/>
                </a:ext>
              </a:extLst>
            </p:cNvPr>
            <p:cNvSpPr txBox="1"/>
            <p:nvPr/>
          </p:nvSpPr>
          <p:spPr>
            <a:xfrm>
              <a:off x="7258051" y="3318389"/>
              <a:ext cx="1106731" cy="400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2F5496"/>
                  </a:solidFill>
                </a:rPr>
                <a:t>VISÃO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198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Agrupar 21">
            <a:extLst>
              <a:ext uri="{FF2B5EF4-FFF2-40B4-BE49-F238E27FC236}">
                <a16:creationId xmlns:a16="http://schemas.microsoft.com/office/drawing/2014/main" id="{1254378A-3CA4-F214-1E64-E652BC8EAC3F}"/>
              </a:ext>
            </a:extLst>
          </p:cNvPr>
          <p:cNvGrpSpPr/>
          <p:nvPr/>
        </p:nvGrpSpPr>
        <p:grpSpPr>
          <a:xfrm>
            <a:off x="1312030" y="1768394"/>
            <a:ext cx="9319177" cy="4386470"/>
            <a:chOff x="1656936" y="2325757"/>
            <a:chExt cx="9319177" cy="4386470"/>
          </a:xfrm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E4DA43BD-AA84-196B-472F-E50E9BE9CD6D}"/>
                </a:ext>
              </a:extLst>
            </p:cNvPr>
            <p:cNvSpPr/>
            <p:nvPr/>
          </p:nvSpPr>
          <p:spPr>
            <a:xfrm>
              <a:off x="6453809" y="2325757"/>
              <a:ext cx="4522304" cy="2146852"/>
            </a:xfrm>
            <a:prstGeom prst="rect">
              <a:avLst/>
            </a:prstGeom>
            <a:solidFill>
              <a:srgbClr val="A5A5A5">
                <a:lumMod val="60000"/>
                <a:lumOff val="4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50578EDE-0A4A-3967-B2A0-284904F9E89A}"/>
                </a:ext>
              </a:extLst>
            </p:cNvPr>
            <p:cNvSpPr/>
            <p:nvPr/>
          </p:nvSpPr>
          <p:spPr>
            <a:xfrm>
              <a:off x="1818861" y="2325757"/>
              <a:ext cx="4522304" cy="2146852"/>
            </a:xfrm>
            <a:prstGeom prst="rect">
              <a:avLst/>
            </a:prstGeom>
            <a:solidFill>
              <a:srgbClr val="A5A5A5">
                <a:lumMod val="60000"/>
                <a:lumOff val="4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C5AF70CA-43E5-9AFB-C2C7-38F5A636F02F}"/>
                </a:ext>
              </a:extLst>
            </p:cNvPr>
            <p:cNvSpPr/>
            <p:nvPr/>
          </p:nvSpPr>
          <p:spPr>
            <a:xfrm>
              <a:off x="1818861" y="4565375"/>
              <a:ext cx="4522304" cy="2146852"/>
            </a:xfrm>
            <a:prstGeom prst="rect">
              <a:avLst/>
            </a:prstGeom>
            <a:solidFill>
              <a:srgbClr val="A5A5A5">
                <a:lumMod val="60000"/>
                <a:lumOff val="4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3241BB35-E301-04CB-B55B-A95A7A1C10BA}"/>
                </a:ext>
              </a:extLst>
            </p:cNvPr>
            <p:cNvSpPr/>
            <p:nvPr/>
          </p:nvSpPr>
          <p:spPr>
            <a:xfrm>
              <a:off x="6453809" y="4565375"/>
              <a:ext cx="4522304" cy="2146852"/>
            </a:xfrm>
            <a:prstGeom prst="rect">
              <a:avLst/>
            </a:prstGeom>
            <a:solidFill>
              <a:srgbClr val="A5A5A5">
                <a:lumMod val="60000"/>
                <a:lumOff val="4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7216B2B8-606C-64CA-5790-CBF68067D070}"/>
                </a:ext>
              </a:extLst>
            </p:cNvPr>
            <p:cNvSpPr/>
            <p:nvPr/>
          </p:nvSpPr>
          <p:spPr>
            <a:xfrm>
              <a:off x="6102847" y="4197609"/>
              <a:ext cx="589280" cy="55000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" name="Imagem 27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6F8E32D9-0188-E9E9-0024-B14AAB5D4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8947" y="5399529"/>
              <a:ext cx="1768348" cy="314066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36396A20-0056-B5D6-86D1-CCDB07F87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5665" y="5356959"/>
              <a:ext cx="1001906" cy="1183459"/>
            </a:xfrm>
            <a:prstGeom prst="rect">
              <a:avLst/>
            </a:prstGeom>
          </p:spPr>
        </p:pic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2F163B5B-AC10-67C1-7CBF-DF4B856CE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22637" y="5358349"/>
              <a:ext cx="1001906" cy="1210303"/>
            </a:xfrm>
            <a:prstGeom prst="rect">
              <a:avLst/>
            </a:prstGeom>
          </p:spPr>
        </p:pic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143FDB07-428B-C5AD-8F01-C6861A670929}"/>
                </a:ext>
              </a:extLst>
            </p:cNvPr>
            <p:cNvSpPr txBox="1"/>
            <p:nvPr/>
          </p:nvSpPr>
          <p:spPr>
            <a:xfrm>
              <a:off x="6600825" y="2612774"/>
              <a:ext cx="4057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Regulação, Certificação e Fiscalização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DBEB8DF0-2685-55EB-57E8-13D242852E0B}"/>
                </a:ext>
              </a:extLst>
            </p:cNvPr>
            <p:cNvSpPr txBox="1"/>
            <p:nvPr/>
          </p:nvSpPr>
          <p:spPr>
            <a:xfrm>
              <a:off x="6692127" y="4672928"/>
              <a:ext cx="40576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Controle do Espaço Aéreo e Prevenção e Investigação de Acidentes 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3A16A614-76C6-33D0-F9CD-8593E485EC15}"/>
                </a:ext>
              </a:extLst>
            </p:cNvPr>
            <p:cNvSpPr txBox="1"/>
            <p:nvPr/>
          </p:nvSpPr>
          <p:spPr>
            <a:xfrm>
              <a:off x="1988875" y="4706815"/>
              <a:ext cx="4057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Prestadores de Serviços </a:t>
              </a:r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20F47BFE-C683-C02F-4AA0-3DAD653F2B5E}"/>
                </a:ext>
              </a:extLst>
            </p:cNvPr>
            <p:cNvSpPr txBox="1"/>
            <p:nvPr/>
          </p:nvSpPr>
          <p:spPr>
            <a:xfrm>
              <a:off x="3978965" y="5424585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Concessionárias</a:t>
              </a:r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8E1606D7-16F4-C3C3-0F80-380E9D342E42}"/>
                </a:ext>
              </a:extLst>
            </p:cNvPr>
            <p:cNvSpPr txBox="1"/>
            <p:nvPr/>
          </p:nvSpPr>
          <p:spPr>
            <a:xfrm>
              <a:off x="1656936" y="6043604"/>
              <a:ext cx="2940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Empresas Aéreas</a:t>
              </a:r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31F4FB52-B7AB-0690-E6EC-4FB743EE3D9A}"/>
                </a:ext>
              </a:extLst>
            </p:cNvPr>
            <p:cNvSpPr txBox="1"/>
            <p:nvPr/>
          </p:nvSpPr>
          <p:spPr>
            <a:xfrm>
              <a:off x="3828497" y="6052336"/>
              <a:ext cx="2505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Demais Regulados</a:t>
              </a:r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CB5B343E-18BD-A35C-6A29-EA55AC4507E9}"/>
                </a:ext>
              </a:extLst>
            </p:cNvPr>
            <p:cNvSpPr txBox="1"/>
            <p:nvPr/>
          </p:nvSpPr>
          <p:spPr>
            <a:xfrm>
              <a:off x="1988875" y="2619102"/>
              <a:ext cx="40576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Formulação da Política de Aviação Civil e Fomento</a:t>
              </a:r>
            </a:p>
          </p:txBody>
        </p:sp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A247CAB5-7576-BBF0-FC06-6E0B26CF51AC}"/>
                </a:ext>
              </a:extLst>
            </p:cNvPr>
            <p:cNvSpPr txBox="1"/>
            <p:nvPr/>
          </p:nvSpPr>
          <p:spPr>
            <a:xfrm>
              <a:off x="2148947" y="3382833"/>
              <a:ext cx="3766078" cy="923330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MINISTÉRIO DE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PORTOS E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AEROPORTOS</a:t>
              </a:r>
            </a:p>
          </p:txBody>
        </p:sp>
        <p:grpSp>
          <p:nvGrpSpPr>
            <p:cNvPr id="39" name="Agrupar 38">
              <a:extLst>
                <a:ext uri="{FF2B5EF4-FFF2-40B4-BE49-F238E27FC236}">
                  <a16:creationId xmlns:a16="http://schemas.microsoft.com/office/drawing/2014/main" id="{42FABD08-502B-D02F-5BFF-7C0EE8CDEBBC}"/>
                </a:ext>
              </a:extLst>
            </p:cNvPr>
            <p:cNvGrpSpPr/>
            <p:nvPr/>
          </p:nvGrpSpPr>
          <p:grpSpPr>
            <a:xfrm>
              <a:off x="6896100" y="3265433"/>
              <a:ext cx="3729051" cy="1040730"/>
              <a:chOff x="6896100" y="3265433"/>
              <a:chExt cx="3729051" cy="1040730"/>
            </a:xfrm>
          </p:grpSpPr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8834C5C-8628-C115-0E64-D1720AF6AF75}"/>
                  </a:ext>
                </a:extLst>
              </p:cNvPr>
              <p:cNvSpPr/>
              <p:nvPr/>
            </p:nvSpPr>
            <p:spPr>
              <a:xfrm>
                <a:off x="6896100" y="3265433"/>
                <a:ext cx="3729051" cy="104073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1" name="Imagem 0" descr="anac_comp_horz_esp-cor.png">
                <a:extLst>
                  <a:ext uri="{FF2B5EF4-FFF2-40B4-BE49-F238E27FC236}">
                    <a16:creationId xmlns:a16="http://schemas.microsoft.com/office/drawing/2014/main" id="{6AD1910C-1CA5-7749-3917-ADEC07F387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4111" y="3404295"/>
                <a:ext cx="3441700" cy="755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8B0F2CB-134B-0E69-2F60-302EC8002093}"/>
              </a:ext>
            </a:extLst>
          </p:cNvPr>
          <p:cNvSpPr txBox="1">
            <a:spLocks/>
          </p:cNvSpPr>
          <p:nvPr/>
        </p:nvSpPr>
        <p:spPr>
          <a:xfrm>
            <a:off x="742950" y="525020"/>
            <a:ext cx="10515600" cy="678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/>
              <a:t>Competências Sistema de Aviação Civil</a:t>
            </a:r>
          </a:p>
        </p:txBody>
      </p:sp>
    </p:spTree>
    <p:extLst>
      <p:ext uri="{BB962C8B-B14F-4D97-AF65-F5344CB8AC3E}">
        <p14:creationId xmlns:p14="http://schemas.microsoft.com/office/powerpoint/2010/main" val="3715037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E4DA43BD-AA84-196B-472F-E50E9BE9CD6D}"/>
              </a:ext>
            </a:extLst>
          </p:cNvPr>
          <p:cNvSpPr/>
          <p:nvPr/>
        </p:nvSpPr>
        <p:spPr>
          <a:xfrm>
            <a:off x="382656" y="2196573"/>
            <a:ext cx="4522304" cy="2146852"/>
          </a:xfrm>
          <a:prstGeom prst="rect">
            <a:avLst/>
          </a:prstGeom>
          <a:solidFill>
            <a:srgbClr val="A5A5A5">
              <a:lumMod val="60000"/>
              <a:lumOff val="4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143FDB07-428B-C5AD-8F01-C6861A670929}"/>
              </a:ext>
            </a:extLst>
          </p:cNvPr>
          <p:cNvSpPr txBox="1"/>
          <p:nvPr/>
        </p:nvSpPr>
        <p:spPr>
          <a:xfrm>
            <a:off x="529672" y="2483590"/>
            <a:ext cx="405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Regulação, Certificação e Fiscalização</a:t>
            </a:r>
          </a:p>
        </p:txBody>
      </p: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42FABD08-502B-D02F-5BFF-7C0EE8CDEBBC}"/>
              </a:ext>
            </a:extLst>
          </p:cNvPr>
          <p:cNvGrpSpPr/>
          <p:nvPr/>
        </p:nvGrpSpPr>
        <p:grpSpPr>
          <a:xfrm>
            <a:off x="824947" y="3136249"/>
            <a:ext cx="3729051" cy="1040730"/>
            <a:chOff x="6896100" y="3265433"/>
            <a:chExt cx="3729051" cy="1040730"/>
          </a:xfrm>
        </p:grpSpPr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C8834C5C-8628-C115-0E64-D1720AF6AF75}"/>
                </a:ext>
              </a:extLst>
            </p:cNvPr>
            <p:cNvSpPr/>
            <p:nvPr/>
          </p:nvSpPr>
          <p:spPr>
            <a:xfrm>
              <a:off x="6896100" y="3265433"/>
              <a:ext cx="3729051" cy="104073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" name="Imagem 0" descr="anac_comp_horz_esp-cor.png">
              <a:extLst>
                <a:ext uri="{FF2B5EF4-FFF2-40B4-BE49-F238E27FC236}">
                  <a16:creationId xmlns:a16="http://schemas.microsoft.com/office/drawing/2014/main" id="{6AD1910C-1CA5-7749-3917-ADEC07F387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111" y="3404295"/>
              <a:ext cx="3441700" cy="75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8B0F2CB-134B-0E69-2F60-302EC8002093}"/>
              </a:ext>
            </a:extLst>
          </p:cNvPr>
          <p:cNvSpPr txBox="1">
            <a:spLocks/>
          </p:cNvSpPr>
          <p:nvPr/>
        </p:nvSpPr>
        <p:spPr>
          <a:xfrm>
            <a:off x="742950" y="525020"/>
            <a:ext cx="10515600" cy="678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/>
              <a:t>Competências ANAC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4A63025-17DA-B525-13A4-68BA8527C4AB}"/>
              </a:ext>
            </a:extLst>
          </p:cNvPr>
          <p:cNvSpPr txBox="1"/>
          <p:nvPr/>
        </p:nvSpPr>
        <p:spPr>
          <a:xfrm>
            <a:off x="5955215" y="3402944"/>
            <a:ext cx="6028063" cy="18774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800" b="1" dirty="0">
                <a:latin typeface="+mj-lt"/>
                <a:ea typeface="Verdana" panose="020B0604030504040204" pitchFamily="34" charset="0"/>
              </a:rPr>
              <a:t>Técnica</a:t>
            </a:r>
            <a:endParaRPr lang="pt-BR" sz="2800" dirty="0">
              <a:latin typeface="+mj-lt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dirty="0">
                <a:latin typeface="+mj-lt"/>
                <a:ea typeface="Verdana" panose="020B0604030504040204" pitchFamily="34" charset="0"/>
              </a:rPr>
              <a:t>Garantir a segurança da aviação civil</a:t>
            </a: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  <a:ea typeface="Verdana" panose="020B0604030504040204" pitchFamily="34" charset="0"/>
              </a:rPr>
              <a:t>Segurança Operacional (</a:t>
            </a:r>
            <a:r>
              <a:rPr lang="pt-BR" i="1" dirty="0" err="1">
                <a:latin typeface="+mj-lt"/>
                <a:ea typeface="Verdana" panose="020B0604030504040204" pitchFamily="34" charset="0"/>
              </a:rPr>
              <a:t>safety</a:t>
            </a:r>
            <a:r>
              <a:rPr lang="pt-BR" dirty="0">
                <a:latin typeface="+mj-lt"/>
                <a:ea typeface="Verdana" panose="020B0604030504040204" pitchFamily="34" charset="0"/>
              </a:rPr>
              <a:t>): aeronaves, operações, profissionais e infraestrutura aeroportuária</a:t>
            </a: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  <a:ea typeface="Verdana" panose="020B0604030504040204" pitchFamily="34" charset="0"/>
              </a:rPr>
              <a:t>Segurança contra atos de interferência ilícita (</a:t>
            </a:r>
            <a:r>
              <a:rPr lang="pt-BR" i="1" dirty="0" err="1">
                <a:latin typeface="+mj-lt"/>
                <a:ea typeface="Verdana" panose="020B0604030504040204" pitchFamily="34" charset="0"/>
              </a:rPr>
              <a:t>security</a:t>
            </a:r>
            <a:r>
              <a:rPr lang="pt-BR" dirty="0">
                <a:latin typeface="+mj-lt"/>
                <a:ea typeface="Verdana" panose="020B0604030504040204" pitchFamily="34" charset="0"/>
              </a:rPr>
              <a:t>)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ECBDF97-2C4F-B205-1F65-2F57267BB9AA}"/>
              </a:ext>
            </a:extLst>
          </p:cNvPr>
          <p:cNvSpPr txBox="1"/>
          <p:nvPr/>
        </p:nvSpPr>
        <p:spPr>
          <a:xfrm>
            <a:off x="5955214" y="1858976"/>
            <a:ext cx="602806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800" b="1" dirty="0">
                <a:latin typeface="+mj-lt"/>
                <a:ea typeface="Verdana" panose="020B0604030504040204" pitchFamily="34" charset="0"/>
              </a:rPr>
              <a:t>Econômica</a:t>
            </a:r>
            <a:endParaRPr lang="pt-BR" sz="2800" b="1" dirty="0">
              <a:latin typeface="+mj-lt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dirty="0">
                <a:latin typeface="+mj-lt"/>
                <a:ea typeface="Verdana" panose="020B0604030504040204" pitchFamily="34" charset="0"/>
              </a:rPr>
              <a:t>Promover o acesso ao mercado </a:t>
            </a:r>
          </a:p>
          <a:p>
            <a:pPr algn="just"/>
            <a:endParaRPr lang="pt-BR" sz="2000" dirty="0">
              <a:latin typeface="+mj-lt"/>
              <a:ea typeface="Verdana" panose="020B0604030504040204" pitchFamily="34" charset="0"/>
            </a:endParaRP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DE54047B-8BE5-D7CB-B52D-934F6EF7FE8C}"/>
              </a:ext>
            </a:extLst>
          </p:cNvPr>
          <p:cNvSpPr/>
          <p:nvPr/>
        </p:nvSpPr>
        <p:spPr>
          <a:xfrm>
            <a:off x="5014190" y="2578900"/>
            <a:ext cx="831795" cy="932764"/>
          </a:xfrm>
          <a:prstGeom prst="right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36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E4DA43BD-AA84-196B-472F-E50E9BE9CD6D}"/>
              </a:ext>
            </a:extLst>
          </p:cNvPr>
          <p:cNvSpPr/>
          <p:nvPr/>
        </p:nvSpPr>
        <p:spPr>
          <a:xfrm>
            <a:off x="295689" y="1391632"/>
            <a:ext cx="4522304" cy="2146852"/>
          </a:xfrm>
          <a:prstGeom prst="rect">
            <a:avLst/>
          </a:prstGeom>
          <a:solidFill>
            <a:srgbClr val="A5A5A5">
              <a:lumMod val="60000"/>
              <a:lumOff val="4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143FDB07-428B-C5AD-8F01-C6861A670929}"/>
              </a:ext>
            </a:extLst>
          </p:cNvPr>
          <p:cNvSpPr txBox="1"/>
          <p:nvPr/>
        </p:nvSpPr>
        <p:spPr>
          <a:xfrm>
            <a:off x="442705" y="1678649"/>
            <a:ext cx="405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Regulação, Certificação e Fiscalização</a:t>
            </a:r>
          </a:p>
        </p:txBody>
      </p: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42FABD08-502B-D02F-5BFF-7C0EE8CDEBBC}"/>
              </a:ext>
            </a:extLst>
          </p:cNvPr>
          <p:cNvGrpSpPr/>
          <p:nvPr/>
        </p:nvGrpSpPr>
        <p:grpSpPr>
          <a:xfrm>
            <a:off x="737980" y="2331308"/>
            <a:ext cx="3729051" cy="1040730"/>
            <a:chOff x="6896100" y="3265433"/>
            <a:chExt cx="3729051" cy="1040730"/>
          </a:xfrm>
        </p:grpSpPr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C8834C5C-8628-C115-0E64-D1720AF6AF75}"/>
                </a:ext>
              </a:extLst>
            </p:cNvPr>
            <p:cNvSpPr/>
            <p:nvPr/>
          </p:nvSpPr>
          <p:spPr>
            <a:xfrm>
              <a:off x="6896100" y="3265433"/>
              <a:ext cx="3729051" cy="104073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" name="Imagem 0" descr="anac_comp_horz_esp-cor.png">
              <a:extLst>
                <a:ext uri="{FF2B5EF4-FFF2-40B4-BE49-F238E27FC236}">
                  <a16:creationId xmlns:a16="http://schemas.microsoft.com/office/drawing/2014/main" id="{6AD1910C-1CA5-7749-3917-ADEC07F387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111" y="3404295"/>
              <a:ext cx="3441700" cy="75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8B0F2CB-134B-0E69-2F60-302EC8002093}"/>
              </a:ext>
            </a:extLst>
          </p:cNvPr>
          <p:cNvSpPr txBox="1">
            <a:spLocks/>
          </p:cNvSpPr>
          <p:nvPr/>
        </p:nvSpPr>
        <p:spPr>
          <a:xfrm>
            <a:off x="742950" y="525020"/>
            <a:ext cx="10515600" cy="678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/>
              <a:t>Competências ANAC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4A63025-17DA-B525-13A4-68BA8527C4AB}"/>
              </a:ext>
            </a:extLst>
          </p:cNvPr>
          <p:cNvSpPr txBox="1"/>
          <p:nvPr/>
        </p:nvSpPr>
        <p:spPr>
          <a:xfrm>
            <a:off x="5868248" y="2195521"/>
            <a:ext cx="6028063" cy="16619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latin typeface="+mj-lt"/>
                <a:ea typeface="Verdana" panose="020B0604030504040204" pitchFamily="34" charset="0"/>
              </a:rPr>
              <a:t>Técnica</a:t>
            </a:r>
            <a:endParaRPr lang="pt-BR" sz="2400" dirty="0">
              <a:latin typeface="+mj-lt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>
                <a:latin typeface="+mj-lt"/>
                <a:ea typeface="Verdana" panose="020B0604030504040204" pitchFamily="34" charset="0"/>
              </a:rPr>
              <a:t>Garantir a segurança da aviação civil</a:t>
            </a: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+mj-lt"/>
                <a:ea typeface="Verdana" panose="020B0604030504040204" pitchFamily="34" charset="0"/>
              </a:rPr>
              <a:t>Segurança Operacional (</a:t>
            </a:r>
            <a:r>
              <a:rPr lang="pt-BR" sz="1600" i="1" dirty="0" err="1">
                <a:latin typeface="+mj-lt"/>
                <a:ea typeface="Verdana" panose="020B0604030504040204" pitchFamily="34" charset="0"/>
              </a:rPr>
              <a:t>safety</a:t>
            </a:r>
            <a:r>
              <a:rPr lang="pt-BR" sz="1600" dirty="0">
                <a:latin typeface="+mj-lt"/>
                <a:ea typeface="Verdana" panose="020B0604030504040204" pitchFamily="34" charset="0"/>
              </a:rPr>
              <a:t>): aeronaves, operações, profissionais e infraestrutura aeroportuária</a:t>
            </a: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+mj-lt"/>
                <a:ea typeface="Verdana" panose="020B0604030504040204" pitchFamily="34" charset="0"/>
              </a:rPr>
              <a:t>Segurança contra atos de interferência ilícita (</a:t>
            </a:r>
            <a:r>
              <a:rPr lang="pt-BR" sz="1600" i="1" dirty="0" err="1">
                <a:latin typeface="+mj-lt"/>
                <a:ea typeface="Verdana" panose="020B0604030504040204" pitchFamily="34" charset="0"/>
              </a:rPr>
              <a:t>security</a:t>
            </a:r>
            <a:r>
              <a:rPr lang="pt-BR" sz="1600" dirty="0">
                <a:latin typeface="+mj-lt"/>
                <a:ea typeface="Verdana" panose="020B0604030504040204" pitchFamily="34" charset="0"/>
              </a:rPr>
              <a:t>)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ECBDF97-2C4F-B205-1F65-2F57267BB9AA}"/>
              </a:ext>
            </a:extLst>
          </p:cNvPr>
          <p:cNvSpPr txBox="1"/>
          <p:nvPr/>
        </p:nvSpPr>
        <p:spPr>
          <a:xfrm>
            <a:off x="5868248" y="1346786"/>
            <a:ext cx="5881047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latin typeface="+mj-lt"/>
                <a:ea typeface="Verdana" panose="020B0604030504040204" pitchFamily="34" charset="0"/>
              </a:rPr>
              <a:t>Econômica</a:t>
            </a:r>
            <a:endParaRPr lang="pt-BR" sz="2400" b="1" dirty="0">
              <a:latin typeface="+mj-lt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000" dirty="0">
                <a:latin typeface="+mj-lt"/>
                <a:ea typeface="Verdana" panose="020B0604030504040204" pitchFamily="34" charset="0"/>
              </a:rPr>
              <a:t>Promover o acesso ao mercado </a:t>
            </a:r>
          </a:p>
          <a:p>
            <a:pPr algn="just"/>
            <a:endParaRPr lang="pt-BR" dirty="0">
              <a:latin typeface="+mj-lt"/>
              <a:ea typeface="Verdana" panose="020B0604030504040204" pitchFamily="34" charset="0"/>
            </a:endParaRP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DE54047B-8BE5-D7CB-B52D-934F6EF7FE8C}"/>
              </a:ext>
            </a:extLst>
          </p:cNvPr>
          <p:cNvSpPr/>
          <p:nvPr/>
        </p:nvSpPr>
        <p:spPr>
          <a:xfrm>
            <a:off x="4927223" y="1773959"/>
            <a:ext cx="831795" cy="932764"/>
          </a:xfrm>
          <a:prstGeom prst="right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AC3D721-9282-47BF-BEC1-2C3F18F1C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1" y="1214630"/>
            <a:ext cx="12008618" cy="539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30447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6B66A6A5-A23D-44F2-CB68-2402813A4F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068519"/>
              </p:ext>
            </p:extLst>
          </p:nvPr>
        </p:nvGraphicFramePr>
        <p:xfrm>
          <a:off x="1086264" y="1417057"/>
          <a:ext cx="9497426" cy="182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CaixaDeTexto 21">
            <a:extLst>
              <a:ext uri="{FF2B5EF4-FFF2-40B4-BE49-F238E27FC236}">
                <a16:creationId xmlns:a16="http://schemas.microsoft.com/office/drawing/2014/main" id="{F8F2E0E3-54B0-EDEF-E6C9-C162A554C70C}"/>
              </a:ext>
            </a:extLst>
          </p:cNvPr>
          <p:cNvSpPr txBox="1"/>
          <p:nvPr/>
        </p:nvSpPr>
        <p:spPr>
          <a:xfrm>
            <a:off x="375150" y="4189382"/>
            <a:ext cx="1784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pt-BR" sz="1600" dirty="0">
                <a:solidFill>
                  <a:prstClr val="black"/>
                </a:solidFill>
                <a:latin typeface="Calibri" panose="020F0502020204030204"/>
              </a:rPr>
              <a:t>Empresas aéreas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2DCADB0-042E-6BE5-B689-687C2AA339DB}"/>
              </a:ext>
            </a:extLst>
          </p:cNvPr>
          <p:cNvSpPr txBox="1"/>
          <p:nvPr/>
        </p:nvSpPr>
        <p:spPr>
          <a:xfrm>
            <a:off x="5525077" y="4103912"/>
            <a:ext cx="147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pt-BR" sz="1600" dirty="0">
                <a:solidFill>
                  <a:prstClr val="black"/>
                </a:solidFill>
                <a:latin typeface="Calibri" panose="020F0502020204030204"/>
              </a:rPr>
              <a:t>Operações de aeronaves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A60616A-87FA-A395-CF10-20056D30D524}"/>
              </a:ext>
            </a:extLst>
          </p:cNvPr>
          <p:cNvSpPr txBox="1"/>
          <p:nvPr/>
        </p:nvSpPr>
        <p:spPr>
          <a:xfrm>
            <a:off x="7900891" y="4264499"/>
            <a:ext cx="1662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pt-BR" sz="1600" dirty="0">
                <a:solidFill>
                  <a:prstClr val="black"/>
                </a:solidFill>
                <a:latin typeface="Calibri" panose="020F0502020204030204"/>
              </a:rPr>
              <a:t>Simuladores de voo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6F1AB0C6-E31D-CD2C-424A-6AA1F7BC6DA1}"/>
              </a:ext>
            </a:extLst>
          </p:cNvPr>
          <p:cNvSpPr txBox="1"/>
          <p:nvPr/>
        </p:nvSpPr>
        <p:spPr>
          <a:xfrm>
            <a:off x="2866893" y="4108862"/>
            <a:ext cx="2019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pt-BR" sz="1600" dirty="0">
                <a:solidFill>
                  <a:prstClr val="black"/>
                </a:solidFill>
                <a:latin typeface="Calibri" panose="020F0502020204030204"/>
              </a:rPr>
              <a:t>Empresas de manutenção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302BF7C-89E5-5F92-DDA6-A022C009AD2F}"/>
              </a:ext>
            </a:extLst>
          </p:cNvPr>
          <p:cNvSpPr txBox="1"/>
          <p:nvPr/>
        </p:nvSpPr>
        <p:spPr>
          <a:xfrm>
            <a:off x="1052078" y="5855924"/>
            <a:ext cx="2794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pt-BR" sz="1600" dirty="0">
                <a:solidFill>
                  <a:prstClr val="black"/>
                </a:solidFill>
                <a:latin typeface="Calibri" panose="020F0502020204030204"/>
              </a:rPr>
              <a:t>Profissionais de aviação (pilotos, tripulantes, mecânicos, </a:t>
            </a:r>
            <a:r>
              <a:rPr lang="pt-BR" sz="1600" dirty="0" err="1">
                <a:solidFill>
                  <a:prstClr val="black"/>
                </a:solidFill>
                <a:latin typeface="Calibri" panose="020F0502020204030204"/>
              </a:rPr>
              <a:t>etc</a:t>
            </a:r>
            <a:r>
              <a:rPr lang="pt-BR" sz="16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3CD3AAB-C8AE-F3E0-B1D9-1BEA6D3E9763}"/>
              </a:ext>
            </a:extLst>
          </p:cNvPr>
          <p:cNvSpPr txBox="1"/>
          <p:nvPr/>
        </p:nvSpPr>
        <p:spPr>
          <a:xfrm>
            <a:off x="9058916" y="5910103"/>
            <a:ext cx="1971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pt-BR" sz="1600" dirty="0">
                <a:solidFill>
                  <a:prstClr val="black"/>
                </a:solidFill>
                <a:latin typeface="Calibri" panose="020F0502020204030204"/>
              </a:rPr>
              <a:t>Empresas de fabricação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4315B1CD-6B33-71E7-1856-73DC77CB7AAF}"/>
              </a:ext>
            </a:extLst>
          </p:cNvPr>
          <p:cNvSpPr txBox="1"/>
          <p:nvPr/>
        </p:nvSpPr>
        <p:spPr>
          <a:xfrm>
            <a:off x="10217426" y="4211126"/>
            <a:ext cx="1784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pt-BR" sz="1600" dirty="0">
                <a:solidFill>
                  <a:prstClr val="black"/>
                </a:solidFill>
                <a:latin typeface="Calibri" panose="020F0502020204030204"/>
              </a:rPr>
              <a:t>Escolas e centros de treinamento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CF501B44-5C8C-A073-BFC3-E3A164B659C6}"/>
              </a:ext>
            </a:extLst>
          </p:cNvPr>
          <p:cNvSpPr txBox="1"/>
          <p:nvPr/>
        </p:nvSpPr>
        <p:spPr>
          <a:xfrm>
            <a:off x="4275862" y="5870800"/>
            <a:ext cx="1894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pt-BR" sz="1600" dirty="0">
                <a:solidFill>
                  <a:prstClr val="black"/>
                </a:solidFill>
                <a:latin typeface="Calibri" panose="020F0502020204030204"/>
              </a:rPr>
              <a:t>Produtos aeronáuticos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87A16DE-63BB-79CB-0063-E5FC372EA0C3}"/>
              </a:ext>
            </a:extLst>
          </p:cNvPr>
          <p:cNvSpPr txBox="1"/>
          <p:nvPr/>
        </p:nvSpPr>
        <p:spPr>
          <a:xfrm>
            <a:off x="6618478" y="5895729"/>
            <a:ext cx="2116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pt-BR" sz="1600" dirty="0">
                <a:solidFill>
                  <a:prstClr val="black"/>
                </a:solidFill>
                <a:latin typeface="Calibri" panose="020F0502020204030204"/>
              </a:rPr>
              <a:t>Infraestrutura aeroportuária</a:t>
            </a:r>
          </a:p>
        </p:txBody>
      </p:sp>
      <p:pic>
        <p:nvPicPr>
          <p:cNvPr id="31" name="Gráfico 30" descr="Decolar com preenchimento sólido">
            <a:extLst>
              <a:ext uri="{FF2B5EF4-FFF2-40B4-BE49-F238E27FC236}">
                <a16:creationId xmlns:a16="http://schemas.microsoft.com/office/drawing/2014/main" id="{D4B94440-F869-813C-9E68-A896B12CE4C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80665" y="3517051"/>
            <a:ext cx="672331" cy="672331"/>
          </a:xfrm>
          <a:prstGeom prst="rect">
            <a:avLst/>
          </a:prstGeom>
        </p:spPr>
      </p:pic>
      <p:pic>
        <p:nvPicPr>
          <p:cNvPr id="32" name="Gráfico 31" descr="Piloto homem com preenchimento sólido">
            <a:extLst>
              <a:ext uri="{FF2B5EF4-FFF2-40B4-BE49-F238E27FC236}">
                <a16:creationId xmlns:a16="http://schemas.microsoft.com/office/drawing/2014/main" id="{1D699AF4-83B8-CA80-B718-91AEEDE61A8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93258" y="5188842"/>
            <a:ext cx="699476" cy="699476"/>
          </a:xfrm>
          <a:prstGeom prst="rect">
            <a:avLst/>
          </a:prstGeom>
        </p:spPr>
      </p:pic>
      <p:pic>
        <p:nvPicPr>
          <p:cNvPr id="33" name="Gráfico 32" descr="Quadricóptero com preenchimento sólido">
            <a:extLst>
              <a:ext uri="{FF2B5EF4-FFF2-40B4-BE49-F238E27FC236}">
                <a16:creationId xmlns:a16="http://schemas.microsoft.com/office/drawing/2014/main" id="{D3A0F39C-5D65-3001-4647-BEE0A558462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91121" y="5201401"/>
            <a:ext cx="798503" cy="798503"/>
          </a:xfrm>
          <a:prstGeom prst="rect">
            <a:avLst/>
          </a:prstGeom>
        </p:spPr>
      </p:pic>
      <p:pic>
        <p:nvPicPr>
          <p:cNvPr id="34" name="Gráfico 33" descr="Sala de aula com preenchimento sólido">
            <a:extLst>
              <a:ext uri="{FF2B5EF4-FFF2-40B4-BE49-F238E27FC236}">
                <a16:creationId xmlns:a16="http://schemas.microsoft.com/office/drawing/2014/main" id="{73F08C5E-9EE3-466F-94AB-B125EEB68DB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786816" y="3530635"/>
            <a:ext cx="678838" cy="678838"/>
          </a:xfrm>
          <a:prstGeom prst="rect">
            <a:avLst/>
          </a:prstGeom>
        </p:spPr>
      </p:pic>
      <p:pic>
        <p:nvPicPr>
          <p:cNvPr id="35" name="Gráfico 34" descr="Enviar com preenchimento sólido">
            <a:extLst>
              <a:ext uri="{FF2B5EF4-FFF2-40B4-BE49-F238E27FC236}">
                <a16:creationId xmlns:a16="http://schemas.microsoft.com/office/drawing/2014/main" id="{B086AFF1-E0AC-BD16-87CD-6DE7320C302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06797" y="5230730"/>
            <a:ext cx="676067" cy="676067"/>
          </a:xfrm>
          <a:prstGeom prst="rect">
            <a:avLst/>
          </a:prstGeom>
        </p:spPr>
      </p:pic>
      <p:pic>
        <p:nvPicPr>
          <p:cNvPr id="36" name="Imagem 35" descr="Ícone&#10;&#10;Descrição gerada automaticamente">
            <a:extLst>
              <a:ext uri="{FF2B5EF4-FFF2-40B4-BE49-F238E27FC236}">
                <a16:creationId xmlns:a16="http://schemas.microsoft.com/office/drawing/2014/main" id="{DDD96000-6CF9-0038-58C1-DF60116FF9AD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770" y="3532975"/>
            <a:ext cx="718321" cy="676067"/>
          </a:xfrm>
          <a:prstGeom prst="rect">
            <a:avLst/>
          </a:prstGeom>
        </p:spPr>
      </p:pic>
      <p:pic>
        <p:nvPicPr>
          <p:cNvPr id="37" name="Imagem 36" descr="Ícone&#10;&#10;Descrição gerada automaticamente">
            <a:extLst>
              <a:ext uri="{FF2B5EF4-FFF2-40B4-BE49-F238E27FC236}">
                <a16:creationId xmlns:a16="http://schemas.microsoft.com/office/drawing/2014/main" id="{136EB5F2-0A3B-2E3A-9EBA-D7CE8150765B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42" y="3430710"/>
            <a:ext cx="1191138" cy="672331"/>
          </a:xfrm>
          <a:prstGeom prst="rect">
            <a:avLst/>
          </a:prstGeom>
        </p:spPr>
      </p:pic>
      <p:pic>
        <p:nvPicPr>
          <p:cNvPr id="38" name="Imagem 37" descr="Desenho de um círculo&#10;&#10;Descrição gerada automaticamente com confiança média">
            <a:extLst>
              <a:ext uri="{FF2B5EF4-FFF2-40B4-BE49-F238E27FC236}">
                <a16:creationId xmlns:a16="http://schemas.microsoft.com/office/drawing/2014/main" id="{69D28956-7DEC-DA6E-6849-A7A65430F6F4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476" y="5150103"/>
            <a:ext cx="1094502" cy="805902"/>
          </a:xfrm>
          <a:prstGeom prst="rect">
            <a:avLst/>
          </a:prstGeom>
        </p:spPr>
      </p:pic>
      <p:pic>
        <p:nvPicPr>
          <p:cNvPr id="39" name="Imagem 38" descr="Ícone&#10;&#10;Descrição gerada automaticamente">
            <a:extLst>
              <a:ext uri="{FF2B5EF4-FFF2-40B4-BE49-F238E27FC236}">
                <a16:creationId xmlns:a16="http://schemas.microsoft.com/office/drawing/2014/main" id="{FB87A1FF-0BEB-A03F-4163-5C282187D5F0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11" y="3624267"/>
            <a:ext cx="786285" cy="5847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9ECDFFB-683B-649E-B97E-F2231C95E398}"/>
              </a:ext>
            </a:extLst>
          </p:cNvPr>
          <p:cNvSpPr txBox="1">
            <a:spLocks/>
          </p:cNvSpPr>
          <p:nvPr/>
        </p:nvSpPr>
        <p:spPr>
          <a:xfrm>
            <a:off x="630345" y="343007"/>
            <a:ext cx="10515600" cy="678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/>
              <a:t>Regulação</a:t>
            </a:r>
          </a:p>
        </p:txBody>
      </p:sp>
    </p:spTree>
    <p:extLst>
      <p:ext uri="{BB962C8B-B14F-4D97-AF65-F5344CB8AC3E}">
        <p14:creationId xmlns:p14="http://schemas.microsoft.com/office/powerpoint/2010/main" val="1490289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EEA707FA-F772-AB2A-6B80-401608906682}"/>
              </a:ext>
            </a:extLst>
          </p:cNvPr>
          <p:cNvSpPr txBox="1">
            <a:spLocks/>
          </p:cNvSpPr>
          <p:nvPr/>
        </p:nvSpPr>
        <p:spPr>
          <a:xfrm>
            <a:off x="253852" y="379658"/>
            <a:ext cx="10515600" cy="678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/>
              <a:t>Segurança: um trabalho de bastidores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6C9774A7-302B-3C54-6E7B-A27B846C6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058197"/>
            <a:ext cx="12192001" cy="579980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ECCB8DB-0B31-50D5-6472-B51389AA9D50}"/>
              </a:ext>
            </a:extLst>
          </p:cNvPr>
          <p:cNvSpPr txBox="1"/>
          <p:nvPr/>
        </p:nvSpPr>
        <p:spPr>
          <a:xfrm>
            <a:off x="9583201" y="2670481"/>
            <a:ext cx="19185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ExtraBold" pitchFamily="2" charset="0"/>
              </a:rPr>
              <a:t>Oficinas</a:t>
            </a: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ExtraBold" pitchFamily="2" charset="0"/>
              </a:rPr>
              <a:t>: </a:t>
            </a:r>
            <a:r>
              <a:rPr lang="pt-BR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ExtraBold" pitchFamily="2" charset="0"/>
              </a:rPr>
              <a:t>manutenção de aeronaves...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501D5A5-E79F-16E8-6A43-2E8A18ABDB70}"/>
              </a:ext>
            </a:extLst>
          </p:cNvPr>
          <p:cNvSpPr txBox="1"/>
          <p:nvPr/>
        </p:nvSpPr>
        <p:spPr>
          <a:xfrm>
            <a:off x="2" y="4922640"/>
            <a:ext cx="257985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ExtraBold" pitchFamily="2" charset="0"/>
              </a:rPr>
              <a:t>Empresas aéreas: </a:t>
            </a:r>
            <a:r>
              <a:rPr lang="pt-BR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ExtraBold" pitchFamily="2" charset="0"/>
              </a:rPr>
              <a:t>treinamentos, procedimentos, manutenção, itens mínimos de segurança, artigos perigosos...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7C008F6-985A-171B-284F-40BE1AE5E795}"/>
              </a:ext>
            </a:extLst>
          </p:cNvPr>
          <p:cNvSpPr txBox="1"/>
          <p:nvPr/>
        </p:nvSpPr>
        <p:spPr>
          <a:xfrm>
            <a:off x="7519615" y="2691463"/>
            <a:ext cx="20635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sz="1800">
                <a:latin typeface="Nunito Sans ExtraBold" pitchFamily="2" charset="0"/>
              </a:rPr>
              <a:t>Fabricantes: </a:t>
            </a:r>
            <a:r>
              <a:rPr lang="pt-BR" b="0">
                <a:latin typeface="Nunito Sans ExtraBold" pitchFamily="2" charset="0"/>
              </a:rPr>
              <a:t>projeto e produção das aeronaves...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E8A8323-FD15-5E34-B602-168F6A52B590}"/>
              </a:ext>
            </a:extLst>
          </p:cNvPr>
          <p:cNvSpPr txBox="1"/>
          <p:nvPr/>
        </p:nvSpPr>
        <p:spPr>
          <a:xfrm>
            <a:off x="3929012" y="4811537"/>
            <a:ext cx="25798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sz="1800">
                <a:latin typeface="Nunito Sans ExtraBold" pitchFamily="2" charset="0"/>
              </a:rPr>
              <a:t>Aeroportos: </a:t>
            </a:r>
            <a:r>
              <a:rPr lang="pt-BR" b="0">
                <a:latin typeface="Nunito Sans ExtraBold" pitchFamily="2" charset="0"/>
              </a:rPr>
              <a:t>projeto e operação (manutenção, risco da fauna, resposta à emergência...)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58E3A88-9AA9-D5BE-62AD-0A0BECD20105}"/>
              </a:ext>
            </a:extLst>
          </p:cNvPr>
          <p:cNvSpPr txBox="1"/>
          <p:nvPr/>
        </p:nvSpPr>
        <p:spPr>
          <a:xfrm>
            <a:off x="2145578" y="1058197"/>
            <a:ext cx="257985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sz="1800">
                <a:latin typeface="Nunito Sans ExtraBold" pitchFamily="2" charset="0"/>
              </a:rPr>
              <a:t>Centros de Instrução e Treinamento</a:t>
            </a:r>
            <a:r>
              <a:rPr lang="pt-BR">
                <a:latin typeface="Nunito Sans ExtraBold" pitchFamily="2" charset="0"/>
              </a:rPr>
              <a:t>: </a:t>
            </a:r>
            <a:r>
              <a:rPr lang="pt-BR" sz="1600" b="0">
                <a:latin typeface="Nunito Sans ExtraBold" pitchFamily="2" charset="0"/>
              </a:rPr>
              <a:t>licenciamento de pessoal, treinamento...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91E6CE1-D0D6-5351-805B-FE3DDEAA4D40}"/>
              </a:ext>
            </a:extLst>
          </p:cNvPr>
          <p:cNvSpPr txBox="1"/>
          <p:nvPr/>
        </p:nvSpPr>
        <p:spPr>
          <a:xfrm>
            <a:off x="7401025" y="1058197"/>
            <a:ext cx="29194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ExtraBold" pitchFamily="2" charset="0"/>
              </a:rPr>
              <a:t>Espaço aéreo</a:t>
            </a:r>
            <a:r>
              <a: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ExtraBold" pitchFamily="2" charset="0"/>
              </a:rPr>
              <a:t>: </a:t>
            </a:r>
            <a:r>
              <a:rPr lang="pt-BR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ExtraBold" pitchFamily="2" charset="0"/>
              </a:rPr>
              <a:t>tráfego aéreo, meteorologia, informação aeronáutica... </a:t>
            </a:r>
            <a:r>
              <a:rPr lang="pt-BR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ExtraBold" pitchFamily="2" charset="0"/>
              </a:rPr>
              <a:t>(DECEA)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BA2DBFE-A2F6-A358-C14B-18A482F8EDD5}"/>
              </a:ext>
            </a:extLst>
          </p:cNvPr>
          <p:cNvSpPr txBox="1"/>
          <p:nvPr/>
        </p:nvSpPr>
        <p:spPr>
          <a:xfrm>
            <a:off x="1" y="2166193"/>
            <a:ext cx="2447514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sz="1800">
                <a:latin typeface="Nunito Sans ExtraBold" pitchFamily="2" charset="0"/>
              </a:rPr>
              <a:t>Security: </a:t>
            </a:r>
            <a:r>
              <a:rPr lang="pt-BR" b="0">
                <a:latin typeface="Nunito Sans ExtraBold" pitchFamily="2" charset="0"/>
              </a:rPr>
              <a:t>proteção contra atos de interferência ilícita</a:t>
            </a:r>
          </a:p>
        </p:txBody>
      </p:sp>
    </p:spTree>
    <p:extLst>
      <p:ext uri="{BB962C8B-B14F-4D97-AF65-F5344CB8AC3E}">
        <p14:creationId xmlns:p14="http://schemas.microsoft.com/office/powerpoint/2010/main" val="992014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08A6F912-93DE-D1C5-C698-6689895F5D19}"/>
              </a:ext>
            </a:extLst>
          </p:cNvPr>
          <p:cNvSpPr txBox="1">
            <a:spLocks/>
          </p:cNvSpPr>
          <p:nvPr/>
        </p:nvSpPr>
        <p:spPr>
          <a:xfrm>
            <a:off x="720000" y="1114357"/>
            <a:ext cx="9095186" cy="53635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lnSpc>
                <a:spcPct val="105000"/>
              </a:lnSpc>
            </a:pPr>
            <a:r>
              <a:rPr lang="en-US" sz="2800">
                <a:solidFill>
                  <a:srgbClr val="4472C4"/>
                </a:solidFill>
                <a:latin typeface="Calibri Light" panose="020F0302020204030204" pitchFamily="34" charset="0"/>
              </a:rPr>
              <a:t>5198</a:t>
            </a:r>
            <a:r>
              <a:rPr lang="en-US" sz="2400">
                <a:solidFill>
                  <a:srgbClr val="009FE3"/>
                </a:solidFill>
                <a:latin typeface="Calibri Light" panose="020F0302020204030204" pitchFamily="34" charset="0"/>
              </a:rPr>
              <a:t> </a:t>
            </a:r>
            <a:r>
              <a:rPr lang="en-US" sz="160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aeródromos (públicos, privados e helipontos)​</a:t>
            </a:r>
            <a:endParaRPr lang="en-US" sz="1600">
              <a:solidFill>
                <a:prstClr val="black">
                  <a:lumMod val="95000"/>
                  <a:lumOff val="5000"/>
                </a:prstClr>
              </a:solidFill>
              <a:latin typeface="Segoe UI" panose="020B0502040204020203" pitchFamily="34" charset="0"/>
            </a:endParaRPr>
          </a:p>
          <a:p>
            <a:pPr algn="l" fontAlgn="base">
              <a:lnSpc>
                <a:spcPct val="105000"/>
              </a:lnSpc>
            </a:pPr>
            <a:r>
              <a:rPr lang="en-US" sz="2800">
                <a:solidFill>
                  <a:srgbClr val="4472C4"/>
                </a:solidFill>
                <a:latin typeface="Calibri Light" panose="020F0302020204030204" pitchFamily="34" charset="0"/>
              </a:rPr>
              <a:t>59</a:t>
            </a:r>
            <a:r>
              <a:rPr lang="en-US" sz="2400">
                <a:solidFill>
                  <a:srgbClr val="009FE3"/>
                </a:solidFill>
                <a:latin typeface="Calibri Light" panose="020F0302020204030204" pitchFamily="34" charset="0"/>
              </a:rPr>
              <a:t> </a:t>
            </a:r>
            <a:r>
              <a:rPr lang="en-US" sz="160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aeroportos concedidos</a:t>
            </a:r>
            <a:r>
              <a:rPr lang="en-US" sz="120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​</a:t>
            </a:r>
            <a:endParaRPr lang="en-US" sz="1200">
              <a:solidFill>
                <a:prstClr val="black">
                  <a:lumMod val="95000"/>
                  <a:lumOff val="5000"/>
                </a:prstClr>
              </a:solidFill>
              <a:latin typeface="Segoe UI" panose="020B0502040204020203" pitchFamily="34" charset="0"/>
            </a:endParaRPr>
          </a:p>
          <a:p>
            <a:pPr algn="l" fontAlgn="base">
              <a:lnSpc>
                <a:spcPct val="105000"/>
              </a:lnSpc>
            </a:pPr>
            <a:r>
              <a:rPr lang="en-US" sz="2800">
                <a:solidFill>
                  <a:srgbClr val="4472C4"/>
                </a:solidFill>
                <a:latin typeface="Calibri Light" panose="020F0302020204030204" pitchFamily="34" charset="0"/>
              </a:rPr>
              <a:t>11</a:t>
            </a:r>
            <a:r>
              <a:rPr lang="en-US" sz="1400">
                <a:solidFill>
                  <a:srgbClr val="767171"/>
                </a:solidFill>
                <a:latin typeface="Calibri Light" panose="020F0302020204030204" pitchFamily="34" charset="0"/>
              </a:rPr>
              <a:t> </a:t>
            </a:r>
            <a:r>
              <a:rPr lang="en-US" sz="160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número de operadores de aeródromos concedidos​</a:t>
            </a:r>
            <a:br>
              <a:rPr lang="en-US" sz="1400">
                <a:solidFill>
                  <a:srgbClr val="767171"/>
                </a:solidFill>
                <a:latin typeface="Calibri Light" panose="020F0302020204030204" pitchFamily="34" charset="0"/>
              </a:rPr>
            </a:br>
            <a:r>
              <a:rPr lang="en-US" sz="2800">
                <a:solidFill>
                  <a:srgbClr val="4472C4"/>
                </a:solidFill>
                <a:latin typeface="Calibri Light" panose="020F0302020204030204" pitchFamily="34" charset="0"/>
              </a:rPr>
              <a:t>11</a:t>
            </a:r>
            <a:r>
              <a:rPr lang="en-US" sz="2400">
                <a:solidFill>
                  <a:srgbClr val="009FE3"/>
                </a:solidFill>
                <a:latin typeface="Calibri Light" panose="020F0302020204030204" pitchFamily="34" charset="0"/>
              </a:rPr>
              <a:t> </a:t>
            </a:r>
            <a:r>
              <a:rPr lang="en-US" sz="160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empresas aéreas (regulares domésticas)​</a:t>
            </a:r>
          </a:p>
          <a:p>
            <a:pPr algn="l" fontAlgn="base">
              <a:lnSpc>
                <a:spcPct val="105000"/>
              </a:lnSpc>
            </a:pPr>
            <a:r>
              <a:rPr lang="en-US" sz="2800">
                <a:solidFill>
                  <a:srgbClr val="4472C4"/>
                </a:solidFill>
                <a:latin typeface="Calibri Light" panose="020F0302020204030204" pitchFamily="34" charset="0"/>
              </a:rPr>
              <a:t>55</a:t>
            </a:r>
            <a:r>
              <a:rPr lang="en-US" sz="1200">
                <a:solidFill>
                  <a:prstClr val="black">
                    <a:lumMod val="95000"/>
                    <a:lumOff val="5000"/>
                  </a:prstClr>
                </a:solidFill>
                <a:latin typeface="Segoe UI" panose="020B0502040204020203" pitchFamily="34" charset="0"/>
              </a:rPr>
              <a:t> </a:t>
            </a:r>
            <a:r>
              <a:rPr lang="en-US" sz="160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empresas aéreas estrangeiras (regulares – pax e carga)</a:t>
            </a:r>
          </a:p>
          <a:p>
            <a:pPr algn="l" fontAlgn="base">
              <a:lnSpc>
                <a:spcPct val="105000"/>
              </a:lnSpc>
            </a:pPr>
            <a:r>
              <a:rPr lang="en-US" sz="2800">
                <a:solidFill>
                  <a:srgbClr val="4472C4"/>
                </a:solidFill>
                <a:latin typeface="Calibri Light" panose="020F0302020204030204" pitchFamily="34" charset="0"/>
              </a:rPr>
              <a:t>148</a:t>
            </a:r>
            <a:r>
              <a:rPr lang="en-US" sz="1600">
                <a:solidFill>
                  <a:srgbClr val="009FE3"/>
                </a:solidFill>
                <a:latin typeface="Calibri Light" panose="020F0302020204030204" pitchFamily="34" charset="0"/>
              </a:rPr>
              <a:t> </a:t>
            </a:r>
            <a:r>
              <a:rPr lang="en-US" sz="160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táxis-aéreos</a:t>
            </a:r>
            <a:r>
              <a:rPr lang="en-US" sz="1600">
                <a:solidFill>
                  <a:srgbClr val="767171"/>
                </a:solidFill>
                <a:latin typeface="Calibri Light" panose="020F0302020204030204" pitchFamily="34" charset="0"/>
              </a:rPr>
              <a:t>​</a:t>
            </a:r>
          </a:p>
          <a:p>
            <a:pPr algn="l" fontAlgn="base">
              <a:lnSpc>
                <a:spcPct val="105000"/>
              </a:lnSpc>
            </a:pPr>
            <a:r>
              <a:rPr lang="en-US" sz="2800">
                <a:solidFill>
                  <a:srgbClr val="4472C4"/>
                </a:solidFill>
                <a:latin typeface="Calibri Light" panose="020F0302020204030204" pitchFamily="34" charset="0"/>
              </a:rPr>
              <a:t>578</a:t>
            </a:r>
            <a:r>
              <a:rPr lang="en-US" sz="1400">
                <a:solidFill>
                  <a:srgbClr val="767171"/>
                </a:solidFill>
                <a:latin typeface="Calibri Light" panose="020F0302020204030204" pitchFamily="34" charset="0"/>
              </a:rPr>
              <a:t> </a:t>
            </a:r>
            <a:r>
              <a:rPr lang="en-US" sz="160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organizações de manutenção</a:t>
            </a:r>
            <a:br>
              <a:rPr lang="en-US" sz="1200">
                <a:solidFill>
                  <a:srgbClr val="767171"/>
                </a:solidFill>
                <a:latin typeface="Calibri Light" panose="020F0302020204030204" pitchFamily="34" charset="0"/>
              </a:rPr>
            </a:br>
            <a:r>
              <a:rPr lang="en-US" sz="2800">
                <a:solidFill>
                  <a:srgbClr val="4472C4"/>
                </a:solidFill>
                <a:latin typeface="Calibri Light" panose="020F0302020204030204" pitchFamily="34" charset="0"/>
              </a:rPr>
              <a:t>21,11 mil </a:t>
            </a:r>
            <a:r>
              <a:rPr lang="en-US" sz="160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aeronaves matriculadas​</a:t>
            </a:r>
            <a:br>
              <a:rPr lang="en-US" sz="1400">
                <a:solidFill>
                  <a:srgbClr val="767171"/>
                </a:solidFill>
                <a:latin typeface="Calibri Light" panose="020F0302020204030204" pitchFamily="34" charset="0"/>
              </a:rPr>
            </a:br>
            <a:r>
              <a:rPr lang="en-US" sz="2800">
                <a:solidFill>
                  <a:srgbClr val="4472C4"/>
                </a:solidFill>
                <a:latin typeface="Calibri Light" panose="020F0302020204030204" pitchFamily="34" charset="0"/>
              </a:rPr>
              <a:t>135,81</a:t>
            </a:r>
            <a:r>
              <a:rPr lang="en-US" sz="2800">
                <a:solidFill>
                  <a:srgbClr val="009FE3"/>
                </a:solidFill>
                <a:latin typeface="Calibri Light" panose="020F0302020204030204" pitchFamily="34" charset="0"/>
              </a:rPr>
              <a:t> </a:t>
            </a:r>
            <a:r>
              <a:rPr lang="en-US" sz="2800">
                <a:solidFill>
                  <a:srgbClr val="4472C4"/>
                </a:solidFill>
                <a:latin typeface="Calibri Light" panose="020F0302020204030204" pitchFamily="34" charset="0"/>
              </a:rPr>
              <a:t>mil</a:t>
            </a:r>
            <a:r>
              <a:rPr lang="en-US" sz="1200">
                <a:solidFill>
                  <a:srgbClr val="009FE3"/>
                </a:solidFill>
                <a:latin typeface="Calibri Light" panose="020F0302020204030204" pitchFamily="34" charset="0"/>
              </a:rPr>
              <a:t> </a:t>
            </a:r>
            <a:r>
              <a:rPr lang="en-US" sz="160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pilotos, comissários, mecânicos e agentes de proteção</a:t>
            </a:r>
            <a:r>
              <a:rPr lang="en-US" sz="180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​</a:t>
            </a:r>
            <a:br>
              <a:rPr lang="en-US" sz="140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</a:br>
            <a:r>
              <a:rPr lang="en-US" sz="2800">
                <a:solidFill>
                  <a:srgbClr val="4472C4"/>
                </a:solidFill>
                <a:latin typeface="Calibri Light" panose="020F0302020204030204" pitchFamily="34" charset="0"/>
              </a:rPr>
              <a:t>330</a:t>
            </a:r>
            <a:r>
              <a:rPr lang="en-US" sz="2400">
                <a:solidFill>
                  <a:srgbClr val="009FE3"/>
                </a:solidFill>
                <a:latin typeface="Calibri Light" panose="020F0302020204030204" pitchFamily="34" charset="0"/>
              </a:rPr>
              <a:t> </a:t>
            </a:r>
            <a:r>
              <a:rPr lang="en-US" sz="160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escolas</a:t>
            </a:r>
            <a:r>
              <a:rPr lang="en-US" sz="1600">
                <a:solidFill>
                  <a:srgbClr val="767171"/>
                </a:solidFill>
                <a:latin typeface="Calibri Light" panose="020F0302020204030204" pitchFamily="34" charset="0"/>
              </a:rPr>
              <a:t>​</a:t>
            </a:r>
            <a:br>
              <a:rPr lang="en-US" sz="1400">
                <a:solidFill>
                  <a:srgbClr val="767171"/>
                </a:solidFill>
                <a:latin typeface="Calibri Light" panose="020F0302020204030204" pitchFamily="34" charset="0"/>
              </a:rPr>
            </a:br>
            <a:r>
              <a:rPr lang="pt-BR" sz="2800">
                <a:solidFill>
                  <a:srgbClr val="4472C4"/>
                </a:solidFill>
                <a:latin typeface="Calibri Light" panose="020F0302020204030204" pitchFamily="34" charset="0"/>
              </a:rPr>
              <a:t>112,6 mi </a:t>
            </a:r>
            <a:r>
              <a:rPr lang="en-US" sz="160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passageiros transportados (dom e int)​</a:t>
            </a:r>
            <a:br>
              <a:rPr lang="en-US" sz="1400">
                <a:solidFill>
                  <a:srgbClr val="767171"/>
                </a:solidFill>
                <a:latin typeface="Calibri Light" panose="020F0302020204030204" pitchFamily="34" charset="0"/>
              </a:rPr>
            </a:br>
            <a:r>
              <a:rPr lang="en-US" sz="2800">
                <a:solidFill>
                  <a:srgbClr val="4472C4"/>
                </a:solidFill>
                <a:latin typeface="Calibri Light" panose="020F0302020204030204" pitchFamily="34" charset="0"/>
              </a:rPr>
              <a:t>118</a:t>
            </a:r>
            <a:r>
              <a:rPr lang="en-US" sz="2400">
                <a:solidFill>
                  <a:srgbClr val="009FE3"/>
                </a:solidFill>
                <a:latin typeface="Calibri Light" panose="020F0302020204030204" pitchFamily="34" charset="0"/>
              </a:rPr>
              <a:t> </a:t>
            </a:r>
            <a:r>
              <a:rPr lang="en-US" sz="160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acordos de serviços aéreos​</a:t>
            </a:r>
            <a:endParaRPr lang="en-US" sz="1200" dirty="0">
              <a:solidFill>
                <a:prstClr val="black">
                  <a:lumMod val="95000"/>
                  <a:lumOff val="5000"/>
                </a:prstClr>
              </a:solidFill>
              <a:latin typeface="Segoe UI" panose="020B0502040204020203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D56A94F-BF19-0743-FC24-88041A9B10EB}"/>
              </a:ext>
            </a:extLst>
          </p:cNvPr>
          <p:cNvSpPr txBox="1">
            <a:spLocks/>
          </p:cNvSpPr>
          <p:nvPr/>
        </p:nvSpPr>
        <p:spPr>
          <a:xfrm>
            <a:off x="742950" y="525020"/>
            <a:ext cx="10515600" cy="678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/>
              <a:t>Regulados</a:t>
            </a:r>
          </a:p>
        </p:txBody>
      </p:sp>
      <p:pic>
        <p:nvPicPr>
          <p:cNvPr id="8" name="Imagem 7" descr="Pessoas em pé em frente a água&#10;&#10;Descrição gerada automaticamente com confiança média">
            <a:extLst>
              <a:ext uri="{FF2B5EF4-FFF2-40B4-BE49-F238E27FC236}">
                <a16:creationId xmlns:a16="http://schemas.microsoft.com/office/drawing/2014/main" id="{D5F8D7F0-95F8-9FE7-5DDE-F9DEA95DC8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r="16202" b="1"/>
          <a:stretch/>
        </p:blipFill>
        <p:spPr>
          <a:xfrm>
            <a:off x="7656282" y="1615040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574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Capa Anac 2022 - 20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 Interno para Conteúdo">
  <a:themeElements>
    <a:clrScheme name="Anac 2022">
      <a:dk1>
        <a:srgbClr val="2F5496"/>
      </a:dk1>
      <a:lt1>
        <a:srgbClr val="FFFFFF"/>
      </a:lt1>
      <a:dk2>
        <a:srgbClr val="2F5496"/>
      </a:dk2>
      <a:lt2>
        <a:srgbClr val="FFFFFF"/>
      </a:lt2>
      <a:accent1>
        <a:srgbClr val="00ADEE"/>
      </a:accent1>
      <a:accent2>
        <a:srgbClr val="006991"/>
      </a:accent2>
      <a:accent3>
        <a:srgbClr val="F58221"/>
      </a:accent3>
      <a:accent4>
        <a:srgbClr val="8DC63F"/>
      </a:accent4>
      <a:accent5>
        <a:srgbClr val="5B9BD5"/>
      </a:accent5>
      <a:accent6>
        <a:srgbClr val="70AD47"/>
      </a:accent6>
      <a:hlink>
        <a:srgbClr val="00B0F0"/>
      </a:hlink>
      <a:folHlink>
        <a:srgbClr val="00B0F0"/>
      </a:folHlink>
    </a:clrScheme>
    <a:fontScheme name="Personalizada 1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 Fina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7405</TotalTime>
  <Words>925</Words>
  <Application>Microsoft Office PowerPoint</Application>
  <PresentationFormat>Widescreen</PresentationFormat>
  <Paragraphs>126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Nunito Sans ExtraBold</vt:lpstr>
      <vt:lpstr>Segoe UI</vt:lpstr>
      <vt:lpstr>Wingdings</vt:lpstr>
      <vt:lpstr>Wingdings 2</vt:lpstr>
      <vt:lpstr>Capa Anac 2022 - 2023</vt:lpstr>
      <vt:lpstr>Slide Interno para Conteúdo</vt:lpstr>
      <vt:lpstr>Slides Finais</vt:lpstr>
      <vt:lpstr>ANAC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 Rezende Bernardes</dc:creator>
  <cp:lastModifiedBy>Marcelo Rezende Bernardes</cp:lastModifiedBy>
  <cp:revision>62</cp:revision>
  <dcterms:created xsi:type="dcterms:W3CDTF">2022-07-08T18:05:37Z</dcterms:created>
  <dcterms:modified xsi:type="dcterms:W3CDTF">2024-06-12T17:27:35Z</dcterms:modified>
</cp:coreProperties>
</file>