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78" r:id="rId1"/>
    <p:sldMasterId id="2147483679" r:id="rId2"/>
  </p:sldMasterIdLst>
  <p:notesMasterIdLst>
    <p:notesMasterId r:id="rId16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</p:sldIdLst>
  <p:sldSz cx="9144000" cy="5143500" type="screen16x9"/>
  <p:notesSz cx="6858000" cy="9144000"/>
  <p:embeddedFontLst>
    <p:embeddedFont>
      <p:font typeface="Bebas Neue" panose="020B0606020202050201" pitchFamily="34" charset="0"/>
      <p:regular r:id="rId17"/>
    </p:embeddedFont>
    <p:embeddedFont>
      <p:font typeface="Open Sans" panose="020B0606030504020204" pitchFamily="34" charset="0"/>
      <p:regular r:id="rId18"/>
      <p:bold r:id="rId19"/>
      <p:italic r:id="rId20"/>
      <p:boldItalic r:id="rId21"/>
    </p:embeddedFont>
    <p:embeddedFont>
      <p:font typeface="Raleway" pitchFamily="2" charset="0"/>
      <p:regular r:id="rId22"/>
      <p:bold r:id="rId23"/>
      <p:italic r:id="rId24"/>
      <p:boldItalic r:id="rId2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5" d="100"/>
          <a:sy n="85" d="100"/>
        </p:scale>
        <p:origin x="966" y="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2.fntdata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font" Target="fonts/font5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8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7.fntdata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font" Target="fonts/font3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6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1e521b696b0_0_7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1e521b696b0_0_7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1e521b696b0_0_8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" name="Google Shape;281;g1e521b696b0_0_8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2e9a9c35d87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Google Shape;291;g2e9a9c35d87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1e521b696b0_0_9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" name="Google Shape;298;g1e521b696b0_0_9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2ea9fe7dadb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" name="Google Shape;305;g2ea9fe7dadb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1e521b696b0_0_7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1e521b696b0_0_7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2c530d05fab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2c530d05fab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Este slide dá o contexto geral a problemática do carvão. Fala um pouco da pilha de escória da CSN, emissões do setor e os poluentes.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21562e67bad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21562e67bad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Aqui você apenas vai mostrar o monte de escória, para ilustrar as informações do slide 3.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2ea9fe7dad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2ea9fe7dad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Este slide é para você ilustrar com informações científicas os poluentes que podem ser emitidos pelo carvão e seus respectivos efeitos à saúde.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21562e67bad_0_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Google Shape;235;g21562e67bad_0_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Aqui você poderá citar apenas que existem essas emissões que podem causar danos à saúde do trabalhador fazer paralelo com o quadro de doenças destacando as partículas.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2c530d05fab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2c530d05fab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290a041c092_0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" name="Google Shape;258;g290a041c092_0_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2ea67591bb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" name="Google Shape;268;g2ea67591bb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s://bit.ly/3A1uf1Q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1"/>
        </a:solidFill>
        <a:effectLst/>
      </p:bgPr>
    </p:bg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>
            <a:spLocks noGrp="1"/>
          </p:cNvSpPr>
          <p:nvPr>
            <p:ph type="ctrTitle"/>
          </p:nvPr>
        </p:nvSpPr>
        <p:spPr>
          <a:xfrm>
            <a:off x="713225" y="1090328"/>
            <a:ext cx="4855800" cy="2213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0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subTitle" idx="1"/>
          </p:nvPr>
        </p:nvSpPr>
        <p:spPr>
          <a:xfrm>
            <a:off x="713225" y="3663472"/>
            <a:ext cx="4855800" cy="38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57" name="Google Shape;57;p14"/>
          <p:cNvSpPr>
            <a:spLocks noGrp="1"/>
          </p:cNvSpPr>
          <p:nvPr>
            <p:ph type="pic" idx="2"/>
          </p:nvPr>
        </p:nvSpPr>
        <p:spPr>
          <a:xfrm flipH="1">
            <a:off x="5491800" y="0"/>
            <a:ext cx="3652200" cy="51435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5"/>
          <p:cNvSpPr txBox="1">
            <a:spLocks noGrp="1"/>
          </p:cNvSpPr>
          <p:nvPr>
            <p:ph type="title"/>
          </p:nvPr>
        </p:nvSpPr>
        <p:spPr>
          <a:xfrm>
            <a:off x="4078975" y="3762200"/>
            <a:ext cx="43518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0" name="Google Shape;60;p15"/>
          <p:cNvSpPr txBox="1">
            <a:spLocks noGrp="1"/>
          </p:cNvSpPr>
          <p:nvPr>
            <p:ph type="title" idx="2" hasCustomPrompt="1"/>
          </p:nvPr>
        </p:nvSpPr>
        <p:spPr>
          <a:xfrm>
            <a:off x="4078975" y="539500"/>
            <a:ext cx="1649400" cy="84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6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1" name="Google Shape;61;p15"/>
          <p:cNvSpPr>
            <a:spLocks noGrp="1"/>
          </p:cNvSpPr>
          <p:nvPr>
            <p:ph type="pic" idx="3"/>
          </p:nvPr>
        </p:nvSpPr>
        <p:spPr>
          <a:xfrm>
            <a:off x="0" y="0"/>
            <a:ext cx="40791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62" name="Google Shape;62;p15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6"/>
          <p:cNvSpPr/>
          <p:nvPr/>
        </p:nvSpPr>
        <p:spPr>
          <a:xfrm>
            <a:off x="0" y="0"/>
            <a:ext cx="9144000" cy="1309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16"/>
          <p:cNvSpPr txBox="1">
            <a:spLocks noGrp="1"/>
          </p:cNvSpPr>
          <p:nvPr>
            <p:ph type="body" idx="1"/>
          </p:nvPr>
        </p:nvSpPr>
        <p:spPr>
          <a:xfrm>
            <a:off x="720000" y="1566275"/>
            <a:ext cx="7704000" cy="306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 Light"/>
              <a:buChar char="●"/>
              <a:defRPr/>
            </a:lvl1pPr>
            <a:lvl2pPr marL="914400" lvl="1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66" name="Google Shape;66;p16"/>
          <p:cNvSpPr txBox="1">
            <a:spLocks noGrp="1"/>
          </p:cNvSpPr>
          <p:nvPr>
            <p:ph type="title"/>
          </p:nvPr>
        </p:nvSpPr>
        <p:spPr>
          <a:xfrm>
            <a:off x="720000" y="341271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7"/>
          <p:cNvSpPr/>
          <p:nvPr/>
        </p:nvSpPr>
        <p:spPr>
          <a:xfrm>
            <a:off x="0" y="0"/>
            <a:ext cx="9144000" cy="1309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17"/>
          <p:cNvSpPr txBox="1">
            <a:spLocks noGrp="1"/>
          </p:cNvSpPr>
          <p:nvPr>
            <p:ph type="title"/>
          </p:nvPr>
        </p:nvSpPr>
        <p:spPr>
          <a:xfrm>
            <a:off x="720000" y="341271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7"/>
          <p:cNvSpPr txBox="1">
            <a:spLocks noGrp="1"/>
          </p:cNvSpPr>
          <p:nvPr>
            <p:ph type="subTitle" idx="1"/>
          </p:nvPr>
        </p:nvSpPr>
        <p:spPr>
          <a:xfrm>
            <a:off x="5021121" y="2978398"/>
            <a:ext cx="3409800" cy="1264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7"/>
          <p:cNvSpPr txBox="1">
            <a:spLocks noGrp="1"/>
          </p:cNvSpPr>
          <p:nvPr>
            <p:ph type="subTitle" idx="2"/>
          </p:nvPr>
        </p:nvSpPr>
        <p:spPr>
          <a:xfrm>
            <a:off x="872400" y="2978398"/>
            <a:ext cx="3409800" cy="1264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7"/>
          <p:cNvSpPr txBox="1">
            <a:spLocks noGrp="1"/>
          </p:cNvSpPr>
          <p:nvPr>
            <p:ph type="subTitle" idx="3"/>
          </p:nvPr>
        </p:nvSpPr>
        <p:spPr>
          <a:xfrm>
            <a:off x="872400" y="2457156"/>
            <a:ext cx="3409800" cy="558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4" name="Google Shape;74;p17"/>
          <p:cNvSpPr txBox="1">
            <a:spLocks noGrp="1"/>
          </p:cNvSpPr>
          <p:nvPr>
            <p:ph type="subTitle" idx="4"/>
          </p:nvPr>
        </p:nvSpPr>
        <p:spPr>
          <a:xfrm>
            <a:off x="5021117" y="2457156"/>
            <a:ext cx="3409800" cy="558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5" name="Google Shape;75;p17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8"/>
          <p:cNvSpPr/>
          <p:nvPr/>
        </p:nvSpPr>
        <p:spPr>
          <a:xfrm>
            <a:off x="0" y="0"/>
            <a:ext cx="9144000" cy="1309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18"/>
          <p:cNvSpPr txBox="1">
            <a:spLocks noGrp="1"/>
          </p:cNvSpPr>
          <p:nvPr>
            <p:ph type="title"/>
          </p:nvPr>
        </p:nvSpPr>
        <p:spPr>
          <a:xfrm>
            <a:off x="720000" y="341271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8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9"/>
          <p:cNvSpPr/>
          <p:nvPr/>
        </p:nvSpPr>
        <p:spPr>
          <a:xfrm>
            <a:off x="0" y="0"/>
            <a:ext cx="9144000" cy="1309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9"/>
          <p:cNvSpPr txBox="1">
            <a:spLocks noGrp="1"/>
          </p:cNvSpPr>
          <p:nvPr>
            <p:ph type="subTitle" idx="1"/>
          </p:nvPr>
        </p:nvSpPr>
        <p:spPr>
          <a:xfrm>
            <a:off x="720000" y="2127300"/>
            <a:ext cx="3883800" cy="200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200"/>
              <a:buFont typeface="Nunito Light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E76A28"/>
              </a:buClr>
              <a:buSzPts val="1200"/>
              <a:buFont typeface="Nunito Light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E76A28"/>
              </a:buClr>
              <a:buSzPts val="1200"/>
              <a:buFont typeface="Nunito Light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E76A28"/>
              </a:buClr>
              <a:buSzPts val="1200"/>
              <a:buFont typeface="Nunito Light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Nunito Light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Nunito Light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Nunito Light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999999"/>
              </a:buClr>
              <a:buSzPts val="12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83" name="Google Shape;83;p19"/>
          <p:cNvSpPr>
            <a:spLocks noGrp="1"/>
          </p:cNvSpPr>
          <p:nvPr>
            <p:ph type="pic" idx="2"/>
          </p:nvPr>
        </p:nvSpPr>
        <p:spPr>
          <a:xfrm flipH="1">
            <a:off x="6330900" y="1311300"/>
            <a:ext cx="2813100" cy="3832200"/>
          </a:xfrm>
          <a:prstGeom prst="rect">
            <a:avLst/>
          </a:prstGeom>
          <a:noFill/>
          <a:ln>
            <a:noFill/>
          </a:ln>
        </p:spPr>
      </p:sp>
      <p:sp>
        <p:nvSpPr>
          <p:cNvPr id="84" name="Google Shape;84;p19"/>
          <p:cNvSpPr txBox="1">
            <a:spLocks noGrp="1"/>
          </p:cNvSpPr>
          <p:nvPr>
            <p:ph type="title"/>
          </p:nvPr>
        </p:nvSpPr>
        <p:spPr>
          <a:xfrm>
            <a:off x="720000" y="341271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19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0"/>
          <p:cNvSpPr txBox="1">
            <a:spLocks noGrp="1"/>
          </p:cNvSpPr>
          <p:nvPr>
            <p:ph type="title"/>
          </p:nvPr>
        </p:nvSpPr>
        <p:spPr>
          <a:xfrm>
            <a:off x="2317950" y="1307100"/>
            <a:ext cx="45081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00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88" name="Google Shape;88;p20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1"/>
          <p:cNvSpPr txBox="1">
            <a:spLocks noGrp="1"/>
          </p:cNvSpPr>
          <p:nvPr>
            <p:ph type="title"/>
          </p:nvPr>
        </p:nvSpPr>
        <p:spPr>
          <a:xfrm>
            <a:off x="2135550" y="1189100"/>
            <a:ext cx="4872900" cy="196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1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21"/>
          <p:cNvSpPr txBox="1">
            <a:spLocks noGrp="1"/>
          </p:cNvSpPr>
          <p:nvPr>
            <p:ph type="subTitle" idx="1"/>
          </p:nvPr>
        </p:nvSpPr>
        <p:spPr>
          <a:xfrm>
            <a:off x="2135550" y="3153500"/>
            <a:ext cx="4872900" cy="67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2"/>
          <p:cNvSpPr>
            <a:spLocks noGrp="1"/>
          </p:cNvSpPr>
          <p:nvPr>
            <p:ph type="pic" idx="2"/>
          </p:nvPr>
        </p:nvSpPr>
        <p:spPr>
          <a:xfrm>
            <a:off x="-6625" y="-6625"/>
            <a:ext cx="91854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95" name="Google Shape;95;p22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4846200" cy="12264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22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dk1"/>
        </a:solid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3"/>
          <p:cNvSpPr txBox="1">
            <a:spLocks noGrp="1"/>
          </p:cNvSpPr>
          <p:nvPr>
            <p:ph type="title" hasCustomPrompt="1"/>
          </p:nvPr>
        </p:nvSpPr>
        <p:spPr>
          <a:xfrm>
            <a:off x="713375" y="1500025"/>
            <a:ext cx="4722300" cy="132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9600"/>
              <a:buNone/>
              <a:defRPr sz="9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99" name="Google Shape;99;p23"/>
          <p:cNvSpPr txBox="1">
            <a:spLocks noGrp="1"/>
          </p:cNvSpPr>
          <p:nvPr>
            <p:ph type="subTitle" idx="1"/>
          </p:nvPr>
        </p:nvSpPr>
        <p:spPr>
          <a:xfrm>
            <a:off x="713375" y="3146375"/>
            <a:ext cx="4722300" cy="49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00" name="Google Shape;100;p23"/>
          <p:cNvSpPr>
            <a:spLocks noGrp="1"/>
          </p:cNvSpPr>
          <p:nvPr>
            <p:ph type="pic" idx="2"/>
          </p:nvPr>
        </p:nvSpPr>
        <p:spPr>
          <a:xfrm flipH="1">
            <a:off x="4949400" y="0"/>
            <a:ext cx="41946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101" name="Google Shape;101;p23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4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5"/>
          <p:cNvSpPr/>
          <p:nvPr/>
        </p:nvSpPr>
        <p:spPr>
          <a:xfrm>
            <a:off x="0" y="0"/>
            <a:ext cx="9144000" cy="1309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25"/>
          <p:cNvSpPr txBox="1">
            <a:spLocks noGrp="1"/>
          </p:cNvSpPr>
          <p:nvPr>
            <p:ph type="title"/>
          </p:nvPr>
        </p:nvSpPr>
        <p:spPr>
          <a:xfrm>
            <a:off x="720000" y="341271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25"/>
          <p:cNvSpPr txBox="1">
            <a:spLocks noGrp="1"/>
          </p:cNvSpPr>
          <p:nvPr>
            <p:ph type="title" idx="2" hasCustomPrompt="1"/>
          </p:nvPr>
        </p:nvSpPr>
        <p:spPr>
          <a:xfrm>
            <a:off x="713225" y="1779775"/>
            <a:ext cx="11922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08" name="Google Shape;108;p25"/>
          <p:cNvSpPr txBox="1">
            <a:spLocks noGrp="1"/>
          </p:cNvSpPr>
          <p:nvPr>
            <p:ph type="title" idx="3" hasCustomPrompt="1"/>
          </p:nvPr>
        </p:nvSpPr>
        <p:spPr>
          <a:xfrm>
            <a:off x="713225" y="3408251"/>
            <a:ext cx="11922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09" name="Google Shape;109;p25"/>
          <p:cNvSpPr txBox="1">
            <a:spLocks noGrp="1"/>
          </p:cNvSpPr>
          <p:nvPr>
            <p:ph type="title" idx="4" hasCustomPrompt="1"/>
          </p:nvPr>
        </p:nvSpPr>
        <p:spPr>
          <a:xfrm>
            <a:off x="3376951" y="1780050"/>
            <a:ext cx="11922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10" name="Google Shape;110;p25"/>
          <p:cNvSpPr txBox="1">
            <a:spLocks noGrp="1"/>
          </p:cNvSpPr>
          <p:nvPr>
            <p:ph type="title" idx="5" hasCustomPrompt="1"/>
          </p:nvPr>
        </p:nvSpPr>
        <p:spPr>
          <a:xfrm>
            <a:off x="3376951" y="3408250"/>
            <a:ext cx="11922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11" name="Google Shape;111;p25"/>
          <p:cNvSpPr txBox="1">
            <a:spLocks noGrp="1"/>
          </p:cNvSpPr>
          <p:nvPr>
            <p:ph type="title" idx="6" hasCustomPrompt="1"/>
          </p:nvPr>
        </p:nvSpPr>
        <p:spPr>
          <a:xfrm>
            <a:off x="6040677" y="1780050"/>
            <a:ext cx="11922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12" name="Google Shape;112;p25"/>
          <p:cNvSpPr txBox="1">
            <a:spLocks noGrp="1"/>
          </p:cNvSpPr>
          <p:nvPr>
            <p:ph type="title" idx="7" hasCustomPrompt="1"/>
          </p:nvPr>
        </p:nvSpPr>
        <p:spPr>
          <a:xfrm>
            <a:off x="6040677" y="3408251"/>
            <a:ext cx="11922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13" name="Google Shape;113;p25"/>
          <p:cNvSpPr txBox="1">
            <a:spLocks noGrp="1"/>
          </p:cNvSpPr>
          <p:nvPr>
            <p:ph type="subTitle" idx="1"/>
          </p:nvPr>
        </p:nvSpPr>
        <p:spPr>
          <a:xfrm>
            <a:off x="713225" y="2380047"/>
            <a:ext cx="2390100" cy="39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14" name="Google Shape;114;p25"/>
          <p:cNvSpPr txBox="1">
            <a:spLocks noGrp="1"/>
          </p:cNvSpPr>
          <p:nvPr>
            <p:ph type="subTitle" idx="8"/>
          </p:nvPr>
        </p:nvSpPr>
        <p:spPr>
          <a:xfrm>
            <a:off x="3376945" y="2380060"/>
            <a:ext cx="2390100" cy="39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15" name="Google Shape;115;p25"/>
          <p:cNvSpPr txBox="1">
            <a:spLocks noGrp="1"/>
          </p:cNvSpPr>
          <p:nvPr>
            <p:ph type="subTitle" idx="9"/>
          </p:nvPr>
        </p:nvSpPr>
        <p:spPr>
          <a:xfrm>
            <a:off x="6040665" y="2380060"/>
            <a:ext cx="2390100" cy="39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16" name="Google Shape;116;p25"/>
          <p:cNvSpPr txBox="1">
            <a:spLocks noGrp="1"/>
          </p:cNvSpPr>
          <p:nvPr>
            <p:ph type="subTitle" idx="13"/>
          </p:nvPr>
        </p:nvSpPr>
        <p:spPr>
          <a:xfrm>
            <a:off x="713225" y="4008252"/>
            <a:ext cx="2390100" cy="39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17" name="Google Shape;117;p25"/>
          <p:cNvSpPr txBox="1">
            <a:spLocks noGrp="1"/>
          </p:cNvSpPr>
          <p:nvPr>
            <p:ph type="subTitle" idx="14"/>
          </p:nvPr>
        </p:nvSpPr>
        <p:spPr>
          <a:xfrm>
            <a:off x="3376945" y="4008252"/>
            <a:ext cx="2390100" cy="39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18" name="Google Shape;118;p25"/>
          <p:cNvSpPr txBox="1">
            <a:spLocks noGrp="1"/>
          </p:cNvSpPr>
          <p:nvPr>
            <p:ph type="subTitle" idx="15"/>
          </p:nvPr>
        </p:nvSpPr>
        <p:spPr>
          <a:xfrm>
            <a:off x="6040665" y="4008252"/>
            <a:ext cx="2390100" cy="39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19" name="Google Shape;119;p25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4">
    <p:bg>
      <p:bgPr>
        <a:solidFill>
          <a:schemeClr val="dk1"/>
        </a:solidFill>
        <a:effectLst/>
      </p:bgPr>
    </p:bg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6"/>
          <p:cNvSpPr txBox="1">
            <a:spLocks noGrp="1"/>
          </p:cNvSpPr>
          <p:nvPr>
            <p:ph type="title"/>
          </p:nvPr>
        </p:nvSpPr>
        <p:spPr>
          <a:xfrm>
            <a:off x="2943750" y="1494219"/>
            <a:ext cx="3256500" cy="119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6"/>
          <p:cNvSpPr txBox="1">
            <a:spLocks noGrp="1"/>
          </p:cNvSpPr>
          <p:nvPr>
            <p:ph type="subTitle" idx="1"/>
          </p:nvPr>
        </p:nvSpPr>
        <p:spPr>
          <a:xfrm>
            <a:off x="2943750" y="2919981"/>
            <a:ext cx="3256500" cy="72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6"/>
          <p:cNvSpPr>
            <a:spLocks noGrp="1"/>
          </p:cNvSpPr>
          <p:nvPr>
            <p:ph type="pic" idx="2"/>
          </p:nvPr>
        </p:nvSpPr>
        <p:spPr>
          <a:xfrm>
            <a:off x="2" y="11"/>
            <a:ext cx="51435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124" name="Google Shape;124;p26"/>
          <p:cNvSpPr>
            <a:spLocks noGrp="1"/>
          </p:cNvSpPr>
          <p:nvPr>
            <p:ph type="pic" idx="3"/>
          </p:nvPr>
        </p:nvSpPr>
        <p:spPr>
          <a:xfrm>
            <a:off x="4000501" y="0"/>
            <a:ext cx="51435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125" name="Google Shape;125;p2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6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7"/>
          <p:cNvSpPr/>
          <p:nvPr/>
        </p:nvSpPr>
        <p:spPr>
          <a:xfrm>
            <a:off x="0" y="0"/>
            <a:ext cx="9144000" cy="1309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27"/>
          <p:cNvSpPr txBox="1">
            <a:spLocks noGrp="1"/>
          </p:cNvSpPr>
          <p:nvPr>
            <p:ph type="title"/>
          </p:nvPr>
        </p:nvSpPr>
        <p:spPr>
          <a:xfrm>
            <a:off x="720000" y="341271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27"/>
          <p:cNvSpPr txBox="1">
            <a:spLocks noGrp="1"/>
          </p:cNvSpPr>
          <p:nvPr>
            <p:ph type="subTitle" idx="1"/>
          </p:nvPr>
        </p:nvSpPr>
        <p:spPr>
          <a:xfrm>
            <a:off x="937625" y="2997202"/>
            <a:ext cx="2175300" cy="150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27"/>
          <p:cNvSpPr txBox="1">
            <a:spLocks noGrp="1"/>
          </p:cNvSpPr>
          <p:nvPr>
            <p:ph type="subTitle" idx="2"/>
          </p:nvPr>
        </p:nvSpPr>
        <p:spPr>
          <a:xfrm>
            <a:off x="3484348" y="2997202"/>
            <a:ext cx="2175300" cy="150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27"/>
          <p:cNvSpPr txBox="1">
            <a:spLocks noGrp="1"/>
          </p:cNvSpPr>
          <p:nvPr>
            <p:ph type="subTitle" idx="3"/>
          </p:nvPr>
        </p:nvSpPr>
        <p:spPr>
          <a:xfrm>
            <a:off x="6031075" y="2997202"/>
            <a:ext cx="2175300" cy="150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27"/>
          <p:cNvSpPr txBox="1">
            <a:spLocks noGrp="1"/>
          </p:cNvSpPr>
          <p:nvPr>
            <p:ph type="subTitle" idx="4"/>
          </p:nvPr>
        </p:nvSpPr>
        <p:spPr>
          <a:xfrm>
            <a:off x="937625" y="2496052"/>
            <a:ext cx="21753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33" name="Google Shape;133;p27"/>
          <p:cNvSpPr txBox="1">
            <a:spLocks noGrp="1"/>
          </p:cNvSpPr>
          <p:nvPr>
            <p:ph type="subTitle" idx="5"/>
          </p:nvPr>
        </p:nvSpPr>
        <p:spPr>
          <a:xfrm>
            <a:off x="3484352" y="2496052"/>
            <a:ext cx="21753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34" name="Google Shape;134;p27"/>
          <p:cNvSpPr txBox="1">
            <a:spLocks noGrp="1"/>
          </p:cNvSpPr>
          <p:nvPr>
            <p:ph type="subTitle" idx="6"/>
          </p:nvPr>
        </p:nvSpPr>
        <p:spPr>
          <a:xfrm>
            <a:off x="6031075" y="2496052"/>
            <a:ext cx="21753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35" name="Google Shape;135;p27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5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8"/>
          <p:cNvSpPr/>
          <p:nvPr/>
        </p:nvSpPr>
        <p:spPr>
          <a:xfrm>
            <a:off x="0" y="0"/>
            <a:ext cx="9144000" cy="1309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28"/>
          <p:cNvSpPr txBox="1">
            <a:spLocks noGrp="1"/>
          </p:cNvSpPr>
          <p:nvPr>
            <p:ph type="title"/>
          </p:nvPr>
        </p:nvSpPr>
        <p:spPr>
          <a:xfrm>
            <a:off x="720000" y="341271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28"/>
          <p:cNvSpPr txBox="1">
            <a:spLocks noGrp="1"/>
          </p:cNvSpPr>
          <p:nvPr>
            <p:ph type="subTitle" idx="1"/>
          </p:nvPr>
        </p:nvSpPr>
        <p:spPr>
          <a:xfrm>
            <a:off x="1374589" y="2126949"/>
            <a:ext cx="2980800" cy="83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28"/>
          <p:cNvSpPr txBox="1">
            <a:spLocks noGrp="1"/>
          </p:cNvSpPr>
          <p:nvPr>
            <p:ph type="subTitle" idx="2"/>
          </p:nvPr>
        </p:nvSpPr>
        <p:spPr>
          <a:xfrm>
            <a:off x="4788612" y="2126949"/>
            <a:ext cx="2980800" cy="83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28"/>
          <p:cNvSpPr txBox="1">
            <a:spLocks noGrp="1"/>
          </p:cNvSpPr>
          <p:nvPr>
            <p:ph type="subTitle" idx="3"/>
          </p:nvPr>
        </p:nvSpPr>
        <p:spPr>
          <a:xfrm>
            <a:off x="1374589" y="3767900"/>
            <a:ext cx="2980800" cy="83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28"/>
          <p:cNvSpPr txBox="1">
            <a:spLocks noGrp="1"/>
          </p:cNvSpPr>
          <p:nvPr>
            <p:ph type="subTitle" idx="4"/>
          </p:nvPr>
        </p:nvSpPr>
        <p:spPr>
          <a:xfrm>
            <a:off x="4788612" y="3767900"/>
            <a:ext cx="2980800" cy="83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28"/>
          <p:cNvSpPr txBox="1">
            <a:spLocks noGrp="1"/>
          </p:cNvSpPr>
          <p:nvPr>
            <p:ph type="subTitle" idx="5"/>
          </p:nvPr>
        </p:nvSpPr>
        <p:spPr>
          <a:xfrm>
            <a:off x="1374588" y="1757399"/>
            <a:ext cx="2980800" cy="37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44" name="Google Shape;144;p28"/>
          <p:cNvSpPr txBox="1">
            <a:spLocks noGrp="1"/>
          </p:cNvSpPr>
          <p:nvPr>
            <p:ph type="subTitle" idx="6"/>
          </p:nvPr>
        </p:nvSpPr>
        <p:spPr>
          <a:xfrm>
            <a:off x="1374588" y="3398425"/>
            <a:ext cx="2980800" cy="37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45" name="Google Shape;145;p28"/>
          <p:cNvSpPr txBox="1">
            <a:spLocks noGrp="1"/>
          </p:cNvSpPr>
          <p:nvPr>
            <p:ph type="subTitle" idx="7"/>
          </p:nvPr>
        </p:nvSpPr>
        <p:spPr>
          <a:xfrm>
            <a:off x="4788583" y="1757399"/>
            <a:ext cx="2980800" cy="37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46" name="Google Shape;146;p28"/>
          <p:cNvSpPr txBox="1">
            <a:spLocks noGrp="1"/>
          </p:cNvSpPr>
          <p:nvPr>
            <p:ph type="subTitle" idx="8"/>
          </p:nvPr>
        </p:nvSpPr>
        <p:spPr>
          <a:xfrm>
            <a:off x="4788583" y="3398425"/>
            <a:ext cx="2980800" cy="37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47" name="Google Shape;147;p28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7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9"/>
          <p:cNvSpPr/>
          <p:nvPr/>
        </p:nvSpPr>
        <p:spPr>
          <a:xfrm>
            <a:off x="0" y="0"/>
            <a:ext cx="9144000" cy="1309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29"/>
          <p:cNvSpPr txBox="1">
            <a:spLocks noGrp="1"/>
          </p:cNvSpPr>
          <p:nvPr>
            <p:ph type="title"/>
          </p:nvPr>
        </p:nvSpPr>
        <p:spPr>
          <a:xfrm>
            <a:off x="720000" y="341271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29"/>
          <p:cNvSpPr txBox="1">
            <a:spLocks noGrp="1"/>
          </p:cNvSpPr>
          <p:nvPr>
            <p:ph type="subTitle" idx="1"/>
          </p:nvPr>
        </p:nvSpPr>
        <p:spPr>
          <a:xfrm>
            <a:off x="720000" y="2120645"/>
            <a:ext cx="2439900" cy="80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29"/>
          <p:cNvSpPr txBox="1">
            <a:spLocks noGrp="1"/>
          </p:cNvSpPr>
          <p:nvPr>
            <p:ph type="subTitle" idx="2"/>
          </p:nvPr>
        </p:nvSpPr>
        <p:spPr>
          <a:xfrm>
            <a:off x="3351756" y="2120645"/>
            <a:ext cx="2439900" cy="80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29"/>
          <p:cNvSpPr txBox="1">
            <a:spLocks noGrp="1"/>
          </p:cNvSpPr>
          <p:nvPr>
            <p:ph type="subTitle" idx="3"/>
          </p:nvPr>
        </p:nvSpPr>
        <p:spPr>
          <a:xfrm>
            <a:off x="720000" y="3768601"/>
            <a:ext cx="2439900" cy="80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29"/>
          <p:cNvSpPr txBox="1">
            <a:spLocks noGrp="1"/>
          </p:cNvSpPr>
          <p:nvPr>
            <p:ph type="subTitle" idx="4"/>
          </p:nvPr>
        </p:nvSpPr>
        <p:spPr>
          <a:xfrm>
            <a:off x="3351756" y="3768601"/>
            <a:ext cx="2439900" cy="80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29"/>
          <p:cNvSpPr txBox="1">
            <a:spLocks noGrp="1"/>
          </p:cNvSpPr>
          <p:nvPr>
            <p:ph type="subTitle" idx="5"/>
          </p:nvPr>
        </p:nvSpPr>
        <p:spPr>
          <a:xfrm>
            <a:off x="5983499" y="2120645"/>
            <a:ext cx="2439900" cy="80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29"/>
          <p:cNvSpPr txBox="1">
            <a:spLocks noGrp="1"/>
          </p:cNvSpPr>
          <p:nvPr>
            <p:ph type="subTitle" idx="6"/>
          </p:nvPr>
        </p:nvSpPr>
        <p:spPr>
          <a:xfrm>
            <a:off x="5983499" y="3768601"/>
            <a:ext cx="2439900" cy="80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29"/>
          <p:cNvSpPr txBox="1">
            <a:spLocks noGrp="1"/>
          </p:cNvSpPr>
          <p:nvPr>
            <p:ph type="subTitle" idx="7"/>
          </p:nvPr>
        </p:nvSpPr>
        <p:spPr>
          <a:xfrm>
            <a:off x="720000" y="1746746"/>
            <a:ext cx="2440500" cy="37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58" name="Google Shape;158;p29"/>
          <p:cNvSpPr txBox="1">
            <a:spLocks noGrp="1"/>
          </p:cNvSpPr>
          <p:nvPr>
            <p:ph type="subTitle" idx="8"/>
          </p:nvPr>
        </p:nvSpPr>
        <p:spPr>
          <a:xfrm>
            <a:off x="3351756" y="1746746"/>
            <a:ext cx="2440500" cy="37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59" name="Google Shape;159;p29"/>
          <p:cNvSpPr txBox="1">
            <a:spLocks noGrp="1"/>
          </p:cNvSpPr>
          <p:nvPr>
            <p:ph type="subTitle" idx="9"/>
          </p:nvPr>
        </p:nvSpPr>
        <p:spPr>
          <a:xfrm>
            <a:off x="5983498" y="1746746"/>
            <a:ext cx="2440500" cy="37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60" name="Google Shape;160;p29"/>
          <p:cNvSpPr txBox="1">
            <a:spLocks noGrp="1"/>
          </p:cNvSpPr>
          <p:nvPr>
            <p:ph type="subTitle" idx="13"/>
          </p:nvPr>
        </p:nvSpPr>
        <p:spPr>
          <a:xfrm>
            <a:off x="720000" y="3391504"/>
            <a:ext cx="2440500" cy="37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61" name="Google Shape;161;p29"/>
          <p:cNvSpPr txBox="1">
            <a:spLocks noGrp="1"/>
          </p:cNvSpPr>
          <p:nvPr>
            <p:ph type="subTitle" idx="14"/>
          </p:nvPr>
        </p:nvSpPr>
        <p:spPr>
          <a:xfrm>
            <a:off x="3351756" y="3391504"/>
            <a:ext cx="2440500" cy="37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62" name="Google Shape;162;p29"/>
          <p:cNvSpPr txBox="1">
            <a:spLocks noGrp="1"/>
          </p:cNvSpPr>
          <p:nvPr>
            <p:ph type="subTitle" idx="15"/>
          </p:nvPr>
        </p:nvSpPr>
        <p:spPr>
          <a:xfrm>
            <a:off x="5983498" y="3391504"/>
            <a:ext cx="2440500" cy="37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63" name="Google Shape;163;p29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3_1">
    <p:bg>
      <p:bgPr>
        <a:solidFill>
          <a:schemeClr val="dk1"/>
        </a:solidFill>
        <a:effectLst/>
      </p:bgPr>
    </p:bg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30"/>
          <p:cNvSpPr>
            <a:spLocks noGrp="1"/>
          </p:cNvSpPr>
          <p:nvPr>
            <p:ph type="pic" idx="2"/>
          </p:nvPr>
        </p:nvSpPr>
        <p:spPr>
          <a:xfrm flipH="1">
            <a:off x="5220600" y="0"/>
            <a:ext cx="39234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166" name="Google Shape;166;p30"/>
          <p:cNvSpPr txBox="1">
            <a:spLocks noGrp="1"/>
          </p:cNvSpPr>
          <p:nvPr>
            <p:ph type="title"/>
          </p:nvPr>
        </p:nvSpPr>
        <p:spPr>
          <a:xfrm>
            <a:off x="713225" y="387099"/>
            <a:ext cx="4350600" cy="125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85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30"/>
          <p:cNvSpPr txBox="1">
            <a:spLocks noGrp="1"/>
          </p:cNvSpPr>
          <p:nvPr>
            <p:ph type="subTitle" idx="1"/>
          </p:nvPr>
        </p:nvSpPr>
        <p:spPr>
          <a:xfrm>
            <a:off x="713225" y="1740922"/>
            <a:ext cx="4350600" cy="110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68" name="Google Shape;168;p30"/>
          <p:cNvSpPr txBox="1"/>
          <p:nvPr/>
        </p:nvSpPr>
        <p:spPr>
          <a:xfrm>
            <a:off x="713225" y="3678738"/>
            <a:ext cx="4350600" cy="43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r>
              <a:rPr lang="pt-BR" sz="1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CREDITS:</a:t>
            </a:r>
            <a:r>
              <a:rPr lang="pt-BR" sz="10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 This presentation template was created by </a:t>
            </a:r>
            <a:r>
              <a:rPr lang="pt-BR" sz="1000" b="1" u="sng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pt-BR" sz="10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, and includes icons by </a:t>
            </a:r>
            <a:r>
              <a:rPr lang="pt-BR" sz="1000" b="1" u="sng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pt-BR" sz="10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, and infographics &amp; images by </a:t>
            </a:r>
            <a:r>
              <a:rPr lang="pt-BR" sz="1000" b="1" u="sng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pt-BR" sz="1000" u="sng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sz="1000" b="1" u="sng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69" name="Google Shape;169;p30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31"/>
          <p:cNvSpPr/>
          <p:nvPr/>
        </p:nvSpPr>
        <p:spPr>
          <a:xfrm>
            <a:off x="0" y="0"/>
            <a:ext cx="9144000" cy="1309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3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bg>
      <p:bgPr>
        <a:solidFill>
          <a:schemeClr val="dk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32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aleway"/>
              <a:buNone/>
              <a:defRPr sz="40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aleway"/>
              <a:buNone/>
              <a:defRPr sz="40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aleway"/>
              <a:buNone/>
              <a:defRPr sz="40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aleway"/>
              <a:buNone/>
              <a:defRPr sz="40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aleway"/>
              <a:buNone/>
              <a:defRPr sz="40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aleway"/>
              <a:buNone/>
              <a:defRPr sz="40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aleway"/>
              <a:buNone/>
              <a:defRPr sz="40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aleway"/>
              <a:buNone/>
              <a:defRPr sz="40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aleway"/>
              <a:buNone/>
              <a:defRPr sz="40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●"/>
              <a:def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○"/>
              <a:def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■"/>
              <a:def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●"/>
              <a:def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○"/>
              <a:def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■"/>
              <a:def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●"/>
              <a:def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○"/>
              <a:def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04800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Open Sans"/>
              <a:buChar char="■"/>
              <a:def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buNone/>
              <a:defRPr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r" rtl="0">
              <a:buNone/>
              <a:defRPr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r" rtl="0">
              <a:buNone/>
              <a:defRPr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r" rtl="0">
              <a:buNone/>
              <a:defRPr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r" rtl="0">
              <a:buNone/>
              <a:defRPr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r" rtl="0">
              <a:buNone/>
              <a:defRPr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r" rtl="0">
              <a:buNone/>
              <a:defRPr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r" rtl="0">
              <a:buNone/>
              <a:defRPr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r" rtl="0">
              <a:buNone/>
              <a:defRPr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  <p:sldLayoutId id="2147483674" r:id="rId16"/>
    <p:sldLayoutId id="2147483675" r:id="rId17"/>
    <p:sldLayoutId id="2147483676" r:id="rId18"/>
    <p:sldLayoutId id="2147483677" r:id="rId1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0.xml"/><Relationship Id="rId6" Type="http://schemas.openxmlformats.org/officeDocument/2006/relationships/hyperlink" Target="https://drive.google.com/file/d/1LzvpFJABOkgVDjGb2YhQXIO47YBlKI63/view?usp=sharing" TargetMode="External"/><Relationship Id="rId5" Type="http://schemas.openxmlformats.org/officeDocument/2006/relationships/hyperlink" Target="https://www.gov.br/trabalho-e-emprego/pt-br/acesso-a-informacao/participacao-social/conselhos-e-orgaos-colegiados/comissao-tripartite-partitaria-permanente/arquivos/normas-regulamentadoras/nr-15-atualizada-2022.pdf" TargetMode="External"/><Relationship Id="rId4" Type="http://schemas.openxmlformats.org/officeDocument/2006/relationships/hyperlink" Target="https://www.iea.org/reports/breakthrough-agenda-report-2023/steel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Google Shape;179;p33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37372" r="15297"/>
          <a:stretch/>
        </p:blipFill>
        <p:spPr>
          <a:xfrm>
            <a:off x="0" y="-1800"/>
            <a:ext cx="3755100" cy="5147100"/>
          </a:xfrm>
          <a:prstGeom prst="rect">
            <a:avLst/>
          </a:prstGeom>
        </p:spPr>
      </p:pic>
      <p:sp>
        <p:nvSpPr>
          <p:cNvPr id="180" name="Google Shape;180;p33"/>
          <p:cNvSpPr/>
          <p:nvPr/>
        </p:nvSpPr>
        <p:spPr>
          <a:xfrm rot="5400036">
            <a:off x="500102" y="1666607"/>
            <a:ext cx="5147010" cy="1810296"/>
          </a:xfrm>
          <a:prstGeom prst="flowChartDocumen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33"/>
          <p:cNvSpPr txBox="1">
            <a:spLocks noGrp="1"/>
          </p:cNvSpPr>
          <p:nvPr>
            <p:ph type="ctrTitle"/>
          </p:nvPr>
        </p:nvSpPr>
        <p:spPr>
          <a:xfrm>
            <a:off x="2442400" y="1768075"/>
            <a:ext cx="6410700" cy="149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25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Carvão mineral: Dos impactos até a relação com a CSN</a:t>
            </a:r>
            <a:endParaRPr sz="2000" b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highlight>
                <a:srgbClr val="E76A28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2" name="Google Shape;182;p33" title="logo observatorio do carvao preto positivo-baixa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21851" y="185750"/>
            <a:ext cx="1412700" cy="756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Google Shape;283;p42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18536" r="-89"/>
          <a:stretch/>
        </p:blipFill>
        <p:spPr>
          <a:xfrm flipH="1">
            <a:off x="4949400" y="0"/>
            <a:ext cx="4194600" cy="5143500"/>
          </a:xfrm>
          <a:prstGeom prst="rect">
            <a:avLst/>
          </a:prstGeom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284" name="Google Shape;284;p42"/>
          <p:cNvSpPr/>
          <p:nvPr/>
        </p:nvSpPr>
        <p:spPr>
          <a:xfrm rot="-5399964" flipH="1">
            <a:off x="2996644" y="860161"/>
            <a:ext cx="5147010" cy="3423168"/>
          </a:xfrm>
          <a:prstGeom prst="flowChartDocumen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42"/>
          <p:cNvSpPr txBox="1"/>
          <p:nvPr/>
        </p:nvSpPr>
        <p:spPr>
          <a:xfrm>
            <a:off x="291200" y="636550"/>
            <a:ext cx="6437100" cy="34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2385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500"/>
              <a:buChar char="❏"/>
            </a:pPr>
            <a:r>
              <a:rPr lang="pt-BR" sz="1500" b="1">
                <a:solidFill>
                  <a:schemeClr val="lt1"/>
                </a:solidFill>
              </a:rPr>
              <a:t>As atividades envolvendo o carvão mineral e a siderurgia são potencialmente perigosas para à saúde pública e dos trabalhadores;</a:t>
            </a:r>
            <a:endParaRPr sz="1500" b="1">
              <a:solidFill>
                <a:schemeClr val="lt1"/>
              </a:solidFill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500"/>
              <a:buChar char="❏"/>
            </a:pPr>
            <a:r>
              <a:rPr lang="pt-BR" sz="1500" b="1">
                <a:solidFill>
                  <a:schemeClr val="lt1"/>
                </a:solidFill>
              </a:rPr>
              <a:t>Os órgãos e atividades fiscalizadores devem ter maior atenção com tais atividades;</a:t>
            </a:r>
            <a:endParaRPr sz="1500" b="1">
              <a:solidFill>
                <a:schemeClr val="lt1"/>
              </a:solidFill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500"/>
              <a:buChar char="❏"/>
            </a:pPr>
            <a:r>
              <a:rPr lang="pt-BR" sz="1500" b="1">
                <a:solidFill>
                  <a:schemeClr val="lt1"/>
                </a:solidFill>
              </a:rPr>
              <a:t>É necessário que o Ministério do Trabalho fiscalize constantemente a CSN, tendo em vista o histórico de mortes no trabalho;</a:t>
            </a:r>
            <a:endParaRPr sz="1500" b="1">
              <a:solidFill>
                <a:schemeClr val="lt1"/>
              </a:solidFill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500"/>
              <a:buChar char="❏"/>
            </a:pPr>
            <a:r>
              <a:rPr lang="pt-BR" sz="1500" b="1">
                <a:solidFill>
                  <a:schemeClr val="lt1"/>
                </a:solidFill>
              </a:rPr>
              <a:t>Sobre os passivos ambientais da CSN, quando as áreas serão reabilitadas e os danos a saúde dos trabalhadores serão compensados?</a:t>
            </a:r>
            <a:endParaRPr sz="1500" b="1">
              <a:solidFill>
                <a:schemeClr val="lt1"/>
              </a:solidFill>
            </a:endParaRPr>
          </a:p>
        </p:txBody>
      </p:sp>
      <p:sp>
        <p:nvSpPr>
          <p:cNvPr id="286" name="Google Shape;286;p42"/>
          <p:cNvSpPr txBox="1">
            <a:spLocks noGrp="1"/>
          </p:cNvSpPr>
          <p:nvPr>
            <p:ph type="title"/>
          </p:nvPr>
        </p:nvSpPr>
        <p:spPr>
          <a:xfrm>
            <a:off x="472100" y="162750"/>
            <a:ext cx="6075300" cy="51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>
                <a:latin typeface="Arial"/>
                <a:ea typeface="Arial"/>
                <a:cs typeface="Arial"/>
                <a:sym typeface="Arial"/>
              </a:rPr>
              <a:t>Considerações Finais</a:t>
            </a:r>
            <a:endParaRPr sz="24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7" name="Google Shape;287;p42"/>
          <p:cNvSpPr txBox="1">
            <a:spLocks noGrp="1"/>
          </p:cNvSpPr>
          <p:nvPr>
            <p:ph type="sldNum" idx="12"/>
          </p:nvPr>
        </p:nvSpPr>
        <p:spPr>
          <a:xfrm>
            <a:off x="8595309" y="4751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b="1">
                <a:solidFill>
                  <a:schemeClr val="lt1"/>
                </a:solidFill>
              </a:rPr>
              <a:t>10</a:t>
            </a:fld>
            <a:endParaRPr b="1">
              <a:solidFill>
                <a:schemeClr val="lt1"/>
              </a:solidFill>
            </a:endParaRPr>
          </a:p>
        </p:txBody>
      </p:sp>
      <p:pic>
        <p:nvPicPr>
          <p:cNvPr id="288" name="Google Shape;288;p42" title="logo observatorio do carvao preto positivo-baixa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73251" y="58050"/>
            <a:ext cx="1412700" cy="756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" name="Google Shape;293;p43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7989" b="7997"/>
          <a:stretch/>
        </p:blipFill>
        <p:spPr>
          <a:xfrm>
            <a:off x="-6625" y="-6625"/>
            <a:ext cx="9185398" cy="5143501"/>
          </a:xfrm>
          <a:prstGeom prst="rect">
            <a:avLst/>
          </a:prstGeom>
        </p:spPr>
      </p:pic>
      <p:sp>
        <p:nvSpPr>
          <p:cNvPr id="294" name="Google Shape;294;p43"/>
          <p:cNvSpPr txBox="1"/>
          <p:nvPr/>
        </p:nvSpPr>
        <p:spPr>
          <a:xfrm>
            <a:off x="481750" y="226700"/>
            <a:ext cx="8246700" cy="43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1200" b="1">
                <a:solidFill>
                  <a:schemeClr val="lt1"/>
                </a:solidFill>
                <a:highlight>
                  <a:srgbClr val="000000"/>
                </a:highlight>
              </a:rPr>
              <a:t>REFERÊNCIAS </a:t>
            </a:r>
            <a:endParaRPr sz="1200" b="1">
              <a:solidFill>
                <a:schemeClr val="lt1"/>
              </a:solidFill>
              <a:highlight>
                <a:srgbClr val="000000"/>
              </a:highlight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lt1"/>
              </a:solidFill>
              <a:highlight>
                <a:srgbClr val="000000"/>
              </a:highlight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chemeClr val="lt1"/>
                </a:solidFill>
                <a:highlight>
                  <a:srgbClr val="000000"/>
                </a:highlight>
              </a:rPr>
              <a:t>DAI, S.; HOWER, J. C.; FINKELMAN, R. B.; GRAHAM, I. T.; FRENCH, D.; WARD, C. R.; ESKENAZYF,  G.; WEIA, Q.; ZHAOA, L. Organic associations of non-mineral elements in coal: A review. </a:t>
            </a:r>
            <a:r>
              <a:rPr lang="pt-BR" sz="1200" b="1">
                <a:solidFill>
                  <a:schemeClr val="lt1"/>
                </a:solidFill>
                <a:highlight>
                  <a:srgbClr val="000000"/>
                </a:highlight>
              </a:rPr>
              <a:t>International Journal of Coal Geology</a:t>
            </a:r>
            <a:r>
              <a:rPr lang="pt-BR" sz="1200">
                <a:solidFill>
                  <a:schemeClr val="lt1"/>
                </a:solidFill>
                <a:highlight>
                  <a:srgbClr val="000000"/>
                </a:highlight>
              </a:rPr>
              <a:t>, v. 218, p. 103347, 2020.</a:t>
            </a:r>
            <a:endParaRPr sz="1200">
              <a:solidFill>
                <a:schemeClr val="lt1"/>
              </a:solidFill>
              <a:highlight>
                <a:srgbClr val="000000"/>
              </a:highlight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chemeClr val="lt1"/>
                </a:solidFill>
                <a:highlight>
                  <a:srgbClr val="000000"/>
                </a:highlight>
              </a:rPr>
              <a:t>EVANGELOU, V. P.; ZHANG, Y. L. A review: pyrite oxidation mechanisms and acid mine drainage prevention. </a:t>
            </a:r>
            <a:r>
              <a:rPr lang="pt-BR" sz="1200" b="1">
                <a:solidFill>
                  <a:schemeClr val="lt1"/>
                </a:solidFill>
                <a:highlight>
                  <a:srgbClr val="000000"/>
                </a:highlight>
              </a:rPr>
              <a:t>Critical Reviews in Environmental Science and Technology</a:t>
            </a:r>
            <a:r>
              <a:rPr lang="pt-BR" sz="1200">
                <a:solidFill>
                  <a:schemeClr val="lt1"/>
                </a:solidFill>
                <a:highlight>
                  <a:srgbClr val="000000"/>
                </a:highlight>
              </a:rPr>
              <a:t>, v. 25, n. 2, p. 141-199, 1995.</a:t>
            </a:r>
            <a:endParaRPr sz="1200">
              <a:solidFill>
                <a:schemeClr val="lt1"/>
              </a:solidFill>
              <a:highlight>
                <a:srgbClr val="000000"/>
              </a:highlight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chemeClr val="lt1"/>
                </a:solidFill>
                <a:highlight>
                  <a:srgbClr val="000000"/>
                </a:highlight>
              </a:rPr>
              <a:t>FINKELMAN, R. B.; DAI, S.; FRENCH, D. The importance of minerals in coal as the hosts of chemical elements: A review. </a:t>
            </a:r>
            <a:r>
              <a:rPr lang="pt-BR" sz="1200" b="1">
                <a:solidFill>
                  <a:schemeClr val="lt1"/>
                </a:solidFill>
                <a:highlight>
                  <a:srgbClr val="000000"/>
                </a:highlight>
              </a:rPr>
              <a:t>International Journal of Coal Geology</a:t>
            </a:r>
            <a:r>
              <a:rPr lang="pt-BR" sz="1200">
                <a:solidFill>
                  <a:schemeClr val="lt1"/>
                </a:solidFill>
                <a:highlight>
                  <a:srgbClr val="000000"/>
                </a:highlight>
              </a:rPr>
              <a:t>, v. 212, p. 103251, 2019.</a:t>
            </a:r>
            <a:endParaRPr sz="1200">
              <a:solidFill>
                <a:schemeClr val="lt1"/>
              </a:solidFill>
              <a:highlight>
                <a:srgbClr val="000000"/>
              </a:highlight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chemeClr val="lt1"/>
                </a:solidFill>
                <a:highlight>
                  <a:srgbClr val="000000"/>
                </a:highlight>
              </a:rPr>
              <a:t>GALHARDI, J. A. </a:t>
            </a:r>
            <a:r>
              <a:rPr lang="pt-BR" sz="1200" b="1">
                <a:solidFill>
                  <a:schemeClr val="lt1"/>
                </a:solidFill>
                <a:highlight>
                  <a:srgbClr val="000000"/>
                </a:highlight>
              </a:rPr>
              <a:t>Geoquímica de radionuclídeos naturais e biomonitoramento em área de mineração de carvão no sul do Brasil</a:t>
            </a:r>
            <a:r>
              <a:rPr lang="pt-BR" sz="1200">
                <a:solidFill>
                  <a:schemeClr val="lt1"/>
                </a:solidFill>
                <a:highlight>
                  <a:srgbClr val="000000"/>
                </a:highlight>
              </a:rPr>
              <a:t>. 2016. Tese (Doutorado em Geociências e Meio Ambiente) – Universidade Estadual Paulista, Júlio de Mesquita Filho, Rio Claro, 2016.</a:t>
            </a:r>
            <a:endParaRPr sz="1200">
              <a:solidFill>
                <a:schemeClr val="lt1"/>
              </a:solidFill>
              <a:highlight>
                <a:srgbClr val="000000"/>
              </a:highlight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chemeClr val="lt1"/>
                </a:solidFill>
                <a:highlight>
                  <a:srgbClr val="000000"/>
                </a:highlight>
              </a:rPr>
              <a:t>GALHARDI, J. A.; GARCÍA-TENORIO, R.; BONOTTO, D. M.; FRANCÉS, I. D.; MOTTA, J. G. Natural radionuclides in plants, soils and sediments affected by U-rich coal mining activities in Brazil. Journal of environmental radioactivity, v. 177, p. 37-47, 2017.</a:t>
            </a:r>
            <a:endParaRPr sz="1200">
              <a:solidFill>
                <a:schemeClr val="lt1"/>
              </a:solidFill>
              <a:highlight>
                <a:srgbClr val="000000"/>
              </a:highlight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chemeClr val="lt1"/>
                </a:solidFill>
                <a:highlight>
                  <a:srgbClr val="000000"/>
                </a:highlight>
              </a:rPr>
              <a:t>GRUPO TÉCNICO DE ASSESSORAMENTO. 12a Relatório de Monitoramento dos Indicadores Ambientais. Vol. 1. Ação Civil Pública no. 93.8000.533-4, Processo de cumprimento de Sentença, n</a:t>
            </a:r>
            <a:r>
              <a:rPr lang="pt-BR" sz="1200" baseline="30000">
                <a:solidFill>
                  <a:schemeClr val="lt1"/>
                </a:solidFill>
                <a:highlight>
                  <a:srgbClr val="000000"/>
                </a:highlight>
              </a:rPr>
              <a:t>o</a:t>
            </a:r>
            <a:r>
              <a:rPr lang="pt-BR" sz="1200">
                <a:solidFill>
                  <a:schemeClr val="lt1"/>
                </a:solidFill>
                <a:highlight>
                  <a:srgbClr val="000000"/>
                </a:highlight>
              </a:rPr>
              <a:t>. 2000.72.04.002543-9. Março de 2019.</a:t>
            </a:r>
            <a:endParaRPr sz="1200">
              <a:solidFill>
                <a:schemeClr val="lt2"/>
              </a:solidFill>
              <a:highlight>
                <a:srgbClr val="000000"/>
              </a:highlight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200">
              <a:solidFill>
                <a:schemeClr val="lt1"/>
              </a:solidFill>
              <a:highlight>
                <a:srgbClr val="000000"/>
              </a:highlight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endParaRPr sz="1200">
              <a:solidFill>
                <a:schemeClr val="lt1"/>
              </a:solidFill>
              <a:highlight>
                <a:srgbClr val="000000"/>
              </a:highlight>
            </a:endParaRPr>
          </a:p>
        </p:txBody>
      </p:sp>
      <p:sp>
        <p:nvSpPr>
          <p:cNvPr id="295" name="Google Shape;295;p43"/>
          <p:cNvSpPr txBox="1">
            <a:spLocks noGrp="1"/>
          </p:cNvSpPr>
          <p:nvPr>
            <p:ph type="sldNum" idx="12"/>
          </p:nvPr>
        </p:nvSpPr>
        <p:spPr>
          <a:xfrm>
            <a:off x="8595309" y="4751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b="1">
                <a:solidFill>
                  <a:schemeClr val="lt1"/>
                </a:solidFill>
              </a:rPr>
              <a:t>11</a:t>
            </a:fld>
            <a:endParaRPr b="1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0" name="Google Shape;300;p44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7989" b="7997"/>
          <a:stretch/>
        </p:blipFill>
        <p:spPr>
          <a:xfrm>
            <a:off x="-6625" y="-6625"/>
            <a:ext cx="9185398" cy="5143501"/>
          </a:xfrm>
          <a:prstGeom prst="rect">
            <a:avLst/>
          </a:prstGeom>
        </p:spPr>
      </p:pic>
      <p:sp>
        <p:nvSpPr>
          <p:cNvPr id="301" name="Google Shape;301;p44"/>
          <p:cNvSpPr txBox="1"/>
          <p:nvPr/>
        </p:nvSpPr>
        <p:spPr>
          <a:xfrm>
            <a:off x="481750" y="226700"/>
            <a:ext cx="8246700" cy="43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1200" b="1">
                <a:solidFill>
                  <a:schemeClr val="lt1"/>
                </a:solidFill>
                <a:highlight>
                  <a:srgbClr val="000000"/>
                </a:highlight>
              </a:rPr>
              <a:t>REFERÊNCIAS </a:t>
            </a:r>
            <a:endParaRPr sz="1200" b="1">
              <a:solidFill>
                <a:schemeClr val="lt1"/>
              </a:solidFill>
              <a:highlight>
                <a:srgbClr val="000000"/>
              </a:highlight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lt1"/>
              </a:solidFill>
              <a:highlight>
                <a:srgbClr val="000000"/>
              </a:highlight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chemeClr val="lt1"/>
                </a:solidFill>
                <a:highlight>
                  <a:srgbClr val="000000"/>
                </a:highlight>
              </a:rPr>
              <a:t>IEA – International Energy Agency. </a:t>
            </a:r>
            <a:r>
              <a:rPr lang="pt-BR" sz="1200" b="1">
                <a:solidFill>
                  <a:schemeClr val="lt1"/>
                </a:solidFill>
                <a:highlight>
                  <a:srgbClr val="000000"/>
                </a:highlight>
              </a:rPr>
              <a:t>CO2 Emissions in 2022</a:t>
            </a:r>
            <a:r>
              <a:rPr lang="pt-BR" sz="1200">
                <a:solidFill>
                  <a:schemeClr val="lt1"/>
                </a:solidFill>
                <a:highlight>
                  <a:srgbClr val="000000"/>
                </a:highlight>
              </a:rPr>
              <a:t>. 2023a. Disponível em: &lt;https://www.iea.org/reports/co2-emissions-in-2022&gt;. Acesso em: 26 de junho de 2023.</a:t>
            </a:r>
            <a:endParaRPr sz="1200">
              <a:solidFill>
                <a:schemeClr val="lt1"/>
              </a:solidFill>
              <a:highlight>
                <a:srgbClr val="000000"/>
              </a:highlight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chemeClr val="lt1"/>
                </a:solidFill>
                <a:highlight>
                  <a:srgbClr val="000000"/>
                </a:highlight>
              </a:rPr>
              <a:t>IEA – INTERNATIONAL ENERGY AGENCY. </a:t>
            </a:r>
            <a:r>
              <a:rPr lang="pt-BR" sz="1200" b="1">
                <a:solidFill>
                  <a:schemeClr val="lt1"/>
                </a:solidFill>
                <a:highlight>
                  <a:srgbClr val="000000"/>
                </a:highlight>
              </a:rPr>
              <a:t>THE BREAKTHROUGH AGENDA REPORT Accelerating Sector Transitions Through Stronger International Collaboration</a:t>
            </a:r>
            <a:r>
              <a:rPr lang="pt-BR" sz="1200">
                <a:solidFill>
                  <a:schemeClr val="lt1"/>
                </a:solidFill>
                <a:highlight>
                  <a:srgbClr val="000000"/>
                </a:highlight>
              </a:rPr>
              <a:t>. 2023b. Disponível em: &lt;</a:t>
            </a:r>
            <a:r>
              <a:rPr lang="pt-BR" sz="1200" u="sng">
                <a:solidFill>
                  <a:schemeClr val="lt1"/>
                </a:solidFill>
                <a:highlight>
                  <a:srgbClr val="000000"/>
                </a:highlight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https://www.iea.org/reports/breakthrough-agenda-report-2023/steel</a:t>
            </a:r>
            <a:r>
              <a:rPr lang="pt-BR" sz="1200">
                <a:solidFill>
                  <a:schemeClr val="lt1"/>
                </a:solidFill>
                <a:highlight>
                  <a:srgbClr val="000000"/>
                </a:highlight>
              </a:rPr>
              <a:t>&gt;. Acesso em 05 de julho de 2024.</a:t>
            </a:r>
            <a:endParaRPr sz="1200">
              <a:solidFill>
                <a:schemeClr val="lt1"/>
              </a:solidFill>
              <a:highlight>
                <a:srgbClr val="000000"/>
              </a:highlight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chemeClr val="lt2"/>
                </a:solidFill>
                <a:highlight>
                  <a:srgbClr val="000000"/>
                </a:highlight>
              </a:rPr>
              <a:t>MINISTÉRIO DO TRABALHO E EMPREGO. NR–15: ATIVIDADES E OPERAÇÕES INSALUBRES. 1978. Disponível em: &lt;</a:t>
            </a:r>
            <a:r>
              <a:rPr lang="pt-BR" sz="1200">
                <a:solidFill>
                  <a:schemeClr val="lt2"/>
                </a:solidFill>
                <a:highlight>
                  <a:srgbClr val="000000"/>
                </a:highlight>
                <a:uFill>
                  <a:noFill/>
                </a:u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https://www.gov.br/trabalho-e-emprego/pt-br/acesso-a-informacao/participacao-social/conselhos-e-orgaos-colegiados/comissao-tripartite-partitaria-permanente/arquivos/normas-regulamentadoras/nr-15-atualizada-2022.pdf</a:t>
            </a:r>
            <a:r>
              <a:rPr lang="pt-BR" sz="1200">
                <a:solidFill>
                  <a:schemeClr val="lt2"/>
                </a:solidFill>
                <a:highlight>
                  <a:srgbClr val="000000"/>
                </a:highlight>
              </a:rPr>
              <a:t>&gt;. Acesso em: 05 de julho de 2024.</a:t>
            </a:r>
            <a:endParaRPr sz="1200">
              <a:solidFill>
                <a:schemeClr val="lt2"/>
              </a:solidFill>
              <a:highlight>
                <a:srgbClr val="000000"/>
              </a:highlight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chemeClr val="lt1"/>
                </a:solidFill>
                <a:highlight>
                  <a:srgbClr val="000000"/>
                </a:highlight>
              </a:rPr>
              <a:t>MINISTÉRIO PÚBLICO FEDERAL PROCURADORIA GERAL DA REPÚBLICA – SECRETARIA DE PERÍCIA, PESQUISA E ANÁLISE</a:t>
            </a:r>
            <a:r>
              <a:rPr lang="pt-BR" sz="1200" b="1">
                <a:solidFill>
                  <a:schemeClr val="lt1"/>
                </a:solidFill>
                <a:highlight>
                  <a:srgbClr val="000000"/>
                </a:highlight>
              </a:rPr>
              <a:t> – Centro Nacional de Perícia. LAUDO TÉCNICO No 1457/2023-ANPMA/CNP. </a:t>
            </a:r>
            <a:r>
              <a:rPr lang="pt-BR" sz="1200">
                <a:solidFill>
                  <a:schemeClr val="lt1"/>
                </a:solidFill>
                <a:highlight>
                  <a:srgbClr val="000000"/>
                </a:highlight>
              </a:rPr>
              <a:t>2023. Disponível em: &lt;</a:t>
            </a:r>
            <a:r>
              <a:rPr lang="pt-BR" sz="1200" u="sng">
                <a:solidFill>
                  <a:schemeClr val="lt1"/>
                </a:solidFill>
                <a:highlight>
                  <a:srgbClr val="000000"/>
                </a:highlight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https://drive.google.com/file/d/1LzvpFJABOkgVDjGb2YhQXIO47YBlKI63/view?usp=sharing</a:t>
            </a:r>
            <a:r>
              <a:rPr lang="pt-BR" sz="1200">
                <a:solidFill>
                  <a:schemeClr val="lt1"/>
                </a:solidFill>
                <a:highlight>
                  <a:srgbClr val="000000"/>
                </a:highlight>
              </a:rPr>
              <a:t>&gt;.</a:t>
            </a:r>
            <a:endParaRPr sz="1200">
              <a:solidFill>
                <a:schemeClr val="lt1"/>
              </a:solidFill>
              <a:highlight>
                <a:srgbClr val="000000"/>
              </a:highlight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chemeClr val="lt1"/>
                </a:solidFill>
                <a:highlight>
                  <a:srgbClr val="000000"/>
                </a:highlight>
              </a:rPr>
              <a:t>RAMBABU, K.; BANAT, F.; PHAM, Q. M.; HO, S. H.; REN, N. Q.; SHOW, P. L. Biological remediation of acid mine drainage: Review of past trends and current outlook. </a:t>
            </a:r>
            <a:r>
              <a:rPr lang="pt-BR" sz="1200" b="1">
                <a:solidFill>
                  <a:schemeClr val="lt1"/>
                </a:solidFill>
                <a:highlight>
                  <a:srgbClr val="000000"/>
                </a:highlight>
              </a:rPr>
              <a:t>Environmental Science and Ecotechnology</a:t>
            </a:r>
            <a:r>
              <a:rPr lang="pt-BR" sz="1200">
                <a:solidFill>
                  <a:schemeClr val="lt1"/>
                </a:solidFill>
                <a:highlight>
                  <a:srgbClr val="000000"/>
                </a:highlight>
              </a:rPr>
              <a:t>, v. 2, p. 100024, 2020.</a:t>
            </a:r>
            <a:endParaRPr sz="1200">
              <a:solidFill>
                <a:schemeClr val="lt1"/>
              </a:solidFill>
              <a:highlight>
                <a:srgbClr val="000000"/>
              </a:highlight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chemeClr val="lt1"/>
                </a:solidFill>
                <a:highlight>
                  <a:srgbClr val="000000"/>
                </a:highlight>
              </a:rPr>
              <a:t>SWAINE, D. J. The organic association of elements in coals. </a:t>
            </a:r>
            <a:r>
              <a:rPr lang="pt-BR" sz="1200" b="1">
                <a:solidFill>
                  <a:schemeClr val="lt1"/>
                </a:solidFill>
                <a:highlight>
                  <a:srgbClr val="000000"/>
                </a:highlight>
              </a:rPr>
              <a:t>Organic Geochemistry,</a:t>
            </a:r>
            <a:r>
              <a:rPr lang="pt-BR" sz="1200">
                <a:solidFill>
                  <a:schemeClr val="lt1"/>
                </a:solidFill>
                <a:highlight>
                  <a:srgbClr val="000000"/>
                </a:highlight>
              </a:rPr>
              <a:t> v. 18, n. 3, p. 259-261, 1992.</a:t>
            </a:r>
            <a:endParaRPr sz="1200">
              <a:solidFill>
                <a:schemeClr val="lt1"/>
              </a:solidFill>
              <a:highlight>
                <a:srgbClr val="000000"/>
              </a:highlight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200">
              <a:solidFill>
                <a:schemeClr val="lt1"/>
              </a:solidFill>
              <a:highlight>
                <a:srgbClr val="000000"/>
              </a:highlight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endParaRPr sz="1200">
              <a:solidFill>
                <a:schemeClr val="lt1"/>
              </a:solidFill>
              <a:highlight>
                <a:srgbClr val="000000"/>
              </a:highlight>
            </a:endParaRPr>
          </a:p>
        </p:txBody>
      </p:sp>
      <p:sp>
        <p:nvSpPr>
          <p:cNvPr id="302" name="Google Shape;302;p44"/>
          <p:cNvSpPr txBox="1">
            <a:spLocks noGrp="1"/>
          </p:cNvSpPr>
          <p:nvPr>
            <p:ph type="sldNum" idx="12"/>
          </p:nvPr>
        </p:nvSpPr>
        <p:spPr>
          <a:xfrm>
            <a:off x="8595309" y="4751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b="1">
                <a:solidFill>
                  <a:schemeClr val="lt1"/>
                </a:solidFill>
              </a:rPr>
              <a:t>12</a:t>
            </a:fld>
            <a:endParaRPr b="1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" name="Google Shape;307;p45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7989" b="7997"/>
          <a:stretch/>
        </p:blipFill>
        <p:spPr>
          <a:xfrm>
            <a:off x="-6625" y="-6625"/>
            <a:ext cx="9185398" cy="5143501"/>
          </a:xfrm>
          <a:prstGeom prst="rect">
            <a:avLst/>
          </a:prstGeom>
        </p:spPr>
      </p:pic>
      <p:sp>
        <p:nvSpPr>
          <p:cNvPr id="308" name="Google Shape;308;p45"/>
          <p:cNvSpPr txBox="1"/>
          <p:nvPr/>
        </p:nvSpPr>
        <p:spPr>
          <a:xfrm>
            <a:off x="481750" y="226700"/>
            <a:ext cx="8246700" cy="43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1200" b="1">
                <a:solidFill>
                  <a:schemeClr val="lt1"/>
                </a:solidFill>
                <a:highlight>
                  <a:srgbClr val="000000"/>
                </a:highlight>
              </a:rPr>
              <a:t>REFERÊNCIAS </a:t>
            </a:r>
            <a:endParaRPr sz="1200" b="1">
              <a:solidFill>
                <a:schemeClr val="lt1"/>
              </a:solidFill>
              <a:highlight>
                <a:srgbClr val="000000"/>
              </a:highlight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lt1"/>
              </a:solidFill>
              <a:highlight>
                <a:srgbClr val="000000"/>
              </a:highlight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chemeClr val="lt1"/>
                </a:solidFill>
                <a:highlight>
                  <a:srgbClr val="000000"/>
                </a:highlight>
              </a:rPr>
              <a:t>UNSCEAR - UNITED NATIONS SCIENTIFIC COMMITTEE ON THE EFFECTS OF ATOMIC RADIATIONS. </a:t>
            </a:r>
            <a:r>
              <a:rPr lang="pt-BR" sz="1200" b="1">
                <a:solidFill>
                  <a:schemeClr val="lt1"/>
                </a:solidFill>
                <a:highlight>
                  <a:srgbClr val="000000"/>
                </a:highlight>
              </a:rPr>
              <a:t>Sources and effects of ionizing radiations</a:t>
            </a:r>
            <a:r>
              <a:rPr lang="pt-BR" sz="1200">
                <a:solidFill>
                  <a:schemeClr val="lt1"/>
                </a:solidFill>
                <a:highlight>
                  <a:srgbClr val="000000"/>
                </a:highlight>
              </a:rPr>
              <a:t>. 2010. Disponível em: &lt;https://www.unscear.org/&gt;. Acesso em: 18 de janeiro de 2024</a:t>
            </a:r>
            <a:endParaRPr sz="1200">
              <a:solidFill>
                <a:schemeClr val="lt1"/>
              </a:solidFill>
              <a:highlight>
                <a:srgbClr val="000000"/>
              </a:highlight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200">
              <a:solidFill>
                <a:schemeClr val="lt1"/>
              </a:solidFill>
              <a:highlight>
                <a:srgbClr val="000000"/>
              </a:highlight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endParaRPr sz="1200">
              <a:solidFill>
                <a:schemeClr val="lt1"/>
              </a:solidFill>
              <a:highlight>
                <a:srgbClr val="000000"/>
              </a:highlight>
            </a:endParaRPr>
          </a:p>
        </p:txBody>
      </p:sp>
      <p:sp>
        <p:nvSpPr>
          <p:cNvPr id="309" name="Google Shape;309;p45"/>
          <p:cNvSpPr txBox="1">
            <a:spLocks noGrp="1"/>
          </p:cNvSpPr>
          <p:nvPr>
            <p:ph type="sldNum" idx="12"/>
          </p:nvPr>
        </p:nvSpPr>
        <p:spPr>
          <a:xfrm>
            <a:off x="8595309" y="4751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b="1">
                <a:solidFill>
                  <a:schemeClr val="lt1"/>
                </a:solidFill>
              </a:rPr>
              <a:t>13</a:t>
            </a:fld>
            <a:endParaRPr b="1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Google Shape;187;p34"/>
          <p:cNvPicPr preferRelativeResize="0">
            <a:picLocks noGrp="1"/>
          </p:cNvPicPr>
          <p:nvPr>
            <p:ph type="pic" idx="3"/>
          </p:nvPr>
        </p:nvPicPr>
        <p:blipFill rotWithShape="1">
          <a:blip r:embed="rId3">
            <a:alphaModFix/>
          </a:blip>
          <a:srcRect l="13556" t="46323" r="51140"/>
          <a:stretch/>
        </p:blipFill>
        <p:spPr>
          <a:xfrm>
            <a:off x="-76200" y="0"/>
            <a:ext cx="3383700" cy="5143500"/>
          </a:xfrm>
          <a:prstGeom prst="rect">
            <a:avLst/>
          </a:prstGeom>
        </p:spPr>
      </p:pic>
      <p:sp>
        <p:nvSpPr>
          <p:cNvPr id="188" name="Google Shape;188;p34"/>
          <p:cNvSpPr/>
          <p:nvPr/>
        </p:nvSpPr>
        <p:spPr>
          <a:xfrm rot="5399964">
            <a:off x="-24056" y="860161"/>
            <a:ext cx="5147010" cy="3423168"/>
          </a:xfrm>
          <a:prstGeom prst="flowChartDocumen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p34"/>
          <p:cNvSpPr txBox="1">
            <a:spLocks noGrp="1"/>
          </p:cNvSpPr>
          <p:nvPr>
            <p:ph type="title"/>
          </p:nvPr>
        </p:nvSpPr>
        <p:spPr>
          <a:xfrm>
            <a:off x="1382850" y="93100"/>
            <a:ext cx="4108200" cy="68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 carvão mineral</a:t>
            </a:r>
            <a:endParaRPr sz="2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0" name="Google Shape;190;p34"/>
          <p:cNvSpPr txBox="1">
            <a:spLocks noGrp="1"/>
          </p:cNvSpPr>
          <p:nvPr>
            <p:ph type="sldNum" idx="12"/>
          </p:nvPr>
        </p:nvSpPr>
        <p:spPr>
          <a:xfrm>
            <a:off x="8595309" y="4751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b="1">
                <a:solidFill>
                  <a:srgbClr val="000000"/>
                </a:solidFill>
              </a:rPr>
              <a:t>2</a:t>
            </a:fld>
            <a:endParaRPr b="1">
              <a:solidFill>
                <a:srgbClr val="000000"/>
              </a:solidFill>
            </a:endParaRPr>
          </a:p>
        </p:txBody>
      </p:sp>
      <p:sp>
        <p:nvSpPr>
          <p:cNvPr id="191" name="Google Shape;191;p34"/>
          <p:cNvSpPr txBox="1"/>
          <p:nvPr/>
        </p:nvSpPr>
        <p:spPr>
          <a:xfrm>
            <a:off x="1325700" y="814850"/>
            <a:ext cx="7608900" cy="43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048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200"/>
              <a:buChar char="●"/>
            </a:pPr>
            <a:r>
              <a:rPr lang="pt-BR" sz="1200"/>
              <a:t>O carvão mineral é gerado através de complexas modificações físicas e químicas da matéria orgânica, que vão desde a sua deposição no solo até a sua transformação em rocha. Durante o processo ocorre a incorporação de diversos minerais, elementos traço e elementos radioativos (Swaine, 1992; Galhardi et al., 2017; Finkelman et al., 2019);</a:t>
            </a:r>
            <a:endParaRPr sz="1200"/>
          </a:p>
          <a:p>
            <a:pPr marL="457200" lvl="0" indent="-3048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200"/>
              <a:buChar char="●"/>
            </a:pPr>
            <a:r>
              <a:rPr lang="pt-BR" sz="1200"/>
              <a:t>No carvão mineral é muito comum encontrarmos os mais variados elementos químicos. Dai et al. (2020) classificam o carvão mineral como um dos compostos geológicos mais complexos contendo frações orgânicas e inorgânicas;</a:t>
            </a:r>
            <a:endParaRPr sz="1200"/>
          </a:p>
          <a:p>
            <a:pPr marL="457200" lvl="0" indent="-3048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200"/>
              <a:buChar char="●"/>
            </a:pPr>
            <a:r>
              <a:rPr lang="pt-BR" sz="1200"/>
              <a:t>O Comitê Científico das Nações Unidas sobre os Efeitos da Radiação Atômica apresenta que na média global o carvão mineral apresenta valores significativos de elementos radioativos em média 35 Bq/kg para </a:t>
            </a:r>
            <a:r>
              <a:rPr lang="pt-BR" sz="1200" baseline="30000"/>
              <a:t>238</a:t>
            </a:r>
            <a:r>
              <a:rPr lang="pt-BR" sz="1200"/>
              <a:t>U (urânio), 35 Bq/kg para </a:t>
            </a:r>
            <a:r>
              <a:rPr lang="pt-BR" sz="1200" baseline="30000"/>
              <a:t>226</a:t>
            </a:r>
            <a:r>
              <a:rPr lang="pt-BR" sz="1200"/>
              <a:t>Ra (rádio) e 30 Bq/kg para </a:t>
            </a:r>
            <a:r>
              <a:rPr lang="pt-BR" sz="1200" baseline="30000"/>
              <a:t>232</a:t>
            </a:r>
            <a:r>
              <a:rPr lang="pt-BR" sz="1200"/>
              <a:t>Th (tório) (UNCEAR, 2010);</a:t>
            </a:r>
            <a:endParaRPr sz="1200"/>
          </a:p>
          <a:p>
            <a:pPr marL="457200" lvl="0" indent="-3048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200"/>
              <a:buChar char="●"/>
            </a:pPr>
            <a:r>
              <a:rPr lang="pt-BR" sz="1200"/>
              <a:t>A extração do carvão pode ser dada em minas a céu aberto e em minas subterrâneas, tornando tais operações extremamente perigosas, inclusive pela sua composição, expõem os trabalhadores do setor à diversos riscos químicos (substâncias químicas orgânicas e inorgânicas), físicos (exposição ao gás radioativo Radônio) e ergonômicos (como trabalho em locais confinado e de difícil acesso);</a:t>
            </a:r>
            <a:endParaRPr sz="1200"/>
          </a:p>
        </p:txBody>
      </p:sp>
      <p:pic>
        <p:nvPicPr>
          <p:cNvPr id="192" name="Google Shape;192;p34" title="logo observatorio do carvao preto positivo-baixa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73251" y="58050"/>
            <a:ext cx="1412700" cy="756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Google Shape;197;p35"/>
          <p:cNvPicPr preferRelativeResize="0"/>
          <p:nvPr/>
        </p:nvPicPr>
        <p:blipFill rotWithShape="1">
          <a:blip r:embed="rId3">
            <a:alphaModFix/>
          </a:blip>
          <a:srcRect l="55108" b="39798"/>
          <a:stretch/>
        </p:blipFill>
        <p:spPr>
          <a:xfrm>
            <a:off x="0" y="-3000"/>
            <a:ext cx="3464351" cy="3096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35"/>
          <p:cNvPicPr preferRelativeResize="0"/>
          <p:nvPr/>
        </p:nvPicPr>
        <p:blipFill rotWithShape="1">
          <a:blip r:embed="rId4">
            <a:alphaModFix/>
          </a:blip>
          <a:srcRect l="28319" t="10332" r="5248" b="11334"/>
          <a:stretch/>
        </p:blipFill>
        <p:spPr>
          <a:xfrm>
            <a:off x="0" y="3093450"/>
            <a:ext cx="2781300" cy="2047875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35"/>
          <p:cNvSpPr/>
          <p:nvPr/>
        </p:nvSpPr>
        <p:spPr>
          <a:xfrm rot="5399964">
            <a:off x="556519" y="860161"/>
            <a:ext cx="5147010" cy="3423168"/>
          </a:xfrm>
          <a:prstGeom prst="flowChartDocumen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35"/>
          <p:cNvSpPr txBox="1">
            <a:spLocks noGrp="1"/>
          </p:cNvSpPr>
          <p:nvPr>
            <p:ph type="title"/>
          </p:nvPr>
        </p:nvSpPr>
        <p:spPr>
          <a:xfrm>
            <a:off x="2292000" y="-1750"/>
            <a:ext cx="5147700" cy="68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Impactos do carvão e da siderurgia</a:t>
            </a:r>
            <a:endParaRPr sz="2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" name="Google Shape;201;p35"/>
          <p:cNvSpPr txBox="1">
            <a:spLocks noGrp="1"/>
          </p:cNvSpPr>
          <p:nvPr>
            <p:ph type="sldNum" idx="12"/>
          </p:nvPr>
        </p:nvSpPr>
        <p:spPr>
          <a:xfrm>
            <a:off x="8595309" y="4751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b="1">
                <a:solidFill>
                  <a:srgbClr val="000000"/>
                </a:solidFill>
              </a:rPr>
              <a:t>3</a:t>
            </a:fld>
            <a:endParaRPr b="1">
              <a:solidFill>
                <a:srgbClr val="000000"/>
              </a:solidFill>
            </a:endParaRPr>
          </a:p>
        </p:txBody>
      </p:sp>
      <p:sp>
        <p:nvSpPr>
          <p:cNvPr id="202" name="Google Shape;202;p35"/>
          <p:cNvSpPr txBox="1"/>
          <p:nvPr/>
        </p:nvSpPr>
        <p:spPr>
          <a:xfrm>
            <a:off x="1822875" y="738900"/>
            <a:ext cx="7263000" cy="391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29845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100"/>
              <a:buChar char="●"/>
            </a:pPr>
            <a:r>
              <a:rPr lang="pt-BR" sz="1100"/>
              <a:t>Um dos principais aspectos ambientais é a disposição de minério e de rejeitos a céu aberto, pois este gera o processo de Drenagem Ácida de Mina (DAM). O processo de DAM ocorre através do intemperismo químico dos sulfetos presentes no carvão mineral (Evangelou; Zhang, 1995; Rambabu et al., 2020);</a:t>
            </a:r>
            <a:endParaRPr sz="1100"/>
          </a:p>
          <a:p>
            <a:pPr marL="457200" lvl="0" indent="-29845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100"/>
              <a:buChar char="●"/>
            </a:pPr>
            <a:r>
              <a:rPr lang="pt-BR" sz="1100"/>
              <a:t>Neste processo (DAM) ocorre a lixiviação de diversos elementos químicos, contaminando a água e o solo;</a:t>
            </a:r>
            <a:endParaRPr sz="1100"/>
          </a:p>
          <a:p>
            <a:pPr marL="457200" lvl="0" indent="-29845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100"/>
              <a:buChar char="●"/>
            </a:pPr>
            <a:r>
              <a:rPr lang="pt-BR" sz="1100"/>
              <a:t>Sabe-se que a CSN possui um pilha gigantesca de escória às margens do Rio Paraíba do Sul, este rejeito é gerado a partir da reação do coque com minério de ferro, sendo um grande fonte de contaminação</a:t>
            </a:r>
            <a:endParaRPr sz="1100"/>
          </a:p>
          <a:p>
            <a:pPr marL="457200" lvl="0" indent="-29845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100"/>
              <a:buChar char="●"/>
            </a:pPr>
            <a:r>
              <a:rPr lang="pt-BR" sz="1100"/>
              <a:t>Já na utilização do carvão para fins energéticos (termelétricas) ou como produto (siderúrgicas), emite-se grande quantidade de poluentes, em sua maioria poluentes inorgânicos como SOx, NOx, CO e particulados, além alguns orgânicos como o benzeno;</a:t>
            </a:r>
            <a:endParaRPr sz="1100"/>
          </a:p>
          <a:p>
            <a:pPr marL="457200" lvl="0" indent="-29845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100"/>
              <a:buChar char="●"/>
            </a:pPr>
            <a:r>
              <a:rPr lang="pt-BR" sz="1100"/>
              <a:t>O carvão mineral é o combustível fóssil que mais contribui com as emissões de gases de efeito estufa para atmosfera e consequentemente as mudanças climáticas, em 2022 foi responsável por 37,34% das emissões do setor de energia totalizando 15,5 GtCO</a:t>
            </a:r>
            <a:r>
              <a:rPr lang="pt-BR" sz="1100" baseline="-25000"/>
              <a:t>2</a:t>
            </a:r>
            <a:r>
              <a:rPr lang="pt-BR" sz="1100"/>
              <a:t>e o setor do aço emitiu ≈ 2,7 GtCO</a:t>
            </a:r>
            <a:r>
              <a:rPr lang="pt-BR" sz="1100" baseline="-25000"/>
              <a:t>2</a:t>
            </a:r>
            <a:r>
              <a:rPr lang="pt-BR" sz="1100"/>
              <a:t>e no mesmo ano (IEA, 2023a, IEA, 2023b).</a:t>
            </a:r>
            <a:endParaRPr sz="1100"/>
          </a:p>
        </p:txBody>
      </p:sp>
      <p:sp>
        <p:nvSpPr>
          <p:cNvPr id="203" name="Google Shape;203;p35"/>
          <p:cNvSpPr txBox="1"/>
          <p:nvPr/>
        </p:nvSpPr>
        <p:spPr>
          <a:xfrm>
            <a:off x="0" y="0"/>
            <a:ext cx="14979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b="1">
                <a:solidFill>
                  <a:schemeClr val="dk1"/>
                </a:solidFill>
                <a:highlight>
                  <a:schemeClr val="lt2"/>
                </a:highlight>
                <a:latin typeface="Open Sans"/>
                <a:ea typeface="Open Sans"/>
                <a:cs typeface="Open Sans"/>
                <a:sym typeface="Open Sans"/>
              </a:rPr>
              <a:t>Pilha de rejeitos de carvão em Urussanga -SC</a:t>
            </a:r>
            <a:endParaRPr sz="1200" b="1">
              <a:solidFill>
                <a:schemeClr val="dk1"/>
              </a:solidFill>
              <a:highlight>
                <a:schemeClr val="lt2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b="1">
                <a:solidFill>
                  <a:schemeClr val="dk1"/>
                </a:solidFill>
                <a:highlight>
                  <a:schemeClr val="lt2"/>
                </a:highlight>
                <a:latin typeface="Open Sans"/>
                <a:ea typeface="Open Sans"/>
                <a:cs typeface="Open Sans"/>
                <a:sym typeface="Open Sans"/>
              </a:rPr>
              <a:t>Fonte: ARAYARA.Org</a:t>
            </a:r>
            <a:endParaRPr sz="1200" b="1">
              <a:solidFill>
                <a:schemeClr val="dk1"/>
              </a:solidFill>
              <a:highlight>
                <a:schemeClr val="lt2"/>
              </a:highlight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04" name="Google Shape;204;p35"/>
          <p:cNvSpPr txBox="1"/>
          <p:nvPr/>
        </p:nvSpPr>
        <p:spPr>
          <a:xfrm>
            <a:off x="0" y="3147925"/>
            <a:ext cx="14979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b="1">
                <a:solidFill>
                  <a:schemeClr val="dk1"/>
                </a:solidFill>
                <a:highlight>
                  <a:schemeClr val="lt2"/>
                </a:highlight>
                <a:latin typeface="Open Sans"/>
                <a:ea typeface="Open Sans"/>
                <a:cs typeface="Open Sans"/>
                <a:sym typeface="Open Sans"/>
              </a:rPr>
              <a:t>Pilha de rejeitos de carvão em Figueira-PR</a:t>
            </a:r>
            <a:endParaRPr sz="1200" b="1">
              <a:solidFill>
                <a:schemeClr val="dk1"/>
              </a:solidFill>
              <a:highlight>
                <a:schemeClr val="lt2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b="1">
                <a:solidFill>
                  <a:schemeClr val="dk1"/>
                </a:solidFill>
                <a:highlight>
                  <a:schemeClr val="lt2"/>
                </a:highlight>
                <a:latin typeface="Open Sans"/>
                <a:ea typeface="Open Sans"/>
                <a:cs typeface="Open Sans"/>
                <a:sym typeface="Open Sans"/>
              </a:rPr>
              <a:t>Fonte: Campaner (2016)</a:t>
            </a:r>
            <a:endParaRPr sz="1200" b="1">
              <a:solidFill>
                <a:schemeClr val="dk1"/>
              </a:solidFill>
              <a:highlight>
                <a:schemeClr val="lt2"/>
              </a:highlight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05" name="Google Shape;205;p35" title="logo observatorio do carvao preto positivo-baixa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673251" y="58050"/>
            <a:ext cx="1412700" cy="756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Google Shape;210;p36"/>
          <p:cNvPicPr preferRelativeResize="0"/>
          <p:nvPr/>
        </p:nvPicPr>
        <p:blipFill rotWithShape="1">
          <a:blip r:embed="rId3">
            <a:alphaModFix/>
          </a:blip>
          <a:srcRect l="55108" b="39798"/>
          <a:stretch/>
        </p:blipFill>
        <p:spPr>
          <a:xfrm>
            <a:off x="0" y="-3000"/>
            <a:ext cx="3464351" cy="3096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36"/>
          <p:cNvPicPr preferRelativeResize="0"/>
          <p:nvPr/>
        </p:nvPicPr>
        <p:blipFill rotWithShape="1">
          <a:blip r:embed="rId4">
            <a:alphaModFix/>
          </a:blip>
          <a:srcRect l="28319" t="10332" r="5248" b="11334"/>
          <a:stretch/>
        </p:blipFill>
        <p:spPr>
          <a:xfrm>
            <a:off x="0" y="3093450"/>
            <a:ext cx="2781300" cy="2047875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36"/>
          <p:cNvSpPr/>
          <p:nvPr/>
        </p:nvSpPr>
        <p:spPr>
          <a:xfrm rot="5399964">
            <a:off x="556519" y="860161"/>
            <a:ext cx="5147010" cy="3423168"/>
          </a:xfrm>
          <a:prstGeom prst="flowChartDocumen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p36"/>
          <p:cNvSpPr txBox="1">
            <a:spLocks noGrp="1"/>
          </p:cNvSpPr>
          <p:nvPr>
            <p:ph type="sldNum" idx="12"/>
          </p:nvPr>
        </p:nvSpPr>
        <p:spPr>
          <a:xfrm>
            <a:off x="8595309" y="4751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b="1">
                <a:solidFill>
                  <a:srgbClr val="000000"/>
                </a:solidFill>
              </a:rPr>
              <a:t>4</a:t>
            </a:fld>
            <a:endParaRPr b="1">
              <a:solidFill>
                <a:srgbClr val="000000"/>
              </a:solidFill>
            </a:endParaRPr>
          </a:p>
        </p:txBody>
      </p:sp>
      <p:sp>
        <p:nvSpPr>
          <p:cNvPr id="214" name="Google Shape;214;p36"/>
          <p:cNvSpPr txBox="1"/>
          <p:nvPr/>
        </p:nvSpPr>
        <p:spPr>
          <a:xfrm>
            <a:off x="0" y="0"/>
            <a:ext cx="14979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b="1">
                <a:solidFill>
                  <a:schemeClr val="dk1"/>
                </a:solidFill>
                <a:highlight>
                  <a:schemeClr val="lt2"/>
                </a:highlight>
                <a:latin typeface="Open Sans"/>
                <a:ea typeface="Open Sans"/>
                <a:cs typeface="Open Sans"/>
                <a:sym typeface="Open Sans"/>
              </a:rPr>
              <a:t>Pilha de rejeitos de carvão em Urussanga -SC</a:t>
            </a:r>
            <a:endParaRPr sz="1200" b="1">
              <a:solidFill>
                <a:schemeClr val="dk1"/>
              </a:solidFill>
              <a:highlight>
                <a:schemeClr val="lt2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b="1">
                <a:solidFill>
                  <a:schemeClr val="dk1"/>
                </a:solidFill>
                <a:highlight>
                  <a:schemeClr val="lt2"/>
                </a:highlight>
                <a:latin typeface="Open Sans"/>
                <a:ea typeface="Open Sans"/>
                <a:cs typeface="Open Sans"/>
                <a:sym typeface="Open Sans"/>
              </a:rPr>
              <a:t>Fonte: ARAYARA.Org</a:t>
            </a:r>
            <a:endParaRPr sz="1200" b="1">
              <a:solidFill>
                <a:schemeClr val="dk1"/>
              </a:solidFill>
              <a:highlight>
                <a:schemeClr val="lt2"/>
              </a:highlight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15" name="Google Shape;215;p36" title="logo observatorio do carvao preto positivo-baixa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673251" y="58050"/>
            <a:ext cx="1412700" cy="75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3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-3000"/>
            <a:ext cx="5715000" cy="3600450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36"/>
          <p:cNvSpPr txBox="1"/>
          <p:nvPr/>
        </p:nvSpPr>
        <p:spPr>
          <a:xfrm>
            <a:off x="1589250" y="3198875"/>
            <a:ext cx="21996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b="1">
                <a:solidFill>
                  <a:schemeClr val="dk1"/>
                </a:solidFill>
                <a:highlight>
                  <a:schemeClr val="lt2"/>
                </a:highlight>
                <a:latin typeface="Open Sans"/>
                <a:ea typeface="Open Sans"/>
                <a:cs typeface="Open Sans"/>
                <a:sym typeface="Open Sans"/>
              </a:rPr>
              <a:t>Fonte: Correio da manhã</a:t>
            </a:r>
            <a:endParaRPr sz="1200" b="1">
              <a:solidFill>
                <a:schemeClr val="dk1"/>
              </a:solidFill>
              <a:highlight>
                <a:schemeClr val="lt2"/>
              </a:highlight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18" name="Google Shape;218;p3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920831" y="2664375"/>
            <a:ext cx="3938050" cy="2476950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p36"/>
          <p:cNvSpPr txBox="1"/>
          <p:nvPr/>
        </p:nvSpPr>
        <p:spPr>
          <a:xfrm>
            <a:off x="5790050" y="4763800"/>
            <a:ext cx="21996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b="1">
                <a:solidFill>
                  <a:schemeClr val="dk1"/>
                </a:solidFill>
                <a:highlight>
                  <a:schemeClr val="lt2"/>
                </a:highlight>
                <a:latin typeface="Open Sans"/>
                <a:ea typeface="Open Sans"/>
                <a:cs typeface="Open Sans"/>
                <a:sym typeface="Open Sans"/>
              </a:rPr>
              <a:t>Fonte: Correio Brasiliense</a:t>
            </a:r>
            <a:endParaRPr sz="1200" b="1">
              <a:solidFill>
                <a:schemeClr val="dk1"/>
              </a:solidFill>
              <a:highlight>
                <a:schemeClr val="lt2"/>
              </a:highlight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Google Shape;224;p37"/>
          <p:cNvPicPr preferRelativeResize="0"/>
          <p:nvPr/>
        </p:nvPicPr>
        <p:blipFill rotWithShape="1">
          <a:blip r:embed="rId3">
            <a:alphaModFix/>
          </a:blip>
          <a:srcRect l="55108" b="39798"/>
          <a:stretch/>
        </p:blipFill>
        <p:spPr>
          <a:xfrm>
            <a:off x="0" y="-3000"/>
            <a:ext cx="3464351" cy="3096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37"/>
          <p:cNvPicPr preferRelativeResize="0"/>
          <p:nvPr/>
        </p:nvPicPr>
        <p:blipFill rotWithShape="1">
          <a:blip r:embed="rId4">
            <a:alphaModFix/>
          </a:blip>
          <a:srcRect l="28319" t="10332" r="5248" b="11334"/>
          <a:stretch/>
        </p:blipFill>
        <p:spPr>
          <a:xfrm>
            <a:off x="0" y="3093450"/>
            <a:ext cx="2781300" cy="2047875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37"/>
          <p:cNvSpPr/>
          <p:nvPr/>
        </p:nvSpPr>
        <p:spPr>
          <a:xfrm rot="5399964">
            <a:off x="556519" y="860161"/>
            <a:ext cx="5147010" cy="3423168"/>
          </a:xfrm>
          <a:prstGeom prst="flowChartDocumen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37"/>
          <p:cNvSpPr txBox="1">
            <a:spLocks noGrp="1"/>
          </p:cNvSpPr>
          <p:nvPr>
            <p:ph type="title"/>
          </p:nvPr>
        </p:nvSpPr>
        <p:spPr>
          <a:xfrm>
            <a:off x="2292000" y="-1750"/>
            <a:ext cx="5147700" cy="68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Impactos do carvão e da siderurgia</a:t>
            </a:r>
            <a:endParaRPr sz="2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" name="Google Shape;228;p37"/>
          <p:cNvSpPr txBox="1">
            <a:spLocks noGrp="1"/>
          </p:cNvSpPr>
          <p:nvPr>
            <p:ph type="sldNum" idx="12"/>
          </p:nvPr>
        </p:nvSpPr>
        <p:spPr>
          <a:xfrm>
            <a:off x="8595309" y="4751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b="1">
                <a:solidFill>
                  <a:srgbClr val="000000"/>
                </a:solidFill>
              </a:rPr>
              <a:t>5</a:t>
            </a:fld>
            <a:endParaRPr b="1">
              <a:solidFill>
                <a:srgbClr val="000000"/>
              </a:solidFill>
            </a:endParaRPr>
          </a:p>
        </p:txBody>
      </p:sp>
      <p:sp>
        <p:nvSpPr>
          <p:cNvPr id="229" name="Google Shape;229;p37"/>
          <p:cNvSpPr txBox="1"/>
          <p:nvPr/>
        </p:nvSpPr>
        <p:spPr>
          <a:xfrm>
            <a:off x="0" y="0"/>
            <a:ext cx="14979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b="1">
                <a:solidFill>
                  <a:schemeClr val="dk1"/>
                </a:solidFill>
                <a:highlight>
                  <a:schemeClr val="lt2"/>
                </a:highlight>
                <a:latin typeface="Open Sans"/>
                <a:ea typeface="Open Sans"/>
                <a:cs typeface="Open Sans"/>
                <a:sym typeface="Open Sans"/>
              </a:rPr>
              <a:t>Pilha de rejeitos de carvão em Urussanga -SC</a:t>
            </a:r>
            <a:endParaRPr sz="1200" b="1">
              <a:solidFill>
                <a:schemeClr val="dk1"/>
              </a:solidFill>
              <a:highlight>
                <a:schemeClr val="lt2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b="1">
                <a:solidFill>
                  <a:schemeClr val="dk1"/>
                </a:solidFill>
                <a:highlight>
                  <a:schemeClr val="lt2"/>
                </a:highlight>
                <a:latin typeface="Open Sans"/>
                <a:ea typeface="Open Sans"/>
                <a:cs typeface="Open Sans"/>
                <a:sym typeface="Open Sans"/>
              </a:rPr>
              <a:t>Fonte: ARAYARA.Org</a:t>
            </a:r>
            <a:endParaRPr sz="1200" b="1">
              <a:solidFill>
                <a:schemeClr val="dk1"/>
              </a:solidFill>
              <a:highlight>
                <a:schemeClr val="lt2"/>
              </a:highlight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30" name="Google Shape;230;p37"/>
          <p:cNvSpPr txBox="1"/>
          <p:nvPr/>
        </p:nvSpPr>
        <p:spPr>
          <a:xfrm>
            <a:off x="0" y="3147925"/>
            <a:ext cx="14979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b="1">
                <a:solidFill>
                  <a:schemeClr val="dk1"/>
                </a:solidFill>
                <a:highlight>
                  <a:schemeClr val="lt2"/>
                </a:highlight>
                <a:latin typeface="Open Sans"/>
                <a:ea typeface="Open Sans"/>
                <a:cs typeface="Open Sans"/>
                <a:sym typeface="Open Sans"/>
              </a:rPr>
              <a:t>Pilha de rejeitos de carvão em Figueira-PR</a:t>
            </a:r>
            <a:endParaRPr sz="1200" b="1">
              <a:solidFill>
                <a:schemeClr val="dk1"/>
              </a:solidFill>
              <a:highlight>
                <a:schemeClr val="lt2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b="1">
                <a:solidFill>
                  <a:schemeClr val="dk1"/>
                </a:solidFill>
                <a:highlight>
                  <a:schemeClr val="lt2"/>
                </a:highlight>
                <a:latin typeface="Open Sans"/>
                <a:ea typeface="Open Sans"/>
                <a:cs typeface="Open Sans"/>
                <a:sym typeface="Open Sans"/>
              </a:rPr>
              <a:t>Fonte: Campaner (2016)</a:t>
            </a:r>
            <a:endParaRPr sz="1200" b="1">
              <a:solidFill>
                <a:schemeClr val="dk1"/>
              </a:solidFill>
              <a:highlight>
                <a:schemeClr val="lt2"/>
              </a:highlight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31" name="Google Shape;231;p37" title="logo observatorio do carvao preto positivo-baixa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673251" y="58050"/>
            <a:ext cx="1412700" cy="75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37"/>
          <p:cNvPicPr preferRelativeResize="0"/>
          <p:nvPr/>
        </p:nvPicPr>
        <p:blipFill rotWithShape="1">
          <a:blip r:embed="rId6">
            <a:alphaModFix/>
          </a:blip>
          <a:srcRect t="901"/>
          <a:stretch/>
        </p:blipFill>
        <p:spPr>
          <a:xfrm>
            <a:off x="2292000" y="907800"/>
            <a:ext cx="5147700" cy="33278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Google Shape;237;p38"/>
          <p:cNvPicPr preferRelativeResize="0"/>
          <p:nvPr/>
        </p:nvPicPr>
        <p:blipFill rotWithShape="1">
          <a:blip r:embed="rId3">
            <a:alphaModFix/>
          </a:blip>
          <a:srcRect l="55108" b="39798"/>
          <a:stretch/>
        </p:blipFill>
        <p:spPr>
          <a:xfrm>
            <a:off x="0" y="-3000"/>
            <a:ext cx="3464351" cy="3096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38"/>
          <p:cNvPicPr preferRelativeResize="0"/>
          <p:nvPr/>
        </p:nvPicPr>
        <p:blipFill rotWithShape="1">
          <a:blip r:embed="rId4">
            <a:alphaModFix/>
          </a:blip>
          <a:srcRect l="28319" t="10332" r="5248" b="11334"/>
          <a:stretch/>
        </p:blipFill>
        <p:spPr>
          <a:xfrm>
            <a:off x="0" y="3093450"/>
            <a:ext cx="2781300" cy="2047875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38"/>
          <p:cNvSpPr/>
          <p:nvPr/>
        </p:nvSpPr>
        <p:spPr>
          <a:xfrm rot="5399964">
            <a:off x="556519" y="860161"/>
            <a:ext cx="5147010" cy="3423168"/>
          </a:xfrm>
          <a:prstGeom prst="flowChartDocumen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38"/>
          <p:cNvSpPr txBox="1">
            <a:spLocks noGrp="1"/>
          </p:cNvSpPr>
          <p:nvPr>
            <p:ph type="sldNum" idx="12"/>
          </p:nvPr>
        </p:nvSpPr>
        <p:spPr>
          <a:xfrm>
            <a:off x="8595309" y="4751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b="1">
                <a:solidFill>
                  <a:srgbClr val="000000"/>
                </a:solidFill>
              </a:rPr>
              <a:t>6</a:t>
            </a:fld>
            <a:endParaRPr b="1">
              <a:solidFill>
                <a:srgbClr val="000000"/>
              </a:solidFill>
            </a:endParaRPr>
          </a:p>
        </p:txBody>
      </p:sp>
      <p:pic>
        <p:nvPicPr>
          <p:cNvPr id="241" name="Google Shape;241;p38" title="logo observatorio do carvao preto positivo-baixa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673251" y="58050"/>
            <a:ext cx="1412700" cy="75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3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69730" y="0"/>
            <a:ext cx="387524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38"/>
          <p:cNvSpPr txBox="1"/>
          <p:nvPr/>
        </p:nvSpPr>
        <p:spPr>
          <a:xfrm>
            <a:off x="681550" y="4404600"/>
            <a:ext cx="30516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b="1">
                <a:solidFill>
                  <a:schemeClr val="dk1"/>
                </a:solidFill>
                <a:highlight>
                  <a:schemeClr val="lt2"/>
                </a:highlight>
                <a:latin typeface="Open Sans"/>
                <a:ea typeface="Open Sans"/>
                <a:cs typeface="Open Sans"/>
                <a:sym typeface="Open Sans"/>
              </a:rPr>
              <a:t>Emissões fugitivas na aciaria</a:t>
            </a:r>
            <a:endParaRPr sz="1200" b="1">
              <a:solidFill>
                <a:schemeClr val="dk1"/>
              </a:solidFill>
              <a:highlight>
                <a:schemeClr val="lt2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solidFill>
                <a:schemeClr val="dk1"/>
              </a:solidFill>
              <a:highlight>
                <a:schemeClr val="lt2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b="1">
                <a:solidFill>
                  <a:schemeClr val="dk1"/>
                </a:solidFill>
                <a:highlight>
                  <a:schemeClr val="lt2"/>
                </a:highlight>
                <a:latin typeface="Open Sans"/>
                <a:ea typeface="Open Sans"/>
                <a:cs typeface="Open Sans"/>
                <a:sym typeface="Open Sans"/>
              </a:rPr>
              <a:t>Fonte: INEA (2023) apud MPF (2023)</a:t>
            </a:r>
            <a:endParaRPr sz="1200" b="1">
              <a:solidFill>
                <a:schemeClr val="dk1"/>
              </a:solidFill>
              <a:highlight>
                <a:schemeClr val="lt2"/>
              </a:highlight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44" name="Google Shape;244;p3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144975" y="930900"/>
            <a:ext cx="4560075" cy="3390375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38"/>
          <p:cNvSpPr txBox="1"/>
          <p:nvPr/>
        </p:nvSpPr>
        <p:spPr>
          <a:xfrm>
            <a:off x="4899213" y="3578525"/>
            <a:ext cx="30516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b="1">
                <a:solidFill>
                  <a:schemeClr val="dk1"/>
                </a:solidFill>
                <a:highlight>
                  <a:schemeClr val="lt2"/>
                </a:highlight>
                <a:latin typeface="Open Sans"/>
                <a:ea typeface="Open Sans"/>
                <a:cs typeface="Open Sans"/>
                <a:sym typeface="Open Sans"/>
              </a:rPr>
              <a:t>Emissões fugitivas na coqueria</a:t>
            </a:r>
            <a:endParaRPr sz="1200" b="1">
              <a:solidFill>
                <a:schemeClr val="dk1"/>
              </a:solidFill>
              <a:highlight>
                <a:schemeClr val="lt2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solidFill>
                <a:schemeClr val="dk1"/>
              </a:solidFill>
              <a:highlight>
                <a:schemeClr val="lt2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b="1">
                <a:solidFill>
                  <a:schemeClr val="dk1"/>
                </a:solidFill>
                <a:highlight>
                  <a:schemeClr val="lt2"/>
                </a:highlight>
                <a:latin typeface="Open Sans"/>
                <a:ea typeface="Open Sans"/>
                <a:cs typeface="Open Sans"/>
                <a:sym typeface="Open Sans"/>
              </a:rPr>
              <a:t>Fonte: INEA (2023) apud MPF (2023)</a:t>
            </a:r>
            <a:endParaRPr sz="1200" b="1">
              <a:solidFill>
                <a:schemeClr val="dk1"/>
              </a:solidFill>
              <a:highlight>
                <a:schemeClr val="lt2"/>
              </a:highlight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Google Shape;250;p39"/>
          <p:cNvPicPr preferRelativeResize="0">
            <a:picLocks noGrp="1"/>
          </p:cNvPicPr>
          <p:nvPr>
            <p:ph type="pic" idx="3"/>
          </p:nvPr>
        </p:nvPicPr>
        <p:blipFill rotWithShape="1">
          <a:blip r:embed="rId3">
            <a:alphaModFix/>
          </a:blip>
          <a:srcRect l="13556" t="46323" r="51140"/>
          <a:stretch/>
        </p:blipFill>
        <p:spPr>
          <a:xfrm>
            <a:off x="-76200" y="0"/>
            <a:ext cx="3383700" cy="5143500"/>
          </a:xfrm>
          <a:prstGeom prst="rect">
            <a:avLst/>
          </a:prstGeom>
        </p:spPr>
      </p:pic>
      <p:sp>
        <p:nvSpPr>
          <p:cNvPr id="251" name="Google Shape;251;p39"/>
          <p:cNvSpPr/>
          <p:nvPr/>
        </p:nvSpPr>
        <p:spPr>
          <a:xfrm rot="5399964">
            <a:off x="10794" y="860161"/>
            <a:ext cx="5147010" cy="3423168"/>
          </a:xfrm>
          <a:prstGeom prst="flowChartDocumen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39"/>
          <p:cNvSpPr txBox="1">
            <a:spLocks noGrp="1"/>
          </p:cNvSpPr>
          <p:nvPr>
            <p:ph type="title"/>
          </p:nvPr>
        </p:nvSpPr>
        <p:spPr>
          <a:xfrm>
            <a:off x="1325700" y="-1750"/>
            <a:ext cx="6114000" cy="68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Histórico da CSN com o Carvão Mineral Nacional</a:t>
            </a:r>
            <a:endParaRPr sz="2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3" name="Google Shape;253;p39"/>
          <p:cNvSpPr txBox="1">
            <a:spLocks noGrp="1"/>
          </p:cNvSpPr>
          <p:nvPr>
            <p:ph type="sldNum" idx="12"/>
          </p:nvPr>
        </p:nvSpPr>
        <p:spPr>
          <a:xfrm>
            <a:off x="8595309" y="4751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b="1">
                <a:solidFill>
                  <a:srgbClr val="000000"/>
                </a:solidFill>
              </a:rPr>
              <a:t>7</a:t>
            </a:fld>
            <a:endParaRPr b="1">
              <a:solidFill>
                <a:srgbClr val="000000"/>
              </a:solidFill>
            </a:endParaRPr>
          </a:p>
        </p:txBody>
      </p:sp>
      <p:sp>
        <p:nvSpPr>
          <p:cNvPr id="254" name="Google Shape;254;p39"/>
          <p:cNvSpPr txBox="1"/>
          <p:nvPr/>
        </p:nvSpPr>
        <p:spPr>
          <a:xfrm>
            <a:off x="1325700" y="684950"/>
            <a:ext cx="7158000" cy="409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11150" algn="l" rtl="0">
              <a:spcBef>
                <a:spcPts val="1000"/>
              </a:spcBef>
              <a:spcAft>
                <a:spcPts val="0"/>
              </a:spcAft>
              <a:buSzPts val="1300"/>
              <a:buChar char="●"/>
            </a:pPr>
            <a:r>
              <a:rPr lang="pt-BR" sz="1300"/>
              <a:t>Na </a:t>
            </a:r>
            <a:r>
              <a:rPr lang="pt-BR" sz="1300" b="1"/>
              <a:t>Ação Civil Pública nº 2004.72.07.005581-6/SC</a:t>
            </a:r>
            <a:r>
              <a:rPr lang="pt-BR" sz="1300"/>
              <a:t>, movida pelo Ministério Público contra o IBAMA, Tractebel, ANEEL e a União sobre a poluição causada pelo Complexo Termelétrica de Jorge Lacerda em Santa Catarina, faz menção de passivos ambientais deixados pela </a:t>
            </a:r>
            <a:r>
              <a:rPr lang="pt-BR" sz="1300" b="1"/>
              <a:t>CSN</a:t>
            </a:r>
            <a:r>
              <a:rPr lang="pt-BR" sz="1300"/>
              <a:t> em Capivari de Baixo-SC;</a:t>
            </a:r>
            <a:endParaRPr sz="1300"/>
          </a:p>
          <a:p>
            <a:pPr marL="457200" lvl="0" indent="-311150" algn="l" rtl="0">
              <a:spcBef>
                <a:spcPts val="1000"/>
              </a:spcBef>
              <a:spcAft>
                <a:spcPts val="0"/>
              </a:spcAft>
              <a:buSzPts val="1300"/>
              <a:buChar char="●"/>
            </a:pPr>
            <a:r>
              <a:rPr lang="pt-BR" sz="1300"/>
              <a:t>A ACP faz referência ao depósito de rejeitos do carvão oriundo do </a:t>
            </a:r>
            <a:r>
              <a:rPr lang="pt-BR" sz="1300" b="1"/>
              <a:t>Lavador de Capivari</a:t>
            </a:r>
            <a:r>
              <a:rPr lang="pt-BR" sz="1300"/>
              <a:t>, antigo ativo da</a:t>
            </a:r>
            <a:r>
              <a:rPr lang="pt-BR" sz="1300" b="1"/>
              <a:t> CSN</a:t>
            </a:r>
            <a:r>
              <a:rPr lang="pt-BR" sz="1300"/>
              <a:t> que realizava a obtenção de carvão metalúrgico, localizado no </a:t>
            </a:r>
            <a:r>
              <a:rPr lang="pt-BR" sz="1300" b="1"/>
              <a:t>banhado estiva dos pregos</a:t>
            </a:r>
            <a:r>
              <a:rPr lang="pt-BR" sz="1300"/>
              <a:t>;</a:t>
            </a:r>
            <a:endParaRPr sz="1300"/>
          </a:p>
          <a:p>
            <a:pPr marL="457200" lvl="0" indent="-311150" algn="l" rtl="0">
              <a:spcBef>
                <a:spcPts val="1000"/>
              </a:spcBef>
              <a:spcAft>
                <a:spcPts val="0"/>
              </a:spcAft>
              <a:buSzPts val="1300"/>
              <a:buChar char="●"/>
            </a:pPr>
            <a:r>
              <a:rPr lang="pt-BR" sz="1300"/>
              <a:t>O sindicato dos trabalhadores na indústria de energia elétrica do sul de SC (SINTRESC) em documento anexado na ACP, mostrava indignação com os grande a situação da Capivari de Baixo-SC, dizendo que a cidade parecia uma mina a céu aberto e a situação era piorada pela quantidade de depósitos de rejeitos da </a:t>
            </a:r>
            <a:r>
              <a:rPr lang="pt-BR" sz="1300" b="1"/>
              <a:t>CSN</a:t>
            </a:r>
            <a:r>
              <a:rPr lang="pt-BR" sz="1300"/>
              <a:t>;</a:t>
            </a:r>
            <a:endParaRPr sz="1300"/>
          </a:p>
          <a:p>
            <a:pPr marL="457200" lvl="0" indent="-311150" algn="l" rtl="0">
              <a:spcBef>
                <a:spcPts val="1000"/>
              </a:spcBef>
              <a:spcAft>
                <a:spcPts val="0"/>
              </a:spcAft>
              <a:buSzPts val="1300"/>
              <a:buChar char="●"/>
            </a:pPr>
            <a:r>
              <a:rPr lang="pt-BR" sz="1300"/>
              <a:t>Ademais, a </a:t>
            </a:r>
            <a:r>
              <a:rPr lang="pt-BR" sz="1300" b="1"/>
              <a:t>CSN </a:t>
            </a:r>
            <a:r>
              <a:rPr lang="pt-BR" sz="1300"/>
              <a:t>também está presente na </a:t>
            </a:r>
            <a:r>
              <a:rPr lang="pt-BR" sz="1300" b="1"/>
              <a:t>ACP nº 93.8000.533-4</a:t>
            </a:r>
            <a:r>
              <a:rPr lang="pt-BR" sz="1300"/>
              <a:t>, conhecida como </a:t>
            </a:r>
            <a:r>
              <a:rPr lang="pt-BR" sz="1300" b="1"/>
              <a:t>ACP Carvão</a:t>
            </a:r>
            <a:r>
              <a:rPr lang="pt-BR" sz="1300"/>
              <a:t>, que aborda </a:t>
            </a:r>
            <a:r>
              <a:rPr lang="pt-BR" sz="1300" b="1"/>
              <a:t>um dos maiores passivos ambientais existente no Brasil</a:t>
            </a:r>
            <a:r>
              <a:rPr lang="pt-BR" sz="1300"/>
              <a:t> localizado na região carbonífera de Santa Catarina;</a:t>
            </a:r>
            <a:endParaRPr sz="1300"/>
          </a:p>
          <a:p>
            <a:pPr marL="457200" lvl="0" indent="-311150" algn="l" rtl="0">
              <a:spcBef>
                <a:spcPts val="1000"/>
              </a:spcBef>
              <a:spcAft>
                <a:spcPts val="0"/>
              </a:spcAft>
              <a:buSzPts val="1300"/>
              <a:buChar char="●"/>
            </a:pPr>
            <a:r>
              <a:rPr lang="pt-BR" sz="1300"/>
              <a:t>O grupo técnico de assessoramento (GTA, 2019) apresentou no seu último relatório disponível que a antiga Mina Campo Morosini, apresentou-se como um fonte de contaminação para os corpos hídricos que recebem seu efluente.</a:t>
            </a:r>
            <a:endParaRPr sz="1300"/>
          </a:p>
        </p:txBody>
      </p:sp>
      <p:pic>
        <p:nvPicPr>
          <p:cNvPr id="255" name="Google Shape;255;p39" title="logo observatorio do carvao preto positivo-baixa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73251" y="58050"/>
            <a:ext cx="1412700" cy="756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Google Shape;260;p40"/>
          <p:cNvPicPr preferRelativeResize="0"/>
          <p:nvPr/>
        </p:nvPicPr>
        <p:blipFill rotWithShape="1">
          <a:blip r:embed="rId3">
            <a:alphaModFix/>
          </a:blip>
          <a:srcRect l="47589" r="12131"/>
          <a:stretch/>
        </p:blipFill>
        <p:spPr>
          <a:xfrm>
            <a:off x="0" y="-1750"/>
            <a:ext cx="3093887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61" name="Google Shape;261;p40"/>
          <p:cNvSpPr/>
          <p:nvPr/>
        </p:nvSpPr>
        <p:spPr>
          <a:xfrm rot="5399964">
            <a:off x="320089" y="860166"/>
            <a:ext cx="5143500" cy="3423168"/>
          </a:xfrm>
          <a:prstGeom prst="flowChartDocumen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40"/>
          <p:cNvSpPr txBox="1"/>
          <p:nvPr/>
        </p:nvSpPr>
        <p:spPr>
          <a:xfrm>
            <a:off x="1180225" y="814838"/>
            <a:ext cx="7682400" cy="13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11150" algn="l" rtl="0">
              <a:spcBef>
                <a:spcPts val="1000"/>
              </a:spcBef>
              <a:spcAft>
                <a:spcPts val="0"/>
              </a:spcAft>
              <a:buSzPts val="1300"/>
              <a:buChar char="●"/>
            </a:pPr>
            <a:r>
              <a:rPr lang="pt-BR" sz="1300"/>
              <a:t>Dentre as atividades considerada danosas à saúde dos trabalhadores, destaca-se o trabalho em minas de carvão e operações de destilação de hulha (pode ocorrer em coquerias) que são enquadrados como grau máximo de insalubridade segundo a NR 15 anexo 13;</a:t>
            </a:r>
            <a:endParaRPr sz="1300"/>
          </a:p>
          <a:p>
            <a:pPr marL="457200" lvl="0" indent="-311150" algn="l" rtl="0">
              <a:spcBef>
                <a:spcPts val="1000"/>
              </a:spcBef>
              <a:spcAft>
                <a:spcPts val="0"/>
              </a:spcAft>
              <a:buSzPts val="1300"/>
              <a:buChar char="●"/>
            </a:pPr>
            <a:r>
              <a:rPr lang="pt-BR" sz="1300"/>
              <a:t>Além dos riscos de se trabalhar com o carvão mineral, o trabalho dentro da Usina Presidente Vargas pode ser letal para os trabalhadores, conforme se apresenta no histórico.</a:t>
            </a:r>
            <a:endParaRPr sz="1300"/>
          </a:p>
        </p:txBody>
      </p:sp>
      <p:sp>
        <p:nvSpPr>
          <p:cNvPr id="263" name="Google Shape;263;p40"/>
          <p:cNvSpPr txBox="1">
            <a:spLocks noGrp="1"/>
          </p:cNvSpPr>
          <p:nvPr>
            <p:ph type="sldNum" idx="12"/>
          </p:nvPr>
        </p:nvSpPr>
        <p:spPr>
          <a:xfrm>
            <a:off x="8595309" y="4751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b="1">
                <a:solidFill>
                  <a:srgbClr val="000000"/>
                </a:solidFill>
              </a:rPr>
              <a:t>8</a:t>
            </a:fld>
            <a:endParaRPr b="1">
              <a:solidFill>
                <a:srgbClr val="000000"/>
              </a:solidFill>
            </a:endParaRPr>
          </a:p>
        </p:txBody>
      </p:sp>
      <p:pic>
        <p:nvPicPr>
          <p:cNvPr id="264" name="Google Shape;264;p40" title="logo observatorio do carvao preto positivo-baixa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73251" y="58050"/>
            <a:ext cx="1412700" cy="756800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p40"/>
          <p:cNvSpPr txBox="1">
            <a:spLocks noGrp="1"/>
          </p:cNvSpPr>
          <p:nvPr>
            <p:ph type="title" idx="4294967295"/>
          </p:nvPr>
        </p:nvSpPr>
        <p:spPr>
          <a:xfrm>
            <a:off x="1406975" y="93100"/>
            <a:ext cx="5710200" cy="68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Insalubridade e danos à saúde do trabalhador</a:t>
            </a:r>
            <a:endParaRPr sz="2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Google Shape;270;p41"/>
          <p:cNvPicPr preferRelativeResize="0"/>
          <p:nvPr/>
        </p:nvPicPr>
        <p:blipFill rotWithShape="1">
          <a:blip r:embed="rId3">
            <a:alphaModFix/>
          </a:blip>
          <a:srcRect l="47589" r="12131"/>
          <a:stretch/>
        </p:blipFill>
        <p:spPr>
          <a:xfrm>
            <a:off x="0" y="-1750"/>
            <a:ext cx="3109000" cy="5168625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p41"/>
          <p:cNvSpPr/>
          <p:nvPr/>
        </p:nvSpPr>
        <p:spPr>
          <a:xfrm rot="5399964">
            <a:off x="313636" y="853719"/>
            <a:ext cx="5156406" cy="3423168"/>
          </a:xfrm>
          <a:prstGeom prst="flowChartDocumen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41"/>
          <p:cNvSpPr txBox="1"/>
          <p:nvPr/>
        </p:nvSpPr>
        <p:spPr>
          <a:xfrm>
            <a:off x="1180225" y="814838"/>
            <a:ext cx="7682400" cy="13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11150" algn="l" rtl="0">
              <a:spcBef>
                <a:spcPts val="1000"/>
              </a:spcBef>
              <a:spcAft>
                <a:spcPts val="0"/>
              </a:spcAft>
              <a:buSzPts val="1300"/>
              <a:buChar char="●"/>
            </a:pPr>
            <a:r>
              <a:rPr lang="pt-BR" sz="1300"/>
              <a:t>Dentre as atividades considerada danosas à saúde dos trabalhadores, destaca-se o trabalho em minas de carvão e operações de destilação de hulha (pode ocorrer em coquerias) que são enquadrados como grau máximo de insalubridade segundo a NR 15 anexo 13;</a:t>
            </a:r>
            <a:endParaRPr sz="1300"/>
          </a:p>
          <a:p>
            <a:pPr marL="457200" lvl="0" indent="-311150" algn="l" rtl="0">
              <a:spcBef>
                <a:spcPts val="1000"/>
              </a:spcBef>
              <a:spcAft>
                <a:spcPts val="0"/>
              </a:spcAft>
              <a:buSzPts val="1300"/>
              <a:buChar char="●"/>
            </a:pPr>
            <a:r>
              <a:rPr lang="pt-BR" sz="1300"/>
              <a:t>Além dos riscos de se trabalhar com o carvão mineral, o trabalho dentro da Usina Presidente Vargas pode ser letal para os trabalhadores, conforme se apresenta no histórico.</a:t>
            </a:r>
            <a:endParaRPr sz="1300"/>
          </a:p>
        </p:txBody>
      </p:sp>
      <p:sp>
        <p:nvSpPr>
          <p:cNvPr id="273" name="Google Shape;273;p41"/>
          <p:cNvSpPr txBox="1">
            <a:spLocks noGrp="1"/>
          </p:cNvSpPr>
          <p:nvPr>
            <p:ph type="sldNum" idx="12"/>
          </p:nvPr>
        </p:nvSpPr>
        <p:spPr>
          <a:xfrm>
            <a:off x="8595309" y="4751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b="1">
                <a:solidFill>
                  <a:srgbClr val="000000"/>
                </a:solidFill>
              </a:rPr>
              <a:t>9</a:t>
            </a:fld>
            <a:endParaRPr b="1">
              <a:solidFill>
                <a:srgbClr val="000000"/>
              </a:solidFill>
            </a:endParaRPr>
          </a:p>
        </p:txBody>
      </p:sp>
      <p:pic>
        <p:nvPicPr>
          <p:cNvPr id="274" name="Google Shape;274;p41" title="logo observatorio do carvao preto positivo-baixa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73251" y="58050"/>
            <a:ext cx="1412700" cy="75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01700" y="2258150"/>
            <a:ext cx="2584251" cy="2257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4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13375" y="2258150"/>
            <a:ext cx="3644350" cy="1709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4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3277" y="2258150"/>
            <a:ext cx="2628225" cy="2404530"/>
          </a:xfrm>
          <a:prstGeom prst="rect">
            <a:avLst/>
          </a:prstGeom>
          <a:noFill/>
          <a:ln>
            <a:noFill/>
          </a:ln>
        </p:spPr>
      </p:pic>
      <p:sp>
        <p:nvSpPr>
          <p:cNvPr id="278" name="Google Shape;278;p41"/>
          <p:cNvSpPr txBox="1">
            <a:spLocks noGrp="1"/>
          </p:cNvSpPr>
          <p:nvPr>
            <p:ph type="title" idx="4294967295"/>
          </p:nvPr>
        </p:nvSpPr>
        <p:spPr>
          <a:xfrm>
            <a:off x="1406975" y="93100"/>
            <a:ext cx="5710200" cy="68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Insalubridade e danos à saúde do trabalhador</a:t>
            </a:r>
            <a:endParaRPr sz="2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Harbor &amp; Port Industry Company Profile by Slidesgo">
  <a:themeElements>
    <a:clrScheme name="Simple Light">
      <a:dk1>
        <a:srgbClr val="413631"/>
      </a:dk1>
      <a:lt1>
        <a:srgbClr val="FFFFFF"/>
      </a:lt1>
      <a:dk2>
        <a:srgbClr val="CB6C41"/>
      </a:dk2>
      <a:lt2>
        <a:srgbClr val="FFFFFF"/>
      </a:lt2>
      <a:accent1>
        <a:srgbClr val="FFFF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1803</Words>
  <Application>Microsoft Office PowerPoint</Application>
  <PresentationFormat>Apresentação na tela (16:9)</PresentationFormat>
  <Paragraphs>83</Paragraphs>
  <Slides>13</Slides>
  <Notes>13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13</vt:i4>
      </vt:variant>
    </vt:vector>
  </HeadingPairs>
  <TitlesOfParts>
    <vt:vector size="21" baseType="lpstr">
      <vt:lpstr>Open Sans</vt:lpstr>
      <vt:lpstr>Raleway</vt:lpstr>
      <vt:lpstr>Arial</vt:lpstr>
      <vt:lpstr>Nunito Light</vt:lpstr>
      <vt:lpstr>Open Sans Light</vt:lpstr>
      <vt:lpstr>Bebas Neue</vt:lpstr>
      <vt:lpstr>Simple Light</vt:lpstr>
      <vt:lpstr>Harbor &amp; Port Industry Company Profile by Slidesgo</vt:lpstr>
      <vt:lpstr>Carvão mineral: Dos impactos até a relação com a CSN </vt:lpstr>
      <vt:lpstr>O carvão mineral</vt:lpstr>
      <vt:lpstr>Impactos do carvão e da siderurgia</vt:lpstr>
      <vt:lpstr>Apresentação do PowerPoint</vt:lpstr>
      <vt:lpstr>Impactos do carvão e da siderurgia</vt:lpstr>
      <vt:lpstr>Apresentação do PowerPoint</vt:lpstr>
      <vt:lpstr>Histórico da CSN com o Carvão Mineral Nacional</vt:lpstr>
      <vt:lpstr>Insalubridade e danos à saúde do trabalhador</vt:lpstr>
      <vt:lpstr>Insalubridade e danos à saúde do trabalhador</vt:lpstr>
      <vt:lpstr>Considerações Finais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LG</dc:creator>
  <cp:lastModifiedBy>anton schwyter</cp:lastModifiedBy>
  <cp:revision>1</cp:revision>
  <dcterms:modified xsi:type="dcterms:W3CDTF">2024-07-09T00:44:42Z</dcterms:modified>
</cp:coreProperties>
</file>