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72" r:id="rId5"/>
    <p:sldId id="273" r:id="rId6"/>
    <p:sldId id="270" r:id="rId7"/>
    <p:sldId id="264" r:id="rId8"/>
    <p:sldId id="265" r:id="rId9"/>
    <p:sldId id="260" r:id="rId10"/>
    <p:sldId id="2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D47"/>
    <a:srgbClr val="848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3804A-0E5E-C6A8-CB0F-059480D2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053DA4-076F-E1D9-EBFF-BDFB1695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7E5DD-4A88-9612-7083-6C16423B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8C8AF-B77D-2537-EE1C-02CF15B3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A65B8-90D4-615F-7BC4-25FD5236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7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58F49-A9EF-E9AE-4001-689E560C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C4543-7564-48B6-32FA-C7D2F983E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79ABE9-8B45-2785-60BC-9D7C9B77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3FDE00-F951-2BB8-92CA-CEED9B0A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84868-DDD0-4D40-DC91-DA08B836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95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B0D2E-1F35-0A84-1048-AC00B73A4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CC7859-627B-F96A-15EB-BD8A269E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8F340-000A-E2F2-AA4B-78C8A2D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E79111-234E-7DB4-621B-3251BFEE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E1A872-CB02-407E-5472-81F552C9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2993F-AD3C-1B06-9AAD-39D75D64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A1B2F-B216-66C2-BB9B-AEE7E673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6444F-D30D-AC95-99FF-A26C2F51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3125B-2D00-4496-CE2A-1BA5B419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DA385-FFB6-FF18-8FBD-DDF964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8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327EE-47AA-2C84-F676-CCE22F6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8C65C0-D53C-CB3E-352B-600F4390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6D5776-7E3F-4D28-538E-E27CE7C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72330-92ED-F352-7D93-9C742EE9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AD725-796E-D397-6D8F-5E6159FA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C6E81-CB47-08F9-F11A-0A686D74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345E2-8A0B-29A4-255A-AE434F24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3309FA-6B62-FB7F-9075-751C571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C93C97-1D20-3A83-6D0E-42F5B96C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6D5B8F-CD2F-BFFB-3554-F53F0853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282CEF-CD0B-7E6F-645E-7FF18311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716AD-2B60-2AA4-02D0-70C2DB29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DA759C-C76F-DBA3-A924-E89BEA92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57258-2E11-2A37-BCDC-7ECF8651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34E654-D58F-C1F3-087E-68FD51954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0B4CF3-9310-4D3C-FC0D-6DB82C43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B94553-66CA-37CF-CAC1-B8FFFC23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A8B121-7F4F-44EA-7B11-7DE269FE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87FC2D-2A2D-A4F2-20F1-B1FE8C9E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1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EB06A-0A87-DFAB-3446-73F230AC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B747F9-B0DB-678F-5BA6-0CDDAA08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3D47A7-3FF8-270C-EEA9-6FD15D9E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641D0C-B767-9D77-9047-41277611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73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1E9394-9E83-2388-3D12-416B11E8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57FB84-A215-C6BC-654D-A096599B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DEC63-6414-36D3-9112-5BF014A4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20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1A2F6-E125-D44A-54A4-FF896EB2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3C7B4-77B6-0E10-234C-781CD5E1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57EC10-D64D-D2FC-55FD-8E424F91E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3A6873-B025-45E9-BB7E-9349D4CA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90999B-9F9F-5FF0-50A6-40E8B760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D36AF1-E92E-BAAB-3BBC-3B150F7F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43882-9B80-E80B-4EA4-23A17E2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A3C2A0-1A83-BAE6-F040-AEB06C2F6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FF9B47-706F-3083-FA44-64FB068C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69D9F4-8802-FD20-E13A-6154B601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D718DF-FC6E-466A-9CFA-19B7507B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B172C9-255A-1CBA-3D59-00E9F95A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3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606F5B-C0C0-6EA4-747D-C8797E52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1C89A2-4959-9C65-6A4D-91214126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8D8562-BBA3-3A1A-2C85-9386928DF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AD10-04F6-6041-B8BF-768B8241C8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C1F9F-5E0C-AB29-063C-1A092EBD9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47733-4F6B-D2D7-9D02-32EB8FB85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4A59-C9EB-1746-A8AF-1DF27F7BE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2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mailto:ouvidoria@mdh.gov.br" TargetMode="Externa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EEDED60-3646-6EEE-2B37-7E07570B1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10F177-4644-02A1-06E9-08B84EF9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993" y="2391101"/>
            <a:ext cx="87267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221D47"/>
                </a:solidFill>
                <a:latin typeface="Amasis MT Pro" panose="02040504050005020304" pitchFamily="18" charset="0"/>
              </a:rPr>
              <a:t>Ações do Ministério dos Direitos Humanos e da Cidadania em atenção aos repatriados de Gaza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52E970-B3A0-B9E1-B264-FCF32A08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7" y="5403652"/>
            <a:ext cx="3552825" cy="107632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AED25B7-BEDB-98B0-7EAA-9CB6F036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03" y="5575564"/>
            <a:ext cx="1085296" cy="9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C822BCF-ED03-91F2-4323-F29E06B11CDC}"/>
              </a:ext>
            </a:extLst>
          </p:cNvPr>
          <p:cNvSpPr txBox="1">
            <a:spLocks/>
          </p:cNvSpPr>
          <p:nvPr/>
        </p:nvSpPr>
        <p:spPr>
          <a:xfrm>
            <a:off x="3411892" y="4601633"/>
            <a:ext cx="6838949" cy="19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>
                <a:solidFill>
                  <a:srgbClr val="221D47"/>
                </a:solidFill>
                <a:latin typeface="Amasis MT Pro" panose="02040504050005020304" pitchFamily="18" charset="0"/>
              </a:rPr>
              <a:t>Vinicius de Lara Ribas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>
                <a:solidFill>
                  <a:srgbClr val="221D47"/>
                </a:solidFill>
                <a:latin typeface="Amasis MT Pro" panose="02040504050005020304" pitchFamily="18" charset="0"/>
              </a:rPr>
              <a:t>Coordenador-Geral da Ouvidoria Nacional de Direitos Humanos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>
                <a:solidFill>
                  <a:srgbClr val="221D47"/>
                </a:solidFill>
                <a:latin typeface="Amasis MT Pro" panose="02040504050005020304" pitchFamily="18" charset="0"/>
                <a:hlinkClick r:id="rId5"/>
              </a:rPr>
              <a:t>ouvidoria@mdh.gov.br</a:t>
            </a:r>
            <a:r>
              <a:rPr lang="pt-BR" sz="1400" dirty="0">
                <a:solidFill>
                  <a:srgbClr val="221D47"/>
                </a:solidFill>
                <a:latin typeface="Amasis MT Pro" panose="020405040500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4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5BD68-C6FE-5076-65C3-DF1537A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D82E2A32-3DD5-F3BE-BA53-3BD34E7B7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E5ECCB0-16E6-34B6-BB92-C6E9550D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60" y="4633958"/>
            <a:ext cx="1853879" cy="15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9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upo de brasileiros resgatados da Faixa de Gaza chega a Brasília |  Política | G1">
            <a:extLst>
              <a:ext uri="{FF2B5EF4-FFF2-40B4-BE49-F238E27FC236}">
                <a16:creationId xmlns:a16="http://schemas.microsoft.com/office/drawing/2014/main" id="{1FCB02F7-97D1-5B9B-5AED-1055A0F3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20" y="2139519"/>
            <a:ext cx="4412202" cy="33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ião com 32 repatriados da Faixa de Gaza chega a Brasília - 13/11/2023 -  Mundo - Folha">
            <a:extLst>
              <a:ext uri="{FF2B5EF4-FFF2-40B4-BE49-F238E27FC236}">
                <a16:creationId xmlns:a16="http://schemas.microsoft.com/office/drawing/2014/main" id="{43FDB6B5-D950-BF55-F0CA-B4EAD5C7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52" y="1223108"/>
            <a:ext cx="4810217" cy="3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78AAD7E-BC78-2FD1-6147-9BA36381FB2B}"/>
              </a:ext>
            </a:extLst>
          </p:cNvPr>
          <p:cNvSpPr txBox="1"/>
          <p:nvPr/>
        </p:nvSpPr>
        <p:spPr>
          <a:xfrm>
            <a:off x="1708952" y="4696287"/>
            <a:ext cx="481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21D47"/>
                </a:solidFill>
                <a:latin typeface="Amasis MT Pro" panose="02040504050005020304" pitchFamily="18" charset="0"/>
              </a:rPr>
              <a:t>Chegada do primeiro grupo de repatriados de Gaza, em 13 de novembro de 2023, na </a:t>
            </a:r>
            <a:r>
              <a:rPr lang="pt-BR" b="1" dirty="0">
                <a:solidFill>
                  <a:srgbClr val="221D47"/>
                </a:solidFill>
                <a:latin typeface="Amasis MT Pro" panose="02040504050005020304" pitchFamily="18" charset="0"/>
              </a:rPr>
              <a:t>Operação Voltando em Paz.</a:t>
            </a:r>
          </a:p>
        </p:txBody>
      </p:sp>
    </p:spTree>
    <p:extLst>
      <p:ext uri="{BB962C8B-B14F-4D97-AF65-F5344CB8AC3E}">
        <p14:creationId xmlns:p14="http://schemas.microsoft.com/office/powerpoint/2010/main" val="27003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D5BD236-28EB-9475-C471-5AA864717B67}"/>
              </a:ext>
            </a:extLst>
          </p:cNvPr>
          <p:cNvSpPr txBox="1">
            <a:spLocks/>
          </p:cNvSpPr>
          <p:nvPr/>
        </p:nvSpPr>
        <p:spPr>
          <a:xfrm>
            <a:off x="2563149" y="2455069"/>
            <a:ext cx="6838949" cy="19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221D47"/>
                </a:solidFill>
                <a:latin typeface="Amasis MT Pro" panose="02040504050005020304" pitchFamily="18" charset="0"/>
              </a:rPr>
              <a:t>MDHC</a:t>
            </a:r>
            <a:r>
              <a:rPr lang="pt-BR" sz="3600" dirty="0">
                <a:solidFill>
                  <a:srgbClr val="221D47"/>
                </a:solidFill>
                <a:latin typeface="Amasis MT Pro" panose="02040504050005020304" pitchFamily="18" charset="0"/>
              </a:rPr>
              <a:t>: </a:t>
            </a:r>
            <a:r>
              <a:rPr lang="pt-BR" sz="24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atuação para a proteção integral para grupos em situação de vulnerabilidade social, como migrantes, refugiados, apátridas, pessoas idosas, pessoas com deficiência, LGBTQIA+ e crianças e adolescentes;</a:t>
            </a:r>
            <a:endParaRPr lang="pt-BR" sz="3600" dirty="0">
              <a:solidFill>
                <a:srgbClr val="221D47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6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D5BD236-28EB-9475-C471-5AA864717B67}"/>
              </a:ext>
            </a:extLst>
          </p:cNvPr>
          <p:cNvSpPr txBox="1">
            <a:spLocks/>
          </p:cNvSpPr>
          <p:nvPr/>
        </p:nvSpPr>
        <p:spPr>
          <a:xfrm>
            <a:off x="1630993" y="1481137"/>
            <a:ext cx="5888393" cy="230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>
                <a:solidFill>
                  <a:srgbClr val="221D47"/>
                </a:solidFill>
                <a:latin typeface="Amasis MT Pro" panose="02040504050005020304" pitchFamily="18" charset="0"/>
              </a:rPr>
              <a:t>Em 14/11/2023, </a:t>
            </a:r>
            <a:r>
              <a:rPr lang="pt-BR" sz="3600" b="1" dirty="0">
                <a:solidFill>
                  <a:srgbClr val="221D47"/>
                </a:solidFill>
                <a:latin typeface="Amasis MT Pro" panose="02040504050005020304" pitchFamily="18" charset="0"/>
              </a:rPr>
              <a:t>junto ao primeiro grupo de repatriados em Gaza</a:t>
            </a:r>
            <a:r>
              <a:rPr lang="pt-BR" sz="3600" dirty="0">
                <a:solidFill>
                  <a:srgbClr val="221D47"/>
                </a:solidFill>
                <a:latin typeface="Amasis MT Pro" panose="02040504050005020304" pitchFamily="18" charset="0"/>
              </a:rPr>
              <a:t>, o MDHC e a OIM realizaram entrevistas com 10 grupos familiares, em questionário padrão, para levantamento das demandas.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4CBCC5-91F7-F5A4-5AAE-705E2BDF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2861">
            <a:off x="8714433" y="2211504"/>
            <a:ext cx="2365807" cy="14535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19618D-E529-D815-5A36-50BD7A1F8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5232">
            <a:off x="8688696" y="3429000"/>
            <a:ext cx="2291160" cy="14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1BDB15D-0D8A-1BE9-4F99-85D2B52D1E33}"/>
              </a:ext>
            </a:extLst>
          </p:cNvPr>
          <p:cNvSpPr txBox="1">
            <a:spLocks/>
          </p:cNvSpPr>
          <p:nvPr/>
        </p:nvSpPr>
        <p:spPr>
          <a:xfrm>
            <a:off x="1726937" y="1683820"/>
            <a:ext cx="6039314" cy="2496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>
                <a:solidFill>
                  <a:srgbClr val="221D47"/>
                </a:solidFill>
                <a:latin typeface="Amasis MT Pro" panose="02040504050005020304" pitchFamily="18" charset="0"/>
              </a:rPr>
              <a:t>Desde o primeiro grupo de repatriados, </a:t>
            </a:r>
            <a:r>
              <a:rPr lang="pt-BR" sz="2400">
                <a:solidFill>
                  <a:srgbClr val="221D47"/>
                </a:solidFill>
                <a:latin typeface="Amasis MT Pro" panose="02040504050005020304" pitchFamily="18" charset="0"/>
              </a:rPr>
              <a:t>a </a:t>
            </a:r>
            <a:r>
              <a:rPr lang="pt-BR" sz="2400" b="0" i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Coordenação-Geral de Promoção dos Direitos das Pessoas Migrantes, Refugiadas e Apátridas do MDHC acompanha a chegada dos novos grupos e presta assistência para a garantia dos direitos humanos dessas pessoas.</a:t>
            </a:r>
            <a:endParaRPr lang="pt-BR" sz="2400" dirty="0">
              <a:solidFill>
                <a:srgbClr val="221D47"/>
              </a:solidFill>
              <a:latin typeface="Amasis MT Pro" panose="020405040500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42CD7C-3D29-B4E6-85C7-54FFF083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93" y="4598633"/>
            <a:ext cx="5860187" cy="1349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10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D4C1BCD-21FB-4678-081F-82E98CEE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81" y="1902179"/>
            <a:ext cx="7302762" cy="35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9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C609924-310C-1249-94F8-82B63370ABE5}"/>
              </a:ext>
            </a:extLst>
          </p:cNvPr>
          <p:cNvSpPr txBox="1">
            <a:spLocks/>
          </p:cNvSpPr>
          <p:nvPr/>
        </p:nvSpPr>
        <p:spPr>
          <a:xfrm>
            <a:off x="5220069" y="2455069"/>
            <a:ext cx="5291091" cy="19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rgbClr val="221D47"/>
                </a:solidFill>
                <a:latin typeface="Amasis MT Pro" panose="02040504050005020304" pitchFamily="18" charset="0"/>
              </a:rPr>
              <a:t>Clique Cidadania</a:t>
            </a:r>
            <a:r>
              <a:rPr lang="pt-BR" sz="1800" dirty="0">
                <a:solidFill>
                  <a:srgbClr val="221D47"/>
                </a:solidFill>
                <a:latin typeface="Amasis MT Pro" panose="02040504050005020304" pitchFamily="18" charset="0"/>
              </a:rPr>
              <a:t>: </a:t>
            </a:r>
            <a:r>
              <a:rPr lang="pt-BR" sz="18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acesso de pessoas migrantes a informações e orientações sobre direitos, serviços e políticas públicas disponíveis no Brasil.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800" dirty="0">
              <a:solidFill>
                <a:srgbClr val="221D47"/>
              </a:solidFill>
              <a:latin typeface="Amasis MT Pro" panose="020405040500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1800" dirty="0">
                <a:solidFill>
                  <a:srgbClr val="221D47"/>
                </a:solidFill>
                <a:latin typeface="Amasis MT Pro" panose="02040504050005020304" pitchFamily="18" charset="0"/>
              </a:rPr>
              <a:t>No app, há </a:t>
            </a:r>
            <a:r>
              <a:rPr lang="pt-BR" sz="18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mais de 100 tópicos informativos sobre diversos temas, incluindo Regularização Migratória, Documentação, Direitos Humanos, Assistência Social, Trabalho e Renda, Educação, Saúde e Proteção.</a:t>
            </a:r>
            <a:endParaRPr lang="pt-BR" sz="1800" dirty="0">
              <a:solidFill>
                <a:srgbClr val="221D47"/>
              </a:solidFill>
              <a:latin typeface="Amasis MT Pro" panose="02040504050005020304" pitchFamily="18" charset="0"/>
            </a:endParaRPr>
          </a:p>
        </p:txBody>
      </p:sp>
      <p:sp>
        <p:nvSpPr>
          <p:cNvPr id="5" name="AutoShape 2" descr="Imagem da captura de tela 2">
            <a:extLst>
              <a:ext uri="{FF2B5EF4-FFF2-40B4-BE49-F238E27FC236}">
                <a16:creationId xmlns:a16="http://schemas.microsoft.com/office/drawing/2014/main" id="{79750BDC-6B3B-345F-8767-529BAB50A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DF31B6-8FF6-9976-02BD-7B5D36DE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53" y="1384016"/>
            <a:ext cx="3186890" cy="47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erência Livre Nacional de Migrações, Refúgio e Apátrida começa em Brasília">
            <a:extLst>
              <a:ext uri="{FF2B5EF4-FFF2-40B4-BE49-F238E27FC236}">
                <a16:creationId xmlns:a16="http://schemas.microsoft.com/office/drawing/2014/main" id="{02934C1A-1B35-9D9D-EFFB-6D28C56F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15" y="1945273"/>
            <a:ext cx="5202001" cy="34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8DC4EFC-409E-4ADF-8207-F157D3D27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97" y="1636774"/>
            <a:ext cx="4834589" cy="2899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14F9746-3044-11CD-320C-09C4BD516B87}"/>
              </a:ext>
            </a:extLst>
          </p:cNvPr>
          <p:cNvSpPr txBox="1">
            <a:spLocks/>
          </p:cNvSpPr>
          <p:nvPr/>
        </p:nvSpPr>
        <p:spPr>
          <a:xfrm>
            <a:off x="1287263" y="4910138"/>
            <a:ext cx="4947224" cy="104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221D47"/>
                </a:solidFill>
                <a:latin typeface="Amasis MT Pro" panose="02040504050005020304" pitchFamily="18" charset="0"/>
              </a:rPr>
              <a:t>Portaria 288/2024/MDHC</a:t>
            </a:r>
            <a:r>
              <a:rPr lang="pt-BR" sz="2000" dirty="0">
                <a:solidFill>
                  <a:srgbClr val="221D47"/>
                </a:solidFill>
                <a:latin typeface="Amasis MT Pro" panose="02040504050005020304" pitchFamily="18" charset="0"/>
              </a:rPr>
              <a:t>: </a:t>
            </a:r>
            <a:r>
              <a:rPr lang="pt-BR" sz="20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Fórum Nacional de Lideranças Migrantes, Refugiadas e Apátridas - FOMIGRA.</a:t>
            </a:r>
          </a:p>
        </p:txBody>
      </p:sp>
    </p:spTree>
    <p:extLst>
      <p:ext uri="{BB962C8B-B14F-4D97-AF65-F5344CB8AC3E}">
        <p14:creationId xmlns:p14="http://schemas.microsoft.com/office/powerpoint/2010/main" val="348144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4FBC60-004D-1BDC-89CF-87033CB7F4E0}"/>
              </a:ext>
            </a:extLst>
          </p:cNvPr>
          <p:cNvSpPr txBox="1">
            <a:spLocks/>
          </p:cNvSpPr>
          <p:nvPr/>
        </p:nvSpPr>
        <p:spPr>
          <a:xfrm>
            <a:off x="1145059" y="1178011"/>
            <a:ext cx="6788706" cy="945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221D47"/>
                </a:solidFill>
                <a:latin typeface="Amasis MT Pro" panose="020F0502020204030204" pitchFamily="18" charset="0"/>
              </a:rPr>
              <a:t>Denúncias de violação de Direitos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EADF5FC-223F-4A99-8875-06BB1C48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64" y="2123841"/>
            <a:ext cx="2326791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ogo WhatsApp – Logos PNG | Simbolo do whatsapp, Simbolo ...">
            <a:extLst>
              <a:ext uri="{FF2B5EF4-FFF2-40B4-BE49-F238E27FC236}">
                <a16:creationId xmlns:a16="http://schemas.microsoft.com/office/drawing/2014/main" id="{0DFDBC6C-9F58-3C8A-7DC3-D44FF389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65" y="4323736"/>
            <a:ext cx="1222776" cy="12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1304BB-38B5-DA67-9D2D-94C87B02261E}"/>
              </a:ext>
            </a:extLst>
          </p:cNvPr>
          <p:cNvSpPr txBox="1"/>
          <p:nvPr/>
        </p:nvSpPr>
        <p:spPr>
          <a:xfrm>
            <a:off x="3361765" y="457701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  <a:t>(61) 99611-0100</a:t>
            </a:r>
          </a:p>
          <a:p>
            <a:br>
              <a:rPr lang="pt-BR" sz="4000" b="0" i="0" dirty="0">
                <a:solidFill>
                  <a:srgbClr val="221D47"/>
                </a:solidFill>
                <a:effectLst/>
                <a:latin typeface="Amasis MT Pro" panose="02040504050005020304" pitchFamily="18" charset="0"/>
              </a:rPr>
            </a:br>
            <a:endParaRPr lang="pt-BR" sz="4000" dirty="0">
              <a:solidFill>
                <a:srgbClr val="221D47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1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adrao-mdhc - cópia" id="{F233AC1C-D0BB-0A4B-A4D5-464848A5CA90}" vid="{289CCF33-6584-2243-A28E-B9EDEAD3D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237</TotalTime>
  <Words>249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Ações do Ministério dos Direitos Humanos e da Cidadania em atenção aos repatriados de Gaza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e Ações da Ouvidoria Nacional de Direitos Humanos</dc:title>
  <dc:creator>Vinicius de Lara Ribas</dc:creator>
  <cp:lastModifiedBy>Vinicius De Lara Ribas</cp:lastModifiedBy>
  <cp:revision>14</cp:revision>
  <dcterms:created xsi:type="dcterms:W3CDTF">2023-11-17T14:20:21Z</dcterms:created>
  <dcterms:modified xsi:type="dcterms:W3CDTF">2024-04-24T18:43:03Z</dcterms:modified>
</cp:coreProperties>
</file>