
<file path=[Content_Types].xml><?xml version="1.0" encoding="utf-8"?>
<Types xmlns="http://schemas.openxmlformats.org/package/2006/content-types">
  <Default Extension="bmp" ContentType="image/bmp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26"/>
  </p:notesMasterIdLst>
  <p:sldIdLst>
    <p:sldId id="256" r:id="rId2"/>
    <p:sldId id="257" r:id="rId3"/>
    <p:sldId id="263" r:id="rId4"/>
    <p:sldId id="296" r:id="rId5"/>
    <p:sldId id="297" r:id="rId6"/>
    <p:sldId id="259" r:id="rId7"/>
    <p:sldId id="267" r:id="rId8"/>
    <p:sldId id="298" r:id="rId9"/>
    <p:sldId id="299" r:id="rId10"/>
    <p:sldId id="300" r:id="rId11"/>
    <p:sldId id="301" r:id="rId12"/>
    <p:sldId id="260" r:id="rId13"/>
    <p:sldId id="302" r:id="rId14"/>
    <p:sldId id="303" r:id="rId15"/>
    <p:sldId id="308" r:id="rId16"/>
    <p:sldId id="304" r:id="rId17"/>
    <p:sldId id="305" r:id="rId18"/>
    <p:sldId id="306" r:id="rId19"/>
    <p:sldId id="307" r:id="rId20"/>
    <p:sldId id="310" r:id="rId21"/>
    <p:sldId id="309" r:id="rId22"/>
    <p:sldId id="311" r:id="rId23"/>
    <p:sldId id="264" r:id="rId24"/>
    <p:sldId id="274" r:id="rId25"/>
  </p:sldIdLst>
  <p:sldSz cx="9144000" cy="5143500" type="screen16x9"/>
  <p:notesSz cx="6858000" cy="9144000"/>
  <p:embeddedFontLst>
    <p:embeddedFont>
      <p:font typeface="Lora" panose="020F0502020204030204" pitchFamily="2" charset="0"/>
      <p:regular r:id="rId27"/>
      <p:bold r:id="rId28"/>
      <p:italic r:id="rId29"/>
      <p:boldItalic r:id="rId30"/>
    </p:embeddedFont>
    <p:embeddedFont>
      <p:font typeface="Quattrocento Sans" panose="020B0502050000020003" pitchFamily="34" charset="0"/>
      <p:regular r:id="rId31"/>
      <p:bold r:id="rId32"/>
      <p:italic r:id="rId33"/>
      <p:boldItalic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7521E5-8044-49B5-A7B8-B51E456EB0AE}" v="34" dt="2024-06-11T02:33:24.536"/>
  </p1510:revLst>
</p1510:revInfo>
</file>

<file path=ppt/tableStyles.xml><?xml version="1.0" encoding="utf-8"?>
<a:tblStyleLst xmlns:a="http://schemas.openxmlformats.org/drawingml/2006/main" def="{DA5B2040-0373-4AB5-8C16-54180E59C3D7}">
  <a:tblStyle styleId="{DA5B2040-0373-4AB5-8C16-54180E59C3D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D83C8C0-4F54-423C-8FE9-BE38F65F230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7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6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90221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94168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0318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3141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10023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280703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50911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03528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3496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38060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9642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43036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1731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6166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2488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15899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996630" y="2003888"/>
            <a:ext cx="4523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-6025" y="3676512"/>
            <a:ext cx="9162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12;p2"/>
          <p:cNvSpPr/>
          <p:nvPr/>
        </p:nvSpPr>
        <p:spPr>
          <a:xfrm>
            <a:off x="1117950" y="339300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2022300" y="2815923"/>
            <a:ext cx="559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>
                <a:highlight>
                  <a:schemeClr val="accent1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  <a:highlight>
                  <a:schemeClr val="accent1"/>
                </a:highlight>
              </a:defRPr>
            </a:lvl9pPr>
          </a:lstStyle>
          <a:p>
            <a:endParaRPr/>
          </a:p>
        </p:txBody>
      </p:sp>
      <p:cxnSp>
        <p:nvCxnSpPr>
          <p:cNvPr id="15" name="Google Shape;15;p3"/>
          <p:cNvCxnSpPr/>
          <p:nvPr/>
        </p:nvCxnSpPr>
        <p:spPr>
          <a:xfrm>
            <a:off x="-6025" y="2571762"/>
            <a:ext cx="19845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3"/>
          <p:cNvSpPr/>
          <p:nvPr/>
        </p:nvSpPr>
        <p:spPr>
          <a:xfrm>
            <a:off x="1117950" y="228825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cxnSp>
        <p:nvCxnSpPr>
          <p:cNvPr id="18" name="Google Shape;18;p3"/>
          <p:cNvCxnSpPr/>
          <p:nvPr/>
        </p:nvCxnSpPr>
        <p:spPr>
          <a:xfrm>
            <a:off x="5898975" y="2571750"/>
            <a:ext cx="3251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Font typeface="Lora"/>
              <a:buChar char="◉"/>
              <a:defRPr sz="2400" i="1">
                <a:latin typeface="Lora"/>
                <a:ea typeface="Lora"/>
                <a:cs typeface="Lora"/>
                <a:sym typeface="Lora"/>
              </a:defRPr>
            </a:lvl1pPr>
            <a:lvl2pPr marL="914400" lvl="1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○"/>
              <a:defRPr i="1">
                <a:latin typeface="Lora"/>
                <a:ea typeface="Lora"/>
                <a:cs typeface="Lora"/>
                <a:sym typeface="Lora"/>
              </a:defRPr>
            </a:lvl2pPr>
            <a:lvl3pPr marL="1371600" lvl="2" indent="-355600" algn="ctr" rtl="0">
              <a:spcBef>
                <a:spcPts val="0"/>
              </a:spcBef>
              <a:spcAft>
                <a:spcPts val="0"/>
              </a:spcAft>
              <a:buSzPts val="2000"/>
              <a:buFont typeface="Lora"/>
              <a:buChar char="■"/>
              <a:defRPr i="1">
                <a:latin typeface="Lora"/>
                <a:ea typeface="Lora"/>
                <a:cs typeface="Lora"/>
                <a:sym typeface="Lora"/>
              </a:defRPr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●"/>
              <a:defRPr sz="2400" i="1">
                <a:latin typeface="Lora"/>
                <a:ea typeface="Lora"/>
                <a:cs typeface="Lora"/>
                <a:sym typeface="Lora"/>
              </a:defRPr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○"/>
              <a:defRPr sz="2400" i="1">
                <a:latin typeface="Lora"/>
                <a:ea typeface="Lora"/>
                <a:cs typeface="Lora"/>
                <a:sym typeface="Lora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Lora"/>
              <a:buChar char="■"/>
              <a:defRPr sz="2400" i="1"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cxnSp>
        <p:nvCxnSpPr>
          <p:cNvPr id="22" name="Google Shape;22;p4"/>
          <p:cNvCxnSpPr/>
          <p:nvPr/>
        </p:nvCxnSpPr>
        <p:spPr>
          <a:xfrm>
            <a:off x="4584075" y="3676500"/>
            <a:ext cx="0" cy="148050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" name="Google Shape;23;p4"/>
          <p:cNvSpPr/>
          <p:nvPr/>
        </p:nvSpPr>
        <p:spPr>
          <a:xfrm>
            <a:off x="4288500" y="3393000"/>
            <a:ext cx="567000" cy="567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/>
          <p:nvPr/>
        </p:nvSpPr>
        <p:spPr>
          <a:xfrm>
            <a:off x="3593400" y="3412652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Lora"/>
                <a:ea typeface="Lora"/>
                <a:cs typeface="Lora"/>
                <a:sym typeface="Lora"/>
              </a:rPr>
              <a:t>“</a:t>
            </a:r>
            <a:endParaRPr sz="3600" b="1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1pPr>
            <a:lvl2pPr lvl="1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2pPr>
            <a:lvl3pPr lvl="2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3pPr>
            <a:lvl4pPr lvl="3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4pPr>
            <a:lvl5pPr lvl="4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5pPr>
            <a:lvl6pPr lvl="5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6pPr>
            <a:lvl7pPr lvl="6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7pPr>
            <a:lvl8pPr lvl="7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8pPr>
            <a:lvl9pPr lvl="8" algn="ctr" rtl="0">
              <a:buNone/>
              <a:defRPr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381250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2916" y="1618700"/>
            <a:ext cx="3425400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◉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cxnSp>
        <p:nvCxnSpPr>
          <p:cNvPr id="37" name="Google Shape;37;p6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8" name="Google Shape;38;p6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6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1381250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3834912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6288573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cxnSp>
        <p:nvCxnSpPr>
          <p:cNvPr id="46" name="Google Shape;46;p7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7" name="Google Shape;47;p7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8" name="Google Shape;48;p7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cxnSp>
        <p:nvCxnSpPr>
          <p:cNvPr id="52" name="Google Shape;52;p8"/>
          <p:cNvCxnSpPr/>
          <p:nvPr/>
        </p:nvCxnSpPr>
        <p:spPr>
          <a:xfrm>
            <a:off x="0" y="1131725"/>
            <a:ext cx="13758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" name="Google Shape;53;p8"/>
          <p:cNvSpPr/>
          <p:nvPr/>
        </p:nvSpPr>
        <p:spPr>
          <a:xfrm>
            <a:off x="817475" y="928767"/>
            <a:ext cx="405900" cy="4059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5265650" y="1131725"/>
            <a:ext cx="38784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BLANK_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1381250" y="1616470"/>
            <a:ext cx="68097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attrocento Sans"/>
              <a:buChar char="◉"/>
              <a:defRPr sz="24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○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Quattrocento Sans"/>
              <a:buChar char="■"/>
              <a:defRPr sz="2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●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○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attrocento Sans"/>
              <a:buChar char="■"/>
              <a:def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1381250" y="896549"/>
            <a:ext cx="6809700" cy="4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Lora"/>
              <a:buNone/>
              <a:defRPr sz="2000" b="1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1pPr>
            <a:lvl2pPr lvl="1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2pPr>
            <a:lvl3pPr lvl="2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3pPr>
            <a:lvl4pPr lvl="3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4pPr>
            <a:lvl5pPr lvl="4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5pPr>
            <a:lvl6pPr lvl="5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6pPr>
            <a:lvl7pPr lvl="6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7pPr>
            <a:lvl8pPr lvl="7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8pPr>
            <a:lvl9pPr lvl="8" algn="r">
              <a:buNone/>
              <a:defRPr sz="1000">
                <a:solidFill>
                  <a:srgbClr val="1D1D1B"/>
                </a:solidFill>
                <a:latin typeface="Lora"/>
                <a:ea typeface="Lora"/>
                <a:cs typeface="Lora"/>
                <a:sym typeface="Lor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5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b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mp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bmp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bmp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bmp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pedro.masson@enap.gov.br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b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b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ctrTitle"/>
          </p:nvPr>
        </p:nvSpPr>
        <p:spPr>
          <a:xfrm>
            <a:off x="996629" y="2003888"/>
            <a:ext cx="7087827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Avaliação da implementaçaõ da Lei  </a:t>
            </a:r>
            <a:r>
              <a:rPr lang="en" dirty="0">
                <a:highlight>
                  <a:schemeClr val="accent1"/>
                </a:highlight>
              </a:rPr>
              <a:t>12.990/2014</a:t>
            </a:r>
            <a:endParaRPr dirty="0"/>
          </a:p>
        </p:txBody>
      </p:sp>
      <p:grpSp>
        <p:nvGrpSpPr>
          <p:cNvPr id="2" name="Google Shape;943;p48">
            <a:extLst>
              <a:ext uri="{FF2B5EF4-FFF2-40B4-BE49-F238E27FC236}">
                <a16:creationId xmlns:a16="http://schemas.microsoft.com/office/drawing/2014/main" id="{74B7A26B-2EC0-ABDF-D519-D1570803949D}"/>
              </a:ext>
            </a:extLst>
          </p:cNvPr>
          <p:cNvGrpSpPr/>
          <p:nvPr/>
        </p:nvGrpSpPr>
        <p:grpSpPr>
          <a:xfrm>
            <a:off x="1222001" y="3500556"/>
            <a:ext cx="342882" cy="350068"/>
            <a:chOff x="3951850" y="2985350"/>
            <a:chExt cx="407950" cy="416500"/>
          </a:xfrm>
        </p:grpSpPr>
        <p:sp>
          <p:nvSpPr>
            <p:cNvPr id="3" name="Google Shape;944;p48">
              <a:extLst>
                <a:ext uri="{FF2B5EF4-FFF2-40B4-BE49-F238E27FC236}">
                  <a16:creationId xmlns:a16="http://schemas.microsoft.com/office/drawing/2014/main" id="{77704069-10DB-DDD9-DFC0-ACC11B18170E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945;p48">
              <a:extLst>
                <a:ext uri="{FF2B5EF4-FFF2-40B4-BE49-F238E27FC236}">
                  <a16:creationId xmlns:a16="http://schemas.microsoft.com/office/drawing/2014/main" id="{02BEAF80-63CF-0377-FA38-024B0E1E4CE2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46;p48">
              <a:extLst>
                <a:ext uri="{FF2B5EF4-FFF2-40B4-BE49-F238E27FC236}">
                  <a16:creationId xmlns:a16="http://schemas.microsoft.com/office/drawing/2014/main" id="{1FE668C5-B924-6186-EE70-A5A306B89EA6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47;p48">
              <a:extLst>
                <a:ext uri="{FF2B5EF4-FFF2-40B4-BE49-F238E27FC236}">
                  <a16:creationId xmlns:a16="http://schemas.microsoft.com/office/drawing/2014/main" id="{DB93F990-E950-ADFB-F28D-757AC1D6B526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2CF16B0A-7F0E-FA6C-20A9-95D612AA59EF}"/>
              </a:ext>
            </a:extLst>
          </p:cNvPr>
          <p:cNvSpPr txBox="1"/>
          <p:nvPr/>
        </p:nvSpPr>
        <p:spPr>
          <a:xfrm>
            <a:off x="4572000" y="4254826"/>
            <a:ext cx="45865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dirty="0"/>
              <a:t>Pedro Masson Sesconetto Souza</a:t>
            </a:r>
          </a:p>
          <a:p>
            <a:r>
              <a:rPr lang="en" dirty="0"/>
              <a:t>Coordenador-Geral de Ciência de Dados (DAE/Enap)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555420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Efeito no estoque de servidores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9" name="Imagem 8" descr="Gráfico, Gráfico de linhas&#10;&#10;Descrição gerada automaticamente">
            <a:extLst>
              <a:ext uri="{FF2B5EF4-FFF2-40B4-BE49-F238E27FC236}">
                <a16:creationId xmlns:a16="http://schemas.microsoft.com/office/drawing/2014/main" id="{BDAE9AE1-89DE-8084-3CB9-E7FA3DF08B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7648" y="1587277"/>
            <a:ext cx="5128704" cy="3162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14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352220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Efeito no estoque de servidores (%)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Imagem 9" descr="Gráfico, Gráfico de linhas&#10;&#10;Descrição gerada automaticamente">
            <a:extLst>
              <a:ext uri="{FF2B5EF4-FFF2-40B4-BE49-F238E27FC236}">
                <a16:creationId xmlns:a16="http://schemas.microsoft.com/office/drawing/2014/main" id="{612A8C7D-4E32-3F88-E12C-D7CA59AE4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0711" y="1509166"/>
            <a:ext cx="5166808" cy="317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8470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>
            <a:spLocks noGrp="1"/>
          </p:cNvSpPr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Apesar de ter um efeito sobre a entrada de novos servidores </a:t>
            </a:r>
            <a:r>
              <a:rPr lang="en" dirty="0">
                <a:highlight>
                  <a:srgbClr val="FFCD00"/>
                </a:highlight>
              </a:rPr>
              <a:t> o estoque de servidores </a:t>
            </a:r>
            <a:r>
              <a:rPr lang="en" dirty="0"/>
              <a:t>ainda está longe de representar a população brasileira.</a:t>
            </a:r>
            <a:endParaRPr dirty="0"/>
          </a:p>
        </p:txBody>
      </p:sp>
      <p:sp>
        <p:nvSpPr>
          <p:cNvPr id="119" name="Google Shape;119;p16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1942395" y="1991850"/>
            <a:ext cx="4414861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Consequências das falhas na aplicação da Lei</a:t>
            </a:r>
            <a:endParaRPr dirty="0"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8" name="Google Shape;1013;p48">
            <a:extLst>
              <a:ext uri="{FF2B5EF4-FFF2-40B4-BE49-F238E27FC236}">
                <a16:creationId xmlns:a16="http://schemas.microsoft.com/office/drawing/2014/main" id="{D89F7519-C844-9E04-C450-BAD091524612}"/>
              </a:ext>
            </a:extLst>
          </p:cNvPr>
          <p:cNvSpPr/>
          <p:nvPr/>
        </p:nvSpPr>
        <p:spPr>
          <a:xfrm>
            <a:off x="1233969" y="2411835"/>
            <a:ext cx="319060" cy="319830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noFill/>
          <a:ln w="9525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5928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432048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Quantidade de novos entrantes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9" name="Imagem 8" descr="Gráfico, Gráfico de linhas&#10;&#10;Descrição gerada automaticamente">
            <a:extLst>
              <a:ext uri="{FF2B5EF4-FFF2-40B4-BE49-F238E27FC236}">
                <a16:creationId xmlns:a16="http://schemas.microsoft.com/office/drawing/2014/main" id="{0DAAAA81-B19A-6820-8019-8233329C0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320" y="1749326"/>
            <a:ext cx="5075360" cy="249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30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432048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Quantidade de novos entrantes (professor do magistério superior)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Imagem 9" descr="Gráfico, Gráfico de linhas&#10;&#10;Descrição gerada automaticamente">
            <a:extLst>
              <a:ext uri="{FF2B5EF4-FFF2-40B4-BE49-F238E27FC236}">
                <a16:creationId xmlns:a16="http://schemas.microsoft.com/office/drawing/2014/main" id="{D4F3000A-13B2-7BB5-2A76-22A05C0FF2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5717" y="1865156"/>
            <a:ext cx="5372566" cy="254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481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432048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Quantidade de novos entrantes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1" name="Imagem 10" descr="Tabela&#10;&#10;Descrição gerada automaticamente">
            <a:extLst>
              <a:ext uri="{FF2B5EF4-FFF2-40B4-BE49-F238E27FC236}">
                <a16:creationId xmlns:a16="http://schemas.microsoft.com/office/drawing/2014/main" id="{BEFE28B8-6262-02DA-0F96-D66C86AAF1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167" y="1753405"/>
            <a:ext cx="6073666" cy="2362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42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>
            <a:spLocks noGrp="1"/>
          </p:cNvSpPr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Aproximadamente </a:t>
            </a:r>
            <a:r>
              <a:rPr lang="en" dirty="0">
                <a:highlight>
                  <a:srgbClr val="FFCD00"/>
                </a:highlight>
              </a:rPr>
              <a:t>14 mil pessoas </a:t>
            </a:r>
            <a:r>
              <a:rPr lang="en" dirty="0"/>
              <a:t>deixaram de ingressar por cotas no serviço público por má aplicação da lei.</a:t>
            </a:r>
            <a:endParaRPr dirty="0"/>
          </a:p>
        </p:txBody>
      </p:sp>
      <p:sp>
        <p:nvSpPr>
          <p:cNvPr id="119" name="Google Shape;119;p16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35228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1935138" y="2186096"/>
            <a:ext cx="4414861" cy="66970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Projeções para o futuro</a:t>
            </a:r>
            <a:endParaRPr dirty="0"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pSp>
        <p:nvGrpSpPr>
          <p:cNvPr id="2" name="Google Shape;987;p48">
            <a:extLst>
              <a:ext uri="{FF2B5EF4-FFF2-40B4-BE49-F238E27FC236}">
                <a16:creationId xmlns:a16="http://schemas.microsoft.com/office/drawing/2014/main" id="{4A498AB9-355F-EAEF-149E-D4262C429F50}"/>
              </a:ext>
            </a:extLst>
          </p:cNvPr>
          <p:cNvGrpSpPr/>
          <p:nvPr/>
        </p:nvGrpSpPr>
        <p:grpSpPr>
          <a:xfrm>
            <a:off x="1209509" y="2414881"/>
            <a:ext cx="353136" cy="313738"/>
            <a:chOff x="5292575" y="3681900"/>
            <a:chExt cx="420150" cy="373275"/>
          </a:xfrm>
        </p:grpSpPr>
        <p:sp>
          <p:nvSpPr>
            <p:cNvPr id="3" name="Google Shape;988;p48">
              <a:extLst>
                <a:ext uri="{FF2B5EF4-FFF2-40B4-BE49-F238E27FC236}">
                  <a16:creationId xmlns:a16="http://schemas.microsoft.com/office/drawing/2014/main" id="{8D9A6855-40F6-D080-CF3A-A609555B52A3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989;p48">
              <a:extLst>
                <a:ext uri="{FF2B5EF4-FFF2-40B4-BE49-F238E27FC236}">
                  <a16:creationId xmlns:a16="http://schemas.microsoft.com/office/drawing/2014/main" id="{4EB30B83-0908-013C-2293-8CB81CC22E3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90;p48">
              <a:extLst>
                <a:ext uri="{FF2B5EF4-FFF2-40B4-BE49-F238E27FC236}">
                  <a16:creationId xmlns:a16="http://schemas.microsoft.com/office/drawing/2014/main" id="{41D49BE6-27D8-6763-8F8B-F0A75FA214C2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91;p48">
              <a:extLst>
                <a:ext uri="{FF2B5EF4-FFF2-40B4-BE49-F238E27FC236}">
                  <a16:creationId xmlns:a16="http://schemas.microsoft.com/office/drawing/2014/main" id="{08413225-DC38-24D0-9FD3-E3F74D0BFB11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92;p48">
              <a:extLst>
                <a:ext uri="{FF2B5EF4-FFF2-40B4-BE49-F238E27FC236}">
                  <a16:creationId xmlns:a16="http://schemas.microsoft.com/office/drawing/2014/main" id="{F41A9456-F70F-8E93-CF53-AC64D0DE5E2F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93;p48">
              <a:extLst>
                <a:ext uri="{FF2B5EF4-FFF2-40B4-BE49-F238E27FC236}">
                  <a16:creationId xmlns:a16="http://schemas.microsoft.com/office/drawing/2014/main" id="{BC98753A-48DD-7109-7076-0AB2D60555E0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94;p48">
              <a:extLst>
                <a:ext uri="{FF2B5EF4-FFF2-40B4-BE49-F238E27FC236}">
                  <a16:creationId xmlns:a16="http://schemas.microsoft.com/office/drawing/2014/main" id="{8E9EB639-3B17-3C47-A0EA-D5FA2EEF102B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5893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432048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Aumento das aponsetadorias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5" name="Imagem 14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0CA24463-DEDA-AE94-5324-4B741A0D5D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4303" y="1467514"/>
            <a:ext cx="5235394" cy="339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53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/>
          <p:nvPr/>
        </p:nvSpPr>
        <p:spPr>
          <a:xfrm>
            <a:off x="5650" y="4163500"/>
            <a:ext cx="9144000" cy="979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Escopo da Pesquisa</a:t>
            </a:r>
            <a:endParaRPr dirty="0"/>
          </a:p>
        </p:txBody>
      </p:sp>
      <p:grpSp>
        <p:nvGrpSpPr>
          <p:cNvPr id="87" name="Google Shape;87;p13"/>
          <p:cNvGrpSpPr/>
          <p:nvPr/>
        </p:nvGrpSpPr>
        <p:grpSpPr>
          <a:xfrm>
            <a:off x="916458" y="1019750"/>
            <a:ext cx="214625" cy="214625"/>
            <a:chOff x="2594050" y="1631825"/>
            <a:chExt cx="439625" cy="439625"/>
          </a:xfrm>
        </p:grpSpPr>
        <p:sp>
          <p:nvSpPr>
            <p:cNvPr id="88" name="Google Shape;88;p13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2814912" y="1754062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" name="Google Shape;92;p13"/>
          <p:cNvSpPr txBox="1"/>
          <p:nvPr/>
        </p:nvSpPr>
        <p:spPr>
          <a:xfrm>
            <a:off x="1381249" y="1808087"/>
            <a:ext cx="5861380" cy="8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600" b="1" dirty="0">
                <a:highlight>
                  <a:schemeClr val="accent1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Concursos realizados após a promulgação da Lei (junho de 2014) que tiveram resultados divulgados até dezembro de 2023.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sz="1200" b="1" dirty="0">
              <a:highlight>
                <a:schemeClr val="accent1"/>
              </a:highlight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95" name="Google Shape;95;p1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2D4880B-B451-8213-110B-C226A99FC6CD}"/>
              </a:ext>
            </a:extLst>
          </p:cNvPr>
          <p:cNvSpPr txBox="1"/>
          <p:nvPr/>
        </p:nvSpPr>
        <p:spPr>
          <a:xfrm>
            <a:off x="3635592" y="3046712"/>
            <a:ext cx="53705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Quattrocento Sans"/>
                <a:ea typeface="Quattrocento Sans"/>
                <a:cs typeface="Quattrocento Sans"/>
                <a:sym typeface="Quattrocento Sans"/>
              </a:rPr>
              <a:t>Órgãos do Poder Executivo Federal, exceto Banco Central, </a:t>
            </a:r>
            <a:br>
              <a:rPr lang="pt-BR" sz="1600" b="1" dirty="0"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kumimoji="0" lang="pt-BR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Quattrocento Sans"/>
                <a:ea typeface="Quattrocento Sans"/>
                <a:cs typeface="Quattrocento Sans"/>
                <a:sym typeface="Quattrocento Sans"/>
              </a:rPr>
              <a:t>Empresas Públicas e Sociedades de Economia Mista</a:t>
            </a:r>
            <a:endParaRPr kumimoji="0" lang="pt-BR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301419" y="918701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Projeção para o estoque de servidores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Imagem 12" descr="Gráfico, Gráfico de linhas&#10;&#10;Descrição gerada automaticamente">
            <a:extLst>
              <a:ext uri="{FF2B5EF4-FFF2-40B4-BE49-F238E27FC236}">
                <a16:creationId xmlns:a16="http://schemas.microsoft.com/office/drawing/2014/main" id="{B754A138-B56C-A6C9-BF8F-DBF16BB5C7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5832" y="1488208"/>
            <a:ext cx="5182049" cy="326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0807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6"/>
          <p:cNvSpPr txBox="1">
            <a:spLocks noGrp="1"/>
          </p:cNvSpPr>
          <p:nvPr>
            <p:ph type="body" idx="1"/>
          </p:nvPr>
        </p:nvSpPr>
        <p:spPr>
          <a:xfrm>
            <a:off x="2105050" y="2238000"/>
            <a:ext cx="4933800" cy="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Se a reta traçada pela nossa projeção se mantiver nos mesmo parâmetros </a:t>
            </a:r>
            <a:r>
              <a:rPr lang="en" dirty="0">
                <a:highlight>
                  <a:srgbClr val="FFCD00"/>
                </a:highlight>
              </a:rPr>
              <a:t>apenas entre 2039 e 2040 </a:t>
            </a:r>
            <a:r>
              <a:rPr lang="en" dirty="0"/>
              <a:t>teremos 50% dos servidores negros.</a:t>
            </a:r>
            <a:endParaRPr dirty="0"/>
          </a:p>
        </p:txBody>
      </p:sp>
      <p:sp>
        <p:nvSpPr>
          <p:cNvPr id="119" name="Google Shape;119;p16"/>
          <p:cNvSpPr txBox="1">
            <a:spLocks noGrp="1"/>
          </p:cNvSpPr>
          <p:nvPr>
            <p:ph type="sldNum" idx="12"/>
          </p:nvPr>
        </p:nvSpPr>
        <p:spPr>
          <a:xfrm>
            <a:off x="4297650" y="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2904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116567" y="2236896"/>
            <a:ext cx="4414861" cy="66970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Conclusões</a:t>
            </a:r>
            <a:endParaRPr dirty="0"/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grpSp>
        <p:nvGrpSpPr>
          <p:cNvPr id="8" name="Google Shape;849;p48">
            <a:extLst>
              <a:ext uri="{FF2B5EF4-FFF2-40B4-BE49-F238E27FC236}">
                <a16:creationId xmlns:a16="http://schemas.microsoft.com/office/drawing/2014/main" id="{D22EBB45-96AA-47AB-19B3-0C39A6FB25FA}"/>
              </a:ext>
            </a:extLst>
          </p:cNvPr>
          <p:cNvGrpSpPr/>
          <p:nvPr/>
        </p:nvGrpSpPr>
        <p:grpSpPr>
          <a:xfrm>
            <a:off x="1237262" y="2409838"/>
            <a:ext cx="337539" cy="323824"/>
            <a:chOff x="1923675" y="1633650"/>
            <a:chExt cx="436000" cy="435975"/>
          </a:xfrm>
        </p:grpSpPr>
        <p:sp>
          <p:nvSpPr>
            <p:cNvPr id="11" name="Google Shape;850;p48">
              <a:extLst>
                <a:ext uri="{FF2B5EF4-FFF2-40B4-BE49-F238E27FC236}">
                  <a16:creationId xmlns:a16="http://schemas.microsoft.com/office/drawing/2014/main" id="{04C4D604-A246-E04B-D3FA-0A3DF4BBB59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51;p48">
              <a:extLst>
                <a:ext uri="{FF2B5EF4-FFF2-40B4-BE49-F238E27FC236}">
                  <a16:creationId xmlns:a16="http://schemas.microsoft.com/office/drawing/2014/main" id="{5D62F67A-FD25-97C9-B456-36366DFF4E6C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52;p48">
              <a:extLst>
                <a:ext uri="{FF2B5EF4-FFF2-40B4-BE49-F238E27FC236}">
                  <a16:creationId xmlns:a16="http://schemas.microsoft.com/office/drawing/2014/main" id="{F3813054-755B-642E-4605-4549D32F0C1C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53;p48">
              <a:extLst>
                <a:ext uri="{FF2B5EF4-FFF2-40B4-BE49-F238E27FC236}">
                  <a16:creationId xmlns:a16="http://schemas.microsoft.com/office/drawing/2014/main" id="{35B54A4C-0C83-BF23-E2C0-46BD9E4A8F5C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54;p48">
              <a:extLst>
                <a:ext uri="{FF2B5EF4-FFF2-40B4-BE49-F238E27FC236}">
                  <a16:creationId xmlns:a16="http://schemas.microsoft.com/office/drawing/2014/main" id="{D7DAD028-EA12-8727-CA41-7928F97EA3C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55;p48">
              <a:extLst>
                <a:ext uri="{FF2B5EF4-FFF2-40B4-BE49-F238E27FC236}">
                  <a16:creationId xmlns:a16="http://schemas.microsoft.com/office/drawing/2014/main" id="{55B4F27E-7823-4970-AEDC-8B1B7EE48FE7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305691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0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Principais conclusões da pesquisa</a:t>
            </a:r>
            <a:endParaRPr dirty="0"/>
          </a:p>
        </p:txBody>
      </p:sp>
      <p:sp>
        <p:nvSpPr>
          <p:cNvPr id="171" name="Google Shape;171;p20"/>
          <p:cNvSpPr txBox="1">
            <a:spLocks noGrp="1"/>
          </p:cNvSpPr>
          <p:nvPr>
            <p:ph type="body" idx="1"/>
          </p:nvPr>
        </p:nvSpPr>
        <p:spPr>
          <a:xfrm>
            <a:off x="1381250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Entrantes</a:t>
            </a:r>
            <a:endParaRPr b="1" dirty="0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A política de cotas foi importante para </a:t>
            </a:r>
            <a:r>
              <a:rPr lang="en" b="1" dirty="0">
                <a:highlight>
                  <a:schemeClr val="accent1"/>
                </a:highlight>
              </a:rPr>
              <a:t>aumentar o percentual de entrantes negros </a:t>
            </a:r>
            <a:r>
              <a:rPr lang="en" dirty="0"/>
              <a:t>no serviço público federal brasileiro</a:t>
            </a:r>
            <a:endParaRPr dirty="0"/>
          </a:p>
        </p:txBody>
      </p:sp>
      <p:sp>
        <p:nvSpPr>
          <p:cNvPr id="172" name="Google Shape;172;p20"/>
          <p:cNvSpPr txBox="1">
            <a:spLocks noGrp="1"/>
          </p:cNvSpPr>
          <p:nvPr>
            <p:ph type="body" idx="2"/>
          </p:nvPr>
        </p:nvSpPr>
        <p:spPr>
          <a:xfrm>
            <a:off x="3834912" y="1651075"/>
            <a:ext cx="2334000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Estoque</a:t>
            </a:r>
            <a:endParaRPr b="1" dirty="0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Apesar da mudança do perfil dos novos entrantes, </a:t>
            </a:r>
            <a:r>
              <a:rPr lang="en" b="1" dirty="0">
                <a:highlight>
                  <a:schemeClr val="accent1"/>
                </a:highlight>
              </a:rPr>
              <a:t>o estoque de servidores ainda se encontra longe da representatividade da população brasileira</a:t>
            </a:r>
            <a:r>
              <a:rPr lang="en" dirty="0"/>
              <a:t>.</a:t>
            </a:r>
            <a:endParaRPr dirty="0"/>
          </a:p>
        </p:txBody>
      </p:sp>
      <p:sp>
        <p:nvSpPr>
          <p:cNvPr id="173" name="Google Shape;173;p20"/>
          <p:cNvSpPr txBox="1">
            <a:spLocks noGrp="1"/>
          </p:cNvSpPr>
          <p:nvPr>
            <p:ph type="body" idx="3"/>
          </p:nvPr>
        </p:nvSpPr>
        <p:spPr>
          <a:xfrm>
            <a:off x="6288573" y="1651075"/>
            <a:ext cx="2608684" cy="3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pt-BR" b="1" dirty="0">
                <a:highlight>
                  <a:schemeClr val="accent1"/>
                </a:highlight>
              </a:rPr>
              <a:t>Entraves</a:t>
            </a:r>
            <a:endParaRPr b="1" dirty="0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/>
              <a:t>O caso dos professores do magistério superior demonstra que no Executivo Federal o </a:t>
            </a:r>
            <a:r>
              <a:rPr lang="en" b="1" dirty="0">
                <a:highlight>
                  <a:schemeClr val="accent1"/>
                </a:highlight>
              </a:rPr>
              <a:t>fracionamento de vagas </a:t>
            </a:r>
            <a:r>
              <a:rPr lang="en" dirty="0"/>
              <a:t>foi o maior responsável pela não atingimento da meta de 20% de vagas reservadas para negros. </a:t>
            </a:r>
            <a:endParaRPr dirty="0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9" name="Google Shape;179;p2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  <p:grpSp>
        <p:nvGrpSpPr>
          <p:cNvPr id="2" name="Google Shape;849;p48">
            <a:extLst>
              <a:ext uri="{FF2B5EF4-FFF2-40B4-BE49-F238E27FC236}">
                <a16:creationId xmlns:a16="http://schemas.microsoft.com/office/drawing/2014/main" id="{4EB0B2F1-513E-1BE4-9875-21618537B9F8}"/>
              </a:ext>
            </a:extLst>
          </p:cNvPr>
          <p:cNvGrpSpPr/>
          <p:nvPr/>
        </p:nvGrpSpPr>
        <p:grpSpPr>
          <a:xfrm>
            <a:off x="903434" y="1001487"/>
            <a:ext cx="257710" cy="245308"/>
            <a:chOff x="1923675" y="1633650"/>
            <a:chExt cx="436000" cy="435975"/>
          </a:xfrm>
        </p:grpSpPr>
        <p:sp>
          <p:nvSpPr>
            <p:cNvPr id="3" name="Google Shape;850;p48">
              <a:extLst>
                <a:ext uri="{FF2B5EF4-FFF2-40B4-BE49-F238E27FC236}">
                  <a16:creationId xmlns:a16="http://schemas.microsoft.com/office/drawing/2014/main" id="{698DF6F1-C5D7-1263-C06F-C78170291EF6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51;p48">
              <a:extLst>
                <a:ext uri="{FF2B5EF4-FFF2-40B4-BE49-F238E27FC236}">
                  <a16:creationId xmlns:a16="http://schemas.microsoft.com/office/drawing/2014/main" id="{77AEB9BA-0D29-E370-5B69-4564A33E747B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52;p48">
              <a:extLst>
                <a:ext uri="{FF2B5EF4-FFF2-40B4-BE49-F238E27FC236}">
                  <a16:creationId xmlns:a16="http://schemas.microsoft.com/office/drawing/2014/main" id="{656BCCC0-75CE-F2DF-D02C-47C576FDF832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53;p48">
              <a:extLst>
                <a:ext uri="{FF2B5EF4-FFF2-40B4-BE49-F238E27FC236}">
                  <a16:creationId xmlns:a16="http://schemas.microsoft.com/office/drawing/2014/main" id="{1B2BF946-820A-8F8B-54F6-C4309A0FFE12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54;p48">
              <a:extLst>
                <a:ext uri="{FF2B5EF4-FFF2-40B4-BE49-F238E27FC236}">
                  <a16:creationId xmlns:a16="http://schemas.microsoft.com/office/drawing/2014/main" id="{660A3440-6F27-D9AA-B35B-75BCE1762D3A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55;p48">
              <a:extLst>
                <a:ext uri="{FF2B5EF4-FFF2-40B4-BE49-F238E27FC236}">
                  <a16:creationId xmlns:a16="http://schemas.microsoft.com/office/drawing/2014/main" id="{54C4A4CA-3CBD-4051-D758-3AF5B147E8F4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0"/>
          <p:cNvSpPr txBox="1">
            <a:spLocks noGrp="1"/>
          </p:cNvSpPr>
          <p:nvPr>
            <p:ph type="subTitle" idx="4294967295"/>
          </p:nvPr>
        </p:nvSpPr>
        <p:spPr>
          <a:xfrm>
            <a:off x="2484900" y="1884362"/>
            <a:ext cx="5021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3600" b="1" i="1" dirty="0">
              <a:latin typeface="Lora"/>
              <a:ea typeface="Lora"/>
              <a:cs typeface="Lora"/>
              <a:sym typeface="Lora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800" dirty="0"/>
              <a:t>C</a:t>
            </a:r>
            <a:r>
              <a:rPr lang="en" sz="1800" dirty="0">
                <a:solidFill>
                  <a:schemeClr val="dk1"/>
                </a:solidFill>
              </a:rPr>
              <a:t>ontatos</a:t>
            </a:r>
            <a:endParaRPr sz="1800" dirty="0">
              <a:solidFill>
                <a:schemeClr val="dk1"/>
              </a:solidFill>
            </a:endParaRPr>
          </a:p>
          <a:p>
            <a:pPr marL="432000" lvl="0" indent="-360000" algn="l" rtl="0">
              <a:spcBef>
                <a:spcPts val="600"/>
              </a:spcBef>
              <a:spcAft>
                <a:spcPts val="0"/>
              </a:spcAft>
              <a:buSzPts val="1800"/>
              <a:buChar char="◉"/>
            </a:pPr>
            <a:r>
              <a:rPr lang="pt-BR" sz="1800" dirty="0">
                <a:hlinkClick r:id="rId3"/>
              </a:rPr>
              <a:t>p</a:t>
            </a:r>
            <a:r>
              <a:rPr lang="en" sz="1800" dirty="0">
                <a:solidFill>
                  <a:schemeClr val="dk1"/>
                </a:solidFill>
                <a:hlinkClick r:id="rId3"/>
              </a:rPr>
              <a:t>edro.masson@enap.gov.br</a:t>
            </a:r>
            <a:endParaRPr lang="en" sz="1800" dirty="0">
              <a:solidFill>
                <a:schemeClr val="dk1"/>
              </a:solidFill>
            </a:endParaRPr>
          </a:p>
          <a:p>
            <a:pPr marL="432000" lvl="0" indent="-360000" algn="l" rtl="0">
              <a:spcBef>
                <a:spcPts val="600"/>
              </a:spcBef>
              <a:spcAft>
                <a:spcPts val="0"/>
              </a:spcAft>
              <a:buSzPts val="1800"/>
              <a:buChar char="◉"/>
            </a:pPr>
            <a:r>
              <a:rPr lang="en" sz="1800" dirty="0">
                <a:solidFill>
                  <a:schemeClr val="dk1"/>
                </a:solidFill>
              </a:rPr>
              <a:t>Linkedin: Pedro Masson</a:t>
            </a:r>
          </a:p>
          <a:p>
            <a:pPr marL="432000" lvl="0" indent="-360000" algn="l" rtl="0">
              <a:spcBef>
                <a:spcPts val="600"/>
              </a:spcBef>
              <a:spcAft>
                <a:spcPts val="0"/>
              </a:spcAft>
              <a:buSzPts val="1800"/>
              <a:buChar char="◉"/>
            </a:pPr>
            <a:r>
              <a:rPr lang="en" sz="1800" dirty="0">
                <a:solidFill>
                  <a:schemeClr val="dk1"/>
                </a:solidFill>
              </a:rPr>
              <a:t>dados@enap</a:t>
            </a:r>
            <a:r>
              <a:rPr lang="en" sz="1800" dirty="0"/>
              <a:t>.gov.br</a:t>
            </a:r>
            <a:endParaRPr lang="en" sz="1800" dirty="0">
              <a:solidFill>
                <a:schemeClr val="dk1"/>
              </a:solidFill>
            </a:endParaRPr>
          </a:p>
        </p:txBody>
      </p:sp>
      <p:cxnSp>
        <p:nvCxnSpPr>
          <p:cNvPr id="323" name="Google Shape;323;p30"/>
          <p:cNvCxnSpPr/>
          <p:nvPr/>
        </p:nvCxnSpPr>
        <p:spPr>
          <a:xfrm>
            <a:off x="6450" y="1428750"/>
            <a:ext cx="23973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4" name="Google Shape;324;p30"/>
          <p:cNvSpPr txBox="1">
            <a:spLocks noGrp="1"/>
          </p:cNvSpPr>
          <p:nvPr>
            <p:ph type="ctrTitle" idx="4294967295"/>
          </p:nvPr>
        </p:nvSpPr>
        <p:spPr>
          <a:xfrm>
            <a:off x="2484900" y="838475"/>
            <a:ext cx="49080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Obrigado</a:t>
            </a:r>
            <a:r>
              <a:rPr lang="en" sz="6000" dirty="0"/>
              <a:t>!</a:t>
            </a:r>
            <a:endParaRPr sz="6000" dirty="0"/>
          </a:p>
        </p:txBody>
      </p:sp>
      <p:cxnSp>
        <p:nvCxnSpPr>
          <p:cNvPr id="325" name="Google Shape;325;p30"/>
          <p:cNvCxnSpPr/>
          <p:nvPr/>
        </p:nvCxnSpPr>
        <p:spPr>
          <a:xfrm>
            <a:off x="5589800" y="1428750"/>
            <a:ext cx="3554100" cy="0"/>
          </a:xfrm>
          <a:prstGeom prst="straightConnector1">
            <a:avLst/>
          </a:prstGeom>
          <a:noFill/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6" name="Google Shape;326;p30"/>
          <p:cNvSpPr/>
          <p:nvPr/>
        </p:nvSpPr>
        <p:spPr>
          <a:xfrm>
            <a:off x="831925" y="859175"/>
            <a:ext cx="1139100" cy="1139100"/>
          </a:xfrm>
          <a:prstGeom prst="ellipse">
            <a:avLst/>
          </a:prstGeom>
          <a:solidFill>
            <a:srgbClr val="FFCD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7" name="Google Shape;327;p30"/>
          <p:cNvGrpSpPr/>
          <p:nvPr/>
        </p:nvGrpSpPr>
        <p:grpSpPr>
          <a:xfrm>
            <a:off x="1148888" y="1190759"/>
            <a:ext cx="505722" cy="475767"/>
            <a:chOff x="5972700" y="2330200"/>
            <a:chExt cx="411625" cy="387275"/>
          </a:xfrm>
        </p:grpSpPr>
        <p:sp>
          <p:nvSpPr>
            <p:cNvPr id="328" name="Google Shape;328;p30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0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0" name="Google Shape;330;p3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>
            <a:spLocks noGrp="1"/>
          </p:cNvSpPr>
          <p:nvPr>
            <p:ph type="body" idx="1"/>
          </p:nvPr>
        </p:nvSpPr>
        <p:spPr>
          <a:xfrm>
            <a:off x="1381250" y="1618700"/>
            <a:ext cx="6862864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Levantamento dos Editais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realizado</a:t>
            </a:r>
            <a:r>
              <a:rPr lang="en-US" dirty="0"/>
              <a:t> o </a:t>
            </a:r>
            <a:r>
              <a:rPr lang="en-US" dirty="0" err="1"/>
              <a:t>levantamento</a:t>
            </a:r>
            <a:r>
              <a:rPr lang="en-US" dirty="0"/>
              <a:t> </a:t>
            </a:r>
            <a:r>
              <a:rPr lang="en-US" dirty="0" err="1"/>
              <a:t>sistemático</a:t>
            </a:r>
            <a:r>
              <a:rPr lang="en-US" dirty="0"/>
              <a:t> de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editais</a:t>
            </a:r>
            <a:r>
              <a:rPr lang="en-US" dirty="0"/>
              <a:t> de </a:t>
            </a:r>
            <a:r>
              <a:rPr lang="en-US" dirty="0" err="1"/>
              <a:t>abertura</a:t>
            </a:r>
            <a:r>
              <a:rPr lang="en-US" dirty="0"/>
              <a:t> e de </a:t>
            </a:r>
            <a:r>
              <a:rPr lang="en-US" dirty="0" err="1"/>
              <a:t>resultado</a:t>
            </a:r>
            <a:r>
              <a:rPr lang="en-US" dirty="0"/>
              <a:t> dos </a:t>
            </a:r>
            <a:r>
              <a:rPr lang="en-US" dirty="0" err="1"/>
              <a:t>concursos</a:t>
            </a:r>
            <a:r>
              <a:rPr lang="en-US" dirty="0"/>
              <a:t> </a:t>
            </a:r>
            <a:r>
              <a:rPr lang="en-US" dirty="0" err="1"/>
              <a:t>realizados</a:t>
            </a:r>
            <a:r>
              <a:rPr lang="en-US" dirty="0"/>
              <a:t> </a:t>
            </a:r>
            <a:r>
              <a:rPr lang="en-US" dirty="0" err="1"/>
              <a:t>após</a:t>
            </a:r>
            <a:r>
              <a:rPr lang="en-US" dirty="0"/>
              <a:t> a </a:t>
            </a:r>
            <a:r>
              <a:rPr lang="en-US" dirty="0" err="1"/>
              <a:t>promulgação</a:t>
            </a:r>
            <a:r>
              <a:rPr lang="en-US" dirty="0"/>
              <a:t> da Lei.</a:t>
            </a:r>
          </a:p>
        </p:txBody>
      </p:sp>
      <p:sp>
        <p:nvSpPr>
          <p:cNvPr id="158" name="Google Shape;158;p19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Metodologia</a:t>
            </a:r>
            <a:endParaRPr dirty="0"/>
          </a:p>
        </p:txBody>
      </p:sp>
      <p:sp>
        <p:nvSpPr>
          <p:cNvPr id="165" name="Google Shape;165;p1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4" name="Google Shape;874;p48">
            <a:extLst>
              <a:ext uri="{FF2B5EF4-FFF2-40B4-BE49-F238E27FC236}">
                <a16:creationId xmlns:a16="http://schemas.microsoft.com/office/drawing/2014/main" id="{322220E3-E8FE-FAB4-3335-D275EC1A0ED0}"/>
              </a:ext>
            </a:extLst>
          </p:cNvPr>
          <p:cNvGrpSpPr/>
          <p:nvPr/>
        </p:nvGrpSpPr>
        <p:grpSpPr>
          <a:xfrm>
            <a:off x="886053" y="982060"/>
            <a:ext cx="268655" cy="263703"/>
            <a:chOff x="5961125" y="1623900"/>
            <a:chExt cx="427450" cy="448175"/>
          </a:xfrm>
        </p:grpSpPr>
        <p:sp>
          <p:nvSpPr>
            <p:cNvPr id="5" name="Google Shape;875;p48">
              <a:extLst>
                <a:ext uri="{FF2B5EF4-FFF2-40B4-BE49-F238E27FC236}">
                  <a16:creationId xmlns:a16="http://schemas.microsoft.com/office/drawing/2014/main" id="{1BB55287-3419-8898-69AC-B1E8A66D04CA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76;p48">
              <a:extLst>
                <a:ext uri="{FF2B5EF4-FFF2-40B4-BE49-F238E27FC236}">
                  <a16:creationId xmlns:a16="http://schemas.microsoft.com/office/drawing/2014/main" id="{45CB9A15-ADDB-F03A-27FC-8EF104EE4EA3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7;p48">
              <a:extLst>
                <a:ext uri="{FF2B5EF4-FFF2-40B4-BE49-F238E27FC236}">
                  <a16:creationId xmlns:a16="http://schemas.microsoft.com/office/drawing/2014/main" id="{84B99A42-7569-C057-E5F1-B8B27FA7303A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78;p48">
              <a:extLst>
                <a:ext uri="{FF2B5EF4-FFF2-40B4-BE49-F238E27FC236}">
                  <a16:creationId xmlns:a16="http://schemas.microsoft.com/office/drawing/2014/main" id="{FCB52482-CAEC-B4AA-7C0D-4D517CBA8462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79;p48">
              <a:extLst>
                <a:ext uri="{FF2B5EF4-FFF2-40B4-BE49-F238E27FC236}">
                  <a16:creationId xmlns:a16="http://schemas.microsoft.com/office/drawing/2014/main" id="{AD4E8BC4-7D32-EABD-12D8-007266294A7A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80;p48">
              <a:extLst>
                <a:ext uri="{FF2B5EF4-FFF2-40B4-BE49-F238E27FC236}">
                  <a16:creationId xmlns:a16="http://schemas.microsoft.com/office/drawing/2014/main" id="{B353395B-7F5D-BC55-48F4-362B65B5DFAF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81;p48">
              <a:extLst>
                <a:ext uri="{FF2B5EF4-FFF2-40B4-BE49-F238E27FC236}">
                  <a16:creationId xmlns:a16="http://schemas.microsoft.com/office/drawing/2014/main" id="{83E9C5E3-8DEA-EFC1-28B0-D2102A60F2F5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>
            <a:spLocks noGrp="1"/>
          </p:cNvSpPr>
          <p:nvPr>
            <p:ph type="body" idx="1"/>
          </p:nvPr>
        </p:nvSpPr>
        <p:spPr>
          <a:xfrm>
            <a:off x="1381250" y="1618700"/>
            <a:ext cx="6862864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Batimento dos dados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construído</a:t>
            </a:r>
            <a:r>
              <a:rPr lang="en-US" dirty="0"/>
              <a:t> um banco de dados com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aprovados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concursos</a:t>
            </a:r>
            <a:r>
              <a:rPr lang="en-US" dirty="0"/>
              <a:t> (</a:t>
            </a:r>
            <a:r>
              <a:rPr lang="en-US" dirty="0" err="1"/>
              <a:t>ampla</a:t>
            </a:r>
            <a:r>
              <a:rPr lang="en-US" dirty="0"/>
              <a:t> </a:t>
            </a:r>
            <a:r>
              <a:rPr lang="en-US" dirty="0" err="1"/>
              <a:t>concorrência</a:t>
            </a:r>
            <a:r>
              <a:rPr lang="en-US" dirty="0"/>
              <a:t> e </a:t>
            </a:r>
            <a:r>
              <a:rPr lang="en-US" dirty="0" err="1"/>
              <a:t>cotas</a:t>
            </a:r>
            <a:r>
              <a:rPr lang="en-US" dirty="0"/>
              <a:t>) e </a:t>
            </a:r>
            <a:r>
              <a:rPr lang="en-US" dirty="0" err="1"/>
              <a:t>depois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nomes</a:t>
            </a:r>
            <a:r>
              <a:rPr lang="en-US" dirty="0"/>
              <a:t>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localizados</a:t>
            </a:r>
            <a:r>
              <a:rPr lang="en-US" dirty="0"/>
              <a:t> no Sistema </a:t>
            </a:r>
            <a:r>
              <a:rPr lang="en-US" dirty="0" err="1"/>
              <a:t>Integrado</a:t>
            </a:r>
            <a:r>
              <a:rPr lang="en-US" dirty="0"/>
              <a:t> de </a:t>
            </a:r>
            <a:r>
              <a:rPr lang="en-US" dirty="0" err="1"/>
              <a:t>Administração</a:t>
            </a:r>
            <a:r>
              <a:rPr lang="en-US" dirty="0"/>
              <a:t> de </a:t>
            </a:r>
            <a:r>
              <a:rPr lang="en-US" dirty="0" err="1"/>
              <a:t>Pessoal</a:t>
            </a:r>
            <a:r>
              <a:rPr lang="en-US" dirty="0"/>
              <a:t> (SIAPE).</a:t>
            </a:r>
          </a:p>
        </p:txBody>
      </p:sp>
      <p:sp>
        <p:nvSpPr>
          <p:cNvPr id="158" name="Google Shape;158;p19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Metodologia</a:t>
            </a:r>
            <a:endParaRPr dirty="0"/>
          </a:p>
        </p:txBody>
      </p:sp>
      <p:sp>
        <p:nvSpPr>
          <p:cNvPr id="165" name="Google Shape;165;p1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2" name="Google Shape;874;p48">
            <a:extLst>
              <a:ext uri="{FF2B5EF4-FFF2-40B4-BE49-F238E27FC236}">
                <a16:creationId xmlns:a16="http://schemas.microsoft.com/office/drawing/2014/main" id="{052A5B9D-C1D5-D0E7-7122-C64ED1C1A4BF}"/>
              </a:ext>
            </a:extLst>
          </p:cNvPr>
          <p:cNvGrpSpPr/>
          <p:nvPr/>
        </p:nvGrpSpPr>
        <p:grpSpPr>
          <a:xfrm>
            <a:off x="886053" y="982060"/>
            <a:ext cx="268655" cy="263703"/>
            <a:chOff x="5961125" y="1623900"/>
            <a:chExt cx="427450" cy="448175"/>
          </a:xfrm>
        </p:grpSpPr>
        <p:sp>
          <p:nvSpPr>
            <p:cNvPr id="3" name="Google Shape;875;p48">
              <a:extLst>
                <a:ext uri="{FF2B5EF4-FFF2-40B4-BE49-F238E27FC236}">
                  <a16:creationId xmlns:a16="http://schemas.microsoft.com/office/drawing/2014/main" id="{67ADBBD4-FA9B-1700-8AED-0F8ED127A5DE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76;p48">
              <a:extLst>
                <a:ext uri="{FF2B5EF4-FFF2-40B4-BE49-F238E27FC236}">
                  <a16:creationId xmlns:a16="http://schemas.microsoft.com/office/drawing/2014/main" id="{51A8A09D-D522-698D-918A-727BDC56BFEC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77;p48">
              <a:extLst>
                <a:ext uri="{FF2B5EF4-FFF2-40B4-BE49-F238E27FC236}">
                  <a16:creationId xmlns:a16="http://schemas.microsoft.com/office/drawing/2014/main" id="{CF24A3F7-BB50-11E8-E551-D4A10A0D0B9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78;p48">
              <a:extLst>
                <a:ext uri="{FF2B5EF4-FFF2-40B4-BE49-F238E27FC236}">
                  <a16:creationId xmlns:a16="http://schemas.microsoft.com/office/drawing/2014/main" id="{362BC8C7-4E9C-6AC4-C68B-0E20109C7E25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9;p48">
              <a:extLst>
                <a:ext uri="{FF2B5EF4-FFF2-40B4-BE49-F238E27FC236}">
                  <a16:creationId xmlns:a16="http://schemas.microsoft.com/office/drawing/2014/main" id="{AAC677AD-2C1C-F9CC-873E-218031AB90AE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80;p48">
              <a:extLst>
                <a:ext uri="{FF2B5EF4-FFF2-40B4-BE49-F238E27FC236}">
                  <a16:creationId xmlns:a16="http://schemas.microsoft.com/office/drawing/2014/main" id="{2B287ED1-06C8-ABCC-8616-3FAFCF02B923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81;p48">
              <a:extLst>
                <a:ext uri="{FF2B5EF4-FFF2-40B4-BE49-F238E27FC236}">
                  <a16:creationId xmlns:a16="http://schemas.microsoft.com/office/drawing/2014/main" id="{AEA92FD3-59E8-8519-EEA9-448A09383F8D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3154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>
            <a:spLocks noGrp="1"/>
          </p:cNvSpPr>
          <p:nvPr>
            <p:ph type="body" idx="1"/>
          </p:nvPr>
        </p:nvSpPr>
        <p:spPr>
          <a:xfrm>
            <a:off x="1381250" y="1618700"/>
            <a:ext cx="6862864" cy="323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highlight>
                  <a:schemeClr val="accent1"/>
                </a:highlight>
              </a:rPr>
              <a:t>Cotistas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" b="1" dirty="0">
              <a:highlight>
                <a:schemeClr val="accent1"/>
              </a:highlight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considerados</a:t>
            </a:r>
            <a:r>
              <a:rPr lang="en-US" dirty="0"/>
              <a:t> </a:t>
            </a:r>
            <a:r>
              <a:rPr lang="en-US" dirty="0" err="1"/>
              <a:t>cotistas</a:t>
            </a:r>
            <a:r>
              <a:rPr lang="en-US" dirty="0"/>
              <a:t> </a:t>
            </a:r>
            <a:r>
              <a:rPr lang="en-US" dirty="0" err="1"/>
              <a:t>aqueles</a:t>
            </a:r>
            <a:r>
              <a:rPr lang="en-US" dirty="0"/>
              <a:t> </a:t>
            </a:r>
            <a:r>
              <a:rPr lang="en-US" dirty="0" err="1"/>
              <a:t>aprovados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concursos</a:t>
            </a:r>
            <a:r>
              <a:rPr lang="en-US" dirty="0"/>
              <a:t> que se </a:t>
            </a:r>
            <a:r>
              <a:rPr lang="en-US" dirty="0" err="1"/>
              <a:t>inscreveram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cotistas</a:t>
            </a:r>
            <a:r>
              <a:rPr lang="en-US" dirty="0"/>
              <a:t> e que </a:t>
            </a:r>
            <a:r>
              <a:rPr lang="en-US" dirty="0" err="1"/>
              <a:t>foram</a:t>
            </a:r>
            <a:r>
              <a:rPr lang="en-US" dirty="0"/>
              <a:t> </a:t>
            </a:r>
            <a:r>
              <a:rPr lang="en-US" dirty="0" err="1"/>
              <a:t>localizados</a:t>
            </a:r>
            <a:r>
              <a:rPr lang="en-US" dirty="0"/>
              <a:t> no SIAPE (</a:t>
            </a:r>
            <a:r>
              <a:rPr lang="en-US" dirty="0" err="1"/>
              <a:t>até</a:t>
            </a:r>
            <a:r>
              <a:rPr lang="en-US" dirty="0"/>
              <a:t> o </a:t>
            </a:r>
            <a:r>
              <a:rPr lang="en-US" dirty="0" err="1"/>
              <a:t>limite</a:t>
            </a:r>
            <a:r>
              <a:rPr lang="en-US" dirty="0"/>
              <a:t> de 20%).</a:t>
            </a:r>
          </a:p>
        </p:txBody>
      </p:sp>
      <p:sp>
        <p:nvSpPr>
          <p:cNvPr id="158" name="Google Shape;158;p19"/>
          <p:cNvSpPr txBox="1">
            <a:spLocks noGrp="1"/>
          </p:cNvSpPr>
          <p:nvPr>
            <p:ph type="title"/>
          </p:nvPr>
        </p:nvSpPr>
        <p:spPr>
          <a:xfrm>
            <a:off x="1381250" y="896112"/>
            <a:ext cx="3878400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Metodologia</a:t>
            </a:r>
            <a:endParaRPr dirty="0"/>
          </a:p>
        </p:txBody>
      </p:sp>
      <p:sp>
        <p:nvSpPr>
          <p:cNvPr id="165" name="Google Shape;165;p1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2" name="Google Shape;874;p48">
            <a:extLst>
              <a:ext uri="{FF2B5EF4-FFF2-40B4-BE49-F238E27FC236}">
                <a16:creationId xmlns:a16="http://schemas.microsoft.com/office/drawing/2014/main" id="{052A5B9D-C1D5-D0E7-7122-C64ED1C1A4BF}"/>
              </a:ext>
            </a:extLst>
          </p:cNvPr>
          <p:cNvGrpSpPr/>
          <p:nvPr/>
        </p:nvGrpSpPr>
        <p:grpSpPr>
          <a:xfrm>
            <a:off x="886053" y="982060"/>
            <a:ext cx="268655" cy="263703"/>
            <a:chOff x="5961125" y="1623900"/>
            <a:chExt cx="427450" cy="448175"/>
          </a:xfrm>
        </p:grpSpPr>
        <p:sp>
          <p:nvSpPr>
            <p:cNvPr id="3" name="Google Shape;875;p48">
              <a:extLst>
                <a:ext uri="{FF2B5EF4-FFF2-40B4-BE49-F238E27FC236}">
                  <a16:creationId xmlns:a16="http://schemas.microsoft.com/office/drawing/2014/main" id="{67ADBBD4-FA9B-1700-8AED-0F8ED127A5DE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876;p48">
              <a:extLst>
                <a:ext uri="{FF2B5EF4-FFF2-40B4-BE49-F238E27FC236}">
                  <a16:creationId xmlns:a16="http://schemas.microsoft.com/office/drawing/2014/main" id="{51A8A09D-D522-698D-918A-727BDC56BFEC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877;p48">
              <a:extLst>
                <a:ext uri="{FF2B5EF4-FFF2-40B4-BE49-F238E27FC236}">
                  <a16:creationId xmlns:a16="http://schemas.microsoft.com/office/drawing/2014/main" id="{CF24A3F7-BB50-11E8-E551-D4A10A0D0B9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78;p48">
              <a:extLst>
                <a:ext uri="{FF2B5EF4-FFF2-40B4-BE49-F238E27FC236}">
                  <a16:creationId xmlns:a16="http://schemas.microsoft.com/office/drawing/2014/main" id="{362BC8C7-4E9C-6AC4-C68B-0E20109C7E25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9;p48">
              <a:extLst>
                <a:ext uri="{FF2B5EF4-FFF2-40B4-BE49-F238E27FC236}">
                  <a16:creationId xmlns:a16="http://schemas.microsoft.com/office/drawing/2014/main" id="{AAC677AD-2C1C-F9CC-873E-218031AB90AE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80;p48">
              <a:extLst>
                <a:ext uri="{FF2B5EF4-FFF2-40B4-BE49-F238E27FC236}">
                  <a16:creationId xmlns:a16="http://schemas.microsoft.com/office/drawing/2014/main" id="{2B287ED1-06C8-ABCC-8616-3FAFCF02B923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81;p48">
              <a:extLst>
                <a:ext uri="{FF2B5EF4-FFF2-40B4-BE49-F238E27FC236}">
                  <a16:creationId xmlns:a16="http://schemas.microsoft.com/office/drawing/2014/main" id="{AEA92FD3-59E8-8519-EEA9-448A09383F8D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78972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ctrTitle"/>
          </p:nvPr>
        </p:nvSpPr>
        <p:spPr>
          <a:xfrm>
            <a:off x="2022225" y="1693523"/>
            <a:ext cx="37878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Principais resultados</a:t>
            </a:r>
            <a:endParaRPr dirty="0"/>
          </a:p>
        </p:txBody>
      </p:sp>
      <p:sp>
        <p:nvSpPr>
          <p:cNvPr id="112" name="Google Shape;112;p15"/>
          <p:cNvSpPr txBox="1"/>
          <p:nvPr/>
        </p:nvSpPr>
        <p:spPr>
          <a:xfrm>
            <a:off x="1133975" y="2291150"/>
            <a:ext cx="543900" cy="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113" name="Google Shape;11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" name="Google Shape;978;p48">
            <a:extLst>
              <a:ext uri="{FF2B5EF4-FFF2-40B4-BE49-F238E27FC236}">
                <a16:creationId xmlns:a16="http://schemas.microsoft.com/office/drawing/2014/main" id="{3FFE1850-4EC9-0F49-D250-F3C02D6F4E11}"/>
              </a:ext>
            </a:extLst>
          </p:cNvPr>
          <p:cNvGrpSpPr/>
          <p:nvPr/>
        </p:nvGrpSpPr>
        <p:grpSpPr>
          <a:xfrm>
            <a:off x="1228587" y="2436365"/>
            <a:ext cx="354676" cy="270769"/>
            <a:chOff x="3932350" y="3714775"/>
            <a:chExt cx="439650" cy="319075"/>
          </a:xfrm>
        </p:grpSpPr>
        <p:sp>
          <p:nvSpPr>
            <p:cNvPr id="3" name="Google Shape;979;p48">
              <a:extLst>
                <a:ext uri="{FF2B5EF4-FFF2-40B4-BE49-F238E27FC236}">
                  <a16:creationId xmlns:a16="http://schemas.microsoft.com/office/drawing/2014/main" id="{3EF9EC4C-6716-C803-FA85-529349BEF6B5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980;p48">
              <a:extLst>
                <a:ext uri="{FF2B5EF4-FFF2-40B4-BE49-F238E27FC236}">
                  <a16:creationId xmlns:a16="http://schemas.microsoft.com/office/drawing/2014/main" id="{FDCDBB9D-3B2D-1281-13F1-67023FDEA78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1;p48">
              <a:extLst>
                <a:ext uri="{FF2B5EF4-FFF2-40B4-BE49-F238E27FC236}">
                  <a16:creationId xmlns:a16="http://schemas.microsoft.com/office/drawing/2014/main" id="{A0F15FCB-779E-603A-94B8-9B58B83EC8B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2;p48">
              <a:extLst>
                <a:ext uri="{FF2B5EF4-FFF2-40B4-BE49-F238E27FC236}">
                  <a16:creationId xmlns:a16="http://schemas.microsoft.com/office/drawing/2014/main" id="{15EA0782-FD14-06A1-E91B-D42A077A2B3C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3;p48">
              <a:extLst>
                <a:ext uri="{FF2B5EF4-FFF2-40B4-BE49-F238E27FC236}">
                  <a16:creationId xmlns:a16="http://schemas.microsoft.com/office/drawing/2014/main" id="{7AC1B26E-ADA6-6E35-7309-33C864D858B0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555420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Quantidade de cotistas por ano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" name="Imagem 19" descr="Gráfico, Gráfico de linhas&#10;&#10;Descrição gerada automaticamente">
            <a:extLst>
              <a:ext uri="{FF2B5EF4-FFF2-40B4-BE49-F238E27FC236}">
                <a16:creationId xmlns:a16="http://schemas.microsoft.com/office/drawing/2014/main" id="{6C2C463B-AD8C-CE00-1A90-F2AC09E1A9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8130" y="1539461"/>
            <a:ext cx="5067739" cy="326926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468334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Efeito nos novos entrantes negros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9" name="Imagem 8">
            <a:extLst>
              <a:ext uri="{FF2B5EF4-FFF2-40B4-BE49-F238E27FC236}">
                <a16:creationId xmlns:a16="http://schemas.microsoft.com/office/drawing/2014/main" id="{289382BB-9090-C5DA-FFEC-0001BC07B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442" y="1418285"/>
            <a:ext cx="5723116" cy="3528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43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1555420" y="894597"/>
            <a:ext cx="4613173" cy="4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Efeito nos novos entrantes total</a:t>
            </a:r>
            <a:endParaRPr dirty="0"/>
          </a:p>
        </p:txBody>
      </p:sp>
      <p:sp>
        <p:nvSpPr>
          <p:cNvPr id="215" name="Google Shape;215;p2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3" name="Google Shape;978;p48">
            <a:extLst>
              <a:ext uri="{FF2B5EF4-FFF2-40B4-BE49-F238E27FC236}">
                <a16:creationId xmlns:a16="http://schemas.microsoft.com/office/drawing/2014/main" id="{AAE0D48F-E8DC-1BC4-2AAD-7F1A00CFF734}"/>
              </a:ext>
            </a:extLst>
          </p:cNvPr>
          <p:cNvGrpSpPr/>
          <p:nvPr/>
        </p:nvGrpSpPr>
        <p:grpSpPr>
          <a:xfrm>
            <a:off x="902015" y="1016002"/>
            <a:ext cx="259128" cy="217713"/>
            <a:chOff x="3932350" y="3714775"/>
            <a:chExt cx="439650" cy="319075"/>
          </a:xfrm>
        </p:grpSpPr>
        <p:sp>
          <p:nvSpPr>
            <p:cNvPr id="4" name="Google Shape;979;p48">
              <a:extLst>
                <a:ext uri="{FF2B5EF4-FFF2-40B4-BE49-F238E27FC236}">
                  <a16:creationId xmlns:a16="http://schemas.microsoft.com/office/drawing/2014/main" id="{95C54DA3-44D0-2DAF-5301-6B9EEE11CCE9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980;p48">
              <a:extLst>
                <a:ext uri="{FF2B5EF4-FFF2-40B4-BE49-F238E27FC236}">
                  <a16:creationId xmlns:a16="http://schemas.microsoft.com/office/drawing/2014/main" id="{0D574906-84C5-1F9D-6D12-44FE3FF07216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981;p48">
              <a:extLst>
                <a:ext uri="{FF2B5EF4-FFF2-40B4-BE49-F238E27FC236}">
                  <a16:creationId xmlns:a16="http://schemas.microsoft.com/office/drawing/2014/main" id="{8B4A2C7C-1584-C0EA-3F23-C0AAB5495669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82;p48">
              <a:extLst>
                <a:ext uri="{FF2B5EF4-FFF2-40B4-BE49-F238E27FC236}">
                  <a16:creationId xmlns:a16="http://schemas.microsoft.com/office/drawing/2014/main" id="{891A8F15-984B-8958-02AD-00C06F1A739B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83;p48">
              <a:extLst>
                <a:ext uri="{FF2B5EF4-FFF2-40B4-BE49-F238E27FC236}">
                  <a16:creationId xmlns:a16="http://schemas.microsoft.com/office/drawing/2014/main" id="{FE3B3148-9E80-E576-C4A0-BECF07A25F68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noFill/>
            <a:ln w="9525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0" name="Imagem 9" descr="Gráfico, Gráfico de linhas&#10;&#10;Descrição gerada automaticamente">
            <a:extLst>
              <a:ext uri="{FF2B5EF4-FFF2-40B4-BE49-F238E27FC236}">
                <a16:creationId xmlns:a16="http://schemas.microsoft.com/office/drawing/2014/main" id="{113F2A99-37F3-8C30-4771-5A40827E8A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027" y="1480588"/>
            <a:ext cx="5143946" cy="326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692130"/>
      </p:ext>
    </p:extLst>
  </p:cSld>
  <p:clrMapOvr>
    <a:masterClrMapping/>
  </p:clrMapOvr>
</p:sld>
</file>

<file path=ppt/theme/theme1.xml><?xml version="1.0" encoding="utf-8"?>
<a:theme xmlns:a="http://schemas.openxmlformats.org/drawingml/2006/main" name="Viola template">
  <a:themeElements>
    <a:clrScheme name="Custom 347">
      <a:dk1>
        <a:srgbClr val="000000"/>
      </a:dk1>
      <a:lt1>
        <a:srgbClr val="FFFFFF"/>
      </a:lt1>
      <a:dk2>
        <a:srgbClr val="8A8682"/>
      </a:dk2>
      <a:lt2>
        <a:srgbClr val="F0EEE9"/>
      </a:lt2>
      <a:accent1>
        <a:srgbClr val="FFCD00"/>
      </a:accent1>
      <a:accent2>
        <a:srgbClr val="F6921D"/>
      </a:accent2>
      <a:accent3>
        <a:srgbClr val="A7693A"/>
      </a:accent3>
      <a:accent4>
        <a:srgbClr val="D8D6D2"/>
      </a:accent4>
      <a:accent5>
        <a:srgbClr val="979593"/>
      </a:accent5>
      <a:accent6>
        <a:srgbClr val="6F6868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416</Words>
  <Application>Microsoft Office PowerPoint</Application>
  <PresentationFormat>Apresentação na tela (16:9)</PresentationFormat>
  <Paragraphs>72</Paragraphs>
  <Slides>24</Slides>
  <Notes>24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8" baseType="lpstr">
      <vt:lpstr>Arial</vt:lpstr>
      <vt:lpstr>Quattrocento Sans</vt:lpstr>
      <vt:lpstr>Lora</vt:lpstr>
      <vt:lpstr>Viola template</vt:lpstr>
      <vt:lpstr>Avaliação da implementaçaõ da Lei  12.990/2014</vt:lpstr>
      <vt:lpstr>Escopo da Pesquisa</vt:lpstr>
      <vt:lpstr>Metodologia</vt:lpstr>
      <vt:lpstr>Metodologia</vt:lpstr>
      <vt:lpstr>Metodologia</vt:lpstr>
      <vt:lpstr>Principais resultados</vt:lpstr>
      <vt:lpstr>Quantidade de cotistas por ano</vt:lpstr>
      <vt:lpstr>Efeito nos novos entrantes negros</vt:lpstr>
      <vt:lpstr>Efeito nos novos entrantes total</vt:lpstr>
      <vt:lpstr>Efeito no estoque de servidores</vt:lpstr>
      <vt:lpstr>Efeito no estoque de servidores (%)</vt:lpstr>
      <vt:lpstr>Apresentação do PowerPoint</vt:lpstr>
      <vt:lpstr>Consequências das falhas na aplicação da Lei</vt:lpstr>
      <vt:lpstr>Quantidade de novos entrantes</vt:lpstr>
      <vt:lpstr>Quantidade de novos entrantes (professor do magistério superior)</vt:lpstr>
      <vt:lpstr>Quantidade de novos entrantes</vt:lpstr>
      <vt:lpstr>Apresentação do PowerPoint</vt:lpstr>
      <vt:lpstr>Projeções para o futuro</vt:lpstr>
      <vt:lpstr>Aumento das aponsetadorias</vt:lpstr>
      <vt:lpstr>Projeção para o estoque de servidores</vt:lpstr>
      <vt:lpstr>Apresentação do PowerPoint</vt:lpstr>
      <vt:lpstr>Conclusões</vt:lpstr>
      <vt:lpstr>Principais conclusões da pesquisa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Pedro Souza</dc:creator>
  <cp:lastModifiedBy>Pedro Souza</cp:lastModifiedBy>
  <cp:revision>1</cp:revision>
  <dcterms:modified xsi:type="dcterms:W3CDTF">2024-06-11T02:37:03Z</dcterms:modified>
</cp:coreProperties>
</file>