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1438" r:id="rId6"/>
    <p:sldId id="1393" r:id="rId7"/>
    <p:sldId id="1425" r:id="rId8"/>
    <p:sldId id="1455" r:id="rId9"/>
    <p:sldId id="1447" r:id="rId10"/>
    <p:sldId id="1526" r:id="rId11"/>
    <p:sldId id="1532" r:id="rId12"/>
    <p:sldId id="1533" r:id="rId13"/>
    <p:sldId id="1352" r:id="rId14"/>
    <p:sldId id="1536" r:id="rId15"/>
    <p:sldId id="1448" r:id="rId16"/>
    <p:sldId id="1360" r:id="rId17"/>
    <p:sldId id="1462" r:id="rId18"/>
    <p:sldId id="1537" r:id="rId19"/>
    <p:sldId id="1658" r:id="rId20"/>
    <p:sldId id="309" r:id="rId21"/>
    <p:sldId id="1661" r:id="rId22"/>
    <p:sldId id="1430" r:id="rId23"/>
    <p:sldId id="1303" r:id="rId24"/>
    <p:sldId id="1651" r:id="rId25"/>
    <p:sldId id="261" r:id="rId26"/>
  </p:sldIdLst>
  <p:sldSz cx="12192000" cy="6858000"/>
  <p:notesSz cx="6794500" cy="9982200"/>
  <p:embeddedFontLst>
    <p:embeddedFont>
      <p:font typeface="Bahnschrift" panose="020B0502040204020203" pitchFamily="34" charset="0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Garamond" panose="02020404030301010803" pitchFamily="18" charset="0"/>
      <p:regular r:id="rId41"/>
      <p:bold r:id="rId42"/>
      <p:italic r:id="rId43"/>
    </p:embeddedFon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Montserrat Alternates" panose="020B0604020202020204" charset="0"/>
      <p:regular r:id="rId48"/>
      <p:bold r:id="rId49"/>
      <p:italic r:id="rId50"/>
      <p:boldItalic r:id="rId5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2B8A74E-87DD-9D07-C3A6-36333273B53E}" name="Carolina Miranda Rodrigues" initials="CMR" userId="a9a3b907b746c021" providerId="Windows Live"/>
  <p188:author id="{54813D8F-5D61-35C9-0C79-9B81CF354B07}" name="LAIS ABRAMO" initials="LA" userId="dab58199d8c55547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Miranda Rodrigues" initials="CMR" lastIdx="1" clrIdx="0">
    <p:extLst>
      <p:ext uri="{19B8F6BF-5375-455C-9EA6-DF929625EA0E}">
        <p15:presenceInfo xmlns:p15="http://schemas.microsoft.com/office/powerpoint/2012/main" userId="S-1-5-21-410578342-3907960124-168881747-81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99F"/>
    <a:srgbClr val="B7E2E5"/>
    <a:srgbClr val="00B4CC"/>
    <a:srgbClr val="97445C"/>
    <a:srgbClr val="CAAFD4"/>
    <a:srgbClr val="2499BE"/>
    <a:srgbClr val="194D65"/>
    <a:srgbClr val="C45B15"/>
    <a:srgbClr val="1FA597"/>
    <a:srgbClr val="384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D7F6C-1B9D-4BB6-95A0-1AF9977A676B}" v="18" dt="2024-05-22T16:21:36.6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4" autoAdjust="0"/>
    <p:restoredTop sz="94249" autoAdjust="0"/>
  </p:normalViewPr>
  <p:slideViewPr>
    <p:cSldViewPr snapToGrid="0">
      <p:cViewPr varScale="1">
        <p:scale>
          <a:sx n="115" d="100"/>
          <a:sy n="115" d="100"/>
        </p:scale>
        <p:origin x="4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3.fntdata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s Wendel Abramo" userId="626508b0-cbaa-4ce0-ac63-81e24636fa9e" providerId="ADAL" clId="{A46D7F6C-1B9D-4BB6-95A0-1AF9977A676B}"/>
    <pc:docChg chg="undo custSel addSld delSld modSld">
      <pc:chgData name="Lais Wendel Abramo" userId="626508b0-cbaa-4ce0-ac63-81e24636fa9e" providerId="ADAL" clId="{A46D7F6C-1B9D-4BB6-95A0-1AF9977A676B}" dt="2024-05-22T16:23:43.713" v="1053" actId="729"/>
      <pc:docMkLst>
        <pc:docMk/>
      </pc:docMkLst>
      <pc:sldChg chg="modSp mod">
        <pc:chgData name="Lais Wendel Abramo" userId="626508b0-cbaa-4ce0-ac63-81e24636fa9e" providerId="ADAL" clId="{A46D7F6C-1B9D-4BB6-95A0-1AF9977A676B}" dt="2024-05-22T12:46:33.196" v="93" actId="20577"/>
        <pc:sldMkLst>
          <pc:docMk/>
          <pc:sldMk cId="1874734112" sldId="256"/>
        </pc:sldMkLst>
        <pc:spChg chg="mod">
          <ac:chgData name="Lais Wendel Abramo" userId="626508b0-cbaa-4ce0-ac63-81e24636fa9e" providerId="ADAL" clId="{A46D7F6C-1B9D-4BB6-95A0-1AF9977A676B}" dt="2024-05-22T12:46:33.196" v="93" actId="20577"/>
          <ac:spMkLst>
            <pc:docMk/>
            <pc:sldMk cId="1874734112" sldId="256"/>
            <ac:spMk id="3" creationId="{3442F3EC-88F3-80E4-7B7A-4333CDF0016C}"/>
          </ac:spMkLst>
        </pc:spChg>
        <pc:spChg chg="mod">
          <ac:chgData name="Lais Wendel Abramo" userId="626508b0-cbaa-4ce0-ac63-81e24636fa9e" providerId="ADAL" clId="{A46D7F6C-1B9D-4BB6-95A0-1AF9977A676B}" dt="2024-05-22T12:45:04.273" v="81" actId="20577"/>
          <ac:spMkLst>
            <pc:docMk/>
            <pc:sldMk cId="1874734112" sldId="256"/>
            <ac:spMk id="5" creationId="{EE2398F5-F638-BBEC-6045-0E3E1A86C66D}"/>
          </ac:spMkLst>
        </pc:spChg>
      </pc:sldChg>
      <pc:sldChg chg="add">
        <pc:chgData name="Lais Wendel Abramo" userId="626508b0-cbaa-4ce0-ac63-81e24636fa9e" providerId="ADAL" clId="{A46D7F6C-1B9D-4BB6-95A0-1AF9977A676B}" dt="2024-05-22T13:12:31.325" v="789"/>
        <pc:sldMkLst>
          <pc:docMk/>
          <pc:sldMk cId="854669696" sldId="309"/>
        </pc:sldMkLst>
      </pc:sldChg>
      <pc:sldChg chg="del">
        <pc:chgData name="Lais Wendel Abramo" userId="626508b0-cbaa-4ce0-ac63-81e24636fa9e" providerId="ADAL" clId="{A46D7F6C-1B9D-4BB6-95A0-1AF9977A676B}" dt="2024-05-22T13:08:19.908" v="773" actId="2696"/>
        <pc:sldMkLst>
          <pc:docMk/>
          <pc:sldMk cId="4128524106" sldId="958"/>
        </pc:sldMkLst>
      </pc:sldChg>
      <pc:sldChg chg="add del">
        <pc:chgData name="Lais Wendel Abramo" userId="626508b0-cbaa-4ce0-ac63-81e24636fa9e" providerId="ADAL" clId="{A46D7F6C-1B9D-4BB6-95A0-1AF9977A676B}" dt="2024-05-22T13:18:30.056" v="837" actId="47"/>
        <pc:sldMkLst>
          <pc:docMk/>
          <pc:sldMk cId="4239326137" sldId="958"/>
        </pc:sldMkLst>
      </pc:sldChg>
      <pc:sldChg chg="modSp add mod">
        <pc:chgData name="Lais Wendel Abramo" userId="626508b0-cbaa-4ce0-ac63-81e24636fa9e" providerId="ADAL" clId="{A46D7F6C-1B9D-4BB6-95A0-1AF9977A676B}" dt="2024-05-22T16:16:57.524" v="958" actId="20577"/>
        <pc:sldMkLst>
          <pc:docMk/>
          <pc:sldMk cId="3568128151" sldId="1303"/>
        </pc:sldMkLst>
        <pc:spChg chg="mod">
          <ac:chgData name="Lais Wendel Abramo" userId="626508b0-cbaa-4ce0-ac63-81e24636fa9e" providerId="ADAL" clId="{A46D7F6C-1B9D-4BB6-95A0-1AF9977A676B}" dt="2024-05-22T16:16:57.524" v="958" actId="20577"/>
          <ac:spMkLst>
            <pc:docMk/>
            <pc:sldMk cId="3568128151" sldId="1303"/>
            <ac:spMk id="4" creationId="{1D02FF25-A6E1-7D08-229C-940EF111DF12}"/>
          </ac:spMkLst>
        </pc:spChg>
      </pc:sldChg>
      <pc:sldChg chg="del">
        <pc:chgData name="Lais Wendel Abramo" userId="626508b0-cbaa-4ce0-ac63-81e24636fa9e" providerId="ADAL" clId="{A46D7F6C-1B9D-4BB6-95A0-1AF9977A676B}" dt="2024-05-22T13:08:27.741" v="775" actId="47"/>
        <pc:sldMkLst>
          <pc:docMk/>
          <pc:sldMk cId="4093167937" sldId="1346"/>
        </pc:sldMkLst>
      </pc:sldChg>
      <pc:sldChg chg="mod modShow">
        <pc:chgData name="Lais Wendel Abramo" userId="626508b0-cbaa-4ce0-ac63-81e24636fa9e" providerId="ADAL" clId="{A46D7F6C-1B9D-4BB6-95A0-1AF9977A676B}" dt="2024-05-22T13:06:27.175" v="764" actId="729"/>
        <pc:sldMkLst>
          <pc:docMk/>
          <pc:sldMk cId="3858085497" sldId="1352"/>
        </pc:sldMkLst>
      </pc:sldChg>
      <pc:sldChg chg="modSp del mod modShow">
        <pc:chgData name="Lais Wendel Abramo" userId="626508b0-cbaa-4ce0-ac63-81e24636fa9e" providerId="ADAL" clId="{A46D7F6C-1B9D-4BB6-95A0-1AF9977A676B}" dt="2024-05-22T13:17:16.372" v="835" actId="47"/>
        <pc:sldMkLst>
          <pc:docMk/>
          <pc:sldMk cId="263633752" sldId="1358"/>
        </pc:sldMkLst>
        <pc:spChg chg="mod">
          <ac:chgData name="Lais Wendel Abramo" userId="626508b0-cbaa-4ce0-ac63-81e24636fa9e" providerId="ADAL" clId="{A46D7F6C-1B9D-4BB6-95A0-1AF9977A676B}" dt="2024-05-22T13:09:15.190" v="776" actId="20577"/>
          <ac:spMkLst>
            <pc:docMk/>
            <pc:sldMk cId="263633752" sldId="1358"/>
            <ac:spMk id="5" creationId="{F5DA2801-F89C-D24D-95E0-A8D856DA8B2A}"/>
          </ac:spMkLst>
        </pc:spChg>
      </pc:sldChg>
      <pc:sldChg chg="modSp mod">
        <pc:chgData name="Lais Wendel Abramo" userId="626508b0-cbaa-4ce0-ac63-81e24636fa9e" providerId="ADAL" clId="{A46D7F6C-1B9D-4BB6-95A0-1AF9977A676B}" dt="2024-05-22T13:09:34.768" v="779" actId="207"/>
        <pc:sldMkLst>
          <pc:docMk/>
          <pc:sldMk cId="2817496357" sldId="1360"/>
        </pc:sldMkLst>
        <pc:spChg chg="mod">
          <ac:chgData name="Lais Wendel Abramo" userId="626508b0-cbaa-4ce0-ac63-81e24636fa9e" providerId="ADAL" clId="{A46D7F6C-1B9D-4BB6-95A0-1AF9977A676B}" dt="2024-05-22T13:09:34.768" v="779" actId="207"/>
          <ac:spMkLst>
            <pc:docMk/>
            <pc:sldMk cId="2817496357" sldId="1360"/>
            <ac:spMk id="7" creationId="{00000000-0000-0000-0000-000000000000}"/>
          </ac:spMkLst>
        </pc:spChg>
      </pc:sldChg>
      <pc:sldChg chg="modSp add mod">
        <pc:chgData name="Lais Wendel Abramo" userId="626508b0-cbaa-4ce0-ac63-81e24636fa9e" providerId="ADAL" clId="{A46D7F6C-1B9D-4BB6-95A0-1AF9977A676B}" dt="2024-05-22T16:23:09.023" v="1051" actId="20577"/>
        <pc:sldMkLst>
          <pc:docMk/>
          <pc:sldMk cId="3148930857" sldId="1393"/>
        </pc:sldMkLst>
        <pc:spChg chg="mod">
          <ac:chgData name="Lais Wendel Abramo" userId="626508b0-cbaa-4ce0-ac63-81e24636fa9e" providerId="ADAL" clId="{A46D7F6C-1B9D-4BB6-95A0-1AF9977A676B}" dt="2024-05-22T16:23:09.023" v="1051" actId="20577"/>
          <ac:spMkLst>
            <pc:docMk/>
            <pc:sldMk cId="3148930857" sldId="1393"/>
            <ac:spMk id="3" creationId="{89E8AF67-87FA-4E47-E5E7-0864DCCB3CDD}"/>
          </ac:spMkLst>
        </pc:spChg>
      </pc:sldChg>
      <pc:sldChg chg="del">
        <pc:chgData name="Lais Wendel Abramo" userId="626508b0-cbaa-4ce0-ac63-81e24636fa9e" providerId="ADAL" clId="{A46D7F6C-1B9D-4BB6-95A0-1AF9977A676B}" dt="2024-05-22T12:47:42.432" v="95" actId="2696"/>
        <pc:sldMkLst>
          <pc:docMk/>
          <pc:sldMk cId="1598863390" sldId="1425"/>
        </pc:sldMkLst>
      </pc:sldChg>
      <pc:sldChg chg="add mod modShow">
        <pc:chgData name="Lais Wendel Abramo" userId="626508b0-cbaa-4ce0-ac63-81e24636fa9e" providerId="ADAL" clId="{A46D7F6C-1B9D-4BB6-95A0-1AF9977A676B}" dt="2024-05-22T16:23:36.381" v="1052" actId="729"/>
        <pc:sldMkLst>
          <pc:docMk/>
          <pc:sldMk cId="1734938805" sldId="1425"/>
        </pc:sldMkLst>
      </pc:sldChg>
      <pc:sldChg chg="del">
        <pc:chgData name="Lais Wendel Abramo" userId="626508b0-cbaa-4ce0-ac63-81e24636fa9e" providerId="ADAL" clId="{A46D7F6C-1B9D-4BB6-95A0-1AF9977A676B}" dt="2024-05-22T13:18:35.020" v="839" actId="47"/>
        <pc:sldMkLst>
          <pc:docMk/>
          <pc:sldMk cId="3185993195" sldId="1429"/>
        </pc:sldMkLst>
      </pc:sldChg>
      <pc:sldChg chg="add">
        <pc:chgData name="Lais Wendel Abramo" userId="626508b0-cbaa-4ce0-ac63-81e24636fa9e" providerId="ADAL" clId="{A46D7F6C-1B9D-4BB6-95A0-1AF9977A676B}" dt="2024-05-22T13:18:10.382" v="836"/>
        <pc:sldMkLst>
          <pc:docMk/>
          <pc:sldMk cId="1709894281" sldId="1430"/>
        </pc:sldMkLst>
      </pc:sldChg>
      <pc:sldChg chg="del mod modShow">
        <pc:chgData name="Lais Wendel Abramo" userId="626508b0-cbaa-4ce0-ac63-81e24636fa9e" providerId="ADAL" clId="{A46D7F6C-1B9D-4BB6-95A0-1AF9977A676B}" dt="2024-05-22T16:17:29.340" v="959" actId="2696"/>
        <pc:sldMkLst>
          <pc:docMk/>
          <pc:sldMk cId="385293708" sldId="1436"/>
        </pc:sldMkLst>
      </pc:sldChg>
      <pc:sldChg chg="del">
        <pc:chgData name="Lais Wendel Abramo" userId="626508b0-cbaa-4ce0-ac63-81e24636fa9e" providerId="ADAL" clId="{A46D7F6C-1B9D-4BB6-95A0-1AF9977A676B}" dt="2024-05-22T12:50:46.504" v="124" actId="2696"/>
        <pc:sldMkLst>
          <pc:docMk/>
          <pc:sldMk cId="736932324" sldId="1439"/>
        </pc:sldMkLst>
      </pc:sldChg>
      <pc:sldChg chg="add del">
        <pc:chgData name="Lais Wendel Abramo" userId="626508b0-cbaa-4ce0-ac63-81e24636fa9e" providerId="ADAL" clId="{A46D7F6C-1B9D-4BB6-95A0-1AF9977A676B}" dt="2024-05-22T13:18:37.394" v="840" actId="47"/>
        <pc:sldMkLst>
          <pc:docMk/>
          <pc:sldMk cId="821158453" sldId="1439"/>
        </pc:sldMkLst>
      </pc:sldChg>
      <pc:sldChg chg="del">
        <pc:chgData name="Lais Wendel Abramo" userId="626508b0-cbaa-4ce0-ac63-81e24636fa9e" providerId="ADAL" clId="{A46D7F6C-1B9D-4BB6-95A0-1AF9977A676B}" dt="2024-05-22T13:07:33.480" v="766" actId="2696"/>
        <pc:sldMkLst>
          <pc:docMk/>
          <pc:sldMk cId="1097048407" sldId="1448"/>
        </pc:sldMkLst>
      </pc:sldChg>
      <pc:sldChg chg="modSp add mod">
        <pc:chgData name="Lais Wendel Abramo" userId="626508b0-cbaa-4ce0-ac63-81e24636fa9e" providerId="ADAL" clId="{A46D7F6C-1B9D-4BB6-95A0-1AF9977A676B}" dt="2024-05-22T16:13:33.563" v="957" actId="6549"/>
        <pc:sldMkLst>
          <pc:docMk/>
          <pc:sldMk cId="3505110056" sldId="1448"/>
        </pc:sldMkLst>
        <pc:spChg chg="mod">
          <ac:chgData name="Lais Wendel Abramo" userId="626508b0-cbaa-4ce0-ac63-81e24636fa9e" providerId="ADAL" clId="{A46D7F6C-1B9D-4BB6-95A0-1AF9977A676B}" dt="2024-05-22T16:13:33.563" v="957" actId="6549"/>
          <ac:spMkLst>
            <pc:docMk/>
            <pc:sldMk cId="3505110056" sldId="1448"/>
            <ac:spMk id="7" creationId="{00000000-0000-0000-0000-000000000000}"/>
          </ac:spMkLst>
        </pc:spChg>
      </pc:sldChg>
      <pc:sldChg chg="del">
        <pc:chgData name="Lais Wendel Abramo" userId="626508b0-cbaa-4ce0-ac63-81e24636fa9e" providerId="ADAL" clId="{A46D7F6C-1B9D-4BB6-95A0-1AF9977A676B}" dt="2024-05-22T12:51:06.757" v="126" actId="47"/>
        <pc:sldMkLst>
          <pc:docMk/>
          <pc:sldMk cId="1408780145" sldId="1449"/>
        </pc:sldMkLst>
      </pc:sldChg>
      <pc:sldChg chg="modSp add mod modShow">
        <pc:chgData name="Lais Wendel Abramo" userId="626508b0-cbaa-4ce0-ac63-81e24636fa9e" providerId="ADAL" clId="{A46D7F6C-1B9D-4BB6-95A0-1AF9977A676B}" dt="2024-05-22T16:23:43.713" v="1053" actId="729"/>
        <pc:sldMkLst>
          <pc:docMk/>
          <pc:sldMk cId="108922221" sldId="1455"/>
        </pc:sldMkLst>
        <pc:spChg chg="mod">
          <ac:chgData name="Lais Wendel Abramo" userId="626508b0-cbaa-4ce0-ac63-81e24636fa9e" providerId="ADAL" clId="{A46D7F6C-1B9D-4BB6-95A0-1AF9977A676B}" dt="2024-05-22T12:50:15.788" v="123" actId="114"/>
          <ac:spMkLst>
            <pc:docMk/>
            <pc:sldMk cId="108922221" sldId="1455"/>
            <ac:spMk id="7" creationId="{BBD6A64C-6360-14BA-9E16-11305E89333C}"/>
          </ac:spMkLst>
        </pc:spChg>
      </pc:sldChg>
      <pc:sldChg chg="del">
        <pc:chgData name="Lais Wendel Abramo" userId="626508b0-cbaa-4ce0-ac63-81e24636fa9e" providerId="ADAL" clId="{A46D7F6C-1B9D-4BB6-95A0-1AF9977A676B}" dt="2024-05-22T12:47:42.432" v="95" actId="2696"/>
        <pc:sldMkLst>
          <pc:docMk/>
          <pc:sldMk cId="1247719844" sldId="1455"/>
        </pc:sldMkLst>
      </pc:sldChg>
      <pc:sldChg chg="del">
        <pc:chgData name="Lais Wendel Abramo" userId="626508b0-cbaa-4ce0-ac63-81e24636fa9e" providerId="ADAL" clId="{A46D7F6C-1B9D-4BB6-95A0-1AF9977A676B}" dt="2024-05-22T13:08:27.741" v="775" actId="47"/>
        <pc:sldMkLst>
          <pc:docMk/>
          <pc:sldMk cId="2158396308" sldId="1456"/>
        </pc:sldMkLst>
      </pc:sldChg>
      <pc:sldChg chg="add del">
        <pc:chgData name="Lais Wendel Abramo" userId="626508b0-cbaa-4ce0-ac63-81e24636fa9e" providerId="ADAL" clId="{A46D7F6C-1B9D-4BB6-95A0-1AF9977A676B}" dt="2024-05-22T13:13:09.141" v="828" actId="2696"/>
        <pc:sldMkLst>
          <pc:docMk/>
          <pc:sldMk cId="859444970" sldId="1462"/>
        </pc:sldMkLst>
      </pc:sldChg>
      <pc:sldChg chg="add">
        <pc:chgData name="Lais Wendel Abramo" userId="626508b0-cbaa-4ce0-ac63-81e24636fa9e" providerId="ADAL" clId="{A46D7F6C-1B9D-4BB6-95A0-1AF9977A676B}" dt="2024-05-22T13:13:13.418" v="829"/>
        <pc:sldMkLst>
          <pc:docMk/>
          <pc:sldMk cId="3966822769" sldId="1462"/>
        </pc:sldMkLst>
      </pc:sldChg>
      <pc:sldChg chg="del mod modShow">
        <pc:chgData name="Lais Wendel Abramo" userId="626508b0-cbaa-4ce0-ac63-81e24636fa9e" providerId="ADAL" clId="{A46D7F6C-1B9D-4BB6-95A0-1AF9977A676B}" dt="2024-05-22T13:17:11.763" v="834" actId="47"/>
        <pc:sldMkLst>
          <pc:docMk/>
          <pc:sldMk cId="3604044355" sldId="1525"/>
        </pc:sldMkLst>
      </pc:sldChg>
      <pc:sldChg chg="addSp delSp modSp mod">
        <pc:chgData name="Lais Wendel Abramo" userId="626508b0-cbaa-4ce0-ac63-81e24636fa9e" providerId="ADAL" clId="{A46D7F6C-1B9D-4BB6-95A0-1AF9977A676B}" dt="2024-05-22T16:09:54.226" v="879" actId="20577"/>
        <pc:sldMkLst>
          <pc:docMk/>
          <pc:sldMk cId="1559363766" sldId="1526"/>
        </pc:sldMkLst>
        <pc:spChg chg="add mod">
          <ac:chgData name="Lais Wendel Abramo" userId="626508b0-cbaa-4ce0-ac63-81e24636fa9e" providerId="ADAL" clId="{A46D7F6C-1B9D-4BB6-95A0-1AF9977A676B}" dt="2024-05-22T12:57:40.804" v="412" actId="14100"/>
          <ac:spMkLst>
            <pc:docMk/>
            <pc:sldMk cId="1559363766" sldId="1526"/>
            <ac:spMk id="2" creationId="{23B70231-4F4B-CF7B-56E9-6EDAACE4CBA4}"/>
          </ac:spMkLst>
        </pc:spChg>
        <pc:spChg chg="mod">
          <ac:chgData name="Lais Wendel Abramo" userId="626508b0-cbaa-4ce0-ac63-81e24636fa9e" providerId="ADAL" clId="{A46D7F6C-1B9D-4BB6-95A0-1AF9977A676B}" dt="2024-05-22T16:09:54.226" v="879" actId="20577"/>
          <ac:spMkLst>
            <pc:docMk/>
            <pc:sldMk cId="1559363766" sldId="1526"/>
            <ac:spMk id="8" creationId="{00000000-0000-0000-0000-000000000000}"/>
          </ac:spMkLst>
        </pc:spChg>
        <pc:spChg chg="mod">
          <ac:chgData name="Lais Wendel Abramo" userId="626508b0-cbaa-4ce0-ac63-81e24636fa9e" providerId="ADAL" clId="{A46D7F6C-1B9D-4BB6-95A0-1AF9977A676B}" dt="2024-05-22T12:57:23.216" v="404" actId="14100"/>
          <ac:spMkLst>
            <pc:docMk/>
            <pc:sldMk cId="1559363766" sldId="1526"/>
            <ac:spMk id="21" creationId="{953B83EE-86F6-42CF-8649-FA88E2F00268}"/>
          </ac:spMkLst>
        </pc:spChg>
        <pc:spChg chg="mod">
          <ac:chgData name="Lais Wendel Abramo" userId="626508b0-cbaa-4ce0-ac63-81e24636fa9e" providerId="ADAL" clId="{A46D7F6C-1B9D-4BB6-95A0-1AF9977A676B}" dt="2024-05-22T12:57:32.432" v="406" actId="14100"/>
          <ac:spMkLst>
            <pc:docMk/>
            <pc:sldMk cId="1559363766" sldId="1526"/>
            <ac:spMk id="22" creationId="{E24BAAC8-0721-46CF-BE4C-3728B1795387}"/>
          </ac:spMkLst>
        </pc:spChg>
        <pc:picChg chg="del">
          <ac:chgData name="Lais Wendel Abramo" userId="626508b0-cbaa-4ce0-ac63-81e24636fa9e" providerId="ADAL" clId="{A46D7F6C-1B9D-4BB6-95A0-1AF9977A676B}" dt="2024-05-22T12:53:22.783" v="280" actId="478"/>
          <ac:picMkLst>
            <pc:docMk/>
            <pc:sldMk cId="1559363766" sldId="1526"/>
            <ac:picMk id="20" creationId="{C9084649-7EBE-40D5-96CC-0C186D899E5D}"/>
          </ac:picMkLst>
        </pc:picChg>
      </pc:sldChg>
      <pc:sldChg chg="addSp delSp modSp mod">
        <pc:chgData name="Lais Wendel Abramo" userId="626508b0-cbaa-4ce0-ac63-81e24636fa9e" providerId="ADAL" clId="{A46D7F6C-1B9D-4BB6-95A0-1AF9977A676B}" dt="2024-05-22T16:11:24.643" v="913" actId="113"/>
        <pc:sldMkLst>
          <pc:docMk/>
          <pc:sldMk cId="82430765" sldId="1532"/>
        </pc:sldMkLst>
        <pc:spChg chg="del mod">
          <ac:chgData name="Lais Wendel Abramo" userId="626508b0-cbaa-4ce0-ac63-81e24636fa9e" providerId="ADAL" clId="{A46D7F6C-1B9D-4BB6-95A0-1AF9977A676B}" dt="2024-05-22T13:03:48.182" v="716" actId="478"/>
          <ac:spMkLst>
            <pc:docMk/>
            <pc:sldMk cId="82430765" sldId="1532"/>
            <ac:spMk id="2" creationId="{00000000-0000-0000-0000-000000000000}"/>
          </ac:spMkLst>
        </pc:spChg>
        <pc:spChg chg="add mod">
          <ac:chgData name="Lais Wendel Abramo" userId="626508b0-cbaa-4ce0-ac63-81e24636fa9e" providerId="ADAL" clId="{A46D7F6C-1B9D-4BB6-95A0-1AF9977A676B}" dt="2024-05-22T13:00:03.110" v="457" actId="767"/>
          <ac:spMkLst>
            <pc:docMk/>
            <pc:sldMk cId="82430765" sldId="1532"/>
            <ac:spMk id="4" creationId="{61E46136-E623-0809-2153-5E87839764DA}"/>
          </ac:spMkLst>
        </pc:spChg>
        <pc:spChg chg="add mod">
          <ac:chgData name="Lais Wendel Abramo" userId="626508b0-cbaa-4ce0-ac63-81e24636fa9e" providerId="ADAL" clId="{A46D7F6C-1B9D-4BB6-95A0-1AF9977A676B}" dt="2024-05-22T16:10:53.673" v="895" actId="6549"/>
          <ac:spMkLst>
            <pc:docMk/>
            <pc:sldMk cId="82430765" sldId="1532"/>
            <ac:spMk id="5" creationId="{3D987211-3EC2-6A2C-3BBB-DDDFE41F662F}"/>
          </ac:spMkLst>
        </pc:spChg>
        <pc:spChg chg="mod">
          <ac:chgData name="Lais Wendel Abramo" userId="626508b0-cbaa-4ce0-ac63-81e24636fa9e" providerId="ADAL" clId="{A46D7F6C-1B9D-4BB6-95A0-1AF9977A676B}" dt="2024-05-22T16:11:24.643" v="913" actId="113"/>
          <ac:spMkLst>
            <pc:docMk/>
            <pc:sldMk cId="82430765" sldId="1532"/>
            <ac:spMk id="6" creationId="{1CCE12A4-0253-4833-9BF4-9A773DEC3E8E}"/>
          </ac:spMkLst>
        </pc:spChg>
        <pc:spChg chg="del">
          <ac:chgData name="Lais Wendel Abramo" userId="626508b0-cbaa-4ce0-ac63-81e24636fa9e" providerId="ADAL" clId="{A46D7F6C-1B9D-4BB6-95A0-1AF9977A676B}" dt="2024-05-22T12:56:55.331" v="394" actId="21"/>
          <ac:spMkLst>
            <pc:docMk/>
            <pc:sldMk cId="82430765" sldId="1532"/>
            <ac:spMk id="9" creationId="{6E9AB1A4-11C8-44FD-A69B-FB5DB5C16DCF}"/>
          </ac:spMkLst>
        </pc:spChg>
        <pc:picChg chg="add del mod">
          <ac:chgData name="Lais Wendel Abramo" userId="626508b0-cbaa-4ce0-ac63-81e24636fa9e" providerId="ADAL" clId="{A46D7F6C-1B9D-4BB6-95A0-1AF9977A676B}" dt="2024-05-22T13:00:20.380" v="459" actId="478"/>
          <ac:picMkLst>
            <pc:docMk/>
            <pc:sldMk cId="82430765" sldId="1532"/>
            <ac:picMk id="7" creationId="{54140549-3936-47F3-87FD-6E1D985B551C}"/>
          </ac:picMkLst>
        </pc:picChg>
      </pc:sldChg>
      <pc:sldChg chg="addSp delSp mod modShow">
        <pc:chgData name="Lais Wendel Abramo" userId="626508b0-cbaa-4ce0-ac63-81e24636fa9e" providerId="ADAL" clId="{A46D7F6C-1B9D-4BB6-95A0-1AF9977A676B}" dt="2024-05-22T13:16:47.185" v="833" actId="729"/>
        <pc:sldMkLst>
          <pc:docMk/>
          <pc:sldMk cId="2451154362" sldId="1533"/>
        </pc:sldMkLst>
        <pc:spChg chg="add del">
          <ac:chgData name="Lais Wendel Abramo" userId="626508b0-cbaa-4ce0-ac63-81e24636fa9e" providerId="ADAL" clId="{A46D7F6C-1B9D-4BB6-95A0-1AF9977A676B}" dt="2024-05-22T13:16:42.259" v="832" actId="478"/>
          <ac:spMkLst>
            <pc:docMk/>
            <pc:sldMk cId="2451154362" sldId="1533"/>
            <ac:spMk id="6" creationId="{FD9CB82C-6331-7E82-B1C2-F7EC18B6FA60}"/>
          </ac:spMkLst>
        </pc:spChg>
      </pc:sldChg>
      <pc:sldChg chg="del">
        <pc:chgData name="Lais Wendel Abramo" userId="626508b0-cbaa-4ce0-ac63-81e24636fa9e" providerId="ADAL" clId="{A46D7F6C-1B9D-4BB6-95A0-1AF9977A676B}" dt="2024-05-22T13:11:35.004" v="786" actId="47"/>
        <pc:sldMkLst>
          <pc:docMk/>
          <pc:sldMk cId="3992719643" sldId="1534"/>
        </pc:sldMkLst>
      </pc:sldChg>
      <pc:sldChg chg="add del">
        <pc:chgData name="Lais Wendel Abramo" userId="626508b0-cbaa-4ce0-ac63-81e24636fa9e" providerId="ADAL" clId="{A46D7F6C-1B9D-4BB6-95A0-1AF9977A676B}" dt="2024-05-22T13:18:33.090" v="838" actId="47"/>
        <pc:sldMkLst>
          <pc:docMk/>
          <pc:sldMk cId="493110164" sldId="1535"/>
        </pc:sldMkLst>
      </pc:sldChg>
      <pc:sldChg chg="modSp add del mod">
        <pc:chgData name="Lais Wendel Abramo" userId="626508b0-cbaa-4ce0-ac63-81e24636fa9e" providerId="ADAL" clId="{A46D7F6C-1B9D-4BB6-95A0-1AF9977A676B}" dt="2024-05-22T12:49:51.654" v="121" actId="2696"/>
        <pc:sldMkLst>
          <pc:docMk/>
          <pc:sldMk cId="2496694407" sldId="1535"/>
        </pc:sldMkLst>
        <pc:spChg chg="mod">
          <ac:chgData name="Lais Wendel Abramo" userId="626508b0-cbaa-4ce0-ac63-81e24636fa9e" providerId="ADAL" clId="{A46D7F6C-1B9D-4BB6-95A0-1AF9977A676B}" dt="2024-05-22T12:48:58.390" v="120" actId="6549"/>
          <ac:spMkLst>
            <pc:docMk/>
            <pc:sldMk cId="2496694407" sldId="1535"/>
            <ac:spMk id="11" creationId="{4D269173-ACB8-EDAC-46C2-A14C8A23BE85}"/>
          </ac:spMkLst>
        </pc:spChg>
      </pc:sldChg>
      <pc:sldChg chg="modSp add mod">
        <pc:chgData name="Lais Wendel Abramo" userId="626508b0-cbaa-4ce0-ac63-81e24636fa9e" providerId="ADAL" clId="{A46D7F6C-1B9D-4BB6-95A0-1AF9977A676B}" dt="2024-05-22T16:12:28.316" v="921" actId="6549"/>
        <pc:sldMkLst>
          <pc:docMk/>
          <pc:sldMk cId="1619387624" sldId="1536"/>
        </pc:sldMkLst>
        <pc:spChg chg="mod">
          <ac:chgData name="Lais Wendel Abramo" userId="626508b0-cbaa-4ce0-ac63-81e24636fa9e" providerId="ADAL" clId="{A46D7F6C-1B9D-4BB6-95A0-1AF9977A676B}" dt="2024-05-22T16:12:28.316" v="921" actId="6549"/>
          <ac:spMkLst>
            <pc:docMk/>
            <pc:sldMk cId="1619387624" sldId="1536"/>
            <ac:spMk id="18" creationId="{FBDD30E2-227D-1C6C-F666-2321122FA1E4}"/>
          </ac:spMkLst>
        </pc:spChg>
      </pc:sldChg>
      <pc:sldChg chg="modSp add mod">
        <pc:chgData name="Lais Wendel Abramo" userId="626508b0-cbaa-4ce0-ac63-81e24636fa9e" providerId="ADAL" clId="{A46D7F6C-1B9D-4BB6-95A0-1AF9977A676B}" dt="2024-05-22T13:12:53.669" v="826" actId="114"/>
        <pc:sldMkLst>
          <pc:docMk/>
          <pc:sldMk cId="248668591" sldId="1537"/>
        </pc:sldMkLst>
        <pc:spChg chg="mod">
          <ac:chgData name="Lais Wendel Abramo" userId="626508b0-cbaa-4ce0-ac63-81e24636fa9e" providerId="ADAL" clId="{A46D7F6C-1B9D-4BB6-95A0-1AF9977A676B}" dt="2024-05-22T13:12:53.669" v="826" actId="114"/>
          <ac:spMkLst>
            <pc:docMk/>
            <pc:sldMk cId="248668591" sldId="1537"/>
            <ac:spMk id="7" creationId="{6D3CFC3D-B52D-6860-A382-CC14C8906786}"/>
          </ac:spMkLst>
        </pc:spChg>
      </pc:sldChg>
      <pc:sldChg chg="add">
        <pc:chgData name="Lais Wendel Abramo" userId="626508b0-cbaa-4ce0-ac63-81e24636fa9e" providerId="ADAL" clId="{A46D7F6C-1B9D-4BB6-95A0-1AF9977A676B}" dt="2024-05-22T13:16:02.951" v="831"/>
        <pc:sldMkLst>
          <pc:docMk/>
          <pc:sldMk cId="3957434734" sldId="1651"/>
        </pc:sldMkLst>
      </pc:sldChg>
      <pc:sldChg chg="add mod modShow">
        <pc:chgData name="Lais Wendel Abramo" userId="626508b0-cbaa-4ce0-ac63-81e24636fa9e" providerId="ADAL" clId="{A46D7F6C-1B9D-4BB6-95A0-1AF9977A676B}" dt="2024-05-22T13:13:04.785" v="827" actId="729"/>
        <pc:sldMkLst>
          <pc:docMk/>
          <pc:sldMk cId="3999699720" sldId="1658"/>
        </pc:sldMkLst>
      </pc:sldChg>
      <pc:sldChg chg="add">
        <pc:chgData name="Lais Wendel Abramo" userId="626508b0-cbaa-4ce0-ac63-81e24636fa9e" providerId="ADAL" clId="{A46D7F6C-1B9D-4BB6-95A0-1AF9977A676B}" dt="2024-05-22T13:15:30.006" v="830"/>
        <pc:sldMkLst>
          <pc:docMk/>
          <pc:sldMk cId="2648989812" sldId="166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bout:blank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05582411488504E-2"/>
          <c:y val="5.0582149906374663E-2"/>
          <c:w val="0.93477797300464727"/>
          <c:h val="0.65712073202441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Planilha1!$B$3</c:f>
              <c:strCache>
                <c:ptCount val="1"/>
                <c:pt idx="0">
                  <c:v>Homens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Planilha1!$A$4:$A$7</c:f>
              <c:strCache>
                <c:ptCount val="4"/>
                <c:pt idx="0">
                  <c:v>Total</c:v>
                </c:pt>
                <c:pt idx="1">
                  <c:v>Com filhas/os de até 3 anos</c:v>
                </c:pt>
                <c:pt idx="2">
                  <c:v>Com filhas/os de 4 a 5 anos</c:v>
                </c:pt>
                <c:pt idx="3">
                  <c:v>Com filhas/os de 6 a 14 anos</c:v>
                </c:pt>
              </c:strCache>
            </c:strRef>
          </c:cat>
          <c:val>
            <c:numRef>
              <c:f>Planilha1!$B$4:$B$7</c:f>
              <c:numCache>
                <c:formatCode>0.0</c:formatCode>
                <c:ptCount val="4"/>
                <c:pt idx="0">
                  <c:v>2</c:v>
                </c:pt>
                <c:pt idx="1">
                  <c:v>3.69</c:v>
                </c:pt>
                <c:pt idx="2">
                  <c:v>1.99</c:v>
                </c:pt>
                <c:pt idx="3">
                  <c:v>2.04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92-7242-BE01-33060F91E0BE}"/>
            </c:ext>
          </c:extLst>
        </c:ser>
        <c:ser>
          <c:idx val="1"/>
          <c:order val="1"/>
          <c:tx>
            <c:strRef>
              <c:f>Planilha1!$C$3</c:f>
              <c:strCache>
                <c:ptCount val="1"/>
                <c:pt idx="0">
                  <c:v>Mulheres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Planilha1!$A$4:$A$7</c:f>
              <c:strCache>
                <c:ptCount val="4"/>
                <c:pt idx="0">
                  <c:v>Total</c:v>
                </c:pt>
                <c:pt idx="1">
                  <c:v>Com filhas/os de até 3 anos</c:v>
                </c:pt>
                <c:pt idx="2">
                  <c:v>Com filhas/os de 4 a 5 anos</c:v>
                </c:pt>
                <c:pt idx="3">
                  <c:v>Com filhas/os de 6 a 14 anos</c:v>
                </c:pt>
              </c:strCache>
            </c:strRef>
          </c:cat>
          <c:val>
            <c:numRef>
              <c:f>Planilha1!$C$4:$C$7</c:f>
              <c:numCache>
                <c:formatCode>0.0</c:formatCode>
                <c:ptCount val="4"/>
                <c:pt idx="0">
                  <c:v>29.7</c:v>
                </c:pt>
                <c:pt idx="1">
                  <c:v>61.83</c:v>
                </c:pt>
                <c:pt idx="2">
                  <c:v>54.08</c:v>
                </c:pt>
                <c:pt idx="3">
                  <c:v>34.99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92-7242-BE01-33060F91E0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8569296"/>
        <c:axId val="338568512"/>
      </c:barChart>
      <c:catAx>
        <c:axId val="338569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8568512"/>
        <c:crosses val="autoZero"/>
        <c:auto val="1"/>
        <c:lblAlgn val="ctr"/>
        <c:lblOffset val="100"/>
        <c:noMultiLvlLbl val="0"/>
      </c:catAx>
      <c:valAx>
        <c:axId val="338568512"/>
        <c:scaling>
          <c:orientation val="minMax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8569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38741634400323E-2"/>
          <c:y val="3.2962605028168765E-2"/>
          <c:w val="0.89955744914967528"/>
          <c:h val="0.666522846848398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Planilha2!$C$4:$C$5</c:f>
              <c:strCache>
                <c:ptCount val="2"/>
                <c:pt idx="1">
                  <c:v>Homens</c:v>
                </c:pt>
              </c:strCache>
            </c:strRef>
          </c:tx>
          <c:spPr>
            <a:solidFill>
              <a:srgbClr val="48B165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6.6124251112484123E-3"/>
                  <c:y val="-1.3502292731832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BF8-402E-8613-15D948DC39D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041417037494708E-3"/>
                  <c:y val="-2.36290122807073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BF8-402E-8613-15D948DC39D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6877865914790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BF8-402E-8613-15D948DC39D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4.4082834074990222E-3"/>
                  <c:y val="-1.0126719548874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BF8-402E-8613-15D948DC39D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082834074989415E-3"/>
                  <c:y val="-6.75114636591638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BF8-402E-8613-15D948DC39D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Planilha2!$B$6:$B$12</c:f>
              <c:strCache>
                <c:ptCount val="7"/>
                <c:pt idx="0">
                  <c:v>até 1/4 SM</c:v>
                </c:pt>
                <c:pt idx="1">
                  <c:v>1/4 até meio SM</c:v>
                </c:pt>
                <c:pt idx="2">
                  <c:v>1/2 até um SM</c:v>
                </c:pt>
                <c:pt idx="3">
                  <c:v>1 a 3 SM</c:v>
                </c:pt>
                <c:pt idx="4">
                  <c:v>3 a 5 SM</c:v>
                </c:pt>
                <c:pt idx="5">
                  <c:v>5 a 8 SM</c:v>
                </c:pt>
                <c:pt idx="6">
                  <c:v>8+ SM</c:v>
                </c:pt>
              </c:strCache>
            </c:strRef>
          </c:cat>
          <c:val>
            <c:numRef>
              <c:f>Planilha2!$C$6:$C$12</c:f>
              <c:numCache>
                <c:formatCode>0.0</c:formatCode>
                <c:ptCount val="7"/>
                <c:pt idx="0">
                  <c:v>12.3</c:v>
                </c:pt>
                <c:pt idx="1">
                  <c:v>10.7</c:v>
                </c:pt>
                <c:pt idx="2">
                  <c:v>10.7</c:v>
                </c:pt>
                <c:pt idx="3">
                  <c:v>10.5</c:v>
                </c:pt>
                <c:pt idx="4">
                  <c:v>10.5</c:v>
                </c:pt>
                <c:pt idx="5">
                  <c:v>10.199999999999999</c:v>
                </c:pt>
                <c:pt idx="6">
                  <c:v>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BF8-402E-8613-15D948DC39D2}"/>
            </c:ext>
          </c:extLst>
        </c:ser>
        <c:ser>
          <c:idx val="1"/>
          <c:order val="1"/>
          <c:tx>
            <c:strRef>
              <c:f>Planilha2!$D$4:$D$5</c:f>
              <c:strCache>
                <c:ptCount val="2"/>
                <c:pt idx="1">
                  <c:v>Mulheres</c:v>
                </c:pt>
              </c:strCache>
            </c:strRef>
          </c:tx>
          <c:spPr>
            <a:solidFill>
              <a:srgbClr val="475EA8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0817595525720648E-17"/>
                  <c:y val="-3.3755731829581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BF8-402E-8613-15D948DC39D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6124251112483308E-3"/>
                  <c:y val="-2.02534390977491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BF8-402E-8613-15D948DC39D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Planilha2!$B$6:$B$12</c:f>
              <c:strCache>
                <c:ptCount val="7"/>
                <c:pt idx="0">
                  <c:v>até 1/4 SM</c:v>
                </c:pt>
                <c:pt idx="1">
                  <c:v>1/4 até meio SM</c:v>
                </c:pt>
                <c:pt idx="2">
                  <c:v>1/2 até um SM</c:v>
                </c:pt>
                <c:pt idx="3">
                  <c:v>1 a 3 SM</c:v>
                </c:pt>
                <c:pt idx="4">
                  <c:v>3 a 5 SM</c:v>
                </c:pt>
                <c:pt idx="5">
                  <c:v>5 a 8 SM</c:v>
                </c:pt>
                <c:pt idx="6">
                  <c:v>8+ SM</c:v>
                </c:pt>
              </c:strCache>
            </c:strRef>
          </c:cat>
          <c:val>
            <c:numRef>
              <c:f>Planilha2!$D$6:$D$12</c:f>
              <c:numCache>
                <c:formatCode>0.0</c:formatCode>
                <c:ptCount val="7"/>
                <c:pt idx="0">
                  <c:v>24.6</c:v>
                </c:pt>
                <c:pt idx="1">
                  <c:v>22.2</c:v>
                </c:pt>
                <c:pt idx="2">
                  <c:v>20.399999999999999</c:v>
                </c:pt>
                <c:pt idx="3">
                  <c:v>17.7</c:v>
                </c:pt>
                <c:pt idx="4">
                  <c:v>16.3</c:v>
                </c:pt>
                <c:pt idx="5">
                  <c:v>14.9</c:v>
                </c:pt>
                <c:pt idx="6">
                  <c:v>14.2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5BF8-402E-8613-15D948DC39D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648713816"/>
        <c:axId val="648706760"/>
      </c:barChart>
      <c:catAx>
        <c:axId val="64871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 baseline="0"/>
            </a:pPr>
            <a:endParaRPr lang="pt-BR"/>
          </a:p>
        </c:txPr>
        <c:crossAx val="648706760"/>
        <c:crosses val="autoZero"/>
        <c:auto val="1"/>
        <c:lblAlgn val="ctr"/>
        <c:lblOffset val="100"/>
        <c:noMultiLvlLbl val="0"/>
      </c:catAx>
      <c:valAx>
        <c:axId val="648706760"/>
        <c:scaling>
          <c:orientation val="minMax"/>
          <c:max val="3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effectLst/>
        </c:spPr>
        <c:txPr>
          <a:bodyPr rot="-60000000" vert="horz"/>
          <a:lstStyle/>
          <a:p>
            <a:pPr>
              <a:defRPr sz="1200" baseline="0"/>
            </a:pPr>
            <a:endParaRPr lang="pt-BR"/>
          </a:p>
        </c:txPr>
        <c:crossAx val="648713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457548577894716"/>
          <c:y val="0.8517482811156083"/>
          <c:w val="0.34922160822509318"/>
          <c:h val="7.7364682042269622E-2"/>
        </c:manualLayout>
      </c:layout>
      <c:overlay val="0"/>
      <c:txPr>
        <a:bodyPr/>
        <a:lstStyle/>
        <a:p>
          <a:pPr>
            <a:defRPr sz="1400" baseline="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baseline="0">
          <a:solidFill>
            <a:schemeClr val="tx1"/>
          </a:solidFill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05582411488504E-2"/>
          <c:y val="5.0582149906374663E-2"/>
          <c:w val="0.93477797300464727"/>
          <c:h val="0.657120732024418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Planilha1!$B$3</c:f>
              <c:strCache>
                <c:ptCount val="1"/>
                <c:pt idx="0">
                  <c:v>Homens</c:v>
                </c:pt>
              </c:strCache>
            </c:strRef>
          </c:tx>
          <c:spPr>
            <a:solidFill>
              <a:srgbClr val="48B16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Planilha1!$A$4:$A$7</c:f>
              <c:strCache>
                <c:ptCount val="4"/>
                <c:pt idx="0">
                  <c:v>Total</c:v>
                </c:pt>
                <c:pt idx="1">
                  <c:v>Com filhas/os de até 3 anos</c:v>
                </c:pt>
                <c:pt idx="2">
                  <c:v>Com filhas/os de 4 a 5 anos</c:v>
                </c:pt>
                <c:pt idx="3">
                  <c:v>Com filhas/os de 6 a 14 anos</c:v>
                </c:pt>
              </c:strCache>
            </c:strRef>
          </c:cat>
          <c:val>
            <c:numRef>
              <c:f>Planilha1!$B$4:$B$7</c:f>
              <c:numCache>
                <c:formatCode>0.0</c:formatCode>
                <c:ptCount val="4"/>
                <c:pt idx="0">
                  <c:v>2</c:v>
                </c:pt>
                <c:pt idx="1">
                  <c:v>3.69</c:v>
                </c:pt>
                <c:pt idx="2">
                  <c:v>1.99</c:v>
                </c:pt>
                <c:pt idx="3">
                  <c:v>2.04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E8-4709-9215-26985D2F5744}"/>
            </c:ext>
          </c:extLst>
        </c:ser>
        <c:ser>
          <c:idx val="1"/>
          <c:order val="1"/>
          <c:tx>
            <c:strRef>
              <c:f>Planilha1!$C$3</c:f>
              <c:strCache>
                <c:ptCount val="1"/>
                <c:pt idx="0">
                  <c:v>Mulheres</c:v>
                </c:pt>
              </c:strCache>
            </c:strRef>
          </c:tx>
          <c:spPr>
            <a:solidFill>
              <a:srgbClr val="475EA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Planilha1!$A$4:$A$7</c:f>
              <c:strCache>
                <c:ptCount val="4"/>
                <c:pt idx="0">
                  <c:v>Total</c:v>
                </c:pt>
                <c:pt idx="1">
                  <c:v>Com filhas/os de até 3 anos</c:v>
                </c:pt>
                <c:pt idx="2">
                  <c:v>Com filhas/os de 4 a 5 anos</c:v>
                </c:pt>
                <c:pt idx="3">
                  <c:v>Com filhas/os de 6 a 14 anos</c:v>
                </c:pt>
              </c:strCache>
            </c:strRef>
          </c:cat>
          <c:val>
            <c:numRef>
              <c:f>Planilha1!$C$4:$C$7</c:f>
              <c:numCache>
                <c:formatCode>0.0</c:formatCode>
                <c:ptCount val="4"/>
                <c:pt idx="0">
                  <c:v>29.7</c:v>
                </c:pt>
                <c:pt idx="1">
                  <c:v>61.83</c:v>
                </c:pt>
                <c:pt idx="2">
                  <c:v>54.08</c:v>
                </c:pt>
                <c:pt idx="3">
                  <c:v>34.99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E8-4709-9215-26985D2F57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8712640"/>
        <c:axId val="648710288"/>
      </c:barChart>
      <c:catAx>
        <c:axId val="64871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8710288"/>
        <c:crosses val="autoZero"/>
        <c:auto val="1"/>
        <c:lblAlgn val="ctr"/>
        <c:lblOffset val="100"/>
        <c:noMultiLvlLbl val="0"/>
      </c:catAx>
      <c:valAx>
        <c:axId val="64871028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8712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480096068399028E-2"/>
          <c:y val="4.2635658914728682E-2"/>
          <c:w val="0.92115397193470205"/>
          <c:h val="0.7391472868217052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34-44D1-9DB8-CE1C1E8039A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34-44D1-9DB8-CE1C1E8039A7}"/>
              </c:ext>
            </c:extLst>
          </c:dPt>
          <c:dPt>
            <c:idx val="8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34-44D1-9DB8-CE1C1E8039A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34-44D1-9DB8-CE1C1E8039A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Planilha1!$A$33:$A$43</c:f>
              <c:strCache>
                <c:ptCount val="10"/>
                <c:pt idx="0">
                  <c:v>Homens brancos</c:v>
                </c:pt>
                <c:pt idx="1">
                  <c:v>Homens negros</c:v>
                </c:pt>
                <c:pt idx="2">
                  <c:v>Mulheres brancas</c:v>
                </c:pt>
                <c:pt idx="3">
                  <c:v>Mulheres negras</c:v>
                </c:pt>
                <c:pt idx="5">
                  <c:v>Homens</c:v>
                </c:pt>
                <c:pt idx="6">
                  <c:v>Mulheres</c:v>
                </c:pt>
                <c:pt idx="8">
                  <c:v>Brancos</c:v>
                </c:pt>
                <c:pt idx="9">
                  <c:v>Negros</c:v>
                </c:pt>
              </c:strCache>
            </c:strRef>
          </c:cat>
          <c:val>
            <c:numRef>
              <c:f>Planilha1!$B$33:$B$43</c:f>
              <c:numCache>
                <c:formatCode>General</c:formatCode>
                <c:ptCount val="11"/>
                <c:pt idx="0">
                  <c:v>11.8</c:v>
                </c:pt>
                <c:pt idx="1">
                  <c:v>15.9</c:v>
                </c:pt>
                <c:pt idx="2">
                  <c:v>19.8</c:v>
                </c:pt>
                <c:pt idx="3">
                  <c:v>29.9</c:v>
                </c:pt>
                <c:pt idx="5">
                  <c:v>14.4</c:v>
                </c:pt>
                <c:pt idx="6">
                  <c:v>25.8</c:v>
                </c:pt>
                <c:pt idx="8">
                  <c:v>15.8</c:v>
                </c:pt>
                <c:pt idx="9">
                  <c:v>22.8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B34-44D1-9DB8-CE1C1E803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13424"/>
        <c:axId val="648713032"/>
      </c:barChart>
      <c:catAx>
        <c:axId val="648713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8713032"/>
        <c:crosses val="autoZero"/>
        <c:auto val="1"/>
        <c:lblAlgn val="ctr"/>
        <c:lblOffset val="100"/>
        <c:noMultiLvlLbl val="0"/>
      </c:catAx>
      <c:valAx>
        <c:axId val="648713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8713424"/>
        <c:crosses val="autoZero"/>
        <c:crossBetween val="between"/>
      </c:valAx>
      <c:spPr>
        <a:noFill/>
        <a:ln>
          <a:solidFill>
            <a:srgbClr val="C00000"/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userShapes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Planilha1!$Q$8</c:f>
              <c:strCache>
                <c:ptCount val="1"/>
                <c:pt idx="0">
                  <c:v>15 a 17 anos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Planilha1!$P$9:$P$10</c:f>
              <c:strCache>
                <c:ptCount val="2"/>
                <c:pt idx="0">
                  <c:v>Homens</c:v>
                </c:pt>
                <c:pt idx="1">
                  <c:v>Mulheres</c:v>
                </c:pt>
              </c:strCache>
            </c:strRef>
          </c:cat>
          <c:val>
            <c:numRef>
              <c:f>Planilha1!$Q$9:$Q$10</c:f>
              <c:numCache>
                <c:formatCode>0.0</c:formatCode>
                <c:ptCount val="2"/>
                <c:pt idx="0">
                  <c:v>1.1399999999999999</c:v>
                </c:pt>
                <c:pt idx="1">
                  <c:v>4.3499999999999996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E7-4C78-946A-59BD786EF1E7}"/>
            </c:ext>
          </c:extLst>
        </c:ser>
        <c:ser>
          <c:idx val="1"/>
          <c:order val="1"/>
          <c:tx>
            <c:strRef>
              <c:f>Planilha1!$R$8</c:f>
              <c:strCache>
                <c:ptCount val="1"/>
                <c:pt idx="0">
                  <c:v>18 a 24 anos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Planilha1!$P$9:$P$10</c:f>
              <c:strCache>
                <c:ptCount val="2"/>
                <c:pt idx="0">
                  <c:v>Homens</c:v>
                </c:pt>
                <c:pt idx="1">
                  <c:v>Mulheres</c:v>
                </c:pt>
              </c:strCache>
            </c:strRef>
          </c:cat>
          <c:val>
            <c:numRef>
              <c:f>Planilha1!$R$9:$R$10</c:f>
              <c:numCache>
                <c:formatCode>0.0</c:formatCode>
                <c:ptCount val="2"/>
                <c:pt idx="0">
                  <c:v>3.35</c:v>
                </c:pt>
                <c:pt idx="1">
                  <c:v>32.4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CE7-4C78-946A-59BD786EF1E7}"/>
            </c:ext>
          </c:extLst>
        </c:ser>
        <c:ser>
          <c:idx val="2"/>
          <c:order val="2"/>
          <c:tx>
            <c:strRef>
              <c:f>Planilha1!$S$8</c:f>
              <c:strCache>
                <c:ptCount val="1"/>
                <c:pt idx="0">
                  <c:v>25 a 29 anos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Planilha1!$P$9:$P$10</c:f>
              <c:strCache>
                <c:ptCount val="2"/>
                <c:pt idx="0">
                  <c:v>Homens</c:v>
                </c:pt>
                <c:pt idx="1">
                  <c:v>Mulheres</c:v>
                </c:pt>
              </c:strCache>
            </c:strRef>
          </c:cat>
          <c:val>
            <c:numRef>
              <c:f>Planilha1!$S$9:$S$10</c:f>
              <c:numCache>
                <c:formatCode>0.0</c:formatCode>
                <c:ptCount val="2"/>
                <c:pt idx="0">
                  <c:v>5.55</c:v>
                </c:pt>
                <c:pt idx="1">
                  <c:v>60.55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CE7-4C78-946A-59BD786EF1E7}"/>
            </c:ext>
          </c:extLst>
        </c:ser>
        <c:ser>
          <c:idx val="3"/>
          <c:order val="3"/>
          <c:tx>
            <c:strRef>
              <c:f>Planilha1!$T$8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Planilha1!$P$9:$P$10</c:f>
              <c:strCache>
                <c:ptCount val="2"/>
                <c:pt idx="0">
                  <c:v>Homens</c:v>
                </c:pt>
                <c:pt idx="1">
                  <c:v>Mulheres</c:v>
                </c:pt>
              </c:strCache>
            </c:strRef>
          </c:cat>
          <c:val>
            <c:numRef>
              <c:f>Planilha1!$T$9:$T$10</c:f>
              <c:numCache>
                <c:formatCode>0.0</c:formatCode>
                <c:ptCount val="2"/>
                <c:pt idx="0">
                  <c:v>2.5</c:v>
                </c:pt>
                <c:pt idx="1">
                  <c:v>28.96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CE7-4C78-946A-59BD786EF1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8707544"/>
        <c:axId val="648708328"/>
      </c:barChart>
      <c:catAx>
        <c:axId val="64870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8708328"/>
        <c:crosses val="autoZero"/>
        <c:auto val="1"/>
        <c:lblAlgn val="ctr"/>
        <c:lblOffset val="100"/>
        <c:noMultiLvlLbl val="0"/>
      </c:catAx>
      <c:valAx>
        <c:axId val="648708328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4870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1A4BFF-F680-4512-8625-78F6817ECB1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5D8C89-EBF3-4096-A51D-24E278C4B23D}">
      <dgm:prSet custT="1"/>
      <dgm:spPr/>
      <dgm:t>
        <a:bodyPr/>
        <a:lstStyle/>
        <a:p>
          <a:r>
            <a:rPr lang="pt-BR" sz="2400" b="1"/>
            <a:t>Pelo lado da oferta</a:t>
          </a:r>
          <a:endParaRPr lang="en-US" sz="2400" b="1"/>
        </a:p>
      </dgm:t>
    </dgm:pt>
    <dgm:pt modelId="{056AC37D-8848-4D33-AB8C-F73CC8D8BA30}" type="parTrans" cxnId="{E220025C-757D-493E-BAA5-0789C103CDC2}">
      <dgm:prSet/>
      <dgm:spPr/>
      <dgm:t>
        <a:bodyPr/>
        <a:lstStyle/>
        <a:p>
          <a:endParaRPr lang="en-US"/>
        </a:p>
      </dgm:t>
    </dgm:pt>
    <dgm:pt modelId="{DA5C2FE4-02F3-4772-8242-AB8EC06B73CB}" type="sibTrans" cxnId="{E220025C-757D-493E-BAA5-0789C103CDC2}">
      <dgm:prSet/>
      <dgm:spPr/>
      <dgm:t>
        <a:bodyPr/>
        <a:lstStyle/>
        <a:p>
          <a:endParaRPr lang="en-US"/>
        </a:p>
      </dgm:t>
    </dgm:pt>
    <dgm:pt modelId="{BDABC65C-B21E-4A67-ADCE-011AFE888DAF}">
      <dgm:prSet/>
      <dgm:spPr/>
      <dgm:t>
        <a:bodyPr/>
        <a:lstStyle/>
        <a:p>
          <a:r>
            <a:rPr lang="pt-BR" b="0" dirty="0"/>
            <a:t>Tendências </a:t>
          </a:r>
          <a:r>
            <a:rPr lang="pt-BR" dirty="0">
              <a:sym typeface="Wingdings" panose="05000000000000000000" pitchFamily="2" charset="2"/>
            </a:rPr>
            <a:t></a:t>
          </a:r>
          <a:r>
            <a:rPr lang="pt-BR" dirty="0"/>
            <a:t> </a:t>
          </a:r>
          <a:r>
            <a:rPr lang="pt-BR" b="1" dirty="0"/>
            <a:t>diminuição do tamanho das famílias </a:t>
          </a:r>
          <a:r>
            <a:rPr lang="pt-BR" b="0" dirty="0"/>
            <a:t>(redução da possibilidade de cuidado intergeracional), </a:t>
          </a:r>
          <a:r>
            <a:rPr lang="pt-BR" b="1" dirty="0"/>
            <a:t>maior presença das mulheres no mercado de trabalho</a:t>
          </a:r>
          <a:endParaRPr lang="en-US" dirty="0"/>
        </a:p>
      </dgm:t>
    </dgm:pt>
    <dgm:pt modelId="{535E016C-FA4B-4A22-BE67-E737A8CAA5E2}" type="parTrans" cxnId="{B43F4D8B-E1AC-43D0-B37D-5D1F70B5197C}">
      <dgm:prSet/>
      <dgm:spPr/>
      <dgm:t>
        <a:bodyPr/>
        <a:lstStyle/>
        <a:p>
          <a:endParaRPr lang="en-US"/>
        </a:p>
      </dgm:t>
    </dgm:pt>
    <dgm:pt modelId="{B0FB3941-8DD4-4FF8-949D-8878B7B6CAE4}" type="sibTrans" cxnId="{B43F4D8B-E1AC-43D0-B37D-5D1F70B5197C}">
      <dgm:prSet/>
      <dgm:spPr/>
      <dgm:t>
        <a:bodyPr/>
        <a:lstStyle/>
        <a:p>
          <a:endParaRPr lang="en-US"/>
        </a:p>
      </dgm:t>
    </dgm:pt>
    <dgm:pt modelId="{4A36A43E-B4D6-4914-A8DA-DEF742238943}">
      <dgm:prSet custT="1"/>
      <dgm:spPr/>
      <dgm:t>
        <a:bodyPr/>
        <a:lstStyle/>
        <a:p>
          <a:r>
            <a:rPr lang="pt-BR" sz="2400" b="1"/>
            <a:t>Pelo lado da demanda</a:t>
          </a:r>
          <a:endParaRPr lang="en-US" sz="2400" b="1"/>
        </a:p>
      </dgm:t>
    </dgm:pt>
    <dgm:pt modelId="{E255F4D2-FB4F-4B0A-9D6E-66C6EB85537F}" type="parTrans" cxnId="{F42D3618-A16B-414B-B818-1B9122CBC786}">
      <dgm:prSet/>
      <dgm:spPr/>
      <dgm:t>
        <a:bodyPr/>
        <a:lstStyle/>
        <a:p>
          <a:endParaRPr lang="en-US"/>
        </a:p>
      </dgm:t>
    </dgm:pt>
    <dgm:pt modelId="{20D3F661-6658-4569-B82A-D97021E4876B}" type="sibTrans" cxnId="{F42D3618-A16B-414B-B818-1B9122CBC786}">
      <dgm:prSet/>
      <dgm:spPr/>
      <dgm:t>
        <a:bodyPr/>
        <a:lstStyle/>
        <a:p>
          <a:endParaRPr lang="en-US"/>
        </a:p>
      </dgm:t>
    </dgm:pt>
    <dgm:pt modelId="{2F6FE5AD-FED0-454A-A5DA-1B99C4B9ACA8}">
      <dgm:prSet/>
      <dgm:spPr/>
      <dgm:t>
        <a:bodyPr/>
        <a:lstStyle/>
        <a:p>
          <a:r>
            <a:rPr lang="pt-BR" dirty="0"/>
            <a:t>Alta demanda por parte de </a:t>
          </a:r>
          <a:r>
            <a:rPr lang="pt-BR" b="1" dirty="0"/>
            <a:t>crianças e adolescentes</a:t>
          </a:r>
          <a:endParaRPr lang="en-US" b="1" dirty="0"/>
        </a:p>
      </dgm:t>
    </dgm:pt>
    <dgm:pt modelId="{493691F2-35B1-40DF-8C6C-27F746FB3E40}" type="parTrans" cxnId="{6B34EBB2-25F3-49EE-B18C-D3D60EE73725}">
      <dgm:prSet/>
      <dgm:spPr/>
      <dgm:t>
        <a:bodyPr/>
        <a:lstStyle/>
        <a:p>
          <a:endParaRPr lang="en-US"/>
        </a:p>
      </dgm:t>
    </dgm:pt>
    <dgm:pt modelId="{568F24AC-B7F8-4663-A117-684B3CF93FC5}" type="sibTrans" cxnId="{6B34EBB2-25F3-49EE-B18C-D3D60EE73725}">
      <dgm:prSet/>
      <dgm:spPr/>
      <dgm:t>
        <a:bodyPr/>
        <a:lstStyle/>
        <a:p>
          <a:endParaRPr lang="en-US"/>
        </a:p>
      </dgm:t>
    </dgm:pt>
    <dgm:pt modelId="{CB8D8D41-E9C9-4080-AEC9-0AC30038C9DE}">
      <dgm:prSet/>
      <dgm:spPr/>
      <dgm:t>
        <a:bodyPr/>
        <a:lstStyle/>
        <a:p>
          <a:r>
            <a:rPr lang="pt-BR" dirty="0"/>
            <a:t>Crescente demanda por parte das </a:t>
          </a:r>
          <a:r>
            <a:rPr lang="pt-BR" b="1" dirty="0"/>
            <a:t>pessoas idosas</a:t>
          </a:r>
          <a:r>
            <a:rPr lang="pt-BR" dirty="0"/>
            <a:t>: </a:t>
          </a:r>
          <a:r>
            <a:rPr lang="pt-BR" b="1" dirty="0"/>
            <a:t>acelerado envelhecimento </a:t>
          </a:r>
          <a:r>
            <a:rPr lang="pt-BR" dirty="0"/>
            <a:t>da população e </a:t>
          </a:r>
          <a:r>
            <a:rPr lang="pt-BR" b="1" dirty="0"/>
            <a:t>feminização desse envelhecimento</a:t>
          </a:r>
          <a:endParaRPr lang="en-US" b="1" dirty="0"/>
        </a:p>
      </dgm:t>
    </dgm:pt>
    <dgm:pt modelId="{424C339C-B929-4C61-B0D2-E9A412258204}" type="parTrans" cxnId="{B6CCC49C-6D06-4FBD-88B0-CF4C85543452}">
      <dgm:prSet/>
      <dgm:spPr/>
      <dgm:t>
        <a:bodyPr/>
        <a:lstStyle/>
        <a:p>
          <a:endParaRPr lang="en-US"/>
        </a:p>
      </dgm:t>
    </dgm:pt>
    <dgm:pt modelId="{3DD25C0B-F597-4FA9-BE6A-5F0EB5F3E337}" type="sibTrans" cxnId="{B6CCC49C-6D06-4FBD-88B0-CF4C85543452}">
      <dgm:prSet/>
      <dgm:spPr/>
      <dgm:t>
        <a:bodyPr/>
        <a:lstStyle/>
        <a:p>
          <a:endParaRPr lang="en-US"/>
        </a:p>
      </dgm:t>
    </dgm:pt>
    <dgm:pt modelId="{8405A556-BB8F-499A-A811-437560D20905}">
      <dgm:prSet/>
      <dgm:spPr/>
      <dgm:t>
        <a:bodyPr/>
        <a:lstStyle/>
        <a:p>
          <a:r>
            <a:rPr lang="pt-BR" dirty="0"/>
            <a:t>Importante demanda por parte de </a:t>
          </a:r>
          <a:r>
            <a:rPr lang="pt-BR" b="1" dirty="0"/>
            <a:t>pessoas com deficiência </a:t>
          </a:r>
          <a:r>
            <a:rPr lang="pt-BR" dirty="0"/>
            <a:t>que necessitam de apoio de terceiros</a:t>
          </a:r>
          <a:endParaRPr lang="en-US" dirty="0"/>
        </a:p>
      </dgm:t>
    </dgm:pt>
    <dgm:pt modelId="{750537CD-1241-4421-B325-810D6D6F001B}" type="parTrans" cxnId="{D077C10E-B150-4948-A431-7EA3DBFDB63B}">
      <dgm:prSet/>
      <dgm:spPr/>
      <dgm:t>
        <a:bodyPr/>
        <a:lstStyle/>
        <a:p>
          <a:endParaRPr lang="en-US"/>
        </a:p>
      </dgm:t>
    </dgm:pt>
    <dgm:pt modelId="{356B37BB-CC4F-4899-92E3-9391AF3C9ABC}" type="sibTrans" cxnId="{D077C10E-B150-4948-A431-7EA3DBFDB63B}">
      <dgm:prSet/>
      <dgm:spPr/>
      <dgm:t>
        <a:bodyPr/>
        <a:lstStyle/>
        <a:p>
          <a:endParaRPr lang="en-US"/>
        </a:p>
      </dgm:t>
    </dgm:pt>
    <dgm:pt modelId="{74CADFB1-487C-43B1-84D3-0CE51499E71F}">
      <dgm:prSet/>
      <dgm:spPr/>
      <dgm:t>
        <a:bodyPr/>
        <a:lstStyle/>
        <a:p>
          <a:r>
            <a:rPr lang="pt-BR"/>
            <a:t>Tendências </a:t>
          </a:r>
          <a:r>
            <a:rPr lang="pt-BR">
              <a:sym typeface="Wingdings" panose="05000000000000000000" pitchFamily="2" charset="2"/>
            </a:rPr>
            <a:t></a:t>
          </a:r>
          <a:r>
            <a:rPr lang="pt-BR"/>
            <a:t> </a:t>
          </a:r>
          <a:r>
            <a:rPr lang="pt-BR" b="1"/>
            <a:t>ampliação da demanda por cuidados</a:t>
          </a:r>
          <a:endParaRPr lang="en-US" b="1"/>
        </a:p>
      </dgm:t>
    </dgm:pt>
    <dgm:pt modelId="{51CB527F-96CE-4905-AFAB-DC8889108E95}" type="parTrans" cxnId="{305C24E5-0E7C-494C-9315-639273701E8F}">
      <dgm:prSet/>
      <dgm:spPr/>
      <dgm:t>
        <a:bodyPr/>
        <a:lstStyle/>
        <a:p>
          <a:endParaRPr lang="en-US"/>
        </a:p>
      </dgm:t>
    </dgm:pt>
    <dgm:pt modelId="{5E70BFC4-F66D-4C7C-A6A4-D9B04CBAF5E6}" type="sibTrans" cxnId="{305C24E5-0E7C-494C-9315-639273701E8F}">
      <dgm:prSet/>
      <dgm:spPr/>
      <dgm:t>
        <a:bodyPr/>
        <a:lstStyle/>
        <a:p>
          <a:endParaRPr lang="en-US"/>
        </a:p>
      </dgm:t>
    </dgm:pt>
    <dgm:pt modelId="{2F4A6059-30D2-40F2-9B35-5B1B309B41F4}">
      <dgm:prSet/>
      <dgm:spPr/>
      <dgm:t>
        <a:bodyPr/>
        <a:lstStyle/>
        <a:p>
          <a:r>
            <a:rPr lang="en-US" b="1" dirty="0" err="1"/>
            <a:t>Jovens</a:t>
          </a:r>
          <a:r>
            <a:rPr lang="en-US" dirty="0"/>
            <a:t> </a:t>
          </a:r>
          <a:r>
            <a:rPr lang="en-US" dirty="0" err="1"/>
            <a:t>também</a:t>
          </a:r>
          <a:r>
            <a:rPr lang="en-US" dirty="0"/>
            <a:t> </a:t>
          </a:r>
          <a:r>
            <a:rPr lang="en-US" dirty="0" err="1"/>
            <a:t>merecem</a:t>
          </a:r>
          <a:r>
            <a:rPr lang="en-US" dirty="0"/>
            <a:t> </a:t>
          </a:r>
          <a:r>
            <a:rPr lang="en-US" dirty="0" err="1"/>
            <a:t>atenção</a:t>
          </a:r>
          <a:r>
            <a:rPr lang="en-US" dirty="0"/>
            <a:t>: </a:t>
          </a:r>
          <a:r>
            <a:rPr lang="en-US" b="1" dirty="0" err="1"/>
            <a:t>necessidade</a:t>
          </a:r>
          <a:r>
            <a:rPr lang="en-US" b="1" dirty="0"/>
            <a:t> de conciliar </a:t>
          </a:r>
          <a:r>
            <a:rPr lang="en-US" b="1" dirty="0" err="1"/>
            <a:t>estudos</a:t>
          </a:r>
          <a:r>
            <a:rPr lang="en-US" b="1" dirty="0"/>
            <a:t>, </a:t>
          </a:r>
          <a:r>
            <a:rPr lang="en-US" b="1" dirty="0" err="1"/>
            <a:t>trabalho</a:t>
          </a:r>
          <a:r>
            <a:rPr lang="en-US" b="1" dirty="0"/>
            <a:t> </a:t>
          </a:r>
          <a:r>
            <a:rPr lang="en-US" b="1" dirty="0" err="1"/>
            <a:t>remunerado</a:t>
          </a:r>
          <a:r>
            <a:rPr lang="en-US" b="1" dirty="0"/>
            <a:t> e </a:t>
          </a:r>
          <a:r>
            <a:rPr lang="en-US" b="1" dirty="0" err="1"/>
            <a:t>trabalho</a:t>
          </a:r>
          <a:r>
            <a:rPr lang="en-US" b="1" dirty="0"/>
            <a:t> de </a:t>
          </a:r>
          <a:r>
            <a:rPr lang="en-US" b="1" dirty="0" err="1"/>
            <a:t>cuidados</a:t>
          </a:r>
          <a:r>
            <a:rPr lang="en-US" dirty="0"/>
            <a:t>; </a:t>
          </a:r>
          <a:r>
            <a:rPr lang="en-US" dirty="0" err="1"/>
            <a:t>complexidade</a:t>
          </a:r>
          <a:r>
            <a:rPr lang="en-US" dirty="0"/>
            <a:t> dos </a:t>
          </a:r>
          <a:r>
            <a:rPr lang="en-US" dirty="0" err="1"/>
            <a:t>processos</a:t>
          </a:r>
          <a:r>
            <a:rPr lang="en-US" dirty="0"/>
            <a:t> de </a:t>
          </a:r>
          <a:r>
            <a:rPr lang="en-US" dirty="0" err="1"/>
            <a:t>transição</a:t>
          </a:r>
          <a:r>
            <a:rPr lang="en-US" dirty="0"/>
            <a:t> </a:t>
          </a:r>
          <a:r>
            <a:rPr lang="en-US" dirty="0" err="1"/>
            <a:t>juvenil</a:t>
          </a:r>
          <a:endParaRPr lang="en-US" dirty="0"/>
        </a:p>
      </dgm:t>
    </dgm:pt>
    <dgm:pt modelId="{830FA4CA-D179-496E-A50F-C444A84E4B9F}" type="parTrans" cxnId="{069521F9-9967-47FC-A3F7-C6FC4CB0D526}">
      <dgm:prSet/>
      <dgm:spPr/>
      <dgm:t>
        <a:bodyPr/>
        <a:lstStyle/>
        <a:p>
          <a:endParaRPr lang="pt-BR"/>
        </a:p>
      </dgm:t>
    </dgm:pt>
    <dgm:pt modelId="{A66DCE62-8BDC-4DB4-8D56-D20109BFCB6F}" type="sibTrans" cxnId="{069521F9-9967-47FC-A3F7-C6FC4CB0D526}">
      <dgm:prSet/>
      <dgm:spPr/>
      <dgm:t>
        <a:bodyPr/>
        <a:lstStyle/>
        <a:p>
          <a:endParaRPr lang="pt-BR"/>
        </a:p>
      </dgm:t>
    </dgm:pt>
    <dgm:pt modelId="{174607E7-4921-489D-9037-89265CBBAC4E}">
      <dgm:prSet/>
      <dgm:spPr/>
      <dgm:t>
        <a:bodyPr/>
        <a:lstStyle/>
        <a:p>
          <a:r>
            <a:rPr lang="pt-BR" b="1" dirty="0">
              <a:solidFill>
                <a:schemeClr val="tx1"/>
              </a:solidFill>
              <a:latin typeface="+mn-lt"/>
            </a:rPr>
            <a:t>Serviços públicos de cuidados são insuficientes para responder às necessidades das famílias</a:t>
          </a:r>
          <a:endParaRPr lang="en-US" dirty="0"/>
        </a:p>
      </dgm:t>
    </dgm:pt>
    <dgm:pt modelId="{F61AD773-697B-42B4-9D4E-B9B1ACB74730}" type="parTrans" cxnId="{4EC85ABE-3F8B-441B-9F1D-D8F0EED74D1F}">
      <dgm:prSet/>
      <dgm:spPr/>
    </dgm:pt>
    <dgm:pt modelId="{D9A3F1F6-8446-4E3E-A4D0-45BB135F27E5}" type="sibTrans" cxnId="{4EC85ABE-3F8B-441B-9F1D-D8F0EED74D1F}">
      <dgm:prSet/>
      <dgm:spPr/>
    </dgm:pt>
    <dgm:pt modelId="{8E421F85-5D40-4E4A-B7A3-884DF07D97DA}" type="pres">
      <dgm:prSet presAssocID="{271A4BFF-F680-4512-8625-78F6817ECB1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3C23F6A-2BBE-E846-AAB4-F195A49D0D6C}" type="pres">
      <dgm:prSet presAssocID="{E25D8C89-EBF3-4096-A51D-24E278C4B23D}" presName="parentLin" presStyleCnt="0"/>
      <dgm:spPr/>
    </dgm:pt>
    <dgm:pt modelId="{4104B16D-2A6A-094B-8398-4F3CFAA4EC97}" type="pres">
      <dgm:prSet presAssocID="{E25D8C89-EBF3-4096-A51D-24E278C4B23D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DCF709A2-78B5-CB42-9CB3-BFF8CC77E8F3}" type="pres">
      <dgm:prSet presAssocID="{E25D8C89-EBF3-4096-A51D-24E278C4B23D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A5ABA09-EF58-BA4C-B148-2D58033BED97}" type="pres">
      <dgm:prSet presAssocID="{E25D8C89-EBF3-4096-A51D-24E278C4B23D}" presName="negativeSpace" presStyleCnt="0"/>
      <dgm:spPr/>
    </dgm:pt>
    <dgm:pt modelId="{88D04C0F-94A7-3A42-A9CF-0A4B1C9A0A57}" type="pres">
      <dgm:prSet presAssocID="{E25D8C89-EBF3-4096-A51D-24E278C4B23D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0ECB4E-E425-494E-B6CC-207AE42658F2}" type="pres">
      <dgm:prSet presAssocID="{DA5C2FE4-02F3-4772-8242-AB8EC06B73CB}" presName="spaceBetweenRectangles" presStyleCnt="0"/>
      <dgm:spPr/>
    </dgm:pt>
    <dgm:pt modelId="{F0FA0154-BA1E-C742-864C-14654CDD79B7}" type="pres">
      <dgm:prSet presAssocID="{4A36A43E-B4D6-4914-A8DA-DEF742238943}" presName="parentLin" presStyleCnt="0"/>
      <dgm:spPr/>
    </dgm:pt>
    <dgm:pt modelId="{19D6BCEE-8C45-F44D-9AF2-4D501A3503E9}" type="pres">
      <dgm:prSet presAssocID="{4A36A43E-B4D6-4914-A8DA-DEF742238943}" presName="parentLeftMargin" presStyleLbl="node1" presStyleIdx="0" presStyleCnt="2"/>
      <dgm:spPr/>
      <dgm:t>
        <a:bodyPr/>
        <a:lstStyle/>
        <a:p>
          <a:endParaRPr lang="pt-BR"/>
        </a:p>
      </dgm:t>
    </dgm:pt>
    <dgm:pt modelId="{31DE63F5-4107-5343-B257-004400FBCE79}" type="pres">
      <dgm:prSet presAssocID="{4A36A43E-B4D6-4914-A8DA-DEF74223894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AA31FCA-D503-164E-8E36-B76E806FE1F4}" type="pres">
      <dgm:prSet presAssocID="{4A36A43E-B4D6-4914-A8DA-DEF742238943}" presName="negativeSpace" presStyleCnt="0"/>
      <dgm:spPr/>
    </dgm:pt>
    <dgm:pt modelId="{7FC58F25-E33E-EA44-B2A0-44D21E33C566}" type="pres">
      <dgm:prSet presAssocID="{4A36A43E-B4D6-4914-A8DA-DEF74223894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69521F9-9967-47FC-A3F7-C6FC4CB0D526}" srcId="{4A36A43E-B4D6-4914-A8DA-DEF742238943}" destId="{2F4A6059-30D2-40F2-9B35-5B1B309B41F4}" srcOrd="1" destOrd="0" parTransId="{830FA4CA-D179-496E-A50F-C444A84E4B9F}" sibTransId="{A66DCE62-8BDC-4DB4-8D56-D20109BFCB6F}"/>
    <dgm:cxn modelId="{B43F4D8B-E1AC-43D0-B37D-5D1F70B5197C}" srcId="{E25D8C89-EBF3-4096-A51D-24E278C4B23D}" destId="{BDABC65C-B21E-4A67-ADCE-011AFE888DAF}" srcOrd="0" destOrd="0" parTransId="{535E016C-FA4B-4A22-BE67-E737A8CAA5E2}" sibTransId="{B0FB3941-8DD4-4FF8-949D-8878B7B6CAE4}"/>
    <dgm:cxn modelId="{40227BC3-21CE-5049-A1E3-FCDB94061BCA}" type="presOf" srcId="{E25D8C89-EBF3-4096-A51D-24E278C4B23D}" destId="{DCF709A2-78B5-CB42-9CB3-BFF8CC77E8F3}" srcOrd="1" destOrd="0" presId="urn:microsoft.com/office/officeart/2005/8/layout/list1"/>
    <dgm:cxn modelId="{6B34EBB2-25F3-49EE-B18C-D3D60EE73725}" srcId="{4A36A43E-B4D6-4914-A8DA-DEF742238943}" destId="{2F6FE5AD-FED0-454A-A5DA-1B99C4B9ACA8}" srcOrd="0" destOrd="0" parTransId="{493691F2-35B1-40DF-8C6C-27F746FB3E40}" sibTransId="{568F24AC-B7F8-4663-A117-684B3CF93FC5}"/>
    <dgm:cxn modelId="{1AAC0F22-19A4-4B2A-AA08-06EC55C05ACF}" type="presOf" srcId="{174607E7-4921-489D-9037-89265CBBAC4E}" destId="{88D04C0F-94A7-3A42-A9CF-0A4B1C9A0A57}" srcOrd="0" destOrd="1" presId="urn:microsoft.com/office/officeart/2005/8/layout/list1"/>
    <dgm:cxn modelId="{457BB1A7-4AFF-5040-9796-403EC1DE3385}" type="presOf" srcId="{2F6FE5AD-FED0-454A-A5DA-1B99C4B9ACA8}" destId="{7FC58F25-E33E-EA44-B2A0-44D21E33C566}" srcOrd="0" destOrd="0" presId="urn:microsoft.com/office/officeart/2005/8/layout/list1"/>
    <dgm:cxn modelId="{305C24E5-0E7C-494C-9315-639273701E8F}" srcId="{4A36A43E-B4D6-4914-A8DA-DEF742238943}" destId="{74CADFB1-487C-43B1-84D3-0CE51499E71F}" srcOrd="4" destOrd="0" parTransId="{51CB527F-96CE-4905-AFAB-DC8889108E95}" sibTransId="{5E70BFC4-F66D-4C7C-A6A4-D9B04CBAF5E6}"/>
    <dgm:cxn modelId="{8792E23A-F223-5443-9BFB-BC5CAA7EDCCD}" type="presOf" srcId="{4A36A43E-B4D6-4914-A8DA-DEF742238943}" destId="{31DE63F5-4107-5343-B257-004400FBCE79}" srcOrd="1" destOrd="0" presId="urn:microsoft.com/office/officeart/2005/8/layout/list1"/>
    <dgm:cxn modelId="{4EC85ABE-3F8B-441B-9F1D-D8F0EED74D1F}" srcId="{E25D8C89-EBF3-4096-A51D-24E278C4B23D}" destId="{174607E7-4921-489D-9037-89265CBBAC4E}" srcOrd="1" destOrd="0" parTransId="{F61AD773-697B-42B4-9D4E-B9B1ACB74730}" sibTransId="{D9A3F1F6-8446-4E3E-A4D0-45BB135F27E5}"/>
    <dgm:cxn modelId="{2868A5A5-DB8F-BE4E-9AFF-83EBAE183A45}" type="presOf" srcId="{4A36A43E-B4D6-4914-A8DA-DEF742238943}" destId="{19D6BCEE-8C45-F44D-9AF2-4D501A3503E9}" srcOrd="0" destOrd="0" presId="urn:microsoft.com/office/officeart/2005/8/layout/list1"/>
    <dgm:cxn modelId="{F38C51ED-1FE4-E748-AD64-6C40E37D9E45}" type="presOf" srcId="{8405A556-BB8F-499A-A811-437560D20905}" destId="{7FC58F25-E33E-EA44-B2A0-44D21E33C566}" srcOrd="0" destOrd="3" presId="urn:microsoft.com/office/officeart/2005/8/layout/list1"/>
    <dgm:cxn modelId="{13D3B905-E4C5-4AF6-94E9-5220D4E0B1DB}" type="presOf" srcId="{2F4A6059-30D2-40F2-9B35-5B1B309B41F4}" destId="{7FC58F25-E33E-EA44-B2A0-44D21E33C566}" srcOrd="0" destOrd="1" presId="urn:microsoft.com/office/officeart/2005/8/layout/list1"/>
    <dgm:cxn modelId="{B6CCC49C-6D06-4FBD-88B0-CF4C85543452}" srcId="{4A36A43E-B4D6-4914-A8DA-DEF742238943}" destId="{CB8D8D41-E9C9-4080-AEC9-0AC30038C9DE}" srcOrd="2" destOrd="0" parTransId="{424C339C-B929-4C61-B0D2-E9A412258204}" sibTransId="{3DD25C0B-F597-4FA9-BE6A-5F0EB5F3E337}"/>
    <dgm:cxn modelId="{7713320F-41C0-CD48-B7D9-54A8484C0ADE}" type="presOf" srcId="{E25D8C89-EBF3-4096-A51D-24E278C4B23D}" destId="{4104B16D-2A6A-094B-8398-4F3CFAA4EC97}" srcOrd="0" destOrd="0" presId="urn:microsoft.com/office/officeart/2005/8/layout/list1"/>
    <dgm:cxn modelId="{D077C10E-B150-4948-A431-7EA3DBFDB63B}" srcId="{4A36A43E-B4D6-4914-A8DA-DEF742238943}" destId="{8405A556-BB8F-499A-A811-437560D20905}" srcOrd="3" destOrd="0" parTransId="{750537CD-1241-4421-B325-810D6D6F001B}" sibTransId="{356B37BB-CC4F-4899-92E3-9391AF3C9ABC}"/>
    <dgm:cxn modelId="{F42D3618-A16B-414B-B818-1B9122CBC786}" srcId="{271A4BFF-F680-4512-8625-78F6817ECB19}" destId="{4A36A43E-B4D6-4914-A8DA-DEF742238943}" srcOrd="1" destOrd="0" parTransId="{E255F4D2-FB4F-4B0A-9D6E-66C6EB85537F}" sibTransId="{20D3F661-6658-4569-B82A-D97021E4876B}"/>
    <dgm:cxn modelId="{366ED56F-52EE-3842-B5B7-7568998FEB13}" type="presOf" srcId="{BDABC65C-B21E-4A67-ADCE-011AFE888DAF}" destId="{88D04C0F-94A7-3A42-A9CF-0A4B1C9A0A57}" srcOrd="0" destOrd="0" presId="urn:microsoft.com/office/officeart/2005/8/layout/list1"/>
    <dgm:cxn modelId="{467DD8E4-05C4-2941-A05A-29FD2BF372AF}" type="presOf" srcId="{74CADFB1-487C-43B1-84D3-0CE51499E71F}" destId="{7FC58F25-E33E-EA44-B2A0-44D21E33C566}" srcOrd="0" destOrd="4" presId="urn:microsoft.com/office/officeart/2005/8/layout/list1"/>
    <dgm:cxn modelId="{46C12348-E940-614F-95FA-1CC35E8B8F77}" type="presOf" srcId="{271A4BFF-F680-4512-8625-78F6817ECB19}" destId="{8E421F85-5D40-4E4A-B7A3-884DF07D97DA}" srcOrd="0" destOrd="0" presId="urn:microsoft.com/office/officeart/2005/8/layout/list1"/>
    <dgm:cxn modelId="{001BD30C-98E0-1A4C-B91D-C210B61764B8}" type="presOf" srcId="{CB8D8D41-E9C9-4080-AEC9-0AC30038C9DE}" destId="{7FC58F25-E33E-EA44-B2A0-44D21E33C566}" srcOrd="0" destOrd="2" presId="urn:microsoft.com/office/officeart/2005/8/layout/list1"/>
    <dgm:cxn modelId="{E220025C-757D-493E-BAA5-0789C103CDC2}" srcId="{271A4BFF-F680-4512-8625-78F6817ECB19}" destId="{E25D8C89-EBF3-4096-A51D-24E278C4B23D}" srcOrd="0" destOrd="0" parTransId="{056AC37D-8848-4D33-AB8C-F73CC8D8BA30}" sibTransId="{DA5C2FE4-02F3-4772-8242-AB8EC06B73CB}"/>
    <dgm:cxn modelId="{7029B620-24E8-3640-ACC8-4147EFFC0418}" type="presParOf" srcId="{8E421F85-5D40-4E4A-B7A3-884DF07D97DA}" destId="{13C23F6A-2BBE-E846-AAB4-F195A49D0D6C}" srcOrd="0" destOrd="0" presId="urn:microsoft.com/office/officeart/2005/8/layout/list1"/>
    <dgm:cxn modelId="{46AECD63-C5FB-654B-AD63-E2A047E7A263}" type="presParOf" srcId="{13C23F6A-2BBE-E846-AAB4-F195A49D0D6C}" destId="{4104B16D-2A6A-094B-8398-4F3CFAA4EC97}" srcOrd="0" destOrd="0" presId="urn:microsoft.com/office/officeart/2005/8/layout/list1"/>
    <dgm:cxn modelId="{23D121D1-5E5A-4D4D-A1CF-FA585D00C51B}" type="presParOf" srcId="{13C23F6A-2BBE-E846-AAB4-F195A49D0D6C}" destId="{DCF709A2-78B5-CB42-9CB3-BFF8CC77E8F3}" srcOrd="1" destOrd="0" presId="urn:microsoft.com/office/officeart/2005/8/layout/list1"/>
    <dgm:cxn modelId="{795BF6AA-2257-7042-AED5-3324C8351531}" type="presParOf" srcId="{8E421F85-5D40-4E4A-B7A3-884DF07D97DA}" destId="{9A5ABA09-EF58-BA4C-B148-2D58033BED97}" srcOrd="1" destOrd="0" presId="urn:microsoft.com/office/officeart/2005/8/layout/list1"/>
    <dgm:cxn modelId="{34DE3834-652F-9446-9389-8A9A06512834}" type="presParOf" srcId="{8E421F85-5D40-4E4A-B7A3-884DF07D97DA}" destId="{88D04C0F-94A7-3A42-A9CF-0A4B1C9A0A57}" srcOrd="2" destOrd="0" presId="urn:microsoft.com/office/officeart/2005/8/layout/list1"/>
    <dgm:cxn modelId="{839AE9A5-6F53-EC4D-99A4-2B0A3D5B2CC4}" type="presParOf" srcId="{8E421F85-5D40-4E4A-B7A3-884DF07D97DA}" destId="{810ECB4E-E425-494E-B6CC-207AE42658F2}" srcOrd="3" destOrd="0" presId="urn:microsoft.com/office/officeart/2005/8/layout/list1"/>
    <dgm:cxn modelId="{FF12F053-4C10-734A-916E-79436A5C1B09}" type="presParOf" srcId="{8E421F85-5D40-4E4A-B7A3-884DF07D97DA}" destId="{F0FA0154-BA1E-C742-864C-14654CDD79B7}" srcOrd="4" destOrd="0" presId="urn:microsoft.com/office/officeart/2005/8/layout/list1"/>
    <dgm:cxn modelId="{1AD7B1B3-8F23-684F-8369-B826E0A5838D}" type="presParOf" srcId="{F0FA0154-BA1E-C742-864C-14654CDD79B7}" destId="{19D6BCEE-8C45-F44D-9AF2-4D501A3503E9}" srcOrd="0" destOrd="0" presId="urn:microsoft.com/office/officeart/2005/8/layout/list1"/>
    <dgm:cxn modelId="{6654709E-59E0-9949-8691-8AC7490D0F27}" type="presParOf" srcId="{F0FA0154-BA1E-C742-864C-14654CDD79B7}" destId="{31DE63F5-4107-5343-B257-004400FBCE79}" srcOrd="1" destOrd="0" presId="urn:microsoft.com/office/officeart/2005/8/layout/list1"/>
    <dgm:cxn modelId="{F96D4632-A701-334E-9804-50ABB573CAEF}" type="presParOf" srcId="{8E421F85-5D40-4E4A-B7A3-884DF07D97DA}" destId="{0AA31FCA-D503-164E-8E36-B76E806FE1F4}" srcOrd="5" destOrd="0" presId="urn:microsoft.com/office/officeart/2005/8/layout/list1"/>
    <dgm:cxn modelId="{E957BDE9-A3CC-C743-964A-5833F72907F2}" type="presParOf" srcId="{8E421F85-5D40-4E4A-B7A3-884DF07D97DA}" destId="{7FC58F25-E33E-EA44-B2A0-44D21E33C56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F4F38F-A257-4304-99ED-4C072227D0AD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7F134E2-0BEB-4D58-ACB8-5818021C7A59}">
      <dgm:prSet phldrT="[Texto]" custT="1"/>
      <dgm:spPr/>
      <dgm:t>
        <a:bodyPr/>
        <a:lstStyle/>
        <a:p>
          <a:pPr algn="l">
            <a:buClr>
              <a:schemeClr val="tx2"/>
            </a:buClr>
            <a:buFont typeface="Arial" panose="020B0604020202020204" pitchFamily="34" charset="0"/>
            <a:buNone/>
          </a:pPr>
          <a:r>
            <a:rPr lang="pt-BR" altLang="en-US" sz="1800" b="1" dirty="0">
              <a:latin typeface="+mn-lt"/>
            </a:rPr>
            <a:t>A oferta pública existente é insuficiente para atender à crescente demanda por cuidados</a:t>
          </a:r>
          <a:endParaRPr lang="pt-BR" sz="1800" b="1" dirty="0"/>
        </a:p>
      </dgm:t>
    </dgm:pt>
    <dgm:pt modelId="{B0640B43-7B8D-4172-A52F-CC297C2E78FA}" type="parTrans" cxnId="{DA0E8787-5B93-45B8-9127-729C09F4841A}">
      <dgm:prSet/>
      <dgm:spPr/>
      <dgm:t>
        <a:bodyPr/>
        <a:lstStyle/>
        <a:p>
          <a:endParaRPr lang="pt-BR" sz="2000"/>
        </a:p>
      </dgm:t>
    </dgm:pt>
    <dgm:pt modelId="{28268047-03BD-4321-9382-9DE5FC54D5DD}" type="sibTrans" cxnId="{DA0E8787-5B93-45B8-9127-729C09F4841A}">
      <dgm:prSet/>
      <dgm:spPr/>
      <dgm:t>
        <a:bodyPr/>
        <a:lstStyle/>
        <a:p>
          <a:endParaRPr lang="pt-BR" sz="2000"/>
        </a:p>
      </dgm:t>
    </dgm:pt>
    <dgm:pt modelId="{BAEE0D98-E577-4BF3-BC4A-3CE999CEB8C0}">
      <dgm:prSet custT="1"/>
      <dgm:spPr/>
      <dgm:t>
        <a:bodyPr/>
        <a:lstStyle/>
        <a:p>
          <a:pPr algn="l"/>
          <a:r>
            <a:rPr lang="pt-BR" sz="1600" b="1" dirty="0">
              <a:cs typeface="Arial"/>
            </a:rPr>
            <a:t>Transformar essa realidade é condição essencial para alcançar a igualdade </a:t>
          </a:r>
          <a:r>
            <a:rPr lang="pt-BR" sz="1600" b="0" dirty="0">
              <a:cs typeface="Arial"/>
            </a:rPr>
            <a:t>de gênero no mundo do trabalho, na vida pública e na sociedade </a:t>
          </a:r>
        </a:p>
      </dgm:t>
    </dgm:pt>
    <dgm:pt modelId="{116DBAAA-1DDF-416D-891F-E5D1296ADABE}" type="parTrans" cxnId="{DA1B93DF-740B-47E1-9101-8AF57B625964}">
      <dgm:prSet/>
      <dgm:spPr/>
      <dgm:t>
        <a:bodyPr/>
        <a:lstStyle/>
        <a:p>
          <a:endParaRPr lang="pt-BR" sz="2000"/>
        </a:p>
      </dgm:t>
    </dgm:pt>
    <dgm:pt modelId="{8AAF0FF8-0822-4FB0-B849-E260E8C2DFFB}" type="sibTrans" cxnId="{DA1B93DF-740B-47E1-9101-8AF57B625964}">
      <dgm:prSet/>
      <dgm:spPr/>
      <dgm:t>
        <a:bodyPr/>
        <a:lstStyle/>
        <a:p>
          <a:endParaRPr lang="pt-BR" sz="2000"/>
        </a:p>
      </dgm:t>
    </dgm:pt>
    <dgm:pt modelId="{E6AC901C-F1BB-4982-995E-89D4AA17A72D}">
      <dgm:prSet custT="1"/>
      <dgm:spPr/>
      <dgm:t>
        <a:bodyPr/>
        <a:lstStyle/>
        <a:p>
          <a:pPr algn="l"/>
          <a:r>
            <a:rPr lang="pt-BR" altLang="en-US" sz="1600" b="1" dirty="0">
              <a:latin typeface="+mn-lt"/>
            </a:rPr>
            <a:t>As políticas integrais de cuidado são um elemento fundamental de sistemas de proteção social universais e inclusivos que estão na base  de Estados de Bem Estar Social</a:t>
          </a:r>
          <a:endParaRPr lang="pt-BR" sz="1600" b="1" dirty="0">
            <a:cs typeface="Arial"/>
          </a:endParaRPr>
        </a:p>
      </dgm:t>
    </dgm:pt>
    <dgm:pt modelId="{BB392D65-5DB6-4CD1-BF77-20A71C5EDBB1}" type="parTrans" cxnId="{86B9D675-8C91-4782-9663-4D9C17D06D92}">
      <dgm:prSet/>
      <dgm:spPr/>
      <dgm:t>
        <a:bodyPr/>
        <a:lstStyle/>
        <a:p>
          <a:endParaRPr lang="pt-BR"/>
        </a:p>
      </dgm:t>
    </dgm:pt>
    <dgm:pt modelId="{B4FEB64C-0D9E-493F-84FA-D0711887D40A}" type="sibTrans" cxnId="{86B9D675-8C91-4782-9663-4D9C17D06D92}">
      <dgm:prSet/>
      <dgm:spPr/>
      <dgm:t>
        <a:bodyPr/>
        <a:lstStyle/>
        <a:p>
          <a:endParaRPr lang="pt-BR"/>
        </a:p>
      </dgm:t>
    </dgm:pt>
    <dgm:pt modelId="{017B1AFB-B0F1-468E-9623-23C5AF538F02}">
      <dgm:prSet phldrT="[Texto]" custT="1"/>
      <dgm:spPr/>
      <dgm:t>
        <a:bodyPr/>
        <a:lstStyle/>
        <a:p>
          <a:pPr algn="l">
            <a:buClr>
              <a:schemeClr val="tx2"/>
            </a:buClr>
            <a:buFont typeface="Arial" panose="020B0604020202020204" pitchFamily="34" charset="0"/>
            <a:buNone/>
          </a:pPr>
          <a:r>
            <a:rPr lang="pt-BR" sz="1600" b="1" dirty="0">
              <a:cs typeface="Arial"/>
            </a:rPr>
            <a:t>As responsabilidades de cuidado não podem continuar sendo atribuídas de forma tão desproporcional às mulheres</a:t>
          </a:r>
          <a:endParaRPr lang="pt-BR" sz="1600" b="1" dirty="0"/>
        </a:p>
      </dgm:t>
    </dgm:pt>
    <dgm:pt modelId="{61D67FBF-9B12-4B06-872C-B9B07B211F6A}" type="parTrans" cxnId="{CBAEDFE2-6145-4B88-B6B9-9D5C74140625}">
      <dgm:prSet/>
      <dgm:spPr/>
      <dgm:t>
        <a:bodyPr/>
        <a:lstStyle/>
        <a:p>
          <a:endParaRPr lang="pt-BR"/>
        </a:p>
      </dgm:t>
    </dgm:pt>
    <dgm:pt modelId="{D25D2CC4-6957-4C2C-9250-819B2757A418}" type="sibTrans" cxnId="{CBAEDFE2-6145-4B88-B6B9-9D5C74140625}">
      <dgm:prSet/>
      <dgm:spPr/>
      <dgm:t>
        <a:bodyPr/>
        <a:lstStyle/>
        <a:p>
          <a:endParaRPr lang="pt-BR"/>
        </a:p>
      </dgm:t>
    </dgm:pt>
    <dgm:pt modelId="{98AD2C51-0FBA-4DB3-8280-60752C71D0AD}" type="pres">
      <dgm:prSet presAssocID="{93F4F38F-A257-4304-99ED-4C072227D0A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B7147F53-4875-4FB0-A942-07251223297C}" type="pres">
      <dgm:prSet presAssocID="{E7F134E2-0BEB-4D58-ACB8-5818021C7A59}" presName="Accent1" presStyleCnt="0"/>
      <dgm:spPr/>
    </dgm:pt>
    <dgm:pt modelId="{90D7877C-29B7-4E8E-9B56-1FD6EFEDA7E0}" type="pres">
      <dgm:prSet presAssocID="{E7F134E2-0BEB-4D58-ACB8-5818021C7A59}" presName="Accent" presStyleLbl="node1" presStyleIdx="0" presStyleCnt="4" custScaleX="237070"/>
      <dgm:spPr>
        <a:solidFill>
          <a:schemeClr val="accent6">
            <a:lumMod val="50000"/>
          </a:schemeClr>
        </a:solidFill>
      </dgm:spPr>
    </dgm:pt>
    <dgm:pt modelId="{6E32292F-8232-4E7D-809E-E887EB1D67CC}" type="pres">
      <dgm:prSet presAssocID="{E7F134E2-0BEB-4D58-ACB8-5818021C7A59}" presName="Parent1" presStyleLbl="revTx" presStyleIdx="0" presStyleCnt="4" custScaleX="313676" custScaleY="87891" custLinFactNeighborX="2033" custLinFactNeighborY="-938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69B0B0-DA10-40FD-90FE-B1573DDD4C4D}" type="pres">
      <dgm:prSet presAssocID="{017B1AFB-B0F1-468E-9623-23C5AF538F02}" presName="Accent2" presStyleCnt="0"/>
      <dgm:spPr/>
    </dgm:pt>
    <dgm:pt modelId="{E7AA8B2A-C408-44E8-84D5-CE6CE3FCCE1F}" type="pres">
      <dgm:prSet presAssocID="{017B1AFB-B0F1-468E-9623-23C5AF538F02}" presName="Accent" presStyleLbl="node1" presStyleIdx="1" presStyleCnt="4" custScaleX="269987" custScaleY="85770"/>
      <dgm:spPr>
        <a:solidFill>
          <a:srgbClr val="FFC000"/>
        </a:solidFill>
      </dgm:spPr>
    </dgm:pt>
    <dgm:pt modelId="{D39CD96D-678E-41AF-A7DF-A4C6E2D7A633}" type="pres">
      <dgm:prSet presAssocID="{017B1AFB-B0F1-468E-9623-23C5AF538F02}" presName="Parent2" presStyleLbl="revTx" presStyleIdx="1" presStyleCnt="4" custScaleX="312369" custLinFactNeighborX="-30346" custLinFactNeighborY="-3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AA03BAF-42FB-4DC8-8F0E-3D216BB61934}" type="pres">
      <dgm:prSet presAssocID="{BAEE0D98-E577-4BF3-BC4A-3CE999CEB8C0}" presName="Accent3" presStyleCnt="0"/>
      <dgm:spPr/>
    </dgm:pt>
    <dgm:pt modelId="{6C29EE92-C543-4781-8FC3-99AE4E06FFA5}" type="pres">
      <dgm:prSet presAssocID="{BAEE0D98-E577-4BF3-BC4A-3CE999CEB8C0}" presName="Accent" presStyleLbl="node1" presStyleIdx="2" presStyleCnt="4" custScaleX="259281"/>
      <dgm:spPr>
        <a:solidFill>
          <a:srgbClr val="556CB7"/>
        </a:solidFill>
      </dgm:spPr>
    </dgm:pt>
    <dgm:pt modelId="{6EE506D7-82ED-4A6C-91BC-895974F6FC5F}" type="pres">
      <dgm:prSet presAssocID="{BAEE0D98-E577-4BF3-BC4A-3CE999CEB8C0}" presName="Parent3" presStyleLbl="revTx" presStyleIdx="2" presStyleCnt="4" custScaleX="365952" custLinFactNeighborX="2963" custLinFactNeighborY="-15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E89B3E-377A-4F06-AA9D-85F135633851}" type="pres">
      <dgm:prSet presAssocID="{E6AC901C-F1BB-4982-995E-89D4AA17A72D}" presName="Accent4" presStyleCnt="0"/>
      <dgm:spPr/>
    </dgm:pt>
    <dgm:pt modelId="{0539B124-61B0-44EA-9882-A28711F949E5}" type="pres">
      <dgm:prSet presAssocID="{E6AC901C-F1BB-4982-995E-89D4AA17A72D}" presName="Accent" presStyleLbl="node1" presStyleIdx="3" presStyleCnt="4" custScaleX="316356"/>
      <dgm:spPr>
        <a:solidFill>
          <a:srgbClr val="E72B49"/>
        </a:solidFill>
      </dgm:spPr>
    </dgm:pt>
    <dgm:pt modelId="{AAC6D02E-64E6-4BCD-A135-AFA3FC486EF9}" type="pres">
      <dgm:prSet presAssocID="{E6AC901C-F1BB-4982-995E-89D4AA17A72D}" presName="Parent4" presStyleLbl="revTx" presStyleIdx="3" presStyleCnt="4" custScaleX="433071" custScaleY="148525" custLinFactNeighborX="14641" custLinFactNeighborY="77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6B9D675-8C91-4782-9663-4D9C17D06D92}" srcId="{93F4F38F-A257-4304-99ED-4C072227D0AD}" destId="{E6AC901C-F1BB-4982-995E-89D4AA17A72D}" srcOrd="3" destOrd="0" parTransId="{BB392D65-5DB6-4CD1-BF77-20A71C5EDBB1}" sibTransId="{B4FEB64C-0D9E-493F-84FA-D0711887D40A}"/>
    <dgm:cxn modelId="{F9B4CBD0-E17D-4B1B-AE2F-1E0CFE5104F9}" type="presOf" srcId="{93F4F38F-A257-4304-99ED-4C072227D0AD}" destId="{98AD2C51-0FBA-4DB3-8280-60752C71D0AD}" srcOrd="0" destOrd="0" presId="urn:microsoft.com/office/officeart/2009/layout/CircleArrowProcess"/>
    <dgm:cxn modelId="{49AE20F0-E6D6-49AE-A04B-0CD95AA80F4F}" type="presOf" srcId="{E7F134E2-0BEB-4D58-ACB8-5818021C7A59}" destId="{6E32292F-8232-4E7D-809E-E887EB1D67CC}" srcOrd="0" destOrd="0" presId="urn:microsoft.com/office/officeart/2009/layout/CircleArrowProcess"/>
    <dgm:cxn modelId="{CBAEDFE2-6145-4B88-B6B9-9D5C74140625}" srcId="{93F4F38F-A257-4304-99ED-4C072227D0AD}" destId="{017B1AFB-B0F1-468E-9623-23C5AF538F02}" srcOrd="1" destOrd="0" parTransId="{61D67FBF-9B12-4B06-872C-B9B07B211F6A}" sibTransId="{D25D2CC4-6957-4C2C-9250-819B2757A418}"/>
    <dgm:cxn modelId="{DD8C6E64-2957-48C2-81D3-BA5B60BA4B17}" type="presOf" srcId="{BAEE0D98-E577-4BF3-BC4A-3CE999CEB8C0}" destId="{6EE506D7-82ED-4A6C-91BC-895974F6FC5F}" srcOrd="0" destOrd="0" presId="urn:microsoft.com/office/officeart/2009/layout/CircleArrowProcess"/>
    <dgm:cxn modelId="{DA0E8787-5B93-45B8-9127-729C09F4841A}" srcId="{93F4F38F-A257-4304-99ED-4C072227D0AD}" destId="{E7F134E2-0BEB-4D58-ACB8-5818021C7A59}" srcOrd="0" destOrd="0" parTransId="{B0640B43-7B8D-4172-A52F-CC297C2E78FA}" sibTransId="{28268047-03BD-4321-9382-9DE5FC54D5DD}"/>
    <dgm:cxn modelId="{3A3F86DE-87F6-4DF7-82A1-25DE5D8C1C8D}" type="presOf" srcId="{017B1AFB-B0F1-468E-9623-23C5AF538F02}" destId="{D39CD96D-678E-41AF-A7DF-A4C6E2D7A633}" srcOrd="0" destOrd="0" presId="urn:microsoft.com/office/officeart/2009/layout/CircleArrowProcess"/>
    <dgm:cxn modelId="{FC44ED28-A07D-4B66-BF33-A0E7CA57845D}" type="presOf" srcId="{E6AC901C-F1BB-4982-995E-89D4AA17A72D}" destId="{AAC6D02E-64E6-4BCD-A135-AFA3FC486EF9}" srcOrd="0" destOrd="0" presId="urn:microsoft.com/office/officeart/2009/layout/CircleArrowProcess"/>
    <dgm:cxn modelId="{DA1B93DF-740B-47E1-9101-8AF57B625964}" srcId="{93F4F38F-A257-4304-99ED-4C072227D0AD}" destId="{BAEE0D98-E577-4BF3-BC4A-3CE999CEB8C0}" srcOrd="2" destOrd="0" parTransId="{116DBAAA-1DDF-416D-891F-E5D1296ADABE}" sibTransId="{8AAF0FF8-0822-4FB0-B849-E260E8C2DFFB}"/>
    <dgm:cxn modelId="{EC914E98-F0A1-4E79-97A2-AB7132F8A768}" type="presParOf" srcId="{98AD2C51-0FBA-4DB3-8280-60752C71D0AD}" destId="{B7147F53-4875-4FB0-A942-07251223297C}" srcOrd="0" destOrd="0" presId="urn:microsoft.com/office/officeart/2009/layout/CircleArrowProcess"/>
    <dgm:cxn modelId="{228254EB-116E-4AE6-B1B9-9D4109CCF81D}" type="presParOf" srcId="{B7147F53-4875-4FB0-A942-07251223297C}" destId="{90D7877C-29B7-4E8E-9B56-1FD6EFEDA7E0}" srcOrd="0" destOrd="0" presId="urn:microsoft.com/office/officeart/2009/layout/CircleArrowProcess"/>
    <dgm:cxn modelId="{71408E17-6A86-4475-A620-3686B6A93C34}" type="presParOf" srcId="{98AD2C51-0FBA-4DB3-8280-60752C71D0AD}" destId="{6E32292F-8232-4E7D-809E-E887EB1D67CC}" srcOrd="1" destOrd="0" presId="urn:microsoft.com/office/officeart/2009/layout/CircleArrowProcess"/>
    <dgm:cxn modelId="{2675EDF4-0BE3-4DB9-87F1-9FC94DA27E48}" type="presParOf" srcId="{98AD2C51-0FBA-4DB3-8280-60752C71D0AD}" destId="{4F69B0B0-DA10-40FD-90FE-B1573DDD4C4D}" srcOrd="2" destOrd="0" presId="urn:microsoft.com/office/officeart/2009/layout/CircleArrowProcess"/>
    <dgm:cxn modelId="{8E2B62B1-9966-4155-8013-F3CC901D6039}" type="presParOf" srcId="{4F69B0B0-DA10-40FD-90FE-B1573DDD4C4D}" destId="{E7AA8B2A-C408-44E8-84D5-CE6CE3FCCE1F}" srcOrd="0" destOrd="0" presId="urn:microsoft.com/office/officeart/2009/layout/CircleArrowProcess"/>
    <dgm:cxn modelId="{EB13E88C-BB14-4606-9D22-74FC6D780024}" type="presParOf" srcId="{98AD2C51-0FBA-4DB3-8280-60752C71D0AD}" destId="{D39CD96D-678E-41AF-A7DF-A4C6E2D7A633}" srcOrd="3" destOrd="0" presId="urn:microsoft.com/office/officeart/2009/layout/CircleArrowProcess"/>
    <dgm:cxn modelId="{9E51143D-AD97-47CC-A167-8331B5981B7D}" type="presParOf" srcId="{98AD2C51-0FBA-4DB3-8280-60752C71D0AD}" destId="{FAA03BAF-42FB-4DC8-8F0E-3D216BB61934}" srcOrd="4" destOrd="0" presId="urn:microsoft.com/office/officeart/2009/layout/CircleArrowProcess"/>
    <dgm:cxn modelId="{41CCE829-09D0-46B0-AF3A-917955BC44B3}" type="presParOf" srcId="{FAA03BAF-42FB-4DC8-8F0E-3D216BB61934}" destId="{6C29EE92-C543-4781-8FC3-99AE4E06FFA5}" srcOrd="0" destOrd="0" presId="urn:microsoft.com/office/officeart/2009/layout/CircleArrowProcess"/>
    <dgm:cxn modelId="{C41F9BEA-74C0-4C71-BCF9-7C963E891C43}" type="presParOf" srcId="{98AD2C51-0FBA-4DB3-8280-60752C71D0AD}" destId="{6EE506D7-82ED-4A6C-91BC-895974F6FC5F}" srcOrd="5" destOrd="0" presId="urn:microsoft.com/office/officeart/2009/layout/CircleArrowProcess"/>
    <dgm:cxn modelId="{8E54D797-D607-4BCB-83FD-1DE30ECFBED3}" type="presParOf" srcId="{98AD2C51-0FBA-4DB3-8280-60752C71D0AD}" destId="{4EE89B3E-377A-4F06-AA9D-85F135633851}" srcOrd="6" destOrd="0" presId="urn:microsoft.com/office/officeart/2009/layout/CircleArrowProcess"/>
    <dgm:cxn modelId="{26DBE7C5-3D2D-4BFF-852F-0ED488B57548}" type="presParOf" srcId="{4EE89B3E-377A-4F06-AA9D-85F135633851}" destId="{0539B124-61B0-44EA-9882-A28711F949E5}" srcOrd="0" destOrd="0" presId="urn:microsoft.com/office/officeart/2009/layout/CircleArrowProcess"/>
    <dgm:cxn modelId="{39B31872-5E2F-47A8-8C12-A98291BE5E4C}" type="presParOf" srcId="{98AD2C51-0FBA-4DB3-8280-60752C71D0AD}" destId="{AAC6D02E-64E6-4BCD-A135-AFA3FC486EF9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0D88EE-40B9-0842-91C6-781F16B704EA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80F62C6-5E3B-BC43-B695-9C128C22B7F1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2400" b="1" dirty="0">
              <a:solidFill>
                <a:schemeClr val="tx1"/>
              </a:solidFill>
            </a:rPr>
            <a:t>Públicos prioritários</a:t>
          </a:r>
        </a:p>
      </dgm:t>
    </dgm:pt>
    <dgm:pt modelId="{E7DAD322-FDB5-C74A-A027-524A579CDC9A}" type="parTrans" cxnId="{41F50B5E-6C65-3144-8C04-084C80406B35}">
      <dgm:prSet/>
      <dgm:spPr/>
      <dgm:t>
        <a:bodyPr/>
        <a:lstStyle/>
        <a:p>
          <a:endParaRPr lang="pt-BR"/>
        </a:p>
      </dgm:t>
    </dgm:pt>
    <dgm:pt modelId="{B2A1AE90-AFA3-2F48-8B17-7C6A101503C9}" type="sibTrans" cxnId="{41F50B5E-6C65-3144-8C04-084C80406B35}">
      <dgm:prSet/>
      <dgm:spPr/>
      <dgm:t>
        <a:bodyPr/>
        <a:lstStyle/>
        <a:p>
          <a:endParaRPr lang="pt-BR"/>
        </a:p>
      </dgm:t>
    </dgm:pt>
    <dgm:pt modelId="{DA12DB05-27E1-BC44-A685-33EC38D0340D}">
      <dgm:prSet phldrT="[Texto]" custT="1"/>
      <dgm:spPr>
        <a:solidFill>
          <a:srgbClr val="002060"/>
        </a:solidFill>
      </dgm:spPr>
      <dgm:t>
        <a:bodyPr/>
        <a:lstStyle/>
        <a:p>
          <a:pPr>
            <a:buClr>
              <a:srgbClr val="384A84"/>
            </a:buClr>
            <a:buFont typeface="Arial" panose="020B0604020202020204" pitchFamily="34" charset="0"/>
            <a:buNone/>
          </a:pPr>
          <a:endParaRPr lang="pt-BR" sz="2200" b="1" dirty="0"/>
        </a:p>
        <a:p>
          <a:pPr>
            <a:buClr>
              <a:srgbClr val="384A84"/>
            </a:buClr>
            <a:buFont typeface="Arial" panose="020B0604020202020204" pitchFamily="34" charset="0"/>
            <a:buNone/>
          </a:pPr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Crianças e adolescentes</a:t>
          </a:r>
          <a:r>
            <a:rPr lang="pt-BR" sz="2000" dirty="0">
              <a:latin typeface="Calibri" panose="020F0502020204030204" pitchFamily="34" charset="0"/>
              <a:cs typeface="Calibri" panose="020F0502020204030204" pitchFamily="34" charset="0"/>
            </a:rPr>
            <a:t>, com atenção especial à 1ª infância</a:t>
          </a:r>
        </a:p>
      </dgm:t>
    </dgm:pt>
    <dgm:pt modelId="{F857778E-DB24-AD49-8093-828E6AE64CD7}" type="parTrans" cxnId="{19BD75BC-607D-FE4A-A254-5371F37D47B5}">
      <dgm:prSet/>
      <dgm:spPr/>
      <dgm:t>
        <a:bodyPr/>
        <a:lstStyle/>
        <a:p>
          <a:endParaRPr lang="pt-BR"/>
        </a:p>
      </dgm:t>
    </dgm:pt>
    <dgm:pt modelId="{21E905A9-FFB4-4C4F-893F-B87CFA739388}" type="sibTrans" cxnId="{19BD75BC-607D-FE4A-A254-5371F37D47B5}">
      <dgm:prSet/>
      <dgm:spPr/>
      <dgm:t>
        <a:bodyPr/>
        <a:lstStyle/>
        <a:p>
          <a:endParaRPr lang="pt-BR"/>
        </a:p>
      </dgm:t>
    </dgm:pt>
    <dgm:pt modelId="{E3A94D2E-85F9-CD4B-9BAF-558D5A1D2FA5}">
      <dgm:prSet custT="1"/>
      <dgm:spPr>
        <a:solidFill>
          <a:srgbClr val="00B0F0"/>
        </a:solidFill>
      </dgm:spPr>
      <dgm:t>
        <a:bodyPr/>
        <a:lstStyle/>
        <a:p>
          <a:endParaRPr lang="pt-BR" sz="2600" b="1" dirty="0">
            <a:solidFill>
              <a:schemeClr val="accent4"/>
            </a:solidFill>
          </a:endParaRPr>
        </a:p>
        <a:p>
          <a:r>
            <a:rPr lang="pt-BR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Pessoas idosas </a:t>
          </a:r>
          <a:r>
            <a:rPr lang="pt-BR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com necessidades de cuidado para atividades básicas e instrumentais da vida diária</a:t>
          </a:r>
          <a:endParaRPr lang="pt-BR" sz="2000" b="1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AF404C2-99B3-2E40-98D9-F07683587713}" type="sibTrans" cxnId="{B9AF7295-2A7C-5346-97BA-DF10331D1F85}">
      <dgm:prSet/>
      <dgm:spPr/>
      <dgm:t>
        <a:bodyPr/>
        <a:lstStyle/>
        <a:p>
          <a:endParaRPr lang="pt-BR"/>
        </a:p>
      </dgm:t>
    </dgm:pt>
    <dgm:pt modelId="{A7951996-1C61-5242-8618-C98A79441C31}" type="parTrans" cxnId="{B9AF7295-2A7C-5346-97BA-DF10331D1F85}">
      <dgm:prSet/>
      <dgm:spPr/>
      <dgm:t>
        <a:bodyPr/>
        <a:lstStyle/>
        <a:p>
          <a:endParaRPr lang="pt-BR"/>
        </a:p>
      </dgm:t>
    </dgm:pt>
    <dgm:pt modelId="{DF7DE996-0070-B242-BE89-9D647D072B6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Pessoas com deficiência </a:t>
          </a:r>
          <a:r>
            <a:rPr lang="pt-BR" sz="2000" dirty="0">
              <a:latin typeface="Calibri" panose="020F0502020204030204" pitchFamily="34" charset="0"/>
              <a:cs typeface="Calibri" panose="020F0502020204030204" pitchFamily="34" charset="0"/>
            </a:rPr>
            <a:t>com necessidades de cuidado para atividades básicas e instrumentais da vida diária</a:t>
          </a:r>
        </a:p>
      </dgm:t>
    </dgm:pt>
    <dgm:pt modelId="{5BE7DB79-6E60-0E4D-911F-131B09AF1F9B}" type="sibTrans" cxnId="{3E30C3A2-037E-9E47-9A92-17EAF0142CDB}">
      <dgm:prSet/>
      <dgm:spPr/>
      <dgm:t>
        <a:bodyPr/>
        <a:lstStyle/>
        <a:p>
          <a:endParaRPr lang="pt-BR"/>
        </a:p>
      </dgm:t>
    </dgm:pt>
    <dgm:pt modelId="{2076812F-C88D-AB45-A4FF-180A947A303C}" type="parTrans" cxnId="{3E30C3A2-037E-9E47-9A92-17EAF0142CDB}">
      <dgm:prSet/>
      <dgm:spPr/>
      <dgm:t>
        <a:bodyPr/>
        <a:lstStyle/>
        <a:p>
          <a:endParaRPr lang="pt-BR"/>
        </a:p>
      </dgm:t>
    </dgm:pt>
    <dgm:pt modelId="{EDBE9BD4-64E5-9644-B2EF-FACBC295D435}">
      <dgm:prSet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Trabalhadoras e trabalhadores do cuidado </a:t>
          </a:r>
          <a:r>
            <a:rPr lang="pt-BR" sz="2000" dirty="0">
              <a:latin typeface="Calibri" panose="020F0502020204030204" pitchFamily="34" charset="0"/>
              <a:cs typeface="Calibri" panose="020F0502020204030204" pitchFamily="34" charset="0"/>
            </a:rPr>
            <a:t>(remuneradas e não remuneradas)</a:t>
          </a:r>
        </a:p>
      </dgm:t>
    </dgm:pt>
    <dgm:pt modelId="{A168FD12-D726-F549-A0FA-5DF45D28E79C}" type="sibTrans" cxnId="{01679A82-355A-014F-938C-3FB1AC3A74B3}">
      <dgm:prSet/>
      <dgm:spPr/>
      <dgm:t>
        <a:bodyPr/>
        <a:lstStyle/>
        <a:p>
          <a:endParaRPr lang="pt-BR"/>
        </a:p>
      </dgm:t>
    </dgm:pt>
    <dgm:pt modelId="{BC3039CC-864A-6046-9039-3DF85F953023}" type="parTrans" cxnId="{01679A82-355A-014F-938C-3FB1AC3A74B3}">
      <dgm:prSet/>
      <dgm:spPr/>
      <dgm:t>
        <a:bodyPr/>
        <a:lstStyle/>
        <a:p>
          <a:endParaRPr lang="pt-BR"/>
        </a:p>
      </dgm:t>
    </dgm:pt>
    <dgm:pt modelId="{E17408A1-E391-D449-9369-10512392C96E}">
      <dgm:prSet phldrT="[Texto]"/>
      <dgm:spPr/>
      <dgm:t>
        <a:bodyPr/>
        <a:lstStyle/>
        <a:p>
          <a:endParaRPr lang="pt-BR" dirty="0"/>
        </a:p>
      </dgm:t>
    </dgm:pt>
    <dgm:pt modelId="{1ABC71EE-345C-7945-8736-DCB4FB4F23C5}" type="sibTrans" cxnId="{E8D34D39-DC9D-DA41-815B-A687EC32E7B3}">
      <dgm:prSet/>
      <dgm:spPr/>
      <dgm:t>
        <a:bodyPr/>
        <a:lstStyle/>
        <a:p>
          <a:endParaRPr lang="pt-BR"/>
        </a:p>
      </dgm:t>
    </dgm:pt>
    <dgm:pt modelId="{55A9E4E1-9660-8549-A5A0-9D008D767984}" type="parTrans" cxnId="{E8D34D39-DC9D-DA41-815B-A687EC32E7B3}">
      <dgm:prSet/>
      <dgm:spPr/>
      <dgm:t>
        <a:bodyPr/>
        <a:lstStyle/>
        <a:p>
          <a:endParaRPr lang="pt-BR"/>
        </a:p>
      </dgm:t>
    </dgm:pt>
    <dgm:pt modelId="{7CAA28C2-E40C-ED42-9347-8722800E145F}" type="pres">
      <dgm:prSet presAssocID="{9A0D88EE-40B9-0842-91C6-781F16B704E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DA6A124-D016-2F48-9ADF-B6EE77A7F096}" type="pres">
      <dgm:prSet presAssocID="{9A0D88EE-40B9-0842-91C6-781F16B704EA}" presName="matrix" presStyleCnt="0"/>
      <dgm:spPr/>
    </dgm:pt>
    <dgm:pt modelId="{2E558781-4FCA-4E4F-9CB5-72BEC05236EE}" type="pres">
      <dgm:prSet presAssocID="{9A0D88EE-40B9-0842-91C6-781F16B704EA}" presName="tile1" presStyleLbl="node1" presStyleIdx="0" presStyleCnt="4" custLinFactNeighborX="1413" custLinFactNeighborY="-568"/>
      <dgm:spPr/>
      <dgm:t>
        <a:bodyPr/>
        <a:lstStyle/>
        <a:p>
          <a:endParaRPr lang="pt-BR"/>
        </a:p>
      </dgm:t>
    </dgm:pt>
    <dgm:pt modelId="{4B769139-0EF6-FB40-AE51-BC4014F44F69}" type="pres">
      <dgm:prSet presAssocID="{9A0D88EE-40B9-0842-91C6-781F16B704E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E990824-1F14-334E-AFE2-F3D9DDD780AD}" type="pres">
      <dgm:prSet presAssocID="{9A0D88EE-40B9-0842-91C6-781F16B704EA}" presName="tile2" presStyleLbl="node1" presStyleIdx="1" presStyleCnt="4" custLinFactNeighborX="706" custLinFactNeighborY="-795"/>
      <dgm:spPr/>
      <dgm:t>
        <a:bodyPr/>
        <a:lstStyle/>
        <a:p>
          <a:endParaRPr lang="pt-BR"/>
        </a:p>
      </dgm:t>
    </dgm:pt>
    <dgm:pt modelId="{1430F39B-0E81-8841-A823-2E6A399F2322}" type="pres">
      <dgm:prSet presAssocID="{9A0D88EE-40B9-0842-91C6-781F16B704E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E83452E-DECD-3642-866B-7748631E7E97}" type="pres">
      <dgm:prSet presAssocID="{9A0D88EE-40B9-0842-91C6-781F16B704EA}" presName="tile3" presStyleLbl="node1" presStyleIdx="2" presStyleCnt="4" custLinFactNeighborX="1413" custLinFactNeighborY="-568"/>
      <dgm:spPr/>
      <dgm:t>
        <a:bodyPr/>
        <a:lstStyle/>
        <a:p>
          <a:endParaRPr lang="pt-BR"/>
        </a:p>
      </dgm:t>
    </dgm:pt>
    <dgm:pt modelId="{51C11BB3-A4E7-4745-BF82-E472818604FE}" type="pres">
      <dgm:prSet presAssocID="{9A0D88EE-40B9-0842-91C6-781F16B704E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037AFD5-CB4C-5640-981A-AD4FEF099A57}" type="pres">
      <dgm:prSet presAssocID="{9A0D88EE-40B9-0842-91C6-781F16B704EA}" presName="tile4" presStyleLbl="node1" presStyleIdx="3" presStyleCnt="4" custLinFactNeighborX="1413" custLinFactNeighborY="-568"/>
      <dgm:spPr/>
      <dgm:t>
        <a:bodyPr/>
        <a:lstStyle/>
        <a:p>
          <a:endParaRPr lang="pt-BR"/>
        </a:p>
      </dgm:t>
    </dgm:pt>
    <dgm:pt modelId="{5A93C36A-BF85-644A-85B2-19DF7DB4D11D}" type="pres">
      <dgm:prSet presAssocID="{9A0D88EE-40B9-0842-91C6-781F16B704E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61006B-8D96-E249-995D-D12964298644}" type="pres">
      <dgm:prSet presAssocID="{9A0D88EE-40B9-0842-91C6-781F16B704E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ACD6585E-5E30-A140-B9D9-7DAE9368012A}" type="presOf" srcId="{DF7DE996-0070-B242-BE89-9D647D072B62}" destId="{CE83452E-DECD-3642-866B-7748631E7E97}" srcOrd="0" destOrd="0" presId="urn:microsoft.com/office/officeart/2005/8/layout/matrix1"/>
    <dgm:cxn modelId="{B9AF7295-2A7C-5346-97BA-DF10331D1F85}" srcId="{280F62C6-5E3B-BC43-B695-9C128C22B7F1}" destId="{E3A94D2E-85F9-CD4B-9BAF-558D5A1D2FA5}" srcOrd="1" destOrd="0" parTransId="{A7951996-1C61-5242-8618-C98A79441C31}" sibTransId="{BAF404C2-99B3-2E40-98D9-F07683587713}"/>
    <dgm:cxn modelId="{DCA5E999-992C-BF40-A97C-97631D47593D}" type="presOf" srcId="{280F62C6-5E3B-BC43-B695-9C128C22B7F1}" destId="{6B61006B-8D96-E249-995D-D12964298644}" srcOrd="0" destOrd="0" presId="urn:microsoft.com/office/officeart/2005/8/layout/matrix1"/>
    <dgm:cxn modelId="{E8D34D39-DC9D-DA41-815B-A687EC32E7B3}" srcId="{9A0D88EE-40B9-0842-91C6-781F16B704EA}" destId="{E17408A1-E391-D449-9369-10512392C96E}" srcOrd="1" destOrd="0" parTransId="{55A9E4E1-9660-8549-A5A0-9D008D767984}" sibTransId="{1ABC71EE-345C-7945-8736-DCB4FB4F23C5}"/>
    <dgm:cxn modelId="{01679A82-355A-014F-938C-3FB1AC3A74B3}" srcId="{280F62C6-5E3B-BC43-B695-9C128C22B7F1}" destId="{EDBE9BD4-64E5-9644-B2EF-FACBC295D435}" srcOrd="3" destOrd="0" parTransId="{BC3039CC-864A-6046-9039-3DF85F953023}" sibTransId="{A168FD12-D726-F549-A0FA-5DF45D28E79C}"/>
    <dgm:cxn modelId="{99BDA1F3-6B51-9849-9327-88009B332F84}" type="presOf" srcId="{DA12DB05-27E1-BC44-A685-33EC38D0340D}" destId="{4B769139-0EF6-FB40-AE51-BC4014F44F69}" srcOrd="1" destOrd="0" presId="urn:microsoft.com/office/officeart/2005/8/layout/matrix1"/>
    <dgm:cxn modelId="{41F50B5E-6C65-3144-8C04-084C80406B35}" srcId="{9A0D88EE-40B9-0842-91C6-781F16B704EA}" destId="{280F62C6-5E3B-BC43-B695-9C128C22B7F1}" srcOrd="0" destOrd="0" parTransId="{E7DAD322-FDB5-C74A-A027-524A579CDC9A}" sibTransId="{B2A1AE90-AFA3-2F48-8B17-7C6A101503C9}"/>
    <dgm:cxn modelId="{F3A65B11-E2F9-BF42-893A-5FB20A4470A5}" type="presOf" srcId="{EDBE9BD4-64E5-9644-B2EF-FACBC295D435}" destId="{5A93C36A-BF85-644A-85B2-19DF7DB4D11D}" srcOrd="1" destOrd="0" presId="urn:microsoft.com/office/officeart/2005/8/layout/matrix1"/>
    <dgm:cxn modelId="{3E30C3A2-037E-9E47-9A92-17EAF0142CDB}" srcId="{280F62C6-5E3B-BC43-B695-9C128C22B7F1}" destId="{DF7DE996-0070-B242-BE89-9D647D072B62}" srcOrd="2" destOrd="0" parTransId="{2076812F-C88D-AB45-A4FF-180A947A303C}" sibTransId="{5BE7DB79-6E60-0E4D-911F-131B09AF1F9B}"/>
    <dgm:cxn modelId="{C82AD1C9-716A-8144-ABD2-5F66D7D2BAB2}" type="presOf" srcId="{EDBE9BD4-64E5-9644-B2EF-FACBC295D435}" destId="{D037AFD5-CB4C-5640-981A-AD4FEF099A57}" srcOrd="0" destOrd="0" presId="urn:microsoft.com/office/officeart/2005/8/layout/matrix1"/>
    <dgm:cxn modelId="{5E1A355E-1DF7-5144-A6D1-26B17CF48D2A}" type="presOf" srcId="{DF7DE996-0070-B242-BE89-9D647D072B62}" destId="{51C11BB3-A4E7-4745-BF82-E472818604FE}" srcOrd="1" destOrd="0" presId="urn:microsoft.com/office/officeart/2005/8/layout/matrix1"/>
    <dgm:cxn modelId="{62B1991D-57F4-1245-8B3B-AACCE710AB04}" type="presOf" srcId="{E3A94D2E-85F9-CD4B-9BAF-558D5A1D2FA5}" destId="{9E990824-1F14-334E-AFE2-F3D9DDD780AD}" srcOrd="0" destOrd="0" presId="urn:microsoft.com/office/officeart/2005/8/layout/matrix1"/>
    <dgm:cxn modelId="{655BD0A3-EB16-B44E-A1B2-942A7DD1DD24}" type="presOf" srcId="{DA12DB05-27E1-BC44-A685-33EC38D0340D}" destId="{2E558781-4FCA-4E4F-9CB5-72BEC05236EE}" srcOrd="0" destOrd="0" presId="urn:microsoft.com/office/officeart/2005/8/layout/matrix1"/>
    <dgm:cxn modelId="{42402983-E377-194E-91B1-73FF96432A6B}" type="presOf" srcId="{9A0D88EE-40B9-0842-91C6-781F16B704EA}" destId="{7CAA28C2-E40C-ED42-9347-8722800E145F}" srcOrd="0" destOrd="0" presId="urn:microsoft.com/office/officeart/2005/8/layout/matrix1"/>
    <dgm:cxn modelId="{19BD75BC-607D-FE4A-A254-5371F37D47B5}" srcId="{280F62C6-5E3B-BC43-B695-9C128C22B7F1}" destId="{DA12DB05-27E1-BC44-A685-33EC38D0340D}" srcOrd="0" destOrd="0" parTransId="{F857778E-DB24-AD49-8093-828E6AE64CD7}" sibTransId="{21E905A9-FFB4-4C4F-893F-B87CFA739388}"/>
    <dgm:cxn modelId="{251241B3-1FC3-6546-89E6-7FA66C13D852}" type="presOf" srcId="{E3A94D2E-85F9-CD4B-9BAF-558D5A1D2FA5}" destId="{1430F39B-0E81-8841-A823-2E6A399F2322}" srcOrd="1" destOrd="0" presId="urn:microsoft.com/office/officeart/2005/8/layout/matrix1"/>
    <dgm:cxn modelId="{146C1F0C-15FA-CC43-ADC6-BF80DD5FB671}" type="presParOf" srcId="{7CAA28C2-E40C-ED42-9347-8722800E145F}" destId="{6DA6A124-D016-2F48-9ADF-B6EE77A7F096}" srcOrd="0" destOrd="0" presId="urn:microsoft.com/office/officeart/2005/8/layout/matrix1"/>
    <dgm:cxn modelId="{25FC8D2D-AA5A-D14A-BC29-0C6FF31B6913}" type="presParOf" srcId="{6DA6A124-D016-2F48-9ADF-B6EE77A7F096}" destId="{2E558781-4FCA-4E4F-9CB5-72BEC05236EE}" srcOrd="0" destOrd="0" presId="urn:microsoft.com/office/officeart/2005/8/layout/matrix1"/>
    <dgm:cxn modelId="{A12C0909-4360-B54E-89E6-3F6A9AC6059E}" type="presParOf" srcId="{6DA6A124-D016-2F48-9ADF-B6EE77A7F096}" destId="{4B769139-0EF6-FB40-AE51-BC4014F44F69}" srcOrd="1" destOrd="0" presId="urn:microsoft.com/office/officeart/2005/8/layout/matrix1"/>
    <dgm:cxn modelId="{CAB63BF6-4EAF-D642-9191-DB6D0C0BF802}" type="presParOf" srcId="{6DA6A124-D016-2F48-9ADF-B6EE77A7F096}" destId="{9E990824-1F14-334E-AFE2-F3D9DDD780AD}" srcOrd="2" destOrd="0" presId="urn:microsoft.com/office/officeart/2005/8/layout/matrix1"/>
    <dgm:cxn modelId="{AA3FC886-C453-6F4B-A914-9ED174C3E37E}" type="presParOf" srcId="{6DA6A124-D016-2F48-9ADF-B6EE77A7F096}" destId="{1430F39B-0E81-8841-A823-2E6A399F2322}" srcOrd="3" destOrd="0" presId="urn:microsoft.com/office/officeart/2005/8/layout/matrix1"/>
    <dgm:cxn modelId="{9D684D53-685A-E74A-A5E1-4579128B3917}" type="presParOf" srcId="{6DA6A124-D016-2F48-9ADF-B6EE77A7F096}" destId="{CE83452E-DECD-3642-866B-7748631E7E97}" srcOrd="4" destOrd="0" presId="urn:microsoft.com/office/officeart/2005/8/layout/matrix1"/>
    <dgm:cxn modelId="{7631C13A-31C6-A74A-91FE-A1D2ABAB1ABF}" type="presParOf" srcId="{6DA6A124-D016-2F48-9ADF-B6EE77A7F096}" destId="{51C11BB3-A4E7-4745-BF82-E472818604FE}" srcOrd="5" destOrd="0" presId="urn:microsoft.com/office/officeart/2005/8/layout/matrix1"/>
    <dgm:cxn modelId="{E971C928-0C50-7E43-80A3-A8F101C6666F}" type="presParOf" srcId="{6DA6A124-D016-2F48-9ADF-B6EE77A7F096}" destId="{D037AFD5-CB4C-5640-981A-AD4FEF099A57}" srcOrd="6" destOrd="0" presId="urn:microsoft.com/office/officeart/2005/8/layout/matrix1"/>
    <dgm:cxn modelId="{2E4508FE-108A-AA4B-9A11-911A7991CC33}" type="presParOf" srcId="{6DA6A124-D016-2F48-9ADF-B6EE77A7F096}" destId="{5A93C36A-BF85-644A-85B2-19DF7DB4D11D}" srcOrd="7" destOrd="0" presId="urn:microsoft.com/office/officeart/2005/8/layout/matrix1"/>
    <dgm:cxn modelId="{2D7AC4DC-7FD3-BA43-B6FD-48E213886C57}" type="presParOf" srcId="{7CAA28C2-E40C-ED42-9347-8722800E145F}" destId="{6B61006B-8D96-E249-995D-D12964298644}" srcOrd="1" destOrd="0" presId="urn:microsoft.com/office/officeart/2005/8/layout/matrix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F2039E-7405-48A5-8252-55C9A9EFCCE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F617C3A-96BC-418D-97D5-8F76607AEE81}">
      <dgm:prSet phldrT="[Texto]"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sz="2000" b="1" i="0" u="none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Rodas de Escuta e Diálogo</a:t>
          </a:r>
        </a:p>
        <a:p>
          <a:r>
            <a:rPr lang="pt-BR" sz="2000" b="0" i="0" u="none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29 rodas; 453 participantes</a:t>
          </a:r>
          <a:endParaRPr lang="pt-BR" sz="2000">
            <a:solidFill>
              <a:schemeClr val="bg1"/>
            </a:solidFill>
          </a:endParaRPr>
        </a:p>
      </dgm:t>
    </dgm:pt>
    <dgm:pt modelId="{3C34B8A1-A8B0-4CF5-8F9C-378FCF1D063B}" type="parTrans" cxnId="{D18D1766-87B1-49A3-9B0B-10613ACA7DF5}">
      <dgm:prSet/>
      <dgm:spPr/>
      <dgm:t>
        <a:bodyPr/>
        <a:lstStyle/>
        <a:p>
          <a:endParaRPr lang="pt-BR"/>
        </a:p>
      </dgm:t>
    </dgm:pt>
    <dgm:pt modelId="{935A8760-80F8-4B23-8CDC-0B8C09377EA8}" type="sibTrans" cxnId="{D18D1766-87B1-49A3-9B0B-10613ACA7DF5}">
      <dgm:prSet/>
      <dgm:spPr/>
      <dgm:t>
        <a:bodyPr/>
        <a:lstStyle/>
        <a:p>
          <a:endParaRPr lang="pt-BR"/>
        </a:p>
      </dgm:t>
    </dgm:pt>
    <dgm:pt modelId="{BAC83584-13F9-4B9E-88F1-83066A25F279}">
      <dgm:prSet phldrT="[Texto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sz="1800" b="1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Presenciais</a:t>
          </a:r>
        </a:p>
      </dgm:t>
    </dgm:pt>
    <dgm:pt modelId="{0EAB3A54-5F47-41F9-B94A-735812962A82}" type="parTrans" cxnId="{59ECEC33-1A51-4648-B9E6-8AD69F6E624C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pt-BR"/>
        </a:p>
      </dgm:t>
    </dgm:pt>
    <dgm:pt modelId="{CDEBD33E-56A1-48FC-8195-6C9D2DBCE2D8}" type="sibTrans" cxnId="{59ECEC33-1A51-4648-B9E6-8AD69F6E624C}">
      <dgm:prSet/>
      <dgm:spPr/>
      <dgm:t>
        <a:bodyPr/>
        <a:lstStyle/>
        <a:p>
          <a:endParaRPr lang="pt-BR"/>
        </a:p>
      </dgm:t>
    </dgm:pt>
    <dgm:pt modelId="{B1646C48-87D8-4F18-85C3-0C7900888714}">
      <dgm:prSet phldrT="[Texto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sz="1800" b="1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Virtuais</a:t>
          </a:r>
        </a:p>
      </dgm:t>
    </dgm:pt>
    <dgm:pt modelId="{5B362DF5-7911-447C-A674-CF82B34B9F6D}" type="parTrans" cxnId="{26A906AA-3B5B-4A95-A14A-DB5E61877308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pt-BR"/>
        </a:p>
      </dgm:t>
    </dgm:pt>
    <dgm:pt modelId="{1EB8A53B-3562-49DF-8152-9C37DEF2D18C}" type="sibTrans" cxnId="{26A906AA-3B5B-4A95-A14A-DB5E61877308}">
      <dgm:prSet/>
      <dgm:spPr/>
      <dgm:t>
        <a:bodyPr/>
        <a:lstStyle/>
        <a:p>
          <a:endParaRPr lang="pt-BR"/>
        </a:p>
      </dgm:t>
    </dgm:pt>
    <dgm:pt modelId="{1F38A73F-3EEF-4387-835B-666D20E82B7E}" type="pres">
      <dgm:prSet presAssocID="{CBF2039E-7405-48A5-8252-55C9A9EFCCE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B49B386-3C78-44D7-9360-3657E3D76FDC}" type="pres">
      <dgm:prSet presAssocID="{8F617C3A-96BC-418D-97D5-8F76607AEE81}" presName="root1" presStyleCnt="0"/>
      <dgm:spPr/>
    </dgm:pt>
    <dgm:pt modelId="{B3C7F77E-B3C8-407E-9CE5-AC47980D005A}" type="pres">
      <dgm:prSet presAssocID="{8F617C3A-96BC-418D-97D5-8F76607AEE81}" presName="LevelOneTextNode" presStyleLbl="node0" presStyleIdx="0" presStyleCnt="1" custScaleX="115743" custScaleY="12565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77FB962A-A1BF-4AE9-892F-A24ECCFB32DF}" type="pres">
      <dgm:prSet presAssocID="{8F617C3A-96BC-418D-97D5-8F76607AEE81}" presName="level2hierChild" presStyleCnt="0"/>
      <dgm:spPr/>
    </dgm:pt>
    <dgm:pt modelId="{7D6363BE-5181-41EB-A383-EE6DF7756807}" type="pres">
      <dgm:prSet presAssocID="{0EAB3A54-5F47-41F9-B94A-735812962A82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31C1D7C2-050B-4038-92DF-BCE23C28AC84}" type="pres">
      <dgm:prSet presAssocID="{0EAB3A54-5F47-41F9-B94A-735812962A82}" presName="connTx" presStyleLbl="parChTrans1D2" presStyleIdx="0" presStyleCnt="2"/>
      <dgm:spPr/>
      <dgm:t>
        <a:bodyPr/>
        <a:lstStyle/>
        <a:p>
          <a:endParaRPr lang="pt-BR"/>
        </a:p>
      </dgm:t>
    </dgm:pt>
    <dgm:pt modelId="{47E26941-C755-4C46-BE81-9767AFFEC2B6}" type="pres">
      <dgm:prSet presAssocID="{BAC83584-13F9-4B9E-88F1-83066A25F279}" presName="root2" presStyleCnt="0"/>
      <dgm:spPr/>
    </dgm:pt>
    <dgm:pt modelId="{04B784C0-2D5B-40D7-A214-C514B090289C}" type="pres">
      <dgm:prSet presAssocID="{BAC83584-13F9-4B9E-88F1-83066A25F279}" presName="LevelTwoTextNode" presStyleLbl="node2" presStyleIdx="0" presStyleCnt="2" custScaleX="66672" custScaleY="6925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F17A4CA-2682-48CF-84E0-1D7AFD2609B1}" type="pres">
      <dgm:prSet presAssocID="{BAC83584-13F9-4B9E-88F1-83066A25F279}" presName="level3hierChild" presStyleCnt="0"/>
      <dgm:spPr/>
    </dgm:pt>
    <dgm:pt modelId="{C8336F06-36BF-43CF-A3D6-C2A930734C69}" type="pres">
      <dgm:prSet presAssocID="{5B362DF5-7911-447C-A674-CF82B34B9F6D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1897F264-84D8-435B-BF28-B926A60E1AD3}" type="pres">
      <dgm:prSet presAssocID="{5B362DF5-7911-447C-A674-CF82B34B9F6D}" presName="connTx" presStyleLbl="parChTrans1D2" presStyleIdx="1" presStyleCnt="2"/>
      <dgm:spPr/>
      <dgm:t>
        <a:bodyPr/>
        <a:lstStyle/>
        <a:p>
          <a:endParaRPr lang="pt-BR"/>
        </a:p>
      </dgm:t>
    </dgm:pt>
    <dgm:pt modelId="{2424A701-F2D6-491E-AD41-87B42559F085}" type="pres">
      <dgm:prSet presAssocID="{B1646C48-87D8-4F18-85C3-0C7900888714}" presName="root2" presStyleCnt="0"/>
      <dgm:spPr/>
    </dgm:pt>
    <dgm:pt modelId="{173F2D17-24B8-40EF-985C-6847D0D9B199}" type="pres">
      <dgm:prSet presAssocID="{B1646C48-87D8-4F18-85C3-0C7900888714}" presName="LevelTwoTextNode" presStyleLbl="node2" presStyleIdx="1" presStyleCnt="2" custScaleX="66442" custScaleY="70407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975E076-FB48-497A-A350-6C7E7C73801D}" type="pres">
      <dgm:prSet presAssocID="{B1646C48-87D8-4F18-85C3-0C7900888714}" presName="level3hierChild" presStyleCnt="0"/>
      <dgm:spPr/>
    </dgm:pt>
  </dgm:ptLst>
  <dgm:cxnLst>
    <dgm:cxn modelId="{EA15174E-E2D3-4B96-80FC-22E343BE2415}" type="presOf" srcId="{0EAB3A54-5F47-41F9-B94A-735812962A82}" destId="{7D6363BE-5181-41EB-A383-EE6DF7756807}" srcOrd="0" destOrd="0" presId="urn:microsoft.com/office/officeart/2005/8/layout/hierarchy2"/>
    <dgm:cxn modelId="{D1A3D57E-7185-4FC0-B964-C4DBA2D380D6}" type="presOf" srcId="{BAC83584-13F9-4B9E-88F1-83066A25F279}" destId="{04B784C0-2D5B-40D7-A214-C514B090289C}" srcOrd="0" destOrd="0" presId="urn:microsoft.com/office/officeart/2005/8/layout/hierarchy2"/>
    <dgm:cxn modelId="{26A906AA-3B5B-4A95-A14A-DB5E61877308}" srcId="{8F617C3A-96BC-418D-97D5-8F76607AEE81}" destId="{B1646C48-87D8-4F18-85C3-0C7900888714}" srcOrd="1" destOrd="0" parTransId="{5B362DF5-7911-447C-A674-CF82B34B9F6D}" sibTransId="{1EB8A53B-3562-49DF-8152-9C37DEF2D18C}"/>
    <dgm:cxn modelId="{DC484376-F236-45A4-912E-345B613912BD}" type="presOf" srcId="{0EAB3A54-5F47-41F9-B94A-735812962A82}" destId="{31C1D7C2-050B-4038-92DF-BCE23C28AC84}" srcOrd="1" destOrd="0" presId="urn:microsoft.com/office/officeart/2005/8/layout/hierarchy2"/>
    <dgm:cxn modelId="{2C3619FA-DC7B-450A-920A-82BCCA19AFF5}" type="presOf" srcId="{5B362DF5-7911-447C-A674-CF82B34B9F6D}" destId="{1897F264-84D8-435B-BF28-B926A60E1AD3}" srcOrd="1" destOrd="0" presId="urn:microsoft.com/office/officeart/2005/8/layout/hierarchy2"/>
    <dgm:cxn modelId="{D18D1766-87B1-49A3-9B0B-10613ACA7DF5}" srcId="{CBF2039E-7405-48A5-8252-55C9A9EFCCE9}" destId="{8F617C3A-96BC-418D-97D5-8F76607AEE81}" srcOrd="0" destOrd="0" parTransId="{3C34B8A1-A8B0-4CF5-8F9C-378FCF1D063B}" sibTransId="{935A8760-80F8-4B23-8CDC-0B8C09377EA8}"/>
    <dgm:cxn modelId="{59ECEC33-1A51-4648-B9E6-8AD69F6E624C}" srcId="{8F617C3A-96BC-418D-97D5-8F76607AEE81}" destId="{BAC83584-13F9-4B9E-88F1-83066A25F279}" srcOrd="0" destOrd="0" parTransId="{0EAB3A54-5F47-41F9-B94A-735812962A82}" sibTransId="{CDEBD33E-56A1-48FC-8195-6C9D2DBCE2D8}"/>
    <dgm:cxn modelId="{9E2EFB98-4239-406E-B390-15FE1B8987A7}" type="presOf" srcId="{5B362DF5-7911-447C-A674-CF82B34B9F6D}" destId="{C8336F06-36BF-43CF-A3D6-C2A930734C69}" srcOrd="0" destOrd="0" presId="urn:microsoft.com/office/officeart/2005/8/layout/hierarchy2"/>
    <dgm:cxn modelId="{425BAB6E-33BD-4A21-93C6-4103945283D6}" type="presOf" srcId="{CBF2039E-7405-48A5-8252-55C9A9EFCCE9}" destId="{1F38A73F-3EEF-4387-835B-666D20E82B7E}" srcOrd="0" destOrd="0" presId="urn:microsoft.com/office/officeart/2005/8/layout/hierarchy2"/>
    <dgm:cxn modelId="{588CF2C4-98F2-4533-B1E3-EA0FABD21F0C}" type="presOf" srcId="{B1646C48-87D8-4F18-85C3-0C7900888714}" destId="{173F2D17-24B8-40EF-985C-6847D0D9B199}" srcOrd="0" destOrd="0" presId="urn:microsoft.com/office/officeart/2005/8/layout/hierarchy2"/>
    <dgm:cxn modelId="{30377F1E-B18A-4793-A4CF-A023698754F4}" type="presOf" srcId="{8F617C3A-96BC-418D-97D5-8F76607AEE81}" destId="{B3C7F77E-B3C8-407E-9CE5-AC47980D005A}" srcOrd="0" destOrd="0" presId="urn:microsoft.com/office/officeart/2005/8/layout/hierarchy2"/>
    <dgm:cxn modelId="{8ABE5A9F-82EA-4F9D-B250-9AAA7317DEA2}" type="presParOf" srcId="{1F38A73F-3EEF-4387-835B-666D20E82B7E}" destId="{FB49B386-3C78-44D7-9360-3657E3D76FDC}" srcOrd="0" destOrd="0" presId="urn:microsoft.com/office/officeart/2005/8/layout/hierarchy2"/>
    <dgm:cxn modelId="{B0249530-6077-43F8-8704-9093DDDF3BD7}" type="presParOf" srcId="{FB49B386-3C78-44D7-9360-3657E3D76FDC}" destId="{B3C7F77E-B3C8-407E-9CE5-AC47980D005A}" srcOrd="0" destOrd="0" presId="urn:microsoft.com/office/officeart/2005/8/layout/hierarchy2"/>
    <dgm:cxn modelId="{5853866C-E9D0-4E0D-BD12-E46BB2829557}" type="presParOf" srcId="{FB49B386-3C78-44D7-9360-3657E3D76FDC}" destId="{77FB962A-A1BF-4AE9-892F-A24ECCFB32DF}" srcOrd="1" destOrd="0" presId="urn:microsoft.com/office/officeart/2005/8/layout/hierarchy2"/>
    <dgm:cxn modelId="{24922ED7-9C2F-41F8-8F71-C2A86FF6562C}" type="presParOf" srcId="{77FB962A-A1BF-4AE9-892F-A24ECCFB32DF}" destId="{7D6363BE-5181-41EB-A383-EE6DF7756807}" srcOrd="0" destOrd="0" presId="urn:microsoft.com/office/officeart/2005/8/layout/hierarchy2"/>
    <dgm:cxn modelId="{BF3E8787-869B-4EAB-AC74-A0237C747669}" type="presParOf" srcId="{7D6363BE-5181-41EB-A383-EE6DF7756807}" destId="{31C1D7C2-050B-4038-92DF-BCE23C28AC84}" srcOrd="0" destOrd="0" presId="urn:microsoft.com/office/officeart/2005/8/layout/hierarchy2"/>
    <dgm:cxn modelId="{D892973A-AB3F-4918-9EEB-9A08F6ACCF78}" type="presParOf" srcId="{77FB962A-A1BF-4AE9-892F-A24ECCFB32DF}" destId="{47E26941-C755-4C46-BE81-9767AFFEC2B6}" srcOrd="1" destOrd="0" presId="urn:microsoft.com/office/officeart/2005/8/layout/hierarchy2"/>
    <dgm:cxn modelId="{8EEE7156-D8BE-41A3-86D5-15AA5ECF284B}" type="presParOf" srcId="{47E26941-C755-4C46-BE81-9767AFFEC2B6}" destId="{04B784C0-2D5B-40D7-A214-C514B090289C}" srcOrd="0" destOrd="0" presId="urn:microsoft.com/office/officeart/2005/8/layout/hierarchy2"/>
    <dgm:cxn modelId="{F13442A7-9FAA-4489-BD17-5EE803AEB374}" type="presParOf" srcId="{47E26941-C755-4C46-BE81-9767AFFEC2B6}" destId="{2F17A4CA-2682-48CF-84E0-1D7AFD2609B1}" srcOrd="1" destOrd="0" presId="urn:microsoft.com/office/officeart/2005/8/layout/hierarchy2"/>
    <dgm:cxn modelId="{A71D8E52-FCA9-4696-AFA4-B79C81127314}" type="presParOf" srcId="{77FB962A-A1BF-4AE9-892F-A24ECCFB32DF}" destId="{C8336F06-36BF-43CF-A3D6-C2A930734C69}" srcOrd="2" destOrd="0" presId="urn:microsoft.com/office/officeart/2005/8/layout/hierarchy2"/>
    <dgm:cxn modelId="{772FE3C3-4976-414B-A9D3-77EA4476CC6E}" type="presParOf" srcId="{C8336F06-36BF-43CF-A3D6-C2A930734C69}" destId="{1897F264-84D8-435B-BF28-B926A60E1AD3}" srcOrd="0" destOrd="0" presId="urn:microsoft.com/office/officeart/2005/8/layout/hierarchy2"/>
    <dgm:cxn modelId="{8FDE67B0-69CE-4C11-966B-8AFB24200BF4}" type="presParOf" srcId="{77FB962A-A1BF-4AE9-892F-A24ECCFB32DF}" destId="{2424A701-F2D6-491E-AD41-87B42559F085}" srcOrd="3" destOrd="0" presId="urn:microsoft.com/office/officeart/2005/8/layout/hierarchy2"/>
    <dgm:cxn modelId="{B3D8B1CD-1040-438D-B602-AD455C042E30}" type="presParOf" srcId="{2424A701-F2D6-491E-AD41-87B42559F085}" destId="{173F2D17-24B8-40EF-985C-6847D0D9B199}" srcOrd="0" destOrd="0" presId="urn:microsoft.com/office/officeart/2005/8/layout/hierarchy2"/>
    <dgm:cxn modelId="{340C2D7D-DB4A-4A87-ABBC-3743AABB7DB2}" type="presParOf" srcId="{2424A701-F2D6-491E-AD41-87B42559F085}" destId="{E975E076-FB48-497A-A350-6C7E7C73801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1B07F8-8066-4AD8-9380-3484598F5B2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BCDF38D-FFC1-4E05-97AE-59A200E454DD}">
      <dgm:prSet phldrT="[Texto]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b="1">
              <a:solidFill>
                <a:schemeClr val="bg1"/>
              </a:solidFill>
            </a:rPr>
            <a:t>Formulários Eletrônicos</a:t>
          </a:r>
        </a:p>
      </dgm:t>
    </dgm:pt>
    <dgm:pt modelId="{A9F37D05-89D9-4A1B-990F-D25950C7ACE8}" type="parTrans" cxnId="{FCAEF1C8-A932-43C6-BF35-268F17D3D1D7}">
      <dgm:prSet/>
      <dgm:spPr/>
      <dgm:t>
        <a:bodyPr/>
        <a:lstStyle/>
        <a:p>
          <a:endParaRPr lang="pt-BR"/>
        </a:p>
      </dgm:t>
    </dgm:pt>
    <dgm:pt modelId="{2C546D88-2F5A-4003-9E95-9978F33AC373}" type="sibTrans" cxnId="{FCAEF1C8-A932-43C6-BF35-268F17D3D1D7}">
      <dgm:prSet/>
      <dgm:spPr/>
      <dgm:t>
        <a:bodyPr/>
        <a:lstStyle/>
        <a:p>
          <a:endParaRPr lang="pt-BR"/>
        </a:p>
      </dgm:t>
    </dgm:pt>
    <dgm:pt modelId="{972F13A0-8033-43E0-8849-9F8225C8604C}">
      <dgm:prSet phldrT="[Texto]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pPr>
            <a:spcAft>
              <a:spcPct val="35000"/>
            </a:spcAft>
          </a:pPr>
          <a:r>
            <a: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Formulário para a toda a população brasileira</a:t>
          </a:r>
          <a:r>
            <a:rPr lang="pt-BR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>
            <a:spcAft>
              <a:spcPts val="0"/>
            </a:spcAft>
          </a:pPr>
          <a:r>
            <a:rPr lang="pt-BR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out/dez 23</a:t>
          </a:r>
        </a:p>
        <a:p>
          <a:pPr>
            <a:spcAft>
              <a:spcPct val="35000"/>
            </a:spcAft>
          </a:pPr>
          <a:r>
            <a:rPr lang="pt-BR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2.337 respondentes</a:t>
          </a:r>
          <a:endParaRPr lang="pt-B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1AAAE1-B506-4572-8A39-B3355BB1F61A}" type="parTrans" cxnId="{B51EEC8F-223B-473B-A740-D43D2FFB108F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pt-BR"/>
        </a:p>
      </dgm:t>
    </dgm:pt>
    <dgm:pt modelId="{23D3E3F8-1CD4-44C2-A4F1-E72A474D2D1F}" type="sibTrans" cxnId="{B51EEC8F-223B-473B-A740-D43D2FFB108F}">
      <dgm:prSet/>
      <dgm:spPr/>
      <dgm:t>
        <a:bodyPr/>
        <a:lstStyle/>
        <a:p>
          <a:endParaRPr lang="pt-BR"/>
        </a:p>
      </dgm:t>
    </dgm:pt>
    <dgm:pt modelId="{3D0D83A2-4F60-4C29-8761-23F710893A74}">
      <dgm:prSet phldrT="[Texto]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pt-BR" b="1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Formulário para as Trabalhadoras Domésticas Remuneradas</a:t>
          </a:r>
        </a:p>
        <a:p>
          <a:r>
            <a:rPr lang="pt-BR" b="0" dirty="0">
              <a:solidFill>
                <a:schemeClr val="tx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665 respondentes</a:t>
          </a:r>
          <a:endParaRPr lang="pt-BR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DC3AB8-4611-404A-911F-28DF80739E73}" type="parTrans" cxnId="{18FB08AE-C280-4D1E-BF70-53C5A65EDEC1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pt-BR"/>
        </a:p>
      </dgm:t>
    </dgm:pt>
    <dgm:pt modelId="{E266D03F-014A-4090-8A9A-A806AD4976DC}" type="sibTrans" cxnId="{18FB08AE-C280-4D1E-BF70-53C5A65EDEC1}">
      <dgm:prSet/>
      <dgm:spPr/>
      <dgm:t>
        <a:bodyPr/>
        <a:lstStyle/>
        <a:p>
          <a:endParaRPr lang="pt-BR"/>
        </a:p>
      </dgm:t>
    </dgm:pt>
    <dgm:pt modelId="{0E83878D-8F2B-4128-898F-28874DB65A90}" type="pres">
      <dgm:prSet presAssocID="{6E1B07F8-8066-4AD8-9380-3484598F5B2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F3855E9-380E-4850-B8BB-A361CFE1454A}" type="pres">
      <dgm:prSet presAssocID="{4BCDF38D-FFC1-4E05-97AE-59A200E454DD}" presName="root1" presStyleCnt="0"/>
      <dgm:spPr/>
    </dgm:pt>
    <dgm:pt modelId="{ECF61A15-F259-44DA-9D4F-45A9055EBDDA}" type="pres">
      <dgm:prSet presAssocID="{4BCDF38D-FFC1-4E05-97AE-59A200E454D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6E5F319A-D980-484F-86E2-2D2E30C202FA}" type="pres">
      <dgm:prSet presAssocID="{4BCDF38D-FFC1-4E05-97AE-59A200E454DD}" presName="level2hierChild" presStyleCnt="0"/>
      <dgm:spPr/>
    </dgm:pt>
    <dgm:pt modelId="{2DEF99BF-2BED-46A0-B4EB-4BECD58A1E48}" type="pres">
      <dgm:prSet presAssocID="{631AAAE1-B506-4572-8A39-B3355BB1F61A}" presName="conn2-1" presStyleLbl="parChTrans1D2" presStyleIdx="0" presStyleCnt="2"/>
      <dgm:spPr/>
      <dgm:t>
        <a:bodyPr/>
        <a:lstStyle/>
        <a:p>
          <a:endParaRPr lang="pt-BR"/>
        </a:p>
      </dgm:t>
    </dgm:pt>
    <dgm:pt modelId="{B9C93023-EA21-4A6D-867D-24048708617E}" type="pres">
      <dgm:prSet presAssocID="{631AAAE1-B506-4572-8A39-B3355BB1F61A}" presName="connTx" presStyleLbl="parChTrans1D2" presStyleIdx="0" presStyleCnt="2"/>
      <dgm:spPr/>
      <dgm:t>
        <a:bodyPr/>
        <a:lstStyle/>
        <a:p>
          <a:endParaRPr lang="pt-BR"/>
        </a:p>
      </dgm:t>
    </dgm:pt>
    <dgm:pt modelId="{6571FCAB-7F14-4AD2-98C7-DD77D2550EDF}" type="pres">
      <dgm:prSet presAssocID="{972F13A0-8033-43E0-8849-9F8225C8604C}" presName="root2" presStyleCnt="0"/>
      <dgm:spPr/>
    </dgm:pt>
    <dgm:pt modelId="{53939088-1795-412E-B076-AA11FF3B847A}" type="pres">
      <dgm:prSet presAssocID="{972F13A0-8033-43E0-8849-9F8225C8604C}" presName="LevelTwoTextNode" presStyleLbl="node2" presStyleIdx="0" presStyleCnt="2" custScaleX="117835" custScaleY="97479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75C96C7-17C4-4904-AB30-1741697C8F1C}" type="pres">
      <dgm:prSet presAssocID="{972F13A0-8033-43E0-8849-9F8225C8604C}" presName="level3hierChild" presStyleCnt="0"/>
      <dgm:spPr/>
    </dgm:pt>
    <dgm:pt modelId="{9A0E0822-F0E5-48FE-A6D1-A411C9C378B3}" type="pres">
      <dgm:prSet presAssocID="{33DC3AB8-4611-404A-911F-28DF80739E73}" presName="conn2-1" presStyleLbl="parChTrans1D2" presStyleIdx="1" presStyleCnt="2"/>
      <dgm:spPr/>
      <dgm:t>
        <a:bodyPr/>
        <a:lstStyle/>
        <a:p>
          <a:endParaRPr lang="pt-BR"/>
        </a:p>
      </dgm:t>
    </dgm:pt>
    <dgm:pt modelId="{4EC3A3C8-4118-45F8-8717-6D4A4FC84191}" type="pres">
      <dgm:prSet presAssocID="{33DC3AB8-4611-404A-911F-28DF80739E73}" presName="connTx" presStyleLbl="parChTrans1D2" presStyleIdx="1" presStyleCnt="2"/>
      <dgm:spPr/>
      <dgm:t>
        <a:bodyPr/>
        <a:lstStyle/>
        <a:p>
          <a:endParaRPr lang="pt-BR"/>
        </a:p>
      </dgm:t>
    </dgm:pt>
    <dgm:pt modelId="{69ECC52C-3999-4A12-BA0A-15380AA5E7D7}" type="pres">
      <dgm:prSet presAssocID="{3D0D83A2-4F60-4C29-8761-23F710893A74}" presName="root2" presStyleCnt="0"/>
      <dgm:spPr/>
    </dgm:pt>
    <dgm:pt modelId="{EDA9CFCA-6EE7-49A9-BD25-B5A550B78A59}" type="pres">
      <dgm:prSet presAssocID="{3D0D83A2-4F60-4C29-8761-23F710893A74}" presName="LevelTwoTextNode" presStyleLbl="node2" presStyleIdx="1" presStyleCnt="2" custScaleX="119124" custScaleY="84255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A0264CEC-3BC1-415F-B285-0C6AF71D6081}" type="pres">
      <dgm:prSet presAssocID="{3D0D83A2-4F60-4C29-8761-23F710893A74}" presName="level3hierChild" presStyleCnt="0"/>
      <dgm:spPr/>
    </dgm:pt>
  </dgm:ptLst>
  <dgm:cxnLst>
    <dgm:cxn modelId="{3144C4E3-2B64-4B29-A090-BA39766DC56F}" type="presOf" srcId="{631AAAE1-B506-4572-8A39-B3355BB1F61A}" destId="{B9C93023-EA21-4A6D-867D-24048708617E}" srcOrd="1" destOrd="0" presId="urn:microsoft.com/office/officeart/2005/8/layout/hierarchy2"/>
    <dgm:cxn modelId="{B51EEC8F-223B-473B-A740-D43D2FFB108F}" srcId="{4BCDF38D-FFC1-4E05-97AE-59A200E454DD}" destId="{972F13A0-8033-43E0-8849-9F8225C8604C}" srcOrd="0" destOrd="0" parTransId="{631AAAE1-B506-4572-8A39-B3355BB1F61A}" sibTransId="{23D3E3F8-1CD4-44C2-A4F1-E72A474D2D1F}"/>
    <dgm:cxn modelId="{18FB08AE-C280-4D1E-BF70-53C5A65EDEC1}" srcId="{4BCDF38D-FFC1-4E05-97AE-59A200E454DD}" destId="{3D0D83A2-4F60-4C29-8761-23F710893A74}" srcOrd="1" destOrd="0" parTransId="{33DC3AB8-4611-404A-911F-28DF80739E73}" sibTransId="{E266D03F-014A-4090-8A9A-A806AD4976DC}"/>
    <dgm:cxn modelId="{5A042371-FA49-4D23-97DA-186DECAB5888}" type="presOf" srcId="{4BCDF38D-FFC1-4E05-97AE-59A200E454DD}" destId="{ECF61A15-F259-44DA-9D4F-45A9055EBDDA}" srcOrd="0" destOrd="0" presId="urn:microsoft.com/office/officeart/2005/8/layout/hierarchy2"/>
    <dgm:cxn modelId="{25AFBE07-E58B-4A60-A52A-E3E46AE2738C}" type="presOf" srcId="{6E1B07F8-8066-4AD8-9380-3484598F5B25}" destId="{0E83878D-8F2B-4128-898F-28874DB65A90}" srcOrd="0" destOrd="0" presId="urn:microsoft.com/office/officeart/2005/8/layout/hierarchy2"/>
    <dgm:cxn modelId="{FCAEF1C8-A932-43C6-BF35-268F17D3D1D7}" srcId="{6E1B07F8-8066-4AD8-9380-3484598F5B25}" destId="{4BCDF38D-FFC1-4E05-97AE-59A200E454DD}" srcOrd="0" destOrd="0" parTransId="{A9F37D05-89D9-4A1B-990F-D25950C7ACE8}" sibTransId="{2C546D88-2F5A-4003-9E95-9978F33AC373}"/>
    <dgm:cxn modelId="{CC55C04B-CDB8-4557-AE55-CD6CED7606CD}" type="presOf" srcId="{33DC3AB8-4611-404A-911F-28DF80739E73}" destId="{4EC3A3C8-4118-45F8-8717-6D4A4FC84191}" srcOrd="1" destOrd="0" presId="urn:microsoft.com/office/officeart/2005/8/layout/hierarchy2"/>
    <dgm:cxn modelId="{B1230722-99D7-4A49-9B58-1091AD6EE215}" type="presOf" srcId="{33DC3AB8-4611-404A-911F-28DF80739E73}" destId="{9A0E0822-F0E5-48FE-A6D1-A411C9C378B3}" srcOrd="0" destOrd="0" presId="urn:microsoft.com/office/officeart/2005/8/layout/hierarchy2"/>
    <dgm:cxn modelId="{C236F9C3-37BE-40C4-AFBE-718050114026}" type="presOf" srcId="{972F13A0-8033-43E0-8849-9F8225C8604C}" destId="{53939088-1795-412E-B076-AA11FF3B847A}" srcOrd="0" destOrd="0" presId="urn:microsoft.com/office/officeart/2005/8/layout/hierarchy2"/>
    <dgm:cxn modelId="{3FB5BB41-41FB-432F-B260-D60E48B058CC}" type="presOf" srcId="{631AAAE1-B506-4572-8A39-B3355BB1F61A}" destId="{2DEF99BF-2BED-46A0-B4EB-4BECD58A1E48}" srcOrd="0" destOrd="0" presId="urn:microsoft.com/office/officeart/2005/8/layout/hierarchy2"/>
    <dgm:cxn modelId="{B49726DE-8A44-44CF-978E-6FD01702B8EF}" type="presOf" srcId="{3D0D83A2-4F60-4C29-8761-23F710893A74}" destId="{EDA9CFCA-6EE7-49A9-BD25-B5A550B78A59}" srcOrd="0" destOrd="0" presId="urn:microsoft.com/office/officeart/2005/8/layout/hierarchy2"/>
    <dgm:cxn modelId="{5BB224FB-D8A8-4088-A658-18D2D79D0943}" type="presParOf" srcId="{0E83878D-8F2B-4128-898F-28874DB65A90}" destId="{6F3855E9-380E-4850-B8BB-A361CFE1454A}" srcOrd="0" destOrd="0" presId="urn:microsoft.com/office/officeart/2005/8/layout/hierarchy2"/>
    <dgm:cxn modelId="{CE845788-048F-4C7C-B3FB-6BA88C182AE0}" type="presParOf" srcId="{6F3855E9-380E-4850-B8BB-A361CFE1454A}" destId="{ECF61A15-F259-44DA-9D4F-45A9055EBDDA}" srcOrd="0" destOrd="0" presId="urn:microsoft.com/office/officeart/2005/8/layout/hierarchy2"/>
    <dgm:cxn modelId="{CCFD1413-3A1E-4B44-ABCF-FB4171EA4F10}" type="presParOf" srcId="{6F3855E9-380E-4850-B8BB-A361CFE1454A}" destId="{6E5F319A-D980-484F-86E2-2D2E30C202FA}" srcOrd="1" destOrd="0" presId="urn:microsoft.com/office/officeart/2005/8/layout/hierarchy2"/>
    <dgm:cxn modelId="{04A75FBB-7DBE-4E14-AFB7-6CA8402BB5BF}" type="presParOf" srcId="{6E5F319A-D980-484F-86E2-2D2E30C202FA}" destId="{2DEF99BF-2BED-46A0-B4EB-4BECD58A1E48}" srcOrd="0" destOrd="0" presId="urn:microsoft.com/office/officeart/2005/8/layout/hierarchy2"/>
    <dgm:cxn modelId="{5151B942-C20C-4A93-B837-1B5F36E23645}" type="presParOf" srcId="{2DEF99BF-2BED-46A0-B4EB-4BECD58A1E48}" destId="{B9C93023-EA21-4A6D-867D-24048708617E}" srcOrd="0" destOrd="0" presId="urn:microsoft.com/office/officeart/2005/8/layout/hierarchy2"/>
    <dgm:cxn modelId="{F162DC10-C335-4971-9676-BAC02E22A7C3}" type="presParOf" srcId="{6E5F319A-D980-484F-86E2-2D2E30C202FA}" destId="{6571FCAB-7F14-4AD2-98C7-DD77D2550EDF}" srcOrd="1" destOrd="0" presId="urn:microsoft.com/office/officeart/2005/8/layout/hierarchy2"/>
    <dgm:cxn modelId="{48DD34E7-3506-4890-92D4-DFD3DFCE7F43}" type="presParOf" srcId="{6571FCAB-7F14-4AD2-98C7-DD77D2550EDF}" destId="{53939088-1795-412E-B076-AA11FF3B847A}" srcOrd="0" destOrd="0" presId="urn:microsoft.com/office/officeart/2005/8/layout/hierarchy2"/>
    <dgm:cxn modelId="{31CF6735-4C04-4CAB-A9BE-6A9424DDD4C9}" type="presParOf" srcId="{6571FCAB-7F14-4AD2-98C7-DD77D2550EDF}" destId="{275C96C7-17C4-4904-AB30-1741697C8F1C}" srcOrd="1" destOrd="0" presId="urn:microsoft.com/office/officeart/2005/8/layout/hierarchy2"/>
    <dgm:cxn modelId="{30B90480-D0D0-4940-A87B-E2100FF87028}" type="presParOf" srcId="{6E5F319A-D980-484F-86E2-2D2E30C202FA}" destId="{9A0E0822-F0E5-48FE-A6D1-A411C9C378B3}" srcOrd="2" destOrd="0" presId="urn:microsoft.com/office/officeart/2005/8/layout/hierarchy2"/>
    <dgm:cxn modelId="{4B410B14-0BD6-40D2-A50C-055784B16AC9}" type="presParOf" srcId="{9A0E0822-F0E5-48FE-A6D1-A411C9C378B3}" destId="{4EC3A3C8-4118-45F8-8717-6D4A4FC84191}" srcOrd="0" destOrd="0" presId="urn:microsoft.com/office/officeart/2005/8/layout/hierarchy2"/>
    <dgm:cxn modelId="{4BC3BCDB-4690-48B9-A047-E5F17A978744}" type="presParOf" srcId="{6E5F319A-D980-484F-86E2-2D2E30C202FA}" destId="{69ECC52C-3999-4A12-BA0A-15380AA5E7D7}" srcOrd="3" destOrd="0" presId="urn:microsoft.com/office/officeart/2005/8/layout/hierarchy2"/>
    <dgm:cxn modelId="{1AD56110-4B0F-4EC8-B18B-364B6A0700B8}" type="presParOf" srcId="{69ECC52C-3999-4A12-BA0A-15380AA5E7D7}" destId="{EDA9CFCA-6EE7-49A9-BD25-B5A550B78A59}" srcOrd="0" destOrd="0" presId="urn:microsoft.com/office/officeart/2005/8/layout/hierarchy2"/>
    <dgm:cxn modelId="{265FC6FF-FEFD-462B-8A5C-0EDA648C35CF}" type="presParOf" srcId="{69ECC52C-3999-4A12-BA0A-15380AA5E7D7}" destId="{A0264CEC-3BC1-415F-B285-0C6AF71D608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0.66619</cdr:x>
      <cdr:y>0.08973</cdr:y>
    </cdr:from>
    <cdr:to>
      <cdr:x>0.87706</cdr:x>
      <cdr:y>0.17442</cdr:y>
    </cdr:to>
    <cdr:sp macro="" textlink="">
      <cdr:nvSpPr>
        <cdr:cNvPr id="2" name="CaixaDeTexto 6">
          <a:extLst xmlns:a="http://schemas.openxmlformats.org/drawingml/2006/main">
            <a:ext uri="{FF2B5EF4-FFF2-40B4-BE49-F238E27FC236}">
              <a16:creationId xmlns:a16="http://schemas.microsoft.com/office/drawing/2014/main" xmlns="" id="{E759AB7F-052A-ABCB-824D-3FD1545ED905}"/>
            </a:ext>
          </a:extLst>
        </cdr:cNvPr>
        <cdr:cNvSpPr txBox="1"/>
      </cdr:nvSpPr>
      <cdr:spPr>
        <a:xfrm xmlns:a="http://schemas.openxmlformats.org/drawingml/2006/main">
          <a:off x="3819526" y="294017"/>
          <a:ext cx="1209039" cy="27748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solidFill>
            <a:schemeClr val="lt1">
              <a:shade val="50000"/>
            </a:schemeClr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900"/>
            <a:t>média nacional: 20,1</a:t>
          </a:r>
        </a:p>
      </cdr:txBody>
    </cdr:sp>
  </cdr:relSizeAnchor>
  <cdr:relSizeAnchor xmlns:cdr="http://schemas.openxmlformats.org/drawingml/2006/chartDrawing">
    <cdr:from>
      <cdr:x>0.7559</cdr:x>
      <cdr:y>0.17733</cdr:y>
    </cdr:from>
    <cdr:to>
      <cdr:x>0.7559</cdr:x>
      <cdr:y>0.31686</cdr:y>
    </cdr:to>
    <cdr:cxnSp macro="">
      <cdr:nvCxnSpPr>
        <cdr:cNvPr id="4" name="Conector de Seta Reta 3">
          <a:extLst xmlns:a="http://schemas.openxmlformats.org/drawingml/2006/main">
            <a:ext uri="{FF2B5EF4-FFF2-40B4-BE49-F238E27FC236}">
              <a16:creationId xmlns:a16="http://schemas.microsoft.com/office/drawing/2014/main" xmlns="" id="{1682E442-CCD0-FB50-4FB7-59D30D0D04BE}"/>
            </a:ext>
          </a:extLst>
        </cdr:cNvPr>
        <cdr:cNvCxnSpPr/>
      </cdr:nvCxnSpPr>
      <cdr:spPr>
        <a:xfrm xmlns:a="http://schemas.openxmlformats.org/drawingml/2006/main">
          <a:off x="4333875" y="581025"/>
          <a:ext cx="0" cy="4572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0.29355</cdr:x>
      <cdr:y>0.04469</cdr:y>
    </cdr:from>
    <cdr:to>
      <cdr:x>0.4008</cdr:x>
      <cdr:y>0.17889</cdr:y>
    </cdr:to>
    <cdr:sp macro="" textlink="">
      <cdr:nvSpPr>
        <cdr:cNvPr id="3" name="Elipse 2">
          <a:extLst xmlns:a="http://schemas.openxmlformats.org/drawingml/2006/main">
            <a:ext uri="{FF2B5EF4-FFF2-40B4-BE49-F238E27FC236}">
              <a16:creationId xmlns:a16="http://schemas.microsoft.com/office/drawing/2014/main" xmlns="" id="{DD540709-A1FB-66CA-A3D4-E986B1A8D805}"/>
            </a:ext>
          </a:extLst>
        </cdr:cNvPr>
        <cdr:cNvSpPr/>
      </cdr:nvSpPr>
      <cdr:spPr>
        <a:xfrm xmlns:a="http://schemas.openxmlformats.org/drawingml/2006/main">
          <a:off x="1657579" y="190001"/>
          <a:ext cx="605641" cy="5705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L"/>
        </a:p>
      </cdr:txBody>
    </cdr:sp>
  </cdr:relSizeAnchor>
  <cdr:relSizeAnchor xmlns:cdr="http://schemas.openxmlformats.org/drawingml/2006/chartDrawing">
    <cdr:from>
      <cdr:x>0.05116</cdr:x>
      <cdr:y>0.45241</cdr:y>
    </cdr:from>
    <cdr:to>
      <cdr:x>0.14633</cdr:x>
      <cdr:y>0.58661</cdr:y>
    </cdr:to>
    <cdr:sp macro="" textlink="">
      <cdr:nvSpPr>
        <cdr:cNvPr id="6" name="Elipse 5">
          <a:extLst xmlns:a="http://schemas.openxmlformats.org/drawingml/2006/main">
            <a:ext uri="{FF2B5EF4-FFF2-40B4-BE49-F238E27FC236}">
              <a16:creationId xmlns:a16="http://schemas.microsoft.com/office/drawing/2014/main" xmlns="" id="{C73FEFC5-0027-1804-7FDE-C359FD25C6B5}"/>
            </a:ext>
          </a:extLst>
        </cdr:cNvPr>
        <cdr:cNvSpPr/>
      </cdr:nvSpPr>
      <cdr:spPr>
        <a:xfrm xmlns:a="http://schemas.openxmlformats.org/drawingml/2006/main">
          <a:off x="288888" y="1923448"/>
          <a:ext cx="537419" cy="57054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C00000"/>
          </a:solidFill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L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71AD7-D482-47F0-8F18-0EC8C3EFBB0B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9BB32-63D8-4505-BFEC-8F50F9CF00C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734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0881-F398-4C17-A50B-12143B36D06F}" type="datetimeFigureOut">
              <a:rPr lang="es-CL" smtClean="0"/>
              <a:t>22-05-2024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803934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CC0BA-D9DF-4965-824A-B13AE2868B8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55380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mds/pt-br/noticias-e-conteudos/desenvolvimento-social/noticias-desenvolvimento-social/mds-lanca-diagnostico-sobre-envelhecimento-e-direito-ao-cuidado/Nota_Informativa_N_5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B44DFB-821E-BCAB-B9F3-F948219F0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xmlns="" id="{666AFA03-0991-83CE-B138-47300B4CF9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xmlns="" id="{CCDA6851-FCBD-0267-579D-73D1BBB90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FF7DC4DE-23E7-E6D1-D7A0-C3B3D1462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2951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Dificuldades para criação dos sindicatos e para cobrança da contribuição sindical (artigos  31 a 35)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20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76029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B12A24-0CDB-134B-3836-D2DD2241B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xmlns="" id="{7783D8A2-8CCD-1914-09DF-9313BA6E2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xmlns="" id="{9A0245A1-19D8-7085-DEE3-22482C170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15D49F66-6DB5-1915-D214-D6BA38D50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147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>
                <a:solidFill>
                  <a:schemeClr val="tx1"/>
                </a:solidFill>
                <a:cs typeface="Times New Roman" panose="02020603050405020304" pitchFamily="18" charset="0"/>
              </a:rPr>
              <a:t>A </a:t>
            </a:r>
            <a:r>
              <a:rPr lang="pt-BR" b="1" i="1">
                <a:solidFill>
                  <a:schemeClr val="tx1"/>
                </a:solidFill>
                <a:cs typeface="Times New Roman" panose="02020603050405020304" pitchFamily="18" charset="0"/>
              </a:rPr>
              <a:t>pobreza de tempo </a:t>
            </a:r>
            <a:r>
              <a:rPr lang="pt-BR" b="1">
                <a:solidFill>
                  <a:schemeClr val="tx1"/>
                </a:solidFill>
                <a:cs typeface="Times New Roman" panose="02020603050405020304" pitchFamily="18" charset="0"/>
              </a:rPr>
              <a:t>compromete a autonomia econômica das mulheres: 26,2% das mulheres </a:t>
            </a:r>
            <a:r>
              <a:rPr lang="pt-BR">
                <a:solidFill>
                  <a:schemeClr val="tx1"/>
                </a:solidFill>
                <a:cs typeface="Times New Roman" panose="02020603050405020304" pitchFamily="18" charset="0"/>
              </a:rPr>
              <a:t>de 15 anos e mais que não se dedica exclusivamente aos estudos </a:t>
            </a:r>
            <a:r>
              <a:rPr lang="pt-BR" b="1">
                <a:solidFill>
                  <a:schemeClr val="tx1"/>
                </a:solidFill>
                <a:cs typeface="Times New Roman" panose="02020603050405020304" pitchFamily="18" charset="0"/>
              </a:rPr>
              <a:t>não tem rendimentos próprios</a:t>
            </a:r>
            <a:r>
              <a:rPr lang="pt-BR">
                <a:solidFill>
                  <a:schemeClr val="tx1"/>
                </a:solidFill>
                <a:cs typeface="Times New Roman" panose="02020603050405020304" pitchFamily="18" charset="0"/>
              </a:rPr>
              <a:t>; entre os homens essa proporção é de 16,9%</a:t>
            </a:r>
          </a:p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6CC0BA-D9DF-4965-824A-B13AE2868B8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01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Enfatizar</a:t>
            </a:r>
            <a:r>
              <a:rPr lang="pt-BR" sz="1800" dirty="0">
                <a:effectLst/>
                <a:latin typeface="Arial Narrow" panose="020B0606020202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que a atual organização social dos cuidados é desigual e injusta, uma vez que coloca sobre as famílias, em particular sobre as mulheres, a responsabilidade principal por prover cuidado para todas as pessoas que dele necessitam.  A falta de corresponsabilidade social e de gênero pelo trabalho de cuidados sobrecarrega as mulheres e compromete suas possibilidades de desenvolver uma vida plena, criando sérias dificuldades, por exemplo, para que entrem, permaneçam e ascendam no mercado de trabalho com igualdade de oportunidades.</a:t>
            </a:r>
            <a:endParaRPr lang="pt-B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4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32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A </a:t>
            </a:r>
            <a:r>
              <a:rPr lang="pt-BR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pobreza de tempo </a:t>
            </a: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compromete a autonomia econômica das mulheres: 26,2% das mulheres </a:t>
            </a:r>
            <a:r>
              <a:rPr lang="pt-BR" dirty="0">
                <a:solidFill>
                  <a:schemeClr val="tx1"/>
                </a:solidFill>
                <a:cs typeface="Times New Roman" panose="02020603050405020304" pitchFamily="18" charset="0"/>
              </a:rPr>
              <a:t>de 15 anos e mais que não se dedica exclusivamente aos estudos </a:t>
            </a: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não tem rendimentos próprios</a:t>
            </a:r>
            <a:r>
              <a:rPr lang="pt-BR" dirty="0">
                <a:solidFill>
                  <a:schemeClr val="tx1"/>
                </a:solidFill>
                <a:cs typeface="Times New Roman" panose="02020603050405020304" pitchFamily="18" charset="0"/>
              </a:rPr>
              <a:t>; entre os homens essa proporção é de 16,9%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6CC0BA-D9DF-4965-824A-B13AE2868B84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952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19082-A8D1-492D-9189-DF8FBA9A978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603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"Em 2022, as pessoas idosas no Brasil dedicavam cerca de 19 horas por semana em trabalhos domésticos e de cuidados não remunerados, valor superior àquele empregado pelas pessoas não idosas (16,6 horas semanais)... </a:t>
            </a:r>
            <a:r>
              <a:rPr lang="pt-BR" sz="1200" dirty="0"/>
              <a:t>Nota informativa nº 5, Nota Informativa nº 5/2023 MDS/SNCF Envelhecimento e o direito ao cuidado. Secretaria Nacional de Política de Cuidados e Família. </a:t>
            </a:r>
            <a:r>
              <a:rPr lang="pt-BR" sz="1200" dirty="0">
                <a:hlinkClick r:id="rId3"/>
              </a:rPr>
              <a:t>https://www.gov.br/mds/pt-br/noticias-e-conteudos/desenvolvimento-social/noticias-desenvolvimento-social/mds-lanca-diagnostico-sobre-envelhecimento-e-direito-ao-cuidado/Nota_Informativa_N_5.pdf</a:t>
            </a:r>
            <a:endParaRPr lang="pt-BR" sz="1200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475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438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effectLst/>
                <a:latin typeface="Segoe UI" panose="020B0502040204020203" pitchFamily="34" charset="0"/>
              </a:rPr>
              <a:t>Públicos prioritários: crianças e adolescentes; pessoas idosas; pessoas com deficiência</a:t>
            </a:r>
            <a:br>
              <a:rPr lang="pt-BR" sz="1800" dirty="0">
                <a:effectLst/>
                <a:latin typeface="Segoe UI" panose="020B0502040204020203" pitchFamily="34" charset="0"/>
              </a:rPr>
            </a:br>
            <a:r>
              <a:rPr lang="pt-BR" sz="1800" dirty="0">
                <a:effectLst/>
                <a:latin typeface="Segoe UI" panose="020B0502040204020203" pitchFamily="34" charset="0"/>
              </a:rPr>
              <a:t>Especial atenção também às pessoas jovens: necessidade de conciliar não apenas trabalho remunerado e responsabilidades familiares como também educação e formação profissional</a:t>
            </a:r>
            <a:endParaRPr lang="pt-BR" sz="1800" dirty="0">
              <a:effectLst/>
              <a:latin typeface="Arial" panose="020B0604020202020204" pitchFamily="34" charset="0"/>
            </a:endParaRP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0877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6CC0BA-D9DF-4965-824A-B13AE2868B84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94744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90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422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3519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Arredondado 11">
            <a:extLst>
              <a:ext uri="{FF2B5EF4-FFF2-40B4-BE49-F238E27FC236}">
                <a16:creationId xmlns:a16="http://schemas.microsoft.com/office/drawing/2014/main" xmlns="" id="{683A368D-02F0-5F0F-4DAF-078A08AE8C14}"/>
              </a:ext>
            </a:extLst>
          </p:cNvPr>
          <p:cNvSpPr/>
          <p:nvPr userDrawn="1"/>
        </p:nvSpPr>
        <p:spPr>
          <a:xfrm>
            <a:off x="1096834" y="46840"/>
            <a:ext cx="10291602" cy="1123179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280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6CABA73-6DB1-1803-ED15-E0F336A17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72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userDrawn="1">
  <p:cSld name="1_Cabeçalho da Seção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58;p17">
            <a:extLst>
              <a:ext uri="{FF2B5EF4-FFF2-40B4-BE49-F238E27FC236}">
                <a16:creationId xmlns:a16="http://schemas.microsoft.com/office/drawing/2014/main" xmlns="" id="{E4B4CB96-BE6A-8CFB-8C88-28EAD0F35EC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35;g2c5b85a0636_0_443">
            <a:extLst>
              <a:ext uri="{FF2B5EF4-FFF2-40B4-BE49-F238E27FC236}">
                <a16:creationId xmlns:a16="http://schemas.microsoft.com/office/drawing/2014/main" xmlns="" id="{E30FAD0E-3584-5A0F-2393-F62D7A333B33}"/>
              </a:ext>
            </a:extLst>
          </p:cNvPr>
          <p:cNvSpPr/>
          <p:nvPr userDrawn="1"/>
        </p:nvSpPr>
        <p:spPr>
          <a:xfrm>
            <a:off x="2415302" y="0"/>
            <a:ext cx="9055200" cy="706500"/>
          </a:xfrm>
          <a:prstGeom prst="roundRect">
            <a:avLst>
              <a:gd name="adj" fmla="val 16667"/>
            </a:avLst>
          </a:prstGeom>
          <a:solidFill>
            <a:srgbClr val="475EA8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7717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41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44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2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571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1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2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87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838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639A-68A4-4358-8B22-86E6B54CDA5D}" type="datetimeFigureOut">
              <a:rPr lang="pt-BR" smtClean="0"/>
              <a:t>22/05/2024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28BBE-3947-4B7E-8FDC-C82513951D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33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hyperlink" Target="about:blank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3505" r="8093" b="34565"/>
          <a:stretch/>
        </p:blipFill>
        <p:spPr>
          <a:xfrm>
            <a:off x="698330" y="6021658"/>
            <a:ext cx="3866788" cy="83634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442F3EC-88F3-80E4-7B7A-4333CDF0016C}"/>
              </a:ext>
            </a:extLst>
          </p:cNvPr>
          <p:cNvSpPr txBox="1"/>
          <p:nvPr/>
        </p:nvSpPr>
        <p:spPr>
          <a:xfrm>
            <a:off x="305488" y="1934136"/>
            <a:ext cx="5790513" cy="1015663"/>
          </a:xfrm>
          <a:prstGeom prst="rect">
            <a:avLst/>
          </a:prstGeom>
          <a:solidFill>
            <a:srgbClr val="475EA8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</a:rPr>
              <a:t>Aspectos da Economia do Cuidado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E2398F5-F638-BBEC-6045-0E3E1A86C66D}"/>
              </a:ext>
            </a:extLst>
          </p:cNvPr>
          <p:cNvSpPr txBox="1"/>
          <p:nvPr/>
        </p:nvSpPr>
        <p:spPr>
          <a:xfrm>
            <a:off x="305488" y="3488141"/>
            <a:ext cx="65910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black"/>
                </a:solidFill>
                <a:latin typeface="Bahnschrift" panose="020B0502040204020203" pitchFamily="34" charset="0"/>
              </a:rPr>
              <a:t>Laís Abramo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prstClr val="black"/>
                </a:solidFill>
                <a:latin typeface="Bahnschrift" panose="020B0502040204020203" pitchFamily="34" charset="0"/>
              </a:rPr>
              <a:t>Secretária Nacional de Políticas de Cuidados e Família –MDS</a:t>
            </a:r>
          </a:p>
          <a:p>
            <a:pPr lvl="0" algn="r">
              <a:defRPr/>
            </a:pPr>
            <a:endParaRPr lang="pt-BR" dirty="0">
              <a:solidFill>
                <a:prstClr val="black"/>
              </a:solidFill>
              <a:latin typeface="Bahnschrift" panose="020B0502040204020203" pitchFamily="34" charset="0"/>
            </a:endParaRPr>
          </a:p>
          <a:p>
            <a:pPr lvl="0" algn="r">
              <a:defRPr/>
            </a:pPr>
            <a:r>
              <a:rPr lang="pt-BR" dirty="0">
                <a:solidFill>
                  <a:prstClr val="black"/>
                </a:solidFill>
                <a:latin typeface="Bahnschrift" panose="020B0502040204020203" pitchFamily="34" charset="0"/>
              </a:rPr>
              <a:t>Audiência Pública Câmara Deputados </a:t>
            </a:r>
          </a:p>
          <a:p>
            <a:pPr lvl="0" algn="r">
              <a:defRPr/>
            </a:pPr>
            <a:r>
              <a:rPr lang="pt-BR">
                <a:solidFill>
                  <a:prstClr val="black"/>
                </a:solidFill>
                <a:latin typeface="Bahnschrift" panose="020B0502040204020203" pitchFamily="34" charset="0"/>
              </a:rPr>
              <a:t>Brasília, 22/5/2024</a:t>
            </a:r>
            <a:endParaRPr lang="pt-BR" dirty="0">
              <a:solidFill>
                <a:prstClr val="black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34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81C662-7CF1-EFCB-256D-7329FC745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CAFBEF-CFD1-3A6D-CAF0-8B56F3D80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xmlns="" id="{068440AD-1DE9-74B8-C90B-CC0BE6C30A85}"/>
              </a:ext>
            </a:extLst>
          </p:cNvPr>
          <p:cNvSpPr/>
          <p:nvPr/>
        </p:nvSpPr>
        <p:spPr>
          <a:xfrm>
            <a:off x="1181999" y="47500"/>
            <a:ext cx="10529107" cy="1043969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2800" b="1" dirty="0"/>
              <a:t>Além de </a:t>
            </a:r>
            <a:r>
              <a:rPr lang="pt-BR" sz="2800" b="1" i="1" dirty="0"/>
              <a:t>injusta</a:t>
            </a:r>
            <a:r>
              <a:rPr lang="pt-BR" sz="2800" b="1" dirty="0"/>
              <a:t> e </a:t>
            </a:r>
            <a:r>
              <a:rPr lang="pt-BR" sz="2800" b="1" i="1" dirty="0" err="1"/>
              <a:t>inequitativa</a:t>
            </a:r>
            <a:r>
              <a:rPr lang="pt-BR" sz="2800" b="1" dirty="0"/>
              <a:t>, a atual organização social dos cuidados no Brasil é </a:t>
            </a:r>
            <a:r>
              <a:rPr lang="pt-BR" sz="2800" b="1" i="1" dirty="0"/>
              <a:t>insustentável</a:t>
            </a:r>
            <a:endParaRPr lang="pt-BR" sz="2800" i="1" dirty="0"/>
          </a:p>
        </p:txBody>
      </p:sp>
      <p:graphicFrame>
        <p:nvGraphicFramePr>
          <p:cNvPr id="10" name="CaixaDeTexto 3">
            <a:extLst>
              <a:ext uri="{FF2B5EF4-FFF2-40B4-BE49-F238E27FC236}">
                <a16:creationId xmlns:a16="http://schemas.microsoft.com/office/drawing/2014/main" xmlns="" id="{F5FD9F11-B8FF-8DD4-9AA9-0BC02B008C5A}"/>
              </a:ext>
            </a:extLst>
          </p:cNvPr>
          <p:cNvGraphicFramePr/>
          <p:nvPr/>
        </p:nvGraphicFramePr>
        <p:xfrm>
          <a:off x="1181999" y="1356756"/>
          <a:ext cx="10112855" cy="5225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808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82629" y="6283297"/>
            <a:ext cx="2322285" cy="474943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D9312C69-BC02-66F7-370B-F89864D35C8D}"/>
              </a:ext>
            </a:extLst>
          </p:cNvPr>
          <p:cNvGraphicFramePr/>
          <p:nvPr/>
        </p:nvGraphicFramePr>
        <p:xfrm>
          <a:off x="87086" y="927205"/>
          <a:ext cx="7476470" cy="5930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B135F3A-9051-69C1-3FD7-0DD42AF2A24E}"/>
              </a:ext>
            </a:extLst>
          </p:cNvPr>
          <p:cNvSpPr/>
          <p:nvPr/>
        </p:nvSpPr>
        <p:spPr>
          <a:xfrm>
            <a:off x="5275108" y="3018653"/>
            <a:ext cx="1641783" cy="82069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11" name="Retângulo Arredondado 11">
            <a:extLst>
              <a:ext uri="{FF2B5EF4-FFF2-40B4-BE49-F238E27FC236}">
                <a16:creationId xmlns:a16="http://schemas.microsoft.com/office/drawing/2014/main" xmlns="" id="{FD0E0473-C43A-E91A-998A-687B3BF55CB8}"/>
              </a:ext>
            </a:extLst>
          </p:cNvPr>
          <p:cNvSpPr/>
          <p:nvPr/>
        </p:nvSpPr>
        <p:spPr>
          <a:xfrm>
            <a:off x="539334" y="106511"/>
            <a:ext cx="11243935" cy="820695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 necessária transformação da atual organização social do cuidado exige respostas públicas e políticas integradas</a:t>
            </a:r>
            <a:endParaRPr kumimoji="0" lang="pt-BR" altLang="en-US" sz="2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FBDD30E2-227D-1C6C-F666-2321122FA1E4}"/>
              </a:ext>
            </a:extLst>
          </p:cNvPr>
          <p:cNvSpPr txBox="1"/>
          <p:nvPr/>
        </p:nvSpPr>
        <p:spPr>
          <a:xfrm>
            <a:off x="7326619" y="1190602"/>
            <a:ext cx="4589155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papel do Estado é fundamental na garantia do </a:t>
            </a:r>
            <a:r>
              <a:rPr kumimoji="0" lang="pt-BR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direito ao cuidado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pt-B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Estado </a:t>
            </a:r>
            <a:r>
              <a:rPr lang="pt-BR" dirty="0">
                <a:latin typeface="Calibri" panose="020F0502020204030204"/>
              </a:rPr>
              <a:t>deve ser o </a:t>
            </a:r>
            <a:r>
              <a:rPr lang="pt-BR" b="1" dirty="0">
                <a:latin typeface="Calibri" panose="020F0502020204030204"/>
              </a:rPr>
              <a:t>indutor</a:t>
            </a:r>
            <a:r>
              <a:rPr lang="pt-BR" dirty="0">
                <a:latin typeface="Calibri" panose="020F0502020204030204"/>
              </a:rPr>
              <a:t> da construção de uma nova organização social de cuidados, que envolva </a:t>
            </a:r>
            <a:r>
              <a:rPr lang="pt-BR" b="1" dirty="0">
                <a:latin typeface="Calibri" panose="020F0502020204030204"/>
              </a:rPr>
              <a:t>não apenas a família</a:t>
            </a:r>
            <a:r>
              <a:rPr lang="pt-BR" dirty="0">
                <a:latin typeface="Calibri" panose="020F0502020204030204"/>
              </a:rPr>
              <a:t>, mas também o </a:t>
            </a:r>
            <a:r>
              <a:rPr lang="pt-BR" b="1" dirty="0">
                <a:latin typeface="Calibri" panose="020F0502020204030204"/>
              </a:rPr>
              <a:t>mercado, as empresas </a:t>
            </a:r>
            <a:r>
              <a:rPr lang="pt-BR" dirty="0">
                <a:latin typeface="Calibri" panose="020F0502020204030204"/>
              </a:rPr>
              <a:t>e a </a:t>
            </a:r>
            <a:r>
              <a:rPr lang="pt-BR" b="1" dirty="0">
                <a:latin typeface="Calibri" panose="020F0502020204030204"/>
              </a:rPr>
              <a:t>comunidade</a:t>
            </a:r>
            <a:r>
              <a:rPr lang="pt-BR" dirty="0">
                <a:latin typeface="Calibri" panose="020F0502020204030204"/>
              </a:rPr>
              <a:t>, e que seja orientada pelos princípios da </a:t>
            </a:r>
            <a:r>
              <a:rPr lang="pt-BR" b="1" dirty="0">
                <a:latin typeface="Calibri" panose="020F0502020204030204"/>
              </a:rPr>
              <a:t>igualdade, equidade, corresponsabilidade, inclusão, justiça social e democracia</a:t>
            </a:r>
            <a:endParaRPr lang="pt-BR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2913" algn="l"/>
                <a:tab pos="720725" algn="l"/>
              </a:tabLst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938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54338"/>
            <a:ext cx="1456449" cy="49101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85436" y="1074586"/>
            <a:ext cx="10821127" cy="595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algn="just">
              <a:lnSpc>
                <a:spcPct val="120000"/>
              </a:lnSpc>
              <a:buClr>
                <a:srgbClr val="384A84"/>
              </a:buClr>
              <a:defRPr/>
            </a:pPr>
            <a:endParaRPr lang="pt-BR" b="1" dirty="0"/>
          </a:p>
          <a:p>
            <a:pPr marL="623888" indent="-174625" algn="just"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investimento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no setor de cuidados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dinamiza a economia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tem u</a:t>
            </a:r>
            <a:r>
              <a:rPr lang="pt-BR" sz="2000" dirty="0">
                <a:solidFill>
                  <a:prstClr val="black"/>
                </a:solidFill>
              </a:rPr>
              <a:t>m </a:t>
            </a:r>
            <a:r>
              <a:rPr lang="pt-BR" sz="2000" b="1" dirty="0">
                <a:solidFill>
                  <a:prstClr val="black"/>
                </a:solidFill>
              </a:rPr>
              <a:t>grande potencial de geração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de empregos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e, em consequência, de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aumento da renda das famílias</a:t>
            </a:r>
            <a:r>
              <a:rPr lang="pt-BR" sz="2000" b="1" dirty="0">
                <a:solidFill>
                  <a:prstClr val="black"/>
                </a:solidFill>
              </a:rPr>
              <a:t> </a:t>
            </a:r>
            <a:r>
              <a:rPr lang="pt-BR" sz="2000" dirty="0">
                <a:solidFill>
                  <a:prstClr val="black"/>
                </a:solidFill>
              </a:rPr>
              <a:t>(contribuindo assim para a redução da pobreza)</a:t>
            </a: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lang="pt-BR" sz="2000" b="1" dirty="0"/>
              <a:t>dinamização de outros setores econômicos inter-relacionados </a:t>
            </a:r>
            <a:r>
              <a:rPr lang="pt-BR" sz="2000" dirty="0"/>
              <a:t>(como a construção e as obras de infraestrutura, por ex.)</a:t>
            </a:r>
            <a:r>
              <a:rPr lang="pt-BR" sz="2000" b="1" dirty="0"/>
              <a:t> </a:t>
            </a:r>
            <a:r>
              <a:rPr lang="pt-BR" sz="2000" dirty="0"/>
              <a:t>e </a:t>
            </a:r>
            <a:r>
              <a:rPr lang="pt-BR" sz="2000" b="1" dirty="0"/>
              <a:t>expansão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base 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tribut</a:t>
            </a:r>
            <a:r>
              <a:rPr lang="pt-BR" sz="2000" b="1" dirty="0">
                <a:solidFill>
                  <a:prstClr val="black"/>
                </a:solidFill>
              </a:rPr>
              <a:t>ária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(o que contribui para amortizar o investimento </a:t>
            </a:r>
            <a:r>
              <a:rPr lang="pt-BR" sz="2000" dirty="0">
                <a:solidFill>
                  <a:prstClr val="black"/>
                </a:solidFill>
              </a:rPr>
              <a:t> realizado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/>
            </a:endParaRPr>
          </a:p>
          <a:p>
            <a:pPr marL="449263" algn="just">
              <a:buClr>
                <a:srgbClr val="384A84"/>
              </a:buClr>
              <a:defRPr/>
            </a:pPr>
            <a:endParaRPr lang="pt-BR" sz="2000" dirty="0"/>
          </a:p>
          <a:p>
            <a:pPr marL="623888" indent="-174625" algn="just"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/>
              <a:t>A OIT estima que o </a:t>
            </a:r>
            <a:r>
              <a:rPr lang="pt-BR" sz="2000" b="1" dirty="0"/>
              <a:t>investimento a nível mundial no cuidado infantil </a:t>
            </a:r>
            <a:r>
              <a:rPr lang="pt-BR" sz="2000" dirty="0"/>
              <a:t>(visando a sua universalização) e em serviços de </a:t>
            </a:r>
            <a:r>
              <a:rPr lang="pt-BR" sz="2000" b="1" dirty="0"/>
              <a:t>cuidados de longa duração </a:t>
            </a:r>
            <a:r>
              <a:rPr lang="pt-BR" sz="2000" dirty="0"/>
              <a:t>poderia gerar até </a:t>
            </a:r>
            <a:r>
              <a:rPr lang="pt-BR" sz="2000" b="1" dirty="0"/>
              <a:t>280 milhões de empregos até 2030</a:t>
            </a:r>
            <a:r>
              <a:rPr lang="pt-BR" sz="2000" dirty="0"/>
              <a:t>. Estima-se que a maioria destes novos empregos seriam </a:t>
            </a:r>
            <a:r>
              <a:rPr lang="pt-BR" sz="2000" b="1" dirty="0"/>
              <a:t>ocupados por mulheres </a:t>
            </a:r>
            <a:r>
              <a:rPr lang="pt-BR" sz="2000" dirty="0"/>
              <a:t>e seriam </a:t>
            </a:r>
            <a:r>
              <a:rPr lang="pt-BR" sz="2000" b="1" dirty="0"/>
              <a:t>empregos formais</a:t>
            </a:r>
            <a:endParaRPr lang="pt-BR" sz="2000" dirty="0"/>
          </a:p>
          <a:p>
            <a:pPr marL="449263" algn="just">
              <a:buClr>
                <a:srgbClr val="384A84"/>
              </a:buClr>
              <a:defRPr/>
            </a:pPr>
            <a:endParaRPr lang="pt-BR" sz="2000" dirty="0"/>
          </a:p>
          <a:p>
            <a:pPr marL="623888" indent="-174625" algn="just"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cs typeface="Arial"/>
              </a:rPr>
              <a:t>Resultados de um estudo realizado no </a:t>
            </a:r>
            <a:r>
              <a:rPr lang="pt-BR" sz="2000" b="1" dirty="0">
                <a:cs typeface="Arial"/>
              </a:rPr>
              <a:t>México </a:t>
            </a:r>
            <a:r>
              <a:rPr lang="pt-BR" sz="2000" dirty="0">
                <a:cs typeface="Arial"/>
              </a:rPr>
              <a:t>sobre a </a:t>
            </a:r>
            <a:r>
              <a:rPr lang="pt-BR" sz="2000" b="1" dirty="0">
                <a:cs typeface="Arial"/>
              </a:rPr>
              <a:t>universalização de serviços públicos de cuidado infantil</a:t>
            </a:r>
            <a:r>
              <a:rPr lang="pt-BR" sz="2000" dirty="0">
                <a:cs typeface="Arial"/>
              </a:rPr>
              <a:t>:</a:t>
            </a:r>
          </a:p>
          <a:p>
            <a:pPr marL="1081088" lvl="1" indent="-174625" algn="just"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cs typeface="Arial"/>
              </a:rPr>
              <a:t>investimento anual bruto de 1,2% do PIB </a:t>
            </a:r>
          </a:p>
          <a:p>
            <a:pPr marL="1081088" lvl="1" indent="-174625" algn="just"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cs typeface="Arial"/>
              </a:rPr>
              <a:t>aumento de 3,9 pontos porcentuais no nível de ocupação das mulheres</a:t>
            </a:r>
          </a:p>
          <a:p>
            <a:pPr marL="1081088" lvl="1" indent="-174625" algn="just"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cs typeface="Arial"/>
              </a:rPr>
              <a:t>aumento de 0,29% do PIB na arrecadação tributária</a:t>
            </a:r>
          </a:p>
          <a:p>
            <a:pPr marL="623888" indent="-174625" algn="just">
              <a:lnSpc>
                <a:spcPct val="120000"/>
              </a:lnSpc>
              <a:buClr>
                <a:srgbClr val="384A84"/>
              </a:buClr>
              <a:buFont typeface="Arial" panose="020B0604020202020204" pitchFamily="34" charset="0"/>
              <a:buChar char="•"/>
              <a:defRPr/>
            </a:pPr>
            <a:endParaRPr lang="pt-BR" b="1" dirty="0">
              <a:cs typeface="Arial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1096835" y="223859"/>
            <a:ext cx="9945414" cy="975549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</a:rPr>
              <a:t>Investir na Economia do Cuidado: uma necessidade e uma oportunidade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110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80220"/>
            <a:ext cx="1703368" cy="46513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294409" y="1189304"/>
            <a:ext cx="10117777" cy="5245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indent="-457200" algn="just">
              <a:lnSpc>
                <a:spcPct val="120000"/>
              </a:lnSpc>
              <a:buClr>
                <a:srgbClr val="556CB7"/>
              </a:buClr>
              <a:buFont typeface="+mj-lt"/>
              <a:buAutoNum type="arabicPeriod"/>
            </a:pPr>
            <a:r>
              <a:rPr lang="pt-BR" sz="2400" b="1" dirty="0">
                <a:cs typeface="Times New Roman" panose="02020603050405020304" pitchFamily="18" charset="0"/>
              </a:rPr>
              <a:t>Garantir o direito ao cuidado a todas as pessoas que dele necessitem</a:t>
            </a:r>
          </a:p>
          <a:p>
            <a:pPr marL="457200" indent="-457200" algn="just">
              <a:lnSpc>
                <a:spcPct val="120000"/>
              </a:lnSpc>
              <a:buClr>
                <a:srgbClr val="556CB7"/>
              </a:buClr>
              <a:buFont typeface="+mj-lt"/>
              <a:buAutoNum type="arabicPeriod"/>
            </a:pPr>
            <a:r>
              <a:rPr lang="pt-BR" sz="2400" b="1" dirty="0">
                <a:cs typeface="Times New Roman" panose="02020603050405020304" pitchFamily="18" charset="0"/>
              </a:rPr>
              <a:t>Garantir o trabalho decente </a:t>
            </a:r>
            <a:r>
              <a:rPr lang="pt-BR" sz="2400" dirty="0">
                <a:cs typeface="Times New Roman" panose="02020603050405020304" pitchFamily="18" charset="0"/>
              </a:rPr>
              <a:t>às trabalhadoras e trabalhadores remunerados do cuidado</a:t>
            </a:r>
          </a:p>
          <a:p>
            <a:pPr marL="457200" indent="-457200" algn="just">
              <a:lnSpc>
                <a:spcPct val="120000"/>
              </a:lnSpc>
              <a:buClr>
                <a:srgbClr val="556CB7"/>
              </a:buClr>
              <a:buFont typeface="+mj-lt"/>
              <a:buAutoNum type="arabicPeriod"/>
            </a:pPr>
            <a:r>
              <a:rPr lang="pt-BR" altLang="es-ES_tradnl" sz="2400" b="1" dirty="0">
                <a:cs typeface="Times New Roman" panose="02020603050405020304" pitchFamily="18" charset="0"/>
              </a:rPr>
              <a:t>Reconhecer (tornar visível), redistribuir e reduzir o trabalho de cuidados não remunerado</a:t>
            </a:r>
            <a:r>
              <a:rPr lang="pt-BR" sz="2400" dirty="0"/>
              <a:t> possibilitando a </a:t>
            </a:r>
            <a:r>
              <a:rPr lang="pt-BR" sz="2400" b="1" dirty="0"/>
              <a:t>liberação do tempo das mulheres</a:t>
            </a:r>
            <a:endParaRPr lang="pt-BR" sz="2400" dirty="0"/>
          </a:p>
          <a:p>
            <a:pPr marL="457200" indent="-457200" algn="just">
              <a:lnSpc>
                <a:spcPct val="120000"/>
              </a:lnSpc>
              <a:buClr>
                <a:srgbClr val="556CB7"/>
              </a:buClr>
              <a:buFont typeface="+mj-lt"/>
              <a:buAutoNum type="arabicPeriod"/>
            </a:pPr>
            <a:r>
              <a:rPr lang="pt-BR" altLang="es-ES_tradnl" sz="2400" b="1" dirty="0">
                <a:cs typeface="Times New Roman" panose="02020603050405020304" pitchFamily="18" charset="0"/>
              </a:rPr>
              <a:t>Promover uma cultura de corresponsabilidade </a:t>
            </a:r>
          </a:p>
          <a:p>
            <a:pPr marL="914400" lvl="1" indent="-457200" algn="just">
              <a:lnSpc>
                <a:spcPct val="120000"/>
              </a:lnSpc>
              <a:buClr>
                <a:srgbClr val="556CB7"/>
              </a:buClr>
              <a:buFont typeface="Arial" panose="020B0604020202020204" pitchFamily="34" charset="0"/>
              <a:buChar char="•"/>
            </a:pPr>
            <a:r>
              <a:rPr lang="pt-BR" altLang="es-ES_tradnl" sz="2400" dirty="0">
                <a:cs typeface="Times New Roman" panose="02020603050405020304" pitchFamily="18" charset="0"/>
              </a:rPr>
              <a:t>entre homens e mulheres  </a:t>
            </a:r>
          </a:p>
          <a:p>
            <a:pPr marL="914400" lvl="1" indent="-457200" algn="just">
              <a:lnSpc>
                <a:spcPct val="120000"/>
              </a:lnSpc>
              <a:buClr>
                <a:srgbClr val="556CB7"/>
              </a:buClr>
              <a:buFont typeface="Arial" panose="020B0604020202020204" pitchFamily="34" charset="0"/>
              <a:buChar char="•"/>
            </a:pPr>
            <a:r>
              <a:rPr lang="pt-BR" altLang="es-ES_tradnl" sz="2400" b="1" dirty="0">
                <a:cs typeface="Times New Roman" panose="02020603050405020304" pitchFamily="18" charset="0"/>
              </a:rPr>
              <a:t>entre a família, comunidade, Estado, mercado e empresas </a:t>
            </a:r>
          </a:p>
          <a:p>
            <a:pPr marL="457200" indent="-457200" algn="just">
              <a:lnSpc>
                <a:spcPct val="120000"/>
              </a:lnSpc>
              <a:buClr>
                <a:srgbClr val="556CB7"/>
              </a:buClr>
              <a:buFont typeface="+mj-lt"/>
              <a:buAutoNum type="arabicPeriod"/>
            </a:pPr>
            <a:r>
              <a:rPr lang="pt-BR" altLang="en-US" sz="2400" b="1" dirty="0">
                <a:cs typeface="Times New Roman" panose="02020603050405020304" pitchFamily="18" charset="0"/>
              </a:rPr>
              <a:t>Reconhecer e enfrentar as desigualdades estruturais </a:t>
            </a:r>
            <a:r>
              <a:rPr lang="pt-BR" altLang="en-US" sz="2400" dirty="0">
                <a:cs typeface="Times New Roman" panose="02020603050405020304" pitchFamily="18" charset="0"/>
              </a:rPr>
              <a:t>que caracterizam a sociedade brasileira: </a:t>
            </a:r>
            <a:r>
              <a:rPr lang="pt-BR" altLang="en-US" sz="2400" b="1" dirty="0">
                <a:cs typeface="Times New Roman" panose="02020603050405020304" pitchFamily="18" charset="0"/>
              </a:rPr>
              <a:t>gênero, classe, raça, etnia, territoriais, deficiência e idade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Arredondado 7"/>
          <p:cNvSpPr/>
          <p:nvPr/>
        </p:nvSpPr>
        <p:spPr>
          <a:xfrm>
            <a:off x="1096833" y="0"/>
            <a:ext cx="10801384" cy="1189304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</a:rPr>
              <a:t>Objetivo central da Política Nacional de Cuidados: transformar a atual organização social dos cuidados no país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1749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806BE2-AFD6-9D4C-E710-E938B8714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D8CE0E3-AA54-66BA-3FF2-17898DEDE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54338"/>
            <a:ext cx="1456449" cy="49101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76AA6A0-A7FC-F31D-0138-659F38D8D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4773B6C-7E69-42A4-CD55-FE998DF24FE7}"/>
              </a:ext>
            </a:extLst>
          </p:cNvPr>
          <p:cNvSpPr/>
          <p:nvPr/>
        </p:nvSpPr>
        <p:spPr>
          <a:xfrm>
            <a:off x="1258511" y="1164731"/>
            <a:ext cx="10315353" cy="2718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Clr>
                <a:srgbClr val="384A84"/>
              </a:buClr>
              <a:buFont typeface="+mj-lt"/>
              <a:buAutoNum type="arabicPeriod"/>
            </a:pPr>
            <a:r>
              <a:rPr lang="pt-BR" sz="2000" dirty="0">
                <a:cs typeface="Times New Roman" panose="02020603050405020304" pitchFamily="18" charset="0"/>
              </a:rPr>
              <a:t>Criação da </a:t>
            </a:r>
            <a:r>
              <a:rPr lang="pt-BR" sz="2000" b="1" dirty="0">
                <a:cs typeface="Times New Roman" panose="02020603050405020304" pitchFamily="18" charset="0"/>
              </a:rPr>
              <a:t>Secretaria Nacional da Política de Cuidados e Família (MDS) </a:t>
            </a:r>
            <a:r>
              <a:rPr lang="pt-BR" sz="2000" dirty="0">
                <a:cs typeface="Times New Roman" panose="02020603050405020304" pitchFamily="18" charset="0"/>
              </a:rPr>
              <a:t>e da </a:t>
            </a:r>
            <a:r>
              <a:rPr lang="pt-BR" sz="2000" b="1" dirty="0">
                <a:cs typeface="Times New Roman" panose="02020603050405020304" pitchFamily="18" charset="0"/>
              </a:rPr>
              <a:t>Secretaria Nacional de Autonomia Econômica e Política de Cuidados (MM)</a:t>
            </a:r>
            <a:r>
              <a:rPr lang="pt-BR" sz="2000" dirty="0">
                <a:cs typeface="Times New Roman" panose="02020603050405020304" pitchFamily="18" charset="0"/>
              </a:rPr>
              <a:t> (janeiro 2023)</a:t>
            </a:r>
            <a:endParaRPr lang="pt-BR" sz="2000" b="1" dirty="0"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Clr>
                <a:srgbClr val="384A84"/>
              </a:buClr>
              <a:buFont typeface="+mj-lt"/>
              <a:buAutoNum type="arabicPeriod"/>
            </a:pPr>
            <a:r>
              <a:rPr lang="pt-BR" sz="2000" dirty="0">
                <a:cs typeface="Times New Roman" panose="02020603050405020304" pitchFamily="18" charset="0"/>
              </a:rPr>
              <a:t>Instalação do </a:t>
            </a:r>
            <a:r>
              <a:rPr lang="pt-BR" sz="2000" b="1" i="1" dirty="0">
                <a:cs typeface="Times New Roman" panose="02020603050405020304" pitchFamily="18" charset="0"/>
              </a:rPr>
              <a:t>GTI-Cuidado</a:t>
            </a:r>
            <a:r>
              <a:rPr lang="pt-BR" sz="2000" b="1" dirty="0">
                <a:cs typeface="Times New Roman" panose="02020603050405020304" pitchFamily="18" charset="0"/>
              </a:rPr>
              <a:t>s </a:t>
            </a:r>
            <a:r>
              <a:rPr lang="pt-BR" sz="2000" dirty="0">
                <a:cs typeface="Times New Roman" panose="02020603050405020304" pitchFamily="18" charset="0"/>
              </a:rPr>
              <a:t>(março 2023), coordenado pelo MDS e pelo Ministério das Mulheres, com o objetivo de elaborar uma proposta de uma </a:t>
            </a:r>
            <a:r>
              <a:rPr lang="es-CL" sz="2000" b="1" dirty="0">
                <a:cs typeface="Times New Roman" panose="02020603050405020304" pitchFamily="18" charset="0"/>
              </a:rPr>
              <a:t>Política </a:t>
            </a:r>
            <a:r>
              <a:rPr lang="es-CL" sz="2000" dirty="0">
                <a:cs typeface="Times New Roman" panose="02020603050405020304" pitchFamily="18" charset="0"/>
              </a:rPr>
              <a:t>e </a:t>
            </a:r>
            <a:r>
              <a:rPr lang="es-CL" sz="2000" dirty="0" err="1">
                <a:cs typeface="Times New Roman" panose="02020603050405020304" pitchFamily="18" charset="0"/>
              </a:rPr>
              <a:t>um</a:t>
            </a:r>
            <a:r>
              <a:rPr lang="es-CL" sz="2000" dirty="0">
                <a:cs typeface="Times New Roman" panose="02020603050405020304" pitchFamily="18" charset="0"/>
              </a:rPr>
              <a:t> </a:t>
            </a:r>
            <a:r>
              <a:rPr lang="es-CL" sz="2000" b="1" dirty="0">
                <a:cs typeface="Times New Roman" panose="02020603050405020304" pitchFamily="18" charset="0"/>
              </a:rPr>
              <a:t>Plano Nacional de Cuidados</a:t>
            </a:r>
            <a:endParaRPr lang="pt-BR" sz="2000" b="1" dirty="0">
              <a:cs typeface="Arial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xmlns="" id="{AEB67DD8-0F64-B8ED-B17E-1E513B5E98BA}"/>
              </a:ext>
            </a:extLst>
          </p:cNvPr>
          <p:cNvSpPr/>
          <p:nvPr/>
        </p:nvSpPr>
        <p:spPr>
          <a:xfrm>
            <a:off x="1179290" y="0"/>
            <a:ext cx="10117777" cy="815248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</a:rPr>
              <a:t>Construindo a Política Nacional de Cuidados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xmlns="" id="{F5D17EC5-01D7-CC61-99BB-A4799B51235F}"/>
              </a:ext>
            </a:extLst>
          </p:cNvPr>
          <p:cNvSpPr/>
          <p:nvPr/>
        </p:nvSpPr>
        <p:spPr>
          <a:xfrm>
            <a:off x="2126254" y="3084816"/>
            <a:ext cx="8571123" cy="5366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Composição </a:t>
            </a:r>
            <a:r>
              <a:rPr lang="pt-BR" b="1" i="1" dirty="0"/>
              <a:t>GTI-Cuidados</a:t>
            </a:r>
            <a:endParaRPr lang="es-CL" b="1" i="1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xmlns="" id="{033567DA-A584-CBB8-2CB4-DAC9062FB74E}"/>
              </a:ext>
            </a:extLst>
          </p:cNvPr>
          <p:cNvSpPr/>
          <p:nvPr/>
        </p:nvSpPr>
        <p:spPr>
          <a:xfrm>
            <a:off x="1294410" y="3750975"/>
            <a:ext cx="3420809" cy="29943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endParaRPr lang="pt-BR" b="1" dirty="0"/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MDS (Secretaria Executiva)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MM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Casa Civil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Ministério Cidades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MCTI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Ministério da Cultura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MDA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MDIC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MDHC</a:t>
            </a:r>
          </a:p>
          <a:p>
            <a:pPr marL="342900" indent="-342900">
              <a:buFont typeface="+mj-lt"/>
              <a:buAutoNum type="arabicPeriod"/>
            </a:pPr>
            <a:r>
              <a:rPr lang="pt-BR" b="1" dirty="0"/>
              <a:t>MEC</a:t>
            </a:r>
          </a:p>
          <a:p>
            <a:pPr algn="ctr"/>
            <a:endParaRPr lang="es-CL" dirty="0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xmlns="" id="{DC24F39B-9A7D-705B-5DED-C025D07CDC2A}"/>
              </a:ext>
            </a:extLst>
          </p:cNvPr>
          <p:cNvSpPr/>
          <p:nvPr/>
        </p:nvSpPr>
        <p:spPr>
          <a:xfrm>
            <a:off x="4967880" y="3750974"/>
            <a:ext cx="3338838" cy="29943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11"/>
            </a:pPr>
            <a:r>
              <a:rPr lang="pt-BR" b="1" dirty="0"/>
              <a:t> Ministério Esportes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Ministério da </a:t>
            </a:r>
            <a:r>
              <a:rPr lang="es-CL" b="1" dirty="0" err="1"/>
              <a:t>Fazenda</a:t>
            </a:r>
            <a:endParaRPr lang="es-CL" b="1" dirty="0"/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MGI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MIR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Ministério </a:t>
            </a:r>
            <a:r>
              <a:rPr lang="es-CL" b="1" dirty="0" err="1"/>
              <a:t>Planejamento</a:t>
            </a:r>
            <a:endParaRPr lang="es-CL" b="1" dirty="0"/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MPI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MPS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Ministério da </a:t>
            </a:r>
            <a:r>
              <a:rPr lang="es-CL" b="1" dirty="0" err="1"/>
              <a:t>Saúde</a:t>
            </a:r>
            <a:endParaRPr lang="es-CL" b="1" dirty="0"/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MTE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es-CL" b="1" dirty="0"/>
              <a:t>SG-PR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xmlns="" id="{F9B18BC4-FCDB-4C39-98D4-D79F7F5187CB}"/>
              </a:ext>
            </a:extLst>
          </p:cNvPr>
          <p:cNvSpPr/>
          <p:nvPr/>
        </p:nvSpPr>
        <p:spPr>
          <a:xfrm>
            <a:off x="8458212" y="3750974"/>
            <a:ext cx="3338838" cy="299438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b="1" dirty="0"/>
              <a:t>Convidados permanentes: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 IBGE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IPEA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 err="1"/>
              <a:t>Fiocruz</a:t>
            </a:r>
            <a:endParaRPr lang="es-CL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b="1" dirty="0"/>
              <a:t>Organismos Sistema ONU</a:t>
            </a:r>
          </a:p>
        </p:txBody>
      </p:sp>
    </p:spTree>
    <p:extLst>
      <p:ext uri="{BB962C8B-B14F-4D97-AF65-F5344CB8AC3E}">
        <p14:creationId xmlns:p14="http://schemas.microsoft.com/office/powerpoint/2010/main" val="396682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xmlns="" id="{B25BD02C-0370-5985-A2CF-AA7456BCB45F}"/>
              </a:ext>
            </a:extLst>
          </p:cNvPr>
          <p:cNvSpPr txBox="1">
            <a:spLocks/>
          </p:cNvSpPr>
          <p:nvPr/>
        </p:nvSpPr>
        <p:spPr>
          <a:xfrm>
            <a:off x="652056" y="473722"/>
            <a:ext cx="11135992" cy="640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0100" lvl="1" indent="-342900">
              <a:buFont typeface="Arial" panose="020B0604020202020204" pitchFamily="34" charset="0"/>
              <a:buChar char="•"/>
            </a:pPr>
            <a:endParaRPr lang="pt-BR" sz="100" dirty="0"/>
          </a:p>
        </p:txBody>
      </p:sp>
      <p:sp>
        <p:nvSpPr>
          <p:cNvPr id="7" name="Retângulo Arredondado 11">
            <a:extLst>
              <a:ext uri="{FF2B5EF4-FFF2-40B4-BE49-F238E27FC236}">
                <a16:creationId xmlns:a16="http://schemas.microsoft.com/office/drawing/2014/main" xmlns="" id="{6D3CFC3D-B52D-6860-A382-CC14C8906786}"/>
              </a:ext>
            </a:extLst>
          </p:cNvPr>
          <p:cNvSpPr/>
          <p:nvPr/>
        </p:nvSpPr>
        <p:spPr>
          <a:xfrm>
            <a:off x="1113758" y="43129"/>
            <a:ext cx="10212588" cy="1004435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2400" b="1" dirty="0">
                <a:solidFill>
                  <a:prstClr val="white"/>
                </a:solidFill>
              </a:rPr>
              <a:t>Sujeitos da Política de Cuidados: todas as pessoas têm direito ao cuidado. </a:t>
            </a:r>
            <a:r>
              <a:rPr lang="pt-BR" sz="2400" b="1" i="1" dirty="0">
                <a:solidFill>
                  <a:prstClr val="white"/>
                </a:solidFill>
              </a:rPr>
              <a:t>Univers</a:t>
            </a:r>
            <a:r>
              <a:rPr lang="pt-BR" sz="2400" b="1" i="1" dirty="0"/>
              <a:t>alismo progressivo</a:t>
            </a:r>
            <a:r>
              <a:rPr lang="pt-BR" sz="2400" i="1" dirty="0"/>
              <a:t> </a:t>
            </a:r>
            <a:r>
              <a:rPr lang="pt-BR" sz="2400" b="1" i="1" dirty="0"/>
              <a:t>e sensível às diferenças</a:t>
            </a:r>
            <a:r>
              <a:rPr lang="pt-BR" sz="2400" b="1" i="1" dirty="0">
                <a:solidFill>
                  <a:prstClr val="white"/>
                </a:solidFill>
              </a:rPr>
              <a:t> a partir de públicos prioritários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427F45D-E013-29C0-AF77-258B49523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8E233728-F932-49B8-F9E2-18C12A19ACF4}"/>
              </a:ext>
            </a:extLst>
          </p:cNvPr>
          <p:cNvGraphicFramePr/>
          <p:nvPr/>
        </p:nvGraphicFramePr>
        <p:xfrm>
          <a:off x="1330918" y="1388122"/>
          <a:ext cx="6499187" cy="4800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Rectángulo: esquinas redondeadas 2">
            <a:extLst>
              <a:ext uri="{FF2B5EF4-FFF2-40B4-BE49-F238E27FC236}">
                <a16:creationId xmlns:a16="http://schemas.microsoft.com/office/drawing/2014/main" xmlns="" id="{1DBFCAC3-DC03-1DB2-043E-A500A7D1EEC4}"/>
              </a:ext>
            </a:extLst>
          </p:cNvPr>
          <p:cNvSpPr/>
          <p:nvPr/>
        </p:nvSpPr>
        <p:spPr>
          <a:xfrm>
            <a:off x="7954392" y="1388123"/>
            <a:ext cx="4123934" cy="2286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marL="285750" indent="-285750" algn="just">
              <a:spcAft>
                <a:spcPts val="600"/>
              </a:spcAft>
              <a:buClr>
                <a:srgbClr val="384A84"/>
              </a:buClr>
              <a:buFont typeface="Wingdings" pitchFamily="2" charset="77"/>
              <a:buChar char="ü"/>
            </a:pPr>
            <a:endParaRPr lang="pt-BR" b="1" dirty="0">
              <a:solidFill>
                <a:schemeClr val="tx1"/>
              </a:solidFill>
            </a:endParaRPr>
          </a:p>
          <a:p>
            <a:pPr algn="just">
              <a:spcAft>
                <a:spcPts val="600"/>
              </a:spcAft>
              <a:buClr>
                <a:srgbClr val="384A84"/>
              </a:buClr>
            </a:pP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384A84"/>
              </a:buClr>
            </a:pPr>
            <a:endParaRPr lang="pt-BR" sz="2000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384A84"/>
              </a:buClr>
            </a:pPr>
            <a:r>
              <a:rPr lang="pt-BR" sz="2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Atenção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 a outras categorias populacionais que estão em situação de maior vulnerabilidade,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discriminação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exclus</a:t>
            </a:r>
            <a:r>
              <a:rPr lang="pt-BR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ão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acesso aos cuidados: </a:t>
            </a:r>
          </a:p>
          <a:p>
            <a:pPr algn="just">
              <a:spcAft>
                <a:spcPts val="600"/>
              </a:spcAft>
              <a:buClr>
                <a:srgbClr val="384A84"/>
              </a:buClr>
            </a:pP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384A84"/>
              </a:buClr>
            </a:pP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povos indígenas, quilombolas e outras comunidades tradicionais, população em situação de rua, LGBTQIA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+,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jovens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mulheres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dos campos, das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águas</a:t>
            </a:r>
            <a:r>
              <a:rPr lang="es-CL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da floresta, comunidades periféricas, migrantes, refugiados e apátridas, entre </a:t>
            </a:r>
            <a:r>
              <a:rPr lang="es-CL" sz="2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outros</a:t>
            </a: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  <a:buClr>
                <a:srgbClr val="384A84"/>
              </a:buClr>
            </a:pPr>
            <a:endParaRPr lang="es-C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68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BDED75-3E64-64F2-986C-703571E3A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511A30E-7CBF-02BD-DE88-254CD98EE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54338"/>
            <a:ext cx="1456449" cy="49101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BB72F99-CA64-AA03-58D8-E5119A735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7CCE2977-FE0C-D8E2-0102-C39F7EFC6640}"/>
              </a:ext>
            </a:extLst>
          </p:cNvPr>
          <p:cNvSpPr/>
          <p:nvPr/>
        </p:nvSpPr>
        <p:spPr>
          <a:xfrm>
            <a:off x="1294410" y="1256102"/>
            <a:ext cx="10315353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Clr>
                <a:srgbClr val="384A84"/>
              </a:buClr>
              <a:buFont typeface="+mj-lt"/>
              <a:buAutoNum type="arabicPeriod"/>
            </a:pPr>
            <a:r>
              <a:rPr lang="pt-BR" sz="2000" b="1" dirty="0">
                <a:cs typeface="Times New Roman" panose="02020603050405020304" pitchFamily="18" charset="0"/>
              </a:rPr>
              <a:t>Licenças para cuidar:  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Ampliação das </a:t>
            </a:r>
            <a:r>
              <a:rPr lang="pt-BR" sz="2000" b="1" dirty="0">
                <a:cs typeface="Times New Roman" panose="02020603050405020304" pitchFamily="18" charset="0"/>
              </a:rPr>
              <a:t>licenças maternidade, paternidade </a:t>
            </a:r>
            <a:r>
              <a:rPr lang="pt-BR" sz="2000" dirty="0">
                <a:cs typeface="Times New Roman" panose="02020603050405020304" pitchFamily="18" charset="0"/>
              </a:rPr>
              <a:t>e </a:t>
            </a:r>
            <a:r>
              <a:rPr lang="pt-BR" sz="2000" b="1" dirty="0">
                <a:cs typeface="Times New Roman" panose="02020603050405020304" pitchFamily="18" charset="0"/>
              </a:rPr>
              <a:t>parentais</a:t>
            </a:r>
            <a:r>
              <a:rPr lang="pt-BR" sz="2000" dirty="0">
                <a:cs typeface="Times New Roman" panose="02020603050405020304" pitchFamily="18" charset="0"/>
              </a:rPr>
              <a:t> 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Licenças para acompanhamento de pessoas que necessitam cuidados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cs typeface="Times New Roman" panose="02020603050405020304" pitchFamily="18" charset="0"/>
              </a:rPr>
              <a:t>Jornadas de trabalho compatíveis </a:t>
            </a:r>
            <a:r>
              <a:rPr lang="pt-BR" sz="2000" dirty="0">
                <a:cs typeface="Times New Roman" panose="02020603050405020304" pitchFamily="18" charset="0"/>
              </a:rPr>
              <a:t>com responsabilidades de cuidado</a:t>
            </a:r>
          </a:p>
          <a:p>
            <a:pPr marL="457200" indent="-457200" algn="just">
              <a:buClr>
                <a:srgbClr val="384A84"/>
              </a:buClr>
              <a:buFont typeface="+mj-lt"/>
              <a:buAutoNum type="arabicPeriod"/>
            </a:pPr>
            <a:r>
              <a:rPr lang="pt-BR" sz="2000" b="1" dirty="0">
                <a:cs typeface="Times New Roman" panose="02020603050405020304" pitchFamily="18" charset="0"/>
              </a:rPr>
              <a:t>Benefícios: </a:t>
            </a:r>
            <a:r>
              <a:rPr lang="pt-BR" sz="2000" dirty="0">
                <a:cs typeface="Times New Roman" panose="02020603050405020304" pitchFamily="18" charset="0"/>
              </a:rPr>
              <a:t>transferências monetárias para crianças, pessoas idosas e com deficiência e para a contratação de serviços de cuidado</a:t>
            </a:r>
          </a:p>
          <a:p>
            <a:pPr marL="457200" indent="-457200" algn="just">
              <a:buClr>
                <a:srgbClr val="384A84"/>
              </a:buClr>
              <a:buFont typeface="+mj-lt"/>
              <a:buAutoNum type="arabicPeriod"/>
            </a:pPr>
            <a:r>
              <a:rPr lang="pt-BR" sz="2000" b="1" dirty="0">
                <a:cs typeface="Times New Roman" panose="02020603050405020304" pitchFamily="18" charset="0"/>
              </a:rPr>
              <a:t>Serviços: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cs typeface="Times New Roman" panose="02020603050405020304" pitchFamily="18" charset="0"/>
              </a:rPr>
              <a:t>Creches e educação infantil</a:t>
            </a:r>
            <a:r>
              <a:rPr lang="pt-BR" sz="2000" dirty="0">
                <a:cs typeface="Times New Roman" panose="02020603050405020304" pitchFamily="18" charset="0"/>
              </a:rPr>
              <a:t>: extensão da cobertura e ampliação da jornada 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Salas de acolhimento para filhos</a:t>
            </a:r>
            <a:r>
              <a:rPr lang="es-CL" sz="2000" dirty="0">
                <a:cs typeface="Times New Roman" panose="02020603050405020304" pitchFamily="18" charset="0"/>
              </a:rPr>
              <a:t>/as de </a:t>
            </a:r>
            <a:r>
              <a:rPr lang="es-CL" sz="2000" dirty="0" err="1">
                <a:cs typeface="Times New Roman" panose="02020603050405020304" pitchFamily="18" charset="0"/>
              </a:rPr>
              <a:t>mã</a:t>
            </a:r>
            <a:r>
              <a:rPr lang="pt-BR" sz="2000" dirty="0">
                <a:cs typeface="Times New Roman" panose="02020603050405020304" pitchFamily="18" charset="0"/>
              </a:rPr>
              <a:t>es</a:t>
            </a:r>
            <a:r>
              <a:rPr lang="es-CL" sz="2000" dirty="0">
                <a:cs typeface="Times New Roman" panose="02020603050405020304" pitchFamily="18" charset="0"/>
              </a:rPr>
              <a:t>/</a:t>
            </a:r>
            <a:r>
              <a:rPr lang="es-CL" sz="2000" dirty="0" err="1">
                <a:cs typeface="Times New Roman" panose="02020603050405020304" pitchFamily="18" charset="0"/>
              </a:rPr>
              <a:t>pais</a:t>
            </a:r>
            <a:r>
              <a:rPr lang="es-CL" sz="2000" dirty="0">
                <a:cs typeface="Times New Roman" panose="02020603050405020304" pitchFamily="18" charset="0"/>
              </a:rPr>
              <a:t> </a:t>
            </a:r>
            <a:r>
              <a:rPr lang="es-CL" sz="2000" dirty="0" err="1">
                <a:cs typeface="Times New Roman" panose="02020603050405020304" pitchFamily="18" charset="0"/>
              </a:rPr>
              <a:t>estudantes</a:t>
            </a:r>
            <a:r>
              <a:rPr lang="es-CL" sz="2000" dirty="0">
                <a:cs typeface="Times New Roman" panose="02020603050405020304" pitchFamily="18" charset="0"/>
              </a:rPr>
              <a:t> e </a:t>
            </a:r>
            <a:r>
              <a:rPr lang="es-CL" sz="2000" dirty="0" err="1">
                <a:cs typeface="Times New Roman" panose="02020603050405020304" pitchFamily="18" charset="0"/>
              </a:rPr>
              <a:t>trabalhadores</a:t>
            </a:r>
            <a:r>
              <a:rPr lang="es-CL" sz="2000" dirty="0">
                <a:cs typeface="Times New Roman" panose="02020603050405020304" pitchFamily="18" charset="0"/>
              </a:rPr>
              <a:t>/as</a:t>
            </a:r>
            <a:endParaRPr lang="pt-BR" sz="2000" dirty="0">
              <a:cs typeface="Times New Roman" panose="02020603050405020304" pitchFamily="18" charset="0"/>
            </a:endParaRP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cs typeface="Times New Roman" panose="02020603050405020304" pitchFamily="18" charset="0"/>
              </a:rPr>
              <a:t>Centros dia</a:t>
            </a:r>
            <a:r>
              <a:rPr lang="pt-BR" sz="2000" dirty="0">
                <a:cs typeface="Times New Roman" panose="02020603050405020304" pitchFamily="18" charset="0"/>
              </a:rPr>
              <a:t> e </a:t>
            </a:r>
            <a:r>
              <a:rPr lang="pt-BR" sz="2000" b="1" dirty="0">
                <a:cs typeface="Times New Roman" panose="02020603050405020304" pitchFamily="18" charset="0"/>
              </a:rPr>
              <a:t>serviços de atenção domiciliar</a:t>
            </a:r>
            <a:r>
              <a:rPr lang="pt-BR" sz="2000" dirty="0">
                <a:cs typeface="Times New Roman" panose="02020603050405020304" pitchFamily="18" charset="0"/>
              </a:rPr>
              <a:t> para pessoas idosas e pessoas com deficiência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Programas de </a:t>
            </a:r>
            <a:r>
              <a:rPr lang="pt-BR" sz="2000" b="1" dirty="0">
                <a:cs typeface="Times New Roman" panose="02020603050405020304" pitchFamily="18" charset="0"/>
              </a:rPr>
              <a:t>formação e treinamento </a:t>
            </a:r>
          </a:p>
          <a:p>
            <a:pPr marL="457200" indent="-457200" algn="just">
              <a:buClr>
                <a:srgbClr val="384A84"/>
              </a:buClr>
              <a:buFont typeface="+mj-lt"/>
              <a:buAutoNum type="arabicPeriod"/>
            </a:pPr>
            <a:r>
              <a:rPr lang="pt-BR" sz="2000" b="1" dirty="0">
                <a:cs typeface="Times New Roman" panose="02020603050405020304" pitchFamily="18" charset="0"/>
              </a:rPr>
              <a:t>Regulação: 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Parâmetros de qualidade para serviços de cuidado</a:t>
            </a:r>
          </a:p>
          <a:p>
            <a:pPr marL="914400" lvl="1" indent="-457200" algn="just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Legislação trabalhista e previdenciária adequada para trabalhadoras remuneradas do cuidado</a:t>
            </a:r>
          </a:p>
          <a:p>
            <a:pPr marL="457200" indent="-457200" algn="just">
              <a:buClr>
                <a:srgbClr val="384A84"/>
              </a:buClr>
              <a:buFont typeface="+mj-lt"/>
              <a:buAutoNum type="arabicPeriod"/>
            </a:pPr>
            <a:r>
              <a:rPr lang="pt-BR" sz="2000" b="1" dirty="0">
                <a:cs typeface="Times New Roman" panose="02020603050405020304" pitchFamily="18" charset="0"/>
              </a:rPr>
              <a:t>Incentivo à corresponsabilidade pelos cuidados: </a:t>
            </a:r>
            <a:r>
              <a:rPr lang="pt-BR" sz="2000" dirty="0">
                <a:cs typeface="Times New Roman" panose="02020603050405020304" pitchFamily="18" charset="0"/>
              </a:rPr>
              <a:t>campanhas e ações educativas </a:t>
            </a:r>
          </a:p>
          <a:p>
            <a:pPr algn="just">
              <a:lnSpc>
                <a:spcPct val="120000"/>
              </a:lnSpc>
              <a:buClr>
                <a:srgbClr val="384A84"/>
              </a:buClr>
            </a:pPr>
            <a:endParaRPr lang="pt-BR" sz="2400" b="1" dirty="0">
              <a:cs typeface="Times New Roman" panose="02020603050405020304" pitchFamily="18" charset="0"/>
            </a:endParaRPr>
          </a:p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xmlns="" id="{FAC6295E-B1EB-3F70-33BD-872DB410C873}"/>
              </a:ext>
            </a:extLst>
          </p:cNvPr>
          <p:cNvSpPr/>
          <p:nvPr/>
        </p:nvSpPr>
        <p:spPr>
          <a:xfrm>
            <a:off x="1096834" y="-1"/>
            <a:ext cx="10315353" cy="782199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Exemplos de políticas de cuidado</a:t>
            </a:r>
          </a:p>
        </p:txBody>
      </p:sp>
    </p:spTree>
    <p:extLst>
      <p:ext uri="{BB962C8B-B14F-4D97-AF65-F5344CB8AC3E}">
        <p14:creationId xmlns:p14="http://schemas.microsoft.com/office/powerpoint/2010/main" val="39996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5;g2c5b85a0636_0_0">
            <a:extLst>
              <a:ext uri="{FF2B5EF4-FFF2-40B4-BE49-F238E27FC236}">
                <a16:creationId xmlns:a16="http://schemas.microsoft.com/office/drawing/2014/main" xmlns="" id="{1517CCF4-8875-CA14-68C5-11B6AD9C4DAA}"/>
              </a:ext>
            </a:extLst>
          </p:cNvPr>
          <p:cNvSpPr/>
          <p:nvPr/>
        </p:nvSpPr>
        <p:spPr>
          <a:xfrm>
            <a:off x="2417465" y="0"/>
            <a:ext cx="9012535" cy="706500"/>
          </a:xfrm>
          <a:prstGeom prst="roundRect">
            <a:avLst>
              <a:gd name="adj" fmla="val 16667"/>
            </a:avLst>
          </a:prstGeom>
          <a:solidFill>
            <a:srgbClr val="475EA8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Estrat</a:t>
            </a:r>
            <a:r>
              <a:rPr lang="pt-BR"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égia de Participação Social</a:t>
            </a:r>
            <a:endParaRPr sz="300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xmlns="" id="{3B04E751-FBEB-6A9E-B3B8-0E1C0EA92C1F}"/>
              </a:ext>
            </a:extLst>
          </p:cNvPr>
          <p:cNvGraphicFramePr/>
          <p:nvPr/>
        </p:nvGraphicFramePr>
        <p:xfrm>
          <a:off x="387015" y="1198703"/>
          <a:ext cx="5903494" cy="2071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97628944-5BD6-133D-CFC4-310141B51E31}"/>
              </a:ext>
            </a:extLst>
          </p:cNvPr>
          <p:cNvGraphicFramePr/>
          <p:nvPr/>
        </p:nvGraphicFramePr>
        <p:xfrm>
          <a:off x="559027" y="3002446"/>
          <a:ext cx="6364705" cy="3719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23170096-2B68-6189-805E-17E3443BB7A1}"/>
              </a:ext>
            </a:extLst>
          </p:cNvPr>
          <p:cNvSpPr/>
          <p:nvPr/>
        </p:nvSpPr>
        <p:spPr>
          <a:xfrm>
            <a:off x="7916779" y="4226527"/>
            <a:ext cx="3513221" cy="18145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Marco Conceitual da Política Nacional de Cuidados</a:t>
            </a:r>
            <a:r>
              <a:rPr lang="pt-BR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ctr"/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 pública (out-dez 23) </a:t>
            </a:r>
          </a:p>
          <a:p>
            <a:pPr lvl="0" algn="ctr"/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174 participantes; 478 propostas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7C434FF1-850F-5FC3-B4AE-D29DCB995BA1}"/>
              </a:ext>
            </a:extLst>
          </p:cNvPr>
          <p:cNvSpPr/>
          <p:nvPr/>
        </p:nvSpPr>
        <p:spPr>
          <a:xfrm>
            <a:off x="7916779" y="1198703"/>
            <a:ext cx="3392905" cy="148855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Reuniões Bilaterais</a:t>
            </a:r>
          </a:p>
        </p:txBody>
      </p:sp>
    </p:spTree>
    <p:extLst>
      <p:ext uri="{BB962C8B-B14F-4D97-AF65-F5344CB8AC3E}">
        <p14:creationId xmlns:p14="http://schemas.microsoft.com/office/powerpoint/2010/main" val="85466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82629" y="6283297"/>
            <a:ext cx="2322285" cy="47494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E43ADD5C-63CF-78A6-A755-A9A8A2CFEDD4}"/>
              </a:ext>
            </a:extLst>
          </p:cNvPr>
          <p:cNvSpPr txBox="1">
            <a:spLocks/>
          </p:cNvSpPr>
          <p:nvPr/>
        </p:nvSpPr>
        <p:spPr>
          <a:xfrm>
            <a:off x="717907" y="5012675"/>
            <a:ext cx="4021873" cy="163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5B9BD5">
                  <a:lumMod val="75000"/>
                </a:srgbClr>
              </a:buClr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10" name="Espaço Reservado para Conteúdo 2"/>
          <p:cNvSpPr>
            <a:spLocks noGrp="1"/>
          </p:cNvSpPr>
          <p:nvPr>
            <p:ph sz="quarter" idx="4294967295"/>
          </p:nvPr>
        </p:nvSpPr>
        <p:spPr>
          <a:xfrm>
            <a:off x="1307480" y="1313794"/>
            <a:ext cx="9869857" cy="55081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b="1" dirty="0">
                <a:cs typeface="Montserrat Alternates" panose="020B0604020202020204" charset="0"/>
              </a:rPr>
              <a:t>Desafio</a:t>
            </a:r>
            <a:r>
              <a:rPr lang="pt-BR" sz="2400" dirty="0">
                <a:cs typeface="Montserrat Alternates" panose="020B0604020202020204" charset="0"/>
              </a:rPr>
              <a:t>: aprovar um marco normativo que reconheça o </a:t>
            </a:r>
            <a:r>
              <a:rPr lang="pt-BR" sz="2400" b="1" dirty="0">
                <a:cs typeface="Montserrat Alternates" panose="020B0604020202020204" charset="0"/>
              </a:rPr>
              <a:t>direito ao cuidado</a:t>
            </a:r>
          </a:p>
          <a:p>
            <a:pPr marL="457200" indent="-457200" algn="just">
              <a:buClr>
                <a:srgbClr val="0070C0"/>
              </a:buClr>
              <a:buSzPct val="85000"/>
              <a:buFont typeface="+mj-lt"/>
              <a:buAutoNum type="arabicPeriod"/>
            </a:pPr>
            <a:endParaRPr lang="pt-BR" sz="2400" dirty="0">
              <a:cs typeface="Montserrat Alternates" panose="020B0604020202020204" charset="0"/>
            </a:endParaRPr>
          </a:p>
          <a:p>
            <a:pPr marL="457200" indent="-457200" algn="just">
              <a:buClr>
                <a:srgbClr val="0070C0"/>
              </a:buClr>
              <a:buSzPct val="85000"/>
              <a:buFont typeface="+mj-lt"/>
              <a:buAutoNum type="arabicPeriod"/>
            </a:pPr>
            <a:r>
              <a:rPr lang="pt-BR" sz="2400" dirty="0">
                <a:cs typeface="Montserrat Alternates" panose="020B0604020202020204" charset="0"/>
              </a:rPr>
              <a:t>Como </a:t>
            </a:r>
            <a:r>
              <a:rPr lang="pt-BR" sz="2400" b="1" dirty="0">
                <a:cs typeface="Montserrat Alternates" panose="020B0604020202020204" charset="0"/>
              </a:rPr>
              <a:t>direito constitucional </a:t>
            </a:r>
            <a:r>
              <a:rPr lang="pt-BR" sz="2400" dirty="0">
                <a:cs typeface="Montserrat Alternates" panose="020B0604020202020204" charset="0"/>
              </a:rPr>
              <a:t>(PEC n.14/2024 Protocolada na Câmara dos Deputados)</a:t>
            </a:r>
          </a:p>
          <a:p>
            <a:pPr marL="457200" indent="-457200" algn="just">
              <a:buClr>
                <a:srgbClr val="0070C0"/>
              </a:buClr>
              <a:buSzPct val="85000"/>
              <a:buFont typeface="+mj-lt"/>
              <a:buAutoNum type="arabicPeriod"/>
            </a:pPr>
            <a:r>
              <a:rPr lang="pt-BR" sz="2400" b="1" dirty="0">
                <a:cs typeface="Montserrat Alternates" panose="020B0604020202020204" charset="0"/>
              </a:rPr>
              <a:t>Legislação geral sobre a Política Nacional de Cuidados</a:t>
            </a:r>
          </a:p>
          <a:p>
            <a:pPr marL="457200" indent="-457200" algn="just">
              <a:buClr>
                <a:srgbClr val="0070C0"/>
              </a:buClr>
              <a:buSzPct val="85000"/>
              <a:buFont typeface="+mj-lt"/>
              <a:buAutoNum type="arabicPeriod"/>
            </a:pPr>
            <a:r>
              <a:rPr lang="pt-BR" sz="2400" b="1" dirty="0">
                <a:cs typeface="Montserrat Alternates" panose="020B0604020202020204" charset="0"/>
              </a:rPr>
              <a:t>Convenções da OIT ainda não ratificadas pelo Brasil (em tramitação no Congresso Federal)</a:t>
            </a:r>
          </a:p>
          <a:p>
            <a:pPr lvl="1" algn="just">
              <a:buClr>
                <a:srgbClr val="0070C0"/>
              </a:buClr>
            </a:pPr>
            <a:r>
              <a:rPr lang="pt-BR" sz="2000" b="1" dirty="0">
                <a:cs typeface="Montserrat Alternates" panose="020B0604020202020204" charset="0"/>
              </a:rPr>
              <a:t>Convenção nº 156</a:t>
            </a:r>
            <a:r>
              <a:rPr lang="pt-BR" sz="2000" dirty="0">
                <a:cs typeface="Montserrat Alternates" panose="020B0604020202020204" charset="0"/>
              </a:rPr>
              <a:t> (1981) (Igualdade de Oportunidades e de Tratamento para Homens e Mulheres Trabalhadores com Responsabilidades Familiares)</a:t>
            </a:r>
            <a:r>
              <a:rPr lang="pt-BR" sz="2000" b="1" dirty="0">
                <a:cs typeface="Montserrat Alternates" panose="020B0604020202020204" charset="0"/>
              </a:rPr>
              <a:t> </a:t>
            </a:r>
          </a:p>
          <a:p>
            <a:pPr lvl="1" algn="just">
              <a:buClr>
                <a:srgbClr val="0070C0"/>
              </a:buClr>
            </a:pPr>
            <a:r>
              <a:rPr lang="pt-BR" sz="2000" b="1" dirty="0">
                <a:cs typeface="Montserrat Alternates" panose="020B0604020202020204" charset="0"/>
              </a:rPr>
              <a:t>Convenção. nº 190</a:t>
            </a:r>
            <a:r>
              <a:rPr lang="pt-BR" sz="2000" dirty="0">
                <a:cs typeface="Montserrat Alternates" panose="020B0604020202020204" charset="0"/>
              </a:rPr>
              <a:t> (2019) sobre a Eliminação da violência e do assédio no mundo do trabalho</a:t>
            </a:r>
          </a:p>
          <a:p>
            <a:pPr marL="457200" indent="-457200" algn="just">
              <a:buClr>
                <a:srgbClr val="0070C0"/>
              </a:buClr>
              <a:buFont typeface="+mj-lt"/>
              <a:buAutoNum type="arabicPeriod"/>
            </a:pPr>
            <a:r>
              <a:rPr lang="pt-BR" sz="2400" dirty="0">
                <a:cs typeface="Montserrat Alternates" panose="020B0604020202020204" charset="0"/>
              </a:rPr>
              <a:t>Avançar na </a:t>
            </a:r>
            <a:r>
              <a:rPr lang="pt-BR" sz="2400" b="1" dirty="0">
                <a:cs typeface="Montserrat Alternates" panose="020B0604020202020204" charset="0"/>
              </a:rPr>
              <a:t>garantia dos direitos </a:t>
            </a:r>
            <a:r>
              <a:rPr lang="pt-BR" sz="2400" dirty="0">
                <a:cs typeface="Montserrat Alternates" panose="020B0604020202020204" charset="0"/>
              </a:rPr>
              <a:t>das trabalhadoras e trabalhadores remunerados do cuidado</a:t>
            </a:r>
          </a:p>
          <a:p>
            <a:pPr marL="457200" indent="-457200" algn="just">
              <a:buClr>
                <a:srgbClr val="0070C0"/>
              </a:buClr>
              <a:buFont typeface="+mj-lt"/>
              <a:buAutoNum type="arabicPeriod"/>
            </a:pPr>
            <a:endParaRPr lang="pt-BR" sz="2400" dirty="0">
              <a:cs typeface="Montserrat Alternates" panose="020B0604020202020204" charset="0"/>
            </a:endParaRPr>
          </a:p>
          <a:p>
            <a:pPr algn="just">
              <a:buClr>
                <a:srgbClr val="0070C0"/>
              </a:buClr>
            </a:pPr>
            <a:endParaRPr lang="pt-BR" sz="2000" dirty="0">
              <a:cs typeface="Montserrat Alternates" panose="020B0604020202020204" charset="0"/>
            </a:endParaRPr>
          </a:p>
          <a:p>
            <a:pPr algn="just">
              <a:buClr>
                <a:srgbClr val="0070C0"/>
              </a:buClr>
            </a:pPr>
            <a:endParaRPr lang="pt-BR" sz="2400" dirty="0">
              <a:highlight>
                <a:srgbClr val="FFFF00"/>
              </a:highlight>
              <a:cs typeface="Montserrat Alternates" panose="020B060402020202020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t-BR" sz="2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B74D254-1160-D9CD-4958-0BFBE5FB6661}"/>
              </a:ext>
            </a:extLst>
          </p:cNvPr>
          <p:cNvSpPr txBox="1"/>
          <p:nvPr/>
        </p:nvSpPr>
        <p:spPr>
          <a:xfrm>
            <a:off x="1307480" y="170577"/>
            <a:ext cx="9096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Poppins Light" panose="00000400000000000000" pitchFamily="2" charset="0"/>
              </a:rPr>
              <a:t>O marco normativo da Política Nacional de Cuidados</a:t>
            </a:r>
          </a:p>
        </p:txBody>
      </p:sp>
    </p:spTree>
    <p:extLst>
      <p:ext uri="{BB962C8B-B14F-4D97-AF65-F5344CB8AC3E}">
        <p14:creationId xmlns:p14="http://schemas.microsoft.com/office/powerpoint/2010/main" val="2648989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82629" y="6283297"/>
            <a:ext cx="2322285" cy="47494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1B135F3A-9051-69C1-3FD7-0DD42AF2A24E}"/>
              </a:ext>
            </a:extLst>
          </p:cNvPr>
          <p:cNvSpPr/>
          <p:nvPr/>
        </p:nvSpPr>
        <p:spPr>
          <a:xfrm>
            <a:off x="5275108" y="3018653"/>
            <a:ext cx="1641783" cy="82069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L"/>
          </a:p>
        </p:txBody>
      </p:sp>
      <p:sp>
        <p:nvSpPr>
          <p:cNvPr id="11" name="Retângulo Arredondado 11">
            <a:extLst>
              <a:ext uri="{FF2B5EF4-FFF2-40B4-BE49-F238E27FC236}">
                <a16:creationId xmlns:a16="http://schemas.microsoft.com/office/drawing/2014/main" xmlns="" id="{FD0E0473-C43A-E91A-998A-687B3BF55CB8}"/>
              </a:ext>
            </a:extLst>
          </p:cNvPr>
          <p:cNvSpPr/>
          <p:nvPr/>
        </p:nvSpPr>
        <p:spPr>
          <a:xfrm>
            <a:off x="1096832" y="99760"/>
            <a:ext cx="11088003" cy="820695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Convenção 156 da OIT (1981) sobre trabalhadores de ambos sexos com responsabilidades familiares</a:t>
            </a:r>
            <a:endParaRPr kumimoji="0" lang="pt-BR" altLang="en-US" sz="30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F0CE0BF-1C34-CE98-85FB-66E27C87A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247673D-04F7-40AC-A0D4-3AF764DF4282}"/>
              </a:ext>
            </a:extLst>
          </p:cNvPr>
          <p:cNvSpPr txBox="1"/>
          <p:nvPr/>
        </p:nvSpPr>
        <p:spPr>
          <a:xfrm>
            <a:off x="1250618" y="972366"/>
            <a:ext cx="10763904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pt-BR" sz="2000" b="1" dirty="0">
              <a:latin typeface="Calibri" panose="020F0502020204030204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latin typeface="Calibri" panose="020F0502020204030204"/>
              </a:rPr>
              <a:t>Complementa a Convenção n. 111</a:t>
            </a:r>
            <a:r>
              <a:rPr lang="pt-BR" sz="2000" dirty="0">
                <a:latin typeface="Calibri" panose="020F0502020204030204"/>
              </a:rPr>
              <a:t> (1958) contra a Discriminação no Emprego e na Ocupação (ratificada pelo Brasil em 1965)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Calibri" panose="020F0502020204030204"/>
              </a:rPr>
              <a:t>Aplica-se a </a:t>
            </a:r>
            <a:r>
              <a:rPr lang="pt-BR" sz="2000" b="1" dirty="0">
                <a:latin typeface="Calibri" panose="020F0502020204030204"/>
              </a:rPr>
              <a:t>trabalhadoras e trabalhadores</a:t>
            </a:r>
            <a:r>
              <a:rPr lang="pt-BR" sz="2000" dirty="0">
                <a:latin typeface="Calibri" panose="020F0502020204030204"/>
              </a:rPr>
              <a:t> com filhos/as a seu cargo ou outros membros da família direta que necessitam de maneira direta de seu cuidado e sustento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Calibri" panose="020F0502020204030204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Calibri" panose="020F0502020204030204"/>
              </a:rPr>
              <a:t>Estabelece que</a:t>
            </a:r>
            <a:r>
              <a:rPr lang="pt-BR" sz="2000" b="1" dirty="0">
                <a:latin typeface="Calibri" panose="020F0502020204030204"/>
              </a:rPr>
              <a:t> nenhum trabalhador ou trabalhadora pode ser discriminado</a:t>
            </a:r>
            <a:r>
              <a:rPr lang="pt-BR" sz="2000" dirty="0">
                <a:latin typeface="Calibri" panose="020F0502020204030204"/>
              </a:rPr>
              <a:t> no emprego devido às suas </a:t>
            </a:r>
            <a:r>
              <a:rPr lang="pt-BR" sz="2000" b="1" dirty="0">
                <a:latin typeface="Calibri" panose="020F0502020204030204"/>
              </a:rPr>
              <a:t>responsabilidades familiares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s-CL" sz="2000" dirty="0" err="1">
                <a:latin typeface="Calibri" panose="020F0502020204030204"/>
              </a:rPr>
              <a:t>Reconhece</a:t>
            </a:r>
            <a:r>
              <a:rPr lang="es-CL" sz="2000" dirty="0">
                <a:latin typeface="Calibri" panose="020F0502020204030204"/>
              </a:rPr>
              <a:t> que a </a:t>
            </a:r>
            <a:r>
              <a:rPr lang="es-CL" sz="2000" b="1" dirty="0" err="1">
                <a:latin typeface="Calibri" panose="020F0502020204030204"/>
              </a:rPr>
              <a:t>igualdade</a:t>
            </a:r>
            <a:r>
              <a:rPr lang="es-CL" sz="2000" b="1" dirty="0">
                <a:latin typeface="Calibri" panose="020F0502020204030204"/>
              </a:rPr>
              <a:t> entre </a:t>
            </a:r>
            <a:r>
              <a:rPr lang="es-CL" sz="2000" b="1" dirty="0" err="1">
                <a:latin typeface="Calibri" panose="020F0502020204030204"/>
              </a:rPr>
              <a:t>homens</a:t>
            </a:r>
            <a:r>
              <a:rPr lang="es-CL" sz="2000" b="1" dirty="0">
                <a:latin typeface="Calibri" panose="020F0502020204030204"/>
              </a:rPr>
              <a:t> e </a:t>
            </a:r>
            <a:r>
              <a:rPr lang="es-CL" sz="2000" b="1" dirty="0" err="1">
                <a:latin typeface="Calibri" panose="020F0502020204030204"/>
              </a:rPr>
              <a:t>mulheres</a:t>
            </a:r>
            <a:r>
              <a:rPr lang="es-CL" sz="2000" b="1" dirty="0">
                <a:latin typeface="Calibri" panose="020F0502020204030204"/>
              </a:rPr>
              <a:t> no </a:t>
            </a:r>
            <a:r>
              <a:rPr lang="es-CL" sz="2000" b="1" dirty="0" err="1">
                <a:latin typeface="Calibri" panose="020F0502020204030204"/>
              </a:rPr>
              <a:t>emprego</a:t>
            </a:r>
            <a:r>
              <a:rPr lang="es-CL" sz="2000" dirty="0">
                <a:latin typeface="Calibri" panose="020F0502020204030204"/>
              </a:rPr>
              <a:t> está </a:t>
            </a:r>
            <a:r>
              <a:rPr lang="es-CL" sz="2000" dirty="0" err="1">
                <a:latin typeface="Calibri" panose="020F0502020204030204"/>
              </a:rPr>
              <a:t>fortemente</a:t>
            </a:r>
            <a:r>
              <a:rPr lang="es-CL" sz="2000" dirty="0">
                <a:latin typeface="Calibri" panose="020F0502020204030204"/>
              </a:rPr>
              <a:t> </a:t>
            </a:r>
            <a:r>
              <a:rPr lang="es-CL" sz="2000" dirty="0" err="1">
                <a:latin typeface="Calibri" panose="020F0502020204030204"/>
              </a:rPr>
              <a:t>associada</a:t>
            </a:r>
            <a:r>
              <a:rPr lang="es-CL" sz="2000" dirty="0">
                <a:latin typeface="Calibri" panose="020F0502020204030204"/>
              </a:rPr>
              <a:t> à </a:t>
            </a:r>
            <a:r>
              <a:rPr lang="es-CL" sz="2000" dirty="0" err="1">
                <a:latin typeface="Calibri" panose="020F0502020204030204"/>
              </a:rPr>
              <a:t>igualdade</a:t>
            </a:r>
            <a:r>
              <a:rPr lang="es-CL" sz="2000" dirty="0">
                <a:latin typeface="Calibri" panose="020F0502020204030204"/>
              </a:rPr>
              <a:t> na esfera privada </a:t>
            </a:r>
            <a:r>
              <a:rPr lang="es-CL" sz="2000" b="1" dirty="0">
                <a:latin typeface="Calibri" panose="020F0502020204030204"/>
              </a:rPr>
              <a:t>(cuidado doméstico e familiar)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es-CL" sz="2000" b="1" dirty="0">
              <a:latin typeface="Calibri" panose="020F0502020204030204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Calibri" panose="020F0502020204030204"/>
              </a:rPr>
              <a:t>Países que a ratificam assumem o compromisso de incluir nas suas políticas nacionais esses objetivos, assim como o de </a:t>
            </a:r>
            <a:r>
              <a:rPr lang="pt-BR" sz="2000" b="1" dirty="0">
                <a:latin typeface="Calibri" panose="020F0502020204030204"/>
              </a:rPr>
              <a:t>promover o equilíbrio entre o trabalho remunerado e as responsabilidades familiares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latin typeface="Calibri" panose="020F0502020204030204"/>
              </a:rPr>
              <a:t>Suas disposições podem aplicar-se por </a:t>
            </a:r>
            <a:r>
              <a:rPr lang="pt-BR" sz="2000" b="1" dirty="0">
                <a:latin typeface="Calibri" panose="020F0502020204030204"/>
              </a:rPr>
              <a:t> convenções coletivas, regulamentos de empresas, laudos arbitrais, via legislativa </a:t>
            </a:r>
            <a:r>
              <a:rPr lang="pt-BR" sz="2000" dirty="0">
                <a:latin typeface="Calibri" panose="020F0502020204030204"/>
              </a:rPr>
              <a:t>ou qualquer outra forma apropriada em cada país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Calibri" panose="020F0502020204030204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pt-BR" sz="2000" dirty="0">
              <a:latin typeface="Calibri" panose="020F0502020204030204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pt-BR" sz="21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9894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902C4D-13AE-29E7-2CB8-1CB9E18E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2EC06F0B-7888-9C73-6D48-B38BF49F83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791114" y="6254338"/>
            <a:ext cx="1456449" cy="49101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2AC66A0-2DE4-FA9E-A18F-2D91BC2FB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28C0B612-8AEE-CD79-42E6-9ED98CF810CB}"/>
              </a:ext>
            </a:extLst>
          </p:cNvPr>
          <p:cNvSpPr txBox="1"/>
          <p:nvPr/>
        </p:nvSpPr>
        <p:spPr>
          <a:xfrm>
            <a:off x="1277957" y="1152644"/>
            <a:ext cx="10497787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Diz respeito tanto ao </a:t>
            </a:r>
            <a:r>
              <a:rPr lang="pt-BR" sz="2000" b="1" dirty="0"/>
              <a:t>trabalho de cuidados que é realizado de forma não remunerada nos domicílios</a:t>
            </a:r>
            <a:r>
              <a:rPr lang="pt-BR" sz="2000" dirty="0"/>
              <a:t>,</a:t>
            </a:r>
            <a:r>
              <a:rPr lang="pt-BR" sz="2000" b="1" dirty="0"/>
              <a:t> </a:t>
            </a:r>
            <a:r>
              <a:rPr lang="pt-BR" sz="2000" dirty="0"/>
              <a:t>quanto ao </a:t>
            </a:r>
            <a:r>
              <a:rPr lang="pt-BR" sz="2000" b="1" dirty="0"/>
              <a:t>trabalho doméstico e de cuidados prestado de forma remunerada no mercado de trabalho </a:t>
            </a:r>
            <a:r>
              <a:rPr lang="pt-BR" sz="2000" dirty="0"/>
              <a:t>(CEPAL, 2021).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Todas as pessoas necessitam cuidados ao longo do seu ciclo de vida</a:t>
            </a:r>
            <a:r>
              <a:rPr lang="pt-BR" sz="2000" dirty="0"/>
              <a:t>, embora em determinados momentos  e determinadas condições, a intensidade e a complexidade desses cuidados seja maior, o que está associado a menores graus de autonomia e a maiores graus de dependência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/>
              <a:t>O trabalho de cuidados é fundamental para a sustentabilidade da vida, o bem estar das pessoas, a reprodução da força de trabalho, o funcionamento da sociedade e das economias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Nesse sentido, </a:t>
            </a:r>
            <a:r>
              <a:rPr lang="pt-BR" sz="2000" b="1" dirty="0"/>
              <a:t>o cuidado é um trabalho,</a:t>
            </a:r>
            <a:r>
              <a:rPr lang="pt-BR" sz="2000" dirty="0"/>
              <a:t> um </a:t>
            </a:r>
            <a:r>
              <a:rPr lang="pt-BR" sz="2000" b="1" dirty="0"/>
              <a:t>direito</a:t>
            </a:r>
            <a:r>
              <a:rPr lang="pt-BR" sz="2000" dirty="0"/>
              <a:t> e uma </a:t>
            </a:r>
            <a:r>
              <a:rPr lang="pt-BR" sz="2000" b="1" dirty="0"/>
              <a:t>necessidade</a:t>
            </a:r>
            <a:r>
              <a:rPr lang="pt-BR" sz="20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E também um </a:t>
            </a:r>
            <a:r>
              <a:rPr lang="pt-BR" sz="2000" b="1" dirty="0"/>
              <a:t>bem público </a:t>
            </a:r>
            <a:r>
              <a:rPr lang="pt-BR" sz="2000" dirty="0"/>
              <a:t>e um </a:t>
            </a:r>
            <a:r>
              <a:rPr lang="pt-BR" sz="2000" b="1" dirty="0"/>
              <a:t>fator central para o desenvolvimento de uma sociedade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/>
          </a:p>
        </p:txBody>
      </p:sp>
      <p:sp>
        <p:nvSpPr>
          <p:cNvPr id="4" name="Retângulo Arredondado 7">
            <a:extLst>
              <a:ext uri="{FF2B5EF4-FFF2-40B4-BE49-F238E27FC236}">
                <a16:creationId xmlns:a16="http://schemas.microsoft.com/office/drawing/2014/main" xmlns="" id="{DD57A769-8D15-1723-6673-478F28B37CCE}"/>
              </a:ext>
            </a:extLst>
          </p:cNvPr>
          <p:cNvSpPr/>
          <p:nvPr/>
        </p:nvSpPr>
        <p:spPr>
          <a:xfrm>
            <a:off x="1096834" y="1"/>
            <a:ext cx="10497787" cy="760164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138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Economia do cuidado: do que se trata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6682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6B82C29-C800-555F-19D3-C4A4E3DF0F5C}"/>
              </a:ext>
            </a:extLst>
          </p:cNvPr>
          <p:cNvSpPr txBox="1"/>
          <p:nvPr/>
        </p:nvSpPr>
        <p:spPr>
          <a:xfrm>
            <a:off x="1110893" y="110164"/>
            <a:ext cx="99702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800" b="1" dirty="0">
                <a:solidFill>
                  <a:prstClr val="white"/>
                </a:solidFill>
                <a:latin typeface="Bahnschrift" panose="020B0502040204020203" pitchFamily="34" charset="0"/>
              </a:rPr>
              <a:t>4. Avançar na garantia dos direitos das trabalhadoras/es do cuidado: o caso das trabalhadoras domésticas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1D02FF25-A6E1-7D08-229C-940EF111DF12}"/>
              </a:ext>
            </a:extLst>
          </p:cNvPr>
          <p:cNvSpPr txBox="1"/>
          <p:nvPr/>
        </p:nvSpPr>
        <p:spPr>
          <a:xfrm>
            <a:off x="1208689" y="1896847"/>
            <a:ext cx="10689021" cy="4029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Clr>
                <a:srgbClr val="43599F"/>
              </a:buClr>
              <a:buFont typeface="+mj-lt"/>
              <a:buAutoNum type="arabicPeriod"/>
            </a:pPr>
            <a:r>
              <a:rPr lang="pt-BR" sz="2000" b="1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Apesar dos avanços representados pela aprovação da EC 72/13, a Lei  Complementar 150/15 que a regulamenta, mantém desigualdades </a:t>
            </a: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em relação aos direitos garantidos aos demais  trabalhadores assalariados, violando a Convenção n. 189 (2011) da OIT.  </a:t>
            </a:r>
          </a:p>
          <a:p>
            <a:pPr marL="914400" lvl="1" indent="-457200" algn="just">
              <a:lnSpc>
                <a:spcPct val="107000"/>
              </a:lnSpc>
              <a:buClr>
                <a:srgbClr val="43599F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exclui as </a:t>
            </a:r>
            <a:r>
              <a:rPr lang="pt-BR" sz="2000" b="1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trabalhadoras diaristas</a:t>
            </a: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 do rol de direitos trabalhistas e previdenciários (Artigo 1º) </a:t>
            </a:r>
          </a:p>
          <a:p>
            <a:pPr marL="914400" lvl="1" indent="-457200" algn="just">
              <a:lnSpc>
                <a:spcPct val="107000"/>
              </a:lnSpc>
              <a:buClr>
                <a:srgbClr val="43599F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critérios mais rígidos para a concessão do seguro desemprego</a:t>
            </a: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 (mais tempo de trabalho, menos parcelas e valor menor (artigos 26 a 30)</a:t>
            </a:r>
          </a:p>
          <a:p>
            <a:pPr marL="914400" lvl="1" indent="-457200" algn="just">
              <a:lnSpc>
                <a:spcPct val="107000"/>
              </a:lnSpc>
              <a:buClr>
                <a:srgbClr val="43599F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exige a permissão do empregador ou de autorização judicial para a </a:t>
            </a:r>
            <a:r>
              <a:rPr lang="pt-BR" sz="2000" b="1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fiscalização do local de trabalho</a:t>
            </a: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 (Artigo 44)</a:t>
            </a:r>
          </a:p>
          <a:p>
            <a:pPr marL="914400" lvl="1" indent="-457200" algn="just">
              <a:lnSpc>
                <a:spcPct val="107000"/>
              </a:lnSpc>
              <a:buClr>
                <a:srgbClr val="43599F"/>
              </a:buClr>
              <a:buFont typeface="Arial" panose="020B0604020202020204" pitchFamily="34" charset="0"/>
              <a:buChar char="•"/>
            </a:pPr>
            <a:endParaRPr lang="pt-BR" sz="2000" dirty="0">
              <a:effectLst/>
              <a:ea typeface="Calibri" panose="020F0502020204030204" pitchFamily="34" charset="0"/>
              <a:cs typeface="Montserrat Alternates" panose="020B0604020202020204" charset="0"/>
            </a:endParaRPr>
          </a:p>
          <a:p>
            <a:pPr marL="457200" indent="-457200" algn="just">
              <a:lnSpc>
                <a:spcPct val="107000"/>
              </a:lnSpc>
              <a:buClr>
                <a:srgbClr val="43599F"/>
              </a:buClr>
              <a:buFont typeface="+mj-lt"/>
              <a:buAutoNum type="arabicPeriod"/>
            </a:pP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Processo de </a:t>
            </a:r>
            <a:r>
              <a:rPr lang="pt-BR" sz="2000" b="1" dirty="0" err="1">
                <a:effectLst/>
                <a:ea typeface="Calibri" panose="020F0502020204030204" pitchFamily="34" charset="0"/>
                <a:cs typeface="Montserrat Alternates" panose="020B0604020202020204" charset="0"/>
              </a:rPr>
              <a:t>plataformização</a:t>
            </a:r>
            <a:r>
              <a:rPr lang="pt-BR" sz="2000" dirty="0">
                <a:effectLst/>
                <a:ea typeface="Calibri" panose="020F0502020204030204" pitchFamily="34" charset="0"/>
                <a:cs typeface="Montserrat Alternates" panose="020B0604020202020204" charset="0"/>
              </a:rPr>
              <a:t> sem regulação pode aumentar a precariedade e informalidade</a:t>
            </a:r>
          </a:p>
          <a:p>
            <a:pPr marL="457200" indent="-457200" algn="just">
              <a:lnSpc>
                <a:spcPct val="107000"/>
              </a:lnSpc>
              <a:buClr>
                <a:srgbClr val="43599F"/>
              </a:buClr>
              <a:buFont typeface="+mj-lt"/>
              <a:buAutoNum type="arabicPeriod"/>
            </a:pPr>
            <a:endParaRPr lang="pt-BR" sz="2000" dirty="0">
              <a:effectLst/>
              <a:ea typeface="Calibri" panose="020F0502020204030204" pitchFamily="34" charset="0"/>
              <a:cs typeface="Montserrat Alternates" panose="020B0604020202020204" charset="0"/>
            </a:endParaRPr>
          </a:p>
          <a:p>
            <a:pPr marL="457200" indent="-457200" algn="just">
              <a:lnSpc>
                <a:spcPct val="107000"/>
              </a:lnSpc>
              <a:buClr>
                <a:srgbClr val="43599F"/>
              </a:buClr>
              <a:buFont typeface="+mj-lt"/>
              <a:buAutoNum type="arabicPeriod"/>
            </a:pPr>
            <a:r>
              <a:rPr lang="pt-BR" sz="2000" dirty="0">
                <a:ea typeface="Calibri" panose="020F0502020204030204" pitchFamily="34" charset="0"/>
                <a:cs typeface="Montserrat Alternates" panose="020B0604020202020204" charset="0"/>
              </a:rPr>
              <a:t>Incidência do </a:t>
            </a:r>
            <a:r>
              <a:rPr lang="pt-BR" sz="2000" b="1" dirty="0">
                <a:ea typeface="Calibri" panose="020F0502020204030204" pitchFamily="34" charset="0"/>
                <a:cs typeface="Montserrat Alternates" panose="020B0604020202020204" charset="0"/>
              </a:rPr>
              <a:t>trabalho infantil</a:t>
            </a:r>
            <a:r>
              <a:rPr lang="pt-BR" sz="2000" dirty="0">
                <a:ea typeface="Calibri" panose="020F0502020204030204" pitchFamily="34" charset="0"/>
                <a:cs typeface="Montserrat Alternates" panose="020B0604020202020204" charset="0"/>
              </a:rPr>
              <a:t> e do </a:t>
            </a:r>
            <a:r>
              <a:rPr lang="pt-BR" sz="2000" b="1" dirty="0">
                <a:ea typeface="Calibri" panose="020F0502020204030204" pitchFamily="34" charset="0"/>
                <a:cs typeface="Montserrat Alternates" panose="020B0604020202020204" charset="0"/>
              </a:rPr>
              <a:t>trabalho em condições análogas à escravidão</a:t>
            </a:r>
            <a:endParaRPr lang="pt-BR" sz="2000" b="1" dirty="0">
              <a:effectLst/>
              <a:ea typeface="Calibri" panose="020F0502020204030204" pitchFamily="34" charset="0"/>
              <a:cs typeface="Montserrat Alternate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28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81AFF5-8101-D05E-905D-AEC51C42A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Arredondado 11">
            <a:extLst>
              <a:ext uri="{FF2B5EF4-FFF2-40B4-BE49-F238E27FC236}">
                <a16:creationId xmlns:a16="http://schemas.microsoft.com/office/drawing/2014/main" xmlns="" id="{9447BECE-7919-3DF1-1BC2-17D0335D1900}"/>
              </a:ext>
            </a:extLst>
          </p:cNvPr>
          <p:cNvSpPr/>
          <p:nvPr/>
        </p:nvSpPr>
        <p:spPr>
          <a:xfrm>
            <a:off x="1096834" y="60816"/>
            <a:ext cx="10957420" cy="1507010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Precisamos transformar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uma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sociedade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de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mulheres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– especialmente pobres, negras, indígenas e periféricas –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sobrecarregadas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pelo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trabalho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de cuidados,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em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uma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s-ES" sz="2200" b="1" i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sociedade</a:t>
            </a:r>
            <a:r>
              <a:rPr lang="es-ES" sz="2200" b="1" i="1" dirty="0">
                <a:latin typeface="Bahnschrift" panose="020B0502040204020203" pitchFamily="34" charset="0"/>
                <a:cs typeface="Times New Roman" panose="02020603050405020304" pitchFamily="18" charset="0"/>
              </a:rPr>
              <a:t> dos cuidados 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que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tenha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no centro a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sustentabilidade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da vida das </a:t>
            </a:r>
            <a:r>
              <a:rPr lang="es-ES" sz="2200" b="1" dirty="0" err="1">
                <a:latin typeface="Bahnschrift" panose="020B0502040204020203" pitchFamily="34" charset="0"/>
                <a:cs typeface="Times New Roman" panose="02020603050405020304" pitchFamily="18" charset="0"/>
              </a:rPr>
              <a:t>pessoas</a:t>
            </a:r>
            <a:r>
              <a:rPr lang="es-ES" sz="2200" b="1" dirty="0">
                <a:latin typeface="Bahnschrift" panose="020B0502040204020203" pitchFamily="34" charset="0"/>
                <a:cs typeface="Times New Roman" panose="02020603050405020304" pitchFamily="18" charset="0"/>
              </a:rPr>
              <a:t> e do planeta </a:t>
            </a:r>
            <a:endParaRPr lang="pt-BR" sz="2200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7D96040-48B5-216A-2EC7-3BC52D169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1" y="-4288"/>
            <a:ext cx="1089670" cy="6858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A9BE0F8F-993D-0EE3-BE50-584C4FF5C28A}"/>
              </a:ext>
            </a:extLst>
          </p:cNvPr>
          <p:cNvSpPr txBox="1"/>
          <p:nvPr/>
        </p:nvSpPr>
        <p:spPr>
          <a:xfrm>
            <a:off x="1096834" y="5947438"/>
            <a:ext cx="3559528" cy="15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Instalação do GTI, 22 de maio de 2023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31" y="2044390"/>
            <a:ext cx="5766866" cy="379952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585D5DF-E3E8-5476-4AF2-FA4072788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539" y="1751202"/>
            <a:ext cx="1969189" cy="16116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B5CDEE9-D99E-DD69-6163-04B526798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0538" y="3430049"/>
            <a:ext cx="1969188" cy="160096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1BE549D7-151D-E8DC-0C8D-184BF3891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0538" y="5098224"/>
            <a:ext cx="1969188" cy="160432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7DED193-BD2B-D045-93BD-5DF42759BE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27" y="3424712"/>
            <a:ext cx="1976942" cy="161163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FAB4A20-6987-A029-F75C-CE6769443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6027" y="1751202"/>
            <a:ext cx="1976942" cy="1611638"/>
          </a:xfrm>
          <a:prstGeom prst="rect">
            <a:avLst/>
          </a:prstGeom>
        </p:spPr>
      </p:pic>
      <p:sp>
        <p:nvSpPr>
          <p:cNvPr id="17" name="Espaço Reservado para Conteúdo 2"/>
          <p:cNvSpPr txBox="1">
            <a:spLocks/>
          </p:cNvSpPr>
          <p:nvPr/>
        </p:nvSpPr>
        <p:spPr>
          <a:xfrm>
            <a:off x="9716027" y="5144118"/>
            <a:ext cx="2244489" cy="111961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pt-BR" sz="1800" b="1" dirty="0"/>
          </a:p>
          <a:p>
            <a:pPr marL="457200" lvl="1" indent="0" algn="just">
              <a:buFont typeface="Arial" panose="020B0604020202020204" pitchFamily="34" charset="0"/>
              <a:buNone/>
            </a:pPr>
            <a:endParaRPr lang="pt-BR" sz="1800" b="1" dirty="0">
              <a:cs typeface="Calibri" panose="020F050202020403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1800" dirty="0"/>
              <a:t>Link de acesso: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1800" dirty="0">
                <a:hlinkClick r:id="rId10"/>
              </a:rPr>
              <a:t>https://www.gov.br/mds/pt-br/orgaos/SNCF/notas-informativas</a:t>
            </a:r>
            <a:endParaRPr lang="pt-BR" sz="1800" dirty="0"/>
          </a:p>
          <a:p>
            <a:pPr algn="just"/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3957434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6" t="15571" r="24945" b="12490"/>
          <a:stretch/>
        </p:blipFill>
        <p:spPr>
          <a:xfrm>
            <a:off x="9205060" y="4449337"/>
            <a:ext cx="2568872" cy="20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3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Arredondado 16">
            <a:extLst>
              <a:ext uri="{FF2B5EF4-FFF2-40B4-BE49-F238E27FC236}">
                <a16:creationId xmlns:a16="http://schemas.microsoft.com/office/drawing/2014/main" xmlns="" id="{7B49D3BB-2C4E-F08A-322D-CE79E58C3F15}"/>
              </a:ext>
            </a:extLst>
          </p:cNvPr>
          <p:cNvSpPr/>
          <p:nvPr/>
        </p:nvSpPr>
        <p:spPr>
          <a:xfrm>
            <a:off x="403654" y="2817341"/>
            <a:ext cx="5692346" cy="348913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xmlns="" id="{0F57C8C0-D28E-02AE-9C6E-EDB224617D25}"/>
              </a:ext>
            </a:extLst>
          </p:cNvPr>
          <p:cNvSpPr/>
          <p:nvPr/>
        </p:nvSpPr>
        <p:spPr>
          <a:xfrm>
            <a:off x="61627" y="1338128"/>
            <a:ext cx="6359614" cy="534687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7" y="317772"/>
            <a:ext cx="121920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33310" r="8758" b="36338"/>
          <a:stretch/>
        </p:blipFill>
        <p:spPr>
          <a:xfrm>
            <a:off x="9896372" y="5958499"/>
            <a:ext cx="2293257" cy="469006"/>
          </a:xfrm>
          <a:prstGeom prst="rect">
            <a:avLst/>
          </a:prstGeom>
        </p:spPr>
      </p:pic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297801" y="-13887"/>
            <a:ext cx="11675896" cy="1270551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2400" b="1" dirty="0">
                <a:solidFill>
                  <a:schemeClr val="bg1"/>
                </a:solidFill>
              </a:rPr>
              <a:t>Quem cuida</a:t>
            </a:r>
            <a:r>
              <a:rPr lang="es-CL" sz="2400" b="1" dirty="0">
                <a:solidFill>
                  <a:schemeClr val="bg1"/>
                </a:solidFill>
              </a:rPr>
              <a:t>? A </a:t>
            </a:r>
            <a:r>
              <a:rPr lang="es-CL" sz="2400" b="1" dirty="0" err="1">
                <a:solidFill>
                  <a:schemeClr val="bg1"/>
                </a:solidFill>
              </a:rPr>
              <a:t>organização</a:t>
            </a:r>
            <a:r>
              <a:rPr lang="es-CL" sz="2400" b="1" dirty="0">
                <a:solidFill>
                  <a:schemeClr val="bg1"/>
                </a:solidFill>
              </a:rPr>
              <a:t> social dos cuidados é desigual, injusta e </a:t>
            </a:r>
            <a:r>
              <a:rPr lang="es-CL" sz="2400" b="1" dirty="0" err="1">
                <a:solidFill>
                  <a:schemeClr val="bg1"/>
                </a:solidFill>
              </a:rPr>
              <a:t>insustentável</a:t>
            </a:r>
            <a:r>
              <a:rPr lang="es-CL" sz="2400" b="1" dirty="0">
                <a:solidFill>
                  <a:schemeClr val="bg1"/>
                </a:solidFill>
              </a:rPr>
              <a:t>. </a:t>
            </a:r>
          </a:p>
          <a:p>
            <a:pPr>
              <a:defRPr/>
            </a:pPr>
            <a:r>
              <a:rPr lang="es-CL" sz="2400" b="1" dirty="0">
                <a:solidFill>
                  <a:schemeClr val="bg1"/>
                </a:solidFill>
              </a:rPr>
              <a:t>A</a:t>
            </a:r>
            <a:r>
              <a:rPr lang="pt-BR" sz="2400" b="1" dirty="0">
                <a:solidFill>
                  <a:schemeClr val="bg1"/>
                </a:solidFill>
              </a:rPr>
              <a:t>s mulheres são as principais responsáveis pelo trabalho de cuidados (remunerado e não remunerado)</a:t>
            </a:r>
          </a:p>
        </p:txBody>
      </p:sp>
      <p:sp>
        <p:nvSpPr>
          <p:cNvPr id="15" name="Retângulo: Cantos Arredondados 4">
            <a:extLst>
              <a:ext uri="{FF2B5EF4-FFF2-40B4-BE49-F238E27FC236}">
                <a16:creationId xmlns:a16="http://schemas.microsoft.com/office/drawing/2014/main" xmlns="" id="{B4D8ED1F-BED1-26E9-E980-9122E79F367D}"/>
              </a:ext>
            </a:extLst>
          </p:cNvPr>
          <p:cNvSpPr/>
          <p:nvPr/>
        </p:nvSpPr>
        <p:spPr>
          <a:xfrm>
            <a:off x="6559536" y="1588322"/>
            <a:ext cx="5414161" cy="46046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b="1" dirty="0">
              <a:solidFill>
                <a:prstClr val="black"/>
              </a:solidFill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; ::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</a:rPr>
              <a:t>Quase </a:t>
            </a:r>
            <a:r>
              <a:rPr lang="pt-BR" sz="2000" b="1" dirty="0">
                <a:solidFill>
                  <a:schemeClr val="tx1"/>
                </a:solidFill>
              </a:rPr>
              <a:t>75% do total dos 18 milhões de postos de trabalho existentes </a:t>
            </a:r>
            <a:r>
              <a:rPr lang="pt-BR" sz="2000" dirty="0">
                <a:solidFill>
                  <a:schemeClr val="tx1"/>
                </a:solidFill>
              </a:rPr>
              <a:t>no setor de cuidados no Brasil é ocupado por mulheres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Mulheres negras representam </a:t>
            </a:r>
            <a:r>
              <a:rPr lang="pt-BR" sz="2000" b="1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45% da força de trabalho remunerada de cuidados</a:t>
            </a: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 algn="just">
              <a:buClr>
                <a:srgbClr val="C00000"/>
              </a:buClr>
              <a:tabLst>
                <a:tab pos="363538" algn="l"/>
              </a:tabLst>
            </a:pP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pt-BR" sz="2000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A principal categoria ocupacional do setor de cuidados é a de </a:t>
            </a:r>
            <a:r>
              <a:rPr lang="pt-BR" sz="2000" b="1" i="0" u="none" strike="noStrike" kern="1200" baseline="0" dirty="0">
                <a:solidFill>
                  <a:schemeClr val="tx1"/>
                </a:solidFill>
                <a:latin typeface="Calibri" panose="020F0502020204030204" pitchFamily="34" charset="0"/>
              </a:rPr>
              <a:t>trabalhadoras domésticas (25% do total)</a:t>
            </a: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endParaRPr lang="pt-BR" sz="2000" b="1" i="0" u="none" strike="noStrike" kern="1200" baseline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285750" indent="-285750" algn="just">
              <a:buClr>
                <a:srgbClr val="C00000"/>
              </a:buClr>
              <a:buFont typeface="Arial" panose="020B0604020202020204" pitchFamily="34" charset="0"/>
              <a:buChar char="•"/>
              <a:tabLst>
                <a:tab pos="363538" algn="l"/>
              </a:tabLst>
            </a:pP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Importantes problemas de desvalorização social, precariedade, informalidade e desproteção</a:t>
            </a:r>
            <a:endParaRPr lang="pt-BR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</a:endParaRPr>
          </a:p>
          <a:p>
            <a:pPr algn="ctr"/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pt-BR" sz="24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algn="ctr"/>
            <a:endParaRPr lang="pt-BR" sz="2400" dirty="0"/>
          </a:p>
        </p:txBody>
      </p:sp>
      <p:sp>
        <p:nvSpPr>
          <p:cNvPr id="18" name="Retângulo Arredondado 17">
            <a:extLst>
              <a:ext uri="{FF2B5EF4-FFF2-40B4-BE49-F238E27FC236}">
                <a16:creationId xmlns:a16="http://schemas.microsoft.com/office/drawing/2014/main" xmlns="" id="{E77CAA17-0A6A-53A4-91CB-7B9B3EAF654C}"/>
              </a:ext>
            </a:extLst>
          </p:cNvPr>
          <p:cNvSpPr/>
          <p:nvPr/>
        </p:nvSpPr>
        <p:spPr>
          <a:xfrm>
            <a:off x="297801" y="1300542"/>
            <a:ext cx="6096001" cy="489246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DA962AF8-66A6-D6DD-E1B1-3BC9D4204838}"/>
              </a:ext>
            </a:extLst>
          </p:cNvPr>
          <p:cNvSpPr/>
          <p:nvPr/>
        </p:nvSpPr>
        <p:spPr>
          <a:xfrm>
            <a:off x="483300" y="1416449"/>
            <a:ext cx="6235742" cy="10339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>
                <a:srgbClr val="475EA8"/>
              </a:buClr>
              <a:tabLst>
                <a:tab pos="363538" algn="l"/>
              </a:tabLst>
              <a:defRPr/>
            </a:pPr>
            <a:endParaRPr lang="pt-BR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just">
              <a:buClr>
                <a:srgbClr val="475EA8"/>
              </a:buClr>
              <a:tabLst>
                <a:tab pos="363538" algn="l"/>
              </a:tabLst>
              <a:defRPr/>
            </a:pP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Carga de trabalho doméstico e de cuidados  </a:t>
            </a:r>
          </a:p>
          <a:p>
            <a:pPr algn="just">
              <a:buClr>
                <a:srgbClr val="475EA8"/>
              </a:buClr>
              <a:tabLst>
                <a:tab pos="363538" algn="l"/>
              </a:tabLst>
              <a:defRPr/>
            </a:pP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não remunerado das mulheres é o dobro da dos homens</a:t>
            </a:r>
          </a:p>
          <a:p>
            <a:pPr algn="just">
              <a:buClr>
                <a:srgbClr val="475EA8"/>
              </a:buClr>
              <a:tabLst>
                <a:tab pos="363538" algn="l"/>
              </a:tabLst>
              <a:defRPr/>
            </a:pP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– </a:t>
            </a:r>
            <a:r>
              <a:rPr lang="pt-BR" dirty="0">
                <a:solidFill>
                  <a:schemeClr val="tx1"/>
                </a:solidFill>
                <a:cs typeface="Times New Roman" panose="02020603050405020304" pitchFamily="18" charset="0"/>
              </a:rPr>
              <a:t>e</a:t>
            </a: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pt-BR" dirty="0">
                <a:solidFill>
                  <a:schemeClr val="tx1"/>
                </a:solidFill>
                <a:cs typeface="Times New Roman" panose="02020603050405020304" pitchFamily="18" charset="0"/>
              </a:rPr>
              <a:t>maior para </a:t>
            </a: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mulheres negras </a:t>
            </a:r>
            <a:r>
              <a:rPr lang="pt-BR" dirty="0">
                <a:solidFill>
                  <a:schemeClr val="tx1"/>
                </a:solidFill>
                <a:cs typeface="Times New Roman" panose="02020603050405020304" pitchFamily="18" charset="0"/>
              </a:rPr>
              <a:t>e </a:t>
            </a:r>
            <a:r>
              <a:rPr lang="pt-BR" b="1" dirty="0">
                <a:solidFill>
                  <a:schemeClr val="tx1"/>
                </a:solidFill>
                <a:cs typeface="Times New Roman" panose="02020603050405020304" pitchFamily="18" charset="0"/>
              </a:rPr>
              <a:t>pobres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F722C67B-DC67-74E6-AD5F-062EAC494082}"/>
              </a:ext>
            </a:extLst>
          </p:cNvPr>
          <p:cNvSpPr txBox="1"/>
          <p:nvPr/>
        </p:nvSpPr>
        <p:spPr>
          <a:xfrm>
            <a:off x="588693" y="2494867"/>
            <a:ext cx="57091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Principal razão para não procurar emprego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: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responsabilidades de cuidados com filhos</a:t>
            </a:r>
            <a:r>
              <a:rPr kumimoji="0" lang="es-CL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/as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, outros parentes e afazeres domésticos</a:t>
            </a:r>
            <a:r>
              <a:rPr lang="pt-BR" sz="16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 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xmlns="" id="{93CD9BB9-3F3C-1344-7EE0-963A7D8E83F4}"/>
              </a:ext>
            </a:extLst>
          </p:cNvPr>
          <p:cNvGraphicFramePr>
            <a:graphicFrameLocks/>
          </p:cNvGraphicFramePr>
          <p:nvPr/>
        </p:nvGraphicFramePr>
        <p:xfrm>
          <a:off x="541949" y="2977126"/>
          <a:ext cx="5398970" cy="3114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aixaDeTexto 7">
            <a:extLst>
              <a:ext uri="{FF2B5EF4-FFF2-40B4-BE49-F238E27FC236}">
                <a16:creationId xmlns:a16="http://schemas.microsoft.com/office/drawing/2014/main" xmlns="" id="{B3E531DB-4895-59FB-699D-9336095939A8}"/>
              </a:ext>
            </a:extLst>
          </p:cNvPr>
          <p:cNvSpPr txBox="1"/>
          <p:nvPr/>
        </p:nvSpPr>
        <p:spPr>
          <a:xfrm>
            <a:off x="903383" y="6129467"/>
            <a:ext cx="42194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Elaboração própria, a partir da PNAD Contínua 2022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3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6618406-8430-AB6C-B8CC-4A2571EEA75D}"/>
              </a:ext>
            </a:extLst>
          </p:cNvPr>
          <p:cNvSpPr txBox="1"/>
          <p:nvPr/>
        </p:nvSpPr>
        <p:spPr>
          <a:xfrm>
            <a:off x="6378548" y="1527778"/>
            <a:ext cx="5299449" cy="4401205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174625" indent="-174625" algn="just">
              <a:spcAft>
                <a:spcPts val="600"/>
              </a:spcAft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Está baseada em uma </a:t>
            </a:r>
            <a:r>
              <a:rPr lang="pt-BR" sz="2000" b="1" dirty="0">
                <a:cs typeface="Times New Roman" panose="02020603050405020304" pitchFamily="18" charset="0"/>
              </a:rPr>
              <a:t>desproporcional responsabilização das famílias </a:t>
            </a:r>
            <a:r>
              <a:rPr lang="pt-BR" sz="2000" dirty="0">
                <a:cs typeface="Times New Roman" panose="02020603050405020304" pitchFamily="18" charset="0"/>
              </a:rPr>
              <a:t>pelo cuidado, e, </a:t>
            </a:r>
            <a:r>
              <a:rPr lang="pt-BR" sz="2000" b="1" dirty="0">
                <a:cs typeface="Times New Roman" panose="02020603050405020304" pitchFamily="18" charset="0"/>
              </a:rPr>
              <a:t>dentro delas, das mulheres</a:t>
            </a:r>
          </a:p>
          <a:p>
            <a:pPr marL="174625" indent="-174625" algn="just">
              <a:spcAft>
                <a:spcPts val="600"/>
              </a:spcAft>
              <a:buClr>
                <a:srgbClr val="384A84"/>
              </a:buClr>
              <a:buFont typeface="Arial" panose="020B0604020202020204" pitchFamily="34" charset="0"/>
              <a:buChar char="•"/>
            </a:pPr>
            <a:endParaRPr lang="pt-BR" sz="2000" b="1" dirty="0">
              <a:cs typeface="Times New Roman" panose="02020603050405020304" pitchFamily="18" charset="0"/>
            </a:endParaRPr>
          </a:p>
          <a:p>
            <a:pPr marL="174625" indent="-174625" algn="just">
              <a:spcAft>
                <a:spcPts val="600"/>
              </a:spcAft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cs typeface="Times New Roman" panose="02020603050405020304" pitchFamily="18" charset="0"/>
              </a:rPr>
              <a:t>A carga de trabalho </a:t>
            </a:r>
            <a:r>
              <a:rPr lang="pt-BR" sz="2000" dirty="0">
                <a:cs typeface="Times New Roman" panose="02020603050405020304" pitchFamily="18" charset="0"/>
              </a:rPr>
              <a:t>doméstico e de cuidados não remunerado das</a:t>
            </a:r>
            <a:r>
              <a:rPr lang="pt-BR" sz="2000" b="1" dirty="0">
                <a:cs typeface="Times New Roman" panose="02020603050405020304" pitchFamily="18" charset="0"/>
              </a:rPr>
              <a:t> mulheres é o dobro da dos homens - </a:t>
            </a:r>
            <a:r>
              <a:rPr lang="pt-BR" sz="2000" dirty="0">
                <a:cs typeface="Times New Roman" panose="02020603050405020304" pitchFamily="18" charset="0"/>
              </a:rPr>
              <a:t>e pode estar subestimada</a:t>
            </a:r>
          </a:p>
          <a:p>
            <a:pPr marL="174625" indent="-174625" algn="just">
              <a:spcAft>
                <a:spcPts val="600"/>
              </a:spcAft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É </a:t>
            </a:r>
            <a:r>
              <a:rPr lang="pt-BR" sz="2000" b="1" dirty="0">
                <a:cs typeface="Times New Roman" panose="02020603050405020304" pitchFamily="18" charset="0"/>
              </a:rPr>
              <a:t>mais elevada entre as mulheres mais pobres, </a:t>
            </a:r>
            <a:r>
              <a:rPr lang="pt-BR" sz="2000" dirty="0">
                <a:cs typeface="Times New Roman" panose="02020603050405020304" pitchFamily="18" charset="0"/>
              </a:rPr>
              <a:t>o que contribui para a reprodução da pobreza e da desigualdade</a:t>
            </a:r>
          </a:p>
          <a:p>
            <a:pPr marL="174625" indent="-174625" algn="just">
              <a:spcAft>
                <a:spcPts val="600"/>
              </a:spcAft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>
                <a:cs typeface="Times New Roman" panose="02020603050405020304" pitchFamily="18" charset="0"/>
              </a:rPr>
              <a:t>É mais elevada para as </a:t>
            </a:r>
            <a:r>
              <a:rPr lang="pt-BR" sz="2000" b="1" dirty="0">
                <a:cs typeface="Times New Roman" panose="02020603050405020304" pitchFamily="18" charset="0"/>
              </a:rPr>
              <a:t>mulheres negras</a:t>
            </a:r>
            <a:r>
              <a:rPr lang="pt-BR" sz="2000" dirty="0">
                <a:cs typeface="Times New Roman" panose="02020603050405020304" pitchFamily="18" charset="0"/>
              </a:rPr>
              <a:t>: elas</a:t>
            </a:r>
            <a:r>
              <a:rPr lang="pt-BR" sz="2000" b="1" dirty="0">
                <a:cs typeface="Times New Roman" panose="02020603050405020304" pitchFamily="18" charset="0"/>
              </a:rPr>
              <a:t> trabalham uma semana a mais por ano </a:t>
            </a:r>
            <a:r>
              <a:rPr lang="pt-BR" sz="2000" dirty="0">
                <a:cs typeface="Times New Roman" panose="02020603050405020304" pitchFamily="18" charset="0"/>
              </a:rPr>
              <a:t>do que as brancas nessas atividades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C361CFCD-E677-59C5-1087-2D77D01FAFF8}"/>
              </a:ext>
            </a:extLst>
          </p:cNvPr>
          <p:cNvGraphicFramePr/>
          <p:nvPr/>
        </p:nvGraphicFramePr>
        <p:xfrm>
          <a:off x="268230" y="2025809"/>
          <a:ext cx="5761880" cy="3762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EC21D0A-4E7A-3D4A-7819-DDAB1E643337}"/>
              </a:ext>
            </a:extLst>
          </p:cNvPr>
          <p:cNvSpPr txBox="1"/>
          <p:nvPr/>
        </p:nvSpPr>
        <p:spPr>
          <a:xfrm>
            <a:off x="366063" y="1494294"/>
            <a:ext cx="58526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>
                <a:cs typeface="Times New Roman" panose="02020603050405020304" pitchFamily="18" charset="0"/>
              </a:rPr>
              <a:t>Gráfico: Número de horas semanais dedicadas ao trabalho doméstico e de cuidados não remunerado, por sexo, segundo faixas de rendimento do trabalho principal Brasil, 2019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E398783-7BA9-5A5A-ACE9-6FF278B9FB1A}"/>
              </a:ext>
            </a:extLst>
          </p:cNvPr>
          <p:cNvSpPr txBox="1"/>
          <p:nvPr/>
        </p:nvSpPr>
        <p:spPr>
          <a:xfrm>
            <a:off x="616668" y="5130419"/>
            <a:ext cx="19494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ea typeface="Garamond" panose="02020404030301010803" pitchFamily="18" charset="0"/>
                <a:cs typeface="Calibri" panose="020F0502020204030204" pitchFamily="34" charset="0"/>
              </a:rPr>
              <a:t>Fonte: Ipea (2021)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D75F47B1-3EF9-7661-1E81-E1929B55B4D0}"/>
              </a:ext>
            </a:extLst>
          </p:cNvPr>
          <p:cNvSpPr txBox="1"/>
          <p:nvPr/>
        </p:nvSpPr>
        <p:spPr>
          <a:xfrm>
            <a:off x="268230" y="5701492"/>
            <a:ext cx="585268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/>
              <a:t>* Trabalho doméstico não remunerado no Brasil: uma análise da produção, consumo e transferência  (Jordana Cristina de Jesus , Simone </a:t>
            </a:r>
            <a:r>
              <a:rPr lang="pt-BR" sz="1000" err="1"/>
              <a:t>Wajnman</a:t>
            </a:r>
            <a:r>
              <a:rPr lang="pt-BR" sz="1000"/>
              <a:t> , Cassio M Turra) Disponível em: http://www.abep.org.br/xxiencontro/arquivos/R0414-1.pdf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672D0DEF-DD3D-A608-29A1-E9CEE16BEE58}"/>
              </a:ext>
            </a:extLst>
          </p:cNvPr>
          <p:cNvCxnSpPr>
            <a:cxnSpLocks/>
          </p:cNvCxnSpPr>
          <p:nvPr/>
        </p:nvCxnSpPr>
        <p:spPr>
          <a:xfrm>
            <a:off x="1180663" y="2622731"/>
            <a:ext cx="4739951" cy="90506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AEBEFB5D-2FC9-9AC8-0A59-8F80C2F224AC}"/>
              </a:ext>
            </a:extLst>
          </p:cNvPr>
          <p:cNvCxnSpPr>
            <a:cxnSpLocks/>
          </p:cNvCxnSpPr>
          <p:nvPr/>
        </p:nvCxnSpPr>
        <p:spPr>
          <a:xfrm>
            <a:off x="910076" y="3628428"/>
            <a:ext cx="5120034" cy="6852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9C1A2422-4740-5CC4-4465-B80569429A59}"/>
              </a:ext>
            </a:extLst>
          </p:cNvPr>
          <p:cNvSpPr txBox="1"/>
          <p:nvPr/>
        </p:nvSpPr>
        <p:spPr>
          <a:xfrm>
            <a:off x="245334" y="142272"/>
            <a:ext cx="111021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2800" b="1" dirty="0">
                <a:solidFill>
                  <a:schemeClr val="bg1"/>
                </a:solidFill>
              </a:rPr>
              <a:t>Quem cuida?</a:t>
            </a:r>
          </a:p>
          <a:p>
            <a:pPr lvl="0"/>
            <a:r>
              <a:rPr lang="pt-BR" sz="2800" b="1" dirty="0">
                <a:solidFill>
                  <a:schemeClr val="bg1"/>
                </a:solidFill>
              </a:rPr>
              <a:t>A organização social dos cuidados no Brasil é injusta e desigual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2" name="Retângulo Arredondado 13">
            <a:extLst>
              <a:ext uri="{FF2B5EF4-FFF2-40B4-BE49-F238E27FC236}">
                <a16:creationId xmlns:a16="http://schemas.microsoft.com/office/drawing/2014/main" xmlns="" id="{DC49965D-2538-7062-4CBC-EA6EB835B15D}"/>
              </a:ext>
            </a:extLst>
          </p:cNvPr>
          <p:cNvSpPr/>
          <p:nvPr/>
        </p:nvSpPr>
        <p:spPr>
          <a:xfrm>
            <a:off x="368133" y="-4954"/>
            <a:ext cx="11678383" cy="1212227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800" b="1" dirty="0">
                <a:solidFill>
                  <a:schemeClr val="bg1"/>
                </a:solidFill>
              </a:rPr>
              <a:t>Quem cuida</a:t>
            </a:r>
            <a:r>
              <a:rPr lang="es-CL" sz="2800" b="1" dirty="0">
                <a:solidFill>
                  <a:schemeClr val="bg1"/>
                </a:solidFill>
              </a:rPr>
              <a:t>? </a:t>
            </a:r>
          </a:p>
          <a:p>
            <a:r>
              <a:rPr lang="pt-BR" sz="2800" b="1" dirty="0">
                <a:solidFill>
                  <a:schemeClr val="bg1"/>
                </a:solidFill>
              </a:rPr>
              <a:t>A atual organização social dos cuidados é injusta, desigual e insustentável</a:t>
            </a:r>
          </a:p>
          <a:p>
            <a:pPr lvl="0"/>
            <a:endParaRPr lang="pt-BR" sz="2400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93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3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C2906574-4FF0-E94F-C2FF-966753B587E6}"/>
              </a:ext>
            </a:extLst>
          </p:cNvPr>
          <p:cNvSpPr/>
          <p:nvPr/>
        </p:nvSpPr>
        <p:spPr>
          <a:xfrm>
            <a:off x="6524893" y="1700666"/>
            <a:ext cx="5279180" cy="30375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4625" indent="-174625" algn="just">
              <a:buClr>
                <a:srgbClr val="475EA8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174625" indent="-174625" algn="just">
              <a:buClr>
                <a:srgbClr val="475EA8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endParaRPr lang="pt-BR" sz="2000" dirty="0">
              <a:solidFill>
                <a:prstClr val="black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174625" indent="-174625" algn="just">
              <a:buClr>
                <a:srgbClr val="475EA8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174625" indent="-174625" algn="just">
              <a:buClr>
                <a:srgbClr val="475EA8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Para 30% das mulheres 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principal razão para não procurar um emprego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é o trabalho doméstico e de cuidados não remunerado</a:t>
            </a:r>
          </a:p>
          <a:p>
            <a:pPr marL="174625" indent="-174625" algn="just">
              <a:buClr>
                <a:srgbClr val="475EA8"/>
              </a:buClr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lang="pt-BR" sz="2000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Essa carga é m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ais elevada para as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mulheres negras (32%) em comparação com as brancas (27%)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EA8"/>
              </a:buClr>
              <a:buSzTx/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... e para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as mulheres que têm filhos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, especialmente entre 0 e 3 anos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61,8%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 e 4 e 5 anos (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54,1%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EA8"/>
              </a:buClr>
              <a:buSzTx/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174625" marR="0" lvl="0" indent="-17462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EA8"/>
              </a:buClr>
              <a:buSzTx/>
              <a:buFont typeface="Arial" panose="020B0604020202020204" pitchFamily="34" charset="0"/>
              <a:buChar char="•"/>
              <a:tabLst>
                <a:tab pos="363538" algn="l"/>
              </a:tabLst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xmlns="" id="{7E34793A-9DD1-5E6F-51A9-329909C3D2FD}"/>
              </a:ext>
            </a:extLst>
          </p:cNvPr>
          <p:cNvGraphicFramePr>
            <a:graphicFrameLocks/>
          </p:cNvGraphicFramePr>
          <p:nvPr/>
        </p:nvGraphicFramePr>
        <p:xfrm>
          <a:off x="123255" y="2300830"/>
          <a:ext cx="5972745" cy="361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74D4359D-C42F-282F-CB38-1971366B7B1F}"/>
              </a:ext>
            </a:extLst>
          </p:cNvPr>
          <p:cNvSpPr txBox="1"/>
          <p:nvPr/>
        </p:nvSpPr>
        <p:spPr>
          <a:xfrm>
            <a:off x="123255" y="1700666"/>
            <a:ext cx="628252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Gráfico 2 - Proporção das pessoas em idade ativa que não procuraram emprego em função das responsabilidades de cuidados com filhos ou filhas, outros parentes e afazeres domésticos, segundo sexo e idade das filhas ou filhos. Brasil 2021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33D7097-A485-06CA-5E5C-1EA10EDFCDA0}"/>
              </a:ext>
            </a:extLst>
          </p:cNvPr>
          <p:cNvSpPr txBox="1"/>
          <p:nvPr/>
        </p:nvSpPr>
        <p:spPr>
          <a:xfrm>
            <a:off x="242371" y="6020787"/>
            <a:ext cx="3510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Elaboração própria, a partir da PNAD Contínua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123255" y="152066"/>
            <a:ext cx="11431436" cy="1441725"/>
          </a:xfrm>
          <a:prstGeom prst="roundRect">
            <a:avLst/>
          </a:prstGeom>
          <a:solidFill>
            <a:srgbClr val="475E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/>
                <a:cs typeface="Times New Roman" panose="02020603050405020304" pitchFamily="18" charset="0"/>
              </a:rPr>
              <a:t>A alta carga de trabalho doméstico e de cuidados não remunerado gera 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pobreza de tempo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e é uma poderosa barreira para a entrada das mulheres no mercado de trabalho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xmlns="" id="{BBD6A64C-6360-14BA-9E16-11305E89333C}"/>
              </a:ext>
            </a:extLst>
          </p:cNvPr>
          <p:cNvSpPr/>
          <p:nvPr/>
        </p:nvSpPr>
        <p:spPr>
          <a:xfrm>
            <a:off x="6524893" y="4708837"/>
            <a:ext cx="5452872" cy="1544142"/>
          </a:xfrm>
          <a:prstGeom prst="roundRect">
            <a:avLst/>
          </a:prstGeom>
          <a:solidFill>
            <a:srgbClr val="475EA8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EA8"/>
              </a:buClr>
              <a:buSzTx/>
              <a:tabLst>
                <a:tab pos="363538" algn="l"/>
              </a:tabLst>
              <a:defRPr/>
            </a:pPr>
            <a:r>
              <a:rPr kumimoji="0" lang="pt-BR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 trabalho de cuidados no Brasil não é apenas feminizado: ele é fortemente </a:t>
            </a:r>
            <a:r>
              <a:rPr kumimoji="0" lang="pt-BR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racializado</a:t>
            </a:r>
            <a:endParaRPr kumimoji="0" lang="pt-BR" sz="20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EA8"/>
              </a:buClr>
              <a:buSzTx/>
              <a:tabLst>
                <a:tab pos="363538" algn="l"/>
              </a:tabLst>
              <a:defRPr/>
            </a:pPr>
            <a:r>
              <a:rPr lang="pt-BR" sz="2000" b="1" dirty="0">
                <a:solidFill>
                  <a:schemeClr val="bg1"/>
                </a:solidFill>
                <a:latin typeface="Calibri" panose="020F0502020204030204"/>
                <a:cs typeface="Times New Roman" panose="02020603050405020304" pitchFamily="18" charset="0"/>
              </a:rPr>
              <a:t>Mulheres negras: 45% do total da força de trabalho remunerada de cuidados 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3BF29F-4B49-95E9-D541-C67B9E8AE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9665D99-F9F6-2C55-E483-E76D82AAEC34}"/>
              </a:ext>
            </a:extLst>
          </p:cNvPr>
          <p:cNvSpPr txBox="1"/>
          <p:nvPr/>
        </p:nvSpPr>
        <p:spPr>
          <a:xfrm>
            <a:off x="1729648" y="1258097"/>
            <a:ext cx="9805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b="1" dirty="0"/>
          </a:p>
          <a:p>
            <a:pPr algn="ctr"/>
            <a:r>
              <a:rPr lang="pt-BR" b="1" dirty="0"/>
              <a:t>América Latina (10 países): valor do trabalho não remunerado realizado nos domicílios, 2010-2021</a:t>
            </a:r>
          </a:p>
          <a:p>
            <a:pPr algn="ctr"/>
            <a:r>
              <a:rPr lang="pt-BR" b="1" dirty="0"/>
              <a:t> (em porcentagens do PIB)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27F3AB86-4D12-1520-ACEE-1921FF8CF12B}"/>
              </a:ext>
            </a:extLst>
          </p:cNvPr>
          <p:cNvSpPr txBox="1"/>
          <p:nvPr/>
        </p:nvSpPr>
        <p:spPr>
          <a:xfrm>
            <a:off x="1194493" y="6457890"/>
            <a:ext cx="58006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Fonte: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Comissão Econômica para América Latina e o Caribe (CEPAL), 2023, </a:t>
            </a: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Repositorio sobre uso del tiempo de  América Latina y el Caribe. </a:t>
            </a:r>
            <a:r>
              <a:rPr lang="es-E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Informação</a:t>
            </a: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atualizada</a:t>
            </a: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</a:t>
            </a: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setembro</a:t>
            </a:r>
            <a:r>
              <a:rPr lang="es-E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2023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xmlns="" id="{4D269173-ACB8-EDAC-46C2-A14C8A23BE85}"/>
              </a:ext>
            </a:extLst>
          </p:cNvPr>
          <p:cNvSpPr/>
          <p:nvPr/>
        </p:nvSpPr>
        <p:spPr>
          <a:xfrm>
            <a:off x="1194493" y="-1"/>
            <a:ext cx="10857960" cy="1454227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Um trabalho invisível, uma economia invisível</a:t>
            </a:r>
          </a:p>
          <a:p>
            <a:pPr lvl="0" algn="ctr"/>
            <a:r>
              <a:rPr lang="pt-BR" sz="2800" b="1" dirty="0"/>
              <a:t>A contribuição econômica do trabalho doméstico e de cuidados não remunerado realizado pelos domicílios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A4A85C26-BCF2-364B-0DAA-C69AD98D5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" y="0"/>
            <a:ext cx="108967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4368CAA1-DA0D-AAF2-CA4C-9661C3F0BA08}"/>
              </a:ext>
            </a:extLst>
          </p:cNvPr>
          <p:cNvSpPr/>
          <p:nvPr/>
        </p:nvSpPr>
        <p:spPr>
          <a:xfrm>
            <a:off x="3298561" y="2315881"/>
            <a:ext cx="555458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43599F"/>
                </a:solidFill>
              </a:rPr>
              <a:t>Produção fora do Sistema de Contas Nacionais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FCF546DF-C56A-0845-6E9B-69E9E71D797C}"/>
              </a:ext>
            </a:extLst>
          </p:cNvPr>
          <p:cNvSpPr/>
          <p:nvPr/>
        </p:nvSpPr>
        <p:spPr>
          <a:xfrm>
            <a:off x="1994054" y="5249504"/>
            <a:ext cx="887959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43599F"/>
                </a:solidFill>
              </a:rPr>
              <a:t>Para 7 desses 10 países </a:t>
            </a:r>
            <a:r>
              <a:rPr lang="pt-BR" sz="2000" b="1" dirty="0">
                <a:solidFill>
                  <a:srgbClr val="C00000"/>
                </a:solidFill>
              </a:rPr>
              <a:t>o valor econômico do trabalho não remunerado representa mais de 20% do PIB</a:t>
            </a:r>
            <a:r>
              <a:rPr lang="pt-BR" sz="2000" b="1" dirty="0">
                <a:solidFill>
                  <a:srgbClr val="43599F"/>
                </a:solidFill>
              </a:rPr>
              <a:t>, e em todos os casos, as </a:t>
            </a:r>
            <a:r>
              <a:rPr lang="pt-BR" sz="2000" b="1" dirty="0">
                <a:solidFill>
                  <a:srgbClr val="C00000"/>
                </a:solidFill>
              </a:rPr>
              <a:t>mulheres realizam mais de 2</a:t>
            </a:r>
            <a:r>
              <a:rPr lang="es-CL" sz="2000" b="1" dirty="0">
                <a:solidFill>
                  <a:srgbClr val="C00000"/>
                </a:solidFill>
              </a:rPr>
              <a:t>/3</a:t>
            </a:r>
            <a:r>
              <a:rPr lang="pt-BR" sz="2000" b="1" dirty="0">
                <a:solidFill>
                  <a:srgbClr val="C00000"/>
                </a:solidFill>
              </a:rPr>
              <a:t> </a:t>
            </a:r>
            <a:r>
              <a:rPr lang="pt-BR" sz="2000" b="1" dirty="0">
                <a:solidFill>
                  <a:srgbClr val="43599F"/>
                </a:solidFill>
              </a:rPr>
              <a:t>dessa contribuição 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DB767211-F68D-2D2E-9E83-1FA3AC616F0B}"/>
              </a:ext>
            </a:extLst>
          </p:cNvPr>
          <p:cNvGrpSpPr/>
          <p:nvPr/>
        </p:nvGrpSpPr>
        <p:grpSpPr>
          <a:xfrm>
            <a:off x="2778851" y="2712325"/>
            <a:ext cx="7220300" cy="2338874"/>
            <a:chOff x="2450112" y="2604051"/>
            <a:chExt cx="7661090" cy="1847946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xmlns="" id="{2396590D-B9EC-0D0A-4A84-17D21330F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225" t="24390" r="-709" b="39976"/>
            <a:stretch/>
          </p:blipFill>
          <p:spPr>
            <a:xfrm>
              <a:off x="2479768" y="2604051"/>
              <a:ext cx="7595579" cy="1282149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B044BE30-C03F-0896-8E79-2F02B32F61C6}"/>
                </a:ext>
              </a:extLst>
            </p:cNvPr>
            <p:cNvSpPr/>
            <p:nvPr/>
          </p:nvSpPr>
          <p:spPr>
            <a:xfrm>
              <a:off x="9173529" y="3937005"/>
              <a:ext cx="93767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Uruguai, 2013</a:t>
              </a: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07C035BD-3CCC-9646-E651-47F825D5D94F}"/>
                </a:ext>
              </a:extLst>
            </p:cNvPr>
            <p:cNvSpPr/>
            <p:nvPr/>
          </p:nvSpPr>
          <p:spPr>
            <a:xfrm>
              <a:off x="8480723" y="3937005"/>
              <a:ext cx="85617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Peru, 2010</a:t>
              </a:r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xmlns="" id="{2DBC82B1-B60E-F9EA-63AF-385BA746585D}"/>
                </a:ext>
              </a:extLst>
            </p:cNvPr>
            <p:cNvSpPr/>
            <p:nvPr/>
          </p:nvSpPr>
          <p:spPr>
            <a:xfrm>
              <a:off x="7766769" y="3952231"/>
              <a:ext cx="93767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México, 2021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xmlns="" id="{3399DF18-9573-8B9A-6286-0016834D44AD}"/>
                </a:ext>
              </a:extLst>
            </p:cNvPr>
            <p:cNvSpPr/>
            <p:nvPr/>
          </p:nvSpPr>
          <p:spPr>
            <a:xfrm>
              <a:off x="6964091" y="3959554"/>
              <a:ext cx="11278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Guatemala, 2014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xmlns="" id="{92F5284F-AC11-AD3B-0E43-FED9A1D05415}"/>
                </a:ext>
              </a:extLst>
            </p:cNvPr>
            <p:cNvSpPr/>
            <p:nvPr/>
          </p:nvSpPr>
          <p:spPr>
            <a:xfrm>
              <a:off x="6126217" y="3952231"/>
              <a:ext cx="11278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El Salvador, 2010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xmlns="" id="{9FC22015-ABAE-2EEF-9B84-08145E1673A3}"/>
                </a:ext>
              </a:extLst>
            </p:cNvPr>
            <p:cNvSpPr/>
            <p:nvPr/>
          </p:nvSpPr>
          <p:spPr>
            <a:xfrm>
              <a:off x="5384457" y="3952231"/>
              <a:ext cx="11278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Equador, 2017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xmlns="" id="{B73C58B2-2033-52AD-6E73-B68F57946AD8}"/>
                </a:ext>
              </a:extLst>
            </p:cNvPr>
            <p:cNvSpPr/>
            <p:nvPr/>
          </p:nvSpPr>
          <p:spPr>
            <a:xfrm>
              <a:off x="4652200" y="3937005"/>
              <a:ext cx="11278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Costa Rica, 2017</a:t>
              </a:r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xmlns="" id="{D7F5C6F2-BD1D-BA7F-6F16-3DDBEA94AB98}"/>
                </a:ext>
              </a:extLst>
            </p:cNvPr>
            <p:cNvSpPr/>
            <p:nvPr/>
          </p:nvSpPr>
          <p:spPr>
            <a:xfrm>
              <a:off x="3906905" y="3937005"/>
              <a:ext cx="1127865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Colômbia, 2021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xmlns="" id="{58D8E756-8625-C8FB-381A-46E234703B83}"/>
                </a:ext>
              </a:extLst>
            </p:cNvPr>
            <p:cNvSpPr/>
            <p:nvPr/>
          </p:nvSpPr>
          <p:spPr>
            <a:xfrm>
              <a:off x="3223390" y="3952231"/>
              <a:ext cx="916123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Chile, 2020</a:t>
              </a: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xmlns="" id="{BA7EE8E6-AD72-4BC8-5E5F-BEC9B8DD519F}"/>
                </a:ext>
              </a:extLst>
            </p:cNvPr>
            <p:cNvSpPr/>
            <p:nvPr/>
          </p:nvSpPr>
          <p:spPr>
            <a:xfrm>
              <a:off x="2450112" y="3937006"/>
              <a:ext cx="944106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200" dirty="0"/>
                <a:t>Argentina,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3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Arredondado 7"/>
          <p:cNvSpPr/>
          <p:nvPr/>
        </p:nvSpPr>
        <p:spPr>
          <a:xfrm>
            <a:off x="1089670" y="173501"/>
            <a:ext cx="10391130" cy="1206450"/>
          </a:xfrm>
          <a:prstGeom prst="roundRect">
            <a:avLst/>
          </a:prstGeom>
          <a:solidFill>
            <a:srgbClr val="43599F"/>
          </a:solidFill>
          <a:ln>
            <a:solidFill>
              <a:srgbClr val="7CB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sz="2400" b="1" dirty="0">
                <a:solidFill>
                  <a:prstClr val="white"/>
                </a:solidFill>
                <a:latin typeface="Bahnschrift" panose="020B0502040204020203" pitchFamily="34" charset="0"/>
              </a:rPr>
              <a:t>O acelerado processo de envelhecimento da população e de feminização do envelhecimento acirra a </a:t>
            </a:r>
            <a:r>
              <a:rPr lang="pt-BR" sz="2400" b="1" i="1" dirty="0">
                <a:solidFill>
                  <a:prstClr val="white"/>
                </a:solidFill>
                <a:latin typeface="Bahnschrift" panose="020B0502040204020203" pitchFamily="34" charset="0"/>
              </a:rPr>
              <a:t>crise dos cuidados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C07899E-3902-EC63-61AF-D40A2A521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9670" cy="6858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xmlns="" id="{953B83EE-86F6-42CF-8649-FA88E2F00268}"/>
              </a:ext>
            </a:extLst>
          </p:cNvPr>
          <p:cNvSpPr/>
          <p:nvPr/>
        </p:nvSpPr>
        <p:spPr>
          <a:xfrm>
            <a:off x="1325461" y="1648334"/>
            <a:ext cx="5444455" cy="2495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dirty="0">
                <a:solidFill>
                  <a:schemeClr val="tx1"/>
                </a:solidFill>
              </a:rPr>
              <a:t>Existem atualmente </a:t>
            </a:r>
            <a:r>
              <a:rPr lang="pt-BR" b="1" dirty="0">
                <a:solidFill>
                  <a:schemeClr val="tx1"/>
                </a:solidFill>
              </a:rPr>
              <a:t>32 milhões de pessoas idosas </a:t>
            </a:r>
            <a:r>
              <a:rPr lang="pt-BR" dirty="0">
                <a:solidFill>
                  <a:schemeClr val="tx1"/>
                </a:solidFill>
              </a:rPr>
              <a:t>no Brasil (</a:t>
            </a:r>
            <a:r>
              <a:rPr lang="pt-BR" b="1" dirty="0">
                <a:solidFill>
                  <a:schemeClr val="tx1"/>
                </a:solidFill>
              </a:rPr>
              <a:t>15,8% da população</a:t>
            </a:r>
            <a:r>
              <a:rPr lang="pt-BR" dirty="0">
                <a:solidFill>
                  <a:schemeClr val="tx1"/>
                </a:solidFill>
              </a:rPr>
              <a:t>) </a:t>
            </a:r>
            <a:r>
              <a:rPr lang="pt-BR" sz="1400" dirty="0">
                <a:solidFill>
                  <a:schemeClr val="tx1"/>
                </a:solidFill>
                <a:latin typeface="Bahnschrift" panose="020B0502040204020203" pitchFamily="34" charset="0"/>
              </a:rPr>
              <a:t>(Censo Demográfico 2022, IBGE) </a:t>
            </a:r>
          </a:p>
          <a:p>
            <a:pPr lvl="0">
              <a:defRPr/>
            </a:pPr>
            <a:endParaRPr lang="pt-BR" sz="14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>
              <a:buClr>
                <a:srgbClr val="384A84"/>
              </a:buClr>
            </a:pPr>
            <a:r>
              <a:rPr lang="pt-BR" b="1" dirty="0"/>
              <a:t>Projeções para os próximos 30 anos (2023-2053)</a:t>
            </a:r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pt-BR" sz="1600" b="1" dirty="0"/>
              <a:t>Duplicar </a:t>
            </a:r>
            <a:r>
              <a:rPr lang="pt-BR" sz="1600" dirty="0"/>
              <a:t>a % de pessoas de </a:t>
            </a:r>
            <a:r>
              <a:rPr lang="pt-BR" sz="1600" b="1" dirty="0"/>
              <a:t>60 anos e mais</a:t>
            </a:r>
            <a:endParaRPr lang="pt-BR" sz="1600" dirty="0"/>
          </a:p>
          <a:p>
            <a:pPr marL="285750" indent="-28575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pt-BR" sz="1600" b="1" dirty="0"/>
              <a:t>Triplicar  </a:t>
            </a:r>
            <a:r>
              <a:rPr lang="pt-BR" sz="1600" dirty="0"/>
              <a:t>a % de pessoas de </a:t>
            </a:r>
            <a:r>
              <a:rPr lang="pt-BR" sz="1600" b="1" dirty="0"/>
              <a:t>80 anos e mais</a:t>
            </a:r>
            <a:endParaRPr lang="pt-BR" sz="1600" dirty="0"/>
          </a:p>
          <a:p>
            <a:pPr lvl="0">
              <a:defRPr/>
            </a:pPr>
            <a:endParaRPr lang="pt-BR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  <a:p>
            <a:pPr lvl="0">
              <a:defRPr/>
            </a:pPr>
            <a:endParaRPr lang="pt-BR" sz="1600" dirty="0">
              <a:solidFill>
                <a:schemeClr val="tx1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xmlns="" id="{E24BAAC8-0721-46CF-BE4C-3728B1795387}"/>
              </a:ext>
            </a:extLst>
          </p:cNvPr>
          <p:cNvSpPr/>
          <p:nvPr/>
        </p:nvSpPr>
        <p:spPr>
          <a:xfrm>
            <a:off x="7005707" y="1648334"/>
            <a:ext cx="4856093" cy="249582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Clr>
                <a:srgbClr val="384A84"/>
              </a:buClr>
              <a:buFont typeface="Arial" panose="020B0604020202020204" pitchFamily="34" charset="0"/>
              <a:buChar char="•"/>
            </a:pPr>
            <a:endParaRPr lang="pt-BR" b="1" dirty="0">
              <a:solidFill>
                <a:schemeClr val="tx1"/>
              </a:solidFill>
            </a:endParaRPr>
          </a:p>
          <a:p>
            <a:pPr>
              <a:buClr>
                <a:srgbClr val="384A84"/>
              </a:buClr>
            </a:pPr>
            <a:r>
              <a:rPr lang="pt-BR" sz="2000" b="1" dirty="0">
                <a:solidFill>
                  <a:schemeClr val="tx1"/>
                </a:solidFill>
              </a:rPr>
              <a:t>Feminização do envelhecimento</a:t>
            </a:r>
            <a:r>
              <a:rPr lang="pt-BR" b="1" dirty="0">
                <a:solidFill>
                  <a:schemeClr val="tx1"/>
                </a:solidFill>
              </a:rPr>
              <a:t>:</a:t>
            </a:r>
            <a:endParaRPr lang="pt-BR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</a:rPr>
              <a:t>maior expectativa de vida das mulheres (7 anos a mais que os homens, em média)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/>
                </a:solidFill>
                <a:cs typeface="Times New Roman" panose="02020603050405020304" pitchFamily="18" charset="0"/>
              </a:rPr>
              <a:t>cerca de  </a:t>
            </a:r>
            <a:r>
              <a:rPr lang="pt-BR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56% das pessoas idosas são mulheres </a:t>
            </a:r>
            <a:r>
              <a:rPr lang="pt-BR" sz="1600" dirty="0">
                <a:solidFill>
                  <a:schemeClr val="tx1"/>
                </a:solidFill>
                <a:cs typeface="Times New Roman" panose="02020603050405020304" pitchFamily="18" charset="0"/>
              </a:rPr>
              <a:t>(17,8 milhões; homens idosos: 14,2 milhões)</a:t>
            </a:r>
          </a:p>
          <a:p>
            <a:pPr marL="285750" indent="-285750"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no grupo de 80 anos e mais: o número de mulheres duplica o número de homens</a:t>
            </a:r>
          </a:p>
          <a:p>
            <a:pPr algn="just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3B70231-4F4B-CF7B-56E9-6EDAACE4CBA4}"/>
              </a:ext>
            </a:extLst>
          </p:cNvPr>
          <p:cNvSpPr/>
          <p:nvPr/>
        </p:nvSpPr>
        <p:spPr>
          <a:xfrm>
            <a:off x="1568740" y="4638082"/>
            <a:ext cx="9110445" cy="82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/>
              <a:t>Alta dependência das famílias em relação à renda das pessoas idosas: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 </a:t>
            </a:r>
            <a:r>
              <a:rPr lang="pt-BR" b="1" dirty="0"/>
              <a:t>pessoas idosas são responsáveis por 50% da renda familiar em 21% dos domicílios brasileiros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/>
              <a:t>18% dos domicílios  (quase um a cada 5)  contam APENAS com a renda da pessoa idosa</a:t>
            </a:r>
          </a:p>
          <a:p>
            <a:endParaRPr lang="pt-BR" sz="1400" dirty="0"/>
          </a:p>
          <a:p>
            <a:r>
              <a:rPr lang="pt-BR" sz="1400" dirty="0"/>
              <a:t>Fonte: IPEA, 2020.</a:t>
            </a:r>
          </a:p>
        </p:txBody>
      </p:sp>
    </p:spTree>
    <p:extLst>
      <p:ext uri="{BB962C8B-B14F-4D97-AF65-F5344CB8AC3E}">
        <p14:creationId xmlns:p14="http://schemas.microsoft.com/office/powerpoint/2010/main" val="1559363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35835" r="9173" b="36298"/>
          <a:stretch/>
        </p:blipFill>
        <p:spPr>
          <a:xfrm>
            <a:off x="8084574" y="6254890"/>
            <a:ext cx="2743200" cy="53266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818" y="0"/>
            <a:ext cx="1085182" cy="685859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3AFB550-13F2-541A-DCDE-0486AD9A6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077" y="0"/>
            <a:ext cx="1089670" cy="6858000"/>
          </a:xfrm>
          <a:prstGeom prst="rect">
            <a:avLst/>
          </a:prstGeom>
        </p:spPr>
      </p:pic>
      <p:sp>
        <p:nvSpPr>
          <p:cNvPr id="16" name="Retângulo Arredondado 11">
            <a:extLst>
              <a:ext uri="{FF2B5EF4-FFF2-40B4-BE49-F238E27FC236}">
                <a16:creationId xmlns:a16="http://schemas.microsoft.com/office/drawing/2014/main" xmlns="" id="{89E8AF67-87FA-4E47-E5E7-0864DCCB3CDD}"/>
              </a:ext>
            </a:extLst>
          </p:cNvPr>
          <p:cNvSpPr/>
          <p:nvPr/>
        </p:nvSpPr>
        <p:spPr>
          <a:xfrm>
            <a:off x="188414" y="119999"/>
            <a:ext cx="10243120" cy="664206"/>
          </a:xfrm>
          <a:prstGeom prst="roundRect">
            <a:avLst/>
          </a:prstGeom>
          <a:solidFill>
            <a:srgbClr val="475E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pt-BR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4433" y="130759"/>
            <a:ext cx="9655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 b="1" dirty="0">
                <a:solidFill>
                  <a:schemeClr val="bg1">
                    <a:lumMod val="95000"/>
                  </a:schemeClr>
                </a:solidFill>
                <a:latin typeface="Montserrat Alternates" panose="00000500000000000000" pitchFamily="2" charset="0"/>
                <a:cs typeface="Times New Roman" panose="02020603050405020304" pitchFamily="18" charset="0"/>
              </a:rPr>
              <a:t>Pessoas idosas demandam cuidados e também são importantes provedoras de cuidado, em especial as mulheres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CCE12A4-0253-4833-9BF4-9A773DEC3E8E}"/>
              </a:ext>
            </a:extLst>
          </p:cNvPr>
          <p:cNvSpPr/>
          <p:nvPr/>
        </p:nvSpPr>
        <p:spPr>
          <a:xfrm>
            <a:off x="5611260" y="1791772"/>
            <a:ext cx="5117871" cy="307776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pt-BR" sz="2000" b="1" dirty="0"/>
              <a:t>Número médio de horas semanais dedicadas ao trabalho doméstico e de cuidados não remunerados</a:t>
            </a:r>
            <a:endParaRPr lang="pt-BR" sz="2000" dirty="0"/>
          </a:p>
          <a:p>
            <a:endParaRPr lang="pt-BR" sz="2000" b="1" dirty="0"/>
          </a:p>
          <a:p>
            <a:pPr marL="742950" lvl="1" indent="-285750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Média </a:t>
            </a:r>
            <a:r>
              <a:rPr lang="pt-BR" sz="2000" dirty="0"/>
              <a:t>mulheres: </a:t>
            </a:r>
            <a:r>
              <a:rPr lang="pt-BR" sz="2000" b="1" dirty="0"/>
              <a:t>21,5 horas</a:t>
            </a:r>
          </a:p>
          <a:p>
            <a:pPr marL="742950" lvl="1" indent="-285750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b="1" dirty="0"/>
              <a:t>Mulheres idosas</a:t>
            </a:r>
          </a:p>
          <a:p>
            <a:pPr marL="1200150" lvl="2" indent="-285750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de </a:t>
            </a:r>
            <a:r>
              <a:rPr lang="pt-BR" sz="2000" b="1" dirty="0"/>
              <a:t>60 a 69 anos</a:t>
            </a:r>
            <a:r>
              <a:rPr lang="pt-BR" sz="2000" dirty="0"/>
              <a:t>: </a:t>
            </a:r>
            <a:r>
              <a:rPr lang="pt-BR" sz="2000" b="1" dirty="0"/>
              <a:t>24 horas</a:t>
            </a:r>
          </a:p>
          <a:p>
            <a:pPr marL="1200150" lvl="2" indent="-285750">
              <a:buClr>
                <a:srgbClr val="384A84"/>
              </a:buClr>
              <a:buFont typeface="Arial" panose="020B0604020202020204" pitchFamily="34" charset="0"/>
              <a:buChar char="•"/>
            </a:pPr>
            <a:r>
              <a:rPr lang="pt-BR" sz="2000" dirty="0"/>
              <a:t>de </a:t>
            </a:r>
            <a:r>
              <a:rPr lang="pt-BR" sz="2000" b="1" dirty="0"/>
              <a:t>80 anos e mais</a:t>
            </a:r>
            <a:r>
              <a:rPr lang="pt-BR" sz="2000" dirty="0"/>
              <a:t>: </a:t>
            </a:r>
            <a:r>
              <a:rPr lang="pt-BR" sz="2000" b="1" dirty="0"/>
              <a:t>17 horas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/>
          </a:p>
          <a:p>
            <a:r>
              <a:rPr lang="pt-BR" sz="1400" dirty="0"/>
              <a:t>Fonte: </a:t>
            </a:r>
            <a:r>
              <a:rPr lang="pt-BR" sz="1400" dirty="0" err="1"/>
              <a:t>PNADc</a:t>
            </a:r>
            <a:r>
              <a:rPr lang="pt-BR" sz="1400" dirty="0"/>
              <a:t>-IBGE, 2021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D987211-3EC2-6A2C-3BBB-DDDFE41F662F}"/>
              </a:ext>
            </a:extLst>
          </p:cNvPr>
          <p:cNvSpPr/>
          <p:nvPr/>
        </p:nvSpPr>
        <p:spPr>
          <a:xfrm>
            <a:off x="504433" y="1458802"/>
            <a:ext cx="4827783" cy="40443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384A84"/>
              </a:buClr>
            </a:pPr>
            <a:r>
              <a:rPr lang="pt-BR" b="1" dirty="0"/>
              <a:t>A limitação para a realização das atividades básicas e instrumentais da vida diária aumenta conforme aumenta a idade</a:t>
            </a:r>
          </a:p>
          <a:p>
            <a:pPr>
              <a:buClr>
                <a:srgbClr val="384A84"/>
              </a:buClr>
            </a:pPr>
            <a:endParaRPr lang="pt-BR" b="1" dirty="0"/>
          </a:p>
          <a:p>
            <a:pPr>
              <a:buClr>
                <a:srgbClr val="384A84"/>
              </a:buClr>
            </a:pPr>
            <a:r>
              <a:rPr lang="pt-BR" b="1" dirty="0"/>
              <a:t>Pessoas idosas (60 anos e mais):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b="1" dirty="0"/>
              <a:t>25% (uma a cada</a:t>
            </a:r>
            <a:r>
              <a:rPr lang="pt-BR" dirty="0"/>
              <a:t> </a:t>
            </a:r>
            <a:r>
              <a:rPr lang="pt-BR" b="1" dirty="0"/>
              <a:t>quatro)</a:t>
            </a:r>
            <a:r>
              <a:rPr lang="pt-BR" dirty="0"/>
              <a:t> apresenta  </a:t>
            </a:r>
            <a:r>
              <a:rPr lang="pt-BR" b="1" dirty="0"/>
              <a:t>algum tipo de deficiência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b="1" dirty="0"/>
              <a:t>entre as pessoas de 80 anos e mais essa porcentagem se eleva a 52%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pt-BR" b="1" dirty="0"/>
          </a:p>
          <a:p>
            <a:pPr>
              <a:buClr>
                <a:schemeClr val="bg1"/>
              </a:buClr>
            </a:pPr>
            <a:r>
              <a:rPr lang="pt-BR" b="1" dirty="0"/>
              <a:t>Fonte: PNADC-IBGE, 2022</a:t>
            </a:r>
          </a:p>
        </p:txBody>
      </p:sp>
    </p:spTree>
    <p:extLst>
      <p:ext uri="{BB962C8B-B14F-4D97-AF65-F5344CB8AC3E}">
        <p14:creationId xmlns:p14="http://schemas.microsoft.com/office/powerpoint/2010/main" val="82430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273853-0C0E-07EB-E542-35507B65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" y="496574"/>
            <a:ext cx="11848699" cy="941730"/>
          </a:xfrm>
        </p:spPr>
        <p:txBody>
          <a:bodyPr>
            <a:normAutofit fontScale="90000"/>
          </a:bodyPr>
          <a:lstStyle/>
          <a:p>
            <a:pPr algn="ctr"/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Jovens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 e </a:t>
            </a:r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trabalho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 de cuidados: </a:t>
            </a:r>
            <a:b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</a:b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64% dos </a:t>
            </a:r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jovens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 clasificados como “</a:t>
            </a:r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nem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 </a:t>
            </a:r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nem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” </a:t>
            </a:r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trabalham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, e </a:t>
            </a:r>
            <a:r>
              <a:rPr lang="es-CL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muito</a:t>
            </a:r>
            <a:r>
              <a:rPr lang="es-CL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 -  s</a:t>
            </a:r>
            <a:r>
              <a:rPr lang="pt-BR" sz="2800" b="1" dirty="0" err="1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ão</a:t>
            </a:r>
            <a:r>
              <a:rPr lang="pt-BR" sz="2800" b="1" dirty="0">
                <a:solidFill>
                  <a:schemeClr val="bg1"/>
                </a:solidFill>
                <a:highlight>
                  <a:srgbClr val="384A84"/>
                </a:highlight>
                <a:latin typeface="+mn-lt"/>
              </a:rPr>
              <a:t> jovens mulheres que realizam trabalho de cuidados não remunerado nos seus próprios domicílios</a:t>
            </a:r>
            <a:endParaRPr lang="es-CL" sz="2800" b="1" dirty="0">
              <a:solidFill>
                <a:schemeClr val="bg1"/>
              </a:solidFill>
              <a:highlight>
                <a:srgbClr val="384A84"/>
              </a:highlight>
              <a:latin typeface="+mn-lt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4259D26-0759-CA37-EC70-921054A38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874" y="1805205"/>
            <a:ext cx="5668928" cy="570540"/>
          </a:xfrm>
        </p:spPr>
        <p:txBody>
          <a:bodyPr>
            <a:normAutofit fontScale="25000" lnSpcReduction="20000"/>
          </a:bodyPr>
          <a:lstStyle/>
          <a:p>
            <a:r>
              <a:rPr lang="pt-BR" sz="4800" b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pt-BR" sz="4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ovens de 15 a 29 anos que não estudam e não estão ocupadas/os no mercado de trabalho, por sexo e raça/cor. Brasil, 2022 (em %)</a:t>
            </a:r>
            <a:endParaRPr lang="es-CL" sz="4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D4E31C3E-28C1-E356-895C-1D70D55C6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745831"/>
            <a:ext cx="5183189" cy="741506"/>
          </a:xfrm>
        </p:spPr>
        <p:txBody>
          <a:bodyPr>
            <a:normAutofit fontScale="25000" lnSpcReduction="20000"/>
          </a:bodyPr>
          <a:lstStyle/>
          <a:p>
            <a:endParaRPr lang="pt-BR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sz="37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sz="40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sz="4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pt-BR" sz="4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Jovens que não procuraram trabalho ou não estavam disponíveis para o trabalho em função das responsabilidades de cuidados com filhos/as, (outros parentes e afazeres domésticos, segundo sexo e faixa etária. Brasil, 2022 (em %)</a:t>
            </a:r>
            <a:endParaRPr lang="es-CL" sz="48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xmlns="" id="{02E792AA-717C-5D5B-C689-F21B7AFAB75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73101" y="2374895"/>
          <a:ext cx="5646701" cy="4251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xmlns="" id="{77DCABD0-175A-B5FC-72F6-6AB20DFE4164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5997575" y="2185744"/>
          <a:ext cx="5357813" cy="4073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FF7DCA84-7075-6680-4F0D-B277CF0C098B}"/>
              </a:ext>
            </a:extLst>
          </p:cNvPr>
          <p:cNvSpPr/>
          <p:nvPr/>
        </p:nvSpPr>
        <p:spPr>
          <a:xfrm>
            <a:off x="457199" y="6189663"/>
            <a:ext cx="2945219" cy="1083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935CE307-7031-198B-77EA-EBE416F76B18}"/>
              </a:ext>
            </a:extLst>
          </p:cNvPr>
          <p:cNvSpPr/>
          <p:nvPr/>
        </p:nvSpPr>
        <p:spPr>
          <a:xfrm>
            <a:off x="457199" y="6189663"/>
            <a:ext cx="4720857" cy="4878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9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Fonte: Microdados da Pnad c</a:t>
            </a:r>
            <a:r>
              <a:rPr lang="pt-B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ontínua</a:t>
            </a:r>
            <a:r>
              <a:rPr lang="pt-BR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pt-BR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Elaboração própria</a:t>
            </a:r>
            <a:endParaRPr lang="es-CL" sz="1100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6FF57567-C7A1-F0C6-DF0D-03B2BA2D8DD7}"/>
              </a:ext>
            </a:extLst>
          </p:cNvPr>
          <p:cNvSpPr/>
          <p:nvPr/>
        </p:nvSpPr>
        <p:spPr>
          <a:xfrm>
            <a:off x="457199" y="6189663"/>
            <a:ext cx="5562603" cy="64027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9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Fonte: Microdados da Pnad c</a:t>
            </a:r>
            <a:r>
              <a:rPr lang="pt-B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ontínua</a:t>
            </a:r>
            <a:r>
              <a:rPr lang="pt-BR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pt-BR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Elaboração própria</a:t>
            </a:r>
            <a:endParaRPr lang="es-CL" sz="1100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F8BEACA-2D9D-F195-CC8E-0396E0A48B95}"/>
              </a:ext>
            </a:extLst>
          </p:cNvPr>
          <p:cNvSpPr/>
          <p:nvPr/>
        </p:nvSpPr>
        <p:spPr>
          <a:xfrm>
            <a:off x="6103900" y="6189664"/>
            <a:ext cx="5357998" cy="5835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9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Fonte: Microdados da Pnad c</a:t>
            </a:r>
            <a:r>
              <a:rPr lang="pt-BR" sz="11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ontínua</a:t>
            </a:r>
            <a:r>
              <a:rPr lang="pt-BR" sz="1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pt-BR" sz="11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Elaboração própria</a:t>
            </a:r>
            <a:endParaRPr lang="es-CL" sz="1100" dirty="0"/>
          </a:p>
        </p:txBody>
      </p:sp>
    </p:spTree>
    <p:extLst>
      <p:ext uri="{BB962C8B-B14F-4D97-AF65-F5344CB8AC3E}">
        <p14:creationId xmlns:p14="http://schemas.microsoft.com/office/powerpoint/2010/main" val="245115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FA961541435F4885262CB9AED76D83" ma:contentTypeVersion="14" ma:contentTypeDescription="Crie um novo documento." ma:contentTypeScope="" ma:versionID="a4f42e7dd6adabc94984697c219955ec">
  <xsd:schema xmlns:xsd="http://www.w3.org/2001/XMLSchema" xmlns:xs="http://www.w3.org/2001/XMLSchema" xmlns:p="http://schemas.microsoft.com/office/2006/metadata/properties" xmlns:ns3="d8191225-4aa6-4560-a1fe-8bc3b2ea838e" xmlns:ns4="31f7df36-6e90-4134-9769-1071f0128ee7" targetNamespace="http://schemas.microsoft.com/office/2006/metadata/properties" ma:root="true" ma:fieldsID="ab6f3625e6617de4ecfac33fe143b2fa" ns3:_="" ns4:_="">
    <xsd:import namespace="d8191225-4aa6-4560-a1fe-8bc3b2ea838e"/>
    <xsd:import namespace="31f7df36-6e90-4134-9769-1071f0128ee7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191225-4aa6-4560-a1fe-8bc3b2ea838e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7df36-6e90-4134-9769-1071f0128ee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1f7df36-6e90-4134-9769-1071f0128ee7">
      <UserInfo>
        <DisplayName>Lais Wendel Abramo</DisplayName>
        <AccountId>12</AccountId>
        <AccountType/>
      </UserInfo>
    </SharedWithUsers>
    <_activity xmlns="d8191225-4aa6-4560-a1fe-8bc3b2ea838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9EC8E72-DA64-41D9-9EA8-41382E6AF2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191225-4aa6-4560-a1fe-8bc3b2ea838e"/>
    <ds:schemaRef ds:uri="31f7df36-6e90-4134-9769-1071f0128e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1F891DB-E38E-4B8C-BE3F-892E2057C3B0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d8191225-4aa6-4560-a1fe-8bc3b2ea838e"/>
    <ds:schemaRef ds:uri="http://www.w3.org/XML/1998/namespace"/>
    <ds:schemaRef ds:uri="http://schemas.microsoft.com/office/2006/metadata/properties"/>
    <ds:schemaRef ds:uri="31f7df36-6e90-4134-9769-1071f0128ee7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3CA5B67-8B53-476E-9438-1258CC15DA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6585</TotalTime>
  <Words>2889</Words>
  <Application>Microsoft Office PowerPoint</Application>
  <PresentationFormat>Widescreen</PresentationFormat>
  <Paragraphs>308</Paragraphs>
  <Slides>22</Slides>
  <Notes>11</Notes>
  <HiddenSlides>5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4" baseType="lpstr">
      <vt:lpstr>Bahnschrift</vt:lpstr>
      <vt:lpstr>Calibri Light</vt:lpstr>
      <vt:lpstr>Calibri</vt:lpstr>
      <vt:lpstr>Segoe UI</vt:lpstr>
      <vt:lpstr>Times New Roman</vt:lpstr>
      <vt:lpstr>Garamond</vt:lpstr>
      <vt:lpstr>Arial</vt:lpstr>
      <vt:lpstr>Arial Narrow</vt:lpstr>
      <vt:lpstr>Montserrat Alternates</vt:lpstr>
      <vt:lpstr>Poppins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Jovens e trabalho de cuidados:  64% dos jovens clasificados como “nem nem” trabalham, e muito -  são jovens mulheres que realizam trabalho de cuidados não remunerado nos seus próprios domicílios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Luiza Martins da Costa Vidal</dc:creator>
  <cp:lastModifiedBy>Vanderlucia Bezerra da Silva</cp:lastModifiedBy>
  <cp:revision>188</cp:revision>
  <cp:lastPrinted>2023-08-24T20:39:41Z</cp:lastPrinted>
  <dcterms:created xsi:type="dcterms:W3CDTF">2023-01-25T17:53:38Z</dcterms:created>
  <dcterms:modified xsi:type="dcterms:W3CDTF">2024-05-22T17:07:55Z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0x010100C1FA961541435F4885262CB9AED76D83</vt:lpwstr>
  </property>
</Properties>
</file>