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85" r:id="rId2"/>
    <p:sldId id="258" r:id="rId3"/>
    <p:sldId id="503" r:id="rId4"/>
    <p:sldId id="291" r:id="rId5"/>
    <p:sldId id="331" r:id="rId6"/>
    <p:sldId id="332" r:id="rId7"/>
    <p:sldId id="333" r:id="rId8"/>
    <p:sldId id="334" r:id="rId9"/>
    <p:sldId id="335" r:id="rId10"/>
    <p:sldId id="336" r:id="rId11"/>
    <p:sldId id="280" r:id="rId12"/>
    <p:sldId id="281" r:id="rId13"/>
    <p:sldId id="282" r:id="rId14"/>
    <p:sldId id="283" r:id="rId15"/>
    <p:sldId id="499" r:id="rId16"/>
    <p:sldId id="500" r:id="rId17"/>
    <p:sldId id="501" r:id="rId18"/>
    <p:sldId id="502" r:id="rId19"/>
    <p:sldId id="274" r:id="rId20"/>
  </p:sldIdLst>
  <p:sldSz cx="12192000" cy="6858000"/>
  <p:notesSz cx="6858000" cy="9144000"/>
  <p:embeddedFontLst>
    <p:embeddedFont>
      <p:font typeface="Noto Sans" panose="020B060402020202020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Franklin Gothic Medium Cond" panose="020B0606030402020204" pitchFamily="34" charset="0"/>
      <p:regular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Anton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3" roundtripDataSignature="AMtx7mhi+vkuDx1VOolZkjB+fGVW/yqz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7D2"/>
    <a:srgbClr val="3FCAD5"/>
    <a:srgbClr val="34BFE0"/>
    <a:srgbClr val="6CCFE6"/>
    <a:srgbClr val="68E7EA"/>
    <a:srgbClr val="1AB4B8"/>
    <a:srgbClr val="1DC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4606" autoAdjust="0"/>
  </p:normalViewPr>
  <p:slideViewPr>
    <p:cSldViewPr snapToGrid="0">
      <p:cViewPr varScale="1">
        <p:scale>
          <a:sx n="93" d="100"/>
          <a:sy n="93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103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709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426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" sz="1200" dirty="0">
                <a:latin typeface="Georgia"/>
                <a:ea typeface="Georgia"/>
                <a:cs typeface="Georgia"/>
                <a:sym typeface="Georgia"/>
              </a:rPr>
              <a:t>Além disso, outro estudo representativo nacionalmente nos EUA, incluindo crianças e adultos, descreveu que o maior consumo de alimentos ultraprocessados ​​estava associado a uma qualidade substancialmente inferior da dieta usando o Índice de Alimentação Saudável 2015.  Uma maior nota nesse índice indica maior adesão Guia americano, contento alimentos integrais protetores de DCNT nutrientes críticos..</a:t>
            </a:r>
            <a:endParaRPr dirty="0"/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9406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200" dirty="0">
                <a:latin typeface="Georgia"/>
                <a:ea typeface="Georgia"/>
                <a:cs typeface="Georgia"/>
                <a:sym typeface="Georgia"/>
              </a:rPr>
              <a:t>Por fim,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alimentos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ultraprocessados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têm baixo poder de saciedade e foram associados a alguns comportamentos de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adicção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sua participação relativa na dieta tem sido diretamente relacionada com aumento da ingestão total de energia. Este é talvez o mecanismo mais </a:t>
            </a:r>
            <a:r>
              <a:rPr lang="pt" sz="1200" dirty="0">
                <a:latin typeface="Georgia"/>
                <a:ea typeface="Georgia"/>
                <a:cs typeface="Georgia"/>
                <a:sym typeface="Georgia"/>
              </a:rPr>
              <a:t>importantes para compreensão da relação entre dietas ultraprocessadas e obesidade.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1" name="Google Shape;40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05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Evidências da meta-análise de Martini et al sobre inquéritos dietéticos nacionais de 13 países indicam uma associação linear entre a participação dietética de UPP e a ingestão total de energia. Observou-se </a:t>
            </a:r>
            <a:r>
              <a:rPr lang="pt" sz="11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aumento médio de mais de 200 calorias quando o consumo de alimentos ultraprocessados passa de 15% para 75% da dieta </a:t>
            </a:r>
            <a:endParaRPr b="0" dirty="0"/>
          </a:p>
        </p:txBody>
      </p:sp>
      <p:sp>
        <p:nvSpPr>
          <p:cNvPr id="408" name="Google Shape;40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675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estudo intitulado "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Ultra-Processed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Diets Cause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Excess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Calorie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Intake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Weight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Gain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Inpatient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Randomized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Controlled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Trial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 Libitum Food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Intake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investigou o impacto de dietas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ultraprocessadas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ganho de peso e de gordura por meio de um rigoroso ensaio clínico controlado e randomizado do tipo </a:t>
            </a:r>
            <a:r>
              <a:rPr lang="pt-B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cross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-over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 estudo envolveu participantes admitidos em uma instalação de pesquisa hospitalar, onde receberam, por duas semanas alternadamente, dietas sem alimentos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ultraprocessados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dietas com mais 80% de alimentos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ultraprocessados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Importante destacar que os participantes puderam consumir a quantidade de alimentos desejada, enfatizando a ingestão livre. Os pesquisadores projetaram cuidadosamente as dietas para que fossem equivalentes em termos de macronutrientes apresentados, densidade energética, açúcar e teor de fibras, garantindo que a principal diferença entre os dois grupos fosse o grau de processamento dos alimentos.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416" name="Google Shape;41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8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resultados revelaram diferenças significativas entre os dois grupos.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Seus resultados mostraram (veja o primeiro gráfico) que, quando expostos a dietas </a:t>
            </a:r>
            <a:r>
              <a:rPr lang="pt-BR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ultraprocessadas</a:t>
            </a: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 (veja a linha azul), os participantes consumiram, em média, 508 kcal a mais por dia do que quando foram expostos a dietas sem alimentos </a:t>
            </a:r>
            <a:r>
              <a:rPr lang="pt-BR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ultraprocessados</a:t>
            </a: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 ​​(veja a linha vermelha).</a:t>
            </a:r>
            <a:endParaRPr lang="pt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tabLst/>
              <a:defRPr/>
            </a:pP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participantes, ao final do período de duas semanas seguindo a dieta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ultraprocessada</a:t>
            </a: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apresentaram um ganho de peso de 0,9 ± 0,3 kg (p = 0.009)  e de gordura corporal de 0,4 ± 0,1 kg (p = 0.0015) enquanto, o final do período de duas semanas seguindo a dieta não </a:t>
            </a:r>
            <a:r>
              <a:rPr lang="pt-B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ultraprocessada</a:t>
            </a: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os indivíduos perderam 0,9 ± 0,3 kg (p = 0.007)  de peso e 0,3 ± 0,1 kg (p = 0.05) de gordura corporal.</a:t>
            </a:r>
            <a:endParaRPr lang="pt-BR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7" name="Google Shape;42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577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primeiro lugar, se valendo de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marketing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agressivo, conveniência, facilidade de acesso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hiperpalatabilidade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eles facilmente substituem padrões alimentares saudáveis e diminuem a diversidade da alimentação. </a:t>
            </a:r>
            <a:endParaRPr dirty="0"/>
          </a:p>
        </p:txBody>
      </p:sp>
      <p:sp>
        <p:nvSpPr>
          <p:cNvPr id="297" name="Google Shape;2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948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e98dbaa03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1e98dbaa03d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Hoje, 15 anos após a publicação do primeiro artigo que propôs o sistema de classificação de alimentos NOVA e que definiu o conceito de alimentos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ultraprocessados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, existem evidências sólidas sobre o impacto negativo do elevado consumo desses alimentos.</a:t>
            </a:r>
          </a:p>
          <a:p>
            <a:pPr marL="0" marR="0" lvl="0" indent="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Isso pode ser constatado nestas sete revisões sistemáticas com meta-análise  que mostram associação direta entre o consumo de alimentos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ultraprocessados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​​e muitas doenças crônicas.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g1e98dbaa03d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50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t" dirty="0"/>
              <a:t>Hoje, quase 15 anos depois da publicação do primeiro artigo que propôs a classificação Nova e definiu alimentos ultraprocessados, já há grande corpo de estudos que testaram a associação entre o consumo desses alimentos e DCNT. Recente revisão Umbrella / Guarda Chuva publicada no BMJ, que reuniu dados de 45 revisões </a:t>
            </a:r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em análise de quase 10 milhões de pessoas</a:t>
            </a:r>
            <a:r>
              <a:rPr lang="pt-B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t" dirty="0"/>
              <a:t>apontou que dieta </a:t>
            </a:r>
            <a:r>
              <a:rPr lang="pt-BR" b="0" i="0" dirty="0" err="1">
                <a:solidFill>
                  <a:srgbClr val="0F1419"/>
                </a:solidFill>
                <a:effectLst/>
                <a:latin typeface="TwitterChirp"/>
              </a:rPr>
              <a:t>ultraprocessadas</a:t>
            </a:r>
            <a:r>
              <a:rPr lang="pt-BR" b="0" i="0" dirty="0">
                <a:solidFill>
                  <a:srgbClr val="0F1419"/>
                </a:solidFill>
                <a:effectLst/>
                <a:latin typeface="TwitterChirp"/>
              </a:rPr>
              <a:t> estão diretamente ligados a 32 efeitos prejudiciais à saúde, incluindo doenças cardíacas, câncer, diabetes tipo 2, saúde mental adversa e morte precoce. </a:t>
            </a:r>
          </a:p>
          <a:p>
            <a:pPr algn="l" fontAlgn="base"/>
            <a:r>
              <a:rPr lang="pt-BR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De forma mais sólida, os cientistas afirmam que há evidências convincentes de que a ingestão de alimentos </a:t>
            </a:r>
            <a:r>
              <a:rPr lang="pt-BR" b="0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ultraprocessados</a:t>
            </a:r>
            <a:r>
              <a:rPr lang="pt-BR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está associada a um risco aumentado de 50% de morte relacionada a doenças cardiovasculares.</a:t>
            </a:r>
          </a:p>
          <a:p>
            <a:pPr algn="l" fontAlgn="base"/>
            <a:r>
              <a:rPr lang="pt-BR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Dados sólidos também mostraram um risco </a:t>
            </a:r>
            <a:r>
              <a:rPr lang="pt-BR" b="1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12% maior de diabetes tipo 2 a cada 10% de aumento dos </a:t>
            </a:r>
            <a:r>
              <a:rPr lang="pt-BR" b="1" i="0" dirty="0" err="1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ultraprocessados</a:t>
            </a:r>
            <a:r>
              <a:rPr lang="pt-BR" b="1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 na dieta</a:t>
            </a:r>
            <a:r>
              <a:rPr lang="pt-BR" b="0" i="0" dirty="0">
                <a:solidFill>
                  <a:srgbClr val="4A4A4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88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275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e33539b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5" name="Google Shape;245;g1de33539b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184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349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8e9b07bc3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78e9b07bc3_0_5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dirty="0"/>
              <a:t>Assim surgiu a proposta de classificação NOVA, para aplicação em estudos epidemiológicos de descrição de padrões de consumo alimentar populacional.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sistema classifica todos os alimentos segundo características do processamento industrial a que eles foram submetidos. São quatro os grupos: alimentos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natura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minimamente processados, ingredientes culinários processados, alimentos processados e alimentos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ultraprocessados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dirty="0"/>
          </a:p>
        </p:txBody>
      </p:sp>
      <p:sp>
        <p:nvSpPr>
          <p:cNvPr id="247" name="Google Shape;247;g278e9b07bc3_0_5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25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7371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200">
                <a:latin typeface="Times New Roman"/>
                <a:ea typeface="Times New Roman"/>
                <a:cs typeface="Times New Roman"/>
                <a:sym typeface="Times New Roman"/>
              </a:rPr>
              <a:t>Para além das evidencias em relação aos defechos em saúde, temos também varias evidencias demosntrando o impacto dos AUP em indicadores de qualidade da dieta que reforcam a plausibilidade do seu papel da epidemia de DCNT.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200">
                <a:latin typeface="Times New Roman"/>
                <a:ea typeface="Times New Roman"/>
                <a:cs typeface="Times New Roman"/>
                <a:sym typeface="Times New Roman"/>
              </a:rPr>
              <a:t>Aqui destaco evidencias em relação a 5 desses indicadores.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52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primeiro lugar, se valendo de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marketing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agressivo, conveniência, facilidade de acesso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hiperpalatabilidade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eles facilmente substituem padrões alimentares saudáveis e diminuem a diversidade da alimentação. </a:t>
            </a:r>
            <a:endParaRPr dirty="0"/>
          </a:p>
        </p:txBody>
      </p:sp>
      <p:sp>
        <p:nvSpPr>
          <p:cNvPr id="297" name="Google Shape;2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88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" sz="1800" b="0" dirty="0">
                <a:latin typeface="Georgia"/>
                <a:ea typeface="Georgia"/>
                <a:cs typeface="Georgia"/>
                <a:sym typeface="Georgia"/>
              </a:rPr>
              <a:t>Esta meta-análise avaliou a </a:t>
            </a:r>
            <a:r>
              <a:rPr lang="pt" sz="18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associação entre o consumo de alimentos ultraprocessados e a presença de alimentos in natura ou minimamente processados na dieta . </a:t>
            </a: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Essa revisão sistemática de estudos com amostras representativas de 13 países com dietas tradicionais com características muito distintas (México, Brasil, Chile e Colômbia, Reino Unido, Portugal, França e Itália, Estados Unidos e Canadá, Taiwan, Coreia e Austrália) demonstrou consistentemente que a participação de alimentos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ultraprocessados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dieta estava negativamente correlacionada com o consumo de diversos alimentos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natura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ou minimamente processados ricos em nutrientes, incluindo cereais, frutas, verduras e legumes e leguminosas.</a:t>
            </a:r>
            <a:endParaRPr sz="18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4" name="Google Shape;30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29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" sz="1200">
                <a:latin typeface="Times New Roman"/>
                <a:ea typeface="Times New Roman"/>
                <a:cs typeface="Times New Roman"/>
                <a:sym typeface="Times New Roman"/>
              </a:rPr>
              <a:t>Devido aos sesu ingredientes, os alimentos ultraprocesados ​​tienen mayor densidad energética, más açúcar libre y grasas saturadas y trans, y menos fibra dietética, proteínas, bitaminas y minerales que los alimentos no ultraprocesados,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97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" sz="1800" dirty="0">
                <a:latin typeface="Georgia"/>
                <a:ea typeface="Georgia"/>
                <a:cs typeface="Georgia"/>
                <a:sym typeface="Georgia"/>
              </a:rPr>
              <a:t>Outro estudo usando dados nacionalmente representativos de 8 países estimou a prevalência de dietas com densidade energética, açúcares livres ou gordura saturada em excesso e ou fibra insuficiente de acordo com o consumo de UPP. Em todos os países, se observa</a:t>
            </a:r>
            <a:r>
              <a:rPr lang="pt-BR" sz="1800" dirty="0">
                <a:latin typeface="Georgia"/>
                <a:ea typeface="Georgia"/>
                <a:cs typeface="Georgia"/>
                <a:sym typeface="Georgia"/>
              </a:rPr>
              <a:t> que a maior ingestão de alimentos </a:t>
            </a:r>
            <a:r>
              <a:rPr lang="pt-BR" sz="1800" dirty="0" err="1">
                <a:latin typeface="Georgia"/>
                <a:ea typeface="Georgia"/>
                <a:cs typeface="Georgia"/>
                <a:sym typeface="Georgia"/>
              </a:rPr>
              <a:t>ultraprocessados</a:t>
            </a:r>
            <a:r>
              <a:rPr lang="pt-BR" sz="1800" dirty="0">
                <a:latin typeface="Georgia"/>
                <a:ea typeface="Georgia"/>
                <a:cs typeface="Georgia"/>
                <a:sym typeface="Georgia"/>
              </a:rPr>
              <a:t> se correlacionou com um aumento substancial da inadequação concomitante de nutrientes. </a:t>
            </a:r>
            <a:r>
              <a:rPr lang="pt" sz="1800" dirty="0">
                <a:latin typeface="Georgia"/>
                <a:ea typeface="Georgia"/>
                <a:cs typeface="Georgia"/>
                <a:sym typeface="Georgia"/>
              </a:rPr>
              <a:t>Em alguns países, 20 vezes maior.</a:t>
            </a:r>
            <a:endParaRPr dirty="0"/>
          </a:p>
          <a:p>
            <a:pPr marL="4572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5" name="Google Shape;3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9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6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85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988" y="522189"/>
            <a:ext cx="2124027" cy="7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/>
          <p:nvPr/>
        </p:nvSpPr>
        <p:spPr>
          <a:xfrm>
            <a:off x="0" y="9689"/>
            <a:ext cx="12192000" cy="868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3;p18">
            <a:extLst>
              <a:ext uri="{FF2B5EF4-FFF2-40B4-BE49-F238E27FC236}">
                <a16:creationId xmlns:a16="http://schemas.microsoft.com/office/drawing/2014/main" xmlns="" id="{C31A63BA-2461-4480-BBA6-E5C99F75DE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00" y="2071145"/>
            <a:ext cx="109728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None/>
            </a:pPr>
            <a:r>
              <a:rPr lang="pt-BR" sz="2800" dirty="0">
                <a:solidFill>
                  <a:srgbClr val="11597E"/>
                </a:solidFill>
                <a:latin typeface="Franklin Gothic Medium Cond" panose="020B0606030402020204" pitchFamily="34" charset="0"/>
                <a:ea typeface="Helvetica Neue"/>
                <a:cs typeface="Helvetica Neue"/>
                <a:sym typeface="Helvetica Neue"/>
              </a:rPr>
              <a:t>Declaração de Conflito de interesses</a:t>
            </a:r>
            <a:endParaRPr sz="2800" dirty="0">
              <a:solidFill>
                <a:srgbClr val="11597E"/>
              </a:solidFill>
              <a:latin typeface="Franklin Gothic Medium Cond" panose="020B06060304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05;p2">
            <a:extLst>
              <a:ext uri="{FF2B5EF4-FFF2-40B4-BE49-F238E27FC236}">
                <a16:creationId xmlns:a16="http://schemas.microsoft.com/office/drawing/2014/main" xmlns="" id="{1D33CAEE-81A2-4E14-A7EE-72A42C1DAC33}"/>
              </a:ext>
            </a:extLst>
          </p:cNvPr>
          <p:cNvSpPr txBox="1"/>
          <p:nvPr/>
        </p:nvSpPr>
        <p:spPr>
          <a:xfrm>
            <a:off x="1569396" y="2816179"/>
            <a:ext cx="8829675" cy="90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33" b="0" i="0" u="none" strike="noStrike" cap="none" dirty="0">
                <a:solidFill>
                  <a:schemeClr val="bg2"/>
                </a:solidFill>
                <a:latin typeface="Franklin Gothic Medium" panose="020B0603020102020204" pitchFamily="34" charset="0"/>
                <a:ea typeface="Poppins Light"/>
                <a:cs typeface="Poppins Light"/>
                <a:sym typeface="Poppins Light"/>
              </a:rPr>
              <a:t>Declaro não ter conflitos de interesse de nenhuma natureza</a:t>
            </a:r>
            <a:endParaRPr dirty="0">
              <a:solidFill>
                <a:schemeClr val="bg2"/>
              </a:solidFill>
              <a:latin typeface="Franklin Gothic Medium" panose="020B06030201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bg2"/>
                </a:solidFill>
                <a:latin typeface="Franklin Gothic Medium" panose="020B0603020102020204" pitchFamily="34" charset="0"/>
                <a:ea typeface="Poppins Light"/>
                <a:cs typeface="Poppins Light"/>
                <a:sym typeface="Poppins Light"/>
              </a:rPr>
              <a:t>As pesquisas aqui apresentadas foram financiados por órgãos e agências públicos</a:t>
            </a:r>
            <a:endParaRPr dirty="0">
              <a:solidFill>
                <a:schemeClr val="bg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" name="Google Shape;111;p2">
            <a:extLst>
              <a:ext uri="{FF2B5EF4-FFF2-40B4-BE49-F238E27FC236}">
                <a16:creationId xmlns:a16="http://schemas.microsoft.com/office/drawing/2014/main" xmlns="" id="{7893F6E6-ECC2-4E54-8B1F-993CA55451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4841282"/>
            <a:ext cx="29337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9;p2">
            <a:extLst>
              <a:ext uri="{FF2B5EF4-FFF2-40B4-BE49-F238E27FC236}">
                <a16:creationId xmlns:a16="http://schemas.microsoft.com/office/drawing/2014/main" xmlns="" id="{FA805D17-5419-4F0C-9A93-F8953D4EAF6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5081956"/>
            <a:ext cx="2478088" cy="74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0;p2">
            <a:extLst>
              <a:ext uri="{FF2B5EF4-FFF2-40B4-BE49-F238E27FC236}">
                <a16:creationId xmlns:a16="http://schemas.microsoft.com/office/drawing/2014/main" xmlns="" id="{56F2D531-0D1E-4BFD-8D4A-C6DA684325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83071" y="5081956"/>
            <a:ext cx="2032000" cy="8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Placa azul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xmlns="" id="{EBCAD009-E676-46E8-B706-8C013576E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929" y="5133380"/>
            <a:ext cx="2501259" cy="63877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72" y="1"/>
            <a:ext cx="2352781" cy="71324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1CE526C-1E33-4641-9243-1A514FEED6F3}"/>
              </a:ext>
            </a:extLst>
          </p:cNvPr>
          <p:cNvSpPr txBox="1"/>
          <p:nvPr/>
        </p:nvSpPr>
        <p:spPr>
          <a:xfrm>
            <a:off x="20199" y="943665"/>
            <a:ext cx="10921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/>
              <a:t>Audiência </a:t>
            </a:r>
            <a:r>
              <a:rPr lang="pt-BR" dirty="0"/>
              <a:t>Pública sobre Alimentos e produtos disponibilizados nas cestas básicas, no escopo da Reforma </a:t>
            </a:r>
            <a:r>
              <a:rPr lang="pt-BR" dirty="0" smtClean="0"/>
              <a:t>Tributária. 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18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</a:rPr>
              <a:t>de maio de 2024</a:t>
            </a:r>
          </a:p>
        </p:txBody>
      </p:sp>
    </p:spTree>
    <p:extLst>
      <p:ext uri="{BB962C8B-B14F-4D97-AF65-F5344CB8AC3E}">
        <p14:creationId xmlns:p14="http://schemas.microsoft.com/office/powerpoint/2010/main" val="390296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553417" y="422600"/>
            <a:ext cx="11098924" cy="97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Calibri"/>
              <a:buNone/>
            </a:pPr>
            <a:r>
              <a:rPr lang="pt" sz="2800" b="1">
                <a:latin typeface="Century Gothic"/>
                <a:ea typeface="Century Gothic"/>
                <a:cs typeface="Century Gothic"/>
                <a:sym typeface="Century Gothic"/>
              </a:rPr>
              <a:t>Escores do </a:t>
            </a:r>
            <a:r>
              <a:rPr lang="pt" sz="2800" b="1" i="1">
                <a:latin typeface="Century Gothic"/>
                <a:ea typeface="Century Gothic"/>
                <a:cs typeface="Century Gothic"/>
                <a:sym typeface="Century Gothic"/>
              </a:rPr>
              <a:t>Healthy Eating Index </a:t>
            </a:r>
            <a:r>
              <a:rPr lang="pt" sz="2800" b="1">
                <a:latin typeface="Century Gothic"/>
                <a:ea typeface="Century Gothic"/>
                <a:cs typeface="Century Gothic"/>
                <a:sym typeface="Century Gothic"/>
              </a:rPr>
              <a:t>de acordo com quintis de consumo de alimentos ultraprocessados na população estadunidense, NHANES 2015‒2018 </a:t>
            </a:r>
            <a:endParaRPr sz="28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36" name="Google Shape;336;p18"/>
          <p:cNvGrpSpPr/>
          <p:nvPr/>
        </p:nvGrpSpPr>
        <p:grpSpPr>
          <a:xfrm>
            <a:off x="119450" y="2266079"/>
            <a:ext cx="11532891" cy="3368819"/>
            <a:chOff x="-38202" y="1656480"/>
            <a:chExt cx="11532891" cy="3368819"/>
          </a:xfrm>
        </p:grpSpPr>
        <p:sp>
          <p:nvSpPr>
            <p:cNvPr id="337" name="Google Shape;337;p18"/>
            <p:cNvSpPr txBox="1"/>
            <p:nvPr/>
          </p:nvSpPr>
          <p:spPr>
            <a:xfrm>
              <a:off x="265649" y="4494131"/>
              <a:ext cx="54858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Quintis de consumo de alimentos ultraprocessados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(% do total de energia)</a:t>
              </a:r>
              <a:endPara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Google Shape;338;p18"/>
            <p:cNvSpPr txBox="1"/>
            <p:nvPr/>
          </p:nvSpPr>
          <p:spPr>
            <a:xfrm>
              <a:off x="8464202" y="1696769"/>
              <a:ext cx="14385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" sz="16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Adultos</a:t>
              </a:r>
              <a:endPara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39" name="Google Shape;339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96607" y="2026196"/>
              <a:ext cx="5703913" cy="2578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9617" y="2259072"/>
              <a:ext cx="5102714" cy="23453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18"/>
            <p:cNvSpPr txBox="1"/>
            <p:nvPr/>
          </p:nvSpPr>
          <p:spPr>
            <a:xfrm>
              <a:off x="2289299" y="1656480"/>
              <a:ext cx="14385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" sz="16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Crianças </a:t>
              </a:r>
              <a:endPara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18"/>
            <p:cNvSpPr txBox="1"/>
            <p:nvPr/>
          </p:nvSpPr>
          <p:spPr>
            <a:xfrm>
              <a:off x="6008889" y="4563675"/>
              <a:ext cx="54858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Quintis de consumo de alimentos ultraprocessados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(% do total de energia)</a:t>
              </a:r>
              <a:endPara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18"/>
            <p:cNvSpPr txBox="1"/>
            <p:nvPr/>
          </p:nvSpPr>
          <p:spPr>
            <a:xfrm>
              <a:off x="-38202" y="1896803"/>
              <a:ext cx="943704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HEI 2015</a:t>
              </a:r>
              <a:endPara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Google Shape;344;p18"/>
            <p:cNvSpPr txBox="1"/>
            <p:nvPr/>
          </p:nvSpPr>
          <p:spPr>
            <a:xfrm>
              <a:off x="5412331" y="1809189"/>
              <a:ext cx="943704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HEI 2015</a:t>
              </a:r>
              <a:endPara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5" name="Google Shape;345;p18"/>
          <p:cNvSpPr txBox="1"/>
          <p:nvPr/>
        </p:nvSpPr>
        <p:spPr>
          <a:xfrm>
            <a:off x="9341104" y="6044802"/>
            <a:ext cx="25960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Steele et al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" sz="10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Consumption of ultra-processed foods and diet quality in the US population</a:t>
            </a:r>
            <a:endParaRPr sz="10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"/>
          <p:cNvSpPr txBox="1"/>
          <p:nvPr/>
        </p:nvSpPr>
        <p:spPr>
          <a:xfrm>
            <a:off x="2517168" y="2891820"/>
            <a:ext cx="659600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" sz="3200" dirty="0" smtClean="0">
                <a:solidFill>
                  <a:schemeClr val="dk1"/>
                </a:solidFill>
                <a:latin typeface="Franklin Gothic Medium Cond" panose="020B0606030402020204" pitchFamily="34" charset="0"/>
                <a:ea typeface="Century Gothic"/>
                <a:cs typeface="Century Gothic"/>
                <a:sym typeface="Century Gothic"/>
              </a:rPr>
              <a:t>Padrões alimentares ricos em a</a:t>
            </a:r>
            <a:r>
              <a:rPr lang="pt" sz="3200" i="0" u="none" strike="noStrike" cap="none" dirty="0" smtClean="0">
                <a:solidFill>
                  <a:schemeClr val="dk1"/>
                </a:solidFill>
                <a:latin typeface="Franklin Gothic Medium Cond" panose="020B0606030402020204" pitchFamily="34" charset="0"/>
                <a:ea typeface="Century Gothic"/>
                <a:cs typeface="Century Gothic"/>
                <a:sym typeface="Century Gothic"/>
              </a:rPr>
              <a:t>limentos </a:t>
            </a:r>
            <a:r>
              <a:rPr lang="pt" sz="3200" i="0" u="none" strike="noStrike" cap="none" dirty="0">
                <a:solidFill>
                  <a:schemeClr val="dk1"/>
                </a:solidFill>
                <a:latin typeface="Franklin Gothic Medium Cond" panose="020B0606030402020204" pitchFamily="34" charset="0"/>
                <a:ea typeface="Century Gothic"/>
                <a:cs typeface="Century Gothic"/>
                <a:sym typeface="Century Gothic"/>
              </a:rPr>
              <a:t>ultraprocessados ​​induzem o consumo excessivo de energia</a:t>
            </a:r>
            <a:endParaRPr sz="1800" i="0" u="none" strike="noStrike" cap="none" dirty="0">
              <a:solidFill>
                <a:schemeClr val="dk1"/>
              </a:solidFill>
              <a:latin typeface="Franklin Gothic Medium Cond" panose="020B06060304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5"/>
          <p:cNvSpPr txBox="1"/>
          <p:nvPr/>
        </p:nvSpPr>
        <p:spPr>
          <a:xfrm>
            <a:off x="4976882" y="1405863"/>
            <a:ext cx="111911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6600" dirty="0">
                <a:latin typeface="Anton"/>
                <a:sym typeface="Anton"/>
              </a:rPr>
              <a:t>3</a:t>
            </a:r>
            <a:endParaRPr dirty="0"/>
          </a:p>
        </p:txBody>
      </p:sp>
      <p:pic>
        <p:nvPicPr>
          <p:cNvPr id="4" name="Google Shape;105;p1" descr="Núcleo de Pesquisas Epidemiológicas em Nutrição e Saúde">
            <a:extLst>
              <a:ext uri="{FF2B5EF4-FFF2-40B4-BE49-F238E27FC236}">
                <a16:creationId xmlns:a16="http://schemas.microsoft.com/office/drawing/2014/main" xmlns="" id="{E852BE83-E7F7-401D-9570-73FDB73B3B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6763" y="6268720"/>
            <a:ext cx="1515237" cy="570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0;p20">
            <a:extLst>
              <a:ext uri="{FF2B5EF4-FFF2-40B4-BE49-F238E27FC236}">
                <a16:creationId xmlns:a16="http://schemas.microsoft.com/office/drawing/2014/main" xmlns="" id="{4D7255B5-15CE-4651-B216-D5C79C34F406}"/>
              </a:ext>
            </a:extLst>
          </p:cNvPr>
          <p:cNvSpPr/>
          <p:nvPr/>
        </p:nvSpPr>
        <p:spPr>
          <a:xfrm>
            <a:off x="0" y="-38100"/>
            <a:ext cx="12192000" cy="800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29" y="0"/>
            <a:ext cx="2732925" cy="8284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 txBox="1"/>
          <p:nvPr/>
        </p:nvSpPr>
        <p:spPr>
          <a:xfrm>
            <a:off x="515470" y="209892"/>
            <a:ext cx="111610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Meta-análise de estudos de 13 países mostra um </a:t>
            </a:r>
            <a:r>
              <a:rPr lang="pt" sz="24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aumento médio de mais de 200 calorias</a:t>
            </a:r>
            <a:r>
              <a:rPr lang="pt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quando o consumo de alimentos ultraprocessados passa de 15% para 75% da dieta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6"/>
          <p:cNvSpPr txBox="1"/>
          <p:nvPr/>
        </p:nvSpPr>
        <p:spPr>
          <a:xfrm>
            <a:off x="9933661" y="5424696"/>
            <a:ext cx="2056631" cy="122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Martini et al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" sz="10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Meta-analysis of national dietary surveys conducted in 13 countries from South and North America, Europe, Asia, and Oceania.</a:t>
            </a:r>
            <a:endParaRPr sz="10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2" name="Google Shape;41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7424" y="1959669"/>
            <a:ext cx="4982882" cy="468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/>
          <p:nvPr/>
        </p:nvSpPr>
        <p:spPr>
          <a:xfrm>
            <a:off x="6475510" y="6011357"/>
            <a:ext cx="554501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"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Hall et al., 2019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Ultra-Processed Diets Cause Excess Calorie Intake and Weight Gain: An Inpatient Randomized Controlled Trial of Ad Libitum Food Intake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9" name="Google Shape;419;p27"/>
          <p:cNvSpPr txBox="1"/>
          <p:nvPr/>
        </p:nvSpPr>
        <p:spPr>
          <a:xfrm>
            <a:off x="606845" y="224541"/>
            <a:ext cx="11269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entury Gothic"/>
              <a:buNone/>
            </a:pPr>
            <a:r>
              <a:rPr lang="pt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Dietas ultraprocessadas causam ingestão excessiva de calorias e ganho de peso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7"/>
          <p:cNvPicPr preferRelativeResize="0"/>
          <p:nvPr/>
        </p:nvPicPr>
        <p:blipFill rotWithShape="1">
          <a:blip r:embed="rId3">
            <a:alphaModFix/>
          </a:blip>
          <a:srcRect r="1186" b="7637"/>
          <a:stretch/>
        </p:blipFill>
        <p:spPr>
          <a:xfrm>
            <a:off x="503595" y="1949386"/>
            <a:ext cx="5212898" cy="1942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27"/>
          <p:cNvGrpSpPr/>
          <p:nvPr/>
        </p:nvGrpSpPr>
        <p:grpSpPr>
          <a:xfrm>
            <a:off x="255639" y="4114797"/>
            <a:ext cx="5460853" cy="2250483"/>
            <a:chOff x="255639" y="4114797"/>
            <a:chExt cx="5460853" cy="2250483"/>
          </a:xfrm>
        </p:grpSpPr>
        <p:pic>
          <p:nvPicPr>
            <p:cNvPr id="422" name="Google Shape;422;p27"/>
            <p:cNvPicPr preferRelativeResize="0"/>
            <p:nvPr/>
          </p:nvPicPr>
          <p:blipFill rotWithShape="1">
            <a:blip r:embed="rId4">
              <a:alphaModFix/>
            </a:blip>
            <a:srcRect r="2768"/>
            <a:stretch/>
          </p:blipFill>
          <p:spPr>
            <a:xfrm>
              <a:off x="412955" y="4114797"/>
              <a:ext cx="5303537" cy="2250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27"/>
            <p:cNvSpPr txBox="1"/>
            <p:nvPr/>
          </p:nvSpPr>
          <p:spPr>
            <a:xfrm>
              <a:off x="255639" y="5240038"/>
              <a:ext cx="884903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Randomize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8"/>
          <p:cNvPicPr preferRelativeResize="0"/>
          <p:nvPr/>
        </p:nvPicPr>
        <p:blipFill rotWithShape="1">
          <a:blip r:embed="rId3">
            <a:alphaModFix/>
          </a:blip>
          <a:srcRect r="1186" b="7637"/>
          <a:stretch/>
        </p:blipFill>
        <p:spPr>
          <a:xfrm>
            <a:off x="503595" y="1949386"/>
            <a:ext cx="5212898" cy="19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0296" y="1286660"/>
            <a:ext cx="4532408" cy="275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3513" y="4042043"/>
            <a:ext cx="4449191" cy="278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2" name="Google Shape;432;p28"/>
          <p:cNvGrpSpPr/>
          <p:nvPr/>
        </p:nvGrpSpPr>
        <p:grpSpPr>
          <a:xfrm>
            <a:off x="255639" y="4114797"/>
            <a:ext cx="5460853" cy="2250483"/>
            <a:chOff x="255639" y="4114797"/>
            <a:chExt cx="5460853" cy="2250483"/>
          </a:xfrm>
        </p:grpSpPr>
        <p:pic>
          <p:nvPicPr>
            <p:cNvPr id="433" name="Google Shape;433;p28"/>
            <p:cNvPicPr preferRelativeResize="0"/>
            <p:nvPr/>
          </p:nvPicPr>
          <p:blipFill rotWithShape="1">
            <a:blip r:embed="rId6">
              <a:alphaModFix/>
            </a:blip>
            <a:srcRect r="2768"/>
            <a:stretch/>
          </p:blipFill>
          <p:spPr>
            <a:xfrm>
              <a:off x="412955" y="4114797"/>
              <a:ext cx="5303537" cy="2250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28"/>
            <p:cNvSpPr txBox="1"/>
            <p:nvPr/>
          </p:nvSpPr>
          <p:spPr>
            <a:xfrm>
              <a:off x="255639" y="5240038"/>
              <a:ext cx="884903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Randomize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28"/>
          <p:cNvSpPr txBox="1"/>
          <p:nvPr/>
        </p:nvSpPr>
        <p:spPr>
          <a:xfrm>
            <a:off x="606845" y="224541"/>
            <a:ext cx="11269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pt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Dietas ultraprocessadas causam ingestão excessiva de calorias e ganho de peso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/>
          <p:nvPr/>
        </p:nvSpPr>
        <p:spPr>
          <a:xfrm>
            <a:off x="1619315" y="3276872"/>
            <a:ext cx="895337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" sz="3200" i="0" u="none" strike="noStrike" cap="none" dirty="0" smtClean="0">
                <a:solidFill>
                  <a:schemeClr val="dk1"/>
                </a:solidFill>
                <a:latin typeface="Franklin Gothic Medium" panose="020B0603020102020204" pitchFamily="34" charset="0"/>
                <a:ea typeface="Century Gothic"/>
                <a:cs typeface="Century Gothic"/>
                <a:sym typeface="Century Gothic"/>
              </a:rPr>
              <a:t>Padrões alimentares ricos em alimentos </a:t>
            </a:r>
            <a:r>
              <a:rPr lang="pt" sz="3200" i="0" u="none" strike="noStrike" cap="none" dirty="0">
                <a:solidFill>
                  <a:schemeClr val="dk1"/>
                </a:solidFill>
                <a:latin typeface="Franklin Gothic Medium" panose="020B0603020102020204" pitchFamily="34" charset="0"/>
                <a:ea typeface="Century Gothic"/>
                <a:cs typeface="Century Gothic"/>
                <a:sym typeface="Century Gothic"/>
              </a:rPr>
              <a:t>ultraprocessados </a:t>
            </a:r>
            <a:r>
              <a:rPr lang="pt" sz="3200" i="0" u="none" strike="noStrike" cap="none" dirty="0" smtClean="0">
                <a:solidFill>
                  <a:schemeClr val="dk1"/>
                </a:solidFill>
                <a:latin typeface="Franklin Gothic Medium" panose="020B0603020102020204" pitchFamily="34" charset="0"/>
                <a:ea typeface="Century Gothic"/>
                <a:cs typeface="Century Gothic"/>
                <a:sym typeface="Century Gothic"/>
              </a:rPr>
              <a:t>aumentam o risco de doenças e de morte na população</a:t>
            </a:r>
            <a:r>
              <a:rPr lang="pt" sz="32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​​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5386743" y="1605888"/>
            <a:ext cx="111911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6600" dirty="0">
                <a:latin typeface="Anton"/>
                <a:sym typeface="Anton"/>
              </a:rPr>
              <a:t>4</a:t>
            </a:r>
            <a:endParaRPr dirty="0"/>
          </a:p>
        </p:txBody>
      </p:sp>
      <p:sp>
        <p:nvSpPr>
          <p:cNvPr id="4" name="Google Shape;90;p20">
            <a:extLst>
              <a:ext uri="{FF2B5EF4-FFF2-40B4-BE49-F238E27FC236}">
                <a16:creationId xmlns:a16="http://schemas.microsoft.com/office/drawing/2014/main" xmlns="" id="{50892C69-C547-4179-A1B0-AE834B8F9819}"/>
              </a:ext>
            </a:extLst>
          </p:cNvPr>
          <p:cNvSpPr/>
          <p:nvPr/>
        </p:nvSpPr>
        <p:spPr>
          <a:xfrm>
            <a:off x="0" y="-38100"/>
            <a:ext cx="12192000" cy="800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05;p1" descr="Núcleo de Pesquisas Epidemiológicas em Nutrição e Saúde">
            <a:extLst>
              <a:ext uri="{FF2B5EF4-FFF2-40B4-BE49-F238E27FC236}">
                <a16:creationId xmlns:a16="http://schemas.microsoft.com/office/drawing/2014/main" xmlns="" id="{4E031839-2C72-4B46-82D6-EB0CBB60C5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6763" y="6268720"/>
            <a:ext cx="1515237" cy="57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29" y="0"/>
            <a:ext cx="2732925" cy="8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3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g1e98dbaa03d_0_105"/>
          <p:cNvPicPr preferRelativeResize="0"/>
          <p:nvPr/>
        </p:nvPicPr>
        <p:blipFill rotWithShape="1">
          <a:blip r:embed="rId3">
            <a:alphaModFix/>
          </a:blip>
          <a:srcRect l="33082" t="13698" r="34349" b="68930"/>
          <a:stretch/>
        </p:blipFill>
        <p:spPr>
          <a:xfrm>
            <a:off x="131320" y="65412"/>
            <a:ext cx="4745481" cy="14236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  <p:pic>
        <p:nvPicPr>
          <p:cNvPr id="434" name="Google Shape;434;g1e98dbaa03d_0_105"/>
          <p:cNvPicPr preferRelativeResize="0"/>
          <p:nvPr/>
        </p:nvPicPr>
        <p:blipFill rotWithShape="1">
          <a:blip r:embed="rId4">
            <a:alphaModFix/>
          </a:blip>
          <a:srcRect l="24966" t="19727" r="27414" b="58467"/>
          <a:stretch/>
        </p:blipFill>
        <p:spPr>
          <a:xfrm>
            <a:off x="1262204" y="1138481"/>
            <a:ext cx="3932407" cy="10128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  <p:pic>
        <p:nvPicPr>
          <p:cNvPr id="435" name="Google Shape;435;g1e98dbaa03d_0_105"/>
          <p:cNvPicPr preferRelativeResize="0"/>
          <p:nvPr/>
        </p:nvPicPr>
        <p:blipFill rotWithShape="1">
          <a:blip r:embed="rId5">
            <a:alphaModFix/>
          </a:blip>
          <a:srcRect l="10164" t="22378" r="66648" b="52457"/>
          <a:stretch/>
        </p:blipFill>
        <p:spPr>
          <a:xfrm>
            <a:off x="2400098" y="1800711"/>
            <a:ext cx="3932400" cy="12003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  <p:pic>
        <p:nvPicPr>
          <p:cNvPr id="436" name="Google Shape;436;g1e98dbaa03d_0_105"/>
          <p:cNvPicPr preferRelativeResize="0"/>
          <p:nvPr/>
        </p:nvPicPr>
        <p:blipFill rotWithShape="1">
          <a:blip r:embed="rId6">
            <a:alphaModFix/>
          </a:blip>
          <a:srcRect t="9812" r="299" b="32603"/>
          <a:stretch/>
        </p:blipFill>
        <p:spPr>
          <a:xfrm>
            <a:off x="3228407" y="2640464"/>
            <a:ext cx="4618359" cy="12500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  <p:pic>
        <p:nvPicPr>
          <p:cNvPr id="437" name="Google Shape;437;g1e98dbaa03d_0_105"/>
          <p:cNvPicPr preferRelativeResize="0"/>
          <p:nvPr/>
        </p:nvPicPr>
        <p:blipFill rotWithShape="1">
          <a:blip r:embed="rId7">
            <a:alphaModFix/>
          </a:blip>
          <a:srcRect t="7493"/>
          <a:stretch/>
        </p:blipFill>
        <p:spPr>
          <a:xfrm>
            <a:off x="4838173" y="3490165"/>
            <a:ext cx="4767863" cy="15424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  <p:pic>
        <p:nvPicPr>
          <p:cNvPr id="438" name="Google Shape;438;g1e98dbaa03d_0_105"/>
          <p:cNvPicPr preferRelativeResize="0"/>
          <p:nvPr/>
        </p:nvPicPr>
        <p:blipFill rotWithShape="1">
          <a:blip r:embed="rId8">
            <a:alphaModFix/>
          </a:blip>
          <a:srcRect b="34717"/>
          <a:stretch/>
        </p:blipFill>
        <p:spPr>
          <a:xfrm>
            <a:off x="6538659" y="4531976"/>
            <a:ext cx="4483287" cy="1164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  <p:pic>
        <p:nvPicPr>
          <p:cNvPr id="439" name="Google Shape;439;g1e98dbaa03d_0_105"/>
          <p:cNvPicPr preferRelativeResize="0"/>
          <p:nvPr/>
        </p:nvPicPr>
        <p:blipFill rotWithShape="1">
          <a:blip r:embed="rId9">
            <a:alphaModFix/>
          </a:blip>
          <a:srcRect r="318" b="10594"/>
          <a:stretch/>
        </p:blipFill>
        <p:spPr>
          <a:xfrm>
            <a:off x="8780302" y="5119551"/>
            <a:ext cx="3082834" cy="15255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024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1515F01-8FBF-4C74-8E95-645825271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31" t="18472" r="50001" b="16250"/>
          <a:stretch/>
        </p:blipFill>
        <p:spPr>
          <a:xfrm>
            <a:off x="962041" y="485233"/>
            <a:ext cx="4764081" cy="53059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6248E4E-6A55-4E14-A8B8-FF7C7776C8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08" t="23890" r="15391" b="52916"/>
          <a:stretch/>
        </p:blipFill>
        <p:spPr>
          <a:xfrm>
            <a:off x="5726122" y="390526"/>
            <a:ext cx="6132504" cy="20002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291099D-E56C-4333-B061-F6E9B092784C}"/>
              </a:ext>
            </a:extLst>
          </p:cNvPr>
          <p:cNvSpPr txBox="1"/>
          <p:nvPr/>
        </p:nvSpPr>
        <p:spPr>
          <a:xfrm>
            <a:off x="9505949" y="5953125"/>
            <a:ext cx="246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</a:t>
            </a:r>
            <a:r>
              <a:rPr lang="pt-BR" sz="1200" dirty="0"/>
              <a:t> Lane et al. BMJ 2024;384:e077310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CF05DDF-EDD7-4D3F-B3DB-51511EA27DD0}"/>
              </a:ext>
            </a:extLst>
          </p:cNvPr>
          <p:cNvSpPr txBox="1"/>
          <p:nvPr/>
        </p:nvSpPr>
        <p:spPr>
          <a:xfrm>
            <a:off x="7132319" y="3428999"/>
            <a:ext cx="378669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Open Sans" panose="020B0606030504020204" pitchFamily="34" charset="0"/>
              </a:rPr>
              <a:t>50% de morte relacionada a doenças cardiovasculares.</a:t>
            </a:r>
            <a:endParaRPr lang="pt-BR" b="1" dirty="0" smtClean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Risco </a:t>
            </a:r>
            <a:r>
              <a:rPr lang="pt-BR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12% maior de diabetes tipo 2 a cada 10% de aumento dos </a:t>
            </a:r>
            <a:r>
              <a:rPr lang="pt-BR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ultraprocessados</a:t>
            </a:r>
            <a:r>
              <a:rPr lang="pt-BR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na dieta</a:t>
            </a:r>
            <a:r>
              <a:rPr lang="pt-BR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5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/>
          <p:nvPr/>
        </p:nvSpPr>
        <p:spPr>
          <a:xfrm>
            <a:off x="1619315" y="3276872"/>
            <a:ext cx="895337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" sz="3200" i="0" u="none" strike="noStrike" cap="none" dirty="0" smtClean="0">
                <a:solidFill>
                  <a:schemeClr val="dk1"/>
                </a:solidFill>
                <a:latin typeface="Franklin Gothic Medium" panose="020B0603020102020204" pitchFamily="34" charset="0"/>
                <a:ea typeface="Century Gothic"/>
                <a:cs typeface="Century Gothic"/>
                <a:sym typeface="Century Gothic"/>
              </a:rPr>
              <a:t>Padrões alimentares ricos em alimentos </a:t>
            </a:r>
            <a:r>
              <a:rPr lang="pt" sz="3200" i="0" u="none" strike="noStrike" cap="none" dirty="0">
                <a:solidFill>
                  <a:schemeClr val="dk1"/>
                </a:solidFill>
                <a:latin typeface="Franklin Gothic Medium" panose="020B0603020102020204" pitchFamily="34" charset="0"/>
                <a:ea typeface="Century Gothic"/>
                <a:cs typeface="Century Gothic"/>
                <a:sym typeface="Century Gothic"/>
              </a:rPr>
              <a:t>ultraprocessados </a:t>
            </a:r>
            <a:r>
              <a:rPr lang="pt" sz="3200" dirty="0" smtClean="0">
                <a:solidFill>
                  <a:schemeClr val="dk1"/>
                </a:solidFill>
                <a:latin typeface="Franklin Gothic Medium" panose="020B0603020102020204" pitchFamily="34" charset="0"/>
                <a:ea typeface="Century Gothic"/>
                <a:cs typeface="Century Gothic"/>
                <a:sym typeface="Century Gothic"/>
              </a:rPr>
              <a:t>degradam a natureza e comprometem a sustentabilidade dos sitemas alimentares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5386743" y="1605888"/>
            <a:ext cx="111911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6600" dirty="0" smtClean="0">
                <a:latin typeface="Anton"/>
                <a:sym typeface="Anton"/>
              </a:rPr>
              <a:t>5</a:t>
            </a:r>
            <a:endParaRPr dirty="0"/>
          </a:p>
        </p:txBody>
      </p:sp>
      <p:sp>
        <p:nvSpPr>
          <p:cNvPr id="4" name="Google Shape;90;p20">
            <a:extLst>
              <a:ext uri="{FF2B5EF4-FFF2-40B4-BE49-F238E27FC236}">
                <a16:creationId xmlns:a16="http://schemas.microsoft.com/office/drawing/2014/main" xmlns="" id="{50892C69-C547-4179-A1B0-AE834B8F9819}"/>
              </a:ext>
            </a:extLst>
          </p:cNvPr>
          <p:cNvSpPr/>
          <p:nvPr/>
        </p:nvSpPr>
        <p:spPr>
          <a:xfrm>
            <a:off x="0" y="-38100"/>
            <a:ext cx="12192000" cy="800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05;p1" descr="Núcleo de Pesquisas Epidemiológicas em Nutrição e Saúde">
            <a:extLst>
              <a:ext uri="{FF2B5EF4-FFF2-40B4-BE49-F238E27FC236}">
                <a16:creationId xmlns:a16="http://schemas.microsoft.com/office/drawing/2014/main" xmlns="" id="{4E031839-2C72-4B46-82D6-EB0CBB60C5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6763" y="6268720"/>
            <a:ext cx="1515237" cy="57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29" y="0"/>
            <a:ext cx="2732925" cy="8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e33539be1_1_0"/>
          <p:cNvSpPr/>
          <p:nvPr/>
        </p:nvSpPr>
        <p:spPr>
          <a:xfrm>
            <a:off x="0" y="0"/>
            <a:ext cx="12192000" cy="5146800"/>
          </a:xfrm>
          <a:prstGeom prst="rect">
            <a:avLst/>
          </a:prstGeom>
          <a:solidFill>
            <a:srgbClr val="1159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de33539be1_1_0"/>
          <p:cNvSpPr txBox="1">
            <a:spLocks noGrp="1"/>
          </p:cNvSpPr>
          <p:nvPr>
            <p:ph type="title"/>
          </p:nvPr>
        </p:nvSpPr>
        <p:spPr>
          <a:xfrm>
            <a:off x="1549100" y="1711200"/>
            <a:ext cx="33097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39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Obrigada!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Google Shape;326;g1f4d4251c64_1_1722">
            <a:extLst>
              <a:ext uri="{FF2B5EF4-FFF2-40B4-BE49-F238E27FC236}">
                <a16:creationId xmlns:a16="http://schemas.microsoft.com/office/drawing/2014/main" xmlns="" id="{437B34AB-4EFF-434D-888F-88A650FABD11}"/>
              </a:ext>
            </a:extLst>
          </p:cNvPr>
          <p:cNvSpPr txBox="1"/>
          <p:nvPr/>
        </p:nvSpPr>
        <p:spPr>
          <a:xfrm>
            <a:off x="810730" y="3429000"/>
            <a:ext cx="5170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Patricia Jaime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constant@usp.br</a:t>
            </a:r>
            <a:endParaRPr sz="3200" b="0" i="0" u="none" strike="noStrike" cap="none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8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0" y="-38100"/>
            <a:ext cx="12192000" cy="151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2393301"/>
            <a:ext cx="10972800" cy="343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695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597E"/>
              </a:buClr>
              <a:buSzPct val="100000"/>
              <a:buChar char="•"/>
            </a:pPr>
            <a:r>
              <a:rPr lang="pt-BR" sz="2400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Os </a:t>
            </a:r>
            <a:r>
              <a:rPr lang="pt-BR" sz="2400" b="1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Núcleos de Apoio à Pesquisa</a:t>
            </a:r>
            <a:r>
              <a:rPr lang="pt-BR" sz="2400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 (</a:t>
            </a:r>
            <a:r>
              <a:rPr lang="pt-BR" sz="2400" dirty="0" err="1">
                <a:solidFill>
                  <a:srgbClr val="11597E"/>
                </a:solidFill>
                <a:latin typeface="Franklin Gothic Medium Cond" panose="020B0606030402020204" pitchFamily="34" charset="0"/>
              </a:rPr>
              <a:t>NAPs</a:t>
            </a:r>
            <a:r>
              <a:rPr lang="pt-BR" sz="2400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) são órgãos de integração da Universidade de São Paulo - </a:t>
            </a:r>
            <a:r>
              <a:rPr lang="pt-BR" sz="2400" dirty="0" err="1">
                <a:solidFill>
                  <a:srgbClr val="11597E"/>
                </a:solidFill>
                <a:latin typeface="Franklin Gothic Medium Cond" panose="020B0606030402020204" pitchFamily="34" charset="0"/>
              </a:rPr>
              <a:t>Pró-Reitoria</a:t>
            </a:r>
            <a:r>
              <a:rPr lang="pt-BR" sz="2400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 de Pesquisa e Inovação (PRPI)</a:t>
            </a:r>
          </a:p>
          <a:p>
            <a:pPr marL="8763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597E"/>
              </a:buClr>
              <a:buSzPct val="100000"/>
              <a:buNone/>
            </a:pPr>
            <a:endParaRPr lang="pt-BR" sz="2400" dirty="0">
              <a:solidFill>
                <a:srgbClr val="11597E"/>
              </a:solidFill>
              <a:latin typeface="Franklin Gothic Medium Cond" panose="020B0606030402020204" pitchFamily="34" charset="0"/>
            </a:endParaRPr>
          </a:p>
          <a:p>
            <a:pPr marL="457200" marR="0" lvl="0" indent="-3695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597E"/>
              </a:buClr>
              <a:buSzPct val="100000"/>
              <a:buChar char="•"/>
            </a:pPr>
            <a:r>
              <a:rPr lang="pt-BR" sz="2400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Núcleo de Pesquisas Epidemiológicas em Nutrição e Saúde / </a:t>
            </a:r>
            <a:r>
              <a:rPr lang="pt-BR" sz="2400" b="1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NUPENS</a:t>
            </a:r>
          </a:p>
          <a:p>
            <a:pPr marL="8763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597E"/>
              </a:buClr>
              <a:buSzPct val="100000"/>
              <a:buNone/>
            </a:pPr>
            <a:endParaRPr sz="2400" dirty="0">
              <a:solidFill>
                <a:srgbClr val="11597E"/>
              </a:solidFill>
              <a:latin typeface="Franklin Gothic Medium Cond" panose="020B0606030402020204" pitchFamily="34" charset="0"/>
            </a:endParaRPr>
          </a:p>
          <a:p>
            <a:pPr marL="457200" marR="0" lvl="0" indent="-3695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597E"/>
              </a:buClr>
              <a:buSzPct val="100000"/>
              <a:buChar char="•"/>
            </a:pPr>
            <a:r>
              <a:rPr lang="pt-BR" sz="2400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Criado em 1990 com a finalidade de estimular e desenvolver </a:t>
            </a:r>
            <a:r>
              <a:rPr lang="pt-BR" sz="2400" b="1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pesquisas populacionais em nutrição e saúde</a:t>
            </a:r>
            <a:r>
              <a:rPr lang="pt-BR" sz="2400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. </a:t>
            </a:r>
            <a:endParaRPr sz="2400" dirty="0">
              <a:solidFill>
                <a:srgbClr val="11597E"/>
              </a:solidFill>
              <a:latin typeface="Franklin Gothic Medium Cond" panose="020B06060304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1081"/>
              <a:buNone/>
            </a:pPr>
            <a:endParaRPr sz="2400" dirty="0">
              <a:solidFill>
                <a:srgbClr val="11597E"/>
              </a:solidFill>
              <a:latin typeface="Franklin Gothic Medium Cond" panose="020B06060304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81081"/>
              <a:buNone/>
            </a:pPr>
            <a:endParaRPr sz="2400" dirty="0">
              <a:solidFill>
                <a:srgbClr val="11597E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77" y="0"/>
            <a:ext cx="3684277" cy="1116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78e9b07bc3_0_580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78e9b07bc3_0_580"/>
          <p:cNvSpPr/>
          <p:nvPr/>
        </p:nvSpPr>
        <p:spPr>
          <a:xfrm>
            <a:off x="5977217" y="3244334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278e9b07bc3_0_580"/>
          <p:cNvSpPr txBox="1"/>
          <p:nvPr/>
        </p:nvSpPr>
        <p:spPr>
          <a:xfrm>
            <a:off x="1522722" y="149933"/>
            <a:ext cx="7678653" cy="83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00" tIns="38700" rIns="77400" bIns="38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DC9"/>
              </a:buClr>
              <a:buSzPts val="3725"/>
              <a:buFont typeface="Calibri"/>
              <a:buNone/>
            </a:pPr>
            <a:r>
              <a:rPr lang="pt-BR" sz="3725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Classificação de alimentos Nova</a:t>
            </a:r>
            <a:endParaRPr sz="3725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3EA09A0-BFD8-4897-BB48-B0B4DF49A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2" t="32627" r="16706" b="13412"/>
          <a:stretch/>
        </p:blipFill>
        <p:spPr>
          <a:xfrm>
            <a:off x="2609636" y="987460"/>
            <a:ext cx="8933319" cy="56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745557" y="143525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l"/>
            <a:r>
              <a:rPr lang="pt-BR" sz="4000" b="1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Dieta </a:t>
            </a:r>
            <a:r>
              <a:rPr lang="pt-BR" sz="4000" b="1" dirty="0" err="1">
                <a:solidFill>
                  <a:srgbClr val="11597E"/>
                </a:solidFill>
                <a:latin typeface="Franklin Gothic Medium Cond" panose="020B0606030402020204" pitchFamily="34" charset="0"/>
              </a:rPr>
              <a:t>ultraprocessada</a:t>
            </a:r>
            <a:r>
              <a:rPr lang="pt-BR" sz="4000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>: um novo paradigma compreensivo  sobre a relação alimentação e processo saúde-doença</a:t>
            </a:r>
            <a:r>
              <a:rPr lang="pt-BR" sz="4000" b="1" dirty="0">
                <a:solidFill>
                  <a:srgbClr val="11597E"/>
                </a:solidFill>
                <a:latin typeface="Franklin Gothic Medium Cond" panose="020B0606030402020204" pitchFamily="34" charset="0"/>
              </a:rPr>
              <a:t/>
            </a:r>
            <a:br>
              <a:rPr lang="pt-BR" sz="4000" b="1" dirty="0">
                <a:solidFill>
                  <a:srgbClr val="11597E"/>
                </a:solidFill>
                <a:latin typeface="Franklin Gothic Medium Cond" panose="020B0606030402020204" pitchFamily="34" charset="0"/>
              </a:rPr>
            </a:br>
            <a:endParaRPr sz="3900" b="1" dirty="0">
              <a:solidFill>
                <a:srgbClr val="11597E"/>
              </a:solidFill>
              <a:latin typeface="Franklin Gothic Medium Cond" panose="020B06060304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5"/>
          <p:cNvSpPr/>
          <p:nvPr/>
        </p:nvSpPr>
        <p:spPr>
          <a:xfrm>
            <a:off x="0" y="-19050"/>
            <a:ext cx="12192000" cy="933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05;p1" descr="Núcleo de Pesquisas Epidemiológicas em Nutrição e Saúde">
            <a:extLst>
              <a:ext uri="{FF2B5EF4-FFF2-40B4-BE49-F238E27FC236}">
                <a16:creationId xmlns:a16="http://schemas.microsoft.com/office/drawing/2014/main" xmlns="" id="{57089588-72F9-4169-857E-0568C421A6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593" y="6051479"/>
            <a:ext cx="1862524" cy="663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027470" y="2958957"/>
            <a:ext cx="6822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Implicações para as diretrizes clínicas e políticas públicas: o </a:t>
            </a:r>
            <a:r>
              <a:rPr lang="pt-BR" sz="2400" b="1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Guia Alimentar para a População Brasileira</a:t>
            </a:r>
            <a:r>
              <a:rPr lang="pt-BR" sz="24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 e as novos tecnologia para sua utilização na </a:t>
            </a:r>
            <a:r>
              <a:rPr lang="pt-BR" sz="2400" b="1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promoção da saúde e da segurança alimentar e nutricional</a:t>
            </a:r>
          </a:p>
          <a:p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2003461" y="2722652"/>
            <a:ext cx="1273995" cy="13356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93" y="0"/>
            <a:ext cx="2599361" cy="7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1743075" y="-38100"/>
            <a:ext cx="8638413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/>
          </p:nvPr>
        </p:nvSpPr>
        <p:spPr>
          <a:xfrm>
            <a:off x="1515237" y="1490198"/>
            <a:ext cx="8416407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4600" u="sng" dirty="0" smtClean="0">
                <a:solidFill>
                  <a:srgbClr val="0C0C0C"/>
                </a:solidFill>
                <a:latin typeface="Franklin Gothic Medium Cond" panose="020B0606030402020204" pitchFamily="34" charset="0"/>
                <a:ea typeface="Arial"/>
                <a:cs typeface="Arial"/>
                <a:sym typeface="Arial"/>
              </a:rPr>
              <a:t>Cinco</a:t>
            </a:r>
            <a:r>
              <a:rPr lang="pt" sz="4600" dirty="0" smtClean="0">
                <a:solidFill>
                  <a:srgbClr val="0C0C0C"/>
                </a:solidFill>
                <a:latin typeface="Franklin Gothic Medium Cond" panose="020B0606030402020204" pitchFamily="34" charset="0"/>
                <a:ea typeface="Arial"/>
                <a:cs typeface="Arial"/>
                <a:sym typeface="Arial"/>
              </a:rPr>
              <a:t> razões para que a Reforma Tributária guarde coerência com a nova Cesta Básica de Alimentos e com o Guia Alimentar para a População Brasileira</a:t>
            </a:r>
            <a:endParaRPr sz="4600" dirty="0">
              <a:solidFill>
                <a:srgbClr val="0C0C0C"/>
              </a:solidFill>
              <a:highlight>
                <a:srgbClr val="FFFF00"/>
              </a:highlight>
              <a:latin typeface="Franklin Gothic Medium Cond" panose="020B06060304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05;p1" descr="Núcleo de Pesquisas Epidemiológicas em Nutrição e Saúde">
            <a:extLst>
              <a:ext uri="{FF2B5EF4-FFF2-40B4-BE49-F238E27FC236}">
                <a16:creationId xmlns:a16="http://schemas.microsoft.com/office/drawing/2014/main" xmlns="" id="{56E64FA8-F850-449B-8164-22FAB443C3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6763" y="6287770"/>
            <a:ext cx="1515237" cy="5702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0;p20">
            <a:extLst>
              <a:ext uri="{FF2B5EF4-FFF2-40B4-BE49-F238E27FC236}">
                <a16:creationId xmlns:a16="http://schemas.microsoft.com/office/drawing/2014/main" xmlns="" id="{0CF96F70-F1AC-4AD0-B9F4-B5DE96253871}"/>
              </a:ext>
            </a:extLst>
          </p:cNvPr>
          <p:cNvSpPr/>
          <p:nvPr/>
        </p:nvSpPr>
        <p:spPr>
          <a:xfrm>
            <a:off x="0" y="-38100"/>
            <a:ext cx="12192000" cy="704850"/>
          </a:xfrm>
          <a:prstGeom prst="rect">
            <a:avLst/>
          </a:prstGeom>
          <a:solidFill>
            <a:srgbClr val="32C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0;p20">
            <a:extLst>
              <a:ext uri="{FF2B5EF4-FFF2-40B4-BE49-F238E27FC236}">
                <a16:creationId xmlns:a16="http://schemas.microsoft.com/office/drawing/2014/main" xmlns="" id="{BF364272-F500-4EE1-8940-45B61EBC8743}"/>
              </a:ext>
            </a:extLst>
          </p:cNvPr>
          <p:cNvSpPr/>
          <p:nvPr/>
        </p:nvSpPr>
        <p:spPr>
          <a:xfrm>
            <a:off x="0" y="-38100"/>
            <a:ext cx="12192000" cy="151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77" y="0"/>
            <a:ext cx="3684277" cy="111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/>
          <p:nvPr/>
        </p:nvSpPr>
        <p:spPr>
          <a:xfrm>
            <a:off x="1619315" y="3276872"/>
            <a:ext cx="895337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" sz="3200" dirty="0" smtClean="0">
                <a:solidFill>
                  <a:schemeClr val="dk1"/>
                </a:solidFill>
                <a:latin typeface="Franklin Gothic Medium" panose="020B0603020102020204" pitchFamily="34" charset="0"/>
                <a:ea typeface="Century Gothic"/>
                <a:cs typeface="Century Gothic"/>
                <a:sym typeface="Century Gothic"/>
              </a:rPr>
              <a:t>Padrões alimentares ricos em a</a:t>
            </a:r>
            <a:r>
              <a:rPr lang="pt" sz="3200" i="0" u="none" strike="noStrike" cap="none" dirty="0" smtClean="0">
                <a:solidFill>
                  <a:schemeClr val="dk1"/>
                </a:solidFill>
                <a:latin typeface="Franklin Gothic Medium" panose="020B0603020102020204" pitchFamily="34" charset="0"/>
                <a:ea typeface="Century Gothic"/>
                <a:cs typeface="Century Gothic"/>
                <a:sym typeface="Century Gothic"/>
              </a:rPr>
              <a:t>limentos ultraprocessados levam a redução do consumo de alimentos saudáveis (nova Cesta Básica)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5386743" y="1605888"/>
            <a:ext cx="111911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6600" b="0" i="0" u="none" strike="noStrike" cap="none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1</a:t>
            </a:r>
            <a:endParaRPr dirty="0"/>
          </a:p>
        </p:txBody>
      </p:sp>
      <p:sp>
        <p:nvSpPr>
          <p:cNvPr id="4" name="Google Shape;90;p20">
            <a:extLst>
              <a:ext uri="{FF2B5EF4-FFF2-40B4-BE49-F238E27FC236}">
                <a16:creationId xmlns:a16="http://schemas.microsoft.com/office/drawing/2014/main" xmlns="" id="{50892C69-C547-4179-A1B0-AE834B8F9819}"/>
              </a:ext>
            </a:extLst>
          </p:cNvPr>
          <p:cNvSpPr/>
          <p:nvPr/>
        </p:nvSpPr>
        <p:spPr>
          <a:xfrm>
            <a:off x="0" y="-38100"/>
            <a:ext cx="12192000" cy="800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05;p1" descr="Núcleo de Pesquisas Epidemiológicas em Nutrição e Saúde">
            <a:extLst>
              <a:ext uri="{FF2B5EF4-FFF2-40B4-BE49-F238E27FC236}">
                <a16:creationId xmlns:a16="http://schemas.microsoft.com/office/drawing/2014/main" xmlns="" id="{4E031839-2C72-4B46-82D6-EB0CBB60C5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6763" y="6268720"/>
            <a:ext cx="1515237" cy="57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29" y="0"/>
            <a:ext cx="2732925" cy="828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/>
          <p:nvPr/>
        </p:nvSpPr>
        <p:spPr>
          <a:xfrm>
            <a:off x="9933661" y="5424696"/>
            <a:ext cx="2056631" cy="122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Martini et al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" sz="10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Meta-analysis of national dietary surveys conducted in 13 countries from South and North America, Europe, Asia, and Oceania.</a:t>
            </a:r>
            <a:endParaRPr sz="10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0" y="119655"/>
            <a:ext cx="1213009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Associação entre o consumo de alimentos ultraprocessados e a presença de alimentos in natura ou minimamente processados na dieta em amostras representativas de 13 países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15"/>
          <p:cNvGrpSpPr/>
          <p:nvPr/>
        </p:nvGrpSpPr>
        <p:grpSpPr>
          <a:xfrm>
            <a:off x="2495550" y="1664313"/>
            <a:ext cx="6052654" cy="4983795"/>
            <a:chOff x="2495550" y="1664313"/>
            <a:chExt cx="6052654" cy="4983795"/>
          </a:xfrm>
        </p:grpSpPr>
        <p:grpSp>
          <p:nvGrpSpPr>
            <p:cNvPr id="309" name="Google Shape;309;p15"/>
            <p:cNvGrpSpPr/>
            <p:nvPr/>
          </p:nvGrpSpPr>
          <p:grpSpPr>
            <a:xfrm>
              <a:off x="2495550" y="1664313"/>
              <a:ext cx="6052654" cy="4983795"/>
              <a:chOff x="2859087" y="1258079"/>
              <a:chExt cx="6765442" cy="5570709"/>
            </a:xfrm>
          </p:grpSpPr>
          <p:pic>
            <p:nvPicPr>
              <p:cNvPr id="310" name="Google Shape;310;p1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357732" y="1258079"/>
                <a:ext cx="3266797" cy="27625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1" name="Google Shape;311;p1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418661" y="4020605"/>
                <a:ext cx="2993847" cy="28081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2" name="Google Shape;312;p1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936778" y="3792046"/>
                <a:ext cx="3266797" cy="30367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3" name="Google Shape;313;p1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859087" y="1504609"/>
                <a:ext cx="2975183" cy="26517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14" name="Google Shape;314;p15"/>
            <p:cNvSpPr txBox="1"/>
            <p:nvPr/>
          </p:nvSpPr>
          <p:spPr>
            <a:xfrm>
              <a:off x="2852928" y="4052627"/>
              <a:ext cx="274320" cy="11698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 txBox="1"/>
          <p:nvPr/>
        </p:nvSpPr>
        <p:spPr>
          <a:xfrm>
            <a:off x="2362201" y="3145213"/>
            <a:ext cx="81915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" sz="3200" b="1" i="0" u="none" strike="noStrike" cap="none" dirty="0" smtClean="0">
                <a:solidFill>
                  <a:schemeClr val="dk1"/>
                </a:solidFill>
                <a:latin typeface="Franklin Gothic Medium Cond" panose="020B0606030402020204" pitchFamily="34" charset="0"/>
                <a:ea typeface="Century Gothic"/>
                <a:cs typeface="Century Gothic"/>
                <a:sym typeface="Century Gothic"/>
              </a:rPr>
              <a:t>Padrões alimentares ricos em alimentos </a:t>
            </a:r>
            <a:r>
              <a:rPr lang="pt" sz="3200" b="1" i="0" u="none" strike="noStrike" cap="none" dirty="0">
                <a:solidFill>
                  <a:schemeClr val="dk1"/>
                </a:solidFill>
                <a:latin typeface="Franklin Gothic Medium Cond" panose="020B0606030402020204" pitchFamily="34" charset="0"/>
                <a:ea typeface="Century Gothic"/>
                <a:cs typeface="Century Gothic"/>
                <a:sym typeface="Century Gothic"/>
              </a:rPr>
              <a:t>ultraprocessados ​​comprometem a qualidade nutricional da dieta</a:t>
            </a:r>
            <a:endParaRPr sz="1800" b="1" i="0" u="none" strike="noStrike" cap="none" dirty="0">
              <a:solidFill>
                <a:schemeClr val="dk1"/>
              </a:solidFill>
              <a:latin typeface="Franklin Gothic Medium Cond" panose="020B06060304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5247706" y="1527574"/>
            <a:ext cx="111911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6600" b="0" i="0" u="none" strike="noStrike" cap="none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  <a:endParaRPr dirty="0"/>
          </a:p>
        </p:txBody>
      </p:sp>
      <p:sp>
        <p:nvSpPr>
          <p:cNvPr id="4" name="Google Shape;90;p20">
            <a:extLst>
              <a:ext uri="{FF2B5EF4-FFF2-40B4-BE49-F238E27FC236}">
                <a16:creationId xmlns:a16="http://schemas.microsoft.com/office/drawing/2014/main" xmlns="" id="{164F3106-639F-43EE-83B0-9D55646FB46D}"/>
              </a:ext>
            </a:extLst>
          </p:cNvPr>
          <p:cNvSpPr/>
          <p:nvPr/>
        </p:nvSpPr>
        <p:spPr>
          <a:xfrm>
            <a:off x="0" y="-38100"/>
            <a:ext cx="12192000" cy="800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05;p1" descr="Núcleo de Pesquisas Epidemiológicas em Nutrição e Saúde">
            <a:extLst>
              <a:ext uri="{FF2B5EF4-FFF2-40B4-BE49-F238E27FC236}">
                <a16:creationId xmlns:a16="http://schemas.microsoft.com/office/drawing/2014/main" xmlns="" id="{2751C8A6-6421-48BC-B3A4-C678761680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6763" y="6268720"/>
            <a:ext cx="1515237" cy="57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29" y="0"/>
            <a:ext cx="2732925" cy="828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/>
          <p:nvPr/>
        </p:nvSpPr>
        <p:spPr>
          <a:xfrm>
            <a:off x="9893064" y="1344165"/>
            <a:ext cx="100899" cy="1513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0" y="113548"/>
            <a:ext cx="1205059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Proporção da inadequação concomitante de açúcares livres, gordura saturada,</a:t>
            </a:r>
            <a:r>
              <a:rPr lang="pt" sz="2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" sz="2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densidade de energia e fibras da dieta de acordo com quintos de participação de alimentos ultraprocessados em 8 países</a:t>
            </a:r>
            <a:endParaRPr sz="24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17"/>
          <p:cNvSpPr txBox="1"/>
          <p:nvPr/>
        </p:nvSpPr>
        <p:spPr>
          <a:xfrm>
            <a:off x="9993963" y="5061783"/>
            <a:ext cx="20566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"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Steele et al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" sz="10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Reductions in ultra-processed food consumption substantially improve dietary nutrient profiles  in 8 countries from South and North America, Europe, and Oceania.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4156" y="2005589"/>
            <a:ext cx="7888908" cy="491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1667</Words>
  <Application>Microsoft Office PowerPoint</Application>
  <PresentationFormat>Widescreen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4" baseType="lpstr">
      <vt:lpstr>Times New Roman</vt:lpstr>
      <vt:lpstr>Noto Sans</vt:lpstr>
      <vt:lpstr>Trebuchet MS</vt:lpstr>
      <vt:lpstr>Arial</vt:lpstr>
      <vt:lpstr>Century Gothic</vt:lpstr>
      <vt:lpstr>Open Sans</vt:lpstr>
      <vt:lpstr>Poppins Light</vt:lpstr>
      <vt:lpstr>Franklin Gothic Medium</vt:lpstr>
      <vt:lpstr>Helvetica Neue</vt:lpstr>
      <vt:lpstr>Calibri</vt:lpstr>
      <vt:lpstr>Franklin Gothic Medium Cond</vt:lpstr>
      <vt:lpstr>Georgia</vt:lpstr>
      <vt:lpstr>TwitterChirp</vt:lpstr>
      <vt:lpstr>Anton</vt:lpstr>
      <vt:lpstr>Tema do Office</vt:lpstr>
      <vt:lpstr>Declaração de Conflito de interesses</vt:lpstr>
      <vt:lpstr>Apresentação do PowerPoint</vt:lpstr>
      <vt:lpstr>Apresentação do PowerPoint</vt:lpstr>
      <vt:lpstr>Dieta ultraprocessada: um novo paradigma compreensivo  sobre a relação alimentação e processo saúde-doença </vt:lpstr>
      <vt:lpstr>Cinco razões para que a Reforma Tributária guarde coerência com a nova Cesta Básica de Alimentos e com o Guia Alimentar para a População Brasileira</vt:lpstr>
      <vt:lpstr>Apresentação do PowerPoint</vt:lpstr>
      <vt:lpstr>Apresentação do PowerPoint</vt:lpstr>
      <vt:lpstr>Apresentação do PowerPoint</vt:lpstr>
      <vt:lpstr>Apresentação do PowerPoint</vt:lpstr>
      <vt:lpstr>Escores do Healthy Eating Index de acordo com quintis de consumo de alimentos ultraprocessados na população estadunidense, NHANES 2015‒2018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Patrícia Jaime</dc:creator>
  <cp:lastModifiedBy>Vice-diretoria FSP</cp:lastModifiedBy>
  <cp:revision>37</cp:revision>
  <dcterms:created xsi:type="dcterms:W3CDTF">2016-08-18T14:50:26Z</dcterms:created>
  <dcterms:modified xsi:type="dcterms:W3CDTF">2024-05-16T12:48:44Z</dcterms:modified>
</cp:coreProperties>
</file>