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92" r:id="rId6"/>
    <p:sldMasterId id="2147483697" r:id="rId7"/>
    <p:sldMasterId id="2147483715" r:id="rId8"/>
    <p:sldMasterId id="2147483723" r:id="rId9"/>
    <p:sldMasterId id="2147483728" r:id="rId10"/>
  </p:sldMasterIdLst>
  <p:notesMasterIdLst>
    <p:notesMasterId r:id="rId31"/>
  </p:notesMasterIdLst>
  <p:handoutMasterIdLst>
    <p:handoutMasterId r:id="rId32"/>
  </p:handoutMasterIdLst>
  <p:sldIdLst>
    <p:sldId id="438" r:id="rId11"/>
    <p:sldId id="432" r:id="rId12"/>
    <p:sldId id="374" r:id="rId13"/>
    <p:sldId id="365" r:id="rId14"/>
    <p:sldId id="410" r:id="rId15"/>
    <p:sldId id="354" r:id="rId16"/>
    <p:sldId id="352" r:id="rId17"/>
    <p:sldId id="420" r:id="rId18"/>
    <p:sldId id="421" r:id="rId19"/>
    <p:sldId id="422" r:id="rId20"/>
    <p:sldId id="433" r:id="rId21"/>
    <p:sldId id="435" r:id="rId22"/>
    <p:sldId id="436" r:id="rId23"/>
    <p:sldId id="437" r:id="rId24"/>
    <p:sldId id="455" r:id="rId25"/>
    <p:sldId id="456" r:id="rId26"/>
    <p:sldId id="451" r:id="rId27"/>
    <p:sldId id="461" r:id="rId28"/>
    <p:sldId id="462" r:id="rId29"/>
    <p:sldId id="312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E5F648-FE7D-FB0B-79F8-62D15331FC9A}" name="Paula Carvalho de Freitas" initials="PCdF" userId="S-1-5-21-2135630104-1162506924-937769972-102231" providerId="AD"/>
  <p188:author id="{D748F371-C5DD-00E9-7274-49D5A88B628B}" name="Geórgia Maria de Albuquerque" initials="GA" userId="S::georgia.albuquerque@saude.gov.br::47ca91a0-0c8e-4886-b65f-96f12041a1f6" providerId="AD"/>
  <p188:author id="{E6520C8F-4B82-5095-75AD-178A6DA61DDF}" name="Usuário Convidado" initials="UC" userId="S::urn:spo:anon#b48a5ea3d968bc0d318fcea337e1abc148c457cf6a1941d42a82ad97cb798ec7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Carvalho de Freitas" initials="PCdF" lastIdx="5" clrIdx="0">
    <p:extLst>
      <p:ext uri="{19B8F6BF-5375-455C-9EA6-DF929625EA0E}">
        <p15:presenceInfo xmlns:p15="http://schemas.microsoft.com/office/powerpoint/2012/main" userId="S-1-5-21-2135630104-1162506924-937769972-102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00CC00"/>
    <a:srgbClr val="9ED561"/>
    <a:srgbClr val="0774C0"/>
    <a:srgbClr val="D5FFF1"/>
    <a:srgbClr val="FCE4D6"/>
    <a:srgbClr val="06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548A3-242C-4A37-A3B6-BA66C1C8849F}" v="3" dt="2024-03-12T18:36:32.382"/>
    <p1510:client id="{D0CD758A-E3A7-A919-D014-7CCAA1490716}" v="274" dt="2024-03-12T19:09:24.798"/>
    <p1510:client id="{D7F0318B-CC8F-45BF-BAD7-C043D014160D}" v="1" dt="2024-03-12T19:17:34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57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Silva Neves" userId="S::felipe.neves@saude.gov.br::c19d7fb7-c30e-4de2-ab7e-24989d61d1c0" providerId="AD" clId="Web-{0CC548A3-242C-4A37-A3B6-BA66C1C8849F}"/>
    <pc:docChg chg="modSld">
      <pc:chgData name="Felipe Silva Neves" userId="S::felipe.neves@saude.gov.br::c19d7fb7-c30e-4de2-ab7e-24989d61d1c0" providerId="AD" clId="Web-{0CC548A3-242C-4A37-A3B6-BA66C1C8849F}" dt="2024-03-12T18:36:32.382" v="1"/>
      <pc:docMkLst>
        <pc:docMk/>
      </pc:docMkLst>
      <pc:sldChg chg="addSp delSp modSp">
        <pc:chgData name="Felipe Silva Neves" userId="S::felipe.neves@saude.gov.br::c19d7fb7-c30e-4de2-ab7e-24989d61d1c0" providerId="AD" clId="Web-{0CC548A3-242C-4A37-A3B6-BA66C1C8849F}" dt="2024-03-12T18:36:32.382" v="1"/>
        <pc:sldMkLst>
          <pc:docMk/>
          <pc:sldMk cId="2997804864" sldId="441"/>
        </pc:sldMkLst>
        <pc:picChg chg="add del mod">
          <ac:chgData name="Felipe Silva Neves" userId="S::felipe.neves@saude.gov.br::c19d7fb7-c30e-4de2-ab7e-24989d61d1c0" providerId="AD" clId="Web-{0CC548A3-242C-4A37-A3B6-BA66C1C8849F}" dt="2024-03-12T18:36:32.382" v="1"/>
          <ac:picMkLst>
            <pc:docMk/>
            <pc:sldMk cId="2997804864" sldId="441"/>
            <ac:picMk id="2" creationId="{4057C130-3AEF-BED7-4CAB-869325529137}"/>
          </ac:picMkLst>
        </pc:picChg>
      </pc:sldChg>
    </pc:docChg>
  </pc:docChgLst>
  <pc:docChgLst>
    <pc:chgData name="Felipe Silva Neves" userId="S::felipe.neves@saude.gov.br::c19d7fb7-c30e-4de2-ab7e-24989d61d1c0" providerId="AD" clId="Web-{D7F0318B-CC8F-45BF-BAD7-C043D014160D}"/>
    <pc:docChg chg="modSld sldOrd">
      <pc:chgData name="Felipe Silva Neves" userId="S::felipe.neves@saude.gov.br::c19d7fb7-c30e-4de2-ab7e-24989d61d1c0" providerId="AD" clId="Web-{D7F0318B-CC8F-45BF-BAD7-C043D014160D}" dt="2024-03-12T19:17:34.298" v="53"/>
      <pc:docMkLst>
        <pc:docMk/>
      </pc:docMkLst>
      <pc:sldChg chg="modSp ord">
        <pc:chgData name="Felipe Silva Neves" userId="S::felipe.neves@saude.gov.br::c19d7fb7-c30e-4de2-ab7e-24989d61d1c0" providerId="AD" clId="Web-{D7F0318B-CC8F-45BF-BAD7-C043D014160D}" dt="2024-03-12T19:17:34.298" v="53"/>
        <pc:sldMkLst>
          <pc:docMk/>
          <pc:sldMk cId="1627615687" sldId="450"/>
        </pc:sldMkLst>
        <pc:graphicFrameChg chg="modGraphic">
          <ac:chgData name="Felipe Silva Neves" userId="S::felipe.neves@saude.gov.br::c19d7fb7-c30e-4de2-ab7e-24989d61d1c0" providerId="AD" clId="Web-{D7F0318B-CC8F-45BF-BAD7-C043D014160D}" dt="2024-03-12T19:16:47.453" v="52" actId="20577"/>
          <ac:graphicFrameMkLst>
            <pc:docMk/>
            <pc:sldMk cId="1627615687" sldId="450"/>
            <ac:graphicFrameMk id="5" creationId="{436412D3-645F-064C-636F-2169503A57BE}"/>
          </ac:graphicFrameMkLst>
        </pc:graphicFrameChg>
      </pc:sldChg>
    </pc:docChg>
  </pc:docChgLst>
  <pc:docChgLst>
    <pc:chgData name="Felipe Neves" userId="48ded561859b47b3" providerId="LiveId" clId="{4E667C89-7D07-446F-B7B7-52122B5C4EF6}"/>
    <pc:docChg chg="modSld">
      <pc:chgData name="Felipe Neves" userId="48ded561859b47b3" providerId="LiveId" clId="{4E667C89-7D07-446F-B7B7-52122B5C4EF6}" dt="2024-02-16T21:09:18.892" v="75" actId="1076"/>
      <pc:docMkLst>
        <pc:docMk/>
      </pc:docMkLst>
      <pc:sldChg chg="modSp mod">
        <pc:chgData name="Felipe Neves" userId="48ded561859b47b3" providerId="LiveId" clId="{4E667C89-7D07-446F-B7B7-52122B5C4EF6}" dt="2024-02-16T21:07:02.936" v="30" actId="404"/>
        <pc:sldMkLst>
          <pc:docMk/>
          <pc:sldMk cId="1425796805" sldId="429"/>
        </pc:sldMkLst>
        <pc:spChg chg="mod">
          <ac:chgData name="Felipe Neves" userId="48ded561859b47b3" providerId="LiveId" clId="{4E667C89-7D07-446F-B7B7-52122B5C4EF6}" dt="2024-02-16T21:07:02.936" v="30" actId="404"/>
          <ac:spMkLst>
            <pc:docMk/>
            <pc:sldMk cId="1425796805" sldId="429"/>
            <ac:spMk id="5" creationId="{00000000-0000-0000-0000-000000000000}"/>
          </ac:spMkLst>
        </pc:spChg>
      </pc:sldChg>
      <pc:sldChg chg="modSp mod">
        <pc:chgData name="Felipe Neves" userId="48ded561859b47b3" providerId="LiveId" clId="{4E667C89-7D07-446F-B7B7-52122B5C4EF6}" dt="2024-02-16T21:08:18.615" v="57" actId="113"/>
        <pc:sldMkLst>
          <pc:docMk/>
          <pc:sldMk cId="253014917" sldId="430"/>
        </pc:sldMkLst>
        <pc:spChg chg="mod">
          <ac:chgData name="Felipe Neves" userId="48ded561859b47b3" providerId="LiveId" clId="{4E667C89-7D07-446F-B7B7-52122B5C4EF6}" dt="2024-02-16T21:08:18.615" v="57" actId="113"/>
          <ac:spMkLst>
            <pc:docMk/>
            <pc:sldMk cId="253014917" sldId="430"/>
            <ac:spMk id="5" creationId="{00000000-0000-0000-0000-000000000000}"/>
          </ac:spMkLst>
        </pc:spChg>
      </pc:sldChg>
      <pc:sldChg chg="modSp mod">
        <pc:chgData name="Felipe Neves" userId="48ded561859b47b3" providerId="LiveId" clId="{4E667C89-7D07-446F-B7B7-52122B5C4EF6}" dt="2024-02-16T21:09:18.892" v="75" actId="1076"/>
        <pc:sldMkLst>
          <pc:docMk/>
          <pc:sldMk cId="2082673029" sldId="431"/>
        </pc:sldMkLst>
        <pc:spChg chg="mod">
          <ac:chgData name="Felipe Neves" userId="48ded561859b47b3" providerId="LiveId" clId="{4E667C89-7D07-446F-B7B7-52122B5C4EF6}" dt="2024-02-16T21:09:18.892" v="75" actId="1076"/>
          <ac:spMkLst>
            <pc:docMk/>
            <pc:sldMk cId="2082673029" sldId="431"/>
            <ac:spMk id="4" creationId="{929F5EF1-A65E-4E2E-86C3-E2BE3F7C5A2D}"/>
          </ac:spMkLst>
        </pc:spChg>
        <pc:spChg chg="mod">
          <ac:chgData name="Felipe Neves" userId="48ded561859b47b3" providerId="LiveId" clId="{4E667C89-7D07-446F-B7B7-52122B5C4EF6}" dt="2024-02-16T21:09:14.437" v="74" actId="20577"/>
          <ac:spMkLst>
            <pc:docMk/>
            <pc:sldMk cId="2082673029" sldId="431"/>
            <ac:spMk id="5" creationId="{00000000-0000-0000-0000-000000000000}"/>
          </ac:spMkLst>
        </pc:spChg>
      </pc:sldChg>
    </pc:docChg>
  </pc:docChgLst>
  <pc:docChgLst>
    <pc:chgData name="Felipe Neves" userId="48ded561859b47b3" providerId="LiveId" clId="{58DFE53A-BD23-461F-B570-466414E44ED5}"/>
    <pc:docChg chg="undo redo custSel addSld delSld modSld">
      <pc:chgData name="Felipe Neves" userId="48ded561859b47b3" providerId="LiveId" clId="{58DFE53A-BD23-461F-B570-466414E44ED5}" dt="2024-02-12T20:43:47.290" v="620" actId="1076"/>
      <pc:docMkLst>
        <pc:docMk/>
      </pc:docMkLst>
      <pc:sldChg chg="modSp mod">
        <pc:chgData name="Felipe Neves" userId="48ded561859b47b3" providerId="LiveId" clId="{58DFE53A-BD23-461F-B570-466414E44ED5}" dt="2024-02-12T20:28:09.885" v="19" actId="6549"/>
        <pc:sldMkLst>
          <pc:docMk/>
          <pc:sldMk cId="3856802764" sldId="312"/>
        </pc:sldMkLst>
        <pc:spChg chg="mod">
          <ac:chgData name="Felipe Neves" userId="48ded561859b47b3" providerId="LiveId" clId="{58DFE53A-BD23-461F-B570-466414E44ED5}" dt="2024-02-12T20:28:09.885" v="19" actId="6549"/>
          <ac:spMkLst>
            <pc:docMk/>
            <pc:sldMk cId="3856802764" sldId="312"/>
            <ac:spMk id="14" creationId="{01F9C205-C354-46CC-82FF-5B3E912FB6C7}"/>
          </ac:spMkLst>
        </pc:spChg>
      </pc:sldChg>
      <pc:sldChg chg="addSp delSp modSp mod">
        <pc:chgData name="Felipe Neves" userId="48ded561859b47b3" providerId="LiveId" clId="{58DFE53A-BD23-461F-B570-466414E44ED5}" dt="2024-02-12T20:27:10.370" v="9" actId="478"/>
        <pc:sldMkLst>
          <pc:docMk/>
          <pc:sldMk cId="1825690902" sldId="363"/>
        </pc:sldMkLst>
        <pc:spChg chg="mod">
          <ac:chgData name="Felipe Neves" userId="48ded561859b47b3" providerId="LiveId" clId="{58DFE53A-BD23-461F-B570-466414E44ED5}" dt="2024-02-12T20:27:06.697" v="8" actId="1038"/>
          <ac:spMkLst>
            <pc:docMk/>
            <pc:sldMk cId="1825690902" sldId="363"/>
            <ac:spMk id="2" creationId="{00000000-0000-0000-0000-000000000000}"/>
          </ac:spMkLst>
        </pc:spChg>
        <pc:cxnChg chg="add del mod">
          <ac:chgData name="Felipe Neves" userId="48ded561859b47b3" providerId="LiveId" clId="{58DFE53A-BD23-461F-B570-466414E44ED5}" dt="2024-02-12T20:27:10.370" v="9" actId="478"/>
          <ac:cxnSpMkLst>
            <pc:docMk/>
            <pc:sldMk cId="1825690902" sldId="363"/>
            <ac:cxnSpMk id="4" creationId="{5C2D61AF-94AD-43E5-BABB-233C0CCD794E}"/>
          </ac:cxnSpMkLst>
        </pc:cxnChg>
      </pc:sldChg>
      <pc:sldChg chg="del">
        <pc:chgData name="Felipe Neves" userId="48ded561859b47b3" providerId="LiveId" clId="{58DFE53A-BD23-461F-B570-466414E44ED5}" dt="2024-02-12T20:27:20.993" v="13" actId="47"/>
        <pc:sldMkLst>
          <pc:docMk/>
          <pc:sldMk cId="1090657325" sldId="404"/>
        </pc:sldMkLst>
      </pc:sldChg>
      <pc:sldChg chg="del">
        <pc:chgData name="Felipe Neves" userId="48ded561859b47b3" providerId="LiveId" clId="{58DFE53A-BD23-461F-B570-466414E44ED5}" dt="2024-02-12T20:27:20.257" v="12" actId="47"/>
        <pc:sldMkLst>
          <pc:docMk/>
          <pc:sldMk cId="2233178646" sldId="405"/>
        </pc:sldMkLst>
      </pc:sldChg>
      <pc:sldChg chg="del">
        <pc:chgData name="Felipe Neves" userId="48ded561859b47b3" providerId="LiveId" clId="{58DFE53A-BD23-461F-B570-466414E44ED5}" dt="2024-02-12T20:27:19.443" v="11" actId="47"/>
        <pc:sldMkLst>
          <pc:docMk/>
          <pc:sldMk cId="353388902" sldId="406"/>
        </pc:sldMkLst>
      </pc:sldChg>
      <pc:sldChg chg="del">
        <pc:chgData name="Felipe Neves" userId="48ded561859b47b3" providerId="LiveId" clId="{58DFE53A-BD23-461F-B570-466414E44ED5}" dt="2024-02-12T20:27:18.448" v="10" actId="47"/>
        <pc:sldMkLst>
          <pc:docMk/>
          <pc:sldMk cId="3969305442" sldId="407"/>
        </pc:sldMkLst>
      </pc:sldChg>
      <pc:sldChg chg="del">
        <pc:chgData name="Felipe Neves" userId="48ded561859b47b3" providerId="LiveId" clId="{58DFE53A-BD23-461F-B570-466414E44ED5}" dt="2024-02-12T20:27:23.001" v="14" actId="47"/>
        <pc:sldMkLst>
          <pc:docMk/>
          <pc:sldMk cId="3766650454" sldId="419"/>
        </pc:sldMkLst>
      </pc:sldChg>
      <pc:sldChg chg="modSp add mod">
        <pc:chgData name="Felipe Neves" userId="48ded561859b47b3" providerId="LiveId" clId="{58DFE53A-BD23-461F-B570-466414E44ED5}" dt="2024-02-12T20:30:22.786" v="101" actId="20577"/>
        <pc:sldMkLst>
          <pc:docMk/>
          <pc:sldMk cId="1336175532" sldId="428"/>
        </pc:sldMkLst>
        <pc:spChg chg="mod">
          <ac:chgData name="Felipe Neves" userId="48ded561859b47b3" providerId="LiveId" clId="{58DFE53A-BD23-461F-B570-466414E44ED5}" dt="2024-02-12T20:30:22.786" v="101" actId="20577"/>
          <ac:spMkLst>
            <pc:docMk/>
            <pc:sldMk cId="1336175532" sldId="428"/>
            <ac:spMk id="5" creationId="{108C43B3-8191-4FF3-AA80-CA7D69CC2755}"/>
          </ac:spMkLst>
        </pc:spChg>
      </pc:sldChg>
      <pc:sldChg chg="delSp modSp add mod">
        <pc:chgData name="Felipe Neves" userId="48ded561859b47b3" providerId="LiveId" clId="{58DFE53A-BD23-461F-B570-466414E44ED5}" dt="2024-02-12T20:40:07.190" v="590" actId="403"/>
        <pc:sldMkLst>
          <pc:docMk/>
          <pc:sldMk cId="1425796805" sldId="429"/>
        </pc:sldMkLst>
        <pc:spChg chg="mod">
          <ac:chgData name="Felipe Neves" userId="48ded561859b47b3" providerId="LiveId" clId="{58DFE53A-BD23-461F-B570-466414E44ED5}" dt="2024-02-12T20:40:07.190" v="590" actId="403"/>
          <ac:spMkLst>
            <pc:docMk/>
            <pc:sldMk cId="1425796805" sldId="429"/>
            <ac:spMk id="5" creationId="{00000000-0000-0000-0000-000000000000}"/>
          </ac:spMkLst>
        </pc:spChg>
        <pc:spChg chg="mod">
          <ac:chgData name="Felipe Neves" userId="48ded561859b47b3" providerId="LiveId" clId="{58DFE53A-BD23-461F-B570-466414E44ED5}" dt="2024-02-12T20:31:40.889" v="174" actId="20577"/>
          <ac:spMkLst>
            <pc:docMk/>
            <pc:sldMk cId="1425796805" sldId="429"/>
            <ac:spMk id="13" creationId="{50CA479A-CFE1-45E5-825E-C01B056AA441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19" creationId="{5BFBB6CE-5871-4B14-A9D2-D11D5C575B8C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20" creationId="{097459A3-9B4E-40D7-A833-6642798F12B1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21" creationId="{6FEC892E-6E63-441C-9436-DE04488C075A}"/>
          </ac:spMkLst>
        </pc:spChg>
        <pc:spChg chg="del">
          <ac:chgData name="Felipe Neves" userId="48ded561859b47b3" providerId="LiveId" clId="{58DFE53A-BD23-461F-B570-466414E44ED5}" dt="2024-02-12T20:31:52.423" v="175" actId="478"/>
          <ac:spMkLst>
            <pc:docMk/>
            <pc:sldMk cId="1425796805" sldId="429"/>
            <ac:spMk id="22" creationId="{C834F61C-D6BE-4865-9531-4EC0EC1FEB13}"/>
          </ac:spMkLst>
        </pc:spChg>
        <pc:spChg chg="del">
          <ac:chgData name="Felipe Neves" userId="48ded561859b47b3" providerId="LiveId" clId="{58DFE53A-BD23-461F-B570-466414E44ED5}" dt="2024-02-12T20:31:58.600" v="177" actId="478"/>
          <ac:spMkLst>
            <pc:docMk/>
            <pc:sldMk cId="1425796805" sldId="429"/>
            <ac:spMk id="23" creationId="{CB589CB5-1DE4-481E-A712-543E76CF8BDF}"/>
          </ac:spMkLst>
        </pc:spChg>
        <pc:spChg chg="del">
          <ac:chgData name="Felipe Neves" userId="48ded561859b47b3" providerId="LiveId" clId="{58DFE53A-BD23-461F-B570-466414E44ED5}" dt="2024-02-12T20:31:55.730" v="176" actId="478"/>
          <ac:spMkLst>
            <pc:docMk/>
            <pc:sldMk cId="1425796805" sldId="429"/>
            <ac:spMk id="24" creationId="{22B76EE8-46E3-405D-ABE6-A352FB488184}"/>
          </ac:spMkLst>
        </pc:spChg>
        <pc:spChg chg="del">
          <ac:chgData name="Felipe Neves" userId="48ded561859b47b3" providerId="LiveId" clId="{58DFE53A-BD23-461F-B570-466414E44ED5}" dt="2024-02-12T20:32:54.819" v="178" actId="478"/>
          <ac:spMkLst>
            <pc:docMk/>
            <pc:sldMk cId="1425796805" sldId="429"/>
            <ac:spMk id="25" creationId="{E1B19404-3D8E-4ABD-8070-7AA69206CE21}"/>
          </ac:spMkLst>
        </pc:spChg>
        <pc:picChg chg="del">
          <ac:chgData name="Felipe Neves" userId="48ded561859b47b3" providerId="LiveId" clId="{58DFE53A-BD23-461F-B570-466414E44ED5}" dt="2024-02-12T20:31:52.423" v="175" actId="478"/>
          <ac:picMkLst>
            <pc:docMk/>
            <pc:sldMk cId="1425796805" sldId="429"/>
            <ac:picMk id="17" creationId="{9FAFCDCB-E038-483D-B835-FDA88504B5E5}"/>
          </ac:picMkLst>
        </pc:picChg>
        <pc:picChg chg="del">
          <ac:chgData name="Felipe Neves" userId="48ded561859b47b3" providerId="LiveId" clId="{58DFE53A-BD23-461F-B570-466414E44ED5}" dt="2024-02-12T20:31:52.423" v="175" actId="478"/>
          <ac:picMkLst>
            <pc:docMk/>
            <pc:sldMk cId="1425796805" sldId="429"/>
            <ac:picMk id="18" creationId="{1007CA54-264A-4761-9A2A-31493605A1C6}"/>
          </ac:picMkLst>
        </pc:picChg>
      </pc:sldChg>
      <pc:sldChg chg="modSp add mod">
        <pc:chgData name="Felipe Neves" userId="48ded561859b47b3" providerId="LiveId" clId="{58DFE53A-BD23-461F-B570-466414E44ED5}" dt="2024-02-12T20:39:58.846" v="586" actId="403"/>
        <pc:sldMkLst>
          <pc:docMk/>
          <pc:sldMk cId="253014917" sldId="430"/>
        </pc:sldMkLst>
        <pc:spChg chg="mod">
          <ac:chgData name="Felipe Neves" userId="48ded561859b47b3" providerId="LiveId" clId="{58DFE53A-BD23-461F-B570-466414E44ED5}" dt="2024-02-12T20:39:58.846" v="586" actId="403"/>
          <ac:spMkLst>
            <pc:docMk/>
            <pc:sldMk cId="253014917" sldId="430"/>
            <ac:spMk id="5" creationId="{00000000-0000-0000-0000-000000000000}"/>
          </ac:spMkLst>
        </pc:spChg>
      </pc:sldChg>
      <pc:sldChg chg="addSp modSp add mod">
        <pc:chgData name="Felipe Neves" userId="48ded561859b47b3" providerId="LiveId" clId="{58DFE53A-BD23-461F-B570-466414E44ED5}" dt="2024-02-12T20:43:47.290" v="620" actId="1076"/>
        <pc:sldMkLst>
          <pc:docMk/>
          <pc:sldMk cId="2082673029" sldId="431"/>
        </pc:sldMkLst>
        <pc:spChg chg="add mod">
          <ac:chgData name="Felipe Neves" userId="48ded561859b47b3" providerId="LiveId" clId="{58DFE53A-BD23-461F-B570-466414E44ED5}" dt="2024-02-12T20:43:47.290" v="620" actId="1076"/>
          <ac:spMkLst>
            <pc:docMk/>
            <pc:sldMk cId="2082673029" sldId="431"/>
            <ac:spMk id="4" creationId="{929F5EF1-A65E-4E2E-86C3-E2BE3F7C5A2D}"/>
          </ac:spMkLst>
        </pc:spChg>
        <pc:spChg chg="mod">
          <ac:chgData name="Felipe Neves" userId="48ded561859b47b3" providerId="LiveId" clId="{58DFE53A-BD23-461F-B570-466414E44ED5}" dt="2024-02-12T20:40:55.439" v="596" actId="14100"/>
          <ac:spMkLst>
            <pc:docMk/>
            <pc:sldMk cId="2082673029" sldId="431"/>
            <ac:spMk id="5" creationId="{00000000-0000-0000-0000-000000000000}"/>
          </ac:spMkLst>
        </pc:spChg>
      </pc:sldChg>
    </pc:docChg>
  </pc:docChgLst>
  <pc:docChgLst>
    <pc:chgData name="Gabriela Chagas Dornelles" userId="S::gabriela.dornelles@saude.gov.br::41dd314f-4e9a-42bd-9a0e-6a55ee9e62b4" providerId="AD" clId="Web-{D0CD758A-E3A7-A919-D014-7CCAA1490716}"/>
    <pc:docChg chg="addSld modSld">
      <pc:chgData name="Gabriela Chagas Dornelles" userId="S::gabriela.dornelles@saude.gov.br::41dd314f-4e9a-42bd-9a0e-6a55ee9e62b4" providerId="AD" clId="Web-{D0CD758A-E3A7-A919-D014-7CCAA1490716}" dt="2024-03-12T19:12:42.146" v="479" actId="20577"/>
      <pc:docMkLst>
        <pc:docMk/>
      </pc:docMkLst>
      <pc:sldChg chg="delSp modSp">
        <pc:chgData name="Gabriela Chagas Dornelles" userId="S::gabriela.dornelles@saude.gov.br::41dd314f-4e9a-42bd-9a0e-6a55ee9e62b4" providerId="AD" clId="Web-{D0CD758A-E3A7-A919-D014-7CCAA1490716}" dt="2024-03-12T19:09:18.517" v="403" actId="20577"/>
        <pc:sldMkLst>
          <pc:docMk/>
          <pc:sldMk cId="3115977427" sldId="447"/>
        </pc:sldMkLst>
        <pc:spChg chg="mod">
          <ac:chgData name="Gabriela Chagas Dornelles" userId="S::gabriela.dornelles@saude.gov.br::41dd314f-4e9a-42bd-9a0e-6a55ee9e62b4" providerId="AD" clId="Web-{D0CD758A-E3A7-A919-D014-7CCAA1490716}" dt="2024-03-12T18:39:05.512" v="31" actId="20577"/>
          <ac:spMkLst>
            <pc:docMk/>
            <pc:sldMk cId="3115977427" sldId="447"/>
            <ac:spMk id="2" creationId="{00000000-0000-0000-0000-000000000000}"/>
          </ac:spMkLst>
        </pc:spChg>
        <pc:spChg chg="del">
          <ac:chgData name="Gabriela Chagas Dornelles" userId="S::gabriela.dornelles@saude.gov.br::41dd314f-4e9a-42bd-9a0e-6a55ee9e62b4" providerId="AD" clId="Web-{D0CD758A-E3A7-A919-D014-7CCAA1490716}" dt="2024-03-12T18:39:51.466" v="39"/>
          <ac:spMkLst>
            <pc:docMk/>
            <pc:sldMk cId="3115977427" sldId="447"/>
            <ac:spMk id="3" creationId="{00000000-0000-0000-0000-000000000000}"/>
          </ac:spMkLst>
        </pc:spChg>
        <pc:spChg chg="mod">
          <ac:chgData name="Gabriela Chagas Dornelles" userId="S::gabriela.dornelles@saude.gov.br::41dd314f-4e9a-42bd-9a0e-6a55ee9e62b4" providerId="AD" clId="Web-{D0CD758A-E3A7-A919-D014-7CCAA1490716}" dt="2024-03-12T19:09:18.517" v="403" actId="20577"/>
          <ac:spMkLst>
            <pc:docMk/>
            <pc:sldMk cId="3115977427" sldId="447"/>
            <ac:spMk id="4" creationId="{00000000-0000-0000-0000-000000000000}"/>
          </ac:spMkLst>
        </pc:spChg>
      </pc:sldChg>
      <pc:sldChg chg="addSp delSp modSp add replId">
        <pc:chgData name="Gabriela Chagas Dornelles" userId="S::gabriela.dornelles@saude.gov.br::41dd314f-4e9a-42bd-9a0e-6a55ee9e62b4" providerId="AD" clId="Web-{D0CD758A-E3A7-A919-D014-7CCAA1490716}" dt="2024-03-12T19:09:24.798" v="404" actId="20577"/>
        <pc:sldMkLst>
          <pc:docMk/>
          <pc:sldMk cId="2214203150" sldId="449"/>
        </pc:sldMkLst>
        <pc:spChg chg="mod">
          <ac:chgData name="Gabriela Chagas Dornelles" userId="S::gabriela.dornelles@saude.gov.br::41dd314f-4e9a-42bd-9a0e-6a55ee9e62b4" providerId="AD" clId="Web-{D0CD758A-E3A7-A919-D014-7CCAA1490716}" dt="2024-03-12T18:44:58.097" v="106" actId="20577"/>
          <ac:spMkLst>
            <pc:docMk/>
            <pc:sldMk cId="2214203150" sldId="449"/>
            <ac:spMk id="2" creationId="{00000000-0000-0000-0000-000000000000}"/>
          </ac:spMkLst>
        </pc:spChg>
        <pc:spChg chg="del mod">
          <ac:chgData name="Gabriela Chagas Dornelles" userId="S::gabriela.dornelles@saude.gov.br::41dd314f-4e9a-42bd-9a0e-6a55ee9e62b4" providerId="AD" clId="Web-{D0CD758A-E3A7-A919-D014-7CCAA1490716}" dt="2024-03-12T18:46:26.114" v="149"/>
          <ac:spMkLst>
            <pc:docMk/>
            <pc:sldMk cId="2214203150" sldId="449"/>
            <ac:spMk id="4" creationId="{00000000-0000-0000-0000-000000000000}"/>
          </ac:spMkLst>
        </pc:spChg>
        <pc:spChg chg="add mod">
          <ac:chgData name="Gabriela Chagas Dornelles" userId="S::gabriela.dornelles@saude.gov.br::41dd314f-4e9a-42bd-9a0e-6a55ee9e62b4" providerId="AD" clId="Web-{D0CD758A-E3A7-A919-D014-7CCAA1490716}" dt="2024-03-12T19:09:24.798" v="404" actId="20577"/>
          <ac:spMkLst>
            <pc:docMk/>
            <pc:sldMk cId="2214203150" sldId="449"/>
            <ac:spMk id="5" creationId="{2706C099-BF40-7C58-B0B6-898D7260E4BC}"/>
          </ac:spMkLst>
        </pc:spChg>
      </pc:sldChg>
      <pc:sldChg chg="addSp delSp modSp new">
        <pc:chgData name="Gabriela Chagas Dornelles" userId="S::gabriela.dornelles@saude.gov.br::41dd314f-4e9a-42bd-9a0e-6a55ee9e62b4" providerId="AD" clId="Web-{D0CD758A-E3A7-A919-D014-7CCAA1490716}" dt="2024-03-12T19:12:42.146" v="479" actId="20577"/>
        <pc:sldMkLst>
          <pc:docMk/>
          <pc:sldMk cId="1627615687" sldId="450"/>
        </pc:sldMkLst>
        <pc:spChg chg="del">
          <ac:chgData name="Gabriela Chagas Dornelles" userId="S::gabriela.dornelles@saude.gov.br::41dd314f-4e9a-42bd-9a0e-6a55ee9e62b4" providerId="AD" clId="Web-{D0CD758A-E3A7-A919-D014-7CCAA1490716}" dt="2024-03-12T18:54:42.249" v="216"/>
          <ac:spMkLst>
            <pc:docMk/>
            <pc:sldMk cId="1627615687" sldId="450"/>
            <ac:spMk id="2" creationId="{D7E8B700-0BCA-019F-6A2C-5A02FBE3C6C5}"/>
          </ac:spMkLst>
        </pc:spChg>
        <pc:spChg chg="del">
          <ac:chgData name="Gabriela Chagas Dornelles" userId="S::gabriela.dornelles@saude.gov.br::41dd314f-4e9a-42bd-9a0e-6a55ee9e62b4" providerId="AD" clId="Web-{D0CD758A-E3A7-A919-D014-7CCAA1490716}" dt="2024-03-12T18:54:46.218" v="218"/>
          <ac:spMkLst>
            <pc:docMk/>
            <pc:sldMk cId="1627615687" sldId="450"/>
            <ac:spMk id="3" creationId="{09EE0362-A04B-76F1-1FB6-1CD395B603A3}"/>
          </ac:spMkLst>
        </pc:spChg>
        <pc:spChg chg="del mod">
          <ac:chgData name="Gabriela Chagas Dornelles" userId="S::gabriela.dornelles@saude.gov.br::41dd314f-4e9a-42bd-9a0e-6a55ee9e62b4" providerId="AD" clId="Web-{D0CD758A-E3A7-A919-D014-7CCAA1490716}" dt="2024-03-12T18:54:44.468" v="217"/>
          <ac:spMkLst>
            <pc:docMk/>
            <pc:sldMk cId="1627615687" sldId="450"/>
            <ac:spMk id="4" creationId="{4C01B3E0-4112-3FAD-BAEF-81B99AFCCF34}"/>
          </ac:spMkLst>
        </pc:spChg>
        <pc:spChg chg="add mod">
          <ac:chgData name="Gabriela Chagas Dornelles" userId="S::gabriela.dornelles@saude.gov.br::41dd314f-4e9a-42bd-9a0e-6a55ee9e62b4" providerId="AD" clId="Web-{D0CD758A-E3A7-A919-D014-7CCAA1490716}" dt="2024-03-12T19:07:32.624" v="401" actId="20577"/>
          <ac:spMkLst>
            <pc:docMk/>
            <pc:sldMk cId="1627615687" sldId="450"/>
            <ac:spMk id="593" creationId="{C7093EA8-8AB1-5D08-AC49-5D932D5F58DA}"/>
          </ac:spMkLst>
        </pc:spChg>
        <pc:graphicFrameChg chg="add mod modGraphic">
          <ac:chgData name="Gabriela Chagas Dornelles" userId="S::gabriela.dornelles@saude.gov.br::41dd314f-4e9a-42bd-9a0e-6a55ee9e62b4" providerId="AD" clId="Web-{D0CD758A-E3A7-A919-D014-7CCAA1490716}" dt="2024-03-12T19:12:42.146" v="479" actId="20577"/>
          <ac:graphicFrameMkLst>
            <pc:docMk/>
            <pc:sldMk cId="1627615687" sldId="450"/>
            <ac:graphicFrameMk id="5" creationId="{436412D3-645F-064C-636F-2169503A57B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0">
                <a:solidFill>
                  <a:schemeClr val="tx1"/>
                </a:solidFill>
              </a:rPr>
              <a:t>Consumo abusivo de bebida</a:t>
            </a:r>
            <a:r>
              <a:rPr lang="pt-BR" b="0" baseline="0">
                <a:solidFill>
                  <a:schemeClr val="tx1"/>
                </a:solidFill>
              </a:rPr>
              <a:t> alcoólica </a:t>
            </a:r>
            <a:r>
              <a:rPr lang="pt-BR" b="0">
                <a:solidFill>
                  <a:schemeClr val="tx1"/>
                </a:solidFill>
              </a:rPr>
              <a:t>em adultos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Masculino</c:v>
                </c:pt>
              </c:strCache>
            </c:strRef>
          </c:tx>
          <c:spPr>
            <a:ln w="34925" cap="rnd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</c:numCache>
            </c:numRef>
          </c:cat>
          <c:val>
            <c:numRef>
              <c:f>Planilha1!$B$2:$B$18</c:f>
              <c:numCache>
                <c:formatCode>General</c:formatCode>
                <c:ptCount val="17"/>
                <c:pt idx="0">
                  <c:v>25</c:v>
                </c:pt>
                <c:pt idx="1">
                  <c:v>25.5</c:v>
                </c:pt>
                <c:pt idx="2">
                  <c:v>26.1</c:v>
                </c:pt>
                <c:pt idx="3">
                  <c:v>28.3</c:v>
                </c:pt>
                <c:pt idx="4">
                  <c:v>27</c:v>
                </c:pt>
                <c:pt idx="5">
                  <c:v>25.3</c:v>
                </c:pt>
                <c:pt idx="6">
                  <c:v>27.9</c:v>
                </c:pt>
                <c:pt idx="7">
                  <c:v>24.2</c:v>
                </c:pt>
                <c:pt idx="8">
                  <c:v>24.8</c:v>
                </c:pt>
                <c:pt idx="9">
                  <c:v>25.3</c:v>
                </c:pt>
                <c:pt idx="10">
                  <c:v>27.3</c:v>
                </c:pt>
                <c:pt idx="11">
                  <c:v>27.1</c:v>
                </c:pt>
                <c:pt idx="12">
                  <c:v>26</c:v>
                </c:pt>
                <c:pt idx="13">
                  <c:v>25.3</c:v>
                </c:pt>
                <c:pt idx="14">
                  <c:v>26.6</c:v>
                </c:pt>
                <c:pt idx="15">
                  <c:v>25</c:v>
                </c:pt>
                <c:pt idx="16">
                  <c:v>27.3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4C-47C8-8A8A-C1933AE3A20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Feminino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</c:numCache>
            </c:numRef>
          </c:cat>
          <c:val>
            <c:numRef>
              <c:f>Planilha1!$C$2:$C$18</c:f>
              <c:numCache>
                <c:formatCode>General</c:formatCode>
                <c:ptCount val="17"/>
                <c:pt idx="0">
                  <c:v>7.8</c:v>
                </c:pt>
                <c:pt idx="1">
                  <c:v>8.6999999999999993</c:v>
                </c:pt>
                <c:pt idx="2">
                  <c:v>9.6</c:v>
                </c:pt>
                <c:pt idx="3">
                  <c:v>10</c:v>
                </c:pt>
                <c:pt idx="4">
                  <c:v>10.5</c:v>
                </c:pt>
                <c:pt idx="5">
                  <c:v>9</c:v>
                </c:pt>
                <c:pt idx="6">
                  <c:v>10.3</c:v>
                </c:pt>
                <c:pt idx="7">
                  <c:v>9.6999999999999993</c:v>
                </c:pt>
                <c:pt idx="8">
                  <c:v>9.4</c:v>
                </c:pt>
                <c:pt idx="9">
                  <c:v>10.199999999999999</c:v>
                </c:pt>
                <c:pt idx="10">
                  <c:v>12.1</c:v>
                </c:pt>
                <c:pt idx="11">
                  <c:v>12.2</c:v>
                </c:pt>
                <c:pt idx="12">
                  <c:v>11</c:v>
                </c:pt>
                <c:pt idx="13">
                  <c:v>13.3</c:v>
                </c:pt>
                <c:pt idx="14">
                  <c:v>16</c:v>
                </c:pt>
                <c:pt idx="15">
                  <c:v>12.7</c:v>
                </c:pt>
                <c:pt idx="16">
                  <c:v>15.2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4C-47C8-8A8A-C1933AE3A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6485152"/>
        <c:axId val="1836486784"/>
      </c:lineChart>
      <c:catAx>
        <c:axId val="18364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6784"/>
        <c:crosses val="autoZero"/>
        <c:auto val="1"/>
        <c:lblAlgn val="ctr"/>
        <c:lblOffset val="100"/>
        <c:noMultiLvlLbl val="0"/>
      </c:catAx>
      <c:valAx>
        <c:axId val="183648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chemeClr val="tx1"/>
                </a:solidFill>
              </a:rPr>
              <a:t>Contribuição de ultraprocessados (%) para o total de calorias adquiridas pelos domicílios brasileiros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Contribuição de alimentos ultraprocessados (%) para o total das calorias adquiridas pelos domicílios brasileiros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 cmpd="sng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Planilha1!$A$2:$A$4</c:f>
              <c:strCache>
                <c:ptCount val="3"/>
                <c:pt idx="0">
                  <c:v>POF 2002-2003</c:v>
                </c:pt>
                <c:pt idx="1">
                  <c:v>POF 2008-2009</c:v>
                </c:pt>
                <c:pt idx="2">
                  <c:v>POF 2017-2018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12.6</c:v>
                </c:pt>
                <c:pt idx="1">
                  <c:v>16</c:v>
                </c:pt>
                <c:pt idx="2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70-4ADB-8A45-07D222BA3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6482432"/>
        <c:axId val="1836488416"/>
      </c:barChart>
      <c:catAx>
        <c:axId val="18364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8416"/>
        <c:crosses val="autoZero"/>
        <c:auto val="1"/>
        <c:lblAlgn val="ctr"/>
        <c:lblOffset val="100"/>
        <c:noMultiLvlLbl val="0"/>
      </c:catAx>
      <c:valAx>
        <c:axId val="183648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4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C63DB-D99D-421A-BE5C-21C41A3E66A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004AEB3-B3F3-4DC7-A417-16CC4433E1F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Décadas de discussões.</a:t>
          </a:r>
        </a:p>
      </dgm:t>
    </dgm:pt>
    <dgm:pt modelId="{87EFFEDA-F866-41CB-9631-AA37C7C62417}" type="parTrans" cxnId="{B6394CFC-6E91-424E-9E97-8BA81E7EC7DF}">
      <dgm:prSet/>
      <dgm:spPr/>
      <dgm:t>
        <a:bodyPr/>
        <a:lstStyle/>
        <a:p>
          <a:endParaRPr lang="pt-BR"/>
        </a:p>
      </dgm:t>
    </dgm:pt>
    <dgm:pt modelId="{093B58B0-E824-4D2B-B746-BA563E36FE81}" type="sibTrans" cxnId="{B6394CFC-6E91-424E-9E97-8BA81E7EC7D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>
            <a:solidFill>
              <a:schemeClr val="bg1">
                <a:lumMod val="65000"/>
              </a:schemeClr>
            </a:solidFill>
          </a:endParaRPr>
        </a:p>
      </dgm:t>
    </dgm:pt>
    <dgm:pt modelId="{EDC32334-CFDE-4127-BFC0-1D937489B00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b="1" dirty="0"/>
            <a:t>Prioridade do governo Lula.</a:t>
          </a:r>
        </a:p>
      </dgm:t>
    </dgm:pt>
    <dgm:pt modelId="{CD6EE1B9-5DB9-48CD-80C7-55689FD8AD1F}" type="parTrans" cxnId="{41E1AB4E-CD11-4C2D-9517-5723B5C47DE8}">
      <dgm:prSet/>
      <dgm:spPr/>
      <dgm:t>
        <a:bodyPr/>
        <a:lstStyle/>
        <a:p>
          <a:endParaRPr lang="pt-BR"/>
        </a:p>
      </dgm:t>
    </dgm:pt>
    <dgm:pt modelId="{07C3CE8F-35FA-4249-88D4-449AF9805933}" type="sibTrans" cxnId="{41E1AB4E-CD11-4C2D-9517-5723B5C47DE8}">
      <dgm:prSet/>
      <dgm:spPr/>
      <dgm:t>
        <a:bodyPr/>
        <a:lstStyle/>
        <a:p>
          <a:endParaRPr lang="pt-BR"/>
        </a:p>
      </dgm:t>
    </dgm:pt>
    <dgm:pt modelId="{A953EA5A-66FD-49E9-9126-10BB85F4E32D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800" b="1" dirty="0"/>
            <a:t>Janela de oportunidade para a discussão dos impostos </a:t>
          </a:r>
          <a:r>
            <a:rPr lang="pt-BR" sz="1800" b="1" dirty="0" smtClean="0"/>
            <a:t>saudáveis e do acesso a alimentação saudável por meio de uma cesta básica nacional.</a:t>
          </a:r>
          <a:endParaRPr lang="pt-BR" sz="1800" b="1" dirty="0"/>
        </a:p>
      </dgm:t>
    </dgm:pt>
    <dgm:pt modelId="{15067753-033B-41E7-8947-05CF42537495}" type="parTrans" cxnId="{27F6C33B-9DA0-4DE2-ADF7-5F73F4BDD901}">
      <dgm:prSet/>
      <dgm:spPr/>
      <dgm:t>
        <a:bodyPr/>
        <a:lstStyle/>
        <a:p>
          <a:endParaRPr lang="pt-BR"/>
        </a:p>
      </dgm:t>
    </dgm:pt>
    <dgm:pt modelId="{EC0C64CA-409D-4061-B67D-34F2A81C11D8}" type="sibTrans" cxnId="{27F6C33B-9DA0-4DE2-ADF7-5F73F4BDD901}">
      <dgm:prSet/>
      <dgm:spPr/>
      <dgm:t>
        <a:bodyPr/>
        <a:lstStyle/>
        <a:p>
          <a:endParaRPr lang="pt-BR"/>
        </a:p>
      </dgm:t>
    </dgm:pt>
    <dgm:pt modelId="{D42AF3AF-38D6-4BC1-BBD4-E87D49966C0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Visa a simplificação da tributação mediante a unificação de impostos. </a:t>
          </a:r>
        </a:p>
      </dgm:t>
    </dgm:pt>
    <dgm:pt modelId="{DB9B0EC2-7952-4E57-9A34-D0BD97D55DC0}" type="parTrans" cxnId="{D1EEE3A3-86DE-47F3-AE3E-3BBEF6151339}">
      <dgm:prSet/>
      <dgm:spPr/>
      <dgm:t>
        <a:bodyPr/>
        <a:lstStyle/>
        <a:p>
          <a:endParaRPr lang="pt-BR"/>
        </a:p>
      </dgm:t>
    </dgm:pt>
    <dgm:pt modelId="{B3A117E1-E3BD-47C8-805A-E778D3280242}" type="sibTrans" cxnId="{D1EEE3A3-86DE-47F3-AE3E-3BBEF6151339}">
      <dgm:prSet/>
      <dgm:spPr/>
      <dgm:t>
        <a:bodyPr/>
        <a:lstStyle/>
        <a:p>
          <a:endParaRPr lang="pt-BR"/>
        </a:p>
      </dgm:t>
    </dgm:pt>
    <dgm:pt modelId="{906EABC9-02D2-4480-9452-EB41C98798A8}" type="pres">
      <dgm:prSet presAssocID="{F00C63DB-D99D-421A-BE5C-21C41A3E66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FB4484D-DC55-4B9B-9992-0CB505B1F05A}" type="pres">
      <dgm:prSet presAssocID="{F00C63DB-D99D-421A-BE5C-21C41A3E66AB}" presName="Name1" presStyleCnt="0"/>
      <dgm:spPr/>
    </dgm:pt>
    <dgm:pt modelId="{A137A8FE-00BF-4FCE-B68A-971F0DD7FEDE}" type="pres">
      <dgm:prSet presAssocID="{F00C63DB-D99D-421A-BE5C-21C41A3E66AB}" presName="cycle" presStyleCnt="0"/>
      <dgm:spPr/>
    </dgm:pt>
    <dgm:pt modelId="{4B62D2C0-4A28-48E9-99B1-1EBFCB5640D0}" type="pres">
      <dgm:prSet presAssocID="{F00C63DB-D99D-421A-BE5C-21C41A3E66AB}" presName="srcNode" presStyleLbl="node1" presStyleIdx="0" presStyleCnt="4"/>
      <dgm:spPr/>
    </dgm:pt>
    <dgm:pt modelId="{F7670843-ED86-4969-9F96-36080579FA69}" type="pres">
      <dgm:prSet presAssocID="{F00C63DB-D99D-421A-BE5C-21C41A3E66AB}" presName="conn" presStyleLbl="parChTrans1D2" presStyleIdx="0" presStyleCnt="1"/>
      <dgm:spPr/>
      <dgm:t>
        <a:bodyPr/>
        <a:lstStyle/>
        <a:p>
          <a:endParaRPr lang="pt-BR"/>
        </a:p>
      </dgm:t>
    </dgm:pt>
    <dgm:pt modelId="{6AA05649-9F38-40DA-B3AB-B191261E812F}" type="pres">
      <dgm:prSet presAssocID="{F00C63DB-D99D-421A-BE5C-21C41A3E66AB}" presName="extraNode" presStyleLbl="node1" presStyleIdx="0" presStyleCnt="4"/>
      <dgm:spPr/>
    </dgm:pt>
    <dgm:pt modelId="{24C7B0BE-5D87-4F8D-A0F5-02174BE32F4C}" type="pres">
      <dgm:prSet presAssocID="{F00C63DB-D99D-421A-BE5C-21C41A3E66AB}" presName="dstNode" presStyleLbl="node1" presStyleIdx="0" presStyleCnt="4"/>
      <dgm:spPr/>
    </dgm:pt>
    <dgm:pt modelId="{D935D4F9-590E-428D-95A0-549F1B7D3E96}" type="pres">
      <dgm:prSet presAssocID="{2004AEB3-B3F3-4DC7-A417-16CC4433E1F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CBFD68-CF09-4F1C-9E24-42E2331FD217}" type="pres">
      <dgm:prSet presAssocID="{2004AEB3-B3F3-4DC7-A417-16CC4433E1FB}" presName="accent_1" presStyleCnt="0"/>
      <dgm:spPr/>
    </dgm:pt>
    <dgm:pt modelId="{96F0DCBC-7FCF-4A34-BF88-4B2CA0F2BBEF}" type="pres">
      <dgm:prSet presAssocID="{2004AEB3-B3F3-4DC7-A417-16CC4433E1FB}" presName="accentRepeatNode" presStyleLbl="solidFgAcc1" presStyleIdx="0" presStyleCnt="4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87593BB4-74FD-495A-A970-4930A9C75DFC}" type="pres">
      <dgm:prSet presAssocID="{D42AF3AF-38D6-4BC1-BBD4-E87D49966C0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A2853A-4DEC-402C-9D68-2AD96ADCE8F1}" type="pres">
      <dgm:prSet presAssocID="{D42AF3AF-38D6-4BC1-BBD4-E87D49966C02}" presName="accent_2" presStyleCnt="0"/>
      <dgm:spPr/>
    </dgm:pt>
    <dgm:pt modelId="{49A337F0-D5E1-4655-B8DB-BC1618FB3162}" type="pres">
      <dgm:prSet presAssocID="{D42AF3AF-38D6-4BC1-BBD4-E87D49966C02}" presName="accentRepeatNode" presStyleLbl="solidFgAcc1" presStyleIdx="1" presStyleCnt="4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FAED077B-1C92-4CF6-858D-2D9DE527DA2A}" type="pres">
      <dgm:prSet presAssocID="{EDC32334-CFDE-4127-BFC0-1D937489B00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B4BFC4-9A5F-4167-AE0B-E956C5A5CD48}" type="pres">
      <dgm:prSet presAssocID="{EDC32334-CFDE-4127-BFC0-1D937489B00B}" presName="accent_3" presStyleCnt="0"/>
      <dgm:spPr/>
    </dgm:pt>
    <dgm:pt modelId="{2F218612-5907-4CA7-ABE9-D1864D67B8CF}" type="pres">
      <dgm:prSet presAssocID="{EDC32334-CFDE-4127-BFC0-1D937489B00B}" presName="accentRepeatNode" presStyleLbl="solidFgAcc1" presStyleIdx="2" presStyleCnt="4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9BBA2F96-6646-4FD6-830A-4260F56EDD71}" type="pres">
      <dgm:prSet presAssocID="{A953EA5A-66FD-49E9-9126-10BB85F4E32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D395BC-E792-4C31-AA87-AB9A70FFEC16}" type="pres">
      <dgm:prSet presAssocID="{A953EA5A-66FD-49E9-9126-10BB85F4E32D}" presName="accent_4" presStyleCnt="0"/>
      <dgm:spPr/>
    </dgm:pt>
    <dgm:pt modelId="{1F0B573C-C23C-4251-85C9-579EB1DA33A5}" type="pres">
      <dgm:prSet presAssocID="{A953EA5A-66FD-49E9-9126-10BB85F4E32D}" presName="accentRepeatNode" presStyleLbl="solidFgAcc1" presStyleIdx="3" presStyleCnt="4"/>
      <dgm:spPr>
        <a:ln>
          <a:solidFill>
            <a:srgbClr val="FF0000"/>
          </a:solidFill>
        </a:ln>
      </dgm:spPr>
    </dgm:pt>
  </dgm:ptLst>
  <dgm:cxnLst>
    <dgm:cxn modelId="{D2E9CA4D-7882-451A-86F3-DC9AA30E3A43}" type="presOf" srcId="{F00C63DB-D99D-421A-BE5C-21C41A3E66AB}" destId="{906EABC9-02D2-4480-9452-EB41C98798A8}" srcOrd="0" destOrd="0" presId="urn:microsoft.com/office/officeart/2008/layout/VerticalCurvedList"/>
    <dgm:cxn modelId="{6B2D5C84-54A7-475A-A2EB-E224F693FC32}" type="presOf" srcId="{093B58B0-E824-4D2B-B746-BA563E36FE81}" destId="{F7670843-ED86-4969-9F96-36080579FA69}" srcOrd="0" destOrd="0" presId="urn:microsoft.com/office/officeart/2008/layout/VerticalCurvedList"/>
    <dgm:cxn modelId="{E37C56A7-954D-4749-A33F-3CEC49702262}" type="presOf" srcId="{2004AEB3-B3F3-4DC7-A417-16CC4433E1FB}" destId="{D935D4F9-590E-428D-95A0-549F1B7D3E96}" srcOrd="0" destOrd="0" presId="urn:microsoft.com/office/officeart/2008/layout/VerticalCurvedList"/>
    <dgm:cxn modelId="{A06D0B93-D6ED-4881-9CA9-208190B8AF45}" type="presOf" srcId="{EDC32334-CFDE-4127-BFC0-1D937489B00B}" destId="{FAED077B-1C92-4CF6-858D-2D9DE527DA2A}" srcOrd="0" destOrd="0" presId="urn:microsoft.com/office/officeart/2008/layout/VerticalCurvedList"/>
    <dgm:cxn modelId="{76793470-EC58-41B4-98D9-CED9124230C1}" type="presOf" srcId="{D42AF3AF-38D6-4BC1-BBD4-E87D49966C02}" destId="{87593BB4-74FD-495A-A970-4930A9C75DFC}" srcOrd="0" destOrd="0" presId="urn:microsoft.com/office/officeart/2008/layout/VerticalCurvedList"/>
    <dgm:cxn modelId="{D1EEE3A3-86DE-47F3-AE3E-3BBEF6151339}" srcId="{F00C63DB-D99D-421A-BE5C-21C41A3E66AB}" destId="{D42AF3AF-38D6-4BC1-BBD4-E87D49966C02}" srcOrd="1" destOrd="0" parTransId="{DB9B0EC2-7952-4E57-9A34-D0BD97D55DC0}" sibTransId="{B3A117E1-E3BD-47C8-805A-E778D3280242}"/>
    <dgm:cxn modelId="{B4AD2AD6-EF04-4E98-A4DB-54CE96EE30CB}" type="presOf" srcId="{A953EA5A-66FD-49E9-9126-10BB85F4E32D}" destId="{9BBA2F96-6646-4FD6-830A-4260F56EDD71}" srcOrd="0" destOrd="0" presId="urn:microsoft.com/office/officeart/2008/layout/VerticalCurvedList"/>
    <dgm:cxn modelId="{41E1AB4E-CD11-4C2D-9517-5723B5C47DE8}" srcId="{F00C63DB-D99D-421A-BE5C-21C41A3E66AB}" destId="{EDC32334-CFDE-4127-BFC0-1D937489B00B}" srcOrd="2" destOrd="0" parTransId="{CD6EE1B9-5DB9-48CD-80C7-55689FD8AD1F}" sibTransId="{07C3CE8F-35FA-4249-88D4-449AF9805933}"/>
    <dgm:cxn modelId="{B6394CFC-6E91-424E-9E97-8BA81E7EC7DF}" srcId="{F00C63DB-D99D-421A-BE5C-21C41A3E66AB}" destId="{2004AEB3-B3F3-4DC7-A417-16CC4433E1FB}" srcOrd="0" destOrd="0" parTransId="{87EFFEDA-F866-41CB-9631-AA37C7C62417}" sibTransId="{093B58B0-E824-4D2B-B746-BA563E36FE81}"/>
    <dgm:cxn modelId="{27F6C33B-9DA0-4DE2-ADF7-5F73F4BDD901}" srcId="{F00C63DB-D99D-421A-BE5C-21C41A3E66AB}" destId="{A953EA5A-66FD-49E9-9126-10BB85F4E32D}" srcOrd="3" destOrd="0" parTransId="{15067753-033B-41E7-8947-05CF42537495}" sibTransId="{EC0C64CA-409D-4061-B67D-34F2A81C11D8}"/>
    <dgm:cxn modelId="{45FFC651-A964-4228-929C-8450BBA61C96}" type="presParOf" srcId="{906EABC9-02D2-4480-9452-EB41C98798A8}" destId="{AFB4484D-DC55-4B9B-9992-0CB505B1F05A}" srcOrd="0" destOrd="0" presId="urn:microsoft.com/office/officeart/2008/layout/VerticalCurvedList"/>
    <dgm:cxn modelId="{327ABCE9-5A44-43B7-AA15-C9D8FA354F1B}" type="presParOf" srcId="{AFB4484D-DC55-4B9B-9992-0CB505B1F05A}" destId="{A137A8FE-00BF-4FCE-B68A-971F0DD7FEDE}" srcOrd="0" destOrd="0" presId="urn:microsoft.com/office/officeart/2008/layout/VerticalCurvedList"/>
    <dgm:cxn modelId="{885B3106-AEA4-416D-9A5A-0042F2F6DA92}" type="presParOf" srcId="{A137A8FE-00BF-4FCE-B68A-971F0DD7FEDE}" destId="{4B62D2C0-4A28-48E9-99B1-1EBFCB5640D0}" srcOrd="0" destOrd="0" presId="urn:microsoft.com/office/officeart/2008/layout/VerticalCurvedList"/>
    <dgm:cxn modelId="{7E5703A4-F231-46BB-94C4-0B418063FD98}" type="presParOf" srcId="{A137A8FE-00BF-4FCE-B68A-971F0DD7FEDE}" destId="{F7670843-ED86-4969-9F96-36080579FA69}" srcOrd="1" destOrd="0" presId="urn:microsoft.com/office/officeart/2008/layout/VerticalCurvedList"/>
    <dgm:cxn modelId="{65BA2B7A-1847-4D9E-B668-4AD8C7E0588B}" type="presParOf" srcId="{A137A8FE-00BF-4FCE-B68A-971F0DD7FEDE}" destId="{6AA05649-9F38-40DA-B3AB-B191261E812F}" srcOrd="2" destOrd="0" presId="urn:microsoft.com/office/officeart/2008/layout/VerticalCurvedList"/>
    <dgm:cxn modelId="{53F97D12-AD72-4FF5-A002-EFFF467CD9F0}" type="presParOf" srcId="{A137A8FE-00BF-4FCE-B68A-971F0DD7FEDE}" destId="{24C7B0BE-5D87-4F8D-A0F5-02174BE32F4C}" srcOrd="3" destOrd="0" presId="urn:microsoft.com/office/officeart/2008/layout/VerticalCurvedList"/>
    <dgm:cxn modelId="{3428F70B-4562-4584-B4D2-15AF6EECD0F3}" type="presParOf" srcId="{AFB4484D-DC55-4B9B-9992-0CB505B1F05A}" destId="{D935D4F9-590E-428D-95A0-549F1B7D3E96}" srcOrd="1" destOrd="0" presId="urn:microsoft.com/office/officeart/2008/layout/VerticalCurvedList"/>
    <dgm:cxn modelId="{2368BA5C-DFB8-48E0-B7DC-5D368E4B30C1}" type="presParOf" srcId="{AFB4484D-DC55-4B9B-9992-0CB505B1F05A}" destId="{5CCBFD68-CF09-4F1C-9E24-42E2331FD217}" srcOrd="2" destOrd="0" presId="urn:microsoft.com/office/officeart/2008/layout/VerticalCurvedList"/>
    <dgm:cxn modelId="{D1CDD33B-F631-4A9F-92EE-1DD344AC2DFE}" type="presParOf" srcId="{5CCBFD68-CF09-4F1C-9E24-42E2331FD217}" destId="{96F0DCBC-7FCF-4A34-BF88-4B2CA0F2BBEF}" srcOrd="0" destOrd="0" presId="urn:microsoft.com/office/officeart/2008/layout/VerticalCurvedList"/>
    <dgm:cxn modelId="{AA81B774-63BD-48C1-94B1-22A8E7D1B16B}" type="presParOf" srcId="{AFB4484D-DC55-4B9B-9992-0CB505B1F05A}" destId="{87593BB4-74FD-495A-A970-4930A9C75DFC}" srcOrd="3" destOrd="0" presId="urn:microsoft.com/office/officeart/2008/layout/VerticalCurvedList"/>
    <dgm:cxn modelId="{9589FA0D-4DDD-49B4-937F-F3D4450072C4}" type="presParOf" srcId="{AFB4484D-DC55-4B9B-9992-0CB505B1F05A}" destId="{E2A2853A-4DEC-402C-9D68-2AD96ADCE8F1}" srcOrd="4" destOrd="0" presId="urn:microsoft.com/office/officeart/2008/layout/VerticalCurvedList"/>
    <dgm:cxn modelId="{7A22FA0E-0A6A-4002-A287-83C3133A60EF}" type="presParOf" srcId="{E2A2853A-4DEC-402C-9D68-2AD96ADCE8F1}" destId="{49A337F0-D5E1-4655-B8DB-BC1618FB3162}" srcOrd="0" destOrd="0" presId="urn:microsoft.com/office/officeart/2008/layout/VerticalCurvedList"/>
    <dgm:cxn modelId="{5F908284-7CF8-4E0B-B7A8-231E58D78254}" type="presParOf" srcId="{AFB4484D-DC55-4B9B-9992-0CB505B1F05A}" destId="{FAED077B-1C92-4CF6-858D-2D9DE527DA2A}" srcOrd="5" destOrd="0" presId="urn:microsoft.com/office/officeart/2008/layout/VerticalCurvedList"/>
    <dgm:cxn modelId="{AB613141-9FEE-4DCB-85EA-8E4A6ED5D87B}" type="presParOf" srcId="{AFB4484D-DC55-4B9B-9992-0CB505B1F05A}" destId="{F0B4BFC4-9A5F-4167-AE0B-E956C5A5CD48}" srcOrd="6" destOrd="0" presId="urn:microsoft.com/office/officeart/2008/layout/VerticalCurvedList"/>
    <dgm:cxn modelId="{44B3A945-8EF8-45E9-9BF9-8469BB770B86}" type="presParOf" srcId="{F0B4BFC4-9A5F-4167-AE0B-E956C5A5CD48}" destId="{2F218612-5907-4CA7-ABE9-D1864D67B8CF}" srcOrd="0" destOrd="0" presId="urn:microsoft.com/office/officeart/2008/layout/VerticalCurvedList"/>
    <dgm:cxn modelId="{301BA9CA-CCFF-4BA9-A81C-41FC9A845D18}" type="presParOf" srcId="{AFB4484D-DC55-4B9B-9992-0CB505B1F05A}" destId="{9BBA2F96-6646-4FD6-830A-4260F56EDD71}" srcOrd="7" destOrd="0" presId="urn:microsoft.com/office/officeart/2008/layout/VerticalCurvedList"/>
    <dgm:cxn modelId="{002F7903-6C4B-4D6C-BD34-48E4C43EB902}" type="presParOf" srcId="{AFB4484D-DC55-4B9B-9992-0CB505B1F05A}" destId="{34D395BC-E792-4C31-AA87-AB9A70FFEC16}" srcOrd="8" destOrd="0" presId="urn:microsoft.com/office/officeart/2008/layout/VerticalCurvedList"/>
    <dgm:cxn modelId="{9DEEB4B7-3574-4CE4-83BE-74BC232E1402}" type="presParOf" srcId="{34D395BC-E792-4C31-AA87-AB9A70FFEC16}" destId="{1F0B573C-C23C-4251-85C9-579EB1DA33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68EEE-548D-452C-9A13-7A204470A54F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CF422756-1715-4E4F-BE71-37D49AFBD1D9}">
      <dgm:prSet phldrT="[Texto]" custT="1"/>
      <dgm:spPr>
        <a:ln>
          <a:noFill/>
        </a:ln>
      </dgm:spPr>
      <dgm:t>
        <a:bodyPr/>
        <a:lstStyle/>
        <a:p>
          <a:r>
            <a:rPr lang="pt-BR" sz="1100" b="1" u="sng" dirty="0" smtClean="0"/>
            <a:t>Dezembro de 2023</a:t>
          </a:r>
          <a:endParaRPr lang="pt-BR" sz="1100" b="1" u="sng" dirty="0"/>
        </a:p>
        <a:p>
          <a:endParaRPr lang="pt-BR" sz="600" dirty="0" smtClean="0"/>
        </a:p>
        <a:p>
          <a:r>
            <a:rPr lang="pt-BR" sz="1100" dirty="0" smtClean="0"/>
            <a:t>Aprovação </a:t>
          </a:r>
          <a:r>
            <a:rPr lang="pt-BR" sz="1100" dirty="0"/>
            <a:t>da PEC 45-A </a:t>
          </a:r>
          <a:r>
            <a:rPr lang="pt-BR" sz="1100" dirty="0" smtClean="0"/>
            <a:t>no Senado Federal.</a:t>
          </a:r>
        </a:p>
        <a:p>
          <a:endParaRPr lang="pt-BR" sz="600" dirty="0" smtClean="0"/>
        </a:p>
      </dgm:t>
    </dgm:pt>
    <dgm:pt modelId="{7496F59E-5A8C-4AC4-A31E-E9CBD10D293E}" type="parTrans" cxnId="{D6A35031-C070-4374-A14C-1B945AEA969A}">
      <dgm:prSet/>
      <dgm:spPr/>
      <dgm:t>
        <a:bodyPr/>
        <a:lstStyle/>
        <a:p>
          <a:endParaRPr lang="pt-BR"/>
        </a:p>
      </dgm:t>
    </dgm:pt>
    <dgm:pt modelId="{88C0979E-5E43-4ACA-93EE-EF7F8C38AEE4}" type="sibTrans" cxnId="{D6A35031-C070-4374-A14C-1B945AEA969A}">
      <dgm:prSet/>
      <dgm:spPr/>
      <dgm:t>
        <a:bodyPr/>
        <a:lstStyle/>
        <a:p>
          <a:endParaRPr lang="pt-BR"/>
        </a:p>
      </dgm:t>
    </dgm:pt>
    <dgm:pt modelId="{5217909F-91C9-4A2D-AA90-167D92BDC23C}">
      <dgm:prSet phldrT="[Texto]" custT="1"/>
      <dgm:spPr/>
      <dgm:t>
        <a:bodyPr/>
        <a:lstStyle/>
        <a:p>
          <a:r>
            <a:rPr lang="pt-BR" sz="1100" b="1" u="sng" dirty="0" smtClean="0"/>
            <a:t>Janeiro de 2024</a:t>
          </a:r>
          <a:r>
            <a:rPr lang="pt-BR" sz="1100" b="1" dirty="0" smtClean="0"/>
            <a:t> </a:t>
          </a:r>
          <a:endParaRPr lang="pt-BR" sz="1100" b="1" dirty="0"/>
        </a:p>
        <a:p>
          <a:endParaRPr lang="pt-BR" sz="600" dirty="0" smtClean="0"/>
        </a:p>
        <a:p>
          <a:r>
            <a:rPr lang="pt-BR" sz="1100" dirty="0" smtClean="0"/>
            <a:t>MF publica a Portaria 34/2024 que institui as normas do Programa de Assessoramento Técnico à Reforma Tributária sobre o Consumo (PAT-RTC).</a:t>
          </a:r>
        </a:p>
        <a:p>
          <a:endParaRPr lang="pt-BR" sz="600" dirty="0" smtClean="0"/>
        </a:p>
        <a:p>
          <a:r>
            <a:rPr lang="pt-BR" sz="1100" dirty="0" smtClean="0"/>
            <a:t>22 Grupos Técnicos (</a:t>
          </a:r>
          <a:r>
            <a:rPr lang="pt-BR" sz="1100" dirty="0" err="1" smtClean="0"/>
            <a:t>GTs</a:t>
          </a:r>
          <a:r>
            <a:rPr lang="pt-BR" sz="1100" dirty="0" smtClean="0"/>
            <a:t>).</a:t>
          </a:r>
        </a:p>
        <a:p>
          <a:endParaRPr lang="pt-BR" sz="600" dirty="0" smtClean="0"/>
        </a:p>
        <a:p>
          <a:r>
            <a:rPr lang="pt-BR" sz="1100" b="1" u="none" dirty="0" smtClean="0"/>
            <a:t>GT 13 – Cesta básica Nacional de Alimentos e GT-19</a:t>
          </a:r>
          <a:r>
            <a:rPr lang="pt-BR" sz="1100" b="1" u="none" dirty="0" smtClean="0"/>
            <a:t>:</a:t>
          </a:r>
          <a:r>
            <a:rPr lang="pt-BR" sz="1100" dirty="0" smtClean="0"/>
            <a:t> encarregado do IS.</a:t>
          </a:r>
        </a:p>
      </dgm:t>
    </dgm:pt>
    <dgm:pt modelId="{DDD5780D-A632-457B-B3F3-0AF6E3276BEE}" type="parTrans" cxnId="{A0C84FEB-C890-44C9-82FD-0EC7978796D1}">
      <dgm:prSet/>
      <dgm:spPr/>
      <dgm:t>
        <a:bodyPr/>
        <a:lstStyle/>
        <a:p>
          <a:endParaRPr lang="pt-BR"/>
        </a:p>
      </dgm:t>
    </dgm:pt>
    <dgm:pt modelId="{E54785EB-ED83-4E52-A230-08CC5BDF56E8}" type="sibTrans" cxnId="{A0C84FEB-C890-44C9-82FD-0EC7978796D1}">
      <dgm:prSet/>
      <dgm:spPr/>
      <dgm:t>
        <a:bodyPr/>
        <a:lstStyle/>
        <a:p>
          <a:endParaRPr lang="pt-BR"/>
        </a:p>
      </dgm:t>
    </dgm:pt>
    <dgm:pt modelId="{A1FA4E02-47E3-4968-B1D9-D03874228EBB}">
      <dgm:prSet phldrT="[Texto]" custT="1"/>
      <dgm:spPr/>
      <dgm:t>
        <a:bodyPr/>
        <a:lstStyle/>
        <a:p>
          <a:r>
            <a:rPr lang="pt-BR" sz="1100" b="1" u="sng" dirty="0" smtClean="0"/>
            <a:t>Fevereiro de 202</a:t>
          </a:r>
          <a:r>
            <a:rPr lang="pt-BR" sz="1100" b="1" dirty="0" smtClean="0"/>
            <a:t>4</a:t>
          </a:r>
        </a:p>
        <a:p>
          <a:endParaRPr lang="pt-BR" sz="600" b="1" dirty="0" smtClean="0"/>
        </a:p>
        <a:p>
          <a:r>
            <a:rPr lang="pt-BR" sz="1100" dirty="0" smtClean="0"/>
            <a:t>Diálogo do MS com o MF</a:t>
          </a:r>
          <a:r>
            <a:rPr lang="pt-BR" sz="1100" dirty="0" smtClean="0"/>
            <a:t>.</a:t>
          </a:r>
          <a:endParaRPr lang="pt-BR" sz="1100" dirty="0"/>
        </a:p>
        <a:p>
          <a:endParaRPr lang="pt-BR" sz="1600" dirty="0"/>
        </a:p>
      </dgm:t>
    </dgm:pt>
    <dgm:pt modelId="{F8285C21-1B95-4BAC-B567-062D1C7E854C}" type="parTrans" cxnId="{35EA4535-E27B-4239-95EA-E2BFB4682693}">
      <dgm:prSet/>
      <dgm:spPr/>
      <dgm:t>
        <a:bodyPr/>
        <a:lstStyle/>
        <a:p>
          <a:endParaRPr lang="pt-BR"/>
        </a:p>
      </dgm:t>
    </dgm:pt>
    <dgm:pt modelId="{E825421C-4F82-4CDD-9F5E-41742BFC6719}" type="sibTrans" cxnId="{35EA4535-E27B-4239-95EA-E2BFB4682693}">
      <dgm:prSet/>
      <dgm:spPr/>
      <dgm:t>
        <a:bodyPr/>
        <a:lstStyle/>
        <a:p>
          <a:endParaRPr lang="pt-BR"/>
        </a:p>
      </dgm:t>
    </dgm:pt>
    <dgm:pt modelId="{EB591E02-9F9E-429D-A8C6-D013F04555C1}">
      <dgm:prSet phldrT="[Texto]" custT="1"/>
      <dgm:spPr/>
      <dgm:t>
        <a:bodyPr/>
        <a:lstStyle/>
        <a:p>
          <a:r>
            <a:rPr lang="pt-BR" sz="1100" b="1" u="sng" dirty="0" smtClean="0"/>
            <a:t>Março de 2024</a:t>
          </a:r>
          <a:endParaRPr lang="pt-BR" sz="1100" b="1" u="sng" dirty="0"/>
        </a:p>
        <a:p>
          <a:endParaRPr lang="pt-BR" sz="600" dirty="0" smtClean="0"/>
        </a:p>
        <a:p>
          <a:r>
            <a:rPr lang="pt-BR" sz="1100" dirty="0" smtClean="0"/>
            <a:t>Finalização das propostas dos </a:t>
          </a:r>
          <a:r>
            <a:rPr lang="pt-BR" sz="1100" dirty="0" err="1" smtClean="0"/>
            <a:t>GTs</a:t>
          </a:r>
          <a:r>
            <a:rPr lang="pt-BR" sz="1100" dirty="0" smtClean="0"/>
            <a:t> até 15/03.  </a:t>
          </a:r>
          <a:endParaRPr lang="pt-BR" sz="1100" dirty="0"/>
        </a:p>
      </dgm:t>
    </dgm:pt>
    <dgm:pt modelId="{935D6AF6-ED33-4C85-ABCA-97FEE7F0A334}" type="parTrans" cxnId="{BBC0370F-978B-4D01-A692-6BAE79F4FFCF}">
      <dgm:prSet/>
      <dgm:spPr/>
      <dgm:t>
        <a:bodyPr/>
        <a:lstStyle/>
        <a:p>
          <a:endParaRPr lang="pt-BR"/>
        </a:p>
      </dgm:t>
    </dgm:pt>
    <dgm:pt modelId="{1675EA00-4A8C-4B73-88A0-F236596A12C4}" type="sibTrans" cxnId="{BBC0370F-978B-4D01-A692-6BAE79F4FFCF}">
      <dgm:prSet/>
      <dgm:spPr/>
      <dgm:t>
        <a:bodyPr/>
        <a:lstStyle/>
        <a:p>
          <a:endParaRPr lang="pt-BR"/>
        </a:p>
      </dgm:t>
    </dgm:pt>
    <dgm:pt modelId="{7F35AD95-B0A8-4E70-BAE3-E8D84F17DC72}">
      <dgm:prSet phldrT="[Texto]" custT="1"/>
      <dgm:spPr/>
      <dgm:t>
        <a:bodyPr/>
        <a:lstStyle/>
        <a:p>
          <a:r>
            <a:rPr lang="pt-BR" sz="1100" b="1" u="sng" dirty="0" smtClean="0"/>
            <a:t>Próximos passos</a:t>
          </a:r>
        </a:p>
        <a:p>
          <a:endParaRPr lang="pt-BR" sz="600" dirty="0" smtClean="0"/>
        </a:p>
        <a:p>
          <a:r>
            <a:rPr lang="pt-BR" sz="1100" dirty="0" smtClean="0"/>
            <a:t>Discussões no      Congresso Naciona</a:t>
          </a:r>
          <a:r>
            <a:rPr lang="pt-BR" sz="1200" dirty="0" smtClean="0"/>
            <a:t>l</a:t>
          </a:r>
          <a:endParaRPr lang="pt-BR" sz="1200" dirty="0"/>
        </a:p>
        <a:p>
          <a:endParaRPr lang="pt-BR" sz="2100" dirty="0"/>
        </a:p>
      </dgm:t>
    </dgm:pt>
    <dgm:pt modelId="{937B20AA-1281-4EA0-98D3-052D8EB16287}" type="parTrans" cxnId="{639C4009-B223-468E-84F9-42A3F4E9A3A1}">
      <dgm:prSet/>
      <dgm:spPr/>
      <dgm:t>
        <a:bodyPr/>
        <a:lstStyle/>
        <a:p>
          <a:endParaRPr lang="pt-BR"/>
        </a:p>
      </dgm:t>
    </dgm:pt>
    <dgm:pt modelId="{5C935C33-1F6B-48FB-BAA6-E2BF65DF8418}" type="sibTrans" cxnId="{639C4009-B223-468E-84F9-42A3F4E9A3A1}">
      <dgm:prSet/>
      <dgm:spPr/>
      <dgm:t>
        <a:bodyPr/>
        <a:lstStyle/>
        <a:p>
          <a:endParaRPr lang="pt-BR"/>
        </a:p>
      </dgm:t>
    </dgm:pt>
    <dgm:pt modelId="{77F329F6-39C4-4327-9519-DABB77B2D2B2}" type="pres">
      <dgm:prSet presAssocID="{55668EEE-548D-452C-9A13-7A204470A54F}" presName="Name0" presStyleCnt="0">
        <dgm:presLayoutVars>
          <dgm:dir/>
          <dgm:resizeHandles val="exact"/>
        </dgm:presLayoutVars>
      </dgm:prSet>
      <dgm:spPr/>
    </dgm:pt>
    <dgm:pt modelId="{24414573-490F-4CC5-816B-70E40E8FDDC2}" type="pres">
      <dgm:prSet presAssocID="{55668EEE-548D-452C-9A13-7A204470A54F}" presName="arrow" presStyleLbl="bgShp" presStyleIdx="0" presStyleCnt="1"/>
      <dgm:spPr/>
    </dgm:pt>
    <dgm:pt modelId="{F69D0F3D-C208-4F07-9A60-30D9768D762A}" type="pres">
      <dgm:prSet presAssocID="{55668EEE-548D-452C-9A13-7A204470A54F}" presName="points" presStyleCnt="0"/>
      <dgm:spPr/>
    </dgm:pt>
    <dgm:pt modelId="{B42936C2-540A-4109-ABBA-A5B728F68334}" type="pres">
      <dgm:prSet presAssocID="{CF422756-1715-4E4F-BE71-37D49AFBD1D9}" presName="compositeA" presStyleCnt="0"/>
      <dgm:spPr/>
    </dgm:pt>
    <dgm:pt modelId="{7E47D358-D20B-4B9D-BB1B-54C165BE78A4}" type="pres">
      <dgm:prSet presAssocID="{CF422756-1715-4E4F-BE71-37D49AFBD1D9}" presName="textA" presStyleLbl="revTx" presStyleIdx="0" presStyleCnt="5" custScaleX="121022" custLinFactNeighborY="-6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2A2C2-F226-4A1A-989D-F3992C72039E}" type="pres">
      <dgm:prSet presAssocID="{CF422756-1715-4E4F-BE71-37D49AFBD1D9}" presName="circleA" presStyleLbl="node1" presStyleIdx="0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359D2A9C-0DF6-4B85-9B2C-27AAFA3DD127}" type="pres">
      <dgm:prSet presAssocID="{CF422756-1715-4E4F-BE71-37D49AFBD1D9}" presName="spaceA" presStyleCnt="0"/>
      <dgm:spPr/>
    </dgm:pt>
    <dgm:pt modelId="{937426C8-75EC-4A4F-BAA1-90B74BF9C6C1}" type="pres">
      <dgm:prSet presAssocID="{88C0979E-5E43-4ACA-93EE-EF7F8C38AEE4}" presName="space" presStyleCnt="0"/>
      <dgm:spPr/>
    </dgm:pt>
    <dgm:pt modelId="{3A61CE5B-4F18-43A5-A4E7-BB189BD50A4F}" type="pres">
      <dgm:prSet presAssocID="{5217909F-91C9-4A2D-AA90-167D92BDC23C}" presName="compositeB" presStyleCnt="0"/>
      <dgm:spPr/>
    </dgm:pt>
    <dgm:pt modelId="{BE2C3E1E-B2F3-407D-AB9F-4E430CB2F548}" type="pres">
      <dgm:prSet presAssocID="{5217909F-91C9-4A2D-AA90-167D92BDC23C}" presName="textB" presStyleLbl="revTx" presStyleIdx="1" presStyleCnt="5" custScaleX="142411" custLinFactY="-24526" custLinFactNeighborX="360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B0724-2E96-4DC6-A1B2-617616A84B08}" type="pres">
      <dgm:prSet presAssocID="{5217909F-91C9-4A2D-AA90-167D92BDC23C}" presName="circleB" presStyleLbl="node1" presStyleIdx="1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C7E2E7EA-1F63-4DD6-A513-28B2CBCCD28B}" type="pres">
      <dgm:prSet presAssocID="{5217909F-91C9-4A2D-AA90-167D92BDC23C}" presName="spaceB" presStyleCnt="0"/>
      <dgm:spPr/>
    </dgm:pt>
    <dgm:pt modelId="{E9088D85-893E-42E8-81F7-B5219FAE87AC}" type="pres">
      <dgm:prSet presAssocID="{E54785EB-ED83-4E52-A230-08CC5BDF56E8}" presName="space" presStyleCnt="0"/>
      <dgm:spPr/>
    </dgm:pt>
    <dgm:pt modelId="{4A4ED215-4DB4-4FC7-8233-3F57C1AC281C}" type="pres">
      <dgm:prSet presAssocID="{A1FA4E02-47E3-4968-B1D9-D03874228EBB}" presName="compositeA" presStyleCnt="0"/>
      <dgm:spPr/>
    </dgm:pt>
    <dgm:pt modelId="{664FD401-7B47-4D0E-9264-23D3F57051B9}" type="pres">
      <dgm:prSet presAssocID="{A1FA4E02-47E3-4968-B1D9-D03874228EBB}" presName="textA" presStyleLbl="revTx" presStyleIdx="2" presStyleCnt="5" custScaleX="127901" custLinFactNeighborY="105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17AB5-75F3-4C22-926E-6ACD29FDFC88}" type="pres">
      <dgm:prSet presAssocID="{A1FA4E02-47E3-4968-B1D9-D03874228EBB}" presName="circleA" presStyleLbl="node1" presStyleIdx="2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0583B5A9-B144-4EF8-B8F9-BC17F4E08764}" type="pres">
      <dgm:prSet presAssocID="{A1FA4E02-47E3-4968-B1D9-D03874228EBB}" presName="spaceA" presStyleCnt="0"/>
      <dgm:spPr/>
    </dgm:pt>
    <dgm:pt modelId="{C21B69EB-3622-4318-9B52-634AF58E2B11}" type="pres">
      <dgm:prSet presAssocID="{E825421C-4F82-4CDD-9F5E-41742BFC6719}" presName="space" presStyleCnt="0"/>
      <dgm:spPr/>
    </dgm:pt>
    <dgm:pt modelId="{E3EF1FD6-8666-4849-86B1-6E4EFC5F6863}" type="pres">
      <dgm:prSet presAssocID="{EB591E02-9F9E-429D-A8C6-D013F04555C1}" presName="compositeB" presStyleCnt="0"/>
      <dgm:spPr/>
    </dgm:pt>
    <dgm:pt modelId="{625EB218-EEB7-438C-A4B8-1B3BBCE8538E}" type="pres">
      <dgm:prSet presAssocID="{EB591E02-9F9E-429D-A8C6-D013F04555C1}" presName="textB" presStyleLbl="revTx" presStyleIdx="3" presStyleCnt="5" custLinFactNeighborX="-1803" custLinFactNeighborY="-87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40916E-F7F4-425A-9619-8C0980EEB994}" type="pres">
      <dgm:prSet presAssocID="{EB591E02-9F9E-429D-A8C6-D013F04555C1}" presName="circleB" presStyleLbl="node1" presStyleIdx="3" presStyleCnt="5" custLinFactNeighborX="7449"/>
      <dgm:spPr>
        <a:solidFill>
          <a:schemeClr val="bg1">
            <a:lumMod val="65000"/>
          </a:schemeClr>
        </a:solidFill>
        <a:ln>
          <a:noFill/>
        </a:ln>
      </dgm:spPr>
    </dgm:pt>
    <dgm:pt modelId="{CD60A98F-F0BC-4E8D-9777-DC70615C75B4}" type="pres">
      <dgm:prSet presAssocID="{EB591E02-9F9E-429D-A8C6-D013F04555C1}" presName="spaceB" presStyleCnt="0"/>
      <dgm:spPr/>
    </dgm:pt>
    <dgm:pt modelId="{AF51FDEE-C39E-479A-8714-22365E8E2BEF}" type="pres">
      <dgm:prSet presAssocID="{1675EA00-4A8C-4B73-88A0-F236596A12C4}" presName="space" presStyleCnt="0"/>
      <dgm:spPr/>
    </dgm:pt>
    <dgm:pt modelId="{8ADE710D-E620-4553-B255-27B19365ED3C}" type="pres">
      <dgm:prSet presAssocID="{7F35AD95-B0A8-4E70-BAE3-E8D84F17DC72}" presName="compositeA" presStyleCnt="0"/>
      <dgm:spPr/>
    </dgm:pt>
    <dgm:pt modelId="{B2EB6D82-89C4-496F-94E8-4AD923AF0DB1}" type="pres">
      <dgm:prSet presAssocID="{7F35AD95-B0A8-4E70-BAE3-E8D84F17DC72}" presName="textA" presStyleLbl="revTx" presStyleIdx="4" presStyleCnt="5" custScaleX="127626" custLinFactNeighborY="131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B196A-8C42-42CC-ABE1-7CBBD1DF7DDA}" type="pres">
      <dgm:prSet presAssocID="{7F35AD95-B0A8-4E70-BAE3-E8D84F17DC72}" presName="circleA" presStyleLbl="node1" presStyleIdx="4" presStyleCnt="5"/>
      <dgm:spPr>
        <a:solidFill>
          <a:schemeClr val="bg1">
            <a:lumMod val="65000"/>
          </a:schemeClr>
        </a:solidFill>
        <a:ln>
          <a:noFill/>
        </a:ln>
      </dgm:spPr>
    </dgm:pt>
    <dgm:pt modelId="{F25628A6-A8D5-4E09-A664-997028714E5B}" type="pres">
      <dgm:prSet presAssocID="{7F35AD95-B0A8-4E70-BAE3-E8D84F17DC72}" presName="spaceA" presStyleCnt="0"/>
      <dgm:spPr/>
    </dgm:pt>
  </dgm:ptLst>
  <dgm:cxnLst>
    <dgm:cxn modelId="{639C4009-B223-468E-84F9-42A3F4E9A3A1}" srcId="{55668EEE-548D-452C-9A13-7A204470A54F}" destId="{7F35AD95-B0A8-4E70-BAE3-E8D84F17DC72}" srcOrd="4" destOrd="0" parTransId="{937B20AA-1281-4EA0-98D3-052D8EB16287}" sibTransId="{5C935C33-1F6B-48FB-BAA6-E2BF65DF8418}"/>
    <dgm:cxn modelId="{72978F53-A392-4138-9AF7-FAF5C180AFC0}" type="presOf" srcId="{EB591E02-9F9E-429D-A8C6-D013F04555C1}" destId="{625EB218-EEB7-438C-A4B8-1B3BBCE8538E}" srcOrd="0" destOrd="0" presId="urn:microsoft.com/office/officeart/2005/8/layout/hProcess11"/>
    <dgm:cxn modelId="{BBC0370F-978B-4D01-A692-6BAE79F4FFCF}" srcId="{55668EEE-548D-452C-9A13-7A204470A54F}" destId="{EB591E02-9F9E-429D-A8C6-D013F04555C1}" srcOrd="3" destOrd="0" parTransId="{935D6AF6-ED33-4C85-ABCA-97FEE7F0A334}" sibTransId="{1675EA00-4A8C-4B73-88A0-F236596A12C4}"/>
    <dgm:cxn modelId="{AEF96EC5-5CDC-411E-93D0-EC79A5248D3C}" type="presOf" srcId="{A1FA4E02-47E3-4968-B1D9-D03874228EBB}" destId="{664FD401-7B47-4D0E-9264-23D3F57051B9}" srcOrd="0" destOrd="0" presId="urn:microsoft.com/office/officeart/2005/8/layout/hProcess11"/>
    <dgm:cxn modelId="{874A24B8-9679-4684-B4C3-ABFE931C78F4}" type="presOf" srcId="{5217909F-91C9-4A2D-AA90-167D92BDC23C}" destId="{BE2C3E1E-B2F3-407D-AB9F-4E430CB2F548}" srcOrd="0" destOrd="0" presId="urn:microsoft.com/office/officeart/2005/8/layout/hProcess11"/>
    <dgm:cxn modelId="{A2365812-62A2-4592-A089-23F6498F3027}" type="presOf" srcId="{55668EEE-548D-452C-9A13-7A204470A54F}" destId="{77F329F6-39C4-4327-9519-DABB77B2D2B2}" srcOrd="0" destOrd="0" presId="urn:microsoft.com/office/officeart/2005/8/layout/hProcess11"/>
    <dgm:cxn modelId="{51B42E55-7F81-4D3B-A7C4-9963BFA0671E}" type="presOf" srcId="{7F35AD95-B0A8-4E70-BAE3-E8D84F17DC72}" destId="{B2EB6D82-89C4-496F-94E8-4AD923AF0DB1}" srcOrd="0" destOrd="0" presId="urn:microsoft.com/office/officeart/2005/8/layout/hProcess11"/>
    <dgm:cxn modelId="{35EA4535-E27B-4239-95EA-E2BFB4682693}" srcId="{55668EEE-548D-452C-9A13-7A204470A54F}" destId="{A1FA4E02-47E3-4968-B1D9-D03874228EBB}" srcOrd="2" destOrd="0" parTransId="{F8285C21-1B95-4BAC-B567-062D1C7E854C}" sibTransId="{E825421C-4F82-4CDD-9F5E-41742BFC6719}"/>
    <dgm:cxn modelId="{A0C84FEB-C890-44C9-82FD-0EC7978796D1}" srcId="{55668EEE-548D-452C-9A13-7A204470A54F}" destId="{5217909F-91C9-4A2D-AA90-167D92BDC23C}" srcOrd="1" destOrd="0" parTransId="{DDD5780D-A632-457B-B3F3-0AF6E3276BEE}" sibTransId="{E54785EB-ED83-4E52-A230-08CC5BDF56E8}"/>
    <dgm:cxn modelId="{D6A35031-C070-4374-A14C-1B945AEA969A}" srcId="{55668EEE-548D-452C-9A13-7A204470A54F}" destId="{CF422756-1715-4E4F-BE71-37D49AFBD1D9}" srcOrd="0" destOrd="0" parTransId="{7496F59E-5A8C-4AC4-A31E-E9CBD10D293E}" sibTransId="{88C0979E-5E43-4ACA-93EE-EF7F8C38AEE4}"/>
    <dgm:cxn modelId="{823D8ED2-0027-42AB-AEEA-FB8C4D6042E6}" type="presOf" srcId="{CF422756-1715-4E4F-BE71-37D49AFBD1D9}" destId="{7E47D358-D20B-4B9D-BB1B-54C165BE78A4}" srcOrd="0" destOrd="0" presId="urn:microsoft.com/office/officeart/2005/8/layout/hProcess11"/>
    <dgm:cxn modelId="{302477B6-D0B6-48D0-A49E-FE550D3779B1}" type="presParOf" srcId="{77F329F6-39C4-4327-9519-DABB77B2D2B2}" destId="{24414573-490F-4CC5-816B-70E40E8FDDC2}" srcOrd="0" destOrd="0" presId="urn:microsoft.com/office/officeart/2005/8/layout/hProcess11"/>
    <dgm:cxn modelId="{51F9F148-6A68-4606-A96D-EDE6E43C77D9}" type="presParOf" srcId="{77F329F6-39C4-4327-9519-DABB77B2D2B2}" destId="{F69D0F3D-C208-4F07-9A60-30D9768D762A}" srcOrd="1" destOrd="0" presId="urn:microsoft.com/office/officeart/2005/8/layout/hProcess11"/>
    <dgm:cxn modelId="{F9768CD9-AFE1-41A2-AAC8-B4D8B766AD68}" type="presParOf" srcId="{F69D0F3D-C208-4F07-9A60-30D9768D762A}" destId="{B42936C2-540A-4109-ABBA-A5B728F68334}" srcOrd="0" destOrd="0" presId="urn:microsoft.com/office/officeart/2005/8/layout/hProcess11"/>
    <dgm:cxn modelId="{AAD636E7-EF22-4FA0-85D8-436DC13928E6}" type="presParOf" srcId="{B42936C2-540A-4109-ABBA-A5B728F68334}" destId="{7E47D358-D20B-4B9D-BB1B-54C165BE78A4}" srcOrd="0" destOrd="0" presId="urn:microsoft.com/office/officeart/2005/8/layout/hProcess11"/>
    <dgm:cxn modelId="{3A9CA607-2BDE-4EEC-9790-B296BDC2281B}" type="presParOf" srcId="{B42936C2-540A-4109-ABBA-A5B728F68334}" destId="{0CB2A2C2-F226-4A1A-989D-F3992C72039E}" srcOrd="1" destOrd="0" presId="urn:microsoft.com/office/officeart/2005/8/layout/hProcess11"/>
    <dgm:cxn modelId="{E1638333-1957-41D4-9BE2-57F25635D688}" type="presParOf" srcId="{B42936C2-540A-4109-ABBA-A5B728F68334}" destId="{359D2A9C-0DF6-4B85-9B2C-27AAFA3DD127}" srcOrd="2" destOrd="0" presId="urn:microsoft.com/office/officeart/2005/8/layout/hProcess11"/>
    <dgm:cxn modelId="{42714ADD-3126-43A0-BEC6-EE9FEAA55458}" type="presParOf" srcId="{F69D0F3D-C208-4F07-9A60-30D9768D762A}" destId="{937426C8-75EC-4A4F-BAA1-90B74BF9C6C1}" srcOrd="1" destOrd="0" presId="urn:microsoft.com/office/officeart/2005/8/layout/hProcess11"/>
    <dgm:cxn modelId="{14BA6A8C-F5EA-4302-B0D0-11E41A5A3AB3}" type="presParOf" srcId="{F69D0F3D-C208-4F07-9A60-30D9768D762A}" destId="{3A61CE5B-4F18-43A5-A4E7-BB189BD50A4F}" srcOrd="2" destOrd="0" presId="urn:microsoft.com/office/officeart/2005/8/layout/hProcess11"/>
    <dgm:cxn modelId="{82F71B51-36ED-465E-BECB-B98809106F64}" type="presParOf" srcId="{3A61CE5B-4F18-43A5-A4E7-BB189BD50A4F}" destId="{BE2C3E1E-B2F3-407D-AB9F-4E430CB2F548}" srcOrd="0" destOrd="0" presId="urn:microsoft.com/office/officeart/2005/8/layout/hProcess11"/>
    <dgm:cxn modelId="{0192FE57-3748-4FCF-9998-9ECC9A5FF683}" type="presParOf" srcId="{3A61CE5B-4F18-43A5-A4E7-BB189BD50A4F}" destId="{66DB0724-2E96-4DC6-A1B2-617616A84B08}" srcOrd="1" destOrd="0" presId="urn:microsoft.com/office/officeart/2005/8/layout/hProcess11"/>
    <dgm:cxn modelId="{14739171-13B8-4A58-86CF-C9C4989F7DA3}" type="presParOf" srcId="{3A61CE5B-4F18-43A5-A4E7-BB189BD50A4F}" destId="{C7E2E7EA-1F63-4DD6-A513-28B2CBCCD28B}" srcOrd="2" destOrd="0" presId="urn:microsoft.com/office/officeart/2005/8/layout/hProcess11"/>
    <dgm:cxn modelId="{2DD3D6D0-E812-4900-8291-6587D8883787}" type="presParOf" srcId="{F69D0F3D-C208-4F07-9A60-30D9768D762A}" destId="{E9088D85-893E-42E8-81F7-B5219FAE87AC}" srcOrd="3" destOrd="0" presId="urn:microsoft.com/office/officeart/2005/8/layout/hProcess11"/>
    <dgm:cxn modelId="{B348932D-F101-4440-B4A3-4871F765EC25}" type="presParOf" srcId="{F69D0F3D-C208-4F07-9A60-30D9768D762A}" destId="{4A4ED215-4DB4-4FC7-8233-3F57C1AC281C}" srcOrd="4" destOrd="0" presId="urn:microsoft.com/office/officeart/2005/8/layout/hProcess11"/>
    <dgm:cxn modelId="{2E92DEAA-22DF-4A23-958C-9AB8EB0394E1}" type="presParOf" srcId="{4A4ED215-4DB4-4FC7-8233-3F57C1AC281C}" destId="{664FD401-7B47-4D0E-9264-23D3F57051B9}" srcOrd="0" destOrd="0" presId="urn:microsoft.com/office/officeart/2005/8/layout/hProcess11"/>
    <dgm:cxn modelId="{2D2AFE9B-8A68-4556-AF3C-3B0EC9C4A05F}" type="presParOf" srcId="{4A4ED215-4DB4-4FC7-8233-3F57C1AC281C}" destId="{17017AB5-75F3-4C22-926E-6ACD29FDFC88}" srcOrd="1" destOrd="0" presId="urn:microsoft.com/office/officeart/2005/8/layout/hProcess11"/>
    <dgm:cxn modelId="{3434B21B-2957-420B-BD39-3CD40223C755}" type="presParOf" srcId="{4A4ED215-4DB4-4FC7-8233-3F57C1AC281C}" destId="{0583B5A9-B144-4EF8-B8F9-BC17F4E08764}" srcOrd="2" destOrd="0" presId="urn:microsoft.com/office/officeart/2005/8/layout/hProcess11"/>
    <dgm:cxn modelId="{4EFF3255-F917-42E3-8C70-5ECB8313AE19}" type="presParOf" srcId="{F69D0F3D-C208-4F07-9A60-30D9768D762A}" destId="{C21B69EB-3622-4318-9B52-634AF58E2B11}" srcOrd="5" destOrd="0" presId="urn:microsoft.com/office/officeart/2005/8/layout/hProcess11"/>
    <dgm:cxn modelId="{AEFAEBF6-3717-478B-B1B0-6E2908748F4F}" type="presParOf" srcId="{F69D0F3D-C208-4F07-9A60-30D9768D762A}" destId="{E3EF1FD6-8666-4849-86B1-6E4EFC5F6863}" srcOrd="6" destOrd="0" presId="urn:microsoft.com/office/officeart/2005/8/layout/hProcess11"/>
    <dgm:cxn modelId="{FBD0F9F0-5D91-48F3-932C-DB97097CBA65}" type="presParOf" srcId="{E3EF1FD6-8666-4849-86B1-6E4EFC5F6863}" destId="{625EB218-EEB7-438C-A4B8-1B3BBCE8538E}" srcOrd="0" destOrd="0" presId="urn:microsoft.com/office/officeart/2005/8/layout/hProcess11"/>
    <dgm:cxn modelId="{6983C39A-AB0B-48F0-9E2F-0F47D3AEC725}" type="presParOf" srcId="{E3EF1FD6-8666-4849-86B1-6E4EFC5F6863}" destId="{2840916E-F7F4-425A-9619-8C0980EEB994}" srcOrd="1" destOrd="0" presId="urn:microsoft.com/office/officeart/2005/8/layout/hProcess11"/>
    <dgm:cxn modelId="{FCEFF452-D49D-49D8-93AE-D35C9396FEA1}" type="presParOf" srcId="{E3EF1FD6-8666-4849-86B1-6E4EFC5F6863}" destId="{CD60A98F-F0BC-4E8D-9777-DC70615C75B4}" srcOrd="2" destOrd="0" presId="urn:microsoft.com/office/officeart/2005/8/layout/hProcess11"/>
    <dgm:cxn modelId="{E2D74121-AD72-4A93-BDB6-B915E955C767}" type="presParOf" srcId="{F69D0F3D-C208-4F07-9A60-30D9768D762A}" destId="{AF51FDEE-C39E-479A-8714-22365E8E2BEF}" srcOrd="7" destOrd="0" presId="urn:microsoft.com/office/officeart/2005/8/layout/hProcess11"/>
    <dgm:cxn modelId="{30DD9424-134F-4FAE-AEAF-6716E67380E1}" type="presParOf" srcId="{F69D0F3D-C208-4F07-9A60-30D9768D762A}" destId="{8ADE710D-E620-4553-B255-27B19365ED3C}" srcOrd="8" destOrd="0" presId="urn:microsoft.com/office/officeart/2005/8/layout/hProcess11"/>
    <dgm:cxn modelId="{2078030C-EE11-4028-B5B5-CD82475E5649}" type="presParOf" srcId="{8ADE710D-E620-4553-B255-27B19365ED3C}" destId="{B2EB6D82-89C4-496F-94E8-4AD923AF0DB1}" srcOrd="0" destOrd="0" presId="urn:microsoft.com/office/officeart/2005/8/layout/hProcess11"/>
    <dgm:cxn modelId="{0F6635EA-FA4E-4CAF-A790-F24DBE9BC30A}" type="presParOf" srcId="{8ADE710D-E620-4553-B255-27B19365ED3C}" destId="{B15B196A-8C42-42CC-ABE1-7CBBD1DF7DDA}" srcOrd="1" destOrd="0" presId="urn:microsoft.com/office/officeart/2005/8/layout/hProcess11"/>
    <dgm:cxn modelId="{2034FA03-AF5E-4A4E-B496-98333017E7DC}" type="presParOf" srcId="{8ADE710D-E620-4553-B255-27B19365ED3C}" destId="{F25628A6-A8D5-4E09-A664-997028714E5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0843-ED86-4969-9F96-36080579FA69}">
      <dsp:nvSpPr>
        <dsp:cNvPr id="0" name=""/>
        <dsp:cNvSpPr/>
      </dsp:nvSpPr>
      <dsp:spPr>
        <a:xfrm>
          <a:off x="-5319695" y="-814681"/>
          <a:ext cx="6334490" cy="6334490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5D4F9-590E-428D-95A0-549F1B7D3E96}">
      <dsp:nvSpPr>
        <dsp:cNvPr id="0" name=""/>
        <dsp:cNvSpPr/>
      </dsp:nvSpPr>
      <dsp:spPr>
        <a:xfrm>
          <a:off x="531297" y="361730"/>
          <a:ext cx="8796546" cy="72383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bg1"/>
              </a:solidFill>
            </a:rPr>
            <a:t>Décadas de discussões.</a:t>
          </a:r>
        </a:p>
      </dsp:txBody>
      <dsp:txXfrm>
        <a:off x="531297" y="361730"/>
        <a:ext cx="8796546" cy="723836"/>
      </dsp:txXfrm>
    </dsp:sp>
    <dsp:sp modelId="{96F0DCBC-7FCF-4A34-BF88-4B2CA0F2BBEF}">
      <dsp:nvSpPr>
        <dsp:cNvPr id="0" name=""/>
        <dsp:cNvSpPr/>
      </dsp:nvSpPr>
      <dsp:spPr>
        <a:xfrm>
          <a:off x="78899" y="271250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93BB4-74FD-495A-A970-4930A9C75DFC}">
      <dsp:nvSpPr>
        <dsp:cNvPr id="0" name=""/>
        <dsp:cNvSpPr/>
      </dsp:nvSpPr>
      <dsp:spPr>
        <a:xfrm>
          <a:off x="946289" y="1447673"/>
          <a:ext cx="8381554" cy="72383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bg1"/>
              </a:solidFill>
            </a:rPr>
            <a:t>Visa a simplificação da tributação mediante a unificação de impostos. </a:t>
          </a:r>
        </a:p>
      </dsp:txBody>
      <dsp:txXfrm>
        <a:off x="946289" y="1447673"/>
        <a:ext cx="8381554" cy="723836"/>
      </dsp:txXfrm>
    </dsp:sp>
    <dsp:sp modelId="{49A337F0-D5E1-4655-B8DB-BC1618FB3162}">
      <dsp:nvSpPr>
        <dsp:cNvPr id="0" name=""/>
        <dsp:cNvSpPr/>
      </dsp:nvSpPr>
      <dsp:spPr>
        <a:xfrm>
          <a:off x="493891" y="1357193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D077B-1C92-4CF6-858D-2D9DE527DA2A}">
      <dsp:nvSpPr>
        <dsp:cNvPr id="0" name=""/>
        <dsp:cNvSpPr/>
      </dsp:nvSpPr>
      <dsp:spPr>
        <a:xfrm>
          <a:off x="946289" y="2533616"/>
          <a:ext cx="8381554" cy="72383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Prioridade do governo Lula.</a:t>
          </a:r>
        </a:p>
      </dsp:txBody>
      <dsp:txXfrm>
        <a:off x="946289" y="2533616"/>
        <a:ext cx="8381554" cy="723836"/>
      </dsp:txXfrm>
    </dsp:sp>
    <dsp:sp modelId="{2F218612-5907-4CA7-ABE9-D1864D67B8CF}">
      <dsp:nvSpPr>
        <dsp:cNvPr id="0" name=""/>
        <dsp:cNvSpPr/>
      </dsp:nvSpPr>
      <dsp:spPr>
        <a:xfrm>
          <a:off x="493891" y="2443137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A2F96-6646-4FD6-830A-4260F56EDD71}">
      <dsp:nvSpPr>
        <dsp:cNvPr id="0" name=""/>
        <dsp:cNvSpPr/>
      </dsp:nvSpPr>
      <dsp:spPr>
        <a:xfrm>
          <a:off x="531297" y="3619560"/>
          <a:ext cx="8796546" cy="72383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Janela de oportunidade para a discussão dos impostos </a:t>
          </a:r>
          <a:r>
            <a:rPr lang="pt-BR" sz="1800" b="1" kern="1200" dirty="0" smtClean="0"/>
            <a:t>saudáveis e do acesso a alimentação saudável por meio de uma cesta básica nacional.</a:t>
          </a:r>
          <a:endParaRPr lang="pt-BR" sz="1800" b="1" kern="1200" dirty="0"/>
        </a:p>
      </dsp:txBody>
      <dsp:txXfrm>
        <a:off x="531297" y="3619560"/>
        <a:ext cx="8796546" cy="723836"/>
      </dsp:txXfrm>
    </dsp:sp>
    <dsp:sp modelId="{1F0B573C-C23C-4251-85C9-579EB1DA33A5}">
      <dsp:nvSpPr>
        <dsp:cNvPr id="0" name=""/>
        <dsp:cNvSpPr/>
      </dsp:nvSpPr>
      <dsp:spPr>
        <a:xfrm>
          <a:off x="78899" y="3529080"/>
          <a:ext cx="904795" cy="904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14573-490F-4CC5-816B-70E40E8FDDC2}">
      <dsp:nvSpPr>
        <dsp:cNvPr id="0" name=""/>
        <dsp:cNvSpPr/>
      </dsp:nvSpPr>
      <dsp:spPr>
        <a:xfrm>
          <a:off x="0" y="1835897"/>
          <a:ext cx="10908922" cy="244786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7D358-D20B-4B9D-BB1B-54C165BE78A4}">
      <dsp:nvSpPr>
        <dsp:cNvPr id="0" name=""/>
        <dsp:cNvSpPr/>
      </dsp:nvSpPr>
      <dsp:spPr>
        <a:xfrm>
          <a:off x="319" y="0"/>
          <a:ext cx="1859459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Dezembro de 2023</a:t>
          </a:r>
          <a:endParaRPr lang="pt-BR" sz="1100" b="1" u="sng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Aprovação </a:t>
          </a:r>
          <a:r>
            <a:rPr lang="pt-BR" sz="1100" kern="1200" dirty="0"/>
            <a:t>da PEC 45-A </a:t>
          </a:r>
          <a:r>
            <a:rPr lang="pt-BR" sz="1100" kern="1200" dirty="0" smtClean="0"/>
            <a:t>no Senado Federal.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</dsp:txBody>
      <dsp:txXfrm>
        <a:off x="319" y="0"/>
        <a:ext cx="1859459" cy="2447862"/>
      </dsp:txXfrm>
    </dsp:sp>
    <dsp:sp modelId="{0CB2A2C2-F226-4A1A-989D-F3992C72039E}">
      <dsp:nvSpPr>
        <dsp:cNvPr id="0" name=""/>
        <dsp:cNvSpPr/>
      </dsp:nvSpPr>
      <dsp:spPr>
        <a:xfrm>
          <a:off x="669651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C3E1E-B2F3-407D-AB9F-4E430CB2F548}">
      <dsp:nvSpPr>
        <dsp:cNvPr id="0" name=""/>
        <dsp:cNvSpPr/>
      </dsp:nvSpPr>
      <dsp:spPr>
        <a:xfrm>
          <a:off x="1992022" y="623568"/>
          <a:ext cx="2188094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Janeiro de 2024</a:t>
          </a:r>
          <a:r>
            <a:rPr lang="pt-BR" sz="1100" b="1" kern="1200" dirty="0" smtClean="0"/>
            <a:t> </a:t>
          </a:r>
          <a:endParaRPr lang="pt-BR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MF publica a Portaria 34/2024 que institui as normas do Programa de Assessoramento Técnico à Reforma Tributária sobre o Consumo (PAT-RTC).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22 Grupos Técnicos (</a:t>
          </a:r>
          <a:r>
            <a:rPr lang="pt-BR" sz="1100" kern="1200" dirty="0" err="1" smtClean="0"/>
            <a:t>GTs</a:t>
          </a:r>
          <a:r>
            <a:rPr lang="pt-BR" sz="1100" kern="1200" dirty="0" smtClean="0"/>
            <a:t>).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none" kern="1200" dirty="0" smtClean="0"/>
            <a:t>GT 13 – Cesta básica Nacional de Alimentos e GT-19</a:t>
          </a:r>
          <a:r>
            <a:rPr lang="pt-BR" sz="1100" b="1" u="none" kern="1200" dirty="0" smtClean="0"/>
            <a:t>:</a:t>
          </a:r>
          <a:r>
            <a:rPr lang="pt-BR" sz="1100" kern="1200" dirty="0" smtClean="0"/>
            <a:t> encarregado do IS.</a:t>
          </a:r>
        </a:p>
      </dsp:txBody>
      <dsp:txXfrm>
        <a:off x="1992022" y="623568"/>
        <a:ext cx="2188094" cy="2447862"/>
      </dsp:txXfrm>
    </dsp:sp>
    <dsp:sp modelId="{66DB0724-2E96-4DC6-A1B2-617616A84B08}">
      <dsp:nvSpPr>
        <dsp:cNvPr id="0" name=""/>
        <dsp:cNvSpPr/>
      </dsp:nvSpPr>
      <dsp:spPr>
        <a:xfrm>
          <a:off x="2770251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FD401-7B47-4D0E-9264-23D3F57051B9}">
      <dsp:nvSpPr>
        <dsp:cNvPr id="0" name=""/>
        <dsp:cNvSpPr/>
      </dsp:nvSpPr>
      <dsp:spPr>
        <a:xfrm>
          <a:off x="4201519" y="258396"/>
          <a:ext cx="1965153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Fevereiro de 202</a:t>
          </a:r>
          <a:r>
            <a:rPr lang="pt-BR" sz="1100" b="1" kern="1200" dirty="0" smtClean="0"/>
            <a:t>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Diálogo do MS com o MF</a:t>
          </a:r>
          <a:r>
            <a:rPr lang="pt-BR" sz="1100" kern="1200" dirty="0" smtClean="0"/>
            <a:t>.</a:t>
          </a:r>
          <a:endParaRPr lang="pt-BR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4201519" y="258396"/>
        <a:ext cx="1965153" cy="2447862"/>
      </dsp:txXfrm>
    </dsp:sp>
    <dsp:sp modelId="{17017AB5-75F3-4C22-926E-6ACD29FDFC88}">
      <dsp:nvSpPr>
        <dsp:cNvPr id="0" name=""/>
        <dsp:cNvSpPr/>
      </dsp:nvSpPr>
      <dsp:spPr>
        <a:xfrm>
          <a:off x="4923698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B218-EEB7-438C-A4B8-1B3BBCE8538E}">
      <dsp:nvSpPr>
        <dsp:cNvPr id="0" name=""/>
        <dsp:cNvSpPr/>
      </dsp:nvSpPr>
      <dsp:spPr>
        <a:xfrm>
          <a:off x="6215793" y="1538139"/>
          <a:ext cx="1536464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Março de 2024</a:t>
          </a:r>
          <a:endParaRPr lang="pt-BR" sz="1100" b="1" u="sng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Finalização das propostas dos </a:t>
          </a:r>
          <a:r>
            <a:rPr lang="pt-BR" sz="1100" kern="1200" dirty="0" err="1" smtClean="0"/>
            <a:t>GTs</a:t>
          </a:r>
          <a:r>
            <a:rPr lang="pt-BR" sz="1100" kern="1200" dirty="0" smtClean="0"/>
            <a:t> até 15/03.  </a:t>
          </a:r>
          <a:endParaRPr lang="pt-BR" sz="1100" kern="1200" dirty="0"/>
        </a:p>
      </dsp:txBody>
      <dsp:txXfrm>
        <a:off x="6215793" y="1538139"/>
        <a:ext cx="1536464" cy="2447862"/>
      </dsp:txXfrm>
    </dsp:sp>
    <dsp:sp modelId="{2840916E-F7F4-425A-9619-8C0980EEB994}">
      <dsp:nvSpPr>
        <dsp:cNvPr id="0" name=""/>
        <dsp:cNvSpPr/>
      </dsp:nvSpPr>
      <dsp:spPr>
        <a:xfrm>
          <a:off x="6751330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B6D82-89C4-496F-94E8-4AD923AF0DB1}">
      <dsp:nvSpPr>
        <dsp:cNvPr id="0" name=""/>
        <dsp:cNvSpPr/>
      </dsp:nvSpPr>
      <dsp:spPr>
        <a:xfrm>
          <a:off x="7856783" y="322995"/>
          <a:ext cx="1960927" cy="244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Próximos passos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Discussões no      Congresso Naciona</a:t>
          </a:r>
          <a:r>
            <a:rPr lang="pt-BR" sz="1200" kern="1200" dirty="0" smtClean="0"/>
            <a:t>l</a:t>
          </a:r>
          <a:endParaRPr lang="pt-BR" sz="12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/>
        </a:p>
      </dsp:txBody>
      <dsp:txXfrm>
        <a:off x="7856783" y="322995"/>
        <a:ext cx="1960927" cy="2447862"/>
      </dsp:txXfrm>
    </dsp:sp>
    <dsp:sp modelId="{B15B196A-8C42-42CC-ABE1-7CBBD1DF7DDA}">
      <dsp:nvSpPr>
        <dsp:cNvPr id="0" name=""/>
        <dsp:cNvSpPr/>
      </dsp:nvSpPr>
      <dsp:spPr>
        <a:xfrm>
          <a:off x="8531264" y="2753845"/>
          <a:ext cx="611965" cy="611965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FA4F-700A-4C5A-9910-94C5D18B50D1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54F47-1ABB-4244-94E9-F02669912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13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CDC4-8589-4249-A3D1-0DF00C09676E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7DA2-E5D3-41B6-B4EC-272391EAB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0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defRPr/>
            </a:pPr>
            <a:endParaRPr lang="en-US" sz="1200">
              <a:solidFill>
                <a:srgbClr val="183E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defRPr/>
            </a:pPr>
            <a:endParaRPr lang="en-US" sz="1200">
              <a:solidFill>
                <a:srgbClr val="183E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93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11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9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35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defRPr/>
            </a:pPr>
            <a:endParaRPr lang="en-US" sz="1200" dirty="0">
              <a:solidFill>
                <a:srgbClr val="183E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92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05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8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8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2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1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1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9547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820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1410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49" y="0"/>
            <a:ext cx="3371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8934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1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5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58884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1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1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5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0704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5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23920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7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5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1" y="3143557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1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2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0425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7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20942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105790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1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2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7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7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9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9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2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2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7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1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52551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49"/>
            <a:ext cx="3886200" cy="4812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7" y="1085849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7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7" y="484765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7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7" y="3593720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7" y="4120676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7" y="233978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7" y="2866741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7958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4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97987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1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4" y="5667841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7503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2943227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55256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6469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5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7" y="5222210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168417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4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37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388046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8"/>
            <a:ext cx="4324352" cy="7725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1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6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303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A8E3E4B-F825-40DD-B6D9-21742BA7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6" y="2834870"/>
            <a:ext cx="4400551" cy="11882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5628AC-0392-416A-B01C-72B6745FD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3" y="214777"/>
            <a:ext cx="2105455" cy="5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826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28FD72-FCC2-432F-9209-5A4096C7B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8"/>
            <a:ext cx="4324352" cy="7725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727F8BD-679F-4332-BF4C-A0D3E7D54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1"/>
            <a:ext cx="4433452" cy="381000"/>
          </a:xfrm>
          <a:prstGeom prst="rect">
            <a:avLst/>
          </a:prstGeom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xmlns="" id="{E9AD313C-6855-8E45-9BFA-49BD988E0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8"/>
            <a:ext cx="4324352" cy="772527"/>
          </a:xfrm>
          <a:prstGeom prst="rect">
            <a:avLst/>
          </a:prstGeom>
        </p:spPr>
      </p:pic>
      <p:pic>
        <p:nvPicPr>
          <p:cNvPr id="6" name="Imagem 3">
            <a:extLst>
              <a:ext uri="{FF2B5EF4-FFF2-40B4-BE49-F238E27FC236}">
                <a16:creationId xmlns:a16="http://schemas.microsoft.com/office/drawing/2014/main" xmlns="" id="{56AEBCDC-33CB-2F4C-8DA2-EB7E7A104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1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7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8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8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89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1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1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28477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964618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2487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3402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49" y="0"/>
            <a:ext cx="3371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552840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1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5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1174260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1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1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5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63064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5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2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608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7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5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1" y="3143557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1" y="5215246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2" y="3767137"/>
            <a:ext cx="3886201" cy="123825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343990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7" y="1085849"/>
            <a:ext cx="5095875" cy="4812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3187931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1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2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7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7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9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9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2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2" y="5256771"/>
            <a:ext cx="1857375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7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1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367023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49"/>
            <a:ext cx="3886200" cy="4812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7" y="1085849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7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7" y="484765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7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7" y="3593720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7" y="4120676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7" y="2339785"/>
            <a:ext cx="5095875" cy="3238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7" y="2866741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3823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4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2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1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86026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1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4" y="5667841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3480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646838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46838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2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2943227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1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954278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60" y="4291321"/>
            <a:ext cx="3238501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60733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1092729"/>
            <a:ext cx="9628587" cy="64082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501"/>
            <a:ext cx="2871787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5" y="4205902"/>
            <a:ext cx="1498115" cy="385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7" y="5222210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207963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17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4717-FDEA-4E4F-A284-01D83148BAD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4912-D982-E648-B613-A7D6DBC889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8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8" y="2551838"/>
            <a:ext cx="10898327" cy="175432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83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2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3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19072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1067892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1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1" y="5286375"/>
            <a:ext cx="9639301" cy="400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1" y="29527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491614" y="3201471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26327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815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5726" y="2834870"/>
            <a:ext cx="4400551" cy="118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23" y="214777"/>
            <a:ext cx="2105455" cy="580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858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70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31D22C0-78F3-7F3E-E486-68D681C9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61192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B438-876F-4751-7E8C-E90A1F6FF9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D3DD27C-1B6D-E72C-E6D4-588D16167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779909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81049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28326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48149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38256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68056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2813148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6846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700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681033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</p:spTree>
    <p:extLst>
      <p:ext uri="{BB962C8B-B14F-4D97-AF65-F5344CB8AC3E}">
        <p14:creationId xmlns:p14="http://schemas.microsoft.com/office/powerpoint/2010/main" val="711702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875319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2E83493-C7F4-C7B2-D2BD-755425FFEB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C1CA0A4-F05B-5773-BC79-24B6F476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64681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948023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99155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8042F7E-415C-1C9E-840D-52A0033B7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F607B2-00A9-937D-8269-29A3E21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426248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17458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467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16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8A65-DB47-4C0E-BD15-53A5D2E89519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0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E90716FA-80B1-484C-B704-ABB901E76A6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1" y="395272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3" y="395273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720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4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2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3" y="395273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21" r:id="rId18"/>
    <p:sldLayoutId id="2147483722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2" y="6296948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1" y="395272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4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042BC1F-CB3C-CC65-4A71-CE0130D46AA5}"/>
              </a:ext>
            </a:extLst>
          </p:cNvPr>
          <p:cNvSpPr/>
          <p:nvPr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851CBDE-93DB-CD9F-EE75-A4C07C9679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8749B18A-0E23-44DA-1802-4304D5D663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ent@saude.gov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82983"/>
            <a:ext cx="10827945" cy="2317688"/>
          </a:xfrm>
        </p:spPr>
        <p:txBody>
          <a:bodyPr>
            <a:noAutofit/>
          </a:bodyPr>
          <a:lstStyle/>
          <a:p>
            <a:pPr marL="812800" lvl="0">
              <a:spcAft>
                <a:spcPts val="400"/>
              </a:spcAft>
            </a:pPr>
            <a:r>
              <a:rPr lang="pt-BR" sz="4400" dirty="0" smtClean="0"/>
              <a:t>Doenças </a:t>
            </a:r>
            <a:r>
              <a:rPr lang="pt-BR" sz="4400" dirty="0" err="1" smtClean="0"/>
              <a:t>Cronicas</a:t>
            </a:r>
            <a:r>
              <a:rPr lang="pt-BR" sz="4400" dirty="0" smtClean="0"/>
              <a:t> não Transm</a:t>
            </a:r>
            <a:r>
              <a:rPr lang="pt-BR" sz="4400" dirty="0" smtClean="0"/>
              <a:t>issíveis</a:t>
            </a:r>
            <a:endParaRPr lang="pt-BR" sz="4400" b="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6AC2BF5-0973-4C71-B626-42AA00E7C951}"/>
              </a:ext>
            </a:extLst>
          </p:cNvPr>
          <p:cNvSpPr txBox="1"/>
          <p:nvPr/>
        </p:nvSpPr>
        <p:spPr>
          <a:xfrm>
            <a:off x="0" y="4110098"/>
            <a:ext cx="12192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863">
              <a:lnSpc>
                <a:spcPts val="1906"/>
              </a:lnSpc>
              <a:spcBef>
                <a:spcPct val="0"/>
              </a:spcBef>
            </a:pPr>
            <a:r>
              <a:rPr lang="en-US" sz="1600" b="1"/>
              <a:t>Dra. </a:t>
            </a:r>
            <a:r>
              <a:rPr lang="en-US" sz="1600" b="1" err="1"/>
              <a:t>Letícia</a:t>
            </a:r>
            <a:r>
              <a:rPr lang="en-US" sz="1600" b="1"/>
              <a:t> de Oliveira Cardoso</a:t>
            </a:r>
          </a:p>
          <a:p>
            <a:pPr marL="1439863">
              <a:lnSpc>
                <a:spcPts val="1906"/>
              </a:lnSpc>
              <a:spcBef>
                <a:spcPct val="0"/>
              </a:spcBef>
            </a:pPr>
            <a:r>
              <a:rPr lang="en-US" sz="1600" err="1"/>
              <a:t>Diretora</a:t>
            </a:r>
            <a:r>
              <a:rPr lang="en-US" sz="1600"/>
              <a:t> do DAENT/SVSA/MS</a:t>
            </a:r>
          </a:p>
        </p:txBody>
      </p:sp>
    </p:spTree>
    <p:extLst>
      <p:ext uri="{BB962C8B-B14F-4D97-AF65-F5344CB8AC3E}">
        <p14:creationId xmlns:p14="http://schemas.microsoft.com/office/powerpoint/2010/main" val="101257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482128" y="1527239"/>
            <a:ext cx="11064239" cy="2137331"/>
          </a:xfrm>
        </p:spPr>
        <p:txBody>
          <a:bodyPr/>
          <a:lstStyle/>
          <a:p>
            <a:pPr marL="487266" lvl="1" indent="-285750" algn="just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800" u="sng" err="1">
                <a:solidFill>
                  <a:srgbClr val="000000"/>
                </a:solidFill>
              </a:rPr>
              <a:t>Gastos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totais</a:t>
            </a:r>
            <a:r>
              <a:rPr lang="en-US" sz="1800" u="sng">
                <a:solidFill>
                  <a:srgbClr val="000000"/>
                </a:solidFill>
              </a:rPr>
              <a:t> com </a:t>
            </a:r>
            <a:r>
              <a:rPr lang="en-US" sz="1800" u="sng" err="1">
                <a:solidFill>
                  <a:srgbClr val="000000"/>
                </a:solidFill>
              </a:rPr>
              <a:t>tratamento</a:t>
            </a:r>
            <a:r>
              <a:rPr lang="en-US" sz="1800" u="sng">
                <a:solidFill>
                  <a:srgbClr val="000000"/>
                </a:solidFill>
              </a:rPr>
              <a:t> de </a:t>
            </a:r>
            <a:r>
              <a:rPr lang="en-US" sz="1800" u="sng" err="1">
                <a:solidFill>
                  <a:srgbClr val="000000"/>
                </a:solidFill>
              </a:rPr>
              <a:t>cânceres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associados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ao</a:t>
            </a:r>
            <a:r>
              <a:rPr lang="en-US" sz="1800" u="sng">
                <a:solidFill>
                  <a:srgbClr val="000000"/>
                </a:solidFill>
              </a:rPr>
              <a:t> </a:t>
            </a:r>
            <a:r>
              <a:rPr lang="en-US" sz="1800" u="sng" err="1">
                <a:solidFill>
                  <a:srgbClr val="000000"/>
                </a:solidFill>
              </a:rPr>
              <a:t>álcool</a:t>
            </a:r>
            <a:r>
              <a:rPr lang="en-US" sz="1800">
                <a:solidFill>
                  <a:srgbClr val="000000"/>
                </a:solidFill>
              </a:rPr>
              <a:t>:</a:t>
            </a:r>
          </a:p>
          <a:p>
            <a:pPr marL="201516" lvl="1" indent="0" algn="just">
              <a:lnSpc>
                <a:spcPct val="150000"/>
              </a:lnSpc>
              <a:spcBef>
                <a:spcPts val="400"/>
              </a:spcBef>
              <a:buNone/>
            </a:pPr>
            <a:endParaRPr lang="en-US" sz="1050">
              <a:solidFill>
                <a:srgbClr val="000000"/>
              </a:solidFill>
            </a:endParaRPr>
          </a:p>
          <a:p>
            <a:pPr marL="1073150" lvl="1"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1073150" algn="l"/>
              </a:tabLst>
            </a:pPr>
            <a:r>
              <a:rPr lang="en-US" sz="1800" u="sng">
                <a:solidFill>
                  <a:srgbClr val="000000"/>
                </a:solidFill>
              </a:rPr>
              <a:t>2018</a:t>
            </a:r>
            <a:r>
              <a:rPr lang="en-US" sz="1800">
                <a:solidFill>
                  <a:srgbClr val="000000"/>
                </a:solidFill>
              </a:rPr>
              <a:t>: </a:t>
            </a:r>
            <a:r>
              <a:rPr lang="en-US" sz="1800" b="1"/>
              <a:t>R$ 1,7 </a:t>
            </a:r>
            <a:r>
              <a:rPr lang="en-US" sz="1800" b="1" err="1"/>
              <a:t>bilhão</a:t>
            </a:r>
            <a:endParaRPr lang="en-US" sz="1800" b="1"/>
          </a:p>
          <a:p>
            <a:pPr marL="1073150" lvl="1"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1073150" algn="l"/>
              </a:tabLst>
            </a:pPr>
            <a:r>
              <a:rPr lang="en-US" sz="1600"/>
              <a:t>*</a:t>
            </a:r>
            <a:r>
              <a:rPr lang="pt-BR" sz="1600"/>
              <a:t>Considerando apenas os procedimentos ambulatoriais e hospitalares custeados pelo governo federal.</a:t>
            </a:r>
          </a:p>
          <a:p>
            <a:pPr marL="487266" lvl="1" indent="-285750" algn="just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endParaRPr lang="en-US" sz="1800">
              <a:solidFill>
                <a:srgbClr val="000000"/>
              </a:solidFill>
            </a:endParaRPr>
          </a:p>
          <a:p>
            <a:pPr indent="0" algn="just">
              <a:lnSpc>
                <a:spcPct val="115000"/>
              </a:lnSpc>
              <a:buNone/>
            </a:pPr>
            <a:endParaRPr lang="pt-BR" sz="100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pt-BR" sz="180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buNone/>
            </a:pPr>
            <a:endParaRPr lang="pt-BR" sz="200">
              <a:effectLst/>
              <a:ea typeface="Arial" panose="020B060402020202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Bebidas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alcoólicas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geram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custos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de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bilhões</a:t>
            </a:r>
            <a:endParaRPr lang="en-US" sz="2600" b="1">
              <a:solidFill>
                <a:schemeClr val="accent4">
                  <a:lumMod val="75000"/>
                </a:schemeClr>
              </a:solidFill>
              <a:sym typeface="Gill Sans" charset="0"/>
            </a:endParaRPr>
          </a:p>
        </p:txBody>
      </p:sp>
      <p:sp>
        <p:nvSpPr>
          <p:cNvPr id="6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xmlns="" id="{5B6D6F1C-91FF-4649-8FCE-57EB0879A399}"/>
              </a:ext>
            </a:extLst>
          </p:cNvPr>
          <p:cNvSpPr/>
          <p:nvPr/>
        </p:nvSpPr>
        <p:spPr>
          <a:xfrm>
            <a:off x="1051749" y="2084767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EF34A9D1-71C4-41AD-BEAA-BAB6D4DE0106}"/>
              </a:ext>
            </a:extLst>
          </p:cNvPr>
          <p:cNvSpPr txBox="1">
            <a:spLocks/>
          </p:cNvSpPr>
          <p:nvPr/>
        </p:nvSpPr>
        <p:spPr>
          <a:xfrm>
            <a:off x="1297097" y="3429000"/>
            <a:ext cx="9597805" cy="108209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/>
              <a:t>Para o ano de 2040, foi estimado que serão gastos </a:t>
            </a:r>
            <a:r>
              <a:rPr lang="pt-BR" sz="1800" u="sng"/>
              <a:t>mais de 4 bilhões de reais</a:t>
            </a:r>
            <a:r>
              <a:rPr lang="pt-BR" sz="1800"/>
              <a:t>, correspondendo a um aumento de 140% quando comparado ao ano de 2018.</a:t>
            </a:r>
            <a:r>
              <a:rPr lang="pt-BR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Google Shape;427;g2b68c17872f_7_67">
            <a:extLst>
              <a:ext uri="{FF2B5EF4-FFF2-40B4-BE49-F238E27FC236}">
                <a16:creationId xmlns:a16="http://schemas.microsoft.com/office/drawing/2014/main" xmlns="" id="{B65994EB-FB70-48BB-97D8-DFAE55E6D979}"/>
              </a:ext>
            </a:extLst>
          </p:cNvPr>
          <p:cNvSpPr txBox="1"/>
          <p:nvPr/>
        </p:nvSpPr>
        <p:spPr>
          <a:xfrm>
            <a:off x="8389725" y="4322507"/>
            <a:ext cx="2598314" cy="6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(INCA, 2022)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897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169201" y="2551387"/>
            <a:ext cx="8721172" cy="1313332"/>
          </a:xfrm>
        </p:spPr>
        <p:txBody>
          <a:bodyPr/>
          <a:lstStyle/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400">
              <a:solidFill>
                <a:srgbClr val="000000"/>
              </a:solidFill>
            </a:endParaRPr>
          </a:p>
          <a:p>
            <a:pPr marL="365125" indent="0" algn="ctr">
              <a:lnSpc>
                <a:spcPct val="115000"/>
              </a:lnSpc>
              <a:buNone/>
            </a:pPr>
            <a:endParaRPr lang="pt-BR" sz="200">
              <a:solidFill>
                <a:srgbClr val="000000"/>
              </a:solidFill>
            </a:endParaRPr>
          </a:p>
          <a:p>
            <a:pPr marL="441325" indent="0" algn="r">
              <a:lnSpc>
                <a:spcPct val="115000"/>
              </a:lnSpc>
              <a:buNone/>
            </a:pPr>
            <a:r>
              <a:rPr lang="pt-BR" sz="1200">
                <a:solidFill>
                  <a:srgbClr val="000000"/>
                </a:solidFill>
              </a:rPr>
              <a:t>(Brasil, 2014; Monteiro et al., 2019a, 2019b)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E96314B7-4495-4DDA-9FDF-1BFEB378CB86}"/>
              </a:ext>
            </a:extLst>
          </p:cNvPr>
          <p:cNvSpPr txBox="1">
            <a:spLocks/>
          </p:cNvSpPr>
          <p:nvPr/>
        </p:nvSpPr>
        <p:spPr>
          <a:xfrm>
            <a:off x="3071411" y="2318150"/>
            <a:ext cx="8721172" cy="210441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>
                <a:solidFill>
                  <a:schemeClr val="bg1"/>
                </a:solidFill>
              </a:rPr>
              <a:t>São formulações industriais feitas com muitos ingredientes </a:t>
            </a:r>
          </a:p>
          <a:p>
            <a:pPr algn="ctr"/>
            <a:r>
              <a:rPr lang="pt-BR" sz="1800">
                <a:solidFill>
                  <a:schemeClr val="bg1"/>
                </a:solidFill>
              </a:rPr>
              <a:t>e diversas etapas e tipos de processamento, contendo </a:t>
            </a:r>
            <a:r>
              <a:rPr lang="pt-BR" sz="1800" u="sng">
                <a:solidFill>
                  <a:schemeClr val="bg1"/>
                </a:solidFill>
              </a:rPr>
              <a:t>pouca ou nenhuma presença de alimentos </a:t>
            </a:r>
            <a:r>
              <a:rPr lang="pt-BR" sz="1800" i="1" u="sng">
                <a:solidFill>
                  <a:schemeClr val="bg1"/>
                </a:solidFill>
              </a:rPr>
              <a:t>in natura</a:t>
            </a:r>
            <a:r>
              <a:rPr lang="pt-BR" sz="1800" i="1">
                <a:solidFill>
                  <a:schemeClr val="bg1"/>
                </a:solidFill>
              </a:rPr>
              <a:t> </a:t>
            </a:r>
            <a:r>
              <a:rPr lang="pt-BR" sz="1800">
                <a:solidFill>
                  <a:schemeClr val="bg1"/>
                </a:solidFill>
              </a:rPr>
              <a:t>e caracterizados pela presença de </a:t>
            </a:r>
            <a:r>
              <a:rPr lang="pt-BR" sz="1800">
                <a:solidFill>
                  <a:srgbClr val="FF0000"/>
                </a:solidFill>
              </a:rPr>
              <a:t>aditivos químicos</a:t>
            </a:r>
            <a:r>
              <a:rPr lang="pt-BR" sz="1800">
                <a:solidFill>
                  <a:schemeClr val="bg1"/>
                </a:solidFill>
              </a:rPr>
              <a:t> que modificam as características sensoriais do produto, </a:t>
            </a:r>
            <a:r>
              <a:rPr lang="pt-BR" sz="1800">
                <a:solidFill>
                  <a:srgbClr val="FF0000"/>
                </a:solidFill>
              </a:rPr>
              <a:t>tornando-os mais palatáveis e atraentes</a:t>
            </a:r>
            <a:r>
              <a:rPr lang="pt-BR" sz="1800">
                <a:solidFill>
                  <a:schemeClr val="bg1"/>
                </a:solidFill>
              </a:rPr>
              <a:t>. </a:t>
            </a:r>
          </a:p>
          <a:p>
            <a:pPr algn="ctr"/>
            <a:endParaRPr lang="pt-BR" sz="1000">
              <a:solidFill>
                <a:srgbClr val="FF0000"/>
              </a:solidFill>
            </a:endParaRPr>
          </a:p>
          <a:p>
            <a:pPr algn="ctr"/>
            <a:r>
              <a:rPr lang="pt-BR" sz="1800" u="sng"/>
              <a:t>Apresentam altos níveis de açúcar, sódio e gordura</a:t>
            </a:r>
            <a:r>
              <a:rPr lang="pt-BR" sz="1800"/>
              <a:t>.</a:t>
            </a:r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0F64545-C36D-4152-B4CE-B1815FFA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6384" r="45001" b="5178"/>
          <a:stretch/>
        </p:blipFill>
        <p:spPr>
          <a:xfrm>
            <a:off x="497322" y="1628494"/>
            <a:ext cx="2459189" cy="34929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Ultraprocessados</a:t>
            </a:r>
            <a:endParaRPr lang="en-US" sz="2600" b="1">
              <a:solidFill>
                <a:srgbClr val="183EFF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26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0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415605" y="5593631"/>
            <a:ext cx="1323188" cy="32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73"/>
          <a:stretch/>
        </p:blipFill>
        <p:spPr>
          <a:xfrm>
            <a:off x="1035308" y="90487"/>
            <a:ext cx="3822181" cy="667702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3B7215A-A62F-46BC-ADAD-6EB528321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1" t="4379"/>
          <a:stretch/>
        </p:blipFill>
        <p:spPr>
          <a:xfrm>
            <a:off x="5656674" y="1519329"/>
            <a:ext cx="5550817" cy="165650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0" name="CaixaDeTexto 8">
            <a:extLst>
              <a:ext uri="{FF2B5EF4-FFF2-40B4-BE49-F238E27FC236}">
                <a16:creationId xmlns:a16="http://schemas.microsoft.com/office/drawing/2014/main" xmlns="" id="{4374D2FF-20ED-4862-B3E6-8E461899DC12}"/>
              </a:ext>
            </a:extLst>
          </p:cNvPr>
          <p:cNvSpPr txBox="1"/>
          <p:nvPr/>
        </p:nvSpPr>
        <p:spPr>
          <a:xfrm>
            <a:off x="5529575" y="3405028"/>
            <a:ext cx="5805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u="sng" dirty="0"/>
              <a:t>45 revisões sistemáticas e </a:t>
            </a:r>
            <a:r>
              <a:rPr lang="pt-BR" sz="1600" b="1" u="sng" dirty="0" err="1" smtClean="0"/>
              <a:t>metanálises</a:t>
            </a:r>
            <a:r>
              <a:rPr lang="pt-BR" sz="1600" b="1" dirty="0" smtClean="0"/>
              <a:t> </a:t>
            </a:r>
            <a:r>
              <a:rPr lang="pt-BR" sz="1600" dirty="0" smtClean="0"/>
              <a:t>de desenhos de estudos de coorte, caso-controle e/ou transversais.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ctr"/>
            <a:r>
              <a:rPr lang="pt-BR" sz="1600" dirty="0"/>
              <a:t>Evidências abrangendo quase 10 milhões de participantes.</a:t>
            </a:r>
          </a:p>
          <a:p>
            <a:pPr algn="just"/>
            <a:endParaRPr lang="pt-BR" sz="2000" dirty="0"/>
          </a:p>
          <a:p>
            <a:pPr algn="ctr"/>
            <a:r>
              <a:rPr lang="pt-BR" sz="1600" dirty="0"/>
              <a:t>Aumento de </a:t>
            </a:r>
            <a:r>
              <a:rPr lang="pt-BR" sz="1600" b="1" u="sng" dirty="0">
                <a:solidFill>
                  <a:srgbClr val="FF0000"/>
                </a:solidFill>
              </a:rPr>
              <a:t>10%</a:t>
            </a:r>
            <a:r>
              <a:rPr lang="pt-BR" sz="1600" dirty="0"/>
              <a:t> no consumo de </a:t>
            </a:r>
            <a:r>
              <a:rPr lang="pt-BR" sz="1600" dirty="0" err="1"/>
              <a:t>ultraprocessados</a:t>
            </a:r>
            <a:r>
              <a:rPr lang="pt-BR" sz="1600" dirty="0"/>
              <a:t> associado a uma </a:t>
            </a:r>
            <a:r>
              <a:rPr lang="pt-BR" sz="1600" b="1" u="sng" dirty="0">
                <a:solidFill>
                  <a:srgbClr val="FF0000"/>
                </a:solidFill>
              </a:rPr>
              <a:t>incidência 12% maior de diabetes tipo 2</a:t>
            </a:r>
            <a:r>
              <a:rPr lang="pt-BR" sz="1600" dirty="0"/>
              <a:t>.</a:t>
            </a:r>
          </a:p>
        </p:txBody>
      </p:sp>
      <p:sp>
        <p:nvSpPr>
          <p:cNvPr id="6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6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8C1863-5178-C7B4-3711-99DE6AC7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0A2DD9F2-C4C8-CA4D-518B-6EDAD1A3607A}"/>
              </a:ext>
            </a:extLst>
          </p:cNvPr>
          <p:cNvGraphicFramePr/>
          <p:nvPr/>
        </p:nvGraphicFramePr>
        <p:xfrm>
          <a:off x="929419" y="1472527"/>
          <a:ext cx="6795143" cy="431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29E8BE2A-AC98-E883-7CB5-50151B702E93}"/>
              </a:ext>
            </a:extLst>
          </p:cNvPr>
          <p:cNvSpPr txBox="1">
            <a:spLocks/>
          </p:cNvSpPr>
          <p:nvPr/>
        </p:nvSpPr>
        <p:spPr>
          <a:xfrm>
            <a:off x="8214107" y="2607929"/>
            <a:ext cx="3059814" cy="204576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a typeface="Roboto"/>
                <a:cs typeface="Calibri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u="sng"/>
              <a:t>2017-2018</a:t>
            </a:r>
            <a:r>
              <a:rPr lang="pt-BR"/>
              <a:t>: </a:t>
            </a:r>
          </a:p>
          <a:p>
            <a:endParaRPr lang="pt-BR"/>
          </a:p>
          <a:p>
            <a:r>
              <a:rPr lang="pt-BR">
                <a:solidFill>
                  <a:srgbClr val="FF0000"/>
                </a:solidFill>
              </a:rPr>
              <a:t>20%</a:t>
            </a:r>
            <a:r>
              <a:rPr lang="pt-BR"/>
              <a:t> do total de </a:t>
            </a:r>
          </a:p>
          <a:p>
            <a:r>
              <a:rPr lang="pt-BR"/>
              <a:t>calorias ingeridas </a:t>
            </a:r>
          </a:p>
          <a:p>
            <a:r>
              <a:rPr lang="pt-BR"/>
              <a:t>por adolescentes e </a:t>
            </a:r>
          </a:p>
          <a:p>
            <a:r>
              <a:rPr lang="pt-BR"/>
              <a:t>adultos no Brasil.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18F2AB77-4B18-B3D8-4966-6D9DFA9B8889}"/>
              </a:ext>
            </a:extLst>
          </p:cNvPr>
          <p:cNvSpPr txBox="1">
            <a:spLocks/>
          </p:cNvSpPr>
          <p:nvPr/>
        </p:nvSpPr>
        <p:spPr>
          <a:xfrm>
            <a:off x="304542" y="598795"/>
            <a:ext cx="11064239" cy="1144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pt-BR" sz="130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Font typeface="Courier New" panose="02070309020205020404" pitchFamily="49" charset="0"/>
              <a:buNone/>
            </a:pPr>
            <a:r>
              <a:rPr lang="pt-BR" sz="1200">
                <a:solidFill>
                  <a:srgbClr val="000000"/>
                </a:solidFill>
              </a:rPr>
              <a:t>(</a:t>
            </a:r>
            <a:r>
              <a:rPr lang="pt-PT" sz="1200">
                <a:solidFill>
                  <a:srgbClr val="000000"/>
                </a:solidFill>
              </a:rPr>
              <a:t>IBGE, 2020a</a:t>
            </a:r>
            <a:r>
              <a:rPr lang="pt-BR" sz="120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Ultraprocessados</a:t>
            </a:r>
            <a:endParaRPr lang="en-US" sz="2600" b="1">
              <a:solidFill>
                <a:srgbClr val="183EFF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7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59573"/>
            <a:ext cx="11064239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</a:rPr>
              <a:t>Custo total para o SUS com o tratamento de doenças associadas ao consumo de </a:t>
            </a:r>
            <a:r>
              <a:rPr lang="pt-BR" sz="1800" b="1" dirty="0">
                <a:solidFill>
                  <a:srgbClr val="000000"/>
                </a:solidFill>
              </a:rPr>
              <a:t>bebidas </a:t>
            </a:r>
            <a:r>
              <a:rPr lang="pt-BR" sz="1800" b="1" dirty="0" err="1">
                <a:solidFill>
                  <a:srgbClr val="000000"/>
                </a:solidFill>
              </a:rPr>
              <a:t>ultraprocessadas</a:t>
            </a:r>
            <a:r>
              <a:rPr lang="pt-BR" sz="1800" dirty="0">
                <a:solidFill>
                  <a:srgbClr val="000000"/>
                </a:solidFill>
              </a:rPr>
              <a:t>  </a:t>
            </a:r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FF0000"/>
                </a:solidFill>
              </a:rPr>
              <a:t>R$ 3 bilhões/ano</a:t>
            </a:r>
            <a:r>
              <a:rPr lang="pt-BR" sz="1800" dirty="0">
                <a:solidFill>
                  <a:srgbClr val="000000"/>
                </a:solidFill>
              </a:rPr>
              <a:t>. </a:t>
            </a:r>
            <a:endParaRPr lang="pt-BR" sz="300" dirty="0">
              <a:effectLst/>
              <a:ea typeface="Arial" panose="020B0604020202020204" pitchFamily="34" charset="0"/>
            </a:endParaRPr>
          </a:p>
          <a:p>
            <a:pPr marL="441325" indent="0" algn="r">
              <a:lnSpc>
                <a:spcPct val="115000"/>
              </a:lnSpc>
              <a:buNone/>
            </a:pPr>
            <a:r>
              <a:rPr lang="pt-BR" sz="1200" dirty="0">
                <a:effectLst/>
                <a:ea typeface="Arial" panose="020B0604020202020204" pitchFamily="34" charset="0"/>
              </a:rPr>
              <a:t>(</a:t>
            </a:r>
            <a:r>
              <a:rPr lang="pt-BR" sz="1200" dirty="0">
                <a:solidFill>
                  <a:srgbClr val="000000"/>
                </a:solidFill>
              </a:rPr>
              <a:t>ACT Promoção da Saúde, 2021b; IECS, 2020a</a:t>
            </a:r>
            <a:r>
              <a:rPr lang="pt-BR" sz="1200" dirty="0">
                <a:effectLst/>
                <a:ea typeface="Arial" panose="020B0604020202020204" pitchFamily="34" charset="0"/>
              </a:rPr>
              <a:t>)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2000" dirty="0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000000"/>
                </a:solidFill>
              </a:rPr>
              <a:t>Gasto</a:t>
            </a:r>
            <a:r>
              <a:rPr lang="en-US" sz="1800" dirty="0">
                <a:solidFill>
                  <a:srgbClr val="000000"/>
                </a:solidFill>
              </a:rPr>
              <a:t> total do </a:t>
            </a:r>
            <a:r>
              <a:rPr lang="en-US" sz="1800" dirty="0" err="1">
                <a:solidFill>
                  <a:srgbClr val="000000"/>
                </a:solidFill>
              </a:rPr>
              <a:t>Brasil</a:t>
            </a:r>
            <a:r>
              <a:rPr lang="en-US" sz="1800" dirty="0">
                <a:solidFill>
                  <a:srgbClr val="000000"/>
                </a:solidFill>
              </a:rPr>
              <a:t> com o </a:t>
            </a:r>
            <a:r>
              <a:rPr lang="en-US" sz="1800" dirty="0" err="1">
                <a:solidFill>
                  <a:srgbClr val="000000"/>
                </a:solidFill>
              </a:rPr>
              <a:t>tratamento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doenças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relacionadas</a:t>
            </a:r>
            <a:r>
              <a:rPr lang="en-US" sz="1800" b="1" dirty="0">
                <a:solidFill>
                  <a:srgbClr val="000000"/>
                </a:solidFill>
              </a:rPr>
              <a:t> à </a:t>
            </a:r>
            <a:r>
              <a:rPr lang="en-US" sz="1800" b="1" dirty="0" err="1">
                <a:solidFill>
                  <a:srgbClr val="000000"/>
                </a:solidFill>
              </a:rPr>
              <a:t>obesidade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1800" b="1" dirty="0">
                <a:solidFill>
                  <a:srgbClr val="FF0000"/>
                </a:solidFill>
              </a:rPr>
              <a:t>US$ 34 </a:t>
            </a:r>
            <a:r>
              <a:rPr lang="en-US" sz="1800" b="1" dirty="0" err="1">
                <a:solidFill>
                  <a:srgbClr val="FF0000"/>
                </a:solidFill>
              </a:rPr>
              <a:t>bilhões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lvl="1" indent="0" algn="r">
              <a:lnSpc>
                <a:spcPct val="115000"/>
              </a:lnSpc>
              <a:buNone/>
            </a:pPr>
            <a:endParaRPr lang="pt-BR" sz="200" dirty="0">
              <a:solidFill>
                <a:srgbClr val="000000"/>
              </a:solidFill>
            </a:endParaRPr>
          </a:p>
          <a:p>
            <a:pPr lvl="1" indent="0" algn="r">
              <a:lnSpc>
                <a:spcPct val="115000"/>
              </a:lnSpc>
              <a:buNone/>
            </a:pPr>
            <a:r>
              <a:rPr lang="pt-BR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srgbClr val="000000"/>
                </a:solidFill>
              </a:rPr>
              <a:t>World Obesity Federation, 2017</a:t>
            </a:r>
            <a:r>
              <a:rPr lang="pt-BR" sz="1200" dirty="0">
                <a:solidFill>
                  <a:srgbClr val="000000"/>
                </a:solidFill>
              </a:rPr>
              <a:t>)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000000"/>
                </a:solidFill>
              </a:rPr>
              <a:t>Gasto</a:t>
            </a:r>
            <a:r>
              <a:rPr lang="en-US" sz="1800" dirty="0">
                <a:solidFill>
                  <a:srgbClr val="000000"/>
                </a:solidFill>
              </a:rPr>
              <a:t> total do </a:t>
            </a:r>
            <a:r>
              <a:rPr lang="en-US" sz="1800" dirty="0" err="1">
                <a:solidFill>
                  <a:srgbClr val="000000"/>
                </a:solidFill>
              </a:rPr>
              <a:t>Brasil</a:t>
            </a:r>
            <a:r>
              <a:rPr lang="en-US" sz="1800" dirty="0">
                <a:solidFill>
                  <a:srgbClr val="000000"/>
                </a:solidFill>
              </a:rPr>
              <a:t> com </a:t>
            </a:r>
            <a:r>
              <a:rPr lang="en-US" sz="1800" b="1" dirty="0" err="1">
                <a:solidFill>
                  <a:srgbClr val="000000"/>
                </a:solidFill>
              </a:rPr>
              <a:t>cânceres</a:t>
            </a:r>
            <a:r>
              <a:rPr lang="en-US" sz="1800" b="1" dirty="0">
                <a:solidFill>
                  <a:srgbClr val="000000"/>
                </a:solidFill>
              </a:rPr>
              <a:t> que </a:t>
            </a:r>
            <a:r>
              <a:rPr lang="en-US" sz="1800" b="1" dirty="0" err="1">
                <a:solidFill>
                  <a:srgbClr val="000000"/>
                </a:solidFill>
              </a:rPr>
              <a:t>têm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associação</a:t>
            </a:r>
            <a:r>
              <a:rPr lang="en-US" sz="1800" b="1" dirty="0">
                <a:solidFill>
                  <a:srgbClr val="000000"/>
                </a:solidFill>
              </a:rPr>
              <a:t> com </a:t>
            </a:r>
            <a:r>
              <a:rPr lang="en-US" sz="1800" b="1" dirty="0" err="1">
                <a:solidFill>
                  <a:srgbClr val="000000"/>
                </a:solidFill>
              </a:rPr>
              <a:t>excesso</a:t>
            </a:r>
            <a:r>
              <a:rPr lang="en-US" sz="1800" b="1" dirty="0">
                <a:solidFill>
                  <a:srgbClr val="000000"/>
                </a:solidFill>
              </a:rPr>
              <a:t> de peso</a:t>
            </a:r>
            <a:r>
              <a:rPr lang="pt-BR" sz="1800" dirty="0">
                <a:effectLst/>
                <a:ea typeface="Arial" panose="020B0604020202020204" pitchFamily="34" charset="0"/>
              </a:rPr>
              <a:t>  </a:t>
            </a:r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1800" b="1" dirty="0">
                <a:solidFill>
                  <a:srgbClr val="FF0000"/>
                </a:solidFill>
              </a:rPr>
              <a:t>R$ 2,36 </a:t>
            </a:r>
            <a:r>
              <a:rPr lang="en-US" sz="1800" b="1" dirty="0" err="1">
                <a:solidFill>
                  <a:srgbClr val="FF0000"/>
                </a:solidFill>
              </a:rPr>
              <a:t>bilhões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pt-BR" sz="1800" dirty="0">
              <a:effectLst/>
              <a:ea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buNone/>
            </a:pPr>
            <a:endParaRPr lang="pt-BR" sz="1200" u="sng" dirty="0">
              <a:effectLst/>
              <a:ea typeface="Arial" panose="020B0604020202020204" pitchFamily="34" charset="0"/>
            </a:endParaRPr>
          </a:p>
          <a:p>
            <a:pPr marL="1082675" lvl="1" indent="0" algn="just">
              <a:lnSpc>
                <a:spcPct val="115000"/>
              </a:lnSpc>
              <a:buNone/>
            </a:pPr>
            <a:r>
              <a:rPr lang="pt-BR" sz="1600" dirty="0">
                <a:solidFill>
                  <a:srgbClr val="000000"/>
                </a:solidFill>
              </a:rPr>
              <a:t>Tendência </a:t>
            </a:r>
            <a:r>
              <a:rPr lang="pt-BR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de aumento de </a:t>
            </a:r>
            <a:r>
              <a:rPr lang="pt-BR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140% até 2040</a:t>
            </a:r>
            <a:r>
              <a:rPr lang="pt-BR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, atingindo o valor de </a:t>
            </a:r>
            <a:r>
              <a:rPr lang="pt-BR" sz="16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R$ 5,66 bilhões</a:t>
            </a:r>
            <a:r>
              <a:rPr lang="pt-BR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 lvl="1" indent="0" algn="r">
              <a:lnSpc>
                <a:spcPct val="115000"/>
              </a:lnSpc>
              <a:buNone/>
            </a:pPr>
            <a:endParaRPr lang="pt-BR" sz="200" dirty="0">
              <a:ea typeface="Arial" panose="020B0604020202020204" pitchFamily="34" charset="0"/>
            </a:endParaRPr>
          </a:p>
          <a:p>
            <a:pPr lvl="1" indent="0" algn="r">
              <a:lnSpc>
                <a:spcPct val="115000"/>
              </a:lnSpc>
              <a:buNone/>
            </a:pPr>
            <a:r>
              <a:rPr lang="pt-BR" sz="1200" dirty="0">
                <a:ea typeface="Arial" panose="020B0604020202020204" pitchFamily="34" charset="0"/>
              </a:rPr>
              <a:t>(INCA, 2022)</a:t>
            </a:r>
          </a:p>
        </p:txBody>
      </p:sp>
      <p:sp>
        <p:nvSpPr>
          <p:cNvPr id="13" name="Seta: Curva para a Direita 12">
            <a:extLst>
              <a:ext uri="{FF2B5EF4-FFF2-40B4-BE49-F238E27FC236}">
                <a16:creationId xmlns:a16="http://schemas.microsoft.com/office/drawing/2014/main" xmlns="" id="{8D6EFBFE-C0D0-4A60-B682-9BF6F068CC57}"/>
              </a:ext>
            </a:extLst>
          </p:cNvPr>
          <p:cNvSpPr/>
          <p:nvPr/>
        </p:nvSpPr>
        <p:spPr>
          <a:xfrm>
            <a:off x="940762" y="4791526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Ultraprocessados</a:t>
            </a:r>
            <a:r>
              <a:rPr lang="en-US" sz="2600" b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 </a:t>
            </a: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geram</a:t>
            </a:r>
            <a:r>
              <a:rPr lang="en-US" sz="2600" b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 </a:t>
            </a: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custos</a:t>
            </a:r>
            <a:r>
              <a:rPr lang="en-US" sz="2600" b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 de </a:t>
            </a:r>
            <a:r>
              <a:rPr lang="en-US" sz="2600" b="1" err="1">
                <a:solidFill>
                  <a:srgbClr val="183EFF"/>
                </a:solidFill>
                <a:ea typeface="Malgun Gothic" panose="020B0503020000020004" pitchFamily="34" charset="-127"/>
                <a:sym typeface="Open Sans" charset="0"/>
              </a:rPr>
              <a:t>bilhões</a:t>
            </a:r>
            <a:endParaRPr lang="en-US" sz="2600" b="1">
              <a:solidFill>
                <a:srgbClr val="183EFF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21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08C43B3-8191-4FF3-AA80-CA7D69CC2755}"/>
              </a:ext>
            </a:extLst>
          </p:cNvPr>
          <p:cNvSpPr txBox="1">
            <a:spLocks/>
          </p:cNvSpPr>
          <p:nvPr/>
        </p:nvSpPr>
        <p:spPr>
          <a:xfrm>
            <a:off x="0" y="2306750"/>
            <a:ext cx="12192000" cy="1960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Estratégia nacional</a:t>
            </a:r>
          </a:p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de enfrentamento: </a:t>
            </a:r>
          </a:p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Plano de DANT</a:t>
            </a:r>
          </a:p>
        </p:txBody>
      </p:sp>
    </p:spTree>
    <p:extLst>
      <p:ext uri="{BB962C8B-B14F-4D97-AF65-F5344CB8AC3E}">
        <p14:creationId xmlns:p14="http://schemas.microsoft.com/office/powerpoint/2010/main" val="161839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4401655" y="2083911"/>
            <a:ext cx="6872266" cy="2847257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b="0" dirty="0">
                <a:solidFill>
                  <a:schemeClr val="tx1"/>
                </a:solidFill>
                <a:latin typeface="+mn-lt"/>
                <a:sym typeface="Fira Sans"/>
              </a:rPr>
              <a:t>Estratégia existente desde 2011, republicada em 2021.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800" b="0" dirty="0">
              <a:solidFill>
                <a:schemeClr val="tx1"/>
              </a:solidFill>
              <a:latin typeface="+mn-lt"/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b="0" dirty="0">
                <a:solidFill>
                  <a:schemeClr val="tx1"/>
                </a:solidFill>
                <a:latin typeface="+mn-lt"/>
                <a:sym typeface="Fira Sans"/>
              </a:rPr>
              <a:t>Eixos: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vigilância</a:t>
            </a:r>
            <a:r>
              <a:rPr lang="pt-BR" sz="1800" dirty="0">
                <a:sym typeface="Fira Sans"/>
              </a:rPr>
              <a:t>,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prevenção</a:t>
            </a:r>
            <a:r>
              <a:rPr lang="pt-BR" sz="1800" dirty="0">
                <a:sym typeface="Fira Sans"/>
              </a:rPr>
              <a:t>,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promoção</a:t>
            </a:r>
            <a:r>
              <a:rPr lang="pt-BR" sz="1800" dirty="0">
                <a:sym typeface="Fira Sans"/>
              </a:rPr>
              <a:t> e </a:t>
            </a:r>
            <a:r>
              <a:rPr lang="pt-BR" sz="1800" b="1" dirty="0">
                <a:solidFill>
                  <a:srgbClr val="FF0000"/>
                </a:solidFill>
                <a:sym typeface="Fira Sans"/>
              </a:rPr>
              <a:t>atenção à saúde</a:t>
            </a:r>
            <a:r>
              <a:rPr lang="pt-BR" sz="1800" dirty="0">
                <a:sym typeface="Fira Sans"/>
              </a:rPr>
              <a:t>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800" dirty="0"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sym typeface="Fira Sans"/>
              </a:rPr>
              <a:t>226 ações estratégicas a serem desenvolvidas pelo Ministério da Saúde, estados, Distrito Federal e municípios.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800" dirty="0"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sym typeface="Fira Sans"/>
              </a:rPr>
              <a:t>23 metas e indicadores.</a:t>
            </a:r>
          </a:p>
          <a:p>
            <a:pPr marL="508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</a:pPr>
            <a:endParaRPr lang="pt-BR" sz="100" b="0" dirty="0">
              <a:solidFill>
                <a:schemeClr val="tx1"/>
              </a:solidFill>
              <a:latin typeface="+mn-lt"/>
              <a:sym typeface="Fira Sans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>
              <a:effectLst/>
              <a:ea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buNone/>
            </a:pPr>
            <a:endParaRPr lang="pt-BR" sz="1100" u="sng" dirty="0">
              <a:effectLst/>
              <a:ea typeface="Arial" panose="020B0604020202020204" pitchFamily="34" charset="0"/>
            </a:endParaRPr>
          </a:p>
        </p:txBody>
      </p:sp>
      <p:pic>
        <p:nvPicPr>
          <p:cNvPr id="12" name="Imagem 4">
            <a:extLst>
              <a:ext uri="{FF2B5EF4-FFF2-40B4-BE49-F238E27FC236}">
                <a16:creationId xmlns:a16="http://schemas.microsoft.com/office/drawing/2014/main" xmlns="" id="{BD4A6964-9F3B-45B9-94B2-17D39F1C3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2147" r="5098" b="3524"/>
          <a:stretch/>
        </p:blipFill>
        <p:spPr>
          <a:xfrm>
            <a:off x="943487" y="1278689"/>
            <a:ext cx="3133277" cy="471063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Plano de DANT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2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2372709"/>
              </p:ext>
            </p:extLst>
          </p:nvPr>
        </p:nvGraphicFramePr>
        <p:xfrm>
          <a:off x="1399421" y="1076436"/>
          <a:ext cx="9393157" cy="470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Reforma</a:t>
            </a:r>
            <a:r>
              <a:rPr lang="en-US" sz="2600" b="1" dirty="0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tributária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8587439"/>
              </p:ext>
            </p:extLst>
          </p:nvPr>
        </p:nvGraphicFramePr>
        <p:xfrm>
          <a:off x="521465" y="479735"/>
          <a:ext cx="10908923" cy="611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tângulo 14"/>
          <p:cNvSpPr/>
          <p:nvPr/>
        </p:nvSpPr>
        <p:spPr>
          <a:xfrm>
            <a:off x="2464049" y="4262942"/>
            <a:ext cx="5830203" cy="2110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2691733" y="4469273"/>
            <a:ext cx="2539083" cy="232187"/>
          </a:xfrm>
        </p:spPr>
        <p:txBody>
          <a:bodyPr/>
          <a:lstStyle/>
          <a:p>
            <a:pPr marL="0" indent="0" algn="ctr">
              <a:buNone/>
            </a:pPr>
            <a:r>
              <a:rPr lang="pt-BR" sz="1400" b="1" dirty="0">
                <a:solidFill>
                  <a:srgbClr val="FF0000"/>
                </a:solidFill>
              </a:rPr>
              <a:t>Relevante atuação do </a:t>
            </a:r>
            <a:r>
              <a:rPr lang="pt-BR" sz="1400" b="1" dirty="0" smtClean="0">
                <a:solidFill>
                  <a:srgbClr val="FF0000"/>
                </a:solidFill>
              </a:rPr>
              <a:t>CNS,</a:t>
            </a:r>
          </a:p>
          <a:p>
            <a:pPr marL="0" indent="0" algn="ctr">
              <a:buNone/>
            </a:pPr>
            <a:r>
              <a:rPr lang="pt-BR" sz="1400" b="1" dirty="0" smtClean="0">
                <a:solidFill>
                  <a:srgbClr val="FF0000"/>
                </a:solidFill>
              </a:rPr>
              <a:t>CONSEA, Outras ONG como ACT promoção da Saúde, IDEC, Universidades, OMS; OPAS</a:t>
            </a:r>
            <a:endParaRPr lang="pt-BR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400" b="1" dirty="0" smtClean="0">
                <a:solidFill>
                  <a:srgbClr val="FF0000"/>
                </a:solidFill>
              </a:rPr>
              <a:t> </a:t>
            </a:r>
            <a:r>
              <a:rPr lang="pt-BR" sz="1400" b="1" dirty="0">
                <a:solidFill>
                  <a:srgbClr val="FF0000"/>
                </a:solidFill>
              </a:rPr>
              <a:t>no tema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576881" y="3799576"/>
            <a:ext cx="1859459" cy="2521750"/>
            <a:chOff x="319" y="0"/>
            <a:chExt cx="1859459" cy="2521750"/>
          </a:xfrm>
        </p:grpSpPr>
        <p:sp>
          <p:nvSpPr>
            <p:cNvPr id="11" name="CaixaDeTexto 10"/>
            <p:cNvSpPr txBox="1"/>
            <p:nvPr/>
          </p:nvSpPr>
          <p:spPr>
            <a:xfrm>
              <a:off x="319" y="73888"/>
              <a:ext cx="1859459" cy="24478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algn="ctr"/>
              <a:r>
                <a:rPr lang="pt-BR" sz="1100" b="1" u="sng" dirty="0"/>
                <a:t>Reunião técnica </a:t>
              </a:r>
              <a:r>
                <a:rPr lang="pt-BR" sz="1100" b="1" u="sng" dirty="0" smtClean="0"/>
                <a:t>OPAS/OMS</a:t>
              </a:r>
            </a:p>
            <a:p>
              <a:pPr algn="ctr"/>
              <a:endParaRPr lang="pt-BR" sz="600" b="1" dirty="0"/>
            </a:p>
            <a:p>
              <a:pPr algn="ctr"/>
              <a:r>
                <a:rPr lang="pt-BR" sz="1100" dirty="0" smtClean="0"/>
                <a:t>Avançar </a:t>
              </a:r>
              <a:r>
                <a:rPr lang="pt-BR" sz="1100" dirty="0"/>
                <a:t>em impostos saudáveis no âmbito da reforma tributária.   </a:t>
              </a:r>
            </a:p>
            <a:p>
              <a:pPr algn="ctr"/>
              <a:endParaRPr lang="pt-BR" sz="600" dirty="0" smtClean="0"/>
            </a:p>
            <a:p>
              <a:pPr algn="ctr"/>
              <a:r>
                <a:rPr lang="pt-BR" sz="1100" b="1" dirty="0" smtClean="0"/>
                <a:t>Governo</a:t>
              </a:r>
              <a:r>
                <a:rPr lang="pt-BR" sz="1100" dirty="0" smtClean="0"/>
                <a:t> </a:t>
              </a:r>
              <a:r>
                <a:rPr lang="pt-BR" sz="1100" dirty="0"/>
                <a:t>+ </a:t>
              </a:r>
              <a:r>
                <a:rPr lang="pt-BR" sz="1100" b="1" dirty="0"/>
                <a:t>academia</a:t>
              </a:r>
              <a:r>
                <a:rPr lang="pt-BR" sz="1100" dirty="0"/>
                <a:t> + </a:t>
              </a:r>
              <a:r>
                <a:rPr lang="pt-BR" sz="1100" b="1" dirty="0"/>
                <a:t>sociedade civil </a:t>
              </a:r>
              <a:r>
                <a:rPr lang="pt-BR" sz="1100" dirty="0"/>
                <a:t>(</a:t>
              </a:r>
              <a:r>
                <a:rPr lang="pt-BR" sz="1100" b="1" dirty="0">
                  <a:solidFill>
                    <a:srgbClr val="FF0000"/>
                  </a:solidFill>
                </a:rPr>
                <a:t>CNS</a:t>
              </a:r>
              <a:r>
                <a:rPr lang="pt-BR" sz="1100" dirty="0"/>
                <a:t> e </a:t>
              </a:r>
              <a:r>
                <a:rPr lang="pt-BR" sz="1100" b="1" dirty="0" err="1">
                  <a:solidFill>
                    <a:srgbClr val="FF0000"/>
                  </a:solidFill>
                </a:rPr>
                <a:t>Consea</a:t>
              </a:r>
              <a:r>
                <a:rPr lang="pt-BR" sz="1100" dirty="0"/>
                <a:t>) + </a:t>
              </a:r>
              <a:r>
                <a:rPr lang="pt-BR" sz="1100" b="1" dirty="0"/>
                <a:t>parceiros internacionais </a:t>
              </a:r>
              <a:r>
                <a:rPr lang="pt-BR" sz="1100" dirty="0"/>
                <a:t>(Banco Mundial e OCDE).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19" y="0"/>
              <a:ext cx="1859459" cy="24478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tângulo 3"/>
          <p:cNvSpPr/>
          <p:nvPr/>
        </p:nvSpPr>
        <p:spPr>
          <a:xfrm>
            <a:off x="604589" y="4262941"/>
            <a:ext cx="1783610" cy="211015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Reforma</a:t>
            </a:r>
            <a:r>
              <a:rPr lang="en-US" sz="2600" b="1" dirty="0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dirty="0" err="1" smtClean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tributária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1405117" y="3951169"/>
            <a:ext cx="204027" cy="237884"/>
          </a:xfrm>
          <a:prstGeom prst="downArrow">
            <a:avLst>
              <a:gd name="adj1" fmla="val 42094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>
            <a:extLst>
              <a:ext uri="{FF2B5EF4-FFF2-40B4-BE49-F238E27FC236}">
                <a16:creationId xmlns:a16="http://schemas.microsoft.com/office/drawing/2014/main" xmlns="" id="{50CA479A-CFE1-45E5-825E-C01B056AA441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dirty="0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Recomendações</a:t>
            </a:r>
            <a:r>
              <a:rPr lang="en-US" sz="2600" b="1" dirty="0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dirty="0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prioritárias</a:t>
            </a:r>
            <a:endParaRPr lang="en-US" sz="2600" b="1" dirty="0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505525"/>
            <a:ext cx="11064239" cy="2644796"/>
          </a:xfrm>
        </p:spPr>
        <p:txBody>
          <a:bodyPr/>
          <a:lstStyle/>
          <a:p>
            <a:pPr marL="182562" indent="0" algn="ctr">
              <a:lnSpc>
                <a:spcPct val="115000"/>
              </a:lnSpc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Premissas:</a:t>
            </a:r>
          </a:p>
          <a:p>
            <a:pPr marL="514350" indent="-331788" algn="ctr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050" dirty="0" smtClean="0">
              <a:solidFill>
                <a:srgbClr val="000000"/>
              </a:solidFill>
            </a:endParaRPr>
          </a:p>
          <a:p>
            <a:pPr marL="514350" indent="-331788" algn="ctr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 smtClean="0">
              <a:solidFill>
                <a:srgbClr val="000000"/>
              </a:solidFill>
            </a:endParaRPr>
          </a:p>
          <a:p>
            <a:pPr marL="182562" indent="0" algn="ctr">
              <a:lnSpc>
                <a:spcPct val="115000"/>
              </a:lnSpc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Não aumentar a carga tributária de estados e municípios.</a:t>
            </a:r>
          </a:p>
          <a:p>
            <a:pPr marL="182562" indent="0" algn="ctr">
              <a:lnSpc>
                <a:spcPct val="115000"/>
              </a:lnSpc>
              <a:buNone/>
            </a:pPr>
            <a:endParaRPr lang="pt-BR" sz="1800" b="1" dirty="0" smtClean="0">
              <a:solidFill>
                <a:srgbClr val="000000"/>
              </a:solidFill>
            </a:endParaRPr>
          </a:p>
          <a:p>
            <a:pPr marL="182562" indent="0" algn="ctr">
              <a:lnSpc>
                <a:spcPct val="115000"/>
              </a:lnSpc>
              <a:buNone/>
            </a:pPr>
            <a:endParaRPr lang="pt-BR" sz="200" b="1" dirty="0">
              <a:solidFill>
                <a:srgbClr val="000000"/>
              </a:solidFill>
            </a:endParaRPr>
          </a:p>
          <a:p>
            <a:pPr marL="182562" indent="0" algn="ctr">
              <a:lnSpc>
                <a:spcPct val="115000"/>
              </a:lnSpc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Promover equidade em saúde e prevenir de desigualdades</a:t>
            </a: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>
              <a:solidFill>
                <a:srgbClr val="000000"/>
              </a:solidFill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08726" y="3602181"/>
            <a:ext cx="8756073" cy="70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08727" y="2503054"/>
            <a:ext cx="8756073" cy="803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08726" y="4599709"/>
            <a:ext cx="8828645" cy="956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07474" y="4786544"/>
            <a:ext cx="802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Ampliar o acesso a alimentação saudável para prevenir DCNT e aumentar o custo de produtos nocivos à saúde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76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306295" y="1693333"/>
            <a:ext cx="9579409" cy="227380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As DCNT (</a:t>
            </a:r>
            <a:r>
              <a:rPr lang="pt-BR" sz="1800" b="1" u="sng">
                <a:solidFill>
                  <a:srgbClr val="FF0000"/>
                </a:solidFill>
              </a:rPr>
              <a:t>doenças do aparelho circulatório</a:t>
            </a:r>
            <a:r>
              <a:rPr lang="pt-BR" sz="1800" b="1"/>
              <a:t>, </a:t>
            </a:r>
            <a:r>
              <a:rPr lang="pt-BR" sz="1800" b="1" u="sng">
                <a:solidFill>
                  <a:srgbClr val="FF0000"/>
                </a:solidFill>
              </a:rPr>
              <a:t>câncer</a:t>
            </a:r>
            <a:r>
              <a:rPr lang="pt-BR" sz="1800" b="1"/>
              <a:t>,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 u="sng">
                <a:solidFill>
                  <a:srgbClr val="FF0000"/>
                </a:solidFill>
              </a:rPr>
              <a:t>doenças respiratórias crônicas</a:t>
            </a:r>
            <a:r>
              <a:rPr lang="pt-BR" sz="1800" b="1">
                <a:solidFill>
                  <a:srgbClr val="FF0000"/>
                </a:solidFill>
              </a:rPr>
              <a:t> </a:t>
            </a:r>
            <a:r>
              <a:rPr lang="pt-BR" sz="1800" b="1"/>
              <a:t>e </a:t>
            </a:r>
            <a:r>
              <a:rPr lang="pt-BR" sz="1800" b="1" u="sng">
                <a:solidFill>
                  <a:srgbClr val="FF0000"/>
                </a:solidFill>
              </a:rPr>
              <a:t>diabetes</a:t>
            </a:r>
            <a:r>
              <a:rPr lang="pt-BR" sz="1800" b="1"/>
              <a:t>) compõem um conjunto de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condições crônicas que possuem múltiplos fatores de risco.</a:t>
            </a:r>
          </a:p>
          <a:p>
            <a:pPr marL="0" indent="0" algn="ctr">
              <a:lnSpc>
                <a:spcPct val="115000"/>
              </a:lnSpc>
              <a:buNone/>
            </a:pPr>
            <a:endParaRPr lang="pt-BR" sz="1800" b="1"/>
          </a:p>
          <a:p>
            <a:pPr marL="0" indent="0" algn="ctr">
              <a:lnSpc>
                <a:spcPct val="115000"/>
              </a:lnSpc>
              <a:buNone/>
            </a:pPr>
            <a:endParaRPr lang="pt-BR" sz="1800" b="1"/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Caracterizadas por início gradual, de prognóstico incerto, com longa duração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e curso clínico que muda ao longo do tempo, com possíveis períodos de agudização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pt-BR" sz="1800" b="1"/>
              <a:t>que podem gerar incapacidades.</a:t>
            </a:r>
            <a:endParaRPr lang="en-US" sz="1800" b="1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xmlns="" id="{50CA479A-CFE1-45E5-825E-C01B056AA441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Doenças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crônicas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não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transmissíveis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(DCNT)</a:t>
            </a:r>
            <a:endParaRPr lang="en-US" sz="2600" b="1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14" name="Seta para Baixo 1">
            <a:extLst>
              <a:ext uri="{FF2B5EF4-FFF2-40B4-BE49-F238E27FC236}">
                <a16:creationId xmlns:a16="http://schemas.microsoft.com/office/drawing/2014/main" xmlns="" id="{0C8677FB-1F7E-4953-8D54-2DA203B832C5}"/>
              </a:ext>
            </a:extLst>
          </p:cNvPr>
          <p:cNvSpPr/>
          <p:nvPr/>
        </p:nvSpPr>
        <p:spPr>
          <a:xfrm>
            <a:off x="5969250" y="3255067"/>
            <a:ext cx="253497" cy="38173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rc-powerpoint.officeapps.live.com/pods/GetClipboardImage.ashx?Id=1b8f5b9d-44ae-46c1-9e5a-dc757eab0a50&amp;DC=GBR1&amp;pkey=e7d5b7ee-c805-4a4c-8d54-3194ba9d8c04&amp;wdwaccluster=G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brc-powerpoint.officeapps.live.com/pods/GetClipboardImage.ashx?Id=1b8f5b9d-44ae-46c1-9e5a-dc757eab0a50&amp;DC=GBR1&amp;pkey=e7d5b7ee-c805-4a4c-8d54-3194ba9d8c04&amp;wdwaccluster=GBR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brc-powerpoint.officeapps.live.com/pods/GetClipboardImage.ashx?Id=9c31b309-e46c-4a3a-92cc-1d226c47d67c&amp;DC=GBR1&amp;pkey=5ffbdee1-86c7-4f56-9085-ad439721db19&amp;wdwaccluster=GBR1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350AC789-110E-4A73-B152-15B74F25F8A6}"/>
              </a:ext>
            </a:extLst>
          </p:cNvPr>
          <p:cNvSpPr txBox="1">
            <a:spLocks/>
          </p:cNvSpPr>
          <p:nvPr/>
        </p:nvSpPr>
        <p:spPr>
          <a:xfrm>
            <a:off x="320040" y="859540"/>
            <a:ext cx="11064239" cy="1472486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800" b="1"/>
              <a:t>Dra. </a:t>
            </a:r>
            <a:r>
              <a:rPr lang="en-US" sz="1800" b="1" err="1"/>
              <a:t>Letícia</a:t>
            </a:r>
            <a:r>
              <a:rPr lang="en-US" sz="1800" b="1"/>
              <a:t> Cardoso</a:t>
            </a:r>
          </a:p>
          <a:p>
            <a:pPr marL="533400" indent="0" algn="just">
              <a:lnSpc>
                <a:spcPts val="1906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hlinkClick r:id="rId3"/>
              </a:rPr>
              <a:t>daent@saude.gov.br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68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>
            <a:extLst>
              <a:ext uri="{FF2B5EF4-FFF2-40B4-BE49-F238E27FC236}">
                <a16:creationId xmlns:a16="http://schemas.microsoft.com/office/drawing/2014/main" xmlns="" id="{C834F61C-D6BE-4865-9531-4EC0EC1FEB13}"/>
              </a:ext>
            </a:extLst>
          </p:cNvPr>
          <p:cNvSpPr/>
          <p:nvPr/>
        </p:nvSpPr>
        <p:spPr>
          <a:xfrm>
            <a:off x="6865033" y="3837785"/>
            <a:ext cx="3502855" cy="1111348"/>
          </a:xfrm>
          <a:custGeom>
            <a:avLst/>
            <a:gdLst/>
            <a:ahLst/>
            <a:cxnLst/>
            <a:rect l="l" t="t" r="r" b="b"/>
            <a:pathLst>
              <a:path w="4242583" h="2695415">
                <a:moveTo>
                  <a:pt x="0" y="0"/>
                </a:moveTo>
                <a:lnTo>
                  <a:pt x="4242583" y="0"/>
                </a:lnTo>
                <a:lnTo>
                  <a:pt x="4242583" y="2695415"/>
                </a:lnTo>
                <a:lnTo>
                  <a:pt x="0" y="269541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endParaRPr lang="pt-BR" sz="1750" b="1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9FAFCDCB-E038-483D-B835-FDA88504B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36" y="3729261"/>
            <a:ext cx="1337440" cy="133744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1007CA54-264A-4761-9A2A-31493605A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728" y="3729261"/>
            <a:ext cx="1337440" cy="1337440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5BFBB6CE-5871-4B14-A9D2-D11D5C575B8C}"/>
              </a:ext>
            </a:extLst>
          </p:cNvPr>
          <p:cNvSpPr txBox="1"/>
          <p:nvPr/>
        </p:nvSpPr>
        <p:spPr>
          <a:xfrm>
            <a:off x="929420" y="4959462"/>
            <a:ext cx="215447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1400" b="1" dirty="0" err="1"/>
              <a:t>Pelo</a:t>
            </a:r>
            <a:r>
              <a:rPr lang="en-US" sz="1400" b="1" dirty="0"/>
              <a:t> </a:t>
            </a:r>
            <a:r>
              <a:rPr lang="en-US" sz="1400" b="1" dirty="0" err="1"/>
              <a:t>menos</a:t>
            </a:r>
            <a:r>
              <a:rPr lang="en-US" sz="1400" b="1" dirty="0"/>
              <a:t> </a:t>
            </a:r>
            <a:r>
              <a:rPr lang="en-US" sz="1400" b="1" dirty="0" err="1"/>
              <a:t>uma</a:t>
            </a:r>
            <a:r>
              <a:rPr lang="en-US" sz="1400" b="1" dirty="0"/>
              <a:t> </a:t>
            </a:r>
          </a:p>
          <a:p>
            <a:pPr algn="ctr">
              <a:lnSpc>
                <a:spcPts val="2166"/>
              </a:lnSpc>
            </a:pPr>
            <a:r>
              <a:rPr lang="en-US" sz="1400" b="1" dirty="0"/>
              <a:t>DCNT </a:t>
            </a:r>
            <a:r>
              <a:rPr lang="en-US" sz="1400" b="1" dirty="0" err="1"/>
              <a:t>diagnosticada</a:t>
            </a:r>
            <a:endParaRPr lang="en-US" sz="1400" b="1" dirty="0"/>
          </a:p>
          <a:p>
            <a:pPr algn="ctr">
              <a:lnSpc>
                <a:spcPts val="2166"/>
              </a:lnSpc>
            </a:pPr>
            <a:r>
              <a:rPr lang="en-US" sz="1200" dirty="0"/>
              <a:t>(IBGE, 2020b)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097459A3-9B4E-40D7-A833-6642798F12B1}"/>
              </a:ext>
            </a:extLst>
          </p:cNvPr>
          <p:cNvSpPr txBox="1"/>
          <p:nvPr/>
        </p:nvSpPr>
        <p:spPr>
          <a:xfrm>
            <a:off x="4139511" y="4955869"/>
            <a:ext cx="238987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1400" b="1" dirty="0" err="1"/>
              <a:t>Obesidade</a:t>
            </a:r>
            <a:r>
              <a:rPr lang="en-US" sz="1400" b="1" dirty="0"/>
              <a:t> </a:t>
            </a:r>
          </a:p>
          <a:p>
            <a:pPr algn="ctr">
              <a:lnSpc>
                <a:spcPts val="2166"/>
              </a:lnSpc>
            </a:pPr>
            <a:r>
              <a:rPr lang="en-US" sz="1400" b="1" dirty="0" err="1"/>
              <a:t>ou</a:t>
            </a:r>
            <a:r>
              <a:rPr lang="en-US" sz="1400" b="1" dirty="0"/>
              <a:t> </a:t>
            </a:r>
            <a:r>
              <a:rPr lang="en-US" sz="1400" b="1" dirty="0" err="1"/>
              <a:t>sobrepeso</a:t>
            </a:r>
            <a:endParaRPr lang="en-US" sz="1400" b="1" dirty="0"/>
          </a:p>
          <a:p>
            <a:pPr algn="ctr">
              <a:lnSpc>
                <a:spcPts val="2166"/>
              </a:lnSpc>
            </a:pPr>
            <a:r>
              <a:rPr lang="en-US" sz="1200" dirty="0"/>
              <a:t>(IBGE, 2020c)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6FEC892E-6E63-441C-9436-DE04488C075A}"/>
              </a:ext>
            </a:extLst>
          </p:cNvPr>
          <p:cNvSpPr txBox="1"/>
          <p:nvPr/>
        </p:nvSpPr>
        <p:spPr>
          <a:xfrm>
            <a:off x="2578352" y="4046006"/>
            <a:ext cx="21844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1600" b="1" err="1"/>
              <a:t>População</a:t>
            </a:r>
            <a:endParaRPr lang="en-US" sz="1600" b="1"/>
          </a:p>
          <a:p>
            <a:pPr algn="ctr">
              <a:lnSpc>
                <a:spcPts val="2479"/>
              </a:lnSpc>
            </a:pPr>
            <a:r>
              <a:rPr lang="en-US" sz="1600" b="1" err="1"/>
              <a:t>brasileira</a:t>
            </a:r>
            <a:endParaRPr lang="en-US" sz="1600" b="1"/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CB589CB5-1DE4-481E-A712-543E76CF8BDF}"/>
              </a:ext>
            </a:extLst>
          </p:cNvPr>
          <p:cNvSpPr txBox="1"/>
          <p:nvPr/>
        </p:nvSpPr>
        <p:spPr>
          <a:xfrm>
            <a:off x="6963509" y="4023909"/>
            <a:ext cx="32918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Tabaco, </a:t>
            </a:r>
            <a:r>
              <a:rPr lang="en-US" sz="1600" b="1" err="1">
                <a:solidFill>
                  <a:schemeClr val="bg1"/>
                </a:solidFill>
              </a:rPr>
              <a:t>bebidas</a:t>
            </a:r>
            <a:r>
              <a:rPr lang="en-US" sz="1600" b="1">
                <a:solidFill>
                  <a:schemeClr val="bg1"/>
                </a:solidFill>
              </a:rPr>
              <a:t> </a:t>
            </a:r>
            <a:r>
              <a:rPr lang="en-US" sz="1600" b="1" err="1">
                <a:solidFill>
                  <a:schemeClr val="bg1"/>
                </a:solidFill>
              </a:rPr>
              <a:t>alcoólicas</a:t>
            </a:r>
            <a:r>
              <a:rPr lang="en-US" sz="1600" b="1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e </a:t>
            </a:r>
            <a:r>
              <a:rPr lang="en-US" sz="1600" b="1" err="1">
                <a:solidFill>
                  <a:schemeClr val="bg1"/>
                </a:solidFill>
              </a:rPr>
              <a:t>bebidas</a:t>
            </a:r>
            <a:r>
              <a:rPr lang="en-US" sz="1600" b="1">
                <a:solidFill>
                  <a:schemeClr val="bg1"/>
                </a:solidFill>
              </a:rPr>
              <a:t> e </a:t>
            </a:r>
            <a:r>
              <a:rPr lang="en-US" sz="1600" b="1" err="1">
                <a:solidFill>
                  <a:schemeClr val="bg1"/>
                </a:solidFill>
              </a:rPr>
              <a:t>produtos</a:t>
            </a:r>
            <a:r>
              <a:rPr lang="en-US" sz="1600" b="1">
                <a:solidFill>
                  <a:schemeClr val="bg1"/>
                </a:solidFill>
              </a:rPr>
              <a:t> </a:t>
            </a:r>
            <a:r>
              <a:rPr lang="en-US" sz="1600" b="1" err="1">
                <a:solidFill>
                  <a:schemeClr val="bg1"/>
                </a:solidFill>
              </a:rPr>
              <a:t>alimentícios</a:t>
            </a:r>
            <a:r>
              <a:rPr lang="en-US" sz="1600" b="1">
                <a:solidFill>
                  <a:schemeClr val="bg1"/>
                </a:solidFill>
              </a:rPr>
              <a:t> ultraprocessados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xmlns="" id="{22B76EE8-46E3-405D-ABE6-A352FB488184}"/>
              </a:ext>
            </a:extLst>
          </p:cNvPr>
          <p:cNvSpPr txBox="1"/>
          <p:nvPr/>
        </p:nvSpPr>
        <p:spPr>
          <a:xfrm>
            <a:off x="6865032" y="4955869"/>
            <a:ext cx="350285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1400" b="1" dirty="0" err="1"/>
              <a:t>Principais</a:t>
            </a:r>
            <a:r>
              <a:rPr lang="en-US" sz="1400" b="1" dirty="0"/>
              <a:t> </a:t>
            </a:r>
            <a:r>
              <a:rPr lang="en-US" sz="1400" b="1" dirty="0" err="1"/>
              <a:t>fatores</a:t>
            </a:r>
            <a:r>
              <a:rPr lang="en-US" sz="1400" b="1" dirty="0"/>
              <a:t> de </a:t>
            </a:r>
            <a:r>
              <a:rPr lang="en-US" sz="1400" b="1" dirty="0" err="1"/>
              <a:t>risco</a:t>
            </a:r>
            <a:r>
              <a:rPr lang="en-US" sz="1400" b="1" dirty="0"/>
              <a:t> </a:t>
            </a:r>
            <a:r>
              <a:rPr lang="en-US" sz="1400" b="1" dirty="0" err="1"/>
              <a:t>modificáveis</a:t>
            </a:r>
            <a:r>
              <a:rPr lang="en-US" sz="1400" b="1" dirty="0"/>
              <a:t>              para o </a:t>
            </a:r>
            <a:r>
              <a:rPr lang="en-US" sz="1400" b="1" dirty="0" err="1"/>
              <a:t>desenvolvimento</a:t>
            </a:r>
            <a:r>
              <a:rPr lang="en-US" sz="1400" b="1" dirty="0"/>
              <a:t> de DCNT</a:t>
            </a:r>
          </a:p>
          <a:p>
            <a:pPr algn="ctr">
              <a:lnSpc>
                <a:spcPts val="2166"/>
              </a:lnSpc>
            </a:pPr>
            <a:r>
              <a:rPr lang="en-US" sz="1200" dirty="0"/>
              <a:t>(</a:t>
            </a:r>
            <a:r>
              <a:rPr lang="en-US" sz="1200" dirty="0" err="1"/>
              <a:t>Paraje</a:t>
            </a:r>
            <a:r>
              <a:rPr lang="en-US" sz="1200" dirty="0"/>
              <a:t> et al., 2023; WHO, 2023)</a:t>
            </a:r>
          </a:p>
        </p:txBody>
      </p:sp>
      <p:sp>
        <p:nvSpPr>
          <p:cNvPr id="25" name="Seta: Curva para a Direita 24">
            <a:extLst>
              <a:ext uri="{FF2B5EF4-FFF2-40B4-BE49-F238E27FC236}">
                <a16:creationId xmlns:a16="http://schemas.microsoft.com/office/drawing/2014/main" xmlns="" id="{E1B19404-3D8E-4ABD-8070-7AA69206CE21}"/>
              </a:ext>
            </a:extLst>
          </p:cNvPr>
          <p:cNvSpPr/>
          <p:nvPr/>
        </p:nvSpPr>
        <p:spPr>
          <a:xfrm>
            <a:off x="940762" y="1597442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xmlns="" id="{50CA479A-CFE1-45E5-825E-C01B056AA441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Doenças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crônicas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não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</a:t>
            </a:r>
            <a:r>
              <a:rPr lang="en-US" sz="2600" b="1" err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transmissíveis</a:t>
            </a:r>
            <a:r>
              <a:rPr lang="en-US" sz="2600" b="1">
                <a:solidFill>
                  <a:srgbClr val="03CF00"/>
                </a:solidFill>
                <a:latin typeface="+mj-lt"/>
                <a:ea typeface="+mj-ea"/>
                <a:cs typeface="+mj-cs"/>
                <a:sym typeface="Open Sans" charset="0"/>
              </a:rPr>
              <a:t> (DCNT)</a:t>
            </a:r>
            <a:endParaRPr lang="en-US" sz="2600" b="1">
              <a:solidFill>
                <a:srgbClr val="03CF00"/>
              </a:solidFill>
              <a:latin typeface="+mj-lt"/>
              <a:ea typeface="+mj-ea"/>
              <a:cs typeface="+mj-cs"/>
              <a:sym typeface="Gill Sans" charset="0"/>
            </a:endParaRP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4"/>
            <a:ext cx="11064240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err="1"/>
              <a:t>Maior</a:t>
            </a:r>
            <a:r>
              <a:rPr lang="en-US" sz="1800"/>
              <a:t> causa de </a:t>
            </a:r>
            <a:r>
              <a:rPr lang="en-US" sz="1800" err="1"/>
              <a:t>morte</a:t>
            </a:r>
            <a:r>
              <a:rPr lang="en-US" sz="1800"/>
              <a:t> e </a:t>
            </a:r>
            <a:r>
              <a:rPr lang="en-US" sz="1800" err="1"/>
              <a:t>adoecimento</a:t>
            </a:r>
            <a:r>
              <a:rPr lang="en-US" sz="1800"/>
              <a:t> no </a:t>
            </a:r>
            <a:r>
              <a:rPr lang="en-US" sz="1800" err="1"/>
              <a:t>Brasil</a:t>
            </a:r>
            <a:r>
              <a:rPr lang="en-US" sz="1800"/>
              <a:t> e no Mundo.</a:t>
            </a:r>
          </a:p>
          <a:p>
            <a:pPr indent="0" algn="just">
              <a:lnSpc>
                <a:spcPct val="115000"/>
              </a:lnSpc>
              <a:buNone/>
            </a:pPr>
            <a:endParaRPr lang="en-US" sz="400"/>
          </a:p>
          <a:p>
            <a:pPr marL="1082675" indent="0" algn="just">
              <a:lnSpc>
                <a:spcPct val="115000"/>
              </a:lnSpc>
              <a:buNone/>
            </a:pPr>
            <a:r>
              <a:rPr lang="en-US" sz="1600" b="1" err="1">
                <a:solidFill>
                  <a:srgbClr val="FF0000"/>
                </a:solidFill>
              </a:rPr>
              <a:t>Vitimam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 b="1" err="1">
                <a:solidFill>
                  <a:srgbClr val="FF0000"/>
                </a:solidFill>
              </a:rPr>
              <a:t>mais</a:t>
            </a:r>
            <a:r>
              <a:rPr lang="en-US" sz="1600" b="1">
                <a:solidFill>
                  <a:srgbClr val="FF0000"/>
                </a:solidFill>
              </a:rPr>
              <a:t> de </a:t>
            </a:r>
            <a:r>
              <a:rPr lang="en-US" sz="1600" b="1" u="sng">
                <a:solidFill>
                  <a:srgbClr val="FF0000"/>
                </a:solidFill>
              </a:rPr>
              <a:t>700 mil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 b="1" err="1">
                <a:solidFill>
                  <a:srgbClr val="FF0000"/>
                </a:solidFill>
              </a:rPr>
              <a:t>brasileiros</a:t>
            </a:r>
            <a:r>
              <a:rPr lang="en-US" sz="1600" b="1">
                <a:solidFill>
                  <a:srgbClr val="FF0000"/>
                </a:solidFill>
              </a:rPr>
              <a:t> por </a:t>
            </a:r>
            <a:r>
              <a:rPr lang="en-US" sz="1600" b="1" err="1">
                <a:solidFill>
                  <a:srgbClr val="FF0000"/>
                </a:solidFill>
              </a:rPr>
              <a:t>ano</a:t>
            </a:r>
            <a:r>
              <a:rPr lang="en-US" sz="1600" b="1">
                <a:solidFill>
                  <a:srgbClr val="FF0000"/>
                </a:solidFill>
              </a:rPr>
              <a:t>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en-US" sz="3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err="1"/>
              <a:t>Causam</a:t>
            </a:r>
            <a:r>
              <a:rPr lang="en-US" sz="1800"/>
              <a:t> </a:t>
            </a:r>
            <a:r>
              <a:rPr lang="en-US" sz="1800" b="1" u="sng" err="1"/>
              <a:t>mortes</a:t>
            </a:r>
            <a:r>
              <a:rPr lang="en-US" sz="1800" b="1" u="sng"/>
              <a:t> </a:t>
            </a:r>
            <a:r>
              <a:rPr lang="en-US" sz="1800" b="1" u="sng" err="1"/>
              <a:t>prematuras</a:t>
            </a:r>
            <a:r>
              <a:rPr lang="en-US" sz="1800"/>
              <a:t>, </a:t>
            </a:r>
            <a:r>
              <a:rPr lang="en-US" sz="1800" err="1"/>
              <a:t>geram</a:t>
            </a:r>
            <a:r>
              <a:rPr lang="en-US" sz="1800"/>
              <a:t> </a:t>
            </a:r>
            <a:r>
              <a:rPr lang="en-US" sz="1800" b="1" u="sng" err="1"/>
              <a:t>perda</a:t>
            </a:r>
            <a:r>
              <a:rPr lang="en-US" sz="1800" b="1" u="sng"/>
              <a:t> de </a:t>
            </a:r>
            <a:r>
              <a:rPr lang="en-US" sz="1800" b="1" u="sng" err="1"/>
              <a:t>produtividade</a:t>
            </a:r>
            <a:r>
              <a:rPr lang="en-US" sz="1800" b="1"/>
              <a:t> </a:t>
            </a:r>
            <a:r>
              <a:rPr lang="en-US" sz="1800"/>
              <a:t>e </a:t>
            </a:r>
            <a:r>
              <a:rPr lang="en-US" sz="1800" b="1" u="sng"/>
              <a:t>altos custos </a:t>
            </a:r>
            <a:r>
              <a:rPr lang="en-US" sz="1800" b="1" u="sng" err="1"/>
              <a:t>em</a:t>
            </a:r>
            <a:r>
              <a:rPr lang="en-US" sz="1800" b="1" u="sng"/>
              <a:t> </a:t>
            </a:r>
            <a:r>
              <a:rPr lang="en-US" sz="1800" b="1" u="sng" err="1"/>
              <a:t>saúde</a:t>
            </a:r>
            <a:r>
              <a:rPr lang="en-US" sz="1800"/>
              <a:t>, </a:t>
            </a:r>
            <a:r>
              <a:rPr lang="en-US" sz="1800" err="1"/>
              <a:t>especialmente</a:t>
            </a:r>
            <a:r>
              <a:rPr lang="en-US" sz="1800"/>
              <a:t> </a:t>
            </a:r>
            <a:r>
              <a:rPr lang="en-US" sz="1800" err="1"/>
              <a:t>em</a:t>
            </a:r>
            <a:r>
              <a:rPr lang="en-US" sz="1800"/>
              <a:t> </a:t>
            </a:r>
            <a:r>
              <a:rPr lang="en-US" sz="1800" err="1"/>
              <a:t>países</a:t>
            </a:r>
            <a:r>
              <a:rPr lang="en-US" sz="1800"/>
              <a:t> de </a:t>
            </a:r>
            <a:r>
              <a:rPr lang="en-US" sz="1800" err="1"/>
              <a:t>renda</a:t>
            </a:r>
            <a:r>
              <a:rPr lang="en-US" sz="1800"/>
              <a:t> </a:t>
            </a:r>
            <a:r>
              <a:rPr lang="en-US" sz="1800" err="1"/>
              <a:t>baixa</a:t>
            </a:r>
            <a:r>
              <a:rPr lang="en-US" sz="1800"/>
              <a:t> e </a:t>
            </a:r>
            <a:r>
              <a:rPr lang="en-US" sz="1800" err="1"/>
              <a:t>média</a:t>
            </a:r>
            <a:r>
              <a:rPr lang="en-US" sz="1800"/>
              <a:t>.</a:t>
            </a: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3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800" err="1"/>
              <a:t>Impactam</a:t>
            </a:r>
            <a:r>
              <a:rPr lang="en-US" sz="1800"/>
              <a:t> </a:t>
            </a:r>
            <a:r>
              <a:rPr lang="en-US" sz="1800" err="1"/>
              <a:t>os</a:t>
            </a:r>
            <a:r>
              <a:rPr lang="en-US" sz="1800"/>
              <a:t> </a:t>
            </a:r>
            <a:r>
              <a:rPr lang="en-US" sz="1800" err="1"/>
              <a:t>cofres</a:t>
            </a:r>
            <a:r>
              <a:rPr lang="en-US" sz="1800"/>
              <a:t> </a:t>
            </a:r>
            <a:r>
              <a:rPr lang="en-US" sz="1800" err="1"/>
              <a:t>públicos</a:t>
            </a:r>
            <a:r>
              <a:rPr lang="en-US" sz="1800"/>
              <a:t> e o </a:t>
            </a:r>
            <a:r>
              <a:rPr lang="en-US" sz="1800" err="1"/>
              <a:t>desenvolvimento</a:t>
            </a:r>
            <a:r>
              <a:rPr lang="en-US" sz="1800"/>
              <a:t> </a:t>
            </a:r>
            <a:r>
              <a:rPr lang="en-US" sz="1800" err="1"/>
              <a:t>econômico</a:t>
            </a:r>
            <a:r>
              <a:rPr lang="en-US" sz="1800"/>
              <a:t> do País.</a:t>
            </a:r>
          </a:p>
        </p:txBody>
      </p:sp>
    </p:spTree>
    <p:extLst>
      <p:ext uri="{BB962C8B-B14F-4D97-AF65-F5344CB8AC3E}">
        <p14:creationId xmlns:p14="http://schemas.microsoft.com/office/powerpoint/2010/main" val="6461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08C43B3-8191-4FF3-AA80-CA7D69CC2755}"/>
              </a:ext>
            </a:extLst>
          </p:cNvPr>
          <p:cNvSpPr txBox="1">
            <a:spLocks/>
          </p:cNvSpPr>
          <p:nvPr/>
        </p:nvSpPr>
        <p:spPr>
          <a:xfrm>
            <a:off x="0" y="2642030"/>
            <a:ext cx="12192000" cy="13793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pt-BR" sz="4400" dirty="0">
                <a:solidFill>
                  <a:srgbClr val="03CF00"/>
                </a:solidFill>
              </a:rPr>
              <a:t>Impactos do consumo de tabaco,       bebidas alcoólicas </a:t>
            </a:r>
            <a:r>
              <a:rPr lang="pt-BR" sz="4400" dirty="0" smtClean="0">
                <a:solidFill>
                  <a:srgbClr val="03CF00"/>
                </a:solidFill>
              </a:rPr>
              <a:t>e </a:t>
            </a:r>
            <a:r>
              <a:rPr lang="pt-BR" sz="4400" dirty="0" err="1">
                <a:solidFill>
                  <a:srgbClr val="03CF00"/>
                </a:solidFill>
              </a:rPr>
              <a:t>ultraprocessados</a:t>
            </a:r>
            <a:endParaRPr lang="pt-BR" sz="4400" dirty="0">
              <a:solidFill>
                <a:srgbClr val="03C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5"/>
            <a:ext cx="11064239" cy="1445116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effectLst/>
                <a:ea typeface="Arial" panose="020B0604020202020204" pitchFamily="34" charset="0"/>
              </a:rPr>
              <a:t>Associado a uma ampla gama de doenças.</a:t>
            </a:r>
          </a:p>
          <a:p>
            <a:pPr marL="1073150" indent="0" algn="just">
              <a:lnSpc>
                <a:spcPct val="115000"/>
              </a:lnSpc>
              <a:buNone/>
            </a:pPr>
            <a:endParaRPr lang="pt-BR" sz="300" b="1">
              <a:ea typeface="Arial" panose="020B0604020202020204" pitchFamily="34" charset="0"/>
            </a:endParaRPr>
          </a:p>
          <a:p>
            <a:pPr marL="1073150" indent="0" algn="just">
              <a:lnSpc>
                <a:spcPct val="115000"/>
              </a:lnSpc>
              <a:buNone/>
            </a:pPr>
            <a:r>
              <a:rPr lang="pt-BR" sz="1800" b="1">
                <a:ea typeface="Arial" panose="020B0604020202020204" pitchFamily="34" charset="0"/>
              </a:rPr>
              <a:t>C</a:t>
            </a:r>
            <a:r>
              <a:rPr lang="pt-BR" sz="1800" b="1">
                <a:effectLst/>
                <a:ea typeface="Arial" panose="020B0604020202020204" pitchFamily="34" charset="0"/>
              </a:rPr>
              <a:t>ânceres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doenças cardiovasculares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doenças respiratórias crônicas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úlcera gastrintestinal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osteoporose</a:t>
            </a:r>
            <a:r>
              <a:rPr lang="pt-BR" sz="1800">
                <a:effectLst/>
                <a:ea typeface="Arial" panose="020B0604020202020204" pitchFamily="34" charset="0"/>
              </a:rPr>
              <a:t>, </a:t>
            </a:r>
            <a:r>
              <a:rPr lang="pt-BR" sz="1800" b="1">
                <a:effectLst/>
                <a:ea typeface="Arial" panose="020B0604020202020204" pitchFamily="34" charset="0"/>
              </a:rPr>
              <a:t>problemas de saúde reprodutiva</a:t>
            </a:r>
            <a:r>
              <a:rPr lang="pt-BR" sz="1800">
                <a:effectLst/>
                <a:ea typeface="Arial" panose="020B0604020202020204" pitchFamily="34" charset="0"/>
              </a:rPr>
              <a:t>, entre outras.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100">
              <a:effectLst/>
              <a:ea typeface="Arial" panose="020B0604020202020204" pitchFamily="34" charset="0"/>
            </a:endParaRPr>
          </a:p>
          <a:p>
            <a:pPr marL="182562" indent="0" algn="r">
              <a:lnSpc>
                <a:spcPct val="115000"/>
              </a:lnSpc>
              <a:buNone/>
            </a:pPr>
            <a:r>
              <a:rPr lang="pt-BR" sz="1200">
                <a:effectLst/>
                <a:ea typeface="Arial" panose="020B0604020202020204" pitchFamily="34" charset="0"/>
              </a:rPr>
              <a:t>(INCA, 2022b; GBD 2019 Risk </a:t>
            </a:r>
            <a:r>
              <a:rPr lang="pt-BR" sz="1200" err="1">
                <a:effectLst/>
                <a:ea typeface="Arial" panose="020B0604020202020204" pitchFamily="34" charset="0"/>
              </a:rPr>
              <a:t>Factors</a:t>
            </a:r>
            <a:r>
              <a:rPr lang="pt-BR" sz="1200">
                <a:effectLst/>
                <a:ea typeface="Arial" panose="020B0604020202020204" pitchFamily="34" charset="0"/>
              </a:rPr>
              <a:t> </a:t>
            </a:r>
            <a:r>
              <a:rPr lang="pt-BR" sz="1200" err="1">
                <a:effectLst/>
                <a:ea typeface="Arial" panose="020B0604020202020204" pitchFamily="34" charset="0"/>
              </a:rPr>
              <a:t>Collaborators</a:t>
            </a:r>
            <a:r>
              <a:rPr lang="pt-BR" sz="1200">
                <a:effectLst/>
                <a:ea typeface="Arial" panose="020B0604020202020204" pitchFamily="34" charset="0"/>
              </a:rPr>
              <a:t>, 2020)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xmlns="" id="{1E2A1C29-D387-4E8F-8831-1684F13F49C5}"/>
              </a:ext>
            </a:extLst>
          </p:cNvPr>
          <p:cNvSpPr txBox="1">
            <a:spLocks/>
          </p:cNvSpPr>
          <p:nvPr/>
        </p:nvSpPr>
        <p:spPr>
          <a:xfrm>
            <a:off x="242292" y="1907020"/>
            <a:ext cx="10720724" cy="1061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0" algn="just">
              <a:lnSpc>
                <a:spcPct val="115000"/>
              </a:lnSpc>
              <a:buNone/>
            </a:pPr>
            <a:r>
              <a:rPr lang="pt-BR" sz="1300"/>
              <a:t> </a:t>
            </a:r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Tabaco</a:t>
            </a:r>
            <a:endParaRPr lang="en-US" sz="2600" b="1">
              <a:solidFill>
                <a:srgbClr val="FF0000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15" name="Seta: Curva para a Direita 10">
            <a:extLst>
              <a:ext uri="{FF2B5EF4-FFF2-40B4-BE49-F238E27FC236}">
                <a16:creationId xmlns:a16="http://schemas.microsoft.com/office/drawing/2014/main" xmlns="" id="{620A6D8D-3003-46E3-8CE7-101C6650F14D}"/>
              </a:ext>
            </a:extLst>
          </p:cNvPr>
          <p:cNvSpPr/>
          <p:nvPr/>
        </p:nvSpPr>
        <p:spPr>
          <a:xfrm>
            <a:off x="940762" y="1588411"/>
            <a:ext cx="444486" cy="511137"/>
          </a:xfrm>
          <a:prstGeom prst="curvedRightArrow">
            <a:avLst>
              <a:gd name="adj1" fmla="val 20203"/>
              <a:gd name="adj2" fmla="val 53521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C8CAEB48-DD96-47EF-BE00-5548B4A2EB05}"/>
              </a:ext>
            </a:extLst>
          </p:cNvPr>
          <p:cNvSpPr/>
          <p:nvPr/>
        </p:nvSpPr>
        <p:spPr>
          <a:xfrm>
            <a:off x="1933671" y="3378016"/>
            <a:ext cx="2677109" cy="4014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  <a:ea typeface="+mn-lt"/>
                <a:cs typeface="+mn-lt"/>
              </a:rPr>
              <a:t>8 milhões de mortes/ano.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D867CA34-5F9A-43B4-8226-EE713F4963DF}"/>
              </a:ext>
            </a:extLst>
          </p:cNvPr>
          <p:cNvSpPr txBox="1"/>
          <p:nvPr/>
        </p:nvSpPr>
        <p:spPr>
          <a:xfrm>
            <a:off x="1933671" y="3887344"/>
            <a:ext cx="2677110" cy="5345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ea typeface="+mn-lt"/>
                <a:cs typeface="+mn-lt"/>
              </a:rPr>
              <a:t>10% do total de mortes </a:t>
            </a:r>
          </a:p>
          <a:p>
            <a:pPr algn="ctr"/>
            <a:r>
              <a:rPr lang="pt-BR" sz="1400" b="1">
                <a:ea typeface="+mn-lt"/>
                <a:cs typeface="+mn-lt"/>
              </a:rPr>
              <a:t>globais até 2030.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A8BC9AD6-E272-4830-B09C-0DFBB0D0FAE6}"/>
              </a:ext>
            </a:extLst>
          </p:cNvPr>
          <p:cNvSpPr txBox="1"/>
          <p:nvPr/>
        </p:nvSpPr>
        <p:spPr>
          <a:xfrm>
            <a:off x="1933670" y="4525166"/>
            <a:ext cx="2677109" cy="7547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ea typeface="+mn-lt"/>
                <a:cs typeface="+mn-lt"/>
              </a:rPr>
              <a:t>80% dos fumantes do mundo </a:t>
            </a:r>
          </a:p>
          <a:p>
            <a:pPr algn="ctr"/>
            <a:r>
              <a:rPr lang="pt-BR" sz="1400" b="1">
                <a:ea typeface="+mn-lt"/>
                <a:cs typeface="+mn-lt"/>
              </a:rPr>
              <a:t>vivem em países de baixa e média renda.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566BC8-01B3-4936-B73B-B4D3E607AF55}"/>
              </a:ext>
            </a:extLst>
          </p:cNvPr>
          <p:cNvSpPr txBox="1">
            <a:spLocks/>
          </p:cNvSpPr>
          <p:nvPr/>
        </p:nvSpPr>
        <p:spPr>
          <a:xfrm>
            <a:off x="4717956" y="3387684"/>
            <a:ext cx="5461393" cy="190187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u="sng">
                <a:solidFill>
                  <a:schemeClr val="bg1"/>
                </a:solidFill>
              </a:rPr>
              <a:t>162 mil</a:t>
            </a:r>
            <a:r>
              <a:rPr lang="pt-BR" sz="1400">
                <a:solidFill>
                  <a:schemeClr val="bg1"/>
                </a:solidFill>
              </a:rPr>
              <a:t> mortes anuais atribuíveis ao tabaco.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 u="sng">
                <a:solidFill>
                  <a:schemeClr val="bg1"/>
                </a:solidFill>
              </a:rPr>
              <a:t>443</a:t>
            </a:r>
            <a:r>
              <a:rPr lang="pt-BR" sz="1400">
                <a:solidFill>
                  <a:schemeClr val="bg1"/>
                </a:solidFill>
              </a:rPr>
              <a:t> mortes/dia.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 u="sng">
                <a:solidFill>
                  <a:schemeClr val="bg1"/>
                </a:solidFill>
              </a:rPr>
              <a:t>445 mil</a:t>
            </a:r>
            <a:r>
              <a:rPr lang="pt-BR" sz="1400">
                <a:solidFill>
                  <a:schemeClr val="bg1"/>
                </a:solidFill>
              </a:rPr>
              <a:t> novos casos de doenças cardíacas.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1E2A1C29-D387-4E8F-8831-1684F13F49C5}"/>
              </a:ext>
            </a:extLst>
          </p:cNvPr>
          <p:cNvSpPr txBox="1">
            <a:spLocks/>
          </p:cNvSpPr>
          <p:nvPr/>
        </p:nvSpPr>
        <p:spPr>
          <a:xfrm>
            <a:off x="1933670" y="5392447"/>
            <a:ext cx="8336000" cy="289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/>
              <a:t>(INCA, 2021; Pinto et al., 2017, 2019)</a:t>
            </a:r>
            <a:r>
              <a:rPr lang="pt-BR" sz="1300"/>
              <a:t> </a:t>
            </a:r>
          </a:p>
          <a:p>
            <a:pPr marL="539750" indent="0" algn="r">
              <a:lnSpc>
                <a:spcPct val="115000"/>
              </a:lnSpc>
              <a:buNone/>
            </a:pPr>
            <a:endParaRPr lang="pt-BR" sz="1800"/>
          </a:p>
        </p:txBody>
      </p:sp>
      <p:sp>
        <p:nvSpPr>
          <p:cNvPr id="24" name="Retângulo 2"/>
          <p:cNvSpPr/>
          <p:nvPr/>
        </p:nvSpPr>
        <p:spPr>
          <a:xfrm>
            <a:off x="0" y="-9525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05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xmlns="" id="{7F9E8609-E0C4-42D0-8FD9-0AF732F9B20C}"/>
              </a:ext>
            </a:extLst>
          </p:cNvPr>
          <p:cNvSpPr txBox="1">
            <a:spLocks/>
          </p:cNvSpPr>
          <p:nvPr/>
        </p:nvSpPr>
        <p:spPr>
          <a:xfrm>
            <a:off x="320040" y="1148795"/>
            <a:ext cx="11064239" cy="77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0" algn="just">
              <a:lnSpc>
                <a:spcPct val="115000"/>
              </a:lnSpc>
              <a:buNone/>
            </a:pPr>
            <a:r>
              <a:rPr lang="pt-BR" sz="1800"/>
              <a:t>Figura 2. Série temporal do percentual de fumantes entres adultos (≥ 18 anos), nas capitais dos estados brasileiros e no Distrito Federal. </a:t>
            </a:r>
            <a:r>
              <a:rPr lang="pt-BR" sz="1800" err="1"/>
              <a:t>Vigitel</a:t>
            </a:r>
            <a:r>
              <a:rPr lang="pt-BR" sz="1800"/>
              <a:t>, 2006-2032.</a:t>
            </a:r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  <a:p>
            <a:pPr marL="539750" indent="0" algn="just">
              <a:lnSpc>
                <a:spcPct val="115000"/>
              </a:lnSpc>
              <a:buNone/>
            </a:pPr>
            <a:endParaRPr lang="pt-BR" sz="800"/>
          </a:p>
          <a:p>
            <a:pPr marL="5397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300"/>
              <a:t>Nota: A projeção foi realizada método de regressão linear simples.</a:t>
            </a:r>
          </a:p>
          <a:p>
            <a:pPr marL="5397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300"/>
              <a:t>Fonte: Sistema de Vigilância de Fatores de Risco e Proteção para Doenças Crônicas por Inquérito Telefônico (</a:t>
            </a:r>
            <a:r>
              <a:rPr lang="pt-BR" sz="1300" err="1"/>
              <a:t>Vigitel</a:t>
            </a:r>
            <a:r>
              <a:rPr lang="pt-BR" sz="1300"/>
              <a:t>). </a:t>
            </a:r>
          </a:p>
          <a:p>
            <a:pPr marL="539750" indent="0" algn="just">
              <a:lnSpc>
                <a:spcPct val="115000"/>
              </a:lnSpc>
              <a:buNone/>
            </a:pPr>
            <a:endParaRPr lang="pt-BR" sz="18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0C1FB5E-C7FC-452B-AC24-0F9FB744285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2" y="1925339"/>
            <a:ext cx="7208502" cy="360425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566C4A5-7657-4477-8D43-97317B9C1BF9}"/>
              </a:ext>
            </a:extLst>
          </p:cNvPr>
          <p:cNvSpPr/>
          <p:nvPr/>
        </p:nvSpPr>
        <p:spPr>
          <a:xfrm>
            <a:off x="2108905" y="1983466"/>
            <a:ext cx="5592918" cy="40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91566BC8-01B3-4936-B73B-B4D3E607AF55}"/>
              </a:ext>
            </a:extLst>
          </p:cNvPr>
          <p:cNvSpPr txBox="1">
            <a:spLocks/>
          </p:cNvSpPr>
          <p:nvPr/>
        </p:nvSpPr>
        <p:spPr>
          <a:xfrm>
            <a:off x="8126585" y="2701883"/>
            <a:ext cx="3147333" cy="196722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u="sng">
                <a:solidFill>
                  <a:schemeClr val="bg1"/>
                </a:solidFill>
              </a:rPr>
              <a:t>Preocupante</a:t>
            </a:r>
            <a:r>
              <a:rPr lang="pt-BR" sz="140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diminuição da intensidade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de redução do consumo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nos últimos anos.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 Estagnação da tributação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do produto desde 2016.</a:t>
            </a:r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685B40F-24C6-428C-B805-5AE2DE07E95C}"/>
              </a:ext>
            </a:extLst>
          </p:cNvPr>
          <p:cNvSpPr/>
          <p:nvPr/>
        </p:nvSpPr>
        <p:spPr>
          <a:xfrm>
            <a:off x="4722989" y="3413760"/>
            <a:ext cx="914400" cy="548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Tabaco</a:t>
            </a:r>
            <a:endParaRPr lang="en-US" sz="2600" b="1">
              <a:solidFill>
                <a:srgbClr val="FF0000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11" name="Retângulo 2"/>
          <p:cNvSpPr/>
          <p:nvPr/>
        </p:nvSpPr>
        <p:spPr>
          <a:xfrm>
            <a:off x="0" y="-9525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20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4"/>
            <a:ext cx="11064239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ea typeface="Arial" panose="020B0604020202020204" pitchFamily="34" charset="0"/>
              </a:rPr>
              <a:t>D</a:t>
            </a:r>
            <a:r>
              <a:rPr lang="pt-BR" sz="1800">
                <a:effectLst/>
                <a:ea typeface="Arial" panose="020B0604020202020204" pitchFamily="34" charset="0"/>
              </a:rPr>
              <a:t>oenças relacionadas ao tabagismo no Brasil  </a:t>
            </a:r>
            <a:r>
              <a:rPr lang="pt-BR" sz="1800" b="1">
                <a:solidFill>
                  <a:schemeClr val="bg1">
                    <a:lumMod val="65000"/>
                  </a:schemeClr>
                </a:solidFill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pt-BR" sz="1800"/>
              <a:t>Custo anual de </a:t>
            </a:r>
            <a:r>
              <a:rPr lang="pt-BR" sz="1800" b="1" u="sng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R$125,148 bilhões</a:t>
            </a:r>
            <a:r>
              <a:rPr lang="pt-BR" sz="1800" b="1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pt-BR" sz="1800" b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(1,8% do PIB)</a:t>
            </a:r>
            <a:r>
              <a:rPr lang="pt-BR" sz="1800">
                <a:sym typeface="Wingdings" panose="05000000000000000000" pitchFamily="2" charset="2"/>
              </a:rPr>
              <a:t>.</a:t>
            </a:r>
            <a:endParaRPr lang="pt-BR" sz="18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u="sng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u="sng">
              <a:effectLst/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800" u="sng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u="sng">
                <a:effectLst/>
                <a:ea typeface="Arial" panose="020B0604020202020204" pitchFamily="34" charset="0"/>
              </a:rPr>
              <a:t>Custos diretos para o SUS</a:t>
            </a:r>
            <a:r>
              <a:rPr lang="pt-BR" sz="1800">
                <a:effectLst/>
                <a:ea typeface="Arial" panose="020B0604020202020204" pitchFamily="34" charset="0"/>
              </a:rPr>
              <a:t>: </a:t>
            </a:r>
            <a:r>
              <a:rPr lang="pt-BR" sz="1800" b="1">
                <a:effectLst/>
                <a:ea typeface="Arial" panose="020B0604020202020204" pitchFamily="34" charset="0"/>
              </a:rPr>
              <a:t>R$50,289 bilhões </a:t>
            </a:r>
            <a:r>
              <a:rPr lang="pt-BR" sz="1800">
                <a:sym typeface="Wingdings" panose="05000000000000000000" pitchFamily="2" charset="2"/>
              </a:rPr>
              <a:t>(</a:t>
            </a:r>
            <a:r>
              <a:rPr lang="pt-BR" sz="1800" b="1" i="0" u="none" strike="noStrike">
                <a:solidFill>
                  <a:srgbClr val="FF0000"/>
                </a:solidFill>
                <a:effectLst/>
              </a:rPr>
              <a:t>7,8% de todos os gastos</a:t>
            </a:r>
            <a:r>
              <a:rPr lang="pt-BR" sz="1600">
                <a:sym typeface="Wingdings" panose="05000000000000000000" pitchFamily="2" charset="2"/>
              </a:rPr>
              <a:t>).</a:t>
            </a:r>
            <a:r>
              <a:rPr lang="pt-BR" sz="1600" b="1">
                <a:effectLst/>
                <a:ea typeface="Arial" panose="020B0604020202020204" pitchFamily="34" charset="0"/>
              </a:rPr>
              <a:t> </a:t>
            </a:r>
            <a:endParaRPr lang="pt-BR" sz="1600" b="1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600" u="sng">
              <a:effectLst/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 u="sng">
                <a:effectLst/>
                <a:ea typeface="Arial" panose="020B0604020202020204" pitchFamily="34" charset="0"/>
              </a:rPr>
              <a:t>Custos indiretos para o SUS</a:t>
            </a:r>
            <a:r>
              <a:rPr lang="pt-BR" sz="1800">
                <a:effectLst/>
                <a:ea typeface="Arial" panose="020B0604020202020204" pitchFamily="34" charset="0"/>
              </a:rPr>
              <a:t>: </a:t>
            </a:r>
            <a:r>
              <a:rPr lang="pt-BR" sz="1800" b="1">
                <a:effectLst/>
                <a:ea typeface="Arial" panose="020B0604020202020204" pitchFamily="34" charset="0"/>
              </a:rPr>
              <a:t>R$74,859 bilhões</a:t>
            </a:r>
            <a:r>
              <a:rPr lang="pt-BR" sz="1800">
                <a:effectLst/>
                <a:ea typeface="Arial" panose="020B0604020202020204" pitchFamily="34" charset="0"/>
              </a:rPr>
              <a:t>.</a:t>
            </a:r>
            <a:endParaRPr lang="pt-BR" sz="1800"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t-BR" sz="1600">
              <a:effectLst/>
              <a:ea typeface="Arial" panose="020B0604020202020204" pitchFamily="34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effectLst/>
                <a:ea typeface="Arial" panose="020B0604020202020204" pitchFamily="34" charset="0"/>
              </a:rPr>
              <a:t>A arrecadação de impostos federais e estaduais provenientes da produção e venda de cigarros é de apenas </a:t>
            </a:r>
            <a:r>
              <a:rPr lang="pt-BR" sz="1800" b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R$12 bilhões ao ano</a:t>
            </a:r>
            <a:r>
              <a:rPr lang="pt-BR" sz="1800">
                <a:effectLst/>
                <a:ea typeface="Arial" panose="020B0604020202020204" pitchFamily="34" charset="0"/>
              </a:rPr>
              <a:t>.</a:t>
            </a:r>
          </a:p>
          <a:p>
            <a:pPr indent="0" algn="r">
              <a:lnSpc>
                <a:spcPct val="115000"/>
              </a:lnSpc>
              <a:buNone/>
            </a:pPr>
            <a:r>
              <a:rPr lang="pt-BR" sz="1200">
                <a:effectLst/>
                <a:ea typeface="Arial" panose="020B0604020202020204" pitchFamily="34" charset="0"/>
              </a:rPr>
              <a:t>(IECS, 2020b) </a:t>
            </a:r>
            <a:endParaRPr lang="en-US" sz="12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D8C88A-5175-4FE4-9DEF-1EF0E91BB45F}"/>
              </a:ext>
            </a:extLst>
          </p:cNvPr>
          <p:cNvSpPr txBox="1">
            <a:spLocks/>
          </p:cNvSpPr>
          <p:nvPr/>
        </p:nvSpPr>
        <p:spPr>
          <a:xfrm>
            <a:off x="7597300" y="1842602"/>
            <a:ext cx="3540869" cy="88777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>
                <a:solidFill>
                  <a:schemeClr val="bg1"/>
                </a:solidFill>
              </a:rPr>
              <a:t>23% do que o País gastou em 2020 para enfrentar a pandemia  de COVID-19 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(R$ 524 bilhões)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10515819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Tabaco </a:t>
            </a:r>
            <a:r>
              <a:rPr lang="en-US" sz="2600" b="1" err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gera</a:t>
            </a: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 </a:t>
            </a:r>
            <a:r>
              <a:rPr lang="en-US" sz="2600" b="1" err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custo</a:t>
            </a:r>
            <a:r>
              <a:rPr lang="en-US" sz="2600" b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 de </a:t>
            </a:r>
            <a:r>
              <a:rPr lang="en-US" sz="2600" b="1" err="1">
                <a:solidFill>
                  <a:srgbClr val="FF0000"/>
                </a:solidFill>
                <a:ea typeface="Malgun Gothic" panose="020B0503020000020004" pitchFamily="34" charset="-127"/>
                <a:sym typeface="Open Sans" charset="0"/>
              </a:rPr>
              <a:t>bilhões</a:t>
            </a:r>
            <a:endParaRPr lang="en-US" sz="2600" b="1">
              <a:solidFill>
                <a:srgbClr val="FF0000"/>
              </a:solidFill>
              <a:ea typeface="Malgun Gothic" panose="020B0503020000020004" pitchFamily="34" charset="-127"/>
              <a:sym typeface="Gill Sans" charset="0"/>
            </a:endParaRPr>
          </a:p>
        </p:txBody>
      </p:sp>
      <p:sp>
        <p:nvSpPr>
          <p:cNvPr id="2" name="Colchete Direito 1"/>
          <p:cNvSpPr/>
          <p:nvPr/>
        </p:nvSpPr>
        <p:spPr>
          <a:xfrm>
            <a:off x="2013626" y="1842602"/>
            <a:ext cx="84630" cy="1065968"/>
          </a:xfrm>
          <a:prstGeom prst="rightBracke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Baixo 2"/>
          <p:cNvSpPr/>
          <p:nvPr/>
        </p:nvSpPr>
        <p:spPr>
          <a:xfrm>
            <a:off x="9150437" y="1544340"/>
            <a:ext cx="204027" cy="237884"/>
          </a:xfrm>
          <a:prstGeom prst="downArrow">
            <a:avLst>
              <a:gd name="adj1" fmla="val 42094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0" y="-9525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9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320040" y="1148794"/>
            <a:ext cx="11064239" cy="2936875"/>
          </a:xfrm>
        </p:spPr>
        <p:txBody>
          <a:bodyPr/>
          <a:lstStyle/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Grave problema de saúde pública no Brasil e no mundo.</a:t>
            </a:r>
            <a:r>
              <a:rPr lang="pt-BR" sz="1800" b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562" indent="0" algn="just">
              <a:lnSpc>
                <a:spcPct val="115000"/>
              </a:lnSpc>
              <a:buNone/>
            </a:pPr>
            <a:endParaRPr lang="pt-BR" sz="10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t-BR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Consumo associado a</a:t>
            </a:r>
            <a:r>
              <a:rPr lang="pt-BR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71550" lvl="1" indent="-331788" algn="just">
              <a:lnSpc>
                <a:spcPct val="115000"/>
              </a:lnSpc>
            </a:pPr>
            <a:endParaRPr lang="pt-BR" sz="1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ampla gama de DCNT (doenças cardiovasculares, neoplasias e doenças hepáticas);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problemas de saúde mental;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iolências e acidentes de trânsito;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custos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econômicos: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saúde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seguridade social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justiça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u="sng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segurança pública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71550" lvl="1" indent="-331788" algn="just">
              <a:lnSpc>
                <a:spcPct val="115000"/>
              </a:lnSpc>
            </a:pPr>
            <a:r>
              <a:rPr lang="pt-BR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6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erda de produtividade laboral e desemprego</a:t>
            </a:r>
            <a:r>
              <a:rPr lang="pt-BR" sz="14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r">
              <a:lnSpc>
                <a:spcPct val="115000"/>
              </a:lnSpc>
              <a:buNone/>
            </a:pPr>
            <a:r>
              <a:rPr lang="pt-BR" sz="1200">
                <a:effectLst/>
                <a:ea typeface="Arial" panose="020B0604020202020204" pitchFamily="34" charset="0"/>
              </a:rPr>
              <a:t>(</a:t>
            </a:r>
            <a:r>
              <a:rPr lang="pt-PT" sz="1200" kern="1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Rehm, 2017; WHO, 2018, 2019</a:t>
            </a:r>
            <a:r>
              <a:rPr lang="pt-BR" sz="1200">
                <a:effectLst/>
                <a:ea typeface="Arial" panose="020B0604020202020204" pitchFamily="34" charset="0"/>
              </a:rPr>
              <a:t>) </a:t>
            </a:r>
            <a:endParaRPr lang="en-US" sz="1200"/>
          </a:p>
          <a:p>
            <a:pPr marL="514350" indent="-331788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18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AA887BCA-A275-46BE-969C-E9E376092A82}"/>
              </a:ext>
            </a:extLst>
          </p:cNvPr>
          <p:cNvSpPr txBox="1">
            <a:spLocks/>
          </p:cNvSpPr>
          <p:nvPr/>
        </p:nvSpPr>
        <p:spPr>
          <a:xfrm>
            <a:off x="606582" y="4608214"/>
            <a:ext cx="10909426" cy="62624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>
                <a:ea typeface="+mn-lt"/>
                <a:cs typeface="+mn-lt"/>
              </a:rPr>
              <a:t>No Brasil, </a:t>
            </a:r>
            <a:r>
              <a:rPr lang="pt-BR" sz="1600" u="sng">
                <a:ea typeface="+mn-lt"/>
                <a:cs typeface="+mn-lt"/>
              </a:rPr>
              <a:t>9,8%</a:t>
            </a:r>
            <a:r>
              <a:rPr lang="pt-BR" sz="1600">
                <a:ea typeface="+mn-lt"/>
                <a:cs typeface="+mn-lt"/>
              </a:rPr>
              <a:t> dos óbitos para todas as idades estão plenamente associadas ao consumo de álcool.</a:t>
            </a:r>
            <a:r>
              <a:rPr lang="pt-BR" sz="160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Bebidas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alcoólicas</a:t>
            </a:r>
            <a:endParaRPr lang="en-US" sz="2600" b="1">
              <a:solidFill>
                <a:schemeClr val="accent4">
                  <a:lumMod val="75000"/>
                </a:schemeClr>
              </a:solidFill>
              <a:sym typeface="Gill Sans" charset="0"/>
            </a:endParaRPr>
          </a:p>
        </p:txBody>
      </p:sp>
      <p:sp>
        <p:nvSpPr>
          <p:cNvPr id="16" name="Google Shape;427;g2b68c17872f_7_67">
            <a:extLst>
              <a:ext uri="{FF2B5EF4-FFF2-40B4-BE49-F238E27FC236}">
                <a16:creationId xmlns:a16="http://schemas.microsoft.com/office/drawing/2014/main" xmlns="" id="{4F541F1E-05DC-4D62-82E4-53581C5CBE82}"/>
              </a:ext>
            </a:extLst>
          </p:cNvPr>
          <p:cNvSpPr txBox="1"/>
          <p:nvPr/>
        </p:nvSpPr>
        <p:spPr>
          <a:xfrm>
            <a:off x="9183597" y="5077285"/>
            <a:ext cx="2423461" cy="6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(Ministério da Saúde, 2024)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68082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31578" y="2997665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27,3%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31578" y="3971787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15,2%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CD8C88A-5175-4FE4-9DEF-1EF0E91BB45F}"/>
              </a:ext>
            </a:extLst>
          </p:cNvPr>
          <p:cNvSpPr txBox="1">
            <a:spLocks/>
          </p:cNvSpPr>
          <p:nvPr/>
        </p:nvSpPr>
        <p:spPr>
          <a:xfrm>
            <a:off x="8490175" y="3118533"/>
            <a:ext cx="2042810" cy="925733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/>
              <a:t>Aumento de 95% </a:t>
            </a:r>
          </a:p>
          <a:p>
            <a:pPr algn="ctr"/>
            <a:r>
              <a:rPr lang="pt-BR" sz="1400"/>
              <a:t>no consumo abusivo entre mulheres</a:t>
            </a:r>
          </a:p>
        </p:txBody>
      </p:sp>
      <p:sp>
        <p:nvSpPr>
          <p:cNvPr id="13" name="Retângulo 2"/>
          <p:cNvSpPr/>
          <p:nvPr/>
        </p:nvSpPr>
        <p:spPr>
          <a:xfrm>
            <a:off x="0" y="0"/>
            <a:ext cx="964256" cy="1733550"/>
          </a:xfrm>
          <a:custGeom>
            <a:avLst/>
            <a:gdLst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1907231 w 1907231"/>
              <a:gd name="connsiteY2" fmla="*/ 1704975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0 w 1907231"/>
              <a:gd name="connsiteY0" fmla="*/ 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0 w 1907231"/>
              <a:gd name="connsiteY4" fmla="*/ 0 h 1704975"/>
              <a:gd name="connsiteX0" fmla="*/ 438150 w 1907231"/>
              <a:gd name="connsiteY0" fmla="*/ 219075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38150 w 1907231"/>
              <a:gd name="connsiteY4" fmla="*/ 219075 h 1704975"/>
              <a:gd name="connsiteX0" fmla="*/ 419100 w 1907231"/>
              <a:gd name="connsiteY0" fmla="*/ 114300 h 1704975"/>
              <a:gd name="connsiteX1" fmla="*/ 1907231 w 1907231"/>
              <a:gd name="connsiteY1" fmla="*/ 0 h 1704975"/>
              <a:gd name="connsiteX2" fmla="*/ 935681 w 1907231"/>
              <a:gd name="connsiteY2" fmla="*/ 1162050 h 1704975"/>
              <a:gd name="connsiteX3" fmla="*/ 0 w 1907231"/>
              <a:gd name="connsiteY3" fmla="*/ 1704975 h 1704975"/>
              <a:gd name="connsiteX4" fmla="*/ 419100 w 1907231"/>
              <a:gd name="connsiteY4" fmla="*/ 114300 h 1704975"/>
              <a:gd name="connsiteX0" fmla="*/ 419100 w 1888181"/>
              <a:gd name="connsiteY0" fmla="*/ 9525 h 1600200"/>
              <a:gd name="connsiteX1" fmla="*/ 1888181 w 1888181"/>
              <a:gd name="connsiteY1" fmla="*/ 0 h 1600200"/>
              <a:gd name="connsiteX2" fmla="*/ 935681 w 1888181"/>
              <a:gd name="connsiteY2" fmla="*/ 1057275 h 1600200"/>
              <a:gd name="connsiteX3" fmla="*/ 0 w 1888181"/>
              <a:gd name="connsiteY3" fmla="*/ 1600200 h 1600200"/>
              <a:gd name="connsiteX4" fmla="*/ 419100 w 1888181"/>
              <a:gd name="connsiteY4" fmla="*/ 9525 h 1600200"/>
              <a:gd name="connsiteX0" fmla="*/ 0 w 1469081"/>
              <a:gd name="connsiteY0" fmla="*/ 9525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9525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16581 w 1469081"/>
              <a:gd name="connsiteY2" fmla="*/ 10572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640406 w 1469081"/>
              <a:gd name="connsiteY2" fmla="*/ 61912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35631 w 1469081"/>
              <a:gd name="connsiteY2" fmla="*/ 571500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469081"/>
              <a:gd name="connsiteY0" fmla="*/ 0 h 1733550"/>
              <a:gd name="connsiteX1" fmla="*/ 1469081 w 1469081"/>
              <a:gd name="connsiteY1" fmla="*/ 0 h 1733550"/>
              <a:gd name="connsiteX2" fmla="*/ 554681 w 1469081"/>
              <a:gd name="connsiteY2" fmla="*/ 600075 h 1733550"/>
              <a:gd name="connsiteX3" fmla="*/ 0 w 1469081"/>
              <a:gd name="connsiteY3" fmla="*/ 1733550 h 1733550"/>
              <a:gd name="connsiteX4" fmla="*/ 0 w 1469081"/>
              <a:gd name="connsiteY4" fmla="*/ 0 h 1733550"/>
              <a:gd name="connsiteX0" fmla="*/ 0 w 1116656"/>
              <a:gd name="connsiteY0" fmla="*/ 0 h 1733550"/>
              <a:gd name="connsiteX1" fmla="*/ 1116656 w 1116656"/>
              <a:gd name="connsiteY1" fmla="*/ 9525 h 1733550"/>
              <a:gd name="connsiteX2" fmla="*/ 554681 w 1116656"/>
              <a:gd name="connsiteY2" fmla="*/ 600075 h 1733550"/>
              <a:gd name="connsiteX3" fmla="*/ 0 w 1116656"/>
              <a:gd name="connsiteY3" fmla="*/ 1733550 h 1733550"/>
              <a:gd name="connsiteX4" fmla="*/ 0 w 1116656"/>
              <a:gd name="connsiteY4" fmla="*/ 0 h 1733550"/>
              <a:gd name="connsiteX0" fmla="*/ 0 w 926156"/>
              <a:gd name="connsiteY0" fmla="*/ 9525 h 1743075"/>
              <a:gd name="connsiteX1" fmla="*/ 926156 w 926156"/>
              <a:gd name="connsiteY1" fmla="*/ 0 h 1743075"/>
              <a:gd name="connsiteX2" fmla="*/ 554681 w 926156"/>
              <a:gd name="connsiteY2" fmla="*/ 609600 h 1743075"/>
              <a:gd name="connsiteX3" fmla="*/ 0 w 926156"/>
              <a:gd name="connsiteY3" fmla="*/ 1743075 h 1743075"/>
              <a:gd name="connsiteX4" fmla="*/ 0 w 926156"/>
              <a:gd name="connsiteY4" fmla="*/ 9525 h 1743075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554681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0230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  <a:gd name="connsiteX0" fmla="*/ 0 w 964256"/>
              <a:gd name="connsiteY0" fmla="*/ 0 h 1733550"/>
              <a:gd name="connsiteX1" fmla="*/ 964256 w 964256"/>
              <a:gd name="connsiteY1" fmla="*/ 0 h 1733550"/>
              <a:gd name="connsiteX2" fmla="*/ 621356 w 964256"/>
              <a:gd name="connsiteY2" fmla="*/ 600075 h 1733550"/>
              <a:gd name="connsiteX3" fmla="*/ 0 w 964256"/>
              <a:gd name="connsiteY3" fmla="*/ 1733550 h 1733550"/>
              <a:gd name="connsiteX4" fmla="*/ 0 w 964256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256" h="1733550">
                <a:moveTo>
                  <a:pt x="0" y="0"/>
                </a:moveTo>
                <a:lnTo>
                  <a:pt x="964256" y="0"/>
                </a:lnTo>
                <a:lnTo>
                  <a:pt x="621356" y="600075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489623"/>
              </p:ext>
            </p:extLst>
          </p:nvPr>
        </p:nvGraphicFramePr>
        <p:xfrm>
          <a:off x="1386841" y="2462462"/>
          <a:ext cx="6114610" cy="34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679B6860-7314-8793-CA5F-C06903D1D39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Bebidas</a:t>
            </a:r>
            <a:r>
              <a:rPr lang="en-US" sz="2600" b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 </a:t>
            </a:r>
            <a:r>
              <a:rPr lang="en-US" sz="2600" b="1" err="1">
                <a:solidFill>
                  <a:schemeClr val="accent4">
                    <a:lumMod val="75000"/>
                  </a:schemeClr>
                </a:solidFill>
                <a:sym typeface="Open Sans" charset="0"/>
              </a:rPr>
              <a:t>alcoólicas</a:t>
            </a:r>
            <a:endParaRPr lang="en-US" sz="2600" b="1">
              <a:solidFill>
                <a:schemeClr val="accent4">
                  <a:lumMod val="75000"/>
                </a:schemeClr>
              </a:solidFill>
              <a:sym typeface="Gill Sans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590E5567-1761-4301-B9B4-E95F89DEAE28}"/>
              </a:ext>
            </a:extLst>
          </p:cNvPr>
          <p:cNvSpPr txBox="1">
            <a:spLocks/>
          </p:cNvSpPr>
          <p:nvPr/>
        </p:nvSpPr>
        <p:spPr>
          <a:xfrm>
            <a:off x="1729212" y="1276441"/>
            <a:ext cx="8803773" cy="6974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>
              <a:defRPr sz="175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err="1">
                <a:ea typeface="Arial" panose="020B0604020202020204" pitchFamily="34" charset="0"/>
              </a:rPr>
              <a:t>Vigitel</a:t>
            </a:r>
            <a:r>
              <a:rPr lang="pt-BR" sz="1800">
                <a:ea typeface="Arial" panose="020B0604020202020204" pitchFamily="34" charset="0"/>
              </a:rPr>
              <a:t> 2023: </a:t>
            </a:r>
            <a:r>
              <a:rPr lang="pt-BR" sz="1800" u="sng"/>
              <a:t>44,6%</a:t>
            </a:r>
            <a:r>
              <a:rPr lang="pt-BR" sz="1800"/>
              <a:t> dos adultos </a:t>
            </a:r>
            <a:r>
              <a:rPr lang="pt-BR" sz="1800">
                <a:sym typeface="Wingdings" panose="05000000000000000000" pitchFamily="2" charset="2"/>
              </a:rPr>
              <a:t>tinham o </a:t>
            </a:r>
            <a:r>
              <a:rPr lang="pt-BR" sz="1800"/>
              <a:t>hábito de consumir bebida alcóolica.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22" name="Google Shape;427;g2b68c17872f_7_67">
            <a:extLst>
              <a:ext uri="{FF2B5EF4-FFF2-40B4-BE49-F238E27FC236}">
                <a16:creationId xmlns:a16="http://schemas.microsoft.com/office/drawing/2014/main" xmlns="" id="{1A9274FD-D6A2-4A80-BBF4-C65B41416F75}"/>
              </a:ext>
            </a:extLst>
          </p:cNvPr>
          <p:cNvSpPr txBox="1"/>
          <p:nvPr/>
        </p:nvSpPr>
        <p:spPr>
          <a:xfrm>
            <a:off x="8023992" y="3837236"/>
            <a:ext cx="2598314" cy="6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(Brasil, 2023)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27644651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DE1F34D-1963-DB48-A558-7C7CAC874634}"/>
    </a:ext>
  </a:extLst>
</a:theme>
</file>

<file path=ppt/theme/theme2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B430CD0-ECFB-AA41-BCB4-BF185B185477}"/>
    </a:ext>
  </a:extLst>
</a:theme>
</file>

<file path=ppt/theme/theme3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18F10F94-3DED-584B-81EC-E5CE58DC7671}"/>
    </a:ext>
  </a:extLst>
</a:theme>
</file>

<file path=ppt/theme/theme4.xml><?xml version="1.0" encoding="utf-8"?>
<a:theme xmlns:a="http://schemas.openxmlformats.org/drawingml/2006/main" name="1_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B430CD0-ECFB-AA41-BCB4-BF185B185477}"/>
    </a:ext>
  </a:extLst>
</a:theme>
</file>

<file path=ppt/theme/theme5.xml><?xml version="1.0" encoding="utf-8"?>
<a:theme xmlns:a="http://schemas.openxmlformats.org/drawingml/2006/main" name="1_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al 06.2021- ModeloPPTMSaude_COMFONTE_3" id="{4A76A512-805F-064B-B83E-05E78C34B1FA}" vid="{5DE1F34D-1963-DB48-A558-7C7CAC874634}"/>
    </a:ext>
  </a:extLst>
</a:theme>
</file>

<file path=ppt/theme/theme6.xml><?xml version="1.0" encoding="utf-8"?>
<a:theme xmlns:a="http://schemas.openxmlformats.org/drawingml/2006/main" name="MS Gov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 Gov 2023" id="{F22D37FE-06A5-4854-9714-F15B9635B193}" vid="{6847D4C2-6DD7-401C-803C-E93A351E67C0}"/>
    </a:ext>
  </a:extLst>
</a:theme>
</file>

<file path=ppt/theme/theme7.xml><?xml version="1.0" encoding="utf-8"?>
<a:theme xmlns:a="http://schemas.openxmlformats.org/drawingml/2006/main" name="2_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5F0D2291CB54981990F13A23A592C" ma:contentTypeVersion="15" ma:contentTypeDescription="Create a new document." ma:contentTypeScope="" ma:versionID="0952f2b6d1213edddd0e7242088b7772">
  <xsd:schema xmlns:xsd="http://www.w3.org/2001/XMLSchema" xmlns:xs="http://www.w3.org/2001/XMLSchema" xmlns:p="http://schemas.microsoft.com/office/2006/metadata/properties" xmlns:ns3="813359ff-706b-495f-bd5c-bd2d37eca7bd" xmlns:ns4="bc59bdda-cb62-4142-bdb8-7dd0cfc982cc" targetNamespace="http://schemas.microsoft.com/office/2006/metadata/properties" ma:root="true" ma:fieldsID="fd484394e401b70c50c94edbafa60396" ns3:_="" ns4:_="">
    <xsd:import namespace="813359ff-706b-495f-bd5c-bd2d37eca7bd"/>
    <xsd:import namespace="bc59bdda-cb62-4142-bdb8-7dd0cfc982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359ff-706b-495f-bd5c-bd2d37eca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9bdda-cb62-4142-bdb8-7dd0cfc982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3359ff-706b-495f-bd5c-bd2d37eca7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42098-4800-48F8-84DF-08D85A761D5F}">
  <ds:schemaRefs>
    <ds:schemaRef ds:uri="813359ff-706b-495f-bd5c-bd2d37eca7bd"/>
    <ds:schemaRef ds:uri="bc59bdda-cb62-4142-bdb8-7dd0cfc982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4A013C-46CA-4796-87C7-31E520040A2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813359ff-706b-495f-bd5c-bd2d37eca7bd"/>
    <ds:schemaRef ds:uri="http://www.w3.org/XML/1998/namespace"/>
    <ds:schemaRef ds:uri="bc59bdda-cb62-4142-bdb8-7dd0cfc982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EB0BC1-85B1-4FDB-B098-974DED84B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Apresentação TRAUMA reunião Segurança Transito OPAS</Template>
  <TotalTime>107</TotalTime>
  <Words>1239</Words>
  <Application>Microsoft Office PowerPoint</Application>
  <PresentationFormat>Widescreen</PresentationFormat>
  <Paragraphs>236</Paragraphs>
  <Slides>20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20</vt:i4>
      </vt:variant>
    </vt:vector>
  </HeadingPairs>
  <TitlesOfParts>
    <vt:vector size="39" baseType="lpstr">
      <vt:lpstr>Malgun Gothic</vt:lpstr>
      <vt:lpstr>Arial</vt:lpstr>
      <vt:lpstr>Calibri</vt:lpstr>
      <vt:lpstr>Calibri Light</vt:lpstr>
      <vt:lpstr>Courier New</vt:lpstr>
      <vt:lpstr>Fira Sans</vt:lpstr>
      <vt:lpstr>Gill Sans</vt:lpstr>
      <vt:lpstr>Montserrat</vt:lpstr>
      <vt:lpstr>Open Sans</vt:lpstr>
      <vt:lpstr>Roboto</vt:lpstr>
      <vt:lpstr>Times New Roman</vt:lpstr>
      <vt:lpstr>Wingdings</vt:lpstr>
      <vt:lpstr>Lâminas com backgrounds ESCUROS</vt:lpstr>
      <vt:lpstr>Lâmina de Abertura e final</vt:lpstr>
      <vt:lpstr>Lâmina de Abertura</vt:lpstr>
      <vt:lpstr>1_Lâmina de Abertura e final</vt:lpstr>
      <vt:lpstr>1_Lâminas com backgrounds ESCUROS</vt:lpstr>
      <vt:lpstr>MS Gov 2023</vt:lpstr>
      <vt:lpstr>2_Lâmina de Abertura e final</vt:lpstr>
      <vt:lpstr>Doenças Cronicas não Transmissíveis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Dias Almeida</dc:creator>
  <cp:lastModifiedBy>leticia cardoso</cp:lastModifiedBy>
  <cp:revision>23</cp:revision>
  <cp:lastPrinted>2021-09-01T14:12:01Z</cp:lastPrinted>
  <dcterms:created xsi:type="dcterms:W3CDTF">2021-03-25T20:55:03Z</dcterms:created>
  <dcterms:modified xsi:type="dcterms:W3CDTF">2024-05-15T21:50:54Z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0x010100DFC5F0D2291CB54981990F13A23A592C</vt:lpwstr>
  </property>
</Properties>
</file>