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5" r:id="rId4"/>
    <p:sldId id="266" r:id="rId5"/>
    <p:sldId id="267" r:id="rId6"/>
    <p:sldId id="270" r:id="rId7"/>
    <p:sldId id="272" r:id="rId8"/>
    <p:sldId id="271" r:id="rId9"/>
    <p:sldId id="268" r:id="rId10"/>
    <p:sldId id="25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ille Pessoa" userId="9d63063b6d022e70" providerId="LiveId" clId="{ECFBD849-EB67-437C-8A4F-D0FD9D149754}"/>
    <pc:docChg chg="custSel addSld delSld modSld">
      <pc:chgData name="Vanille Pessoa" userId="9d63063b6d022e70" providerId="LiveId" clId="{ECFBD849-EB67-437C-8A4F-D0FD9D149754}" dt="2024-05-16T13:01:53.384" v="655" actId="20577"/>
      <pc:docMkLst>
        <pc:docMk/>
      </pc:docMkLst>
      <pc:sldChg chg="addSp delSp modSp mod">
        <pc:chgData name="Vanille Pessoa" userId="9d63063b6d022e70" providerId="LiveId" clId="{ECFBD849-EB67-437C-8A4F-D0FD9D149754}" dt="2024-05-16T13:01:53.384" v="655" actId="20577"/>
        <pc:sldMkLst>
          <pc:docMk/>
          <pc:sldMk cId="3851678927" sldId="262"/>
        </pc:sldMkLst>
        <pc:spChg chg="add del mod">
          <ac:chgData name="Vanille Pessoa" userId="9d63063b6d022e70" providerId="LiveId" clId="{ECFBD849-EB67-437C-8A4F-D0FD9D149754}" dt="2024-05-16T12:34:24.437" v="502"/>
          <ac:spMkLst>
            <pc:docMk/>
            <pc:sldMk cId="3851678927" sldId="262"/>
            <ac:spMk id="2" creationId="{ABA549A6-E1B9-D4AD-CD1A-F371ED9F2AA3}"/>
          </ac:spMkLst>
        </pc:spChg>
        <pc:spChg chg="add mod">
          <ac:chgData name="Vanille Pessoa" userId="9d63063b6d022e70" providerId="LiveId" clId="{ECFBD849-EB67-437C-8A4F-D0FD9D149754}" dt="2024-05-16T13:01:53.384" v="655" actId="20577"/>
          <ac:spMkLst>
            <pc:docMk/>
            <pc:sldMk cId="3851678927" sldId="262"/>
            <ac:spMk id="3" creationId="{B5A21983-6790-F606-358F-E4035D674486}"/>
          </ac:spMkLst>
        </pc:spChg>
        <pc:spChg chg="add mod">
          <ac:chgData name="Vanille Pessoa" userId="9d63063b6d022e70" providerId="LiveId" clId="{ECFBD849-EB67-437C-8A4F-D0FD9D149754}" dt="2024-05-16T12:37:21.989" v="628" actId="1076"/>
          <ac:spMkLst>
            <pc:docMk/>
            <pc:sldMk cId="3851678927" sldId="262"/>
            <ac:spMk id="4" creationId="{6662CC1B-82E6-BD1E-EB24-4999ED5DD59C}"/>
          </ac:spMkLst>
        </pc:spChg>
      </pc:sldChg>
      <pc:sldChg chg="addSp delSp modSp mod">
        <pc:chgData name="Vanille Pessoa" userId="9d63063b6d022e70" providerId="LiveId" clId="{ECFBD849-EB67-437C-8A4F-D0FD9D149754}" dt="2024-05-16T12:33:36.992" v="499" actId="1076"/>
        <pc:sldMkLst>
          <pc:docMk/>
          <pc:sldMk cId="1896178172" sldId="268"/>
        </pc:sldMkLst>
        <pc:spChg chg="del">
          <ac:chgData name="Vanille Pessoa" userId="9d63063b6d022e70" providerId="LiveId" clId="{ECFBD849-EB67-437C-8A4F-D0FD9D149754}" dt="2024-05-16T12:13:49.412" v="7" actId="21"/>
          <ac:spMkLst>
            <pc:docMk/>
            <pc:sldMk cId="1896178172" sldId="268"/>
            <ac:spMk id="3" creationId="{C71CF5A3-A814-85A1-027C-50322493E56B}"/>
          </ac:spMkLst>
        </pc:spChg>
        <pc:spChg chg="add mod">
          <ac:chgData name="Vanille Pessoa" userId="9d63063b6d022e70" providerId="LiveId" clId="{ECFBD849-EB67-437C-8A4F-D0FD9D149754}" dt="2024-05-16T12:33:36.992" v="499" actId="1076"/>
          <ac:spMkLst>
            <pc:docMk/>
            <pc:sldMk cId="1896178172" sldId="268"/>
            <ac:spMk id="5" creationId="{4B6368A3-A2DD-49EC-DA7F-FF491EAB1F2F}"/>
          </ac:spMkLst>
        </pc:spChg>
        <pc:spChg chg="add mod">
          <ac:chgData name="Vanille Pessoa" userId="9d63063b6d022e70" providerId="LiveId" clId="{ECFBD849-EB67-437C-8A4F-D0FD9D149754}" dt="2024-05-16T12:30:33.493" v="493" actId="13926"/>
          <ac:spMkLst>
            <pc:docMk/>
            <pc:sldMk cId="1896178172" sldId="268"/>
            <ac:spMk id="7" creationId="{DFB5562E-E80B-F0C3-3E71-5735CD985090}"/>
          </ac:spMkLst>
        </pc:spChg>
      </pc:sldChg>
      <pc:sldChg chg="addSp delSp modSp del mod">
        <pc:chgData name="Vanille Pessoa" userId="9d63063b6d022e70" providerId="LiveId" clId="{ECFBD849-EB67-437C-8A4F-D0FD9D149754}" dt="2024-05-16T12:26:47.608" v="440" actId="47"/>
        <pc:sldMkLst>
          <pc:docMk/>
          <pc:sldMk cId="889017087" sldId="269"/>
        </pc:sldMkLst>
        <pc:spChg chg="mod">
          <ac:chgData name="Vanille Pessoa" userId="9d63063b6d022e70" providerId="LiveId" clId="{ECFBD849-EB67-437C-8A4F-D0FD9D149754}" dt="2024-05-16T12:16:23.374" v="19" actId="1076"/>
          <ac:spMkLst>
            <pc:docMk/>
            <pc:sldMk cId="889017087" sldId="269"/>
            <ac:spMk id="2" creationId="{E7C0F158-6554-6F6E-8283-7909D4571B9D}"/>
          </ac:spMkLst>
        </pc:spChg>
        <pc:spChg chg="del mod">
          <ac:chgData name="Vanille Pessoa" userId="9d63063b6d022e70" providerId="LiveId" clId="{ECFBD849-EB67-437C-8A4F-D0FD9D149754}" dt="2024-05-16T12:25:47.160" v="385" actId="478"/>
          <ac:spMkLst>
            <pc:docMk/>
            <pc:sldMk cId="889017087" sldId="269"/>
            <ac:spMk id="4" creationId="{0BFBD5A4-7468-DA3B-F305-05D0651C6DA4}"/>
          </ac:spMkLst>
        </pc:spChg>
        <pc:spChg chg="mod">
          <ac:chgData name="Vanille Pessoa" userId="9d63063b6d022e70" providerId="LiveId" clId="{ECFBD849-EB67-437C-8A4F-D0FD9D149754}" dt="2024-05-16T12:25:53.077" v="386" actId="1076"/>
          <ac:spMkLst>
            <pc:docMk/>
            <pc:sldMk cId="889017087" sldId="269"/>
            <ac:spMk id="6" creationId="{2313F6F7-E5AB-6E6A-58BC-7E6FB742C7D6}"/>
          </ac:spMkLst>
        </pc:spChg>
        <pc:picChg chg="add del mod">
          <ac:chgData name="Vanille Pessoa" userId="9d63063b6d022e70" providerId="LiveId" clId="{ECFBD849-EB67-437C-8A4F-D0FD9D149754}" dt="2024-05-16T12:16:31.345" v="21" actId="21"/>
          <ac:picMkLst>
            <pc:docMk/>
            <pc:sldMk cId="889017087" sldId="269"/>
            <ac:picMk id="8194" creationId="{27E7522E-3CBB-C45B-1E7C-E95A4BF2E55A}"/>
          </ac:picMkLst>
        </pc:picChg>
      </pc:sldChg>
      <pc:sldChg chg="modSp mod">
        <pc:chgData name="Vanille Pessoa" userId="9d63063b6d022e70" providerId="LiveId" clId="{ECFBD849-EB67-437C-8A4F-D0FD9D149754}" dt="2024-05-16T01:47:37.036" v="3" actId="1076"/>
        <pc:sldMkLst>
          <pc:docMk/>
          <pc:sldMk cId="4165394643" sldId="270"/>
        </pc:sldMkLst>
        <pc:picChg chg="mod">
          <ac:chgData name="Vanille Pessoa" userId="9d63063b6d022e70" providerId="LiveId" clId="{ECFBD849-EB67-437C-8A4F-D0FD9D149754}" dt="2024-05-16T01:47:35.040" v="2" actId="1076"/>
          <ac:picMkLst>
            <pc:docMk/>
            <pc:sldMk cId="4165394643" sldId="270"/>
            <ac:picMk id="3" creationId="{9966BE4D-B65F-FD3D-34A9-9954C470F291}"/>
          </ac:picMkLst>
        </pc:picChg>
        <pc:picChg chg="mod">
          <ac:chgData name="Vanille Pessoa" userId="9d63063b6d022e70" providerId="LiveId" clId="{ECFBD849-EB67-437C-8A4F-D0FD9D149754}" dt="2024-05-16T01:47:37.036" v="3" actId="1076"/>
          <ac:picMkLst>
            <pc:docMk/>
            <pc:sldMk cId="4165394643" sldId="270"/>
            <ac:picMk id="15" creationId="{A5CE6E8F-86B6-770F-8DCB-67C30F8B6481}"/>
          </ac:picMkLst>
        </pc:picChg>
      </pc:sldChg>
      <pc:sldChg chg="addSp modSp mod">
        <pc:chgData name="Vanille Pessoa" userId="9d63063b6d022e70" providerId="LiveId" clId="{ECFBD849-EB67-437C-8A4F-D0FD9D149754}" dt="2024-05-16T12:30:04.907" v="489" actId="1076"/>
        <pc:sldMkLst>
          <pc:docMk/>
          <pc:sldMk cId="615861079" sldId="271"/>
        </pc:sldMkLst>
        <pc:spChg chg="mod">
          <ac:chgData name="Vanille Pessoa" userId="9d63063b6d022e70" providerId="LiveId" clId="{ECFBD849-EB67-437C-8A4F-D0FD9D149754}" dt="2024-05-16T12:30:04.907" v="489" actId="1076"/>
          <ac:spMkLst>
            <pc:docMk/>
            <pc:sldMk cId="615861079" sldId="271"/>
            <ac:spMk id="3" creationId="{5C4A1606-FA58-6B14-F561-65439C20F1C9}"/>
          </ac:spMkLst>
        </pc:spChg>
        <pc:spChg chg="add mod">
          <ac:chgData name="Vanille Pessoa" userId="9d63063b6d022e70" providerId="LiveId" clId="{ECFBD849-EB67-437C-8A4F-D0FD9D149754}" dt="2024-05-16T12:27:46.338" v="446" actId="20577"/>
          <ac:spMkLst>
            <pc:docMk/>
            <pc:sldMk cId="615861079" sldId="271"/>
            <ac:spMk id="4" creationId="{C71CF5A3-A814-85A1-027C-50322493E56B}"/>
          </ac:spMkLst>
        </pc:spChg>
        <pc:spChg chg="add mod">
          <ac:chgData name="Vanille Pessoa" userId="9d63063b6d022e70" providerId="LiveId" clId="{ECFBD849-EB67-437C-8A4F-D0FD9D149754}" dt="2024-05-16T12:28:45.986" v="471" actId="21"/>
          <ac:spMkLst>
            <pc:docMk/>
            <pc:sldMk cId="615861079" sldId="271"/>
            <ac:spMk id="6" creationId="{A040A1EA-D621-26B9-9059-C8ADAD580F22}"/>
          </ac:spMkLst>
        </pc:spChg>
        <pc:spChg chg="add mod">
          <ac:chgData name="Vanille Pessoa" userId="9d63063b6d022e70" providerId="LiveId" clId="{ECFBD849-EB67-437C-8A4F-D0FD9D149754}" dt="2024-05-16T12:29:12.579" v="478" actId="1076"/>
          <ac:spMkLst>
            <pc:docMk/>
            <pc:sldMk cId="615861079" sldId="271"/>
            <ac:spMk id="8" creationId="{2BCCD3E1-6F56-45FA-620B-F59EED22A2CB}"/>
          </ac:spMkLst>
        </pc:spChg>
      </pc:sldChg>
      <pc:sldChg chg="addSp delSp modSp new mod">
        <pc:chgData name="Vanille Pessoa" userId="9d63063b6d022e70" providerId="LiveId" clId="{ECFBD849-EB67-437C-8A4F-D0FD9D149754}" dt="2024-05-16T12:26:44.014" v="439" actId="1076"/>
        <pc:sldMkLst>
          <pc:docMk/>
          <pc:sldMk cId="823388007" sldId="272"/>
        </pc:sldMkLst>
        <pc:spChg chg="add mod">
          <ac:chgData name="Vanille Pessoa" userId="9d63063b6d022e70" providerId="LiveId" clId="{ECFBD849-EB67-437C-8A4F-D0FD9D149754}" dt="2024-05-16T12:24:05.680" v="191" actId="20577"/>
          <ac:spMkLst>
            <pc:docMk/>
            <pc:sldMk cId="823388007" sldId="272"/>
            <ac:spMk id="2" creationId="{BFAAECA1-BD39-1C17-A159-DCAC4EE7A8E1}"/>
          </ac:spMkLst>
        </pc:spChg>
        <pc:spChg chg="add mod">
          <ac:chgData name="Vanille Pessoa" userId="9d63063b6d022e70" providerId="LiveId" clId="{ECFBD849-EB67-437C-8A4F-D0FD9D149754}" dt="2024-05-16T12:26:44.014" v="439" actId="1076"/>
          <ac:spMkLst>
            <pc:docMk/>
            <pc:sldMk cId="823388007" sldId="272"/>
            <ac:spMk id="3" creationId="{3682EB2C-FF50-CB66-DCD0-39BD1A9DE316}"/>
          </ac:spMkLst>
        </pc:spChg>
        <pc:picChg chg="add del mod">
          <ac:chgData name="Vanille Pessoa" userId="9d63063b6d022e70" providerId="LiveId" clId="{ECFBD849-EB67-437C-8A4F-D0FD9D149754}" dt="2024-05-16T12:16:59.597" v="26" actId="478"/>
          <ac:picMkLst>
            <pc:docMk/>
            <pc:sldMk cId="823388007" sldId="272"/>
            <ac:picMk id="8194" creationId="{27E7522E-3CBB-C45B-1E7C-E95A4BF2E55A}"/>
          </ac:picMkLst>
        </pc:picChg>
        <pc:picChg chg="add mod">
          <ac:chgData name="Vanille Pessoa" userId="9d63063b6d022e70" providerId="LiveId" clId="{ECFBD849-EB67-437C-8A4F-D0FD9D149754}" dt="2024-05-16T12:17:04.412" v="28" actId="1076"/>
          <ac:picMkLst>
            <pc:docMk/>
            <pc:sldMk cId="823388007" sldId="272"/>
            <ac:picMk id="10242" creationId="{8593B481-DBB5-DC2F-2F78-6F954C6AF1A4}"/>
          </ac:picMkLst>
        </pc:picChg>
        <pc:picChg chg="add mod">
          <ac:chgData name="Vanille Pessoa" userId="9d63063b6d022e70" providerId="LiveId" clId="{ECFBD849-EB67-437C-8A4F-D0FD9D149754}" dt="2024-05-16T12:19:10.890" v="32" actId="1076"/>
          <ac:picMkLst>
            <pc:docMk/>
            <pc:sldMk cId="823388007" sldId="272"/>
            <ac:picMk id="10244" creationId="{305B5F3A-9FEE-8D87-333F-F2DEE6EF2726}"/>
          </ac:picMkLst>
        </pc:picChg>
        <pc:picChg chg="add mod">
          <ac:chgData name="Vanille Pessoa" userId="9d63063b6d022e70" providerId="LiveId" clId="{ECFBD849-EB67-437C-8A4F-D0FD9D149754}" dt="2024-05-16T12:23:28.052" v="136" actId="1076"/>
          <ac:picMkLst>
            <pc:docMk/>
            <pc:sldMk cId="823388007" sldId="272"/>
            <ac:picMk id="10246" creationId="{D4347257-F6C6-D290-8C90-48749295315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1C5497-A698-D682-4B7F-6D6EE8BFA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A113E3-FF5F-542B-297D-6027A2549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C0DE30-879F-FAFE-1499-623687D32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A6F1-E901-4A84-A060-CA19D7E87048}" type="datetimeFigureOut">
              <a:rPr lang="pt-BR" smtClean="0"/>
              <a:t>15/05/2024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D7487F-393C-8544-AA64-47D820652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07ED3C-A218-79AB-25EA-382EBC9D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7E4C-5CDE-49B5-AA35-E625F862CC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69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EFECB-EA28-2F86-9A2F-73E75A68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499010-3AC8-90CC-A9A2-20C135557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D43CCA-C186-9768-AF49-5BB42C257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A6F1-E901-4A84-A060-CA19D7E87048}" type="datetimeFigureOut">
              <a:rPr lang="pt-BR" smtClean="0"/>
              <a:t>15/05/2024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A5BFE8-5FBC-F287-0651-A7E372B0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86C55A-3407-0DB6-6E07-523623598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7E4C-5CDE-49B5-AA35-E625F862CC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43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DF3DA9-B545-D650-6C4C-463AE2698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5D4946F-29B7-06B3-5B0D-820215924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7C91BF-519F-35E0-5B5E-EC4D27D68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A6F1-E901-4A84-A060-CA19D7E87048}" type="datetimeFigureOut">
              <a:rPr lang="pt-BR" smtClean="0"/>
              <a:t>15/05/2024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2DF73D-914B-BFE5-8240-0F95F406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6D22C9-95B1-DC74-197F-04BE7FD5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7E4C-5CDE-49B5-AA35-E625F862CC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08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B4135-4B06-6BA3-1E20-A15E0F1E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A3FCE5-B7F1-1892-890D-125893190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4B4318-C128-2058-AFA6-9E0705D8A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A6F1-E901-4A84-A060-CA19D7E87048}" type="datetimeFigureOut">
              <a:rPr lang="pt-BR" smtClean="0"/>
              <a:t>15/05/2024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F00AE8-13AA-452B-9B33-35991D943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D1BCE7-D789-2447-2D4C-0B1F56BD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7E4C-5CDE-49B5-AA35-E625F862CC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68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4E52A-B124-9A36-FF74-F29699978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6C9175-4AB1-2835-21CB-79EE7AE2B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E27ECA-EBA0-9914-327D-4FED0A80C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A6F1-E901-4A84-A060-CA19D7E87048}" type="datetimeFigureOut">
              <a:rPr lang="pt-BR" smtClean="0"/>
              <a:t>15/05/2024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CA88DB-7878-250E-F875-99BDE53C1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EA08F0-E5D5-1525-4D54-58C9EA38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7E4C-5CDE-49B5-AA35-E625F862CC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46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D2798-F4A1-6F98-07B4-E39ECC28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BE235F-9B95-B362-1B3F-BA628F52F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BE0E38F-BBC7-3671-828A-968546C6F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C6E0E3-BBFE-991D-CB78-DFD26A288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A6F1-E901-4A84-A060-CA19D7E87048}" type="datetimeFigureOut">
              <a:rPr lang="pt-BR" smtClean="0"/>
              <a:t>15/05/2024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EE966F-A181-E6D7-FFC3-AC451932D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F76BE6-D04E-63B0-6FEE-6419CE24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7E4C-5CDE-49B5-AA35-E625F862CC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85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26B64-3454-CE7D-0933-7AB5E749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54FE58-3E02-DB11-655E-DC050D7C4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DED72A-8FDD-769D-68D8-74C8A8A6A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D90FDE7-12AD-02F0-F013-757E060DF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772560D-501A-019D-8AC3-C992A9C3F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AF532F0-4DAA-D6A8-CDCD-652F2A70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A6F1-E901-4A84-A060-CA19D7E87048}" type="datetimeFigureOut">
              <a:rPr lang="pt-BR" smtClean="0"/>
              <a:t>15/05/2024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9782F64-E40B-747B-1D45-20B2DD4E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E247079-BF74-7938-9B04-D90352D7B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7E4C-5CDE-49B5-AA35-E625F862CC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5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BFCBF-34BF-7278-4E80-EE0D88EFE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B0FBFCB-4086-1399-9AB7-0FBD6320C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A6F1-E901-4A84-A060-CA19D7E87048}" type="datetimeFigureOut">
              <a:rPr lang="pt-BR" smtClean="0"/>
              <a:t>15/05/2024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83A6B1E-5E74-F752-8306-85AB8718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439E44A-A3DD-7DCA-F5F3-CD6C0AD7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7E4C-5CDE-49B5-AA35-E625F862CC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79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19916BE-FF75-311E-C090-FDC133FB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A6F1-E901-4A84-A060-CA19D7E87048}" type="datetimeFigureOut">
              <a:rPr lang="pt-BR" smtClean="0"/>
              <a:t>15/05/2024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5D3DF2A-333C-ACC5-F6CF-63EC4458B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8376E5-B4AE-8BE9-BDF0-E21260C74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7E4C-5CDE-49B5-AA35-E625F862CC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35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942B7-8775-1235-176B-793EDC1FD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0A19AE-F531-1861-3CE6-4A0E3A5D1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47FDFB7-511D-7F35-FE8C-139B50186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EBBFA70-A24A-F681-906E-DD03144D6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A6F1-E901-4A84-A060-CA19D7E87048}" type="datetimeFigureOut">
              <a:rPr lang="pt-BR" smtClean="0"/>
              <a:t>15/05/2024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8EB5A8-0FBE-F52B-5020-5E35DED0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0F3CE0-DC9B-A9D7-4647-A9B058DD3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7E4C-5CDE-49B5-AA35-E625F862CC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38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DAE55-1D84-0BE6-6661-37074A687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6A5F7E-F8EA-0FBE-EDBC-9889F717C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0014C2-018A-7770-4EE0-1C8778BB3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DC498A-C6E3-5A92-A857-8EBD3D2C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A6F1-E901-4A84-A060-CA19D7E87048}" type="datetimeFigureOut">
              <a:rPr lang="pt-BR" smtClean="0"/>
              <a:t>15/05/2024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31FD9C9-C959-B487-2101-DE705551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01D3A8-F028-3933-B77D-60A2C0AF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7E4C-5CDE-49B5-AA35-E625F862CC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80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C583EBC-80B1-AA33-E1BA-4B2B7DA5B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6B9B3B-406F-EFEF-CCEB-DBD6C95C4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CCAE61-32B5-2FB0-2113-2CD5B4870B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6A6F1-E901-4A84-A060-CA19D7E87048}" type="datetimeFigureOut">
              <a:rPr lang="pt-BR" smtClean="0"/>
              <a:t>15/05/2024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704A75-CADB-5052-758E-CA49A56AC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794364-EBA5-1813-925C-381606383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87E4C-5CDE-49B5-AA35-E625F862CC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55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.gov.br/en/web/dou/-/portaria-mds-n-966-de-6-de-marco-de-2024-546839622" TargetMode="External"/><Relationship Id="rId5" Type="http://schemas.openxmlformats.org/officeDocument/2006/relationships/hyperlink" Target="https://www.in.gov.br/web/dou/-/decreto-n-11.936-de-5-de-marco-de-2024-546760941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248E54D-FD9D-67BF-6918-9512B3BF7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924" y="5785669"/>
            <a:ext cx="2230998" cy="86855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5A21983-6790-F606-358F-E4035D674486}"/>
              </a:ext>
            </a:extLst>
          </p:cNvPr>
          <p:cNvSpPr txBox="1"/>
          <p:nvPr/>
        </p:nvSpPr>
        <p:spPr>
          <a:xfrm>
            <a:off x="835743" y="1630077"/>
            <a:ext cx="11031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</a:rPr>
              <a:t>ALIMENTOS que promovem VIDA precisam ser ACESSÍVEIS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662CC1B-82E6-BD1E-EB24-4999ED5DD59C}"/>
              </a:ext>
            </a:extLst>
          </p:cNvPr>
          <p:cNvSpPr txBox="1"/>
          <p:nvPr/>
        </p:nvSpPr>
        <p:spPr>
          <a:xfrm>
            <a:off x="5742037" y="4337085"/>
            <a:ext cx="6125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Aptos Display" panose="020B0004020202020204" pitchFamily="34" charset="0"/>
              </a:rPr>
              <a:t>Professora </a:t>
            </a:r>
            <a:r>
              <a:rPr lang="pt-BR" sz="2800" dirty="0" err="1">
                <a:solidFill>
                  <a:schemeClr val="accent6">
                    <a:lumMod val="75000"/>
                  </a:schemeClr>
                </a:solidFill>
                <a:latin typeface="Aptos Display" panose="020B0004020202020204" pitchFamily="34" charset="0"/>
              </a:rPr>
              <a:t>Dr</a:t>
            </a:r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Aptos Display" panose="020B0004020202020204" pitchFamily="34" charset="0"/>
              </a:rPr>
              <a:t>ª Vanille Pessoa Cardoso</a:t>
            </a:r>
          </a:p>
          <a:p>
            <a:pPr algn="r"/>
            <a:r>
              <a:rPr lang="pt-BR" sz="1600" dirty="0">
                <a:solidFill>
                  <a:schemeClr val="accent6">
                    <a:lumMod val="75000"/>
                  </a:schemeClr>
                </a:solidFill>
                <a:latin typeface="Aptos Display" panose="020B0004020202020204" pitchFamily="34" charset="0"/>
              </a:rPr>
              <a:t>@professoravanille</a:t>
            </a:r>
          </a:p>
        </p:txBody>
      </p:sp>
    </p:spTree>
    <p:extLst>
      <p:ext uri="{BB962C8B-B14F-4D97-AF65-F5344CB8AC3E}">
        <p14:creationId xmlns:p14="http://schemas.microsoft.com/office/powerpoint/2010/main" val="3851678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20F700E-286F-EBBA-39C5-9A9A74EE2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14" t="18045" r="25250" b="21776"/>
          <a:stretch/>
        </p:blipFill>
        <p:spPr>
          <a:xfrm>
            <a:off x="4572001" y="348088"/>
            <a:ext cx="2703870" cy="1663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3AF5B8A-9927-695E-3178-FAE6EC9F3EF3}"/>
              </a:ext>
            </a:extLst>
          </p:cNvPr>
          <p:cNvSpPr txBox="1"/>
          <p:nvPr/>
        </p:nvSpPr>
        <p:spPr>
          <a:xfrm>
            <a:off x="3485535" y="2300017"/>
            <a:ext cx="52209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>
                <a:latin typeface="Aptos Display" panose="020B0004020202020204" pitchFamily="34" charset="0"/>
              </a:rPr>
              <a:t>Obrigada!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AC0808F-3A37-D1F2-D17C-6EA354302B89}"/>
              </a:ext>
            </a:extLst>
          </p:cNvPr>
          <p:cNvSpPr txBox="1"/>
          <p:nvPr/>
        </p:nvSpPr>
        <p:spPr>
          <a:xfrm>
            <a:off x="3755923" y="3844651"/>
            <a:ext cx="4336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vanillepessoa@gmail.com</a:t>
            </a:r>
          </a:p>
          <a:p>
            <a:pPr algn="ctr"/>
            <a:r>
              <a:rPr lang="pt-BR" dirty="0"/>
              <a:t>@professoravanille </a:t>
            </a:r>
          </a:p>
          <a:p>
            <a:pPr algn="ctr"/>
            <a:endParaRPr lang="pt-BR" dirty="0"/>
          </a:p>
          <a:p>
            <a:pPr algn="ctr"/>
            <a:r>
              <a:rPr lang="pt-BR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oogle Sans"/>
              </a:rPr>
              <a:t>seconsea@presidencia.gov.br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66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4AA27B5-F077-D72E-07CE-A2E9B931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32" y="427090"/>
            <a:ext cx="35814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37AD2D5-E9AE-F0F8-F72C-08B0D7D51596}"/>
              </a:ext>
            </a:extLst>
          </p:cNvPr>
          <p:cNvSpPr txBox="1"/>
          <p:nvPr/>
        </p:nvSpPr>
        <p:spPr>
          <a:xfrm>
            <a:off x="0" y="3573411"/>
            <a:ext cx="41381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A Emenda Constitucional nº 64 incluiu a alimentação entre os direitos sociais, fixados no artigo 6º da Constituição Federal de 1988.</a:t>
            </a:r>
            <a:endParaRPr lang="pt-BR" sz="2400" dirty="0">
              <a:solidFill>
                <a:schemeClr val="accent6">
                  <a:lumMod val="50000"/>
                </a:schemeClr>
              </a:solidFill>
              <a:latin typeface="Aptos Display" panose="020B00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A0FCA99-084B-2E88-97FE-190C08FB5ACB}"/>
              </a:ext>
            </a:extLst>
          </p:cNvPr>
          <p:cNvSpPr txBox="1"/>
          <p:nvPr/>
        </p:nvSpPr>
        <p:spPr>
          <a:xfrm>
            <a:off x="5476566" y="276602"/>
            <a:ext cx="611566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ptos Display" panose="020B0004020202020204" pitchFamily="34" charset="0"/>
              </a:rPr>
              <a:t>Não é qualquer Alimentação!</a:t>
            </a:r>
          </a:p>
          <a:p>
            <a:pPr algn="ctr"/>
            <a:endParaRPr lang="pt-BR" sz="2800" dirty="0">
              <a:solidFill>
                <a:srgbClr val="FF0000"/>
              </a:solidFill>
              <a:latin typeface="Aptos Display" panose="020B0004020202020204" pitchFamily="34" charset="0"/>
            </a:endParaRPr>
          </a:p>
          <a:p>
            <a:pPr algn="ctr"/>
            <a:endParaRPr lang="pt-BR" sz="2800" dirty="0">
              <a:latin typeface="Aptos Display" panose="020B0004020202020204" pitchFamily="34" charset="0"/>
            </a:endParaRPr>
          </a:p>
          <a:p>
            <a:pPr algn="ctr"/>
            <a:r>
              <a:rPr lang="pt-BR" sz="2800" dirty="0">
                <a:latin typeface="Aptos Display" panose="020B0004020202020204" pitchFamily="34" charset="0"/>
              </a:rPr>
              <a:t>Garantindo a Segurança Alimentar e Nutricional (SAN) e o direito à vida.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7CF6D44-7A3D-E7E8-48C9-57092B72A368}"/>
              </a:ext>
            </a:extLst>
          </p:cNvPr>
          <p:cNvSpPr txBox="1"/>
          <p:nvPr/>
        </p:nvSpPr>
        <p:spPr>
          <a:xfrm>
            <a:off x="5284837" y="3573411"/>
            <a:ext cx="663677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Aptos Display" panose="020B0004020202020204" pitchFamily="34" charset="0"/>
              </a:rPr>
              <a:t>SAN é a realização do direito de TODAS AS PESSOAS ao acesso regular e permanente a alimentos de qualidade, em quantidade suficiente, sem comprometer o acesso a outras necessidades essenciais, tendo como base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práticas alimentares promotoras da saúde</a:t>
            </a:r>
            <a:r>
              <a:rPr lang="pt-BR" sz="2400" dirty="0">
                <a:latin typeface="Aptos Display" panose="020B0004020202020204" pitchFamily="34" charset="0"/>
              </a:rPr>
              <a:t> que respeitem a diversidade cultural e sejam ambiental, cultural, econômica e socialmente sustentáveis.</a:t>
            </a:r>
          </a:p>
        </p:txBody>
      </p:sp>
      <p:pic>
        <p:nvPicPr>
          <p:cNvPr id="4102" name="Picture 6" descr="Flecha de desenho áspero Vermelho Direito PNG transparente - StickPNG">
            <a:extLst>
              <a:ext uri="{FF2B5EF4-FFF2-40B4-BE49-F238E27FC236}">
                <a16:creationId xmlns:a16="http://schemas.microsoft.com/office/drawing/2014/main" id="{15CD1405-B18D-3335-223C-A83BD4493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43055" y="954176"/>
            <a:ext cx="812417" cy="46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32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5219679-7D97-1324-2B13-69E25063EBCD}"/>
              </a:ext>
            </a:extLst>
          </p:cNvPr>
          <p:cNvSpPr txBox="1"/>
          <p:nvPr/>
        </p:nvSpPr>
        <p:spPr>
          <a:xfrm>
            <a:off x="6017342" y="4041508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Aptos Display" panose="020B0004020202020204" pitchFamily="34" charset="0"/>
              </a:rPr>
              <a:t>Os ultraprocessados estão cada vez mais baratos, mais acessíveis e mais disponíveis e, além de serem vetores de doenças crônicas, têm sido a principal, ou muitas vezes, a única opção para a população de baixa renda, em insegurança alimentar e com acesso precário ao sistema de saúde.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EAFDBC-87EF-82D6-14BD-662C13A39EAC}"/>
              </a:ext>
            </a:extLst>
          </p:cNvPr>
          <p:cNvSpPr txBox="1"/>
          <p:nvPr/>
        </p:nvSpPr>
        <p:spPr>
          <a:xfrm>
            <a:off x="5801032" y="0"/>
            <a:ext cx="631231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ptos Display" panose="020B0004020202020204" pitchFamily="34" charset="0"/>
              </a:rPr>
              <a:t>Contexto Brasileiro: elevada insegurança alimentar e fome e, ao mesmo tempo, crescimento alarmante dos indicadores de doenças crônicas não transmissíveis, como </a:t>
            </a:r>
            <a:r>
              <a:rPr lang="pt-BR" sz="28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ptos Display" panose="020B0004020202020204" pitchFamily="34" charset="0"/>
              </a:rPr>
              <a:t>obesidade, diabetes e câncer, que têm como uma de suas principais causas a alimentação não saudável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ptos Display" panose="020B0004020202020204" pitchFamily="34" charset="0"/>
              </a:rPr>
              <a:t>.</a:t>
            </a:r>
            <a:endParaRPr lang="pt-BR" sz="2800" dirty="0">
              <a:latin typeface="Aptos Display" panose="020B0004020202020204" pitchFamily="34" charset="0"/>
            </a:endParaRPr>
          </a:p>
        </p:txBody>
      </p:sp>
      <p:pic>
        <p:nvPicPr>
          <p:cNvPr id="6146" name="Picture 2" descr="Guia Alimentar para a População Brasileira | Nupens">
            <a:extLst>
              <a:ext uri="{FF2B5EF4-FFF2-40B4-BE49-F238E27FC236}">
                <a16:creationId xmlns:a16="http://schemas.microsoft.com/office/drawing/2014/main" id="{01D0BE4C-C49E-5BD8-71D9-6F4278FFB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11" y="130106"/>
            <a:ext cx="2770241" cy="360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A20FE77-F040-B06E-3809-EB5A03170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39" y="4026683"/>
            <a:ext cx="4137384" cy="230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087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226FC58-4A2D-AC85-5390-1DA23A1F7EA9}"/>
              </a:ext>
            </a:extLst>
          </p:cNvPr>
          <p:cNvSpPr txBox="1"/>
          <p:nvPr/>
        </p:nvSpPr>
        <p:spPr>
          <a:xfrm>
            <a:off x="282677" y="36895"/>
            <a:ext cx="1162664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ptos Display" panose="020B0004020202020204" pitchFamily="34" charset="0"/>
              </a:rPr>
              <a:t>Consequências do consumo de alimentos ultraprocessados para a saúde: </a:t>
            </a:r>
          </a:p>
          <a:p>
            <a:pPr algn="just"/>
            <a:endParaRPr lang="pt-BR" sz="2400" dirty="0">
              <a:latin typeface="Aptos Display" panose="020B0004020202020204" pitchFamily="34" charset="0"/>
            </a:endParaRPr>
          </a:p>
          <a:p>
            <a:pPr algn="just"/>
            <a:r>
              <a:rPr lang="pt-BR" sz="2400" dirty="0">
                <a:latin typeface="Aptos Display" panose="020B0004020202020204" pitchFamily="34" charset="0"/>
              </a:rPr>
              <a:t>- Quanto maior a participação (%) de alimentos ultraprocessados na dieta, maior o risco de doenças crônicas não transmissíveis. </a:t>
            </a:r>
          </a:p>
          <a:p>
            <a:pPr algn="just"/>
            <a:endParaRPr lang="pt-BR" sz="2400" dirty="0">
              <a:latin typeface="Aptos Display" panose="020B0004020202020204" pitchFamily="34" charset="0"/>
            </a:endParaRPr>
          </a:p>
          <a:p>
            <a:pPr algn="just"/>
            <a:r>
              <a:rPr lang="pt-BR" sz="2400" dirty="0">
                <a:latin typeface="Aptos Display" panose="020B0004020202020204" pitchFamily="34" charset="0"/>
              </a:rPr>
              <a:t>- Meta-análises recentes mostraram que o consumo de alimentos ultraprocessados está associado com aumento no risco de diabetes, doenças cardiovasculares, câncer e mortalidade por todas as causas.</a:t>
            </a:r>
          </a:p>
          <a:p>
            <a:pPr algn="just"/>
            <a:endParaRPr lang="pt-BR" sz="2400" dirty="0">
              <a:latin typeface="Aptos Display" panose="020B0004020202020204" pitchFamily="34" charset="0"/>
            </a:endParaRPr>
          </a:p>
          <a:p>
            <a:pPr algn="just"/>
            <a:r>
              <a:rPr lang="pt-BR" sz="2400" dirty="0">
                <a:latin typeface="Aptos Display" panose="020B0004020202020204" pitchFamily="34" charset="0"/>
              </a:rPr>
              <a:t>- Múltiplos mecanismos para essas associações foram postulados, incluindo a deterioração geral da qualidade nutricional da dieta e aumento do risco de obesidade, bem como atributos típicos de alimentos ultraprocessados, como baixo potencial de saciedade, altas cargas glicêmicas, maior presença de aditivos, adoçantes, emulsificantes e contaminantes formados durante o processamento ou liberação da embalagem sintética.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DDE715C-502C-4858-9891-4842F4ABC091}"/>
              </a:ext>
            </a:extLst>
          </p:cNvPr>
          <p:cNvSpPr txBox="1"/>
          <p:nvPr/>
        </p:nvSpPr>
        <p:spPr>
          <a:xfrm>
            <a:off x="0" y="5713109"/>
            <a:ext cx="1210351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latin typeface="Aptos Display" panose="020B0004020202020204" pitchFamily="34" charset="0"/>
              </a:rPr>
              <a:t>- IBGE. Pesquisa de orçamentos familiares 2017-2018: primeiros resultados. IBGE, Coordenação de Trabalho e Rendimento. Rio de Janeiro: IBGE, 2019. </a:t>
            </a:r>
          </a:p>
          <a:p>
            <a:pPr algn="just"/>
            <a:r>
              <a:rPr lang="pt-BR" sz="1100" dirty="0">
                <a:latin typeface="Aptos Display" panose="020B0004020202020204" pitchFamily="34" charset="0"/>
              </a:rPr>
              <a:t>- Lane MM, Davis JA, </a:t>
            </a:r>
            <a:r>
              <a:rPr lang="pt-BR" sz="1100" dirty="0" err="1">
                <a:latin typeface="Aptos Display" panose="020B0004020202020204" pitchFamily="34" charset="0"/>
              </a:rPr>
              <a:t>Beattie</a:t>
            </a:r>
            <a:r>
              <a:rPr lang="pt-BR" sz="1100" dirty="0">
                <a:latin typeface="Aptos Display" panose="020B0004020202020204" pitchFamily="34" charset="0"/>
              </a:rPr>
              <a:t> S, et al. </a:t>
            </a:r>
            <a:r>
              <a:rPr lang="pt-BR" sz="1100" dirty="0" err="1">
                <a:latin typeface="Aptos Display" panose="020B0004020202020204" pitchFamily="34" charset="0"/>
              </a:rPr>
              <a:t>Ultraprocessed</a:t>
            </a:r>
            <a:r>
              <a:rPr lang="pt-BR" sz="1100" dirty="0">
                <a:latin typeface="Aptos Display" panose="020B0004020202020204" pitchFamily="34" charset="0"/>
              </a:rPr>
              <a:t> food </a:t>
            </a:r>
            <a:r>
              <a:rPr lang="pt-BR" sz="1100" dirty="0" err="1">
                <a:latin typeface="Aptos Display" panose="020B0004020202020204" pitchFamily="34" charset="0"/>
              </a:rPr>
              <a:t>and</a:t>
            </a:r>
            <a:r>
              <a:rPr lang="pt-BR" sz="1100" dirty="0">
                <a:latin typeface="Aptos Display" panose="020B0004020202020204" pitchFamily="34" charset="0"/>
              </a:rPr>
              <a:t> </a:t>
            </a:r>
            <a:r>
              <a:rPr lang="pt-BR" sz="1100" dirty="0" err="1">
                <a:latin typeface="Aptos Display" panose="020B0004020202020204" pitchFamily="34" charset="0"/>
              </a:rPr>
              <a:t>chronic</a:t>
            </a:r>
            <a:r>
              <a:rPr lang="pt-BR" sz="1100" dirty="0">
                <a:latin typeface="Aptos Display" panose="020B0004020202020204" pitchFamily="34" charset="0"/>
              </a:rPr>
              <a:t> </a:t>
            </a:r>
            <a:r>
              <a:rPr lang="pt-BR" sz="1100" dirty="0" err="1">
                <a:latin typeface="Aptos Display" panose="020B0004020202020204" pitchFamily="34" charset="0"/>
              </a:rPr>
              <a:t>noncommunicable</a:t>
            </a:r>
            <a:r>
              <a:rPr lang="pt-BR" sz="1100" dirty="0">
                <a:latin typeface="Aptos Display" panose="020B0004020202020204" pitchFamily="34" charset="0"/>
              </a:rPr>
              <a:t> </a:t>
            </a:r>
            <a:r>
              <a:rPr lang="pt-BR" sz="1100" dirty="0" err="1">
                <a:latin typeface="Aptos Display" panose="020B0004020202020204" pitchFamily="34" charset="0"/>
              </a:rPr>
              <a:t>diseases</a:t>
            </a:r>
            <a:r>
              <a:rPr lang="pt-BR" sz="1100" dirty="0">
                <a:latin typeface="Aptos Display" panose="020B0004020202020204" pitchFamily="34" charset="0"/>
              </a:rPr>
              <a:t>: A </a:t>
            </a:r>
            <a:r>
              <a:rPr lang="pt-BR" sz="1100" dirty="0" err="1">
                <a:latin typeface="Aptos Display" panose="020B0004020202020204" pitchFamily="34" charset="0"/>
              </a:rPr>
              <a:t>systematic</a:t>
            </a:r>
            <a:r>
              <a:rPr lang="pt-BR" sz="1100" dirty="0">
                <a:latin typeface="Aptos Display" panose="020B0004020202020204" pitchFamily="34" charset="0"/>
              </a:rPr>
              <a:t> review </a:t>
            </a:r>
            <a:r>
              <a:rPr lang="pt-BR" sz="1100" dirty="0" err="1">
                <a:latin typeface="Aptos Display" panose="020B0004020202020204" pitchFamily="34" charset="0"/>
              </a:rPr>
              <a:t>and</a:t>
            </a:r>
            <a:r>
              <a:rPr lang="pt-BR" sz="1100" dirty="0">
                <a:latin typeface="Aptos Display" panose="020B0004020202020204" pitchFamily="34" charset="0"/>
              </a:rPr>
              <a:t> meta-</a:t>
            </a:r>
            <a:r>
              <a:rPr lang="pt-BR" sz="1100" dirty="0" err="1">
                <a:latin typeface="Aptos Display" panose="020B0004020202020204" pitchFamily="34" charset="0"/>
              </a:rPr>
              <a:t>analysis</a:t>
            </a:r>
            <a:r>
              <a:rPr lang="pt-BR" sz="1100" dirty="0">
                <a:latin typeface="Aptos Display" panose="020B0004020202020204" pitchFamily="34" charset="0"/>
              </a:rPr>
              <a:t> </a:t>
            </a:r>
            <a:r>
              <a:rPr lang="pt-BR" sz="1100" dirty="0" err="1">
                <a:latin typeface="Aptos Display" panose="020B0004020202020204" pitchFamily="34" charset="0"/>
              </a:rPr>
              <a:t>of</a:t>
            </a:r>
            <a:r>
              <a:rPr lang="pt-BR" sz="1100" dirty="0">
                <a:latin typeface="Aptos Display" panose="020B0004020202020204" pitchFamily="34" charset="0"/>
              </a:rPr>
              <a:t> 43 </a:t>
            </a:r>
            <a:r>
              <a:rPr lang="pt-BR" sz="1100" dirty="0" err="1">
                <a:latin typeface="Aptos Display" panose="020B0004020202020204" pitchFamily="34" charset="0"/>
              </a:rPr>
              <a:t>observational</a:t>
            </a:r>
            <a:r>
              <a:rPr lang="pt-BR" sz="1100" dirty="0">
                <a:latin typeface="Aptos Display" panose="020B0004020202020204" pitchFamily="34" charset="0"/>
              </a:rPr>
              <a:t> </a:t>
            </a:r>
            <a:r>
              <a:rPr lang="pt-BR" sz="1100" dirty="0" err="1">
                <a:latin typeface="Aptos Display" panose="020B0004020202020204" pitchFamily="34" charset="0"/>
              </a:rPr>
              <a:t>studies</a:t>
            </a:r>
            <a:r>
              <a:rPr lang="pt-BR" sz="1100" dirty="0">
                <a:latin typeface="Aptos Display" panose="020B0004020202020204" pitchFamily="34" charset="0"/>
              </a:rPr>
              <a:t>. </a:t>
            </a:r>
            <a:r>
              <a:rPr lang="pt-BR" sz="1100" dirty="0" err="1">
                <a:latin typeface="Aptos Display" panose="020B0004020202020204" pitchFamily="34" charset="0"/>
              </a:rPr>
              <a:t>Obes</a:t>
            </a:r>
            <a:r>
              <a:rPr lang="pt-BR" sz="1100" dirty="0">
                <a:latin typeface="Aptos Display" panose="020B0004020202020204" pitchFamily="34" charset="0"/>
              </a:rPr>
              <a:t> Rev. 2021;22(3):e13146. doi:10.1111/obr.13146. </a:t>
            </a:r>
          </a:p>
          <a:p>
            <a:pPr algn="just"/>
            <a:r>
              <a:rPr lang="pt-BR" sz="1100" dirty="0">
                <a:latin typeface="Aptos Display" panose="020B0004020202020204" pitchFamily="34" charset="0"/>
              </a:rPr>
              <a:t>- </a:t>
            </a:r>
            <a:r>
              <a:rPr lang="pt-BR" sz="1100" dirty="0" err="1">
                <a:latin typeface="Aptos Display" panose="020B0004020202020204" pitchFamily="34" charset="0"/>
              </a:rPr>
              <a:t>Askari</a:t>
            </a:r>
            <a:r>
              <a:rPr lang="pt-BR" sz="1100" dirty="0">
                <a:latin typeface="Aptos Display" panose="020B0004020202020204" pitchFamily="34" charset="0"/>
              </a:rPr>
              <a:t> M, </a:t>
            </a:r>
            <a:r>
              <a:rPr lang="pt-BR" sz="1100" dirty="0" err="1">
                <a:latin typeface="Aptos Display" panose="020B0004020202020204" pitchFamily="34" charset="0"/>
              </a:rPr>
              <a:t>Heshmati</a:t>
            </a:r>
            <a:r>
              <a:rPr lang="pt-BR" sz="1100" dirty="0">
                <a:latin typeface="Aptos Display" panose="020B0004020202020204" pitchFamily="34" charset="0"/>
              </a:rPr>
              <a:t> J, </a:t>
            </a:r>
            <a:r>
              <a:rPr lang="pt-BR" sz="1100" dirty="0" err="1">
                <a:latin typeface="Aptos Display" panose="020B0004020202020204" pitchFamily="34" charset="0"/>
              </a:rPr>
              <a:t>Shahinfar</a:t>
            </a:r>
            <a:r>
              <a:rPr lang="pt-BR" sz="1100" dirty="0">
                <a:latin typeface="Aptos Display" panose="020B0004020202020204" pitchFamily="34" charset="0"/>
              </a:rPr>
              <a:t> H, </a:t>
            </a:r>
            <a:r>
              <a:rPr lang="pt-BR" sz="1100" dirty="0" err="1">
                <a:latin typeface="Aptos Display" panose="020B0004020202020204" pitchFamily="34" charset="0"/>
              </a:rPr>
              <a:t>Tripathi</a:t>
            </a:r>
            <a:r>
              <a:rPr lang="pt-BR" sz="1100" dirty="0">
                <a:latin typeface="Aptos Display" panose="020B0004020202020204" pitchFamily="34" charset="0"/>
              </a:rPr>
              <a:t> N, </a:t>
            </a:r>
            <a:r>
              <a:rPr lang="pt-BR" sz="1100" dirty="0" err="1">
                <a:latin typeface="Aptos Display" panose="020B0004020202020204" pitchFamily="34" charset="0"/>
              </a:rPr>
              <a:t>Daneshzad</a:t>
            </a:r>
            <a:r>
              <a:rPr lang="pt-BR" sz="1100" dirty="0">
                <a:latin typeface="Aptos Display" panose="020B0004020202020204" pitchFamily="34" charset="0"/>
              </a:rPr>
              <a:t> E. </a:t>
            </a:r>
            <a:r>
              <a:rPr lang="pt-BR" sz="1100" dirty="0" err="1">
                <a:latin typeface="Aptos Display" panose="020B0004020202020204" pitchFamily="34" charset="0"/>
              </a:rPr>
              <a:t>Ultra-processed</a:t>
            </a:r>
            <a:r>
              <a:rPr lang="pt-BR" sz="1100" dirty="0">
                <a:latin typeface="Aptos Display" panose="020B0004020202020204" pitchFamily="34" charset="0"/>
              </a:rPr>
              <a:t> food </a:t>
            </a:r>
            <a:r>
              <a:rPr lang="pt-BR" sz="1100" dirty="0" err="1">
                <a:latin typeface="Aptos Display" panose="020B0004020202020204" pitchFamily="34" charset="0"/>
              </a:rPr>
              <a:t>and</a:t>
            </a:r>
            <a:r>
              <a:rPr lang="pt-BR" sz="1100" dirty="0">
                <a:latin typeface="Aptos Display" panose="020B0004020202020204" pitchFamily="34" charset="0"/>
              </a:rPr>
              <a:t> </a:t>
            </a:r>
            <a:r>
              <a:rPr lang="pt-BR" sz="1100" dirty="0" err="1">
                <a:latin typeface="Aptos Display" panose="020B0004020202020204" pitchFamily="34" charset="0"/>
              </a:rPr>
              <a:t>the</a:t>
            </a:r>
            <a:r>
              <a:rPr lang="pt-BR" sz="1100" dirty="0">
                <a:latin typeface="Aptos Display" panose="020B0004020202020204" pitchFamily="34" charset="0"/>
              </a:rPr>
              <a:t> </a:t>
            </a:r>
            <a:r>
              <a:rPr lang="pt-BR" sz="1100" dirty="0" err="1">
                <a:latin typeface="Aptos Display" panose="020B0004020202020204" pitchFamily="34" charset="0"/>
              </a:rPr>
              <a:t>risk</a:t>
            </a:r>
            <a:r>
              <a:rPr lang="pt-BR" sz="1100" dirty="0">
                <a:latin typeface="Aptos Display" panose="020B0004020202020204" pitchFamily="34" charset="0"/>
              </a:rPr>
              <a:t> </a:t>
            </a:r>
            <a:r>
              <a:rPr lang="pt-BR" sz="1100" dirty="0" err="1">
                <a:latin typeface="Aptos Display" panose="020B0004020202020204" pitchFamily="34" charset="0"/>
              </a:rPr>
              <a:t>of</a:t>
            </a:r>
            <a:r>
              <a:rPr lang="pt-BR" sz="1100" dirty="0">
                <a:latin typeface="Aptos Display" panose="020B0004020202020204" pitchFamily="34" charset="0"/>
              </a:rPr>
              <a:t> </a:t>
            </a:r>
            <a:r>
              <a:rPr lang="pt-BR" sz="1100" dirty="0" err="1">
                <a:latin typeface="Aptos Display" panose="020B0004020202020204" pitchFamily="34" charset="0"/>
              </a:rPr>
              <a:t>overweight</a:t>
            </a:r>
            <a:r>
              <a:rPr lang="pt-BR" sz="1100" dirty="0">
                <a:latin typeface="Aptos Display" panose="020B0004020202020204" pitchFamily="34" charset="0"/>
              </a:rPr>
              <a:t> </a:t>
            </a:r>
            <a:r>
              <a:rPr lang="pt-BR" sz="1100" dirty="0" err="1">
                <a:latin typeface="Aptos Display" panose="020B0004020202020204" pitchFamily="34" charset="0"/>
              </a:rPr>
              <a:t>and</a:t>
            </a:r>
            <a:r>
              <a:rPr lang="pt-BR" sz="1100" dirty="0">
                <a:latin typeface="Aptos Display" panose="020B0004020202020204" pitchFamily="34" charset="0"/>
              </a:rPr>
              <a:t> </a:t>
            </a:r>
            <a:r>
              <a:rPr lang="pt-BR" sz="1100" dirty="0" err="1">
                <a:latin typeface="Aptos Display" panose="020B0004020202020204" pitchFamily="34" charset="0"/>
              </a:rPr>
              <a:t>obesity</a:t>
            </a:r>
            <a:r>
              <a:rPr lang="pt-BR" sz="1100" dirty="0">
                <a:latin typeface="Aptos Display" panose="020B0004020202020204" pitchFamily="34" charset="0"/>
              </a:rPr>
              <a:t>: a </a:t>
            </a:r>
            <a:r>
              <a:rPr lang="pt-BR" sz="1100" dirty="0" err="1">
                <a:latin typeface="Aptos Display" panose="020B0004020202020204" pitchFamily="34" charset="0"/>
              </a:rPr>
              <a:t>systematic</a:t>
            </a:r>
            <a:r>
              <a:rPr lang="pt-BR" sz="1100" dirty="0">
                <a:latin typeface="Aptos Display" panose="020B0004020202020204" pitchFamily="34" charset="0"/>
              </a:rPr>
              <a:t> review </a:t>
            </a:r>
            <a:r>
              <a:rPr lang="pt-BR" sz="1100" dirty="0" err="1">
                <a:latin typeface="Aptos Display" panose="020B0004020202020204" pitchFamily="34" charset="0"/>
              </a:rPr>
              <a:t>and</a:t>
            </a:r>
            <a:r>
              <a:rPr lang="pt-BR" sz="1100" dirty="0">
                <a:latin typeface="Aptos Display" panose="020B0004020202020204" pitchFamily="34" charset="0"/>
              </a:rPr>
              <a:t> meta-</a:t>
            </a:r>
            <a:r>
              <a:rPr lang="pt-BR" sz="1100" dirty="0" err="1">
                <a:latin typeface="Aptos Display" panose="020B0004020202020204" pitchFamily="34" charset="0"/>
              </a:rPr>
              <a:t>analysis</a:t>
            </a:r>
            <a:r>
              <a:rPr lang="pt-BR" sz="1100" dirty="0">
                <a:latin typeface="Aptos Display" panose="020B0004020202020204" pitchFamily="34" charset="0"/>
              </a:rPr>
              <a:t> </a:t>
            </a:r>
            <a:r>
              <a:rPr lang="pt-BR" sz="1100" dirty="0" err="1">
                <a:latin typeface="Aptos Display" panose="020B0004020202020204" pitchFamily="34" charset="0"/>
              </a:rPr>
              <a:t>of</a:t>
            </a:r>
            <a:r>
              <a:rPr lang="pt-BR" sz="1100" dirty="0">
                <a:latin typeface="Aptos Display" panose="020B0004020202020204" pitchFamily="34" charset="0"/>
              </a:rPr>
              <a:t> </a:t>
            </a:r>
            <a:r>
              <a:rPr lang="pt-BR" sz="1100" dirty="0" err="1">
                <a:latin typeface="Aptos Display" panose="020B0004020202020204" pitchFamily="34" charset="0"/>
              </a:rPr>
              <a:t>observational</a:t>
            </a:r>
            <a:r>
              <a:rPr lang="pt-BR" sz="1100" dirty="0">
                <a:latin typeface="Aptos Display" panose="020B0004020202020204" pitchFamily="34" charset="0"/>
              </a:rPr>
              <a:t> </a:t>
            </a:r>
            <a:r>
              <a:rPr lang="pt-BR" sz="1100" dirty="0" err="1">
                <a:latin typeface="Aptos Display" panose="020B0004020202020204" pitchFamily="34" charset="0"/>
              </a:rPr>
              <a:t>studies</a:t>
            </a:r>
            <a:r>
              <a:rPr lang="pt-BR" sz="1100" dirty="0">
                <a:latin typeface="Aptos Display" panose="020B0004020202020204" pitchFamily="34" charset="0"/>
              </a:rPr>
              <a:t>. </a:t>
            </a:r>
            <a:r>
              <a:rPr lang="pt-BR" sz="1100" dirty="0" err="1">
                <a:latin typeface="Aptos Display" panose="020B0004020202020204" pitchFamily="34" charset="0"/>
              </a:rPr>
              <a:t>Int</a:t>
            </a:r>
            <a:r>
              <a:rPr lang="pt-BR" sz="1100" dirty="0">
                <a:latin typeface="Aptos Display" panose="020B0004020202020204" pitchFamily="34" charset="0"/>
              </a:rPr>
              <a:t> J </a:t>
            </a:r>
            <a:r>
              <a:rPr lang="pt-BR" sz="1100" dirty="0" err="1">
                <a:latin typeface="Aptos Display" panose="020B0004020202020204" pitchFamily="34" charset="0"/>
              </a:rPr>
              <a:t>Obes</a:t>
            </a:r>
            <a:r>
              <a:rPr lang="pt-BR" sz="1100" dirty="0">
                <a:latin typeface="Aptos Display" panose="020B0004020202020204" pitchFamily="34" charset="0"/>
              </a:rPr>
              <a:t>. 2020;44(10):2080–91. </a:t>
            </a:r>
          </a:p>
          <a:p>
            <a:pPr algn="just"/>
            <a:r>
              <a:rPr lang="pt-BR" sz="1100" dirty="0">
                <a:latin typeface="Aptos Display" panose="020B0004020202020204" pitchFamily="34" charset="0"/>
              </a:rPr>
              <a:t>-  </a:t>
            </a:r>
            <a:r>
              <a:rPr lang="pt-BR" sz="1100" dirty="0" err="1">
                <a:latin typeface="Aptos Display" panose="020B0004020202020204" pitchFamily="34" charset="0"/>
              </a:rPr>
              <a:t>Pagliai</a:t>
            </a:r>
            <a:r>
              <a:rPr lang="pt-BR" sz="1100" dirty="0">
                <a:latin typeface="Aptos Display" panose="020B0004020202020204" pitchFamily="34" charset="0"/>
              </a:rPr>
              <a:t> G, </a:t>
            </a:r>
            <a:r>
              <a:rPr lang="pt-BR" sz="1100" dirty="0" err="1">
                <a:latin typeface="Aptos Display" panose="020B0004020202020204" pitchFamily="34" charset="0"/>
              </a:rPr>
              <a:t>Dinu</a:t>
            </a:r>
            <a:r>
              <a:rPr lang="pt-BR" sz="1100" dirty="0">
                <a:latin typeface="Aptos Display" panose="020B0004020202020204" pitchFamily="34" charset="0"/>
              </a:rPr>
              <a:t> M, </a:t>
            </a:r>
            <a:r>
              <a:rPr lang="pt-BR" sz="1100" dirty="0" err="1">
                <a:latin typeface="Aptos Display" panose="020B0004020202020204" pitchFamily="34" charset="0"/>
              </a:rPr>
              <a:t>Madarena</a:t>
            </a:r>
            <a:r>
              <a:rPr lang="pt-BR" sz="1100" dirty="0">
                <a:latin typeface="Aptos Display" panose="020B0004020202020204" pitchFamily="34" charset="0"/>
              </a:rPr>
              <a:t> MP, </a:t>
            </a:r>
            <a:r>
              <a:rPr lang="pt-BR" sz="1100" dirty="0" err="1">
                <a:latin typeface="Aptos Display" panose="020B0004020202020204" pitchFamily="34" charset="0"/>
              </a:rPr>
              <a:t>Bonaccio</a:t>
            </a:r>
            <a:r>
              <a:rPr lang="pt-BR" sz="1100" dirty="0">
                <a:latin typeface="Aptos Display" panose="020B0004020202020204" pitchFamily="34" charset="0"/>
              </a:rPr>
              <a:t> M, </a:t>
            </a:r>
            <a:r>
              <a:rPr lang="pt-BR" sz="1100" dirty="0" err="1">
                <a:latin typeface="Aptos Display" panose="020B0004020202020204" pitchFamily="34" charset="0"/>
              </a:rPr>
              <a:t>Iacoviello</a:t>
            </a:r>
            <a:r>
              <a:rPr lang="pt-BR" sz="1100" dirty="0">
                <a:latin typeface="Aptos Display" panose="020B0004020202020204" pitchFamily="34" charset="0"/>
              </a:rPr>
              <a:t> L, </a:t>
            </a:r>
            <a:r>
              <a:rPr lang="pt-BR" sz="1100" dirty="0" err="1">
                <a:latin typeface="Aptos Display" panose="020B0004020202020204" pitchFamily="34" charset="0"/>
              </a:rPr>
              <a:t>Sofi</a:t>
            </a:r>
            <a:r>
              <a:rPr lang="pt-BR" sz="1100" dirty="0">
                <a:latin typeface="Aptos Display" panose="020B0004020202020204" pitchFamily="34" charset="0"/>
              </a:rPr>
              <a:t> F. </a:t>
            </a:r>
            <a:r>
              <a:rPr lang="pt-BR" sz="1100" dirty="0" err="1">
                <a:latin typeface="Aptos Display" panose="020B0004020202020204" pitchFamily="34" charset="0"/>
              </a:rPr>
              <a:t>Consumption</a:t>
            </a:r>
            <a:r>
              <a:rPr lang="pt-BR" sz="1100" dirty="0">
                <a:latin typeface="Aptos Display" panose="020B0004020202020204" pitchFamily="34" charset="0"/>
              </a:rPr>
              <a:t> </a:t>
            </a:r>
            <a:r>
              <a:rPr lang="pt-BR" sz="1100" dirty="0" err="1">
                <a:latin typeface="Aptos Display" panose="020B0004020202020204" pitchFamily="34" charset="0"/>
              </a:rPr>
              <a:t>of</a:t>
            </a:r>
            <a:r>
              <a:rPr lang="pt-BR" sz="1100" dirty="0">
                <a:latin typeface="Aptos Display" panose="020B0004020202020204" pitchFamily="34" charset="0"/>
              </a:rPr>
              <a:t> </a:t>
            </a:r>
            <a:r>
              <a:rPr lang="pt-BR" sz="1100" dirty="0" err="1">
                <a:latin typeface="Aptos Display" panose="020B0004020202020204" pitchFamily="34" charset="0"/>
              </a:rPr>
              <a:t>ultra-processed</a:t>
            </a:r>
            <a:r>
              <a:rPr lang="pt-BR" sz="1100" dirty="0">
                <a:latin typeface="Aptos Display" panose="020B0004020202020204" pitchFamily="34" charset="0"/>
              </a:rPr>
              <a:t> </a:t>
            </a:r>
            <a:r>
              <a:rPr lang="pt-BR" sz="1100" dirty="0" err="1">
                <a:latin typeface="Aptos Display" panose="020B0004020202020204" pitchFamily="34" charset="0"/>
              </a:rPr>
              <a:t>foods</a:t>
            </a:r>
            <a:r>
              <a:rPr lang="pt-BR" sz="1100" dirty="0">
                <a:latin typeface="Aptos Display" panose="020B0004020202020204" pitchFamily="34" charset="0"/>
              </a:rPr>
              <a:t> </a:t>
            </a:r>
            <a:r>
              <a:rPr lang="pt-BR" sz="1100" dirty="0" err="1">
                <a:latin typeface="Aptos Display" panose="020B0004020202020204" pitchFamily="34" charset="0"/>
              </a:rPr>
              <a:t>and</a:t>
            </a:r>
            <a:r>
              <a:rPr lang="pt-BR" sz="1100" dirty="0">
                <a:latin typeface="Aptos Display" panose="020B0004020202020204" pitchFamily="34" charset="0"/>
              </a:rPr>
              <a:t> </a:t>
            </a:r>
            <a:r>
              <a:rPr lang="pt-BR" sz="1100" dirty="0" err="1">
                <a:latin typeface="Aptos Display" panose="020B0004020202020204" pitchFamily="34" charset="0"/>
              </a:rPr>
              <a:t>health</a:t>
            </a:r>
            <a:r>
              <a:rPr lang="pt-BR" sz="1100" dirty="0">
                <a:latin typeface="Aptos Display" panose="020B0004020202020204" pitchFamily="34" charset="0"/>
              </a:rPr>
              <a:t> status: a </a:t>
            </a:r>
            <a:r>
              <a:rPr lang="pt-BR" sz="1100" dirty="0" err="1">
                <a:latin typeface="Aptos Display" panose="020B0004020202020204" pitchFamily="34" charset="0"/>
              </a:rPr>
              <a:t>systematic</a:t>
            </a:r>
            <a:r>
              <a:rPr lang="pt-BR" sz="1100" dirty="0">
                <a:latin typeface="Aptos Display" panose="020B0004020202020204" pitchFamily="34" charset="0"/>
              </a:rPr>
              <a:t> review </a:t>
            </a:r>
            <a:r>
              <a:rPr lang="pt-BR" sz="1100" dirty="0" err="1">
                <a:latin typeface="Aptos Display" panose="020B0004020202020204" pitchFamily="34" charset="0"/>
              </a:rPr>
              <a:t>and</a:t>
            </a:r>
            <a:r>
              <a:rPr lang="pt-BR" sz="1100" dirty="0">
                <a:latin typeface="Aptos Display" panose="020B0004020202020204" pitchFamily="34" charset="0"/>
              </a:rPr>
              <a:t> meta-</a:t>
            </a:r>
            <a:r>
              <a:rPr lang="pt-BR" sz="1100" dirty="0" err="1">
                <a:latin typeface="Aptos Display" panose="020B0004020202020204" pitchFamily="34" charset="0"/>
              </a:rPr>
              <a:t>analysis</a:t>
            </a:r>
            <a:r>
              <a:rPr lang="pt-BR" sz="1100" dirty="0">
                <a:latin typeface="Aptos Display" panose="020B0004020202020204" pitchFamily="34" charset="0"/>
              </a:rPr>
              <a:t>. Br J Nutr. 2020;125(3):308– 18.</a:t>
            </a:r>
          </a:p>
        </p:txBody>
      </p:sp>
    </p:spTree>
    <p:extLst>
      <p:ext uri="{BB962C8B-B14F-4D97-AF65-F5344CB8AC3E}">
        <p14:creationId xmlns:p14="http://schemas.microsoft.com/office/powerpoint/2010/main" val="124578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652AADE-282B-6216-7B55-BD3657EB5F25}"/>
              </a:ext>
            </a:extLst>
          </p:cNvPr>
          <p:cNvSpPr txBox="1"/>
          <p:nvPr/>
        </p:nvSpPr>
        <p:spPr>
          <a:xfrm>
            <a:off x="78659" y="143696"/>
            <a:ext cx="119855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ptos Display" panose="020B0004020202020204" pitchFamily="34" charset="0"/>
              </a:rPr>
              <a:t>Para redução da carga das doenças crônicas não transmissíveis e de mortes prematuras no Brasil são necessárias Políticas Públicas voltadas para a redução do consumo de alimentos ultraprocessados: 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ptos Display" panose="020B0004020202020204" pitchFamily="34" charset="0"/>
              </a:rPr>
              <a:t>rotulagem nutricional; 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ptos Display" panose="020B0004020202020204" pitchFamily="34" charset="0"/>
              </a:rPr>
              <a:t>regulação da venda e marketing desses produtos;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ptos Display" panose="020B0004020202020204" pitchFamily="34" charset="0"/>
              </a:rPr>
              <a:t>tributação adequada/reforma tributária.</a:t>
            </a:r>
          </a:p>
          <a:p>
            <a:pPr marL="342900" indent="-342900">
              <a:buFontTx/>
              <a:buChar char="-"/>
            </a:pPr>
            <a:endParaRPr lang="pt-BR" sz="2400" dirty="0">
              <a:latin typeface="Aptos Display" panose="020B00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79B2E2-52FD-53EA-5F41-B514A8A75A77}"/>
              </a:ext>
            </a:extLst>
          </p:cNvPr>
          <p:cNvSpPr txBox="1"/>
          <p:nvPr/>
        </p:nvSpPr>
        <p:spPr>
          <a:xfrm>
            <a:off x="0" y="608855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latin typeface="Aptos Display" panose="020B0004020202020204" pitchFamily="34" charset="0"/>
              </a:rPr>
              <a:t>- https://actbr.org.br/post/relatorio-por-que-a-comida-saudavel-esta-cada-vez-mais-longe-da- -mesa-dos-brasileiros/19121/ </a:t>
            </a:r>
          </a:p>
          <a:p>
            <a:r>
              <a:rPr lang="pt-BR" sz="1100" dirty="0">
                <a:latin typeface="Aptos Display" panose="020B0004020202020204" pitchFamily="34" charset="0"/>
              </a:rPr>
              <a:t>- https://actbr.org.br/tributacao-de-bebidas-adocadas </a:t>
            </a:r>
          </a:p>
          <a:p>
            <a:r>
              <a:rPr lang="pt-BR" sz="1100" dirty="0">
                <a:latin typeface="Aptos Display" panose="020B0004020202020204" pitchFamily="34" charset="0"/>
              </a:rPr>
              <a:t>- https://actbr.org.br/rotulagem </a:t>
            </a:r>
          </a:p>
          <a:p>
            <a:r>
              <a:rPr lang="pt-BR" sz="1100" dirty="0">
                <a:latin typeface="Aptos Display" panose="020B0004020202020204" pitchFamily="34" charset="0"/>
              </a:rPr>
              <a:t>- https://idec.org.br/embalagem-ideal 14. https://actbr.org.br/post/opiniao-sobre-a-regulacao-de-alimentos-ultraprocessados/16193/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725FC7-A82A-0E47-6CA3-612510C5601F}"/>
              </a:ext>
            </a:extLst>
          </p:cNvPr>
          <p:cNvSpPr txBox="1"/>
          <p:nvPr/>
        </p:nvSpPr>
        <p:spPr>
          <a:xfrm>
            <a:off x="5958349" y="2658381"/>
            <a:ext cx="6105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2000" b="1" i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Aptos Display" panose="020B0004020202020204" pitchFamily="34" charset="0"/>
              </a:rPr>
              <a:t>Imposto Seletivo-  inovação da Reforma Tributária que visa desestimular o consumo de mercadorias e serviços prejudiciais à saúde e/ou ao meio ambiente. </a:t>
            </a:r>
            <a:endParaRPr lang="pt-BR" sz="2000" b="1" i="1" dirty="0">
              <a:solidFill>
                <a:srgbClr val="002060"/>
              </a:solidFill>
              <a:latin typeface="Aptos Display" panose="020B00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5E179AD-A320-1F39-8F86-2D2E4B494F11}"/>
              </a:ext>
            </a:extLst>
          </p:cNvPr>
          <p:cNvSpPr txBox="1"/>
          <p:nvPr/>
        </p:nvSpPr>
        <p:spPr>
          <a:xfrm>
            <a:off x="6071420" y="4101175"/>
            <a:ext cx="61058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 Display" panose="020B0004020202020204" pitchFamily="34" charset="0"/>
              </a:rPr>
              <a:t>Incluir alimentos ultraprocessados na lista de produtos sujeitos ao imposto seletivo é fundamental para inibir o seu consumo e </a:t>
            </a:r>
            <a:r>
              <a:rPr lang="pt-BR" sz="2000" dirty="0">
                <a:solidFill>
                  <a:srgbClr val="000000"/>
                </a:solidFill>
                <a:highlight>
                  <a:srgbClr val="FFFFFF"/>
                </a:highlight>
                <a:latin typeface="Aptos Display" panose="020B0004020202020204" pitchFamily="34" charset="0"/>
              </a:rPr>
              <a:t>a</a:t>
            </a:r>
            <a:r>
              <a:rPr lang="pt-B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 Display" panose="020B0004020202020204" pitchFamily="34" charset="0"/>
              </a:rPr>
              <a:t>mpliar o acesso a alimentos saudáveis, colaborando para melhoria da qualidade da dieta dos brasileiros e protegendo o consumo do nosso arroz com feijão do dia a dia.</a:t>
            </a:r>
            <a:endParaRPr lang="pt-BR" sz="2000" dirty="0">
              <a:latin typeface="Aptos Display" panose="020B0004020202020204" pitchFamily="34" charset="0"/>
            </a:endParaRPr>
          </a:p>
        </p:txBody>
      </p:sp>
      <p:pic>
        <p:nvPicPr>
          <p:cNvPr id="13" name="Picture 6" descr="Flecha de desenho áspero Vermelho Direito PNG transparente - StickPNG">
            <a:extLst>
              <a:ext uri="{FF2B5EF4-FFF2-40B4-BE49-F238E27FC236}">
                <a16:creationId xmlns:a16="http://schemas.microsoft.com/office/drawing/2014/main" id="{1A4AD8F3-2621-04A8-5D60-4E25C06AD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3860">
            <a:off x="5375447" y="2231483"/>
            <a:ext cx="812417" cy="46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Flecha de desenho áspero Vermelho Direito PNG transparente - StickPNG">
            <a:extLst>
              <a:ext uri="{FF2B5EF4-FFF2-40B4-BE49-F238E27FC236}">
                <a16:creationId xmlns:a16="http://schemas.microsoft.com/office/drawing/2014/main" id="{9637A2E9-02F1-06A2-CA34-02C153EBF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30670" y="3791775"/>
            <a:ext cx="543934" cy="30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649F856D-2886-FAB2-741A-C652CDAA9F00}"/>
              </a:ext>
            </a:extLst>
          </p:cNvPr>
          <p:cNvSpPr txBox="1"/>
          <p:nvPr/>
        </p:nvSpPr>
        <p:spPr>
          <a:xfrm>
            <a:off x="260554" y="3556259"/>
            <a:ext cx="46291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ptos Display" panose="020B0004020202020204" pitchFamily="34" charset="0"/>
              </a:rPr>
              <a:t>Diversos estudos mostram que a tributação é a política pública mais eficaz para desestimular o consumo de produtos nocivos à saúde. </a:t>
            </a:r>
            <a:endParaRPr lang="pt-BR" sz="2000" dirty="0">
              <a:solidFill>
                <a:srgbClr val="FF0000"/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7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A5CE6E8F-86B6-770F-8DCB-67C30F8B64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0" t="58455"/>
          <a:stretch/>
        </p:blipFill>
        <p:spPr>
          <a:xfrm>
            <a:off x="52800" y="4570462"/>
            <a:ext cx="5390632" cy="1396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966BE4D-B65F-FD3D-34A9-9954C470F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74" y="616678"/>
            <a:ext cx="5024285" cy="3378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5E7C20F-BA88-C8C9-DAFB-4EA3FE430CC4}"/>
              </a:ext>
            </a:extLst>
          </p:cNvPr>
          <p:cNvSpPr txBox="1"/>
          <p:nvPr/>
        </p:nvSpPr>
        <p:spPr>
          <a:xfrm>
            <a:off x="5289755" y="182050"/>
            <a:ext cx="679409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Aptos Display" panose="020B0004020202020204" pitchFamily="34" charset="0"/>
              </a:rPr>
              <a:t>- </a:t>
            </a:r>
            <a:r>
              <a:rPr lang="pt-BR" b="0" i="0" u="sng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Aptos Display" panose="020B0004020202020204" pitchFamily="34" charset="0"/>
              </a:rPr>
              <a:t>cesta básica de alimentos </a:t>
            </a:r>
            <a:r>
              <a:rPr lang="pt-BR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Aptos Display" panose="020B0004020202020204" pitchFamily="34" charset="0"/>
              </a:rPr>
              <a:t>- conjunto de alimentos que busca garantir o direito humano à alimentação adequada e saudável, à saúde e ao bem-estar da população brasileira;</a:t>
            </a:r>
          </a:p>
          <a:p>
            <a:pPr algn="just"/>
            <a:r>
              <a:rPr lang="pt-BR" dirty="0">
                <a:latin typeface="Aptos Display" panose="020B0004020202020204" pitchFamily="34" charset="0"/>
              </a:rPr>
              <a:t>- </a:t>
            </a:r>
            <a:r>
              <a:rPr lang="pt-BR" b="0" i="0" u="sng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alimentação adequada e saudável </a:t>
            </a:r>
            <a:r>
              <a:rPr lang="pt-BR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- direito humano básico que envolve a garantia ao acesso permanente e regular, de forma socialmente justa, a uma prática alimentar adequada aos aspectos biológicos e sociais do indivíduo, que deve estar de acordo com as necessidades alimentares especiais e ser:</a:t>
            </a:r>
          </a:p>
          <a:p>
            <a:pPr algn="just"/>
            <a:r>
              <a:rPr lang="pt-BR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a) referenciada pela cultura alimentar e pelas dimensões de gênero, raça e etnia;</a:t>
            </a:r>
          </a:p>
          <a:p>
            <a:pPr algn="just"/>
            <a:r>
              <a:rPr lang="pt-BR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b) acessível do ponto de vista físico e financeiro;</a:t>
            </a:r>
          </a:p>
          <a:p>
            <a:pPr algn="just"/>
            <a:r>
              <a:rPr lang="pt-BR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c) harmônica em quantidade e qualidade, atendidos os princípios da variedade, do equilíbrio, da moderação e do prazer; e</a:t>
            </a:r>
          </a:p>
          <a:p>
            <a:pPr algn="just"/>
            <a:r>
              <a:rPr lang="pt-BR" b="0" i="0" dirty="0">
                <a:solidFill>
                  <a:srgbClr val="162937"/>
                </a:solidFill>
                <a:effectLst/>
                <a:highlight>
                  <a:srgbClr val="FFFFFF"/>
                </a:highlight>
                <a:latin typeface="rawline"/>
              </a:rPr>
              <a:t>d) baseada em práticas produtivas adequadas e sustentáveis;</a:t>
            </a:r>
          </a:p>
          <a:p>
            <a:pPr algn="just"/>
            <a:endParaRPr lang="pt-BR" dirty="0">
              <a:latin typeface="Aptos Display" panose="020B00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C46E59F-A1D7-899F-6683-EA4862F3F2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25" b="51834"/>
          <a:stretch/>
        </p:blipFill>
        <p:spPr>
          <a:xfrm>
            <a:off x="5860027" y="4536049"/>
            <a:ext cx="2674373" cy="146550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03A6BD7-1BF6-678A-6BB2-0CFB2D37842E}"/>
              </a:ext>
            </a:extLst>
          </p:cNvPr>
          <p:cNvSpPr txBox="1"/>
          <p:nvPr/>
        </p:nvSpPr>
        <p:spPr>
          <a:xfrm>
            <a:off x="7133303" y="647589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latin typeface="Aptos Display" panose="020B0004020202020204" pitchFamily="34" charset="0"/>
                <a:hlinkClick r:id="rId5"/>
              </a:rPr>
              <a:t>https://www.in.gov.br/web/dou/-/decreto-n-11.936-de-5-de-marco-de-2024-546760941</a:t>
            </a:r>
            <a:endParaRPr lang="pt-BR" sz="1000" dirty="0">
              <a:latin typeface="Aptos Display" panose="020B0004020202020204" pitchFamily="34" charset="0"/>
            </a:endParaRPr>
          </a:p>
          <a:p>
            <a:r>
              <a:rPr lang="pt-BR" sz="1000" dirty="0">
                <a:latin typeface="Aptos Display" panose="020B0004020202020204" pitchFamily="34" charset="0"/>
                <a:hlinkClick r:id="rId6"/>
              </a:rPr>
              <a:t>https://www.in.gov.br/en/web/dou/-/portaria-mds-n-966-de-6-de-marco-de-2024-546839622</a:t>
            </a:r>
            <a:r>
              <a:rPr lang="pt-BR" sz="1000" dirty="0">
                <a:latin typeface="Aptos Display" panose="020B0004020202020204" pitchFamily="34" charset="0"/>
              </a:rPr>
              <a:t> 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EAC24A25-1099-3B78-74A3-76F7BC33F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328"/>
          <a:stretch/>
        </p:blipFill>
        <p:spPr>
          <a:xfrm>
            <a:off x="8686800" y="4482708"/>
            <a:ext cx="2743660" cy="15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4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resident's Interdisciplinary Research Initiative">
            <a:extLst>
              <a:ext uri="{FF2B5EF4-FFF2-40B4-BE49-F238E27FC236}">
                <a16:creationId xmlns:a16="http://schemas.microsoft.com/office/drawing/2014/main" id="{8593B481-DBB5-DC2F-2F78-6F954C6AF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4" y="82193"/>
            <a:ext cx="3357716" cy="298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spalhar - ícones de saúde e médico grátis">
            <a:extLst>
              <a:ext uri="{FF2B5EF4-FFF2-40B4-BE49-F238E27FC236}">
                <a16:creationId xmlns:a16="http://schemas.microsoft.com/office/drawing/2014/main" id="{305B5F3A-9FEE-8D87-333F-F2DEE6EF2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3" y="3537156"/>
            <a:ext cx="3126658" cy="312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otos Uniao, 201.000+ fotos de arquivo grátis de alta qualidade">
            <a:extLst>
              <a:ext uri="{FF2B5EF4-FFF2-40B4-BE49-F238E27FC236}">
                <a16:creationId xmlns:a16="http://schemas.microsoft.com/office/drawing/2014/main" id="{D4347257-F6C6-D290-8C90-487492953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32" y="679107"/>
            <a:ext cx="4085304" cy="5499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FAAECA1-BD39-1C17-A159-DCAC4EE7A8E1}"/>
              </a:ext>
            </a:extLst>
          </p:cNvPr>
          <p:cNvSpPr txBox="1"/>
          <p:nvPr/>
        </p:nvSpPr>
        <p:spPr>
          <a:xfrm>
            <a:off x="3529780" y="1052052"/>
            <a:ext cx="4227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ptos Display" panose="020B0004020202020204" pitchFamily="34" charset="0"/>
              </a:rPr>
              <a:t>Alinhamento com o Guia Alimentar para População Brasileira.</a:t>
            </a:r>
          </a:p>
          <a:p>
            <a:pPr algn="ctr"/>
            <a:r>
              <a:rPr lang="pt-BR" sz="2000" dirty="0">
                <a:latin typeface="Aptos Display" panose="020B0004020202020204" pitchFamily="34" charset="0"/>
              </a:rPr>
              <a:t>Estímulo ao consumo de alimentos saudáveis.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682EB2C-FF50-CB66-DCD0-39BD1A9DE316}"/>
              </a:ext>
            </a:extLst>
          </p:cNvPr>
          <p:cNvSpPr txBox="1"/>
          <p:nvPr/>
        </p:nvSpPr>
        <p:spPr>
          <a:xfrm>
            <a:off x="3529779" y="3687901"/>
            <a:ext cx="42278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pt-BR" sz="2000" dirty="0">
                <a:latin typeface="Aptos Display" panose="020B0004020202020204" pitchFamily="34" charset="0"/>
              </a:rPr>
              <a:t>Presença da Margarina na lista dos 15 produtos isentos de impostos;</a:t>
            </a:r>
          </a:p>
          <a:p>
            <a:pPr marL="342900" indent="-342900" algn="ctr">
              <a:buFontTx/>
              <a:buChar char="-"/>
            </a:pPr>
            <a:r>
              <a:rPr lang="pt-BR" sz="2000" dirty="0">
                <a:latin typeface="Aptos Display" panose="020B0004020202020204" pitchFamily="34" charset="0"/>
              </a:rPr>
              <a:t>Oleaginosas (castanhas e amendoins) – fazem parte da </a:t>
            </a:r>
            <a:r>
              <a:rPr lang="pt-BR" sz="2000" dirty="0" err="1">
                <a:latin typeface="Aptos Display" panose="020B0004020202020204" pitchFamily="34" charset="0"/>
              </a:rPr>
              <a:t>sociobiodiversidade</a:t>
            </a:r>
            <a:r>
              <a:rPr lang="pt-BR" sz="2000" dirty="0">
                <a:latin typeface="Aptos Display" panose="020B0004020202020204" pitchFamily="34" charset="0"/>
              </a:rPr>
              <a:t>;</a:t>
            </a:r>
          </a:p>
          <a:p>
            <a:pPr marL="342900" indent="-342900" algn="ctr">
              <a:buFontTx/>
              <a:buChar char="-"/>
            </a:pPr>
            <a:r>
              <a:rPr lang="pt-BR" sz="2000" dirty="0">
                <a:latin typeface="Aptos Display" panose="020B0004020202020204" pitchFamily="34" charset="0"/>
              </a:rPr>
              <a:t>Inclusão de todos os tipos de Feijões;</a:t>
            </a:r>
          </a:p>
          <a:p>
            <a:pPr marL="342900" indent="-342900" algn="ctr">
              <a:buFontTx/>
              <a:buChar char="-"/>
            </a:pPr>
            <a:r>
              <a:rPr lang="pt-BR" sz="2000" dirty="0">
                <a:latin typeface="Aptos Display" panose="020B0004020202020204" pitchFamily="34" charset="0"/>
              </a:rPr>
              <a:t>Carnes processadas;</a:t>
            </a:r>
          </a:p>
          <a:p>
            <a:pPr marL="342900" indent="-342900" algn="ctr">
              <a:buFontTx/>
              <a:buChar char="-"/>
            </a:pPr>
            <a:r>
              <a:rPr lang="pt-BR" sz="2000" dirty="0">
                <a:latin typeface="Aptos Display" panose="020B0004020202020204" pitchFamily="34" charset="0"/>
              </a:rPr>
              <a:t>Agrotóxicos.</a:t>
            </a:r>
          </a:p>
          <a:p>
            <a:pPr marL="342900" indent="-342900" algn="ctr">
              <a:buFontTx/>
              <a:buChar char="-"/>
            </a:pPr>
            <a:endParaRPr lang="pt-BR" sz="20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388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C4A1606-FA58-6B14-F561-65439C20F1C9}"/>
              </a:ext>
            </a:extLst>
          </p:cNvPr>
          <p:cNvSpPr txBox="1"/>
          <p:nvPr/>
        </p:nvSpPr>
        <p:spPr>
          <a:xfrm>
            <a:off x="235975" y="5603343"/>
            <a:ext cx="119560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0" i="0" dirty="0">
                <a:solidFill>
                  <a:srgbClr val="FF0000"/>
                </a:solidFill>
                <a:effectLst/>
                <a:latin typeface="Aptos Display" panose="020B0004020202020204" pitchFamily="34" charset="0"/>
              </a:rPr>
              <a:t>Precisamos de incentivos para alimentos saudáveis, </a:t>
            </a:r>
            <a:r>
              <a:rPr lang="pt-BR" sz="2400" b="0" i="1" dirty="0">
                <a:solidFill>
                  <a:srgbClr val="FF0000"/>
                </a:solidFill>
                <a:effectLst/>
                <a:latin typeface="Aptos Display" panose="020B0004020202020204" pitchFamily="34" charset="0"/>
              </a:rPr>
              <a:t>in natura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ptos Display" panose="020B0004020202020204" pitchFamily="34" charset="0"/>
              </a:rPr>
              <a:t> ou minimamente processados, que saciam a fome e protegem contra doenças, e desincentivos para os ultraprocessados, que causam impactos negativos à saúde, ao meio ambiente e à economia.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71CF5A3-A814-85A1-027C-50322493E56B}"/>
              </a:ext>
            </a:extLst>
          </p:cNvPr>
          <p:cNvSpPr txBox="1"/>
          <p:nvPr/>
        </p:nvSpPr>
        <p:spPr>
          <a:xfrm>
            <a:off x="98322" y="12680"/>
            <a:ext cx="1202485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0" i="0" dirty="0">
                <a:effectLst/>
                <a:highlight>
                  <a:srgbClr val="FFFFFF"/>
                </a:highlight>
                <a:latin typeface="Aptos Display" panose="020B0004020202020204" pitchFamily="34" charset="0"/>
              </a:rPr>
              <a:t>Além do sofrimento individual e familiar, as doenças associadas ao consumo de ultraprocessados incapacitam trabalhadoras e trabalhadores, </a:t>
            </a:r>
            <a:r>
              <a:rPr lang="pt-BR" sz="2400" b="1" dirty="0">
                <a:solidFill>
                  <a:srgbClr val="FF0000"/>
                </a:solidFill>
                <a:highlight>
                  <a:srgbClr val="FFFFFF"/>
                </a:highlight>
                <a:latin typeface="Aptos Display" panose="020B0004020202020204" pitchFamily="34" charset="0"/>
              </a:rPr>
              <a:t>trazendo custos bilionários para o Sistema Único de Saúde (SUS)</a:t>
            </a:r>
            <a:r>
              <a:rPr lang="pt-BR" sz="2400" b="0" i="0" dirty="0">
                <a:effectLst/>
                <a:highlight>
                  <a:srgbClr val="FFFFFF"/>
                </a:highlight>
                <a:latin typeface="Aptos Display" panose="020B0004020202020204" pitchFamily="34" charset="0"/>
              </a:rPr>
              <a:t>, sobrecarregando a previdência social, e penalizando, sobretudo, as classes sociais mais vulneráveis. </a:t>
            </a:r>
          </a:p>
          <a:p>
            <a:pPr algn="just"/>
            <a:endParaRPr lang="pt-BR" sz="2400" b="0" i="0" dirty="0">
              <a:effectLst/>
              <a:highlight>
                <a:srgbClr val="FFFFFF"/>
              </a:highlight>
              <a:latin typeface="Aptos Display" panose="020B0004020202020204" pitchFamily="34" charset="0"/>
            </a:endParaRPr>
          </a:p>
          <a:p>
            <a:pPr algn="just"/>
            <a:r>
              <a:rPr lang="pt-BR" sz="2400" b="0" i="0" dirty="0">
                <a:effectLst/>
                <a:highlight>
                  <a:srgbClr val="FFFFFF"/>
                </a:highlight>
                <a:latin typeface="Aptos Display" panose="020B0004020202020204" pitchFamily="34" charset="0"/>
              </a:rPr>
              <a:t>O planeta e todos seus moradores </a:t>
            </a:r>
            <a:r>
              <a:rPr lang="pt-BR" sz="2400" dirty="0">
                <a:highlight>
                  <a:srgbClr val="FFFFFF"/>
                </a:highlight>
                <a:latin typeface="Aptos Display" panose="020B0004020202020204" pitchFamily="34" charset="0"/>
              </a:rPr>
              <a:t>pagam uma conta alta por meio dos impactos ambientais</a:t>
            </a:r>
            <a:r>
              <a:rPr lang="pt-BR" sz="2400" i="0" dirty="0">
                <a:effectLst/>
                <a:highlight>
                  <a:srgbClr val="FFFFFF"/>
                </a:highlight>
                <a:latin typeface="Aptos Display" panose="020B0004020202020204" pitchFamily="34" charset="0"/>
              </a:rPr>
              <a:t>: </a:t>
            </a:r>
            <a:r>
              <a:rPr lang="pt-BR" sz="2400" b="0" i="0" dirty="0">
                <a:effectLst/>
                <a:highlight>
                  <a:srgbClr val="FFFFFF"/>
                </a:highlight>
                <a:latin typeface="Aptos Display" panose="020B0004020202020204" pitchFamily="34" charset="0"/>
              </a:rPr>
              <a:t>a emissão de gases de efeito estufa oriundos de produtos ultraprocessados aumentou </a:t>
            </a:r>
            <a:r>
              <a:rPr lang="pt-BR" sz="2400" b="1" i="0" dirty="0">
                <a:effectLst/>
                <a:highlight>
                  <a:srgbClr val="FFFFFF"/>
                </a:highlight>
                <a:latin typeface="Aptos Display" panose="020B0004020202020204" pitchFamily="34" charset="0"/>
              </a:rPr>
              <a:t>245%</a:t>
            </a:r>
            <a:r>
              <a:rPr lang="pt-BR" sz="2400" b="0" i="0" dirty="0">
                <a:effectLst/>
                <a:highlight>
                  <a:srgbClr val="FFFFFF"/>
                </a:highlight>
                <a:latin typeface="Aptos Display" panose="020B0004020202020204" pitchFamily="34" charset="0"/>
              </a:rPr>
              <a:t> entre 1987 e 2018. </a:t>
            </a:r>
            <a:endParaRPr lang="pt-BR" sz="2400" dirty="0">
              <a:latin typeface="Aptos Display" panose="020B00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040A1EA-D621-26B9-9059-C8ADAD580F22}"/>
              </a:ext>
            </a:extLst>
          </p:cNvPr>
          <p:cNvSpPr txBox="1"/>
          <p:nvPr/>
        </p:nvSpPr>
        <p:spPr>
          <a:xfrm>
            <a:off x="2708787" y="2811629"/>
            <a:ext cx="6381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i="0" dirty="0">
                <a:solidFill>
                  <a:srgbClr val="333333"/>
                </a:solidFill>
                <a:effectLst/>
                <a:highlight>
                  <a:srgbClr val="F4FBFE"/>
                </a:highlight>
                <a:latin typeface="Aptos Display" panose="020B0004020202020204" pitchFamily="34" charset="0"/>
              </a:rPr>
              <a:t>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CCD3E1-6F56-45FA-620B-F59EED22A2CB}"/>
              </a:ext>
            </a:extLst>
          </p:cNvPr>
          <p:cNvSpPr txBox="1"/>
          <p:nvPr/>
        </p:nvSpPr>
        <p:spPr>
          <a:xfrm>
            <a:off x="5712544" y="3035227"/>
            <a:ext cx="63811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2400" i="0" dirty="0">
                <a:solidFill>
                  <a:srgbClr val="002060"/>
                </a:solidFill>
                <a:effectLst/>
                <a:latin typeface="Aptos Display" panose="020B0004020202020204" pitchFamily="34" charset="0"/>
              </a:rPr>
              <a:t>Na reforma tributária ou na adoção de outras políticas públicas de alimentação e nutrição é imprescindível que o Estado faça a distinção entre comida que promove VIDA e produtos alimentícios que adoecem</a:t>
            </a:r>
            <a:endParaRPr lang="pt-B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61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B6368A3-A2DD-49EC-DA7F-FF491EAB1F2F}"/>
              </a:ext>
            </a:extLst>
          </p:cNvPr>
          <p:cNvSpPr txBox="1"/>
          <p:nvPr/>
        </p:nvSpPr>
        <p:spPr>
          <a:xfrm>
            <a:off x="2890683" y="4285901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0" i="0" dirty="0">
                <a:solidFill>
                  <a:srgbClr val="333333"/>
                </a:solidFill>
                <a:effectLst/>
                <a:latin typeface="Aptos Display" panose="020B0004020202020204" pitchFamily="34" charset="0"/>
              </a:rPr>
              <a:t>Conclamamos o governo e congressistas para que deixem um legado de justiça social, combate à fome e promoção da saúde, através da garantia do acesso à alimentação adequada e saudável.</a:t>
            </a:r>
            <a:endParaRPr lang="pt-BR" sz="28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FB5562E-E80B-F0C3-3E71-5735CD985090}"/>
              </a:ext>
            </a:extLst>
          </p:cNvPr>
          <p:cNvSpPr txBox="1"/>
          <p:nvPr/>
        </p:nvSpPr>
        <p:spPr>
          <a:xfrm>
            <a:off x="5791199" y="492912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3600" b="1" i="0" dirty="0">
                <a:solidFill>
                  <a:srgbClr val="333333"/>
                </a:solidFill>
                <a:effectLst/>
                <a:latin typeface="Aptos Display" panose="020B0004020202020204" pitchFamily="34" charset="0"/>
              </a:rPr>
              <a:t>A reforma tributária vai impactar a saúde desta e das próximas gerações.</a:t>
            </a:r>
            <a:r>
              <a:rPr lang="pt-BR" sz="3600" b="0" i="0" dirty="0">
                <a:solidFill>
                  <a:srgbClr val="333333"/>
                </a:solidFill>
                <a:effectLst/>
                <a:highlight>
                  <a:srgbClr val="F4FBFE"/>
                </a:highlight>
                <a:latin typeface="Aptos Display" panose="020B00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961781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1145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Aptos Display</vt:lpstr>
      <vt:lpstr>Arial</vt:lpstr>
      <vt:lpstr>Calibri</vt:lpstr>
      <vt:lpstr>Calibri Light</vt:lpstr>
      <vt:lpstr>Google Sans</vt:lpstr>
      <vt:lpstr>rawline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Vanille Pessoa</dc:creator>
  <cp:lastModifiedBy>Vanille Pessoa</cp:lastModifiedBy>
  <cp:revision>1</cp:revision>
  <dcterms:created xsi:type="dcterms:W3CDTF">2024-05-15T22:50:08Z</dcterms:created>
  <dcterms:modified xsi:type="dcterms:W3CDTF">2024-05-16T13:03:46Z</dcterms:modified>
</cp:coreProperties>
</file>