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318" r:id="rId3"/>
    <p:sldId id="320" r:id="rId4"/>
    <p:sldId id="323" r:id="rId5"/>
    <p:sldId id="327" r:id="rId6"/>
    <p:sldId id="359" r:id="rId7"/>
    <p:sldId id="444" r:id="rId8"/>
    <p:sldId id="533" r:id="rId9"/>
    <p:sldId id="555" r:id="rId10"/>
    <p:sldId id="927" r:id="rId11"/>
    <p:sldId id="506" r:id="rId12"/>
    <p:sldId id="552" r:id="rId13"/>
    <p:sldId id="556" r:id="rId14"/>
    <p:sldId id="557" r:id="rId15"/>
    <p:sldId id="558" r:id="rId16"/>
    <p:sldId id="561" r:id="rId17"/>
    <p:sldId id="562" r:id="rId18"/>
    <p:sldId id="495" r:id="rId19"/>
    <p:sldId id="560" r:id="rId20"/>
    <p:sldId id="928" r:id="rId21"/>
    <p:sldId id="564" r:id="rId22"/>
    <p:sldId id="476" r:id="rId23"/>
    <p:sldId id="577" r:id="rId24"/>
    <p:sldId id="929" r:id="rId25"/>
    <p:sldId id="931" r:id="rId26"/>
    <p:sldId id="537" r:id="rId27"/>
    <p:sldId id="573" r:id="rId28"/>
    <p:sldId id="574" r:id="rId29"/>
    <p:sldId id="538" r:id="rId30"/>
    <p:sldId id="570" r:id="rId31"/>
    <p:sldId id="540" r:id="rId32"/>
    <p:sldId id="550" r:id="rId33"/>
    <p:sldId id="466" r:id="rId3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6"/>
  </p:normalViewPr>
  <p:slideViewPr>
    <p:cSldViewPr snapToGrid="0">
      <p:cViewPr>
        <p:scale>
          <a:sx n="84" d="100"/>
          <a:sy n="84" d="100"/>
        </p:scale>
        <p:origin x="1640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48995C-B094-4675-8E73-0B927A24C0F1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8094DCD-780C-4E5C-8638-982F90C47617}">
      <dgm:prSet/>
      <dgm:spPr/>
      <dgm:t>
        <a:bodyPr/>
        <a:lstStyle/>
        <a:p>
          <a:r>
            <a:rPr lang="pt-BR" b="1" dirty="0"/>
            <a:t>Sem uma ação climática ambiciosa, o desenvolvimento sustentável não pode ser alcançado</a:t>
          </a:r>
          <a:r>
            <a:rPr lang="pt-BR" dirty="0"/>
            <a:t>.</a:t>
          </a:r>
          <a:endParaRPr lang="en-US" dirty="0"/>
        </a:p>
      </dgm:t>
    </dgm:pt>
    <dgm:pt modelId="{8B8814E9-4809-4E38-9EDB-04A7F87CAEDB}" type="parTrans" cxnId="{CD1DC5FB-E991-43A8-879F-9615EE11BD9D}">
      <dgm:prSet/>
      <dgm:spPr/>
      <dgm:t>
        <a:bodyPr/>
        <a:lstStyle/>
        <a:p>
          <a:endParaRPr lang="en-US"/>
        </a:p>
      </dgm:t>
    </dgm:pt>
    <dgm:pt modelId="{C66553BF-C898-4A66-9865-DF00B9151734}" type="sibTrans" cxnId="{CD1DC5FB-E991-43A8-879F-9615EE11BD9D}">
      <dgm:prSet/>
      <dgm:spPr/>
      <dgm:t>
        <a:bodyPr/>
        <a:lstStyle/>
        <a:p>
          <a:endParaRPr lang="en-US"/>
        </a:p>
      </dgm:t>
    </dgm:pt>
    <dgm:pt modelId="{75859B78-A97D-4B8F-A801-92189401801C}">
      <dgm:prSet/>
      <dgm:spPr/>
      <dgm:t>
        <a:bodyPr/>
        <a:lstStyle/>
        <a:p>
          <a:r>
            <a:rPr lang="en-US" dirty="0" err="1"/>
            <a:t>Os</a:t>
          </a:r>
          <a:r>
            <a:rPr lang="en-US" dirty="0"/>
            <a:t> </a:t>
          </a:r>
          <a:r>
            <a:rPr lang="en-US" dirty="0" err="1"/>
            <a:t>próximos</a:t>
          </a:r>
          <a:r>
            <a:rPr lang="en-US" dirty="0"/>
            <a:t> </a:t>
          </a:r>
          <a:r>
            <a:rPr lang="en-US" dirty="0" err="1"/>
            <a:t>anos</a:t>
          </a:r>
          <a:r>
            <a:rPr lang="en-US" dirty="0"/>
            <a:t> </a:t>
          </a:r>
          <a:r>
            <a:rPr lang="en-US" dirty="0" err="1"/>
            <a:t>serão</a:t>
          </a:r>
          <a:r>
            <a:rPr lang="en-US" dirty="0"/>
            <a:t> </a:t>
          </a:r>
          <a:r>
            <a:rPr lang="en-US" dirty="0" err="1"/>
            <a:t>críticos</a:t>
          </a:r>
          <a:r>
            <a:rPr lang="en-US" dirty="0"/>
            <a:t>, mas </a:t>
          </a:r>
          <a:r>
            <a:rPr lang="en-US" dirty="0" err="1"/>
            <a:t>há</a:t>
          </a:r>
          <a:r>
            <a:rPr lang="en-US" dirty="0"/>
            <a:t> </a:t>
          </a:r>
          <a:r>
            <a:rPr lang="en-US" dirty="0" err="1"/>
            <a:t>maneiras</a:t>
          </a:r>
          <a:r>
            <a:rPr lang="en-US" dirty="0"/>
            <a:t> de </a:t>
          </a:r>
          <a:r>
            <a:rPr lang="en-US" dirty="0" err="1"/>
            <a:t>melhorar</a:t>
          </a:r>
          <a:r>
            <a:rPr lang="en-US" dirty="0"/>
            <a:t> </a:t>
          </a:r>
          <a:r>
            <a:rPr lang="en-US" dirty="0" err="1"/>
            <a:t>nossas</a:t>
          </a:r>
          <a:r>
            <a:rPr lang="en-US" dirty="0"/>
            <a:t> chances de </a:t>
          </a:r>
          <a:r>
            <a:rPr lang="en-US" dirty="0" err="1"/>
            <a:t>sucesso</a:t>
          </a:r>
          <a:r>
            <a:rPr lang="en-US" dirty="0"/>
            <a:t>.</a:t>
          </a:r>
        </a:p>
      </dgm:t>
    </dgm:pt>
    <dgm:pt modelId="{3A98FB8F-EC93-4D3A-8F02-156EA42C1B28}" type="parTrans" cxnId="{97AEF6D9-25C9-45BE-8B41-0D67BAF808B3}">
      <dgm:prSet/>
      <dgm:spPr/>
      <dgm:t>
        <a:bodyPr/>
        <a:lstStyle/>
        <a:p>
          <a:endParaRPr lang="en-US"/>
        </a:p>
      </dgm:t>
    </dgm:pt>
    <dgm:pt modelId="{ECDA7F69-2AF2-4723-87AB-1EF95243DCBF}" type="sibTrans" cxnId="{97AEF6D9-25C9-45BE-8B41-0D67BAF808B3}">
      <dgm:prSet/>
      <dgm:spPr/>
      <dgm:t>
        <a:bodyPr/>
        <a:lstStyle/>
        <a:p>
          <a:endParaRPr lang="en-US"/>
        </a:p>
      </dgm:t>
    </dgm:pt>
    <dgm:pt modelId="{1257F3D8-6F8D-DE40-ADD7-E001C8496F86}" type="pres">
      <dgm:prSet presAssocID="{FC48995C-B094-4675-8E73-0B927A24C0F1}" presName="vert0" presStyleCnt="0">
        <dgm:presLayoutVars>
          <dgm:dir/>
          <dgm:animOne val="branch"/>
          <dgm:animLvl val="lvl"/>
        </dgm:presLayoutVars>
      </dgm:prSet>
      <dgm:spPr/>
    </dgm:pt>
    <dgm:pt modelId="{FA45E2E2-4834-AE43-B53E-253575BADA75}" type="pres">
      <dgm:prSet presAssocID="{78094DCD-780C-4E5C-8638-982F90C47617}" presName="thickLine" presStyleLbl="alignNode1" presStyleIdx="0" presStyleCnt="2"/>
      <dgm:spPr/>
    </dgm:pt>
    <dgm:pt modelId="{B5621740-9E4F-8C4D-BCA1-B4100CACEA5B}" type="pres">
      <dgm:prSet presAssocID="{78094DCD-780C-4E5C-8638-982F90C47617}" presName="horz1" presStyleCnt="0"/>
      <dgm:spPr/>
    </dgm:pt>
    <dgm:pt modelId="{7A9BEA68-67CB-C54E-B656-61085B8C36A0}" type="pres">
      <dgm:prSet presAssocID="{78094DCD-780C-4E5C-8638-982F90C47617}" presName="tx1" presStyleLbl="revTx" presStyleIdx="0" presStyleCnt="2"/>
      <dgm:spPr/>
    </dgm:pt>
    <dgm:pt modelId="{2AEC9EF0-5E19-EC43-854D-945AE6794ED8}" type="pres">
      <dgm:prSet presAssocID="{78094DCD-780C-4E5C-8638-982F90C47617}" presName="vert1" presStyleCnt="0"/>
      <dgm:spPr/>
    </dgm:pt>
    <dgm:pt modelId="{44350C9F-9A08-E74B-B07F-B587C2229F99}" type="pres">
      <dgm:prSet presAssocID="{75859B78-A97D-4B8F-A801-92189401801C}" presName="thickLine" presStyleLbl="alignNode1" presStyleIdx="1" presStyleCnt="2"/>
      <dgm:spPr/>
    </dgm:pt>
    <dgm:pt modelId="{0D112549-63A4-F143-8244-20E56E0E59E4}" type="pres">
      <dgm:prSet presAssocID="{75859B78-A97D-4B8F-A801-92189401801C}" presName="horz1" presStyleCnt="0"/>
      <dgm:spPr/>
    </dgm:pt>
    <dgm:pt modelId="{73F7CC1F-BD7A-AC45-8A53-F5A101448B8E}" type="pres">
      <dgm:prSet presAssocID="{75859B78-A97D-4B8F-A801-92189401801C}" presName="tx1" presStyleLbl="revTx" presStyleIdx="1" presStyleCnt="2"/>
      <dgm:spPr/>
    </dgm:pt>
    <dgm:pt modelId="{8506AF2E-AF6E-9F40-9A27-ADE7C656563C}" type="pres">
      <dgm:prSet presAssocID="{75859B78-A97D-4B8F-A801-92189401801C}" presName="vert1" presStyleCnt="0"/>
      <dgm:spPr/>
    </dgm:pt>
  </dgm:ptLst>
  <dgm:cxnLst>
    <dgm:cxn modelId="{CDF07E54-2F54-864D-8996-EEAB2A4A2E24}" type="presOf" srcId="{75859B78-A97D-4B8F-A801-92189401801C}" destId="{73F7CC1F-BD7A-AC45-8A53-F5A101448B8E}" srcOrd="0" destOrd="0" presId="urn:microsoft.com/office/officeart/2008/layout/LinedList"/>
    <dgm:cxn modelId="{97AEF6D9-25C9-45BE-8B41-0D67BAF808B3}" srcId="{FC48995C-B094-4675-8E73-0B927A24C0F1}" destId="{75859B78-A97D-4B8F-A801-92189401801C}" srcOrd="1" destOrd="0" parTransId="{3A98FB8F-EC93-4D3A-8F02-156EA42C1B28}" sibTransId="{ECDA7F69-2AF2-4723-87AB-1EF95243DCBF}"/>
    <dgm:cxn modelId="{BAF4EFDF-EA90-4845-B27E-5872F1F806B8}" type="presOf" srcId="{FC48995C-B094-4675-8E73-0B927A24C0F1}" destId="{1257F3D8-6F8D-DE40-ADD7-E001C8496F86}" srcOrd="0" destOrd="0" presId="urn:microsoft.com/office/officeart/2008/layout/LinedList"/>
    <dgm:cxn modelId="{872C7CE5-C6C5-C147-93C6-EA1BA4E3FE28}" type="presOf" srcId="{78094DCD-780C-4E5C-8638-982F90C47617}" destId="{7A9BEA68-67CB-C54E-B656-61085B8C36A0}" srcOrd="0" destOrd="0" presId="urn:microsoft.com/office/officeart/2008/layout/LinedList"/>
    <dgm:cxn modelId="{CD1DC5FB-E991-43A8-879F-9615EE11BD9D}" srcId="{FC48995C-B094-4675-8E73-0B927A24C0F1}" destId="{78094DCD-780C-4E5C-8638-982F90C47617}" srcOrd="0" destOrd="0" parTransId="{8B8814E9-4809-4E38-9EDB-04A7F87CAEDB}" sibTransId="{C66553BF-C898-4A66-9865-DF00B9151734}"/>
    <dgm:cxn modelId="{05F64F00-0742-D449-B0C6-97CB5AA580A2}" type="presParOf" srcId="{1257F3D8-6F8D-DE40-ADD7-E001C8496F86}" destId="{FA45E2E2-4834-AE43-B53E-253575BADA75}" srcOrd="0" destOrd="0" presId="urn:microsoft.com/office/officeart/2008/layout/LinedList"/>
    <dgm:cxn modelId="{B53FAC7E-D4FA-D940-9ADE-0BE516E73518}" type="presParOf" srcId="{1257F3D8-6F8D-DE40-ADD7-E001C8496F86}" destId="{B5621740-9E4F-8C4D-BCA1-B4100CACEA5B}" srcOrd="1" destOrd="0" presId="urn:microsoft.com/office/officeart/2008/layout/LinedList"/>
    <dgm:cxn modelId="{20C41722-789F-8B40-8DBB-14DA942B78CB}" type="presParOf" srcId="{B5621740-9E4F-8C4D-BCA1-B4100CACEA5B}" destId="{7A9BEA68-67CB-C54E-B656-61085B8C36A0}" srcOrd="0" destOrd="0" presId="urn:microsoft.com/office/officeart/2008/layout/LinedList"/>
    <dgm:cxn modelId="{B99683A0-53FC-104D-917D-FBB763EC1FAE}" type="presParOf" srcId="{B5621740-9E4F-8C4D-BCA1-B4100CACEA5B}" destId="{2AEC9EF0-5E19-EC43-854D-945AE6794ED8}" srcOrd="1" destOrd="0" presId="urn:microsoft.com/office/officeart/2008/layout/LinedList"/>
    <dgm:cxn modelId="{896260CC-1BEB-C34F-A2BB-57CD22865379}" type="presParOf" srcId="{1257F3D8-6F8D-DE40-ADD7-E001C8496F86}" destId="{44350C9F-9A08-E74B-B07F-B587C2229F99}" srcOrd="2" destOrd="0" presId="urn:microsoft.com/office/officeart/2008/layout/LinedList"/>
    <dgm:cxn modelId="{1712921E-4D6E-B645-AEF6-3D253A232897}" type="presParOf" srcId="{1257F3D8-6F8D-DE40-ADD7-E001C8496F86}" destId="{0D112549-63A4-F143-8244-20E56E0E59E4}" srcOrd="3" destOrd="0" presId="urn:microsoft.com/office/officeart/2008/layout/LinedList"/>
    <dgm:cxn modelId="{FF8CB37B-DC5F-7E4F-A304-B916B9976533}" type="presParOf" srcId="{0D112549-63A4-F143-8244-20E56E0E59E4}" destId="{73F7CC1F-BD7A-AC45-8A53-F5A101448B8E}" srcOrd="0" destOrd="0" presId="urn:microsoft.com/office/officeart/2008/layout/LinedList"/>
    <dgm:cxn modelId="{DC4FF18C-9BA1-3B4A-85CF-59D05A501C03}" type="presParOf" srcId="{0D112549-63A4-F143-8244-20E56E0E59E4}" destId="{8506AF2E-AF6E-9F40-9A27-ADE7C656563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345233-08D7-4089-A151-0A2A00530827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483D947F-4E24-4C15-8903-0BA858C5A4AD}">
      <dgm:prSet/>
      <dgm:spPr/>
      <dgm:t>
        <a:bodyPr/>
        <a:lstStyle/>
        <a:p>
          <a:r>
            <a:rPr lang="en-US" dirty="0"/>
            <a:t>As </a:t>
          </a:r>
          <a:r>
            <a:rPr lang="en-US" dirty="0" err="1"/>
            <a:t>opções</a:t>
          </a:r>
          <a:r>
            <a:rPr lang="en-US" dirty="0"/>
            <a:t> de </a:t>
          </a:r>
          <a:r>
            <a:rPr lang="en-US" dirty="0" err="1"/>
            <a:t>adaptação</a:t>
          </a:r>
          <a:r>
            <a:rPr lang="en-US" dirty="0"/>
            <a:t> que </a:t>
          </a:r>
          <a:r>
            <a:rPr lang="en-US" dirty="0" err="1"/>
            <a:t>temos</a:t>
          </a:r>
          <a:r>
            <a:rPr lang="en-US" dirty="0"/>
            <a:t> </a:t>
          </a:r>
          <a:r>
            <a:rPr lang="en-US" dirty="0" err="1"/>
            <a:t>à</a:t>
          </a:r>
          <a:r>
            <a:rPr lang="en-US" dirty="0"/>
            <a:t> </a:t>
          </a:r>
          <a:r>
            <a:rPr lang="en-US" dirty="0" err="1"/>
            <a:t>nossa</a:t>
          </a:r>
          <a:r>
            <a:rPr lang="en-US" dirty="0"/>
            <a:t> </a:t>
          </a:r>
          <a:r>
            <a:rPr lang="en-US" dirty="0" err="1"/>
            <a:t>disposição</a:t>
          </a:r>
          <a:r>
            <a:rPr lang="en-US" dirty="0"/>
            <a:t> </a:t>
          </a:r>
          <a:r>
            <a:rPr lang="en-US" dirty="0" err="1"/>
            <a:t>tornam</a:t>
          </a:r>
          <a:r>
            <a:rPr lang="en-US" dirty="0"/>
            <a:t>-se </a:t>
          </a:r>
          <a:r>
            <a:rPr lang="en-US" b="1" dirty="0" err="1"/>
            <a:t>mais</a:t>
          </a:r>
          <a:r>
            <a:rPr lang="en-US" b="1" dirty="0"/>
            <a:t> </a:t>
          </a:r>
          <a:r>
            <a:rPr lang="en-US" b="1" dirty="0" err="1"/>
            <a:t>limitadas</a:t>
          </a:r>
          <a:r>
            <a:rPr lang="en-US" b="1" dirty="0"/>
            <a:t> e </a:t>
          </a:r>
          <a:r>
            <a:rPr lang="en-US" b="1" dirty="0" err="1"/>
            <a:t>menos</a:t>
          </a:r>
          <a:r>
            <a:rPr lang="en-US" b="1" dirty="0"/>
            <a:t> </a:t>
          </a:r>
          <a:r>
            <a:rPr lang="en-US" b="1" dirty="0" err="1"/>
            <a:t>eficazes</a:t>
          </a:r>
          <a:r>
            <a:rPr lang="en-US" b="1" dirty="0"/>
            <a:t> com </a:t>
          </a:r>
          <a:r>
            <a:rPr lang="en-US" b="1" dirty="0" err="1"/>
            <a:t>cada</a:t>
          </a:r>
          <a:r>
            <a:rPr lang="en-US" b="1" dirty="0"/>
            <a:t> </a:t>
          </a:r>
          <a:r>
            <a:rPr lang="en-US" b="1" dirty="0" err="1"/>
            <a:t>incremento</a:t>
          </a:r>
          <a:r>
            <a:rPr lang="en-US" b="1" dirty="0"/>
            <a:t> de </a:t>
          </a:r>
          <a:r>
            <a:rPr lang="en-US" b="1" dirty="0" err="1"/>
            <a:t>aquecimento</a:t>
          </a:r>
          <a:r>
            <a:rPr lang="en-US" b="1" dirty="0"/>
            <a:t>. </a:t>
          </a:r>
          <a:endParaRPr lang="en-US" dirty="0"/>
        </a:p>
      </dgm:t>
    </dgm:pt>
    <dgm:pt modelId="{CDCB363C-5350-4102-B9AE-B93618DFC4D1}" type="parTrans" cxnId="{98171FD1-DEA2-4EA1-9B35-C52D63A3A525}">
      <dgm:prSet/>
      <dgm:spPr/>
      <dgm:t>
        <a:bodyPr/>
        <a:lstStyle/>
        <a:p>
          <a:endParaRPr lang="en-US"/>
        </a:p>
      </dgm:t>
    </dgm:pt>
    <dgm:pt modelId="{702692A2-2A05-4C34-A519-42C2C3CCFF22}" type="sibTrans" cxnId="{98171FD1-DEA2-4EA1-9B35-C52D63A3A525}">
      <dgm:prSet/>
      <dgm:spPr/>
      <dgm:t>
        <a:bodyPr/>
        <a:lstStyle/>
        <a:p>
          <a:endParaRPr lang="en-US"/>
        </a:p>
      </dgm:t>
    </dgm:pt>
    <dgm:pt modelId="{95887CC8-CD7B-4D8E-B4FF-9837EA121508}">
      <dgm:prSet/>
      <dgm:spPr/>
      <dgm:t>
        <a:bodyPr/>
        <a:lstStyle/>
        <a:p>
          <a:r>
            <a:rPr lang="en-US" dirty="0" err="1"/>
            <a:t>Algumas</a:t>
          </a:r>
          <a:r>
            <a:rPr lang="en-US" dirty="0"/>
            <a:t> </a:t>
          </a:r>
          <a:r>
            <a:rPr lang="en-US" b="1" dirty="0" err="1"/>
            <a:t>mudanças</a:t>
          </a:r>
          <a:r>
            <a:rPr lang="en-US" b="1" dirty="0"/>
            <a:t> </a:t>
          </a:r>
          <a:r>
            <a:rPr lang="en-US" b="1" dirty="0" err="1"/>
            <a:t>futuras</a:t>
          </a:r>
          <a:r>
            <a:rPr lang="en-US" b="1" dirty="0"/>
            <a:t> </a:t>
          </a:r>
          <a:r>
            <a:rPr lang="en-US" b="1" dirty="0" err="1"/>
            <a:t>são</a:t>
          </a:r>
          <a:r>
            <a:rPr lang="en-US" b="1" dirty="0"/>
            <a:t> </a:t>
          </a:r>
          <a:r>
            <a:rPr lang="en-US" b="1" dirty="0" err="1"/>
            <a:t>inevitáveis</a:t>
          </a:r>
          <a:r>
            <a:rPr lang="en-US" b="1" dirty="0"/>
            <a:t> e </a:t>
          </a:r>
          <a:r>
            <a:rPr lang="en-US" b="1" dirty="0" err="1"/>
            <a:t>algumas</a:t>
          </a:r>
          <a:r>
            <a:rPr lang="en-US" b="1" dirty="0"/>
            <a:t> </a:t>
          </a:r>
          <a:r>
            <a:rPr lang="en-US" b="1" dirty="0" err="1"/>
            <a:t>podem</a:t>
          </a:r>
          <a:r>
            <a:rPr lang="en-US" b="1" dirty="0"/>
            <a:t> ser </a:t>
          </a:r>
          <a:r>
            <a:rPr lang="en-US" b="1" dirty="0" err="1"/>
            <a:t>irreversíveis</a:t>
          </a:r>
          <a:r>
            <a:rPr lang="en-US" dirty="0"/>
            <a:t>, mas </a:t>
          </a:r>
          <a:r>
            <a:rPr lang="en-US" dirty="0" err="1"/>
            <a:t>podem</a:t>
          </a:r>
          <a:r>
            <a:rPr lang="en-US" dirty="0"/>
            <a:t> ser </a:t>
          </a:r>
          <a:r>
            <a:rPr lang="en-US" dirty="0" err="1"/>
            <a:t>limitadas</a:t>
          </a:r>
          <a:r>
            <a:rPr lang="en-US" dirty="0"/>
            <a:t> </a:t>
          </a:r>
          <a:r>
            <a:rPr lang="en-US" dirty="0" err="1"/>
            <a:t>por</a:t>
          </a:r>
          <a:r>
            <a:rPr lang="en-US" dirty="0"/>
            <a:t> </a:t>
          </a:r>
          <a:r>
            <a:rPr lang="en-US" dirty="0" err="1"/>
            <a:t>reduções</a:t>
          </a:r>
          <a:r>
            <a:rPr lang="en-US" dirty="0"/>
            <a:t> </a:t>
          </a:r>
          <a:r>
            <a:rPr lang="en-US" dirty="0" err="1"/>
            <a:t>profundas</a:t>
          </a:r>
          <a:r>
            <a:rPr lang="en-US" dirty="0"/>
            <a:t>, </a:t>
          </a:r>
          <a:r>
            <a:rPr lang="en-US" dirty="0" err="1"/>
            <a:t>rápidas</a:t>
          </a:r>
          <a:r>
            <a:rPr lang="en-US" dirty="0"/>
            <a:t> e </a:t>
          </a:r>
          <a:r>
            <a:rPr lang="en-US" dirty="0" err="1"/>
            <a:t>sustentadas</a:t>
          </a:r>
          <a:r>
            <a:rPr lang="en-US" dirty="0"/>
            <a:t> das </a:t>
          </a:r>
          <a:r>
            <a:rPr lang="en-US" dirty="0" err="1"/>
            <a:t>emissões</a:t>
          </a:r>
          <a:r>
            <a:rPr lang="en-US" dirty="0"/>
            <a:t> de gases com </a:t>
          </a:r>
          <a:r>
            <a:rPr lang="en-US" dirty="0" err="1"/>
            <a:t>efeito</a:t>
          </a:r>
          <a:r>
            <a:rPr lang="en-US" dirty="0"/>
            <a:t> de estufa. </a:t>
          </a:r>
        </a:p>
      </dgm:t>
    </dgm:pt>
    <dgm:pt modelId="{6C4636E1-C8A5-4525-A6B6-F5471BA8925C}" type="parTrans" cxnId="{BEBC5282-A751-460C-9D5C-CDE267661B70}">
      <dgm:prSet/>
      <dgm:spPr/>
      <dgm:t>
        <a:bodyPr/>
        <a:lstStyle/>
        <a:p>
          <a:endParaRPr lang="en-US"/>
        </a:p>
      </dgm:t>
    </dgm:pt>
    <dgm:pt modelId="{DB7E2380-40DD-4501-A3B0-7C5753C38D66}" type="sibTrans" cxnId="{BEBC5282-A751-460C-9D5C-CDE267661B70}">
      <dgm:prSet/>
      <dgm:spPr/>
      <dgm:t>
        <a:bodyPr/>
        <a:lstStyle/>
        <a:p>
          <a:endParaRPr lang="en-US"/>
        </a:p>
      </dgm:t>
    </dgm:pt>
    <dgm:pt modelId="{E6623C9D-34BF-C041-BDAD-1032622F15E9}" type="pres">
      <dgm:prSet presAssocID="{3B345233-08D7-4089-A151-0A2A00530827}" presName="vert0" presStyleCnt="0">
        <dgm:presLayoutVars>
          <dgm:dir/>
          <dgm:animOne val="branch"/>
          <dgm:animLvl val="lvl"/>
        </dgm:presLayoutVars>
      </dgm:prSet>
      <dgm:spPr/>
    </dgm:pt>
    <dgm:pt modelId="{1CACF556-26F7-A943-8B64-1C0F938C2BCE}" type="pres">
      <dgm:prSet presAssocID="{483D947F-4E24-4C15-8903-0BA858C5A4AD}" presName="thickLine" presStyleLbl="alignNode1" presStyleIdx="0" presStyleCnt="2"/>
      <dgm:spPr/>
    </dgm:pt>
    <dgm:pt modelId="{690E8EFC-183A-0948-A599-AA2C39F5DCD6}" type="pres">
      <dgm:prSet presAssocID="{483D947F-4E24-4C15-8903-0BA858C5A4AD}" presName="horz1" presStyleCnt="0"/>
      <dgm:spPr/>
    </dgm:pt>
    <dgm:pt modelId="{62C2EEA8-D69C-F14C-8BAC-ED52F33BD31C}" type="pres">
      <dgm:prSet presAssocID="{483D947F-4E24-4C15-8903-0BA858C5A4AD}" presName="tx1" presStyleLbl="revTx" presStyleIdx="0" presStyleCnt="2"/>
      <dgm:spPr/>
    </dgm:pt>
    <dgm:pt modelId="{C24941AB-5217-4747-A020-E381A3B0B0E5}" type="pres">
      <dgm:prSet presAssocID="{483D947F-4E24-4C15-8903-0BA858C5A4AD}" presName="vert1" presStyleCnt="0"/>
      <dgm:spPr/>
    </dgm:pt>
    <dgm:pt modelId="{3D84B7AF-A8D6-F04F-84A7-32B9024595FA}" type="pres">
      <dgm:prSet presAssocID="{95887CC8-CD7B-4D8E-B4FF-9837EA121508}" presName="thickLine" presStyleLbl="alignNode1" presStyleIdx="1" presStyleCnt="2"/>
      <dgm:spPr/>
    </dgm:pt>
    <dgm:pt modelId="{EAA3B850-AA8F-644D-8F55-29052643046D}" type="pres">
      <dgm:prSet presAssocID="{95887CC8-CD7B-4D8E-B4FF-9837EA121508}" presName="horz1" presStyleCnt="0"/>
      <dgm:spPr/>
    </dgm:pt>
    <dgm:pt modelId="{47D6DEC3-3F22-9944-9B9B-C9169D9D9B6A}" type="pres">
      <dgm:prSet presAssocID="{95887CC8-CD7B-4D8E-B4FF-9837EA121508}" presName="tx1" presStyleLbl="revTx" presStyleIdx="1" presStyleCnt="2"/>
      <dgm:spPr/>
    </dgm:pt>
    <dgm:pt modelId="{E265157B-A1C8-6645-B752-BDFFA8D3764F}" type="pres">
      <dgm:prSet presAssocID="{95887CC8-CD7B-4D8E-B4FF-9837EA121508}" presName="vert1" presStyleCnt="0"/>
      <dgm:spPr/>
    </dgm:pt>
  </dgm:ptLst>
  <dgm:cxnLst>
    <dgm:cxn modelId="{FDEB977D-13BB-7544-B220-202A23F3BC15}" type="presOf" srcId="{483D947F-4E24-4C15-8903-0BA858C5A4AD}" destId="{62C2EEA8-D69C-F14C-8BAC-ED52F33BD31C}" srcOrd="0" destOrd="0" presId="urn:microsoft.com/office/officeart/2008/layout/LinedList"/>
    <dgm:cxn modelId="{BEBC5282-A751-460C-9D5C-CDE267661B70}" srcId="{3B345233-08D7-4089-A151-0A2A00530827}" destId="{95887CC8-CD7B-4D8E-B4FF-9837EA121508}" srcOrd="1" destOrd="0" parTransId="{6C4636E1-C8A5-4525-A6B6-F5471BA8925C}" sibTransId="{DB7E2380-40DD-4501-A3B0-7C5753C38D66}"/>
    <dgm:cxn modelId="{2827E4B7-B601-AF4A-8C63-C47AFC1154D5}" type="presOf" srcId="{95887CC8-CD7B-4D8E-B4FF-9837EA121508}" destId="{47D6DEC3-3F22-9944-9B9B-C9169D9D9B6A}" srcOrd="0" destOrd="0" presId="urn:microsoft.com/office/officeart/2008/layout/LinedList"/>
    <dgm:cxn modelId="{98171FD1-DEA2-4EA1-9B35-C52D63A3A525}" srcId="{3B345233-08D7-4089-A151-0A2A00530827}" destId="{483D947F-4E24-4C15-8903-0BA858C5A4AD}" srcOrd="0" destOrd="0" parTransId="{CDCB363C-5350-4102-B9AE-B93618DFC4D1}" sibTransId="{702692A2-2A05-4C34-A519-42C2C3CCFF22}"/>
    <dgm:cxn modelId="{5979A8D2-F28F-A045-9064-FC93ADF9D301}" type="presOf" srcId="{3B345233-08D7-4089-A151-0A2A00530827}" destId="{E6623C9D-34BF-C041-BDAD-1032622F15E9}" srcOrd="0" destOrd="0" presId="urn:microsoft.com/office/officeart/2008/layout/LinedList"/>
    <dgm:cxn modelId="{0E0E357A-A756-1748-90A6-62C210A9D2A5}" type="presParOf" srcId="{E6623C9D-34BF-C041-BDAD-1032622F15E9}" destId="{1CACF556-26F7-A943-8B64-1C0F938C2BCE}" srcOrd="0" destOrd="0" presId="urn:microsoft.com/office/officeart/2008/layout/LinedList"/>
    <dgm:cxn modelId="{C5F05DF7-C0DA-824E-B5C8-BCE8BB0B1B01}" type="presParOf" srcId="{E6623C9D-34BF-C041-BDAD-1032622F15E9}" destId="{690E8EFC-183A-0948-A599-AA2C39F5DCD6}" srcOrd="1" destOrd="0" presId="urn:microsoft.com/office/officeart/2008/layout/LinedList"/>
    <dgm:cxn modelId="{F30ED61A-7F74-AF42-9D71-6681B564880C}" type="presParOf" srcId="{690E8EFC-183A-0948-A599-AA2C39F5DCD6}" destId="{62C2EEA8-D69C-F14C-8BAC-ED52F33BD31C}" srcOrd="0" destOrd="0" presId="urn:microsoft.com/office/officeart/2008/layout/LinedList"/>
    <dgm:cxn modelId="{23B30426-A835-D44A-953A-13ABC77A0B8C}" type="presParOf" srcId="{690E8EFC-183A-0948-A599-AA2C39F5DCD6}" destId="{C24941AB-5217-4747-A020-E381A3B0B0E5}" srcOrd="1" destOrd="0" presId="urn:microsoft.com/office/officeart/2008/layout/LinedList"/>
    <dgm:cxn modelId="{975C0522-CC3D-0548-98F5-2B5972CA9A50}" type="presParOf" srcId="{E6623C9D-34BF-C041-BDAD-1032622F15E9}" destId="{3D84B7AF-A8D6-F04F-84A7-32B9024595FA}" srcOrd="2" destOrd="0" presId="urn:microsoft.com/office/officeart/2008/layout/LinedList"/>
    <dgm:cxn modelId="{A86CBDBC-E2F7-064E-B4BB-09DE72C6E960}" type="presParOf" srcId="{E6623C9D-34BF-C041-BDAD-1032622F15E9}" destId="{EAA3B850-AA8F-644D-8F55-29052643046D}" srcOrd="3" destOrd="0" presId="urn:microsoft.com/office/officeart/2008/layout/LinedList"/>
    <dgm:cxn modelId="{E82E23CC-0515-4647-B063-ECDAD156EC08}" type="presParOf" srcId="{EAA3B850-AA8F-644D-8F55-29052643046D}" destId="{47D6DEC3-3F22-9944-9B9B-C9169D9D9B6A}" srcOrd="0" destOrd="0" presId="urn:microsoft.com/office/officeart/2008/layout/LinedList"/>
    <dgm:cxn modelId="{EBD6BBD7-64BA-3E45-8111-525223CB0C0E}" type="presParOf" srcId="{EAA3B850-AA8F-644D-8F55-29052643046D}" destId="{E265157B-A1C8-6645-B752-BDFFA8D3764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AB6260F-28C2-457C-A284-3672826B9862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D63CA10-46F0-4F7F-96FF-C9BF839BEC9A}">
      <dgm:prSet/>
      <dgm:spPr/>
      <dgm:t>
        <a:bodyPr/>
        <a:lstStyle/>
        <a:p>
          <a:r>
            <a:rPr lang="en-US" dirty="0"/>
            <a:t>As </a:t>
          </a:r>
          <a:r>
            <a:rPr lang="en-US" dirty="0" err="1"/>
            <a:t>mudanças</a:t>
          </a:r>
          <a:r>
            <a:rPr lang="en-US" dirty="0"/>
            <a:t> </a:t>
          </a:r>
          <a:r>
            <a:rPr lang="en-US" dirty="0" err="1"/>
            <a:t>climáticas</a:t>
          </a:r>
          <a:r>
            <a:rPr lang="en-US" dirty="0"/>
            <a:t> </a:t>
          </a:r>
          <a:r>
            <a:rPr lang="en-US" dirty="0" err="1"/>
            <a:t>são</a:t>
          </a:r>
          <a:r>
            <a:rPr lang="en-US" dirty="0"/>
            <a:t> </a:t>
          </a:r>
          <a:r>
            <a:rPr lang="en-US" b="1" dirty="0" err="1"/>
            <a:t>uma</a:t>
          </a:r>
          <a:r>
            <a:rPr lang="en-US" b="1" dirty="0"/>
            <a:t> </a:t>
          </a:r>
          <a:r>
            <a:rPr lang="en-US" b="1" dirty="0" err="1"/>
            <a:t>ameaça</a:t>
          </a:r>
          <a:r>
            <a:rPr lang="en-US" b="1" dirty="0"/>
            <a:t> </a:t>
          </a:r>
          <a:r>
            <a:rPr lang="en-US" b="1" dirty="0" err="1"/>
            <a:t>existencial</a:t>
          </a:r>
          <a:r>
            <a:rPr lang="en-US" b="1" dirty="0"/>
            <a:t> </a:t>
          </a:r>
          <a:r>
            <a:rPr lang="en-US" dirty="0" err="1"/>
            <a:t>ao</a:t>
          </a:r>
          <a:r>
            <a:rPr lang="en-US" dirty="0"/>
            <a:t> </a:t>
          </a:r>
          <a:r>
            <a:rPr lang="en-US" dirty="0" err="1"/>
            <a:t>bem-estar</a:t>
          </a:r>
          <a:r>
            <a:rPr lang="en-US" dirty="0"/>
            <a:t> </a:t>
          </a:r>
          <a:r>
            <a:rPr lang="en-US" dirty="0" err="1"/>
            <a:t>humano</a:t>
          </a:r>
          <a:r>
            <a:rPr lang="en-US" dirty="0"/>
            <a:t>, à </a:t>
          </a:r>
          <a:r>
            <a:rPr lang="en-US" dirty="0" err="1"/>
            <a:t>nossa</a:t>
          </a:r>
          <a:r>
            <a:rPr lang="en-US" dirty="0"/>
            <a:t> </a:t>
          </a:r>
          <a:r>
            <a:rPr lang="en-US" dirty="0" err="1"/>
            <a:t>subsistência</a:t>
          </a:r>
          <a:r>
            <a:rPr lang="en-US" dirty="0"/>
            <a:t>, à </a:t>
          </a:r>
          <a:r>
            <a:rPr lang="en-US" dirty="0" err="1"/>
            <a:t>economia</a:t>
          </a:r>
          <a:r>
            <a:rPr lang="en-US" dirty="0"/>
            <a:t> global e à </a:t>
          </a:r>
          <a:r>
            <a:rPr lang="en-US" dirty="0" err="1"/>
            <a:t>natureza</a:t>
          </a:r>
          <a:r>
            <a:rPr lang="en-US" dirty="0"/>
            <a:t> da qual </a:t>
          </a:r>
          <a:r>
            <a:rPr lang="en-US" dirty="0" err="1"/>
            <a:t>dependemos</a:t>
          </a:r>
          <a:r>
            <a:rPr lang="en-US" dirty="0"/>
            <a:t> para </a:t>
          </a:r>
          <a:r>
            <a:rPr lang="en-US" dirty="0" err="1"/>
            <a:t>sobreviver</a:t>
          </a:r>
          <a:r>
            <a:rPr lang="en-US" dirty="0"/>
            <a:t> e </a:t>
          </a:r>
          <a:r>
            <a:rPr lang="en-US" dirty="0" err="1"/>
            <a:t>prosperar</a:t>
          </a:r>
          <a:r>
            <a:rPr lang="en-US" dirty="0"/>
            <a:t>. </a:t>
          </a:r>
        </a:p>
        <a:p>
          <a:endParaRPr lang="en-US" dirty="0"/>
        </a:p>
      </dgm:t>
    </dgm:pt>
    <dgm:pt modelId="{8F2C250C-572F-4F8F-94B9-C8F8BDDB4478}" type="parTrans" cxnId="{C58EA884-F178-4AB4-912D-6881F3744D08}">
      <dgm:prSet/>
      <dgm:spPr/>
      <dgm:t>
        <a:bodyPr/>
        <a:lstStyle/>
        <a:p>
          <a:endParaRPr lang="en-US" sz="2400"/>
        </a:p>
      </dgm:t>
    </dgm:pt>
    <dgm:pt modelId="{F689E357-5015-482D-B053-7149BCDE4DBD}" type="sibTrans" cxnId="{C58EA884-F178-4AB4-912D-6881F3744D08}">
      <dgm:prSet/>
      <dgm:spPr/>
      <dgm:t>
        <a:bodyPr/>
        <a:lstStyle/>
        <a:p>
          <a:endParaRPr lang="en-US"/>
        </a:p>
      </dgm:t>
    </dgm:pt>
    <dgm:pt modelId="{0DD87F1E-515A-44EF-A740-3D05679C1C56}">
      <dgm:prSet/>
      <dgm:spPr/>
      <dgm:t>
        <a:bodyPr/>
        <a:lstStyle/>
        <a:p>
          <a:r>
            <a:rPr lang="en-US" dirty="0"/>
            <a:t>A </a:t>
          </a:r>
          <a:r>
            <a:rPr lang="en-US" b="1" dirty="0" err="1"/>
            <a:t>justiça</a:t>
          </a:r>
          <a:r>
            <a:rPr lang="en-US" b="1" dirty="0"/>
            <a:t> e </a:t>
          </a:r>
          <a:r>
            <a:rPr lang="en-US" b="1" dirty="0" err="1"/>
            <a:t>equidade</a:t>
          </a:r>
          <a:r>
            <a:rPr lang="en-US" b="1" dirty="0"/>
            <a:t> </a:t>
          </a:r>
          <a:r>
            <a:rPr lang="en-US" b="1" dirty="0" err="1"/>
            <a:t>são</a:t>
          </a:r>
          <a:r>
            <a:rPr lang="en-US" b="1" dirty="0"/>
            <a:t> </a:t>
          </a:r>
          <a:r>
            <a:rPr lang="en-US" b="1" dirty="0" err="1"/>
            <a:t>chaves</a:t>
          </a:r>
          <a:r>
            <a:rPr lang="en-US" b="1" dirty="0"/>
            <a:t> </a:t>
          </a:r>
          <a:r>
            <a:rPr lang="en-US" dirty="0"/>
            <a:t>para </a:t>
          </a:r>
          <a:r>
            <a:rPr lang="en-US" dirty="0" err="1"/>
            <a:t>enfrentar</a:t>
          </a:r>
          <a:r>
            <a:rPr lang="en-US" dirty="0"/>
            <a:t> com </a:t>
          </a:r>
          <a:r>
            <a:rPr lang="en-US" dirty="0" err="1"/>
            <a:t>sucesso</a:t>
          </a:r>
          <a:r>
            <a:rPr lang="en-US" dirty="0"/>
            <a:t> as </a:t>
          </a:r>
          <a:r>
            <a:rPr lang="en-US" dirty="0" err="1"/>
            <a:t>ameaças</a:t>
          </a:r>
          <a:r>
            <a:rPr lang="en-US" dirty="0"/>
            <a:t> das </a:t>
          </a:r>
          <a:r>
            <a:rPr lang="en-US" dirty="0" err="1"/>
            <a:t>alterações</a:t>
          </a:r>
          <a:r>
            <a:rPr lang="en-US" dirty="0"/>
            <a:t> </a:t>
          </a:r>
          <a:r>
            <a:rPr lang="en-US" dirty="0" err="1"/>
            <a:t>climáticas</a:t>
          </a:r>
          <a:r>
            <a:rPr lang="en-US" dirty="0"/>
            <a:t>.</a:t>
          </a:r>
        </a:p>
        <a:p>
          <a:endParaRPr lang="en-US" dirty="0"/>
        </a:p>
      </dgm:t>
    </dgm:pt>
    <dgm:pt modelId="{4EE18F1E-54C3-4D39-91C3-6C07E314A1E5}" type="parTrans" cxnId="{5B3390E4-1F1D-4FC5-977B-7560F5366C1F}">
      <dgm:prSet/>
      <dgm:spPr/>
      <dgm:t>
        <a:bodyPr/>
        <a:lstStyle/>
        <a:p>
          <a:endParaRPr lang="en-US" sz="2400"/>
        </a:p>
      </dgm:t>
    </dgm:pt>
    <dgm:pt modelId="{05BBD4A1-1D03-4B50-86B0-D0412F7868A0}" type="sibTrans" cxnId="{5B3390E4-1F1D-4FC5-977B-7560F5366C1F}">
      <dgm:prSet/>
      <dgm:spPr/>
      <dgm:t>
        <a:bodyPr/>
        <a:lstStyle/>
        <a:p>
          <a:endParaRPr lang="en-US"/>
        </a:p>
      </dgm:t>
    </dgm:pt>
    <dgm:pt modelId="{5B06A760-A850-A746-9084-A3BB66171B45}">
      <dgm:prSet custT="1"/>
      <dgm:spPr/>
      <dgm:t>
        <a:bodyPr/>
        <a:lstStyle/>
        <a:p>
          <a:pPr algn="ctr"/>
          <a:r>
            <a:rPr lang="pt-BR" sz="2400" b="1" dirty="0">
              <a:latin typeface="+mn-lt"/>
            </a:rPr>
            <a:t>EDUCAÇÃO DEVE SER PARTE DA RESPOSTA À EMERGÊNCIA CLIMÁTICA</a:t>
          </a:r>
          <a:endParaRPr lang="pt-BR" sz="2400" dirty="0"/>
        </a:p>
      </dgm:t>
    </dgm:pt>
    <dgm:pt modelId="{B6E018E7-A938-CC4E-BADA-355809AF8841}" type="parTrans" cxnId="{9C3A0A67-CC2C-5745-8AE0-9C9B64F99794}">
      <dgm:prSet/>
      <dgm:spPr/>
      <dgm:t>
        <a:bodyPr/>
        <a:lstStyle/>
        <a:p>
          <a:endParaRPr lang="pt-BR"/>
        </a:p>
      </dgm:t>
    </dgm:pt>
    <dgm:pt modelId="{30AB2D40-A614-514A-89E1-AA12935D99F2}" type="sibTrans" cxnId="{9C3A0A67-CC2C-5745-8AE0-9C9B64F99794}">
      <dgm:prSet/>
      <dgm:spPr/>
      <dgm:t>
        <a:bodyPr/>
        <a:lstStyle/>
        <a:p>
          <a:endParaRPr lang="pt-BR"/>
        </a:p>
      </dgm:t>
    </dgm:pt>
    <dgm:pt modelId="{1903882F-3C0F-734A-BC6D-31EF7AE47414}" type="pres">
      <dgm:prSet presAssocID="{1AB6260F-28C2-457C-A284-3672826B9862}" presName="vert0" presStyleCnt="0">
        <dgm:presLayoutVars>
          <dgm:dir/>
          <dgm:animOne val="branch"/>
          <dgm:animLvl val="lvl"/>
        </dgm:presLayoutVars>
      </dgm:prSet>
      <dgm:spPr/>
    </dgm:pt>
    <dgm:pt modelId="{80A0AF03-60BF-524A-AC15-987D8095B8D9}" type="pres">
      <dgm:prSet presAssocID="{0D63CA10-46F0-4F7F-96FF-C9BF839BEC9A}" presName="thickLine" presStyleLbl="alignNode1" presStyleIdx="0" presStyleCnt="3"/>
      <dgm:spPr/>
    </dgm:pt>
    <dgm:pt modelId="{9A585534-1D1B-E14B-BF63-C97142268F93}" type="pres">
      <dgm:prSet presAssocID="{0D63CA10-46F0-4F7F-96FF-C9BF839BEC9A}" presName="horz1" presStyleCnt="0"/>
      <dgm:spPr/>
    </dgm:pt>
    <dgm:pt modelId="{80F11DE8-0A01-E644-BE09-16215A89A965}" type="pres">
      <dgm:prSet presAssocID="{0D63CA10-46F0-4F7F-96FF-C9BF839BEC9A}" presName="tx1" presStyleLbl="revTx" presStyleIdx="0" presStyleCnt="3"/>
      <dgm:spPr/>
    </dgm:pt>
    <dgm:pt modelId="{AAE718B9-AE01-8046-8C1D-23808E9CD052}" type="pres">
      <dgm:prSet presAssocID="{0D63CA10-46F0-4F7F-96FF-C9BF839BEC9A}" presName="vert1" presStyleCnt="0"/>
      <dgm:spPr/>
    </dgm:pt>
    <dgm:pt modelId="{C2FD6EB0-E059-4D46-9BA3-F88E6C603D5A}" type="pres">
      <dgm:prSet presAssocID="{0DD87F1E-515A-44EF-A740-3D05679C1C56}" presName="thickLine" presStyleLbl="alignNode1" presStyleIdx="1" presStyleCnt="3"/>
      <dgm:spPr/>
    </dgm:pt>
    <dgm:pt modelId="{ABC4ACED-D2F5-DE4D-BFF2-8240E282F165}" type="pres">
      <dgm:prSet presAssocID="{0DD87F1E-515A-44EF-A740-3D05679C1C56}" presName="horz1" presStyleCnt="0"/>
      <dgm:spPr/>
    </dgm:pt>
    <dgm:pt modelId="{3EF5EE71-B74D-DC4E-8F2A-CB73ED04D0B2}" type="pres">
      <dgm:prSet presAssocID="{0DD87F1E-515A-44EF-A740-3D05679C1C56}" presName="tx1" presStyleLbl="revTx" presStyleIdx="1" presStyleCnt="3"/>
      <dgm:spPr/>
    </dgm:pt>
    <dgm:pt modelId="{5F274CAE-DA1B-A048-B266-5EB5D32EBE26}" type="pres">
      <dgm:prSet presAssocID="{0DD87F1E-515A-44EF-A740-3D05679C1C56}" presName="vert1" presStyleCnt="0"/>
      <dgm:spPr/>
    </dgm:pt>
    <dgm:pt modelId="{0DBA595D-2D92-B849-9E66-B3DC68BA1CEA}" type="pres">
      <dgm:prSet presAssocID="{5B06A760-A850-A746-9084-A3BB66171B45}" presName="thickLine" presStyleLbl="alignNode1" presStyleIdx="2" presStyleCnt="3"/>
      <dgm:spPr/>
    </dgm:pt>
    <dgm:pt modelId="{52F6C900-4552-4646-A19B-0C0CF697F361}" type="pres">
      <dgm:prSet presAssocID="{5B06A760-A850-A746-9084-A3BB66171B45}" presName="horz1" presStyleCnt="0"/>
      <dgm:spPr/>
    </dgm:pt>
    <dgm:pt modelId="{A98486A6-FA48-3546-8173-D7B12982CE34}" type="pres">
      <dgm:prSet presAssocID="{5B06A760-A850-A746-9084-A3BB66171B45}" presName="tx1" presStyleLbl="revTx" presStyleIdx="2" presStyleCnt="3"/>
      <dgm:spPr/>
    </dgm:pt>
    <dgm:pt modelId="{8CEB751B-BEDF-2943-954C-ACF0FEC31079}" type="pres">
      <dgm:prSet presAssocID="{5B06A760-A850-A746-9084-A3BB66171B45}" presName="vert1" presStyleCnt="0"/>
      <dgm:spPr/>
    </dgm:pt>
  </dgm:ptLst>
  <dgm:cxnLst>
    <dgm:cxn modelId="{3FB65A22-03A4-4044-AF9B-5A77B5E77D32}" type="presOf" srcId="{5B06A760-A850-A746-9084-A3BB66171B45}" destId="{A98486A6-FA48-3546-8173-D7B12982CE34}" srcOrd="0" destOrd="0" presId="urn:microsoft.com/office/officeart/2008/layout/LinedList"/>
    <dgm:cxn modelId="{369DF945-DA4B-604A-BC19-7C6C4EA257DC}" type="presOf" srcId="{1AB6260F-28C2-457C-A284-3672826B9862}" destId="{1903882F-3C0F-734A-BC6D-31EF7AE47414}" srcOrd="0" destOrd="0" presId="urn:microsoft.com/office/officeart/2008/layout/LinedList"/>
    <dgm:cxn modelId="{9C3A0A67-CC2C-5745-8AE0-9C9B64F99794}" srcId="{1AB6260F-28C2-457C-A284-3672826B9862}" destId="{5B06A760-A850-A746-9084-A3BB66171B45}" srcOrd="2" destOrd="0" parTransId="{B6E018E7-A938-CC4E-BADA-355809AF8841}" sibTransId="{30AB2D40-A614-514A-89E1-AA12935D99F2}"/>
    <dgm:cxn modelId="{2BB1C183-70DB-6440-B1BF-F0D520FB02BF}" type="presOf" srcId="{0DD87F1E-515A-44EF-A740-3D05679C1C56}" destId="{3EF5EE71-B74D-DC4E-8F2A-CB73ED04D0B2}" srcOrd="0" destOrd="0" presId="urn:microsoft.com/office/officeart/2008/layout/LinedList"/>
    <dgm:cxn modelId="{C58EA884-F178-4AB4-912D-6881F3744D08}" srcId="{1AB6260F-28C2-457C-A284-3672826B9862}" destId="{0D63CA10-46F0-4F7F-96FF-C9BF839BEC9A}" srcOrd="0" destOrd="0" parTransId="{8F2C250C-572F-4F8F-94B9-C8F8BDDB4478}" sibTransId="{F689E357-5015-482D-B053-7149BCDE4DBD}"/>
    <dgm:cxn modelId="{D6E16FAC-6D70-484E-B569-06FECE40D4D3}" type="presOf" srcId="{0D63CA10-46F0-4F7F-96FF-C9BF839BEC9A}" destId="{80F11DE8-0A01-E644-BE09-16215A89A965}" srcOrd="0" destOrd="0" presId="urn:microsoft.com/office/officeart/2008/layout/LinedList"/>
    <dgm:cxn modelId="{5B3390E4-1F1D-4FC5-977B-7560F5366C1F}" srcId="{1AB6260F-28C2-457C-A284-3672826B9862}" destId="{0DD87F1E-515A-44EF-A740-3D05679C1C56}" srcOrd="1" destOrd="0" parTransId="{4EE18F1E-54C3-4D39-91C3-6C07E314A1E5}" sibTransId="{05BBD4A1-1D03-4B50-86B0-D0412F7868A0}"/>
    <dgm:cxn modelId="{F3ADBC92-CF1F-0F4A-804E-0769610C67FA}" type="presParOf" srcId="{1903882F-3C0F-734A-BC6D-31EF7AE47414}" destId="{80A0AF03-60BF-524A-AC15-987D8095B8D9}" srcOrd="0" destOrd="0" presId="urn:microsoft.com/office/officeart/2008/layout/LinedList"/>
    <dgm:cxn modelId="{3F3D874F-E3B5-5C47-A401-357A4D1FE250}" type="presParOf" srcId="{1903882F-3C0F-734A-BC6D-31EF7AE47414}" destId="{9A585534-1D1B-E14B-BF63-C97142268F93}" srcOrd="1" destOrd="0" presId="urn:microsoft.com/office/officeart/2008/layout/LinedList"/>
    <dgm:cxn modelId="{1E00B821-5D73-3044-A72C-29DEC7BD7380}" type="presParOf" srcId="{9A585534-1D1B-E14B-BF63-C97142268F93}" destId="{80F11DE8-0A01-E644-BE09-16215A89A965}" srcOrd="0" destOrd="0" presId="urn:microsoft.com/office/officeart/2008/layout/LinedList"/>
    <dgm:cxn modelId="{BE5F9879-211D-7C4B-93D8-0BE32ECD0A37}" type="presParOf" srcId="{9A585534-1D1B-E14B-BF63-C97142268F93}" destId="{AAE718B9-AE01-8046-8C1D-23808E9CD052}" srcOrd="1" destOrd="0" presId="urn:microsoft.com/office/officeart/2008/layout/LinedList"/>
    <dgm:cxn modelId="{FD2EC24C-DA22-AB47-AF57-5B02A8EB69F4}" type="presParOf" srcId="{1903882F-3C0F-734A-BC6D-31EF7AE47414}" destId="{C2FD6EB0-E059-4D46-9BA3-F88E6C603D5A}" srcOrd="2" destOrd="0" presId="urn:microsoft.com/office/officeart/2008/layout/LinedList"/>
    <dgm:cxn modelId="{63E52BDA-E52F-0343-B517-67BDE5D84551}" type="presParOf" srcId="{1903882F-3C0F-734A-BC6D-31EF7AE47414}" destId="{ABC4ACED-D2F5-DE4D-BFF2-8240E282F165}" srcOrd="3" destOrd="0" presId="urn:microsoft.com/office/officeart/2008/layout/LinedList"/>
    <dgm:cxn modelId="{CDEDB7FA-20A3-1545-8015-3091302A5648}" type="presParOf" srcId="{ABC4ACED-D2F5-DE4D-BFF2-8240E282F165}" destId="{3EF5EE71-B74D-DC4E-8F2A-CB73ED04D0B2}" srcOrd="0" destOrd="0" presId="urn:microsoft.com/office/officeart/2008/layout/LinedList"/>
    <dgm:cxn modelId="{BD240124-541A-3B42-81C3-ABE03F9A6B2D}" type="presParOf" srcId="{ABC4ACED-D2F5-DE4D-BFF2-8240E282F165}" destId="{5F274CAE-DA1B-A048-B266-5EB5D32EBE26}" srcOrd="1" destOrd="0" presId="urn:microsoft.com/office/officeart/2008/layout/LinedList"/>
    <dgm:cxn modelId="{1F34FB26-AD1D-624B-A032-65D225C628A2}" type="presParOf" srcId="{1903882F-3C0F-734A-BC6D-31EF7AE47414}" destId="{0DBA595D-2D92-B849-9E66-B3DC68BA1CEA}" srcOrd="4" destOrd="0" presId="urn:microsoft.com/office/officeart/2008/layout/LinedList"/>
    <dgm:cxn modelId="{0699C5B0-AC5E-A44D-AEA8-694D37C76DBA}" type="presParOf" srcId="{1903882F-3C0F-734A-BC6D-31EF7AE47414}" destId="{52F6C900-4552-4646-A19B-0C0CF697F361}" srcOrd="5" destOrd="0" presId="urn:microsoft.com/office/officeart/2008/layout/LinedList"/>
    <dgm:cxn modelId="{5D5A60B1-AAF3-9C42-A416-AA31B34F4C4E}" type="presParOf" srcId="{52F6C900-4552-4646-A19B-0C0CF697F361}" destId="{A98486A6-FA48-3546-8173-D7B12982CE34}" srcOrd="0" destOrd="0" presId="urn:microsoft.com/office/officeart/2008/layout/LinedList"/>
    <dgm:cxn modelId="{0915CDF8-4FD2-0F40-8C78-BE772134BB68}" type="presParOf" srcId="{52F6C900-4552-4646-A19B-0C0CF697F361}" destId="{8CEB751B-BEDF-2943-954C-ACF0FEC3107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665AB6C-EA0A-43A1-B31E-EEA2B76E3E6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80D2A8B-3341-4679-9EFF-EDF714C1EAD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Necessidade</a:t>
          </a:r>
          <a:r>
            <a:rPr lang="en-US" b="1"/>
            <a:t> de informações de boa qualidade e padronizadas</a:t>
          </a:r>
          <a:endParaRPr lang="en-US"/>
        </a:p>
      </dgm:t>
    </dgm:pt>
    <dgm:pt modelId="{3AE5621A-19CA-4897-B2AF-8CBC0A55B466}" type="parTrans" cxnId="{9EBD178D-A3BF-463A-9747-43B10D860EA8}">
      <dgm:prSet/>
      <dgm:spPr/>
      <dgm:t>
        <a:bodyPr/>
        <a:lstStyle/>
        <a:p>
          <a:endParaRPr lang="en-US"/>
        </a:p>
      </dgm:t>
    </dgm:pt>
    <dgm:pt modelId="{A2BC6664-6017-4820-8DA0-C8F968F2DA1A}" type="sibTrans" cxnId="{9EBD178D-A3BF-463A-9747-43B10D860EA8}">
      <dgm:prSet/>
      <dgm:spPr/>
      <dgm:t>
        <a:bodyPr/>
        <a:lstStyle/>
        <a:p>
          <a:endParaRPr lang="en-US"/>
        </a:p>
      </dgm:t>
    </dgm:pt>
    <dgm:pt modelId="{A6B35AE9-0E3E-4610-8558-1E941777246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dirty="0" err="1"/>
            <a:t>Acessadas</a:t>
          </a:r>
          <a:r>
            <a:rPr lang="en-US" b="0" dirty="0"/>
            <a:t> e </a:t>
          </a:r>
          <a:r>
            <a:rPr lang="en-US" b="0" dirty="0" err="1"/>
            <a:t>utilizadas</a:t>
          </a:r>
          <a:r>
            <a:rPr lang="en-US" b="0" dirty="0"/>
            <a:t> com </a:t>
          </a:r>
          <a:r>
            <a:rPr lang="en-US" b="1" dirty="0" err="1"/>
            <a:t>eficiência</a:t>
          </a:r>
          <a:r>
            <a:rPr lang="en-US" b="1" dirty="0"/>
            <a:t> de custos e </a:t>
          </a:r>
          <a:r>
            <a:rPr lang="en-US" b="1" dirty="0" err="1"/>
            <a:t>comunicadas</a:t>
          </a:r>
          <a:r>
            <a:rPr lang="en-US" b="1" dirty="0"/>
            <a:t> </a:t>
          </a:r>
          <a:r>
            <a:rPr lang="en-US" b="1" dirty="0" err="1"/>
            <a:t>efetivamente</a:t>
          </a:r>
          <a:r>
            <a:rPr lang="en-US" b="0" dirty="0"/>
            <a:t>. </a:t>
          </a:r>
        </a:p>
      </dgm:t>
    </dgm:pt>
    <dgm:pt modelId="{3407B952-FEC7-42FD-9523-93ADFB26E38B}" type="parTrans" cxnId="{19C8A2DB-2F03-4E35-8F2E-0FC79EBD3C65}">
      <dgm:prSet/>
      <dgm:spPr/>
      <dgm:t>
        <a:bodyPr/>
        <a:lstStyle/>
        <a:p>
          <a:endParaRPr lang="en-US"/>
        </a:p>
      </dgm:t>
    </dgm:pt>
    <dgm:pt modelId="{6EFD1768-2084-43B6-9CC8-0F65DAD4DE35}" type="sibTrans" cxnId="{19C8A2DB-2F03-4E35-8F2E-0FC79EBD3C65}">
      <dgm:prSet/>
      <dgm:spPr/>
      <dgm:t>
        <a:bodyPr/>
        <a:lstStyle/>
        <a:p>
          <a:endParaRPr lang="en-US"/>
        </a:p>
      </dgm:t>
    </dgm:pt>
    <dgm:pt modelId="{33A82F52-27D8-424D-845D-ED31934A6C2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O </a:t>
          </a:r>
          <a:r>
            <a:rPr lang="en-US" b="1" dirty="0" err="1"/>
            <a:t>desenvolvimento</a:t>
          </a:r>
          <a:r>
            <a:rPr lang="en-US" b="1" dirty="0"/>
            <a:t> de ferramentas, </a:t>
          </a:r>
          <a:r>
            <a:rPr lang="en-US" b="1" dirty="0" err="1"/>
            <a:t>padrões</a:t>
          </a:r>
          <a:r>
            <a:rPr lang="en-US" b="1" dirty="0"/>
            <a:t> </a:t>
          </a:r>
          <a:r>
            <a:rPr lang="en-US" b="1" dirty="0" err="1"/>
            <a:t>eficazes</a:t>
          </a:r>
          <a:r>
            <a:rPr lang="en-US" b="1" dirty="0"/>
            <a:t>, e </a:t>
          </a:r>
          <a:r>
            <a:rPr lang="en-US" b="1" dirty="0" err="1"/>
            <a:t>relatórios</a:t>
          </a:r>
          <a:r>
            <a:rPr lang="en-US" b="1" dirty="0"/>
            <a:t>  de </a:t>
          </a:r>
          <a:r>
            <a:rPr lang="en-US" b="1" dirty="0" err="1"/>
            <a:t>riscos</a:t>
          </a:r>
          <a:r>
            <a:rPr lang="en-US" b="1" dirty="0"/>
            <a:t> e </a:t>
          </a:r>
          <a:r>
            <a:rPr lang="en-US" b="1" dirty="0" err="1"/>
            <a:t>impactos</a:t>
          </a:r>
          <a:r>
            <a:rPr lang="en-US" dirty="0"/>
            <a:t>.</a:t>
          </a:r>
        </a:p>
      </dgm:t>
    </dgm:pt>
    <dgm:pt modelId="{5421D68F-780F-48E4-9794-8D91268AB7DE}" type="parTrans" cxnId="{9B5C638C-32D6-45C0-A9D1-CA7232F55226}">
      <dgm:prSet/>
      <dgm:spPr/>
      <dgm:t>
        <a:bodyPr/>
        <a:lstStyle/>
        <a:p>
          <a:endParaRPr lang="en-US"/>
        </a:p>
      </dgm:t>
    </dgm:pt>
    <dgm:pt modelId="{CAB1A08E-6F30-4967-A881-DC59F2F3A663}" type="sibTrans" cxnId="{9B5C638C-32D6-45C0-A9D1-CA7232F55226}">
      <dgm:prSet/>
      <dgm:spPr/>
      <dgm:t>
        <a:bodyPr/>
        <a:lstStyle/>
        <a:p>
          <a:endParaRPr lang="en-US"/>
        </a:p>
      </dgm:t>
    </dgm:pt>
    <dgm:pt modelId="{6747B27D-2364-4CFB-BF28-7C106CC8A61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Ponto de </a:t>
          </a:r>
          <a:r>
            <a:rPr lang="en-US" b="1" dirty="0" err="1"/>
            <a:t>partida</a:t>
          </a:r>
          <a:r>
            <a:rPr lang="en-US" b="1" dirty="0"/>
            <a:t> para o </a:t>
          </a:r>
          <a:r>
            <a:rPr lang="en-US" b="1" dirty="0" err="1"/>
            <a:t>nexo</a:t>
          </a:r>
          <a:r>
            <a:rPr lang="en-US" b="1" dirty="0"/>
            <a:t> entre </a:t>
          </a:r>
          <a:r>
            <a:rPr lang="en-US" b="1" dirty="0" err="1"/>
            <a:t>finanças</a:t>
          </a:r>
          <a:r>
            <a:rPr lang="en-US" b="1" dirty="0"/>
            <a:t>, </a:t>
          </a:r>
          <a:r>
            <a:rPr lang="en-US" b="1" dirty="0" err="1"/>
            <a:t>ação</a:t>
          </a:r>
          <a:r>
            <a:rPr lang="en-US" b="1" dirty="0"/>
            <a:t> </a:t>
          </a:r>
          <a:r>
            <a:rPr lang="en-US" b="1" dirty="0" err="1"/>
            <a:t>climática</a:t>
          </a:r>
          <a:r>
            <a:rPr lang="en-US" b="1" dirty="0"/>
            <a:t> e </a:t>
          </a:r>
          <a:r>
            <a:rPr lang="en-US" b="1" dirty="0" err="1"/>
            <a:t>proteção</a:t>
          </a:r>
          <a:r>
            <a:rPr lang="en-US" b="1" dirty="0"/>
            <a:t> da </a:t>
          </a:r>
          <a:r>
            <a:rPr lang="en-US" b="1" dirty="0" err="1"/>
            <a:t>natureza</a:t>
          </a:r>
          <a:r>
            <a:rPr lang="en-US" b="1" dirty="0"/>
            <a:t>.</a:t>
          </a:r>
        </a:p>
      </dgm:t>
    </dgm:pt>
    <dgm:pt modelId="{FEAE69A8-0174-444F-9234-DC553160A4DE}" type="parTrans" cxnId="{985CB19A-AD0B-4605-925F-444D4C96D3C3}">
      <dgm:prSet/>
      <dgm:spPr/>
      <dgm:t>
        <a:bodyPr/>
        <a:lstStyle/>
        <a:p>
          <a:endParaRPr lang="en-US"/>
        </a:p>
      </dgm:t>
    </dgm:pt>
    <dgm:pt modelId="{1A02FD61-F103-4F29-BD42-CCF9147366BE}" type="sibTrans" cxnId="{985CB19A-AD0B-4605-925F-444D4C96D3C3}">
      <dgm:prSet/>
      <dgm:spPr/>
      <dgm:t>
        <a:bodyPr/>
        <a:lstStyle/>
        <a:p>
          <a:endParaRPr lang="en-US"/>
        </a:p>
      </dgm:t>
    </dgm:pt>
    <dgm:pt modelId="{2CF33C4F-DD97-40BC-ACF4-096B29E67C00}" type="pres">
      <dgm:prSet presAssocID="{3665AB6C-EA0A-43A1-B31E-EEA2B76E3E67}" presName="root" presStyleCnt="0">
        <dgm:presLayoutVars>
          <dgm:dir/>
          <dgm:resizeHandles val="exact"/>
        </dgm:presLayoutVars>
      </dgm:prSet>
      <dgm:spPr/>
    </dgm:pt>
    <dgm:pt modelId="{91944A8D-3A95-4226-B737-FE78C947DA7F}" type="pres">
      <dgm:prSet presAssocID="{A80D2A8B-3341-4679-9EFF-EDF714C1EAD9}" presName="compNode" presStyleCnt="0"/>
      <dgm:spPr/>
    </dgm:pt>
    <dgm:pt modelId="{D7D01029-908D-4ADF-A663-C897F89426DA}" type="pres">
      <dgm:prSet presAssocID="{A80D2A8B-3341-4679-9EFF-EDF714C1EAD9}" presName="bgRect" presStyleLbl="bgShp" presStyleIdx="0" presStyleCnt="4"/>
      <dgm:spPr/>
    </dgm:pt>
    <dgm:pt modelId="{C4824FF6-0993-4D4E-B6B6-6D9A7FEAE9A5}" type="pres">
      <dgm:prSet presAssocID="{A80D2A8B-3341-4679-9EFF-EDF714C1EAD9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umbs Up Sign"/>
        </a:ext>
      </dgm:extLst>
    </dgm:pt>
    <dgm:pt modelId="{E4366080-F097-4369-A1C5-26C05F523B2F}" type="pres">
      <dgm:prSet presAssocID="{A80D2A8B-3341-4679-9EFF-EDF714C1EAD9}" presName="spaceRect" presStyleCnt="0"/>
      <dgm:spPr/>
    </dgm:pt>
    <dgm:pt modelId="{83AD958B-A01E-4C00-9E75-E8F197810732}" type="pres">
      <dgm:prSet presAssocID="{A80D2A8B-3341-4679-9EFF-EDF714C1EAD9}" presName="parTx" presStyleLbl="revTx" presStyleIdx="0" presStyleCnt="4">
        <dgm:presLayoutVars>
          <dgm:chMax val="0"/>
          <dgm:chPref val="0"/>
        </dgm:presLayoutVars>
      </dgm:prSet>
      <dgm:spPr/>
    </dgm:pt>
    <dgm:pt modelId="{4494EC32-C5A8-4529-BF54-B1524DC6BB6A}" type="pres">
      <dgm:prSet presAssocID="{A2BC6664-6017-4820-8DA0-C8F968F2DA1A}" presName="sibTrans" presStyleCnt="0"/>
      <dgm:spPr/>
    </dgm:pt>
    <dgm:pt modelId="{57DC9647-EC67-4EAF-937F-4CBE86D944A3}" type="pres">
      <dgm:prSet presAssocID="{A6B35AE9-0E3E-4610-8558-1E9417772460}" presName="compNode" presStyleCnt="0"/>
      <dgm:spPr/>
    </dgm:pt>
    <dgm:pt modelId="{B62EF0C8-450E-4DDC-A25C-78AAA09B06C7}" type="pres">
      <dgm:prSet presAssocID="{A6B35AE9-0E3E-4610-8558-1E9417772460}" presName="bgRect" presStyleLbl="bgShp" presStyleIdx="1" presStyleCnt="4"/>
      <dgm:spPr/>
    </dgm:pt>
    <dgm:pt modelId="{167B78D7-DFE0-411F-B88F-8C5593FC7D41}" type="pres">
      <dgm:prSet presAssocID="{A6B35AE9-0E3E-4610-8558-1E9417772460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edas"/>
        </a:ext>
      </dgm:extLst>
    </dgm:pt>
    <dgm:pt modelId="{12EF0D77-C9B7-4829-8CB3-C5471C0D11A7}" type="pres">
      <dgm:prSet presAssocID="{A6B35AE9-0E3E-4610-8558-1E9417772460}" presName="spaceRect" presStyleCnt="0"/>
      <dgm:spPr/>
    </dgm:pt>
    <dgm:pt modelId="{68B2C9CA-DBE3-4F43-BA8B-B766A46C31AC}" type="pres">
      <dgm:prSet presAssocID="{A6B35AE9-0E3E-4610-8558-1E9417772460}" presName="parTx" presStyleLbl="revTx" presStyleIdx="1" presStyleCnt="4">
        <dgm:presLayoutVars>
          <dgm:chMax val="0"/>
          <dgm:chPref val="0"/>
        </dgm:presLayoutVars>
      </dgm:prSet>
      <dgm:spPr/>
    </dgm:pt>
    <dgm:pt modelId="{BB090757-5D91-4759-85C4-0ED2E6A8885C}" type="pres">
      <dgm:prSet presAssocID="{6EFD1768-2084-43B6-9CC8-0F65DAD4DE35}" presName="sibTrans" presStyleCnt="0"/>
      <dgm:spPr/>
    </dgm:pt>
    <dgm:pt modelId="{D0264336-836A-4660-B89C-93A9C887F82A}" type="pres">
      <dgm:prSet presAssocID="{33A82F52-27D8-424D-845D-ED31934A6C29}" presName="compNode" presStyleCnt="0"/>
      <dgm:spPr/>
    </dgm:pt>
    <dgm:pt modelId="{9E02FDBB-BFE0-49DA-BC43-0DFFA43234DA}" type="pres">
      <dgm:prSet presAssocID="{33A82F52-27D8-424D-845D-ED31934A6C29}" presName="bgRect" presStyleLbl="bgShp" presStyleIdx="2" presStyleCnt="4"/>
      <dgm:spPr/>
    </dgm:pt>
    <dgm:pt modelId="{D3546E17-91BD-46FB-9933-7F214E3227FB}" type="pres">
      <dgm:prSet presAssocID="{33A82F52-27D8-424D-845D-ED31934A6C29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erarquia"/>
        </a:ext>
      </dgm:extLst>
    </dgm:pt>
    <dgm:pt modelId="{FBB8F3D9-D315-4A1F-9E09-141843D898B0}" type="pres">
      <dgm:prSet presAssocID="{33A82F52-27D8-424D-845D-ED31934A6C29}" presName="spaceRect" presStyleCnt="0"/>
      <dgm:spPr/>
    </dgm:pt>
    <dgm:pt modelId="{F0F42262-F700-469B-B65C-51D922799487}" type="pres">
      <dgm:prSet presAssocID="{33A82F52-27D8-424D-845D-ED31934A6C29}" presName="parTx" presStyleLbl="revTx" presStyleIdx="2" presStyleCnt="4">
        <dgm:presLayoutVars>
          <dgm:chMax val="0"/>
          <dgm:chPref val="0"/>
        </dgm:presLayoutVars>
      </dgm:prSet>
      <dgm:spPr/>
    </dgm:pt>
    <dgm:pt modelId="{5B5D9230-1F14-4BB3-9AF7-66F4453DAD33}" type="pres">
      <dgm:prSet presAssocID="{CAB1A08E-6F30-4967-A881-DC59F2F3A663}" presName="sibTrans" presStyleCnt="0"/>
      <dgm:spPr/>
    </dgm:pt>
    <dgm:pt modelId="{2D6C8FA8-E70F-4B30-9DCA-30FD7F59EDD9}" type="pres">
      <dgm:prSet presAssocID="{6747B27D-2364-4CFB-BF28-7C106CC8A615}" presName="compNode" presStyleCnt="0"/>
      <dgm:spPr/>
    </dgm:pt>
    <dgm:pt modelId="{2E58240A-D11D-42A3-A2EF-628E231DB676}" type="pres">
      <dgm:prSet presAssocID="{6747B27D-2364-4CFB-BF28-7C106CC8A615}" presName="bgRect" presStyleLbl="bgShp" presStyleIdx="3" presStyleCnt="4"/>
      <dgm:spPr/>
    </dgm:pt>
    <dgm:pt modelId="{C542532D-8FAB-4866-B407-F36246AE0BA5}" type="pres">
      <dgm:prSet presAssocID="{6747B27D-2364-4CFB-BF28-7C106CC8A61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telo"/>
        </a:ext>
      </dgm:extLst>
    </dgm:pt>
    <dgm:pt modelId="{42B0CA8D-5345-4845-9984-A28803FC86F0}" type="pres">
      <dgm:prSet presAssocID="{6747B27D-2364-4CFB-BF28-7C106CC8A615}" presName="spaceRect" presStyleCnt="0"/>
      <dgm:spPr/>
    </dgm:pt>
    <dgm:pt modelId="{25A85F56-D077-474D-A855-7522658C80CE}" type="pres">
      <dgm:prSet presAssocID="{6747B27D-2364-4CFB-BF28-7C106CC8A615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329F8A2B-FA14-5349-9C6A-B3BB0B1651EA}" type="presOf" srcId="{6747B27D-2364-4CFB-BF28-7C106CC8A615}" destId="{25A85F56-D077-474D-A855-7522658C80CE}" srcOrd="0" destOrd="0" presId="urn:microsoft.com/office/officeart/2018/2/layout/IconVerticalSolidList"/>
    <dgm:cxn modelId="{1E0A4A39-CDA1-A041-A137-FD06B6F25405}" type="presOf" srcId="{33A82F52-27D8-424D-845D-ED31934A6C29}" destId="{F0F42262-F700-469B-B65C-51D922799487}" srcOrd="0" destOrd="0" presId="urn:microsoft.com/office/officeart/2018/2/layout/IconVerticalSolidList"/>
    <dgm:cxn modelId="{0730613D-E5BF-B748-97EF-990AC04CE7EE}" type="presOf" srcId="{A80D2A8B-3341-4679-9EFF-EDF714C1EAD9}" destId="{83AD958B-A01E-4C00-9E75-E8F197810732}" srcOrd="0" destOrd="0" presId="urn:microsoft.com/office/officeart/2018/2/layout/IconVerticalSolidList"/>
    <dgm:cxn modelId="{466C695A-9C14-4D4E-9EA5-44053DD8A5BB}" type="presOf" srcId="{3665AB6C-EA0A-43A1-B31E-EEA2B76E3E67}" destId="{2CF33C4F-DD97-40BC-ACF4-096B29E67C00}" srcOrd="0" destOrd="0" presId="urn:microsoft.com/office/officeart/2018/2/layout/IconVerticalSolidList"/>
    <dgm:cxn modelId="{9B5C638C-32D6-45C0-A9D1-CA7232F55226}" srcId="{3665AB6C-EA0A-43A1-B31E-EEA2B76E3E67}" destId="{33A82F52-27D8-424D-845D-ED31934A6C29}" srcOrd="2" destOrd="0" parTransId="{5421D68F-780F-48E4-9794-8D91268AB7DE}" sibTransId="{CAB1A08E-6F30-4967-A881-DC59F2F3A663}"/>
    <dgm:cxn modelId="{9EBD178D-A3BF-463A-9747-43B10D860EA8}" srcId="{3665AB6C-EA0A-43A1-B31E-EEA2B76E3E67}" destId="{A80D2A8B-3341-4679-9EFF-EDF714C1EAD9}" srcOrd="0" destOrd="0" parTransId="{3AE5621A-19CA-4897-B2AF-8CBC0A55B466}" sibTransId="{A2BC6664-6017-4820-8DA0-C8F968F2DA1A}"/>
    <dgm:cxn modelId="{3A241F8E-13FF-5841-87BF-6B95AC021596}" type="presOf" srcId="{A6B35AE9-0E3E-4610-8558-1E9417772460}" destId="{68B2C9CA-DBE3-4F43-BA8B-B766A46C31AC}" srcOrd="0" destOrd="0" presId="urn:microsoft.com/office/officeart/2018/2/layout/IconVerticalSolidList"/>
    <dgm:cxn modelId="{985CB19A-AD0B-4605-925F-444D4C96D3C3}" srcId="{3665AB6C-EA0A-43A1-B31E-EEA2B76E3E67}" destId="{6747B27D-2364-4CFB-BF28-7C106CC8A615}" srcOrd="3" destOrd="0" parTransId="{FEAE69A8-0174-444F-9234-DC553160A4DE}" sibTransId="{1A02FD61-F103-4F29-BD42-CCF9147366BE}"/>
    <dgm:cxn modelId="{19C8A2DB-2F03-4E35-8F2E-0FC79EBD3C65}" srcId="{3665AB6C-EA0A-43A1-B31E-EEA2B76E3E67}" destId="{A6B35AE9-0E3E-4610-8558-1E9417772460}" srcOrd="1" destOrd="0" parTransId="{3407B952-FEC7-42FD-9523-93ADFB26E38B}" sibTransId="{6EFD1768-2084-43B6-9CC8-0F65DAD4DE35}"/>
    <dgm:cxn modelId="{596FB2E7-5A57-A045-850F-D0916098A8DA}" type="presParOf" srcId="{2CF33C4F-DD97-40BC-ACF4-096B29E67C00}" destId="{91944A8D-3A95-4226-B737-FE78C947DA7F}" srcOrd="0" destOrd="0" presId="urn:microsoft.com/office/officeart/2018/2/layout/IconVerticalSolidList"/>
    <dgm:cxn modelId="{C1AC87A6-0EDD-8844-A529-D0A8EF955DA1}" type="presParOf" srcId="{91944A8D-3A95-4226-B737-FE78C947DA7F}" destId="{D7D01029-908D-4ADF-A663-C897F89426DA}" srcOrd="0" destOrd="0" presId="urn:microsoft.com/office/officeart/2018/2/layout/IconVerticalSolidList"/>
    <dgm:cxn modelId="{DD4AB462-3098-8643-9930-8445C2168588}" type="presParOf" srcId="{91944A8D-3A95-4226-B737-FE78C947DA7F}" destId="{C4824FF6-0993-4D4E-B6B6-6D9A7FEAE9A5}" srcOrd="1" destOrd="0" presId="urn:microsoft.com/office/officeart/2018/2/layout/IconVerticalSolidList"/>
    <dgm:cxn modelId="{E3F032A7-1F01-F947-A417-DBFBB69CB01A}" type="presParOf" srcId="{91944A8D-3A95-4226-B737-FE78C947DA7F}" destId="{E4366080-F097-4369-A1C5-26C05F523B2F}" srcOrd="2" destOrd="0" presId="urn:microsoft.com/office/officeart/2018/2/layout/IconVerticalSolidList"/>
    <dgm:cxn modelId="{86E5F648-59DE-E241-AD6E-C581004A1815}" type="presParOf" srcId="{91944A8D-3A95-4226-B737-FE78C947DA7F}" destId="{83AD958B-A01E-4C00-9E75-E8F197810732}" srcOrd="3" destOrd="0" presId="urn:microsoft.com/office/officeart/2018/2/layout/IconVerticalSolidList"/>
    <dgm:cxn modelId="{CE7861F7-D185-6944-BDE9-9A06EE19B891}" type="presParOf" srcId="{2CF33C4F-DD97-40BC-ACF4-096B29E67C00}" destId="{4494EC32-C5A8-4529-BF54-B1524DC6BB6A}" srcOrd="1" destOrd="0" presId="urn:microsoft.com/office/officeart/2018/2/layout/IconVerticalSolidList"/>
    <dgm:cxn modelId="{483C7C6F-5F43-224B-B237-26222746CD64}" type="presParOf" srcId="{2CF33C4F-DD97-40BC-ACF4-096B29E67C00}" destId="{57DC9647-EC67-4EAF-937F-4CBE86D944A3}" srcOrd="2" destOrd="0" presId="urn:microsoft.com/office/officeart/2018/2/layout/IconVerticalSolidList"/>
    <dgm:cxn modelId="{A3FFFED6-DDD6-3E4D-92F5-E16663A5FC09}" type="presParOf" srcId="{57DC9647-EC67-4EAF-937F-4CBE86D944A3}" destId="{B62EF0C8-450E-4DDC-A25C-78AAA09B06C7}" srcOrd="0" destOrd="0" presId="urn:microsoft.com/office/officeart/2018/2/layout/IconVerticalSolidList"/>
    <dgm:cxn modelId="{4EC9BC9F-A7BE-1140-A875-68524AE4E91F}" type="presParOf" srcId="{57DC9647-EC67-4EAF-937F-4CBE86D944A3}" destId="{167B78D7-DFE0-411F-B88F-8C5593FC7D41}" srcOrd="1" destOrd="0" presId="urn:microsoft.com/office/officeart/2018/2/layout/IconVerticalSolidList"/>
    <dgm:cxn modelId="{00422E26-AB66-E244-8065-78968279EDD1}" type="presParOf" srcId="{57DC9647-EC67-4EAF-937F-4CBE86D944A3}" destId="{12EF0D77-C9B7-4829-8CB3-C5471C0D11A7}" srcOrd="2" destOrd="0" presId="urn:microsoft.com/office/officeart/2018/2/layout/IconVerticalSolidList"/>
    <dgm:cxn modelId="{90243692-368B-5E49-953D-29395166DC31}" type="presParOf" srcId="{57DC9647-EC67-4EAF-937F-4CBE86D944A3}" destId="{68B2C9CA-DBE3-4F43-BA8B-B766A46C31AC}" srcOrd="3" destOrd="0" presId="urn:microsoft.com/office/officeart/2018/2/layout/IconVerticalSolidList"/>
    <dgm:cxn modelId="{D3372699-87FB-4D4F-A37A-CC3358A9399F}" type="presParOf" srcId="{2CF33C4F-DD97-40BC-ACF4-096B29E67C00}" destId="{BB090757-5D91-4759-85C4-0ED2E6A8885C}" srcOrd="3" destOrd="0" presId="urn:microsoft.com/office/officeart/2018/2/layout/IconVerticalSolidList"/>
    <dgm:cxn modelId="{B2AA35CD-1FBE-1747-BD38-7551AD7A281A}" type="presParOf" srcId="{2CF33C4F-DD97-40BC-ACF4-096B29E67C00}" destId="{D0264336-836A-4660-B89C-93A9C887F82A}" srcOrd="4" destOrd="0" presId="urn:microsoft.com/office/officeart/2018/2/layout/IconVerticalSolidList"/>
    <dgm:cxn modelId="{1DD71009-D2DD-3E4A-85C0-5282FE64F83C}" type="presParOf" srcId="{D0264336-836A-4660-B89C-93A9C887F82A}" destId="{9E02FDBB-BFE0-49DA-BC43-0DFFA43234DA}" srcOrd="0" destOrd="0" presId="urn:microsoft.com/office/officeart/2018/2/layout/IconVerticalSolidList"/>
    <dgm:cxn modelId="{B2B7A722-77CB-7C4B-ACF5-9B8B35017BFB}" type="presParOf" srcId="{D0264336-836A-4660-B89C-93A9C887F82A}" destId="{D3546E17-91BD-46FB-9933-7F214E3227FB}" srcOrd="1" destOrd="0" presId="urn:microsoft.com/office/officeart/2018/2/layout/IconVerticalSolidList"/>
    <dgm:cxn modelId="{1F35C18D-4944-DB48-9FA4-3DE2EAEC8AFF}" type="presParOf" srcId="{D0264336-836A-4660-B89C-93A9C887F82A}" destId="{FBB8F3D9-D315-4A1F-9E09-141843D898B0}" srcOrd="2" destOrd="0" presId="urn:microsoft.com/office/officeart/2018/2/layout/IconVerticalSolidList"/>
    <dgm:cxn modelId="{4C38A8A1-1A84-9047-AC6D-8402959BA28F}" type="presParOf" srcId="{D0264336-836A-4660-B89C-93A9C887F82A}" destId="{F0F42262-F700-469B-B65C-51D922799487}" srcOrd="3" destOrd="0" presId="urn:microsoft.com/office/officeart/2018/2/layout/IconVerticalSolidList"/>
    <dgm:cxn modelId="{E77BB91C-3EE8-304F-9A6C-60F9A182DCC8}" type="presParOf" srcId="{2CF33C4F-DD97-40BC-ACF4-096B29E67C00}" destId="{5B5D9230-1F14-4BB3-9AF7-66F4453DAD33}" srcOrd="5" destOrd="0" presId="urn:microsoft.com/office/officeart/2018/2/layout/IconVerticalSolidList"/>
    <dgm:cxn modelId="{04BC39D6-D26A-2147-8709-1A23B49C5C3D}" type="presParOf" srcId="{2CF33C4F-DD97-40BC-ACF4-096B29E67C00}" destId="{2D6C8FA8-E70F-4B30-9DCA-30FD7F59EDD9}" srcOrd="6" destOrd="0" presId="urn:microsoft.com/office/officeart/2018/2/layout/IconVerticalSolidList"/>
    <dgm:cxn modelId="{12FC453F-C5C0-BD4F-8747-75C4B2EE3F84}" type="presParOf" srcId="{2D6C8FA8-E70F-4B30-9DCA-30FD7F59EDD9}" destId="{2E58240A-D11D-42A3-A2EF-628E231DB676}" srcOrd="0" destOrd="0" presId="urn:microsoft.com/office/officeart/2018/2/layout/IconVerticalSolidList"/>
    <dgm:cxn modelId="{144491C2-3FC2-6E41-870F-A7D7FB84E018}" type="presParOf" srcId="{2D6C8FA8-E70F-4B30-9DCA-30FD7F59EDD9}" destId="{C542532D-8FAB-4866-B407-F36246AE0BA5}" srcOrd="1" destOrd="0" presId="urn:microsoft.com/office/officeart/2018/2/layout/IconVerticalSolidList"/>
    <dgm:cxn modelId="{94883BD6-7988-2141-898D-9482206F53B2}" type="presParOf" srcId="{2D6C8FA8-E70F-4B30-9DCA-30FD7F59EDD9}" destId="{42B0CA8D-5345-4845-9984-A28803FC86F0}" srcOrd="2" destOrd="0" presId="urn:microsoft.com/office/officeart/2018/2/layout/IconVerticalSolidList"/>
    <dgm:cxn modelId="{AEA57B72-D9FD-4F41-AFED-F715FA57E116}" type="presParOf" srcId="{2D6C8FA8-E70F-4B30-9DCA-30FD7F59EDD9}" destId="{25A85F56-D077-474D-A855-7522658C80C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3B964CB-5F08-4592-8229-095B72BB130D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7968C96-6830-4EFE-B1B1-9F9DC21FE72B}">
      <dgm:prSet custT="1"/>
      <dgm:spPr/>
      <dgm:t>
        <a:bodyPr/>
        <a:lstStyle/>
        <a:p>
          <a:r>
            <a:rPr lang="pt-BR" sz="2800" dirty="0"/>
            <a:t>valor do gerenciamento de risco prospectivo,</a:t>
          </a:r>
          <a:endParaRPr lang="en-US" sz="2800" dirty="0"/>
        </a:p>
      </dgm:t>
    </dgm:pt>
    <dgm:pt modelId="{AD18DEA2-9E62-4604-876E-9C0EBDB5DD09}" type="parTrans" cxnId="{5589C1A3-EC44-4AB9-B803-03B4E642EE28}">
      <dgm:prSet/>
      <dgm:spPr/>
      <dgm:t>
        <a:bodyPr/>
        <a:lstStyle/>
        <a:p>
          <a:endParaRPr lang="en-US" sz="2800"/>
        </a:p>
      </dgm:t>
    </dgm:pt>
    <dgm:pt modelId="{4ECC6F90-3C10-4D3D-A2E5-FC43CB4735B2}" type="sibTrans" cxnId="{5589C1A3-EC44-4AB9-B803-03B4E642EE28}">
      <dgm:prSet/>
      <dgm:spPr/>
      <dgm:t>
        <a:bodyPr/>
        <a:lstStyle/>
        <a:p>
          <a:endParaRPr lang="en-US" sz="2800"/>
        </a:p>
      </dgm:t>
    </dgm:pt>
    <dgm:pt modelId="{B2D09917-356F-44DB-A432-A91A54555814}">
      <dgm:prSet custT="1"/>
      <dgm:spPr/>
      <dgm:t>
        <a:bodyPr/>
        <a:lstStyle/>
        <a:p>
          <a:r>
            <a:rPr lang="pt-BR" sz="2800"/>
            <a:t>papel da avaliação científica,</a:t>
          </a:r>
          <a:endParaRPr lang="en-US" sz="2800"/>
        </a:p>
      </dgm:t>
    </dgm:pt>
    <dgm:pt modelId="{28A4E41E-5C10-4D4D-AEED-DABCEC08DD50}" type="parTrans" cxnId="{F5B3E940-B2A3-4908-B949-2042C35020AE}">
      <dgm:prSet/>
      <dgm:spPr/>
      <dgm:t>
        <a:bodyPr/>
        <a:lstStyle/>
        <a:p>
          <a:endParaRPr lang="en-US" sz="2800"/>
        </a:p>
      </dgm:t>
    </dgm:pt>
    <dgm:pt modelId="{A21D0394-F8E7-4E09-974C-9D3000A89379}" type="sibTrans" cxnId="{F5B3E940-B2A3-4908-B949-2042C35020AE}">
      <dgm:prSet/>
      <dgm:spPr/>
      <dgm:t>
        <a:bodyPr/>
        <a:lstStyle/>
        <a:p>
          <a:endParaRPr lang="en-US" sz="2800"/>
        </a:p>
      </dgm:t>
    </dgm:pt>
    <dgm:pt modelId="{1208DFEC-E249-4036-B523-F7405CAEE4CA}">
      <dgm:prSet custT="1"/>
      <dgm:spPr/>
      <dgm:t>
        <a:bodyPr/>
        <a:lstStyle/>
        <a:p>
          <a:r>
            <a:rPr lang="pt-BR" sz="2800"/>
            <a:t>ação preparatória e a importância de instituições e </a:t>
          </a:r>
          <a:endParaRPr lang="en-US" sz="2800"/>
        </a:p>
      </dgm:t>
    </dgm:pt>
    <dgm:pt modelId="{02459C63-F6F2-4CA1-92B4-6BC75C52D082}" type="parTrans" cxnId="{06F213EA-5C13-4E40-8C95-0C2776388FAF}">
      <dgm:prSet/>
      <dgm:spPr/>
      <dgm:t>
        <a:bodyPr/>
        <a:lstStyle/>
        <a:p>
          <a:endParaRPr lang="en-US" sz="2800"/>
        </a:p>
      </dgm:t>
    </dgm:pt>
    <dgm:pt modelId="{39AEA21E-DBB8-4544-91D8-13F77F4D5308}" type="sibTrans" cxnId="{06F213EA-5C13-4E40-8C95-0C2776388FAF}">
      <dgm:prSet/>
      <dgm:spPr/>
      <dgm:t>
        <a:bodyPr/>
        <a:lstStyle/>
        <a:p>
          <a:endParaRPr lang="en-US" sz="2800"/>
        </a:p>
      </dgm:t>
    </dgm:pt>
    <dgm:pt modelId="{1D20B2BA-B4CC-416B-A3CB-5470F784D615}">
      <dgm:prSet custT="1"/>
      <dgm:spPr/>
      <dgm:t>
        <a:bodyPr/>
        <a:lstStyle/>
        <a:p>
          <a:r>
            <a:rPr lang="pt-BR" sz="2800" dirty="0"/>
            <a:t>processos de coordenação eficazes e eficientes.</a:t>
          </a:r>
          <a:endParaRPr lang="en-US" sz="2800" dirty="0"/>
        </a:p>
      </dgm:t>
    </dgm:pt>
    <dgm:pt modelId="{278DE6FD-02F1-48D5-8805-55AA30062776}" type="parTrans" cxnId="{3D0EB5BF-249F-4803-B94A-D07222766A8B}">
      <dgm:prSet/>
      <dgm:spPr/>
      <dgm:t>
        <a:bodyPr/>
        <a:lstStyle/>
        <a:p>
          <a:endParaRPr lang="en-US" sz="2800"/>
        </a:p>
      </dgm:t>
    </dgm:pt>
    <dgm:pt modelId="{AEBF7DAD-1177-435F-95DD-9BDE32D78ABD}" type="sibTrans" cxnId="{3D0EB5BF-249F-4803-B94A-D07222766A8B}">
      <dgm:prSet/>
      <dgm:spPr/>
      <dgm:t>
        <a:bodyPr/>
        <a:lstStyle/>
        <a:p>
          <a:endParaRPr lang="en-US" sz="2800"/>
        </a:p>
      </dgm:t>
    </dgm:pt>
    <dgm:pt modelId="{4D2CDD28-D987-AD4C-B9A4-BD5A79FDF538}" type="pres">
      <dgm:prSet presAssocID="{23B964CB-5F08-4592-8229-095B72BB130D}" presName="vert0" presStyleCnt="0">
        <dgm:presLayoutVars>
          <dgm:dir/>
          <dgm:animOne val="branch"/>
          <dgm:animLvl val="lvl"/>
        </dgm:presLayoutVars>
      </dgm:prSet>
      <dgm:spPr/>
    </dgm:pt>
    <dgm:pt modelId="{7ADA876A-0B8D-8746-B51B-AD7D21042073}" type="pres">
      <dgm:prSet presAssocID="{47968C96-6830-4EFE-B1B1-9F9DC21FE72B}" presName="thickLine" presStyleLbl="alignNode1" presStyleIdx="0" presStyleCnt="4"/>
      <dgm:spPr/>
    </dgm:pt>
    <dgm:pt modelId="{0E9A74DF-C5E2-7143-9EAC-57499F516696}" type="pres">
      <dgm:prSet presAssocID="{47968C96-6830-4EFE-B1B1-9F9DC21FE72B}" presName="horz1" presStyleCnt="0"/>
      <dgm:spPr/>
    </dgm:pt>
    <dgm:pt modelId="{AFA6484D-E2D1-8548-96DB-A23243A7EAE9}" type="pres">
      <dgm:prSet presAssocID="{47968C96-6830-4EFE-B1B1-9F9DC21FE72B}" presName="tx1" presStyleLbl="revTx" presStyleIdx="0" presStyleCnt="4"/>
      <dgm:spPr/>
    </dgm:pt>
    <dgm:pt modelId="{0B9898A2-2BAC-5242-B2D3-D89734E28414}" type="pres">
      <dgm:prSet presAssocID="{47968C96-6830-4EFE-B1B1-9F9DC21FE72B}" presName="vert1" presStyleCnt="0"/>
      <dgm:spPr/>
    </dgm:pt>
    <dgm:pt modelId="{93E582D0-A960-D549-9D79-B640BDD9649A}" type="pres">
      <dgm:prSet presAssocID="{B2D09917-356F-44DB-A432-A91A54555814}" presName="thickLine" presStyleLbl="alignNode1" presStyleIdx="1" presStyleCnt="4"/>
      <dgm:spPr/>
    </dgm:pt>
    <dgm:pt modelId="{A269D9FD-D74A-4540-95D0-230E4E52778F}" type="pres">
      <dgm:prSet presAssocID="{B2D09917-356F-44DB-A432-A91A54555814}" presName="horz1" presStyleCnt="0"/>
      <dgm:spPr/>
    </dgm:pt>
    <dgm:pt modelId="{97779946-F5C9-BC41-9232-9ADBE854F107}" type="pres">
      <dgm:prSet presAssocID="{B2D09917-356F-44DB-A432-A91A54555814}" presName="tx1" presStyleLbl="revTx" presStyleIdx="1" presStyleCnt="4"/>
      <dgm:spPr/>
    </dgm:pt>
    <dgm:pt modelId="{217A53F0-38FC-FD46-A142-95A86D79EDFB}" type="pres">
      <dgm:prSet presAssocID="{B2D09917-356F-44DB-A432-A91A54555814}" presName="vert1" presStyleCnt="0"/>
      <dgm:spPr/>
    </dgm:pt>
    <dgm:pt modelId="{88F65996-B284-C74A-A699-C1C8417BA747}" type="pres">
      <dgm:prSet presAssocID="{1208DFEC-E249-4036-B523-F7405CAEE4CA}" presName="thickLine" presStyleLbl="alignNode1" presStyleIdx="2" presStyleCnt="4"/>
      <dgm:spPr/>
    </dgm:pt>
    <dgm:pt modelId="{93BB48DE-4053-514A-B515-BC260B7CA05A}" type="pres">
      <dgm:prSet presAssocID="{1208DFEC-E249-4036-B523-F7405CAEE4CA}" presName="horz1" presStyleCnt="0"/>
      <dgm:spPr/>
    </dgm:pt>
    <dgm:pt modelId="{82B56AFA-ECD0-4E4A-9F67-8F8F7936F9A8}" type="pres">
      <dgm:prSet presAssocID="{1208DFEC-E249-4036-B523-F7405CAEE4CA}" presName="tx1" presStyleLbl="revTx" presStyleIdx="2" presStyleCnt="4"/>
      <dgm:spPr/>
    </dgm:pt>
    <dgm:pt modelId="{4422A0D2-A509-4F40-A751-9AE229B352B0}" type="pres">
      <dgm:prSet presAssocID="{1208DFEC-E249-4036-B523-F7405CAEE4CA}" presName="vert1" presStyleCnt="0"/>
      <dgm:spPr/>
    </dgm:pt>
    <dgm:pt modelId="{16172306-8070-1E4D-AF64-9744F862827F}" type="pres">
      <dgm:prSet presAssocID="{1D20B2BA-B4CC-416B-A3CB-5470F784D615}" presName="thickLine" presStyleLbl="alignNode1" presStyleIdx="3" presStyleCnt="4"/>
      <dgm:spPr/>
    </dgm:pt>
    <dgm:pt modelId="{B76D4285-5345-784E-A014-472CE08112CE}" type="pres">
      <dgm:prSet presAssocID="{1D20B2BA-B4CC-416B-A3CB-5470F784D615}" presName="horz1" presStyleCnt="0"/>
      <dgm:spPr/>
    </dgm:pt>
    <dgm:pt modelId="{8EF4E3CF-05EF-3942-9518-53CBA1747B70}" type="pres">
      <dgm:prSet presAssocID="{1D20B2BA-B4CC-416B-A3CB-5470F784D615}" presName="tx1" presStyleLbl="revTx" presStyleIdx="3" presStyleCnt="4"/>
      <dgm:spPr/>
    </dgm:pt>
    <dgm:pt modelId="{3E20129A-42B2-414C-9958-77646E44939B}" type="pres">
      <dgm:prSet presAssocID="{1D20B2BA-B4CC-416B-A3CB-5470F784D615}" presName="vert1" presStyleCnt="0"/>
      <dgm:spPr/>
    </dgm:pt>
  </dgm:ptLst>
  <dgm:cxnLst>
    <dgm:cxn modelId="{EF061109-87A4-4645-9542-B513B6DA31D3}" type="presOf" srcId="{1D20B2BA-B4CC-416B-A3CB-5470F784D615}" destId="{8EF4E3CF-05EF-3942-9518-53CBA1747B70}" srcOrd="0" destOrd="0" presId="urn:microsoft.com/office/officeart/2008/layout/LinedList"/>
    <dgm:cxn modelId="{352F3C09-CCD8-EC46-B8C3-ED360334F9C8}" type="presOf" srcId="{1208DFEC-E249-4036-B523-F7405CAEE4CA}" destId="{82B56AFA-ECD0-4E4A-9F67-8F8F7936F9A8}" srcOrd="0" destOrd="0" presId="urn:microsoft.com/office/officeart/2008/layout/LinedList"/>
    <dgm:cxn modelId="{F5B3E940-B2A3-4908-B949-2042C35020AE}" srcId="{23B964CB-5F08-4592-8229-095B72BB130D}" destId="{B2D09917-356F-44DB-A432-A91A54555814}" srcOrd="1" destOrd="0" parTransId="{28A4E41E-5C10-4D4D-AEED-DABCEC08DD50}" sibTransId="{A21D0394-F8E7-4E09-974C-9D3000A89379}"/>
    <dgm:cxn modelId="{24C8FF97-5478-D347-8210-EF10BCF071A5}" type="presOf" srcId="{B2D09917-356F-44DB-A432-A91A54555814}" destId="{97779946-F5C9-BC41-9232-9ADBE854F107}" srcOrd="0" destOrd="0" presId="urn:microsoft.com/office/officeart/2008/layout/LinedList"/>
    <dgm:cxn modelId="{FC3D0B9C-3C9F-B544-BAB8-0A73AEF1D350}" type="presOf" srcId="{23B964CB-5F08-4592-8229-095B72BB130D}" destId="{4D2CDD28-D987-AD4C-B9A4-BD5A79FDF538}" srcOrd="0" destOrd="0" presId="urn:microsoft.com/office/officeart/2008/layout/LinedList"/>
    <dgm:cxn modelId="{5589C1A3-EC44-4AB9-B803-03B4E642EE28}" srcId="{23B964CB-5F08-4592-8229-095B72BB130D}" destId="{47968C96-6830-4EFE-B1B1-9F9DC21FE72B}" srcOrd="0" destOrd="0" parTransId="{AD18DEA2-9E62-4604-876E-9C0EBDB5DD09}" sibTransId="{4ECC6F90-3C10-4D3D-A2E5-FC43CB4735B2}"/>
    <dgm:cxn modelId="{FDDF0CA6-120C-1148-9B16-5CF90A39F09F}" type="presOf" srcId="{47968C96-6830-4EFE-B1B1-9F9DC21FE72B}" destId="{AFA6484D-E2D1-8548-96DB-A23243A7EAE9}" srcOrd="0" destOrd="0" presId="urn:microsoft.com/office/officeart/2008/layout/LinedList"/>
    <dgm:cxn modelId="{3D0EB5BF-249F-4803-B94A-D07222766A8B}" srcId="{23B964CB-5F08-4592-8229-095B72BB130D}" destId="{1D20B2BA-B4CC-416B-A3CB-5470F784D615}" srcOrd="3" destOrd="0" parTransId="{278DE6FD-02F1-48D5-8805-55AA30062776}" sibTransId="{AEBF7DAD-1177-435F-95DD-9BDE32D78ABD}"/>
    <dgm:cxn modelId="{06F213EA-5C13-4E40-8C95-0C2776388FAF}" srcId="{23B964CB-5F08-4592-8229-095B72BB130D}" destId="{1208DFEC-E249-4036-B523-F7405CAEE4CA}" srcOrd="2" destOrd="0" parTransId="{02459C63-F6F2-4CA1-92B4-6BC75C52D082}" sibTransId="{39AEA21E-DBB8-4544-91D8-13F77F4D5308}"/>
    <dgm:cxn modelId="{AFB4C854-3190-8F4E-B972-FAB3A4CAA00A}" type="presParOf" srcId="{4D2CDD28-D987-AD4C-B9A4-BD5A79FDF538}" destId="{7ADA876A-0B8D-8746-B51B-AD7D21042073}" srcOrd="0" destOrd="0" presId="urn:microsoft.com/office/officeart/2008/layout/LinedList"/>
    <dgm:cxn modelId="{C9C7E700-9DCE-1F44-9F0E-A284E67D339A}" type="presParOf" srcId="{4D2CDD28-D987-AD4C-B9A4-BD5A79FDF538}" destId="{0E9A74DF-C5E2-7143-9EAC-57499F516696}" srcOrd="1" destOrd="0" presId="urn:microsoft.com/office/officeart/2008/layout/LinedList"/>
    <dgm:cxn modelId="{4141EAA9-133C-8F4E-B1E6-0601B344A6A3}" type="presParOf" srcId="{0E9A74DF-C5E2-7143-9EAC-57499F516696}" destId="{AFA6484D-E2D1-8548-96DB-A23243A7EAE9}" srcOrd="0" destOrd="0" presId="urn:microsoft.com/office/officeart/2008/layout/LinedList"/>
    <dgm:cxn modelId="{68C3ED83-3135-D94D-A6D4-5AC00412B05F}" type="presParOf" srcId="{0E9A74DF-C5E2-7143-9EAC-57499F516696}" destId="{0B9898A2-2BAC-5242-B2D3-D89734E28414}" srcOrd="1" destOrd="0" presId="urn:microsoft.com/office/officeart/2008/layout/LinedList"/>
    <dgm:cxn modelId="{16852FD0-B127-814B-A180-6214E16CA7F7}" type="presParOf" srcId="{4D2CDD28-D987-AD4C-B9A4-BD5A79FDF538}" destId="{93E582D0-A960-D549-9D79-B640BDD9649A}" srcOrd="2" destOrd="0" presId="urn:microsoft.com/office/officeart/2008/layout/LinedList"/>
    <dgm:cxn modelId="{72CC92B8-9DC3-BC4C-B258-2344A305677D}" type="presParOf" srcId="{4D2CDD28-D987-AD4C-B9A4-BD5A79FDF538}" destId="{A269D9FD-D74A-4540-95D0-230E4E52778F}" srcOrd="3" destOrd="0" presId="urn:microsoft.com/office/officeart/2008/layout/LinedList"/>
    <dgm:cxn modelId="{8593565A-3F35-AC46-8446-0B748B11E841}" type="presParOf" srcId="{A269D9FD-D74A-4540-95D0-230E4E52778F}" destId="{97779946-F5C9-BC41-9232-9ADBE854F107}" srcOrd="0" destOrd="0" presId="urn:microsoft.com/office/officeart/2008/layout/LinedList"/>
    <dgm:cxn modelId="{24788CD4-DCB4-9741-8CAA-A5D0B6D88067}" type="presParOf" srcId="{A269D9FD-D74A-4540-95D0-230E4E52778F}" destId="{217A53F0-38FC-FD46-A142-95A86D79EDFB}" srcOrd="1" destOrd="0" presId="urn:microsoft.com/office/officeart/2008/layout/LinedList"/>
    <dgm:cxn modelId="{71769892-14A6-9A45-85A4-DACA11836BF9}" type="presParOf" srcId="{4D2CDD28-D987-AD4C-B9A4-BD5A79FDF538}" destId="{88F65996-B284-C74A-A699-C1C8417BA747}" srcOrd="4" destOrd="0" presId="urn:microsoft.com/office/officeart/2008/layout/LinedList"/>
    <dgm:cxn modelId="{B3D2A7D3-F174-4544-BD1B-DC866F414207}" type="presParOf" srcId="{4D2CDD28-D987-AD4C-B9A4-BD5A79FDF538}" destId="{93BB48DE-4053-514A-B515-BC260B7CA05A}" srcOrd="5" destOrd="0" presId="urn:microsoft.com/office/officeart/2008/layout/LinedList"/>
    <dgm:cxn modelId="{4320C4C6-2B76-1449-BE57-A4D981CF4847}" type="presParOf" srcId="{93BB48DE-4053-514A-B515-BC260B7CA05A}" destId="{82B56AFA-ECD0-4E4A-9F67-8F8F7936F9A8}" srcOrd="0" destOrd="0" presId="urn:microsoft.com/office/officeart/2008/layout/LinedList"/>
    <dgm:cxn modelId="{C3EF4D05-BD12-D648-8F18-149585037FFB}" type="presParOf" srcId="{93BB48DE-4053-514A-B515-BC260B7CA05A}" destId="{4422A0D2-A509-4F40-A751-9AE229B352B0}" srcOrd="1" destOrd="0" presId="urn:microsoft.com/office/officeart/2008/layout/LinedList"/>
    <dgm:cxn modelId="{B94E19C4-B5FE-374F-94AA-3D3AEC7198B4}" type="presParOf" srcId="{4D2CDD28-D987-AD4C-B9A4-BD5A79FDF538}" destId="{16172306-8070-1E4D-AF64-9744F862827F}" srcOrd="6" destOrd="0" presId="urn:microsoft.com/office/officeart/2008/layout/LinedList"/>
    <dgm:cxn modelId="{189BB424-61CA-3F49-9456-1DD5E2CB8C7A}" type="presParOf" srcId="{4D2CDD28-D987-AD4C-B9A4-BD5A79FDF538}" destId="{B76D4285-5345-784E-A014-472CE08112CE}" srcOrd="7" destOrd="0" presId="urn:microsoft.com/office/officeart/2008/layout/LinedList"/>
    <dgm:cxn modelId="{20C781A7-AAE6-3945-A3C9-17194EE59A3E}" type="presParOf" srcId="{B76D4285-5345-784E-A014-472CE08112CE}" destId="{8EF4E3CF-05EF-3942-9518-53CBA1747B70}" srcOrd="0" destOrd="0" presId="urn:microsoft.com/office/officeart/2008/layout/LinedList"/>
    <dgm:cxn modelId="{AAF582CE-10B1-F148-8DEF-094007048AD3}" type="presParOf" srcId="{B76D4285-5345-784E-A014-472CE08112CE}" destId="{3E20129A-42B2-414C-9958-77646E4493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EEDEFF1-AD12-491F-A43D-949234073B5F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F545883-76E0-4CF3-A36B-7AEA2988AA18}">
      <dgm:prSet/>
      <dgm:spPr/>
      <dgm:t>
        <a:bodyPr/>
        <a:lstStyle/>
        <a:p>
          <a:r>
            <a:rPr lang="pt-BR"/>
            <a:t>A inação em relação às mudanças climáticas não é uma opção. </a:t>
          </a:r>
          <a:endParaRPr lang="en-US"/>
        </a:p>
      </dgm:t>
    </dgm:pt>
    <dgm:pt modelId="{BA450561-BEB5-4B42-99E1-64FC4461037B}" type="parTrans" cxnId="{5F198823-7A63-445C-8A43-3BECCE756FBC}">
      <dgm:prSet/>
      <dgm:spPr/>
      <dgm:t>
        <a:bodyPr/>
        <a:lstStyle/>
        <a:p>
          <a:endParaRPr lang="en-US"/>
        </a:p>
      </dgm:t>
    </dgm:pt>
    <dgm:pt modelId="{F0D18915-8301-4A4D-AA21-08771A0D9609}" type="sibTrans" cxnId="{5F198823-7A63-445C-8A43-3BECCE756FBC}">
      <dgm:prSet/>
      <dgm:spPr/>
      <dgm:t>
        <a:bodyPr/>
        <a:lstStyle/>
        <a:p>
          <a:endParaRPr lang="en-US"/>
        </a:p>
      </dgm:t>
    </dgm:pt>
    <dgm:pt modelId="{130867F3-4646-4747-9503-9C2725B23783}">
      <dgm:prSet/>
      <dgm:spPr/>
      <dgm:t>
        <a:bodyPr/>
        <a:lstStyle/>
        <a:p>
          <a:r>
            <a:rPr lang="pt-BR"/>
            <a:t>Precisamos atuar nos compromissos climáticos globais, mas também levar adiante os esforços climáticos no país. </a:t>
          </a:r>
          <a:endParaRPr lang="en-US"/>
        </a:p>
      </dgm:t>
    </dgm:pt>
    <dgm:pt modelId="{CF054B6D-1A92-4E15-A545-15D9EA097DB7}" type="parTrans" cxnId="{3490772E-B761-424A-8DC7-4BBCC6D90FA4}">
      <dgm:prSet/>
      <dgm:spPr/>
      <dgm:t>
        <a:bodyPr/>
        <a:lstStyle/>
        <a:p>
          <a:endParaRPr lang="en-US"/>
        </a:p>
      </dgm:t>
    </dgm:pt>
    <dgm:pt modelId="{689D0BE0-B065-4B28-A05D-5D30B983D281}" type="sibTrans" cxnId="{3490772E-B761-424A-8DC7-4BBCC6D90FA4}">
      <dgm:prSet/>
      <dgm:spPr/>
      <dgm:t>
        <a:bodyPr/>
        <a:lstStyle/>
        <a:p>
          <a:endParaRPr lang="en-US"/>
        </a:p>
      </dgm:t>
    </dgm:pt>
    <dgm:pt modelId="{916EDF4C-F8B8-5242-AAC7-B5DC96A930CA}" type="pres">
      <dgm:prSet presAssocID="{7EEDEFF1-AD12-491F-A43D-949234073B5F}" presName="vert0" presStyleCnt="0">
        <dgm:presLayoutVars>
          <dgm:dir/>
          <dgm:animOne val="branch"/>
          <dgm:animLvl val="lvl"/>
        </dgm:presLayoutVars>
      </dgm:prSet>
      <dgm:spPr/>
    </dgm:pt>
    <dgm:pt modelId="{795EBEE3-0E8C-8E4C-AD8F-A0B6C846B9E3}" type="pres">
      <dgm:prSet presAssocID="{4F545883-76E0-4CF3-A36B-7AEA2988AA18}" presName="thickLine" presStyleLbl="alignNode1" presStyleIdx="0" presStyleCnt="2"/>
      <dgm:spPr/>
    </dgm:pt>
    <dgm:pt modelId="{6C5BBB7C-03C9-0D47-9F6F-2339F1CDDC23}" type="pres">
      <dgm:prSet presAssocID="{4F545883-76E0-4CF3-A36B-7AEA2988AA18}" presName="horz1" presStyleCnt="0"/>
      <dgm:spPr/>
    </dgm:pt>
    <dgm:pt modelId="{D8AE556F-2E10-F94F-B3B1-70EF0270CE96}" type="pres">
      <dgm:prSet presAssocID="{4F545883-76E0-4CF3-A36B-7AEA2988AA18}" presName="tx1" presStyleLbl="revTx" presStyleIdx="0" presStyleCnt="2"/>
      <dgm:spPr/>
    </dgm:pt>
    <dgm:pt modelId="{041900D7-0B57-3942-8719-F16F871789A5}" type="pres">
      <dgm:prSet presAssocID="{4F545883-76E0-4CF3-A36B-7AEA2988AA18}" presName="vert1" presStyleCnt="0"/>
      <dgm:spPr/>
    </dgm:pt>
    <dgm:pt modelId="{977102FE-424D-CF4D-AA67-BAD14DBC30C5}" type="pres">
      <dgm:prSet presAssocID="{130867F3-4646-4747-9503-9C2725B23783}" presName="thickLine" presStyleLbl="alignNode1" presStyleIdx="1" presStyleCnt="2"/>
      <dgm:spPr/>
    </dgm:pt>
    <dgm:pt modelId="{21E04B23-CC75-5849-93BF-AE62534A8093}" type="pres">
      <dgm:prSet presAssocID="{130867F3-4646-4747-9503-9C2725B23783}" presName="horz1" presStyleCnt="0"/>
      <dgm:spPr/>
    </dgm:pt>
    <dgm:pt modelId="{9EA61BDE-C666-9B46-9B8B-E6DB7B31409A}" type="pres">
      <dgm:prSet presAssocID="{130867F3-4646-4747-9503-9C2725B23783}" presName="tx1" presStyleLbl="revTx" presStyleIdx="1" presStyleCnt="2"/>
      <dgm:spPr/>
    </dgm:pt>
    <dgm:pt modelId="{5D64C18D-BB00-F645-BB8A-B0096B14A0DC}" type="pres">
      <dgm:prSet presAssocID="{130867F3-4646-4747-9503-9C2725B23783}" presName="vert1" presStyleCnt="0"/>
      <dgm:spPr/>
    </dgm:pt>
  </dgm:ptLst>
  <dgm:cxnLst>
    <dgm:cxn modelId="{5F198823-7A63-445C-8A43-3BECCE756FBC}" srcId="{7EEDEFF1-AD12-491F-A43D-949234073B5F}" destId="{4F545883-76E0-4CF3-A36B-7AEA2988AA18}" srcOrd="0" destOrd="0" parTransId="{BA450561-BEB5-4B42-99E1-64FC4461037B}" sibTransId="{F0D18915-8301-4A4D-AA21-08771A0D9609}"/>
    <dgm:cxn modelId="{3490772E-B761-424A-8DC7-4BBCC6D90FA4}" srcId="{7EEDEFF1-AD12-491F-A43D-949234073B5F}" destId="{130867F3-4646-4747-9503-9C2725B23783}" srcOrd="1" destOrd="0" parTransId="{CF054B6D-1A92-4E15-A545-15D9EA097DB7}" sibTransId="{689D0BE0-B065-4B28-A05D-5D30B983D281}"/>
    <dgm:cxn modelId="{78C8475E-E9F1-724E-9001-EE87E2524F1E}" type="presOf" srcId="{4F545883-76E0-4CF3-A36B-7AEA2988AA18}" destId="{D8AE556F-2E10-F94F-B3B1-70EF0270CE96}" srcOrd="0" destOrd="0" presId="urn:microsoft.com/office/officeart/2008/layout/LinedList"/>
    <dgm:cxn modelId="{B74C6B68-4A75-BE4D-8373-876F210F8463}" type="presOf" srcId="{7EEDEFF1-AD12-491F-A43D-949234073B5F}" destId="{916EDF4C-F8B8-5242-AAC7-B5DC96A930CA}" srcOrd="0" destOrd="0" presId="urn:microsoft.com/office/officeart/2008/layout/LinedList"/>
    <dgm:cxn modelId="{F9282386-5CB0-2F41-8B22-195BFC40BFD9}" type="presOf" srcId="{130867F3-4646-4747-9503-9C2725B23783}" destId="{9EA61BDE-C666-9B46-9B8B-E6DB7B31409A}" srcOrd="0" destOrd="0" presId="urn:microsoft.com/office/officeart/2008/layout/LinedList"/>
    <dgm:cxn modelId="{66F285E2-B3A0-D447-9797-12AF38F0EDB5}" type="presParOf" srcId="{916EDF4C-F8B8-5242-AAC7-B5DC96A930CA}" destId="{795EBEE3-0E8C-8E4C-AD8F-A0B6C846B9E3}" srcOrd="0" destOrd="0" presId="urn:microsoft.com/office/officeart/2008/layout/LinedList"/>
    <dgm:cxn modelId="{AB774E21-86BB-2B42-A655-3E5BD0C72904}" type="presParOf" srcId="{916EDF4C-F8B8-5242-AAC7-B5DC96A930CA}" destId="{6C5BBB7C-03C9-0D47-9F6F-2339F1CDDC23}" srcOrd="1" destOrd="0" presId="urn:microsoft.com/office/officeart/2008/layout/LinedList"/>
    <dgm:cxn modelId="{AC7A6BD4-D066-FE46-B60C-9C97E8ACD5A4}" type="presParOf" srcId="{6C5BBB7C-03C9-0D47-9F6F-2339F1CDDC23}" destId="{D8AE556F-2E10-F94F-B3B1-70EF0270CE96}" srcOrd="0" destOrd="0" presId="urn:microsoft.com/office/officeart/2008/layout/LinedList"/>
    <dgm:cxn modelId="{EB68697B-3067-694B-84C3-BC7CC39C94CE}" type="presParOf" srcId="{6C5BBB7C-03C9-0D47-9F6F-2339F1CDDC23}" destId="{041900D7-0B57-3942-8719-F16F871789A5}" srcOrd="1" destOrd="0" presId="urn:microsoft.com/office/officeart/2008/layout/LinedList"/>
    <dgm:cxn modelId="{45BAA497-2F82-6F40-B0A7-8BF46119C8C2}" type="presParOf" srcId="{916EDF4C-F8B8-5242-AAC7-B5DC96A930CA}" destId="{977102FE-424D-CF4D-AA67-BAD14DBC30C5}" srcOrd="2" destOrd="0" presId="urn:microsoft.com/office/officeart/2008/layout/LinedList"/>
    <dgm:cxn modelId="{DD9CD1CB-F0B3-5B41-8954-F6531B446332}" type="presParOf" srcId="{916EDF4C-F8B8-5242-AAC7-B5DC96A930CA}" destId="{21E04B23-CC75-5849-93BF-AE62534A8093}" srcOrd="3" destOrd="0" presId="urn:microsoft.com/office/officeart/2008/layout/LinedList"/>
    <dgm:cxn modelId="{01668FBD-9ECC-2F42-B23B-75E3C5701627}" type="presParOf" srcId="{21E04B23-CC75-5849-93BF-AE62534A8093}" destId="{9EA61BDE-C666-9B46-9B8B-E6DB7B31409A}" srcOrd="0" destOrd="0" presId="urn:microsoft.com/office/officeart/2008/layout/LinedList"/>
    <dgm:cxn modelId="{9D443AED-4EC6-BF42-8438-BBE7A732E8B7}" type="presParOf" srcId="{21E04B23-CC75-5849-93BF-AE62534A8093}" destId="{5D64C18D-BB00-F645-BB8A-B0096B14A0D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45E2E2-4834-AE43-B53E-253575BADA75}">
      <dsp:nvSpPr>
        <dsp:cNvPr id="0" name=""/>
        <dsp:cNvSpPr/>
      </dsp:nvSpPr>
      <dsp:spPr>
        <a:xfrm>
          <a:off x="0" y="0"/>
          <a:ext cx="52578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9BEA68-67CB-C54E-B656-61085B8C36A0}">
      <dsp:nvSpPr>
        <dsp:cNvPr id="0" name=""/>
        <dsp:cNvSpPr/>
      </dsp:nvSpPr>
      <dsp:spPr>
        <a:xfrm>
          <a:off x="0" y="0"/>
          <a:ext cx="5257800" cy="2752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500" b="1" kern="1200" dirty="0"/>
            <a:t>Sem uma ação climática ambiciosa, o desenvolvimento sustentável não pode ser alcançado</a:t>
          </a:r>
          <a:r>
            <a:rPr lang="pt-BR" sz="3500" kern="1200" dirty="0"/>
            <a:t>.</a:t>
          </a:r>
          <a:endParaRPr lang="en-US" sz="3500" kern="1200" dirty="0"/>
        </a:p>
      </dsp:txBody>
      <dsp:txXfrm>
        <a:off x="0" y="0"/>
        <a:ext cx="5257800" cy="2752343"/>
      </dsp:txXfrm>
    </dsp:sp>
    <dsp:sp modelId="{44350C9F-9A08-E74B-B07F-B587C2229F99}">
      <dsp:nvSpPr>
        <dsp:cNvPr id="0" name=""/>
        <dsp:cNvSpPr/>
      </dsp:nvSpPr>
      <dsp:spPr>
        <a:xfrm>
          <a:off x="0" y="2752343"/>
          <a:ext cx="52578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F7CC1F-BD7A-AC45-8A53-F5A101448B8E}">
      <dsp:nvSpPr>
        <dsp:cNvPr id="0" name=""/>
        <dsp:cNvSpPr/>
      </dsp:nvSpPr>
      <dsp:spPr>
        <a:xfrm>
          <a:off x="0" y="2752343"/>
          <a:ext cx="5257800" cy="2752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 err="1"/>
            <a:t>Os</a:t>
          </a:r>
          <a:r>
            <a:rPr lang="en-US" sz="3500" kern="1200" dirty="0"/>
            <a:t> </a:t>
          </a:r>
          <a:r>
            <a:rPr lang="en-US" sz="3500" kern="1200" dirty="0" err="1"/>
            <a:t>próximos</a:t>
          </a:r>
          <a:r>
            <a:rPr lang="en-US" sz="3500" kern="1200" dirty="0"/>
            <a:t> </a:t>
          </a:r>
          <a:r>
            <a:rPr lang="en-US" sz="3500" kern="1200" dirty="0" err="1"/>
            <a:t>anos</a:t>
          </a:r>
          <a:r>
            <a:rPr lang="en-US" sz="3500" kern="1200" dirty="0"/>
            <a:t> </a:t>
          </a:r>
          <a:r>
            <a:rPr lang="en-US" sz="3500" kern="1200" dirty="0" err="1"/>
            <a:t>serão</a:t>
          </a:r>
          <a:r>
            <a:rPr lang="en-US" sz="3500" kern="1200" dirty="0"/>
            <a:t> </a:t>
          </a:r>
          <a:r>
            <a:rPr lang="en-US" sz="3500" kern="1200" dirty="0" err="1"/>
            <a:t>críticos</a:t>
          </a:r>
          <a:r>
            <a:rPr lang="en-US" sz="3500" kern="1200" dirty="0"/>
            <a:t>, mas </a:t>
          </a:r>
          <a:r>
            <a:rPr lang="en-US" sz="3500" kern="1200" dirty="0" err="1"/>
            <a:t>há</a:t>
          </a:r>
          <a:r>
            <a:rPr lang="en-US" sz="3500" kern="1200" dirty="0"/>
            <a:t> </a:t>
          </a:r>
          <a:r>
            <a:rPr lang="en-US" sz="3500" kern="1200" dirty="0" err="1"/>
            <a:t>maneiras</a:t>
          </a:r>
          <a:r>
            <a:rPr lang="en-US" sz="3500" kern="1200" dirty="0"/>
            <a:t> de </a:t>
          </a:r>
          <a:r>
            <a:rPr lang="en-US" sz="3500" kern="1200" dirty="0" err="1"/>
            <a:t>melhorar</a:t>
          </a:r>
          <a:r>
            <a:rPr lang="en-US" sz="3500" kern="1200" dirty="0"/>
            <a:t> </a:t>
          </a:r>
          <a:r>
            <a:rPr lang="en-US" sz="3500" kern="1200" dirty="0" err="1"/>
            <a:t>nossas</a:t>
          </a:r>
          <a:r>
            <a:rPr lang="en-US" sz="3500" kern="1200" dirty="0"/>
            <a:t> chances de </a:t>
          </a:r>
          <a:r>
            <a:rPr lang="en-US" sz="3500" kern="1200" dirty="0" err="1"/>
            <a:t>sucesso</a:t>
          </a:r>
          <a:r>
            <a:rPr lang="en-US" sz="3500" kern="1200" dirty="0"/>
            <a:t>.</a:t>
          </a:r>
        </a:p>
      </dsp:txBody>
      <dsp:txXfrm>
        <a:off x="0" y="2752343"/>
        <a:ext cx="5257800" cy="27523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ACF556-26F7-A943-8B64-1C0F938C2BCE}">
      <dsp:nvSpPr>
        <dsp:cNvPr id="0" name=""/>
        <dsp:cNvSpPr/>
      </dsp:nvSpPr>
      <dsp:spPr>
        <a:xfrm>
          <a:off x="0" y="0"/>
          <a:ext cx="5175384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C2EEA8-D69C-F14C-8BAC-ED52F33BD31C}">
      <dsp:nvSpPr>
        <dsp:cNvPr id="0" name=""/>
        <dsp:cNvSpPr/>
      </dsp:nvSpPr>
      <dsp:spPr>
        <a:xfrm>
          <a:off x="0" y="0"/>
          <a:ext cx="5175384" cy="2768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As </a:t>
          </a:r>
          <a:r>
            <a:rPr lang="en-US" sz="2600" kern="1200" dirty="0" err="1"/>
            <a:t>opções</a:t>
          </a:r>
          <a:r>
            <a:rPr lang="en-US" sz="2600" kern="1200" dirty="0"/>
            <a:t> de </a:t>
          </a:r>
          <a:r>
            <a:rPr lang="en-US" sz="2600" kern="1200" dirty="0" err="1"/>
            <a:t>adaptação</a:t>
          </a:r>
          <a:r>
            <a:rPr lang="en-US" sz="2600" kern="1200" dirty="0"/>
            <a:t> que </a:t>
          </a:r>
          <a:r>
            <a:rPr lang="en-US" sz="2600" kern="1200" dirty="0" err="1"/>
            <a:t>temos</a:t>
          </a:r>
          <a:r>
            <a:rPr lang="en-US" sz="2600" kern="1200" dirty="0"/>
            <a:t> </a:t>
          </a:r>
          <a:r>
            <a:rPr lang="en-US" sz="2600" kern="1200" dirty="0" err="1"/>
            <a:t>à</a:t>
          </a:r>
          <a:r>
            <a:rPr lang="en-US" sz="2600" kern="1200" dirty="0"/>
            <a:t> </a:t>
          </a:r>
          <a:r>
            <a:rPr lang="en-US" sz="2600" kern="1200" dirty="0" err="1"/>
            <a:t>nossa</a:t>
          </a:r>
          <a:r>
            <a:rPr lang="en-US" sz="2600" kern="1200" dirty="0"/>
            <a:t> </a:t>
          </a:r>
          <a:r>
            <a:rPr lang="en-US" sz="2600" kern="1200" dirty="0" err="1"/>
            <a:t>disposição</a:t>
          </a:r>
          <a:r>
            <a:rPr lang="en-US" sz="2600" kern="1200" dirty="0"/>
            <a:t> </a:t>
          </a:r>
          <a:r>
            <a:rPr lang="en-US" sz="2600" kern="1200" dirty="0" err="1"/>
            <a:t>tornam</a:t>
          </a:r>
          <a:r>
            <a:rPr lang="en-US" sz="2600" kern="1200" dirty="0"/>
            <a:t>-se </a:t>
          </a:r>
          <a:r>
            <a:rPr lang="en-US" sz="2600" b="1" kern="1200" dirty="0" err="1"/>
            <a:t>mais</a:t>
          </a:r>
          <a:r>
            <a:rPr lang="en-US" sz="2600" b="1" kern="1200" dirty="0"/>
            <a:t> </a:t>
          </a:r>
          <a:r>
            <a:rPr lang="en-US" sz="2600" b="1" kern="1200" dirty="0" err="1"/>
            <a:t>limitadas</a:t>
          </a:r>
          <a:r>
            <a:rPr lang="en-US" sz="2600" b="1" kern="1200" dirty="0"/>
            <a:t> e </a:t>
          </a:r>
          <a:r>
            <a:rPr lang="en-US" sz="2600" b="1" kern="1200" dirty="0" err="1"/>
            <a:t>menos</a:t>
          </a:r>
          <a:r>
            <a:rPr lang="en-US" sz="2600" b="1" kern="1200" dirty="0"/>
            <a:t> </a:t>
          </a:r>
          <a:r>
            <a:rPr lang="en-US" sz="2600" b="1" kern="1200" dirty="0" err="1"/>
            <a:t>eficazes</a:t>
          </a:r>
          <a:r>
            <a:rPr lang="en-US" sz="2600" b="1" kern="1200" dirty="0"/>
            <a:t> com </a:t>
          </a:r>
          <a:r>
            <a:rPr lang="en-US" sz="2600" b="1" kern="1200" dirty="0" err="1"/>
            <a:t>cada</a:t>
          </a:r>
          <a:r>
            <a:rPr lang="en-US" sz="2600" b="1" kern="1200" dirty="0"/>
            <a:t> </a:t>
          </a:r>
          <a:r>
            <a:rPr lang="en-US" sz="2600" b="1" kern="1200" dirty="0" err="1"/>
            <a:t>incremento</a:t>
          </a:r>
          <a:r>
            <a:rPr lang="en-US" sz="2600" b="1" kern="1200" dirty="0"/>
            <a:t> de </a:t>
          </a:r>
          <a:r>
            <a:rPr lang="en-US" sz="2600" b="1" kern="1200" dirty="0" err="1"/>
            <a:t>aquecimento</a:t>
          </a:r>
          <a:r>
            <a:rPr lang="en-US" sz="2600" b="1" kern="1200" dirty="0"/>
            <a:t>. </a:t>
          </a:r>
          <a:endParaRPr lang="en-US" sz="2600" kern="1200" dirty="0"/>
        </a:p>
      </dsp:txBody>
      <dsp:txXfrm>
        <a:off x="0" y="0"/>
        <a:ext cx="5175384" cy="2768070"/>
      </dsp:txXfrm>
    </dsp:sp>
    <dsp:sp modelId="{3D84B7AF-A8D6-F04F-84A7-32B9024595FA}">
      <dsp:nvSpPr>
        <dsp:cNvPr id="0" name=""/>
        <dsp:cNvSpPr/>
      </dsp:nvSpPr>
      <dsp:spPr>
        <a:xfrm>
          <a:off x="0" y="2768070"/>
          <a:ext cx="5175384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D6DEC3-3F22-9944-9B9B-C9169D9D9B6A}">
      <dsp:nvSpPr>
        <dsp:cNvPr id="0" name=""/>
        <dsp:cNvSpPr/>
      </dsp:nvSpPr>
      <dsp:spPr>
        <a:xfrm>
          <a:off x="0" y="2768070"/>
          <a:ext cx="5175384" cy="2768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 err="1"/>
            <a:t>Algumas</a:t>
          </a:r>
          <a:r>
            <a:rPr lang="en-US" sz="2600" kern="1200" dirty="0"/>
            <a:t> </a:t>
          </a:r>
          <a:r>
            <a:rPr lang="en-US" sz="2600" b="1" kern="1200" dirty="0" err="1"/>
            <a:t>mudanças</a:t>
          </a:r>
          <a:r>
            <a:rPr lang="en-US" sz="2600" b="1" kern="1200" dirty="0"/>
            <a:t> </a:t>
          </a:r>
          <a:r>
            <a:rPr lang="en-US" sz="2600" b="1" kern="1200" dirty="0" err="1"/>
            <a:t>futuras</a:t>
          </a:r>
          <a:r>
            <a:rPr lang="en-US" sz="2600" b="1" kern="1200" dirty="0"/>
            <a:t> </a:t>
          </a:r>
          <a:r>
            <a:rPr lang="en-US" sz="2600" b="1" kern="1200" dirty="0" err="1"/>
            <a:t>são</a:t>
          </a:r>
          <a:r>
            <a:rPr lang="en-US" sz="2600" b="1" kern="1200" dirty="0"/>
            <a:t> </a:t>
          </a:r>
          <a:r>
            <a:rPr lang="en-US" sz="2600" b="1" kern="1200" dirty="0" err="1"/>
            <a:t>inevitáveis</a:t>
          </a:r>
          <a:r>
            <a:rPr lang="en-US" sz="2600" b="1" kern="1200" dirty="0"/>
            <a:t> e </a:t>
          </a:r>
          <a:r>
            <a:rPr lang="en-US" sz="2600" b="1" kern="1200" dirty="0" err="1"/>
            <a:t>algumas</a:t>
          </a:r>
          <a:r>
            <a:rPr lang="en-US" sz="2600" b="1" kern="1200" dirty="0"/>
            <a:t> </a:t>
          </a:r>
          <a:r>
            <a:rPr lang="en-US" sz="2600" b="1" kern="1200" dirty="0" err="1"/>
            <a:t>podem</a:t>
          </a:r>
          <a:r>
            <a:rPr lang="en-US" sz="2600" b="1" kern="1200" dirty="0"/>
            <a:t> ser </a:t>
          </a:r>
          <a:r>
            <a:rPr lang="en-US" sz="2600" b="1" kern="1200" dirty="0" err="1"/>
            <a:t>irreversíveis</a:t>
          </a:r>
          <a:r>
            <a:rPr lang="en-US" sz="2600" kern="1200" dirty="0"/>
            <a:t>, mas </a:t>
          </a:r>
          <a:r>
            <a:rPr lang="en-US" sz="2600" kern="1200" dirty="0" err="1"/>
            <a:t>podem</a:t>
          </a:r>
          <a:r>
            <a:rPr lang="en-US" sz="2600" kern="1200" dirty="0"/>
            <a:t> ser </a:t>
          </a:r>
          <a:r>
            <a:rPr lang="en-US" sz="2600" kern="1200" dirty="0" err="1"/>
            <a:t>limitadas</a:t>
          </a:r>
          <a:r>
            <a:rPr lang="en-US" sz="2600" kern="1200" dirty="0"/>
            <a:t> </a:t>
          </a:r>
          <a:r>
            <a:rPr lang="en-US" sz="2600" kern="1200" dirty="0" err="1"/>
            <a:t>por</a:t>
          </a:r>
          <a:r>
            <a:rPr lang="en-US" sz="2600" kern="1200" dirty="0"/>
            <a:t> </a:t>
          </a:r>
          <a:r>
            <a:rPr lang="en-US" sz="2600" kern="1200" dirty="0" err="1"/>
            <a:t>reduções</a:t>
          </a:r>
          <a:r>
            <a:rPr lang="en-US" sz="2600" kern="1200" dirty="0"/>
            <a:t> </a:t>
          </a:r>
          <a:r>
            <a:rPr lang="en-US" sz="2600" kern="1200" dirty="0" err="1"/>
            <a:t>profundas</a:t>
          </a:r>
          <a:r>
            <a:rPr lang="en-US" sz="2600" kern="1200" dirty="0"/>
            <a:t>, </a:t>
          </a:r>
          <a:r>
            <a:rPr lang="en-US" sz="2600" kern="1200" dirty="0" err="1"/>
            <a:t>rápidas</a:t>
          </a:r>
          <a:r>
            <a:rPr lang="en-US" sz="2600" kern="1200" dirty="0"/>
            <a:t> e </a:t>
          </a:r>
          <a:r>
            <a:rPr lang="en-US" sz="2600" kern="1200" dirty="0" err="1"/>
            <a:t>sustentadas</a:t>
          </a:r>
          <a:r>
            <a:rPr lang="en-US" sz="2600" kern="1200" dirty="0"/>
            <a:t> das </a:t>
          </a:r>
          <a:r>
            <a:rPr lang="en-US" sz="2600" kern="1200" dirty="0" err="1"/>
            <a:t>emissões</a:t>
          </a:r>
          <a:r>
            <a:rPr lang="en-US" sz="2600" kern="1200" dirty="0"/>
            <a:t> de gases com </a:t>
          </a:r>
          <a:r>
            <a:rPr lang="en-US" sz="2600" kern="1200" dirty="0" err="1"/>
            <a:t>efeito</a:t>
          </a:r>
          <a:r>
            <a:rPr lang="en-US" sz="2600" kern="1200" dirty="0"/>
            <a:t> de estufa. </a:t>
          </a:r>
        </a:p>
      </dsp:txBody>
      <dsp:txXfrm>
        <a:off x="0" y="2768070"/>
        <a:ext cx="5175384" cy="27680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A0AF03-60BF-524A-AC15-987D8095B8D9}">
      <dsp:nvSpPr>
        <dsp:cNvPr id="0" name=""/>
        <dsp:cNvSpPr/>
      </dsp:nvSpPr>
      <dsp:spPr>
        <a:xfrm>
          <a:off x="0" y="2124"/>
          <a:ext cx="105156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F11DE8-0A01-E644-BE09-16215A89A965}">
      <dsp:nvSpPr>
        <dsp:cNvPr id="0" name=""/>
        <dsp:cNvSpPr/>
      </dsp:nvSpPr>
      <dsp:spPr>
        <a:xfrm>
          <a:off x="0" y="212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As </a:t>
          </a:r>
          <a:r>
            <a:rPr lang="en-US" sz="2100" kern="1200" dirty="0" err="1"/>
            <a:t>mudanças</a:t>
          </a:r>
          <a:r>
            <a:rPr lang="en-US" sz="2100" kern="1200" dirty="0"/>
            <a:t> </a:t>
          </a:r>
          <a:r>
            <a:rPr lang="en-US" sz="2100" kern="1200" dirty="0" err="1"/>
            <a:t>climáticas</a:t>
          </a:r>
          <a:r>
            <a:rPr lang="en-US" sz="2100" kern="1200" dirty="0"/>
            <a:t> </a:t>
          </a:r>
          <a:r>
            <a:rPr lang="en-US" sz="2100" kern="1200" dirty="0" err="1"/>
            <a:t>são</a:t>
          </a:r>
          <a:r>
            <a:rPr lang="en-US" sz="2100" kern="1200" dirty="0"/>
            <a:t> </a:t>
          </a:r>
          <a:r>
            <a:rPr lang="en-US" sz="2100" b="1" kern="1200" dirty="0" err="1"/>
            <a:t>uma</a:t>
          </a:r>
          <a:r>
            <a:rPr lang="en-US" sz="2100" b="1" kern="1200" dirty="0"/>
            <a:t> </a:t>
          </a:r>
          <a:r>
            <a:rPr lang="en-US" sz="2100" b="1" kern="1200" dirty="0" err="1"/>
            <a:t>ameaça</a:t>
          </a:r>
          <a:r>
            <a:rPr lang="en-US" sz="2100" b="1" kern="1200" dirty="0"/>
            <a:t> </a:t>
          </a:r>
          <a:r>
            <a:rPr lang="en-US" sz="2100" b="1" kern="1200" dirty="0" err="1"/>
            <a:t>existencial</a:t>
          </a:r>
          <a:r>
            <a:rPr lang="en-US" sz="2100" b="1" kern="1200" dirty="0"/>
            <a:t> </a:t>
          </a:r>
          <a:r>
            <a:rPr lang="en-US" sz="2100" kern="1200" dirty="0" err="1"/>
            <a:t>ao</a:t>
          </a:r>
          <a:r>
            <a:rPr lang="en-US" sz="2100" kern="1200" dirty="0"/>
            <a:t> </a:t>
          </a:r>
          <a:r>
            <a:rPr lang="en-US" sz="2100" kern="1200" dirty="0" err="1"/>
            <a:t>bem-estar</a:t>
          </a:r>
          <a:r>
            <a:rPr lang="en-US" sz="2100" kern="1200" dirty="0"/>
            <a:t> </a:t>
          </a:r>
          <a:r>
            <a:rPr lang="en-US" sz="2100" kern="1200" dirty="0" err="1"/>
            <a:t>humano</a:t>
          </a:r>
          <a:r>
            <a:rPr lang="en-US" sz="2100" kern="1200" dirty="0"/>
            <a:t>, à </a:t>
          </a:r>
          <a:r>
            <a:rPr lang="en-US" sz="2100" kern="1200" dirty="0" err="1"/>
            <a:t>nossa</a:t>
          </a:r>
          <a:r>
            <a:rPr lang="en-US" sz="2100" kern="1200" dirty="0"/>
            <a:t> </a:t>
          </a:r>
          <a:r>
            <a:rPr lang="en-US" sz="2100" kern="1200" dirty="0" err="1"/>
            <a:t>subsistência</a:t>
          </a:r>
          <a:r>
            <a:rPr lang="en-US" sz="2100" kern="1200" dirty="0"/>
            <a:t>, à </a:t>
          </a:r>
          <a:r>
            <a:rPr lang="en-US" sz="2100" kern="1200" dirty="0" err="1"/>
            <a:t>economia</a:t>
          </a:r>
          <a:r>
            <a:rPr lang="en-US" sz="2100" kern="1200" dirty="0"/>
            <a:t> global e à </a:t>
          </a:r>
          <a:r>
            <a:rPr lang="en-US" sz="2100" kern="1200" dirty="0" err="1"/>
            <a:t>natureza</a:t>
          </a:r>
          <a:r>
            <a:rPr lang="en-US" sz="2100" kern="1200" dirty="0"/>
            <a:t> da qual </a:t>
          </a:r>
          <a:r>
            <a:rPr lang="en-US" sz="2100" kern="1200" dirty="0" err="1"/>
            <a:t>dependemos</a:t>
          </a:r>
          <a:r>
            <a:rPr lang="en-US" sz="2100" kern="1200" dirty="0"/>
            <a:t> para </a:t>
          </a:r>
          <a:r>
            <a:rPr lang="en-US" sz="2100" kern="1200" dirty="0" err="1"/>
            <a:t>sobreviver</a:t>
          </a:r>
          <a:r>
            <a:rPr lang="en-US" sz="2100" kern="1200" dirty="0"/>
            <a:t> e </a:t>
          </a:r>
          <a:r>
            <a:rPr lang="en-US" sz="2100" kern="1200" dirty="0" err="1"/>
            <a:t>prosperar</a:t>
          </a:r>
          <a:r>
            <a:rPr lang="en-US" sz="2100" kern="1200" dirty="0"/>
            <a:t>. 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 dirty="0"/>
        </a:p>
      </dsp:txBody>
      <dsp:txXfrm>
        <a:off x="0" y="2124"/>
        <a:ext cx="10515600" cy="1449029"/>
      </dsp:txXfrm>
    </dsp:sp>
    <dsp:sp modelId="{C2FD6EB0-E059-4D46-9BA3-F88E6C603D5A}">
      <dsp:nvSpPr>
        <dsp:cNvPr id="0" name=""/>
        <dsp:cNvSpPr/>
      </dsp:nvSpPr>
      <dsp:spPr>
        <a:xfrm>
          <a:off x="0" y="1451154"/>
          <a:ext cx="10515600" cy="0"/>
        </a:xfrm>
        <a:prstGeom prst="line">
          <a:avLst/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19050" cap="flat" cmpd="sng" algn="ctr">
          <a:solidFill>
            <a:schemeClr val="accent5">
              <a:hueOff val="-6076075"/>
              <a:satOff val="-413"/>
              <a:lumOff val="9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F5EE71-B74D-DC4E-8F2A-CB73ED04D0B2}">
      <dsp:nvSpPr>
        <dsp:cNvPr id="0" name=""/>
        <dsp:cNvSpPr/>
      </dsp:nvSpPr>
      <dsp:spPr>
        <a:xfrm>
          <a:off x="0" y="145115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A </a:t>
          </a:r>
          <a:r>
            <a:rPr lang="en-US" sz="2100" b="1" kern="1200" dirty="0" err="1"/>
            <a:t>justiça</a:t>
          </a:r>
          <a:r>
            <a:rPr lang="en-US" sz="2100" b="1" kern="1200" dirty="0"/>
            <a:t> e </a:t>
          </a:r>
          <a:r>
            <a:rPr lang="en-US" sz="2100" b="1" kern="1200" dirty="0" err="1"/>
            <a:t>equidade</a:t>
          </a:r>
          <a:r>
            <a:rPr lang="en-US" sz="2100" b="1" kern="1200" dirty="0"/>
            <a:t> </a:t>
          </a:r>
          <a:r>
            <a:rPr lang="en-US" sz="2100" b="1" kern="1200" dirty="0" err="1"/>
            <a:t>são</a:t>
          </a:r>
          <a:r>
            <a:rPr lang="en-US" sz="2100" b="1" kern="1200" dirty="0"/>
            <a:t> </a:t>
          </a:r>
          <a:r>
            <a:rPr lang="en-US" sz="2100" b="1" kern="1200" dirty="0" err="1"/>
            <a:t>chaves</a:t>
          </a:r>
          <a:r>
            <a:rPr lang="en-US" sz="2100" b="1" kern="1200" dirty="0"/>
            <a:t> </a:t>
          </a:r>
          <a:r>
            <a:rPr lang="en-US" sz="2100" kern="1200" dirty="0"/>
            <a:t>para </a:t>
          </a:r>
          <a:r>
            <a:rPr lang="en-US" sz="2100" kern="1200" dirty="0" err="1"/>
            <a:t>enfrentar</a:t>
          </a:r>
          <a:r>
            <a:rPr lang="en-US" sz="2100" kern="1200" dirty="0"/>
            <a:t> com </a:t>
          </a:r>
          <a:r>
            <a:rPr lang="en-US" sz="2100" kern="1200" dirty="0" err="1"/>
            <a:t>sucesso</a:t>
          </a:r>
          <a:r>
            <a:rPr lang="en-US" sz="2100" kern="1200" dirty="0"/>
            <a:t> as </a:t>
          </a:r>
          <a:r>
            <a:rPr lang="en-US" sz="2100" kern="1200" dirty="0" err="1"/>
            <a:t>ameaças</a:t>
          </a:r>
          <a:r>
            <a:rPr lang="en-US" sz="2100" kern="1200" dirty="0"/>
            <a:t> das </a:t>
          </a:r>
          <a:r>
            <a:rPr lang="en-US" sz="2100" kern="1200" dirty="0" err="1"/>
            <a:t>alterações</a:t>
          </a:r>
          <a:r>
            <a:rPr lang="en-US" sz="2100" kern="1200" dirty="0"/>
            <a:t> </a:t>
          </a:r>
          <a:r>
            <a:rPr lang="en-US" sz="2100" kern="1200" dirty="0" err="1"/>
            <a:t>climáticas</a:t>
          </a:r>
          <a:r>
            <a:rPr lang="en-US" sz="2100" kern="1200" dirty="0"/>
            <a:t>.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 dirty="0"/>
        </a:p>
      </dsp:txBody>
      <dsp:txXfrm>
        <a:off x="0" y="1451154"/>
        <a:ext cx="10515600" cy="1449029"/>
      </dsp:txXfrm>
    </dsp:sp>
    <dsp:sp modelId="{0DBA595D-2D92-B849-9E66-B3DC68BA1CEA}">
      <dsp:nvSpPr>
        <dsp:cNvPr id="0" name=""/>
        <dsp:cNvSpPr/>
      </dsp:nvSpPr>
      <dsp:spPr>
        <a:xfrm>
          <a:off x="0" y="2900183"/>
          <a:ext cx="10515600" cy="0"/>
        </a:xfrm>
        <a:prstGeom prst="line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accent5">
              <a:hueOff val="-12152150"/>
              <a:satOff val="-826"/>
              <a:lumOff val="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8486A6-FA48-3546-8173-D7B12982CE34}">
      <dsp:nvSpPr>
        <dsp:cNvPr id="0" name=""/>
        <dsp:cNvSpPr/>
      </dsp:nvSpPr>
      <dsp:spPr>
        <a:xfrm>
          <a:off x="0" y="2900183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>
              <a:latin typeface="+mn-lt"/>
            </a:rPr>
            <a:t>EDUCAÇÃO DEVE SER PARTE DA RESPOSTA À EMERGÊNCIA CLIMÁTICA</a:t>
          </a:r>
          <a:endParaRPr lang="pt-BR" sz="2400" kern="1200" dirty="0"/>
        </a:p>
      </dsp:txBody>
      <dsp:txXfrm>
        <a:off x="0" y="2900183"/>
        <a:ext cx="10515600" cy="144902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D01029-908D-4ADF-A663-C897F89426DA}">
      <dsp:nvSpPr>
        <dsp:cNvPr id="0" name=""/>
        <dsp:cNvSpPr/>
      </dsp:nvSpPr>
      <dsp:spPr>
        <a:xfrm>
          <a:off x="0" y="2319"/>
          <a:ext cx="6245265" cy="11757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824FF6-0993-4D4E-B6B6-6D9A7FEAE9A5}">
      <dsp:nvSpPr>
        <dsp:cNvPr id="0" name=""/>
        <dsp:cNvSpPr/>
      </dsp:nvSpPr>
      <dsp:spPr>
        <a:xfrm>
          <a:off x="355657" y="266858"/>
          <a:ext cx="646650" cy="6466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AD958B-A01E-4C00-9E75-E8F197810732}">
      <dsp:nvSpPr>
        <dsp:cNvPr id="0" name=""/>
        <dsp:cNvSpPr/>
      </dsp:nvSpPr>
      <dsp:spPr>
        <a:xfrm>
          <a:off x="1357965" y="2319"/>
          <a:ext cx="4887299" cy="1175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31" tIns="124431" rIns="124431" bIns="12443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Necessidade</a:t>
          </a:r>
          <a:r>
            <a:rPr lang="en-US" sz="1900" b="1" kern="1200"/>
            <a:t> de informações de boa qualidade e padronizadas</a:t>
          </a:r>
          <a:endParaRPr lang="en-US" sz="1900" kern="1200"/>
        </a:p>
      </dsp:txBody>
      <dsp:txXfrm>
        <a:off x="1357965" y="2319"/>
        <a:ext cx="4887299" cy="1175727"/>
      </dsp:txXfrm>
    </dsp:sp>
    <dsp:sp modelId="{B62EF0C8-450E-4DDC-A25C-78AAA09B06C7}">
      <dsp:nvSpPr>
        <dsp:cNvPr id="0" name=""/>
        <dsp:cNvSpPr/>
      </dsp:nvSpPr>
      <dsp:spPr>
        <a:xfrm>
          <a:off x="0" y="1471979"/>
          <a:ext cx="6245265" cy="11757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7B78D7-DFE0-411F-B88F-8C5593FC7D41}">
      <dsp:nvSpPr>
        <dsp:cNvPr id="0" name=""/>
        <dsp:cNvSpPr/>
      </dsp:nvSpPr>
      <dsp:spPr>
        <a:xfrm>
          <a:off x="355657" y="1736518"/>
          <a:ext cx="646650" cy="6466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B2C9CA-DBE3-4F43-BA8B-B766A46C31AC}">
      <dsp:nvSpPr>
        <dsp:cNvPr id="0" name=""/>
        <dsp:cNvSpPr/>
      </dsp:nvSpPr>
      <dsp:spPr>
        <a:xfrm>
          <a:off x="1357965" y="1471979"/>
          <a:ext cx="4887299" cy="1175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31" tIns="124431" rIns="124431" bIns="12443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 dirty="0" err="1"/>
            <a:t>Acessadas</a:t>
          </a:r>
          <a:r>
            <a:rPr lang="en-US" sz="1900" b="0" kern="1200" dirty="0"/>
            <a:t> e </a:t>
          </a:r>
          <a:r>
            <a:rPr lang="en-US" sz="1900" b="0" kern="1200" dirty="0" err="1"/>
            <a:t>utilizadas</a:t>
          </a:r>
          <a:r>
            <a:rPr lang="en-US" sz="1900" b="0" kern="1200" dirty="0"/>
            <a:t> com </a:t>
          </a:r>
          <a:r>
            <a:rPr lang="en-US" sz="1900" b="1" kern="1200" dirty="0" err="1"/>
            <a:t>eficiência</a:t>
          </a:r>
          <a:r>
            <a:rPr lang="en-US" sz="1900" b="1" kern="1200" dirty="0"/>
            <a:t> de custos e </a:t>
          </a:r>
          <a:r>
            <a:rPr lang="en-US" sz="1900" b="1" kern="1200" dirty="0" err="1"/>
            <a:t>comunicadas</a:t>
          </a:r>
          <a:r>
            <a:rPr lang="en-US" sz="1900" b="1" kern="1200" dirty="0"/>
            <a:t> </a:t>
          </a:r>
          <a:r>
            <a:rPr lang="en-US" sz="1900" b="1" kern="1200" dirty="0" err="1"/>
            <a:t>efetivamente</a:t>
          </a:r>
          <a:r>
            <a:rPr lang="en-US" sz="1900" b="0" kern="1200" dirty="0"/>
            <a:t>. </a:t>
          </a:r>
        </a:p>
      </dsp:txBody>
      <dsp:txXfrm>
        <a:off x="1357965" y="1471979"/>
        <a:ext cx="4887299" cy="1175727"/>
      </dsp:txXfrm>
    </dsp:sp>
    <dsp:sp modelId="{9E02FDBB-BFE0-49DA-BC43-0DFFA43234DA}">
      <dsp:nvSpPr>
        <dsp:cNvPr id="0" name=""/>
        <dsp:cNvSpPr/>
      </dsp:nvSpPr>
      <dsp:spPr>
        <a:xfrm>
          <a:off x="0" y="2941639"/>
          <a:ext cx="6245265" cy="11757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546E17-91BD-46FB-9933-7F214E3227FB}">
      <dsp:nvSpPr>
        <dsp:cNvPr id="0" name=""/>
        <dsp:cNvSpPr/>
      </dsp:nvSpPr>
      <dsp:spPr>
        <a:xfrm>
          <a:off x="355657" y="3206178"/>
          <a:ext cx="646650" cy="64665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F42262-F700-469B-B65C-51D922799487}">
      <dsp:nvSpPr>
        <dsp:cNvPr id="0" name=""/>
        <dsp:cNvSpPr/>
      </dsp:nvSpPr>
      <dsp:spPr>
        <a:xfrm>
          <a:off x="1357965" y="2941639"/>
          <a:ext cx="4887299" cy="1175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31" tIns="124431" rIns="124431" bIns="12443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O </a:t>
          </a:r>
          <a:r>
            <a:rPr lang="en-US" sz="1900" b="1" kern="1200" dirty="0" err="1"/>
            <a:t>desenvolvimento</a:t>
          </a:r>
          <a:r>
            <a:rPr lang="en-US" sz="1900" b="1" kern="1200" dirty="0"/>
            <a:t> de ferramentas, </a:t>
          </a:r>
          <a:r>
            <a:rPr lang="en-US" sz="1900" b="1" kern="1200" dirty="0" err="1"/>
            <a:t>padrões</a:t>
          </a:r>
          <a:r>
            <a:rPr lang="en-US" sz="1900" b="1" kern="1200" dirty="0"/>
            <a:t> </a:t>
          </a:r>
          <a:r>
            <a:rPr lang="en-US" sz="1900" b="1" kern="1200" dirty="0" err="1"/>
            <a:t>eficazes</a:t>
          </a:r>
          <a:r>
            <a:rPr lang="en-US" sz="1900" b="1" kern="1200" dirty="0"/>
            <a:t>, e </a:t>
          </a:r>
          <a:r>
            <a:rPr lang="en-US" sz="1900" b="1" kern="1200" dirty="0" err="1"/>
            <a:t>relatórios</a:t>
          </a:r>
          <a:r>
            <a:rPr lang="en-US" sz="1900" b="1" kern="1200" dirty="0"/>
            <a:t>  de </a:t>
          </a:r>
          <a:r>
            <a:rPr lang="en-US" sz="1900" b="1" kern="1200" dirty="0" err="1"/>
            <a:t>riscos</a:t>
          </a:r>
          <a:r>
            <a:rPr lang="en-US" sz="1900" b="1" kern="1200" dirty="0"/>
            <a:t> e </a:t>
          </a:r>
          <a:r>
            <a:rPr lang="en-US" sz="1900" b="1" kern="1200" dirty="0" err="1"/>
            <a:t>impactos</a:t>
          </a:r>
          <a:r>
            <a:rPr lang="en-US" sz="1900" kern="1200" dirty="0"/>
            <a:t>.</a:t>
          </a:r>
        </a:p>
      </dsp:txBody>
      <dsp:txXfrm>
        <a:off x="1357965" y="2941639"/>
        <a:ext cx="4887299" cy="1175727"/>
      </dsp:txXfrm>
    </dsp:sp>
    <dsp:sp modelId="{2E58240A-D11D-42A3-A2EF-628E231DB676}">
      <dsp:nvSpPr>
        <dsp:cNvPr id="0" name=""/>
        <dsp:cNvSpPr/>
      </dsp:nvSpPr>
      <dsp:spPr>
        <a:xfrm>
          <a:off x="0" y="4411299"/>
          <a:ext cx="6245265" cy="117572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42532D-8FAB-4866-B407-F36246AE0BA5}">
      <dsp:nvSpPr>
        <dsp:cNvPr id="0" name=""/>
        <dsp:cNvSpPr/>
      </dsp:nvSpPr>
      <dsp:spPr>
        <a:xfrm>
          <a:off x="355657" y="4675838"/>
          <a:ext cx="646650" cy="64665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A85F56-D077-474D-A855-7522658C80CE}">
      <dsp:nvSpPr>
        <dsp:cNvPr id="0" name=""/>
        <dsp:cNvSpPr/>
      </dsp:nvSpPr>
      <dsp:spPr>
        <a:xfrm>
          <a:off x="1357965" y="4411299"/>
          <a:ext cx="4887299" cy="1175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31" tIns="124431" rIns="124431" bIns="12443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Ponto de </a:t>
          </a:r>
          <a:r>
            <a:rPr lang="en-US" sz="1900" b="1" kern="1200" dirty="0" err="1"/>
            <a:t>partida</a:t>
          </a:r>
          <a:r>
            <a:rPr lang="en-US" sz="1900" b="1" kern="1200" dirty="0"/>
            <a:t> para o </a:t>
          </a:r>
          <a:r>
            <a:rPr lang="en-US" sz="1900" b="1" kern="1200" dirty="0" err="1"/>
            <a:t>nexo</a:t>
          </a:r>
          <a:r>
            <a:rPr lang="en-US" sz="1900" b="1" kern="1200" dirty="0"/>
            <a:t> entre </a:t>
          </a:r>
          <a:r>
            <a:rPr lang="en-US" sz="1900" b="1" kern="1200" dirty="0" err="1"/>
            <a:t>finanças</a:t>
          </a:r>
          <a:r>
            <a:rPr lang="en-US" sz="1900" b="1" kern="1200" dirty="0"/>
            <a:t>, </a:t>
          </a:r>
          <a:r>
            <a:rPr lang="en-US" sz="1900" b="1" kern="1200" dirty="0" err="1"/>
            <a:t>ação</a:t>
          </a:r>
          <a:r>
            <a:rPr lang="en-US" sz="1900" b="1" kern="1200" dirty="0"/>
            <a:t> </a:t>
          </a:r>
          <a:r>
            <a:rPr lang="en-US" sz="1900" b="1" kern="1200" dirty="0" err="1"/>
            <a:t>climática</a:t>
          </a:r>
          <a:r>
            <a:rPr lang="en-US" sz="1900" b="1" kern="1200" dirty="0"/>
            <a:t> e </a:t>
          </a:r>
          <a:r>
            <a:rPr lang="en-US" sz="1900" b="1" kern="1200" dirty="0" err="1"/>
            <a:t>proteção</a:t>
          </a:r>
          <a:r>
            <a:rPr lang="en-US" sz="1900" b="1" kern="1200" dirty="0"/>
            <a:t> da </a:t>
          </a:r>
          <a:r>
            <a:rPr lang="en-US" sz="1900" b="1" kern="1200" dirty="0" err="1"/>
            <a:t>natureza</a:t>
          </a:r>
          <a:r>
            <a:rPr lang="en-US" sz="1900" b="1" kern="1200" dirty="0"/>
            <a:t>.</a:t>
          </a:r>
        </a:p>
      </dsp:txBody>
      <dsp:txXfrm>
        <a:off x="1357965" y="4411299"/>
        <a:ext cx="4887299" cy="117572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DA876A-0B8D-8746-B51B-AD7D21042073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A6484D-E2D1-8548-96DB-A23243A7EAE9}">
      <dsp:nvSpPr>
        <dsp:cNvPr id="0" name=""/>
        <dsp:cNvSpPr/>
      </dsp:nvSpPr>
      <dsp:spPr>
        <a:xfrm>
          <a:off x="0" y="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/>
            <a:t>valor do gerenciamento de risco prospectivo,</a:t>
          </a:r>
          <a:endParaRPr lang="en-US" sz="2800" kern="1200" dirty="0"/>
        </a:p>
      </dsp:txBody>
      <dsp:txXfrm>
        <a:off x="0" y="0"/>
        <a:ext cx="6900512" cy="1384035"/>
      </dsp:txXfrm>
    </dsp:sp>
    <dsp:sp modelId="{93E582D0-A960-D549-9D79-B640BDD9649A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accent2">
              <a:hueOff val="2147871"/>
              <a:satOff val="-6164"/>
              <a:lumOff val="-987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779946-F5C9-BC41-9232-9ADBE854F107}">
      <dsp:nvSpPr>
        <dsp:cNvPr id="0" name=""/>
        <dsp:cNvSpPr/>
      </dsp:nvSpPr>
      <dsp:spPr>
        <a:xfrm>
          <a:off x="0" y="138403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/>
            <a:t>papel da avaliação científica,</a:t>
          </a:r>
          <a:endParaRPr lang="en-US" sz="2800" kern="1200"/>
        </a:p>
      </dsp:txBody>
      <dsp:txXfrm>
        <a:off x="0" y="1384035"/>
        <a:ext cx="6900512" cy="1384035"/>
      </dsp:txXfrm>
    </dsp:sp>
    <dsp:sp modelId="{88F65996-B284-C74A-A699-C1C8417BA747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2">
            <a:hueOff val="4295742"/>
            <a:satOff val="-12329"/>
            <a:lumOff val="-19739"/>
            <a:alphaOff val="0"/>
          </a:schemeClr>
        </a:solidFill>
        <a:ln w="19050" cap="flat" cmpd="sng" algn="ctr">
          <a:solidFill>
            <a:schemeClr val="accent2">
              <a:hueOff val="4295742"/>
              <a:satOff val="-12329"/>
              <a:lumOff val="-197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B56AFA-ECD0-4E4A-9F67-8F8F7936F9A8}">
      <dsp:nvSpPr>
        <dsp:cNvPr id="0" name=""/>
        <dsp:cNvSpPr/>
      </dsp:nvSpPr>
      <dsp:spPr>
        <a:xfrm>
          <a:off x="0" y="276807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/>
            <a:t>ação preparatória e a importância de instituições e </a:t>
          </a:r>
          <a:endParaRPr lang="en-US" sz="2800" kern="1200"/>
        </a:p>
      </dsp:txBody>
      <dsp:txXfrm>
        <a:off x="0" y="2768070"/>
        <a:ext cx="6900512" cy="1384035"/>
      </dsp:txXfrm>
    </dsp:sp>
    <dsp:sp modelId="{16172306-8070-1E4D-AF64-9744F862827F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2">
            <a:hueOff val="6443612"/>
            <a:satOff val="-18493"/>
            <a:lumOff val="-29609"/>
            <a:alphaOff val="0"/>
          </a:schemeClr>
        </a:solidFill>
        <a:ln w="19050" cap="flat" cmpd="sng" algn="ctr">
          <a:solidFill>
            <a:schemeClr val="accent2">
              <a:hueOff val="6443612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F4E3CF-05EF-3942-9518-53CBA1747B70}">
      <dsp:nvSpPr>
        <dsp:cNvPr id="0" name=""/>
        <dsp:cNvSpPr/>
      </dsp:nvSpPr>
      <dsp:spPr>
        <a:xfrm>
          <a:off x="0" y="415210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 dirty="0"/>
            <a:t>processos de coordenação eficazes e eficientes.</a:t>
          </a:r>
          <a:endParaRPr lang="en-US" sz="2800" kern="1200" dirty="0"/>
        </a:p>
      </dsp:txBody>
      <dsp:txXfrm>
        <a:off x="0" y="4152105"/>
        <a:ext cx="6900512" cy="138403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5EBEE3-0E8C-8E4C-AD8F-A0B6C846B9E3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AE556F-2E10-F94F-B3B1-70EF0270CE96}">
      <dsp:nvSpPr>
        <dsp:cNvPr id="0" name=""/>
        <dsp:cNvSpPr/>
      </dsp:nvSpPr>
      <dsp:spPr>
        <a:xfrm>
          <a:off x="0" y="0"/>
          <a:ext cx="6900512" cy="2768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500" kern="1200"/>
            <a:t>A inação em relação às mudanças climáticas não é uma opção. </a:t>
          </a:r>
          <a:endParaRPr lang="en-US" sz="3500" kern="1200"/>
        </a:p>
      </dsp:txBody>
      <dsp:txXfrm>
        <a:off x="0" y="0"/>
        <a:ext cx="6900512" cy="2768070"/>
      </dsp:txXfrm>
    </dsp:sp>
    <dsp:sp modelId="{977102FE-424D-CF4D-AA67-BAD14DBC30C5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2">
            <a:hueOff val="6443612"/>
            <a:satOff val="-18493"/>
            <a:lumOff val="-29609"/>
            <a:alphaOff val="0"/>
          </a:schemeClr>
        </a:solidFill>
        <a:ln w="19050" cap="flat" cmpd="sng" algn="ctr">
          <a:solidFill>
            <a:schemeClr val="accent2">
              <a:hueOff val="6443612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A61BDE-C666-9B46-9B8B-E6DB7B31409A}">
      <dsp:nvSpPr>
        <dsp:cNvPr id="0" name=""/>
        <dsp:cNvSpPr/>
      </dsp:nvSpPr>
      <dsp:spPr>
        <a:xfrm>
          <a:off x="0" y="2768070"/>
          <a:ext cx="6900512" cy="27680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500" kern="1200"/>
            <a:t>Precisamos atuar nos compromissos climáticos globais, mas também levar adiante os esforços climáticos no país. </a:t>
          </a:r>
          <a:endParaRPr lang="en-US" sz="3500" kern="1200"/>
        </a:p>
      </dsp:txBody>
      <dsp:txXfrm>
        <a:off x="0" y="2768070"/>
        <a:ext cx="6900512" cy="27680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E30F7-6352-434D-8F94-ED0B14284F6C}" type="datetimeFigureOut">
              <a:rPr lang="pt-BR" smtClean="0"/>
              <a:t>03/06/2024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9C63D3-52A0-7543-81E7-83541758A4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5848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C63D3-52A0-7543-81E7-83541758A4A0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7509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43F5C9-E847-C337-63FD-CC588362AD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1C98E5C-745E-BB8B-6342-2B51509CFD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E8AF7F7-D079-0DF1-4058-99801139B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29935-A7B2-274E-90AE-8CEB4E7A2F66}" type="datetimeFigureOut">
              <a:rPr lang="pt-BR" smtClean="0"/>
              <a:t>03/06/2024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9C4F443-911B-8D18-9D84-F80D2AFAD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7822017-13CB-BAC3-6068-F288ED33F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C4244-D8ED-8045-9350-7DA12414E1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6188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720492-81C7-9A47-86C6-68169D111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AB7FE73-001E-6DBC-8ED6-E2273CD7EC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20700A6-CC82-B7E6-4E89-52785C3E0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29935-A7B2-274E-90AE-8CEB4E7A2F66}" type="datetimeFigureOut">
              <a:rPr lang="pt-BR" smtClean="0"/>
              <a:t>03/06/2024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EA62F78-452F-5F42-2A39-DC411CBC1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56F3914-ADC4-76E9-2152-1206A0C26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C4244-D8ED-8045-9350-7DA12414E1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1534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B34AE97-8E3E-7CAA-6BA4-3D1C81B68B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6525282-6C7D-86F5-DBF1-C9A1533C0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59488E3-2C22-6596-C7C1-A20027AE9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29935-A7B2-274E-90AE-8CEB4E7A2F66}" type="datetimeFigureOut">
              <a:rPr lang="pt-BR" smtClean="0"/>
              <a:t>03/06/2024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94ABFA4-A847-A726-3A36-0F157A86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5A33FDA-E3AE-054B-88E3-88A9E9194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C4244-D8ED-8045-9350-7DA12414E1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9447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8" name="Google Shape;4848;p4"/>
          <p:cNvSpPr txBox="1">
            <a:spLocks noGrp="1"/>
          </p:cNvSpPr>
          <p:nvPr>
            <p:ph type="body" idx="1"/>
          </p:nvPr>
        </p:nvSpPr>
        <p:spPr>
          <a:xfrm>
            <a:off x="950967" y="1371600"/>
            <a:ext cx="10290000" cy="47484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849" name="Google Shape;4849;p4"/>
          <p:cNvSpPr txBox="1">
            <a:spLocks noGrp="1"/>
          </p:cNvSpPr>
          <p:nvPr>
            <p:ph type="title"/>
          </p:nvPr>
        </p:nvSpPr>
        <p:spPr>
          <a:xfrm>
            <a:off x="951000" y="465335"/>
            <a:ext cx="10290000" cy="637600"/>
          </a:xfrm>
          <a:prstGeom prst="rect">
            <a:avLst/>
          </a:prstGeom>
        </p:spPr>
        <p:txBody>
          <a:bodyPr spcFirstLastPara="1" lIns="91425" tIns="91425" rIns="91425" bIns="91425" anchor="t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aveat"/>
              <a:buNone/>
              <a:defRPr sz="36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9326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D34CB0-1853-B364-86E8-A56BB72EA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36705D0-66A5-6356-4715-DA8C691760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E731682-9824-AB36-C925-838A31CE5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29935-A7B2-274E-90AE-8CEB4E7A2F66}" type="datetimeFigureOut">
              <a:rPr lang="pt-BR" smtClean="0"/>
              <a:t>03/06/2024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77790D9-83FA-BE80-E89C-FB96A7067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432AA71-DC1F-ED26-8E6D-B8900FAD7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C4244-D8ED-8045-9350-7DA12414E1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8528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5052B0-B79F-726F-B43B-3C401E5F1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75E0C5A-A345-FC6A-6CA1-54139E3A6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A9B6F7F-C32C-A739-5DCA-089071AE6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29935-A7B2-274E-90AE-8CEB4E7A2F66}" type="datetimeFigureOut">
              <a:rPr lang="pt-BR" smtClean="0"/>
              <a:t>03/06/2024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3E7A030-0B9B-A325-1F08-2ECC5E412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68805C8-EDA6-74DB-E7CF-4ED49D501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C4244-D8ED-8045-9350-7DA12414E1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0196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6D0384-B4AD-3AD4-DFD2-EC07FA52C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9868E46-4A2B-FB4A-9457-D9C231B01E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F605A86-FCDD-9EA5-D3D3-ECDD6B2A3A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0300423-DD6C-D113-969C-A5E7280B0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29935-A7B2-274E-90AE-8CEB4E7A2F66}" type="datetimeFigureOut">
              <a:rPr lang="pt-BR" smtClean="0"/>
              <a:t>03/06/2024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F08A15E-8CD9-CDCF-4DC3-9E03FB934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F5AFDF2-E97A-C8E3-CA1D-86F823140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C4244-D8ED-8045-9350-7DA12414E1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3542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9F81E5-6C2B-7ADE-7142-6E82640B8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AC934EB-E8C3-D676-353D-D20474A67C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075C5DC-2702-6F39-C205-BBC54989D4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B309D19-3636-1E10-3DBD-7BEBC773E8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370898D-A265-5653-ACCD-B53E4C3B15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6CEEFEA-B51D-4BD1-2F68-35307BB9F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29935-A7B2-274E-90AE-8CEB4E7A2F66}" type="datetimeFigureOut">
              <a:rPr lang="pt-BR" smtClean="0"/>
              <a:t>03/06/2024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A39E4DE-AF8D-1429-CC87-E36949220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F10DF48-BBDF-2D43-4779-633BE00B2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C4244-D8ED-8045-9350-7DA12414E1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6797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D02533-6A44-F042-D185-18401D44B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C88654D-96F3-6FA4-2E71-EEA718B3E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29935-A7B2-274E-90AE-8CEB4E7A2F66}" type="datetimeFigureOut">
              <a:rPr lang="pt-BR" smtClean="0"/>
              <a:t>03/06/2024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C9F98D0-BB36-4FAC-90C1-4FE88D004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7BB58C9-EDD2-A814-3A71-852E9C542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C4244-D8ED-8045-9350-7DA12414E1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3601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638D3E9-C7F4-4327-2EA8-1BA93E75D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29935-A7B2-274E-90AE-8CEB4E7A2F66}" type="datetimeFigureOut">
              <a:rPr lang="pt-BR" smtClean="0"/>
              <a:t>03/06/2024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60BCBC7-0F62-AD6B-92A9-771D897D3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258EE56-9EDB-EE04-0877-1A0E18071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C4244-D8ED-8045-9350-7DA12414E1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482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F08297-08F7-0639-6F0E-64314091D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A31D11F-A487-6E32-1AF9-71E44E640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A5A78C6-BF1D-0C5A-0CF3-4EED841165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64775FE-EDCF-694E-2764-EF591406A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29935-A7B2-274E-90AE-8CEB4E7A2F66}" type="datetimeFigureOut">
              <a:rPr lang="pt-BR" smtClean="0"/>
              <a:t>03/06/2024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EC2895D-6ECD-3801-6049-7C0796E48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4F55182-3BFF-2A13-EF6B-1A3182C70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C4244-D8ED-8045-9350-7DA12414E1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3046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C16DC8-E1E7-5AAA-737F-3CFC6EF18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A8BEE39-5FC9-FE06-87DE-6A7DB91C43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41434EA-7B1C-62B1-4F3B-9DCC1E4351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E8749AB-87C7-1292-D5DB-74BE6B11D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29935-A7B2-274E-90AE-8CEB4E7A2F66}" type="datetimeFigureOut">
              <a:rPr lang="pt-BR" smtClean="0"/>
              <a:t>03/06/2024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278D142-15F6-B15D-2B9D-BE7E6C82F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614E942-77A0-EEDD-00C0-5C41DE171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C4244-D8ED-8045-9350-7DA12414E1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1337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5A98791-F7F0-53E3-E93A-ECE407346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CEA6562-E2ED-BF9D-6A14-BDD449650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6BF560B-4959-8718-742F-BE8B3DDBD7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D29935-A7B2-274E-90AE-8CEB4E7A2F66}" type="datetimeFigureOut">
              <a:rPr lang="pt-BR" smtClean="0"/>
              <a:t>03/06/2024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FC0EB53-3A07-6844-C72D-CEFF79B5C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C78F3A1-A0EB-F8C3-56BB-3DD6605CED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95C4244-D8ED-8045-9350-7DA12414E19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6042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463EB0A-3D7C-4AA5-BFA5-8EE5B4BA56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254446C-FF14-1B30-D962-A0F163C9B9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8651" y="1122363"/>
            <a:ext cx="11034695" cy="317469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pt-BR" sz="5400" b="1" dirty="0"/>
              <a:t>Políticas Públicas para Adaptação Climática e Cidades Sustentáveis e Resilientes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56D1E53-6284-05A2-C66C-C7DE80EA36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8651" y="4723637"/>
            <a:ext cx="11034695" cy="1481396"/>
          </a:xfrm>
        </p:spPr>
        <p:txBody>
          <a:bodyPr>
            <a:normAutofit/>
          </a:bodyPr>
          <a:lstStyle/>
          <a:p>
            <a:pPr algn="l"/>
            <a:r>
              <a:rPr lang="pt-BR" sz="2800" b="1" dirty="0"/>
              <a:t>Mercedes Bustamante (UnB)</a:t>
            </a:r>
          </a:p>
          <a:p>
            <a:pPr algn="l"/>
            <a:endParaRPr lang="pt-BR" sz="2600" dirty="0"/>
          </a:p>
          <a:p>
            <a:pPr algn="l"/>
            <a:r>
              <a:rPr lang="pt-BR" sz="2600" dirty="0"/>
              <a:t>2ª Edição da “Virada Parlamentar Sustentável”, 6 de junho de 2024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45AD00-F967-454D-A4B2-39ABA5C88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BC5B79-B912-427C-8219-E3E50943F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31931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D5B54D3-5F7E-4F30-224F-2A787A5B3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47013" cy="1434415"/>
          </a:xfrm>
        </p:spPr>
        <p:txBody>
          <a:bodyPr anchor="b">
            <a:normAutofit/>
          </a:bodyPr>
          <a:lstStyle/>
          <a:p>
            <a:r>
              <a:rPr lang="pt-BR" sz="4000" b="1" dirty="0">
                <a:latin typeface="Aptos Display" panose="020B0004020202020204" pitchFamily="34" charset="0"/>
              </a:rPr>
              <a:t>Mudanças climáticas e Riscos associados à Segurança Alimentar e Nutricional (SAN)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927D5270-6648-4CC1-8F78-48BE299CA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767709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36333E-469D-9029-1941-7177A32420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23" r="20857" b="1"/>
          <a:stretch/>
        </p:blipFill>
        <p:spPr>
          <a:xfrm>
            <a:off x="572492" y="2002056"/>
            <a:ext cx="3943849" cy="4184060"/>
          </a:xfrm>
          <a:custGeom>
            <a:avLst/>
            <a:gdLst/>
            <a:ahLst/>
            <a:cxnLst/>
            <a:rect l="l" t="t" r="r" b="b"/>
            <a:pathLst>
              <a:path w="3807743" h="6307845">
                <a:moveTo>
                  <a:pt x="723201" y="386"/>
                </a:moveTo>
                <a:cubicBezTo>
                  <a:pt x="853884" y="-4204"/>
                  <a:pt x="1013493" y="33912"/>
                  <a:pt x="1176100" y="22622"/>
                </a:cubicBezTo>
                <a:cubicBezTo>
                  <a:pt x="1230302" y="18859"/>
                  <a:pt x="1281736" y="20622"/>
                  <a:pt x="1331852" y="24473"/>
                </a:cubicBezTo>
                <a:lnTo>
                  <a:pt x="1439547" y="34944"/>
                </a:lnTo>
                <a:lnTo>
                  <a:pt x="1484197" y="36226"/>
                </a:lnTo>
                <a:cubicBezTo>
                  <a:pt x="1535166" y="35421"/>
                  <a:pt x="1586369" y="31625"/>
                  <a:pt x="1636625" y="22622"/>
                </a:cubicBezTo>
                <a:cubicBezTo>
                  <a:pt x="1686882" y="13619"/>
                  <a:pt x="1729837" y="10653"/>
                  <a:pt x="1768740" y="10885"/>
                </a:cubicBezTo>
                <a:lnTo>
                  <a:pt x="1829538" y="15086"/>
                </a:lnTo>
                <a:lnTo>
                  <a:pt x="1869968" y="7996"/>
                </a:lnTo>
                <a:cubicBezTo>
                  <a:pt x="1953577" y="-31"/>
                  <a:pt x="2036989" y="9808"/>
                  <a:pt x="2112925" y="20118"/>
                </a:cubicBezTo>
                <a:lnTo>
                  <a:pt x="2119331" y="20977"/>
                </a:lnTo>
                <a:lnTo>
                  <a:pt x="2221855" y="13374"/>
                </a:lnTo>
                <a:cubicBezTo>
                  <a:pt x="2261207" y="12845"/>
                  <a:pt x="2298379" y="14359"/>
                  <a:pt x="2333484" y="16393"/>
                </a:cubicBezTo>
                <a:lnTo>
                  <a:pt x="2372613" y="18812"/>
                </a:lnTo>
                <a:lnTo>
                  <a:pt x="2404945" y="9387"/>
                </a:lnTo>
                <a:cubicBezTo>
                  <a:pt x="2452532" y="1754"/>
                  <a:pt x="2506192" y="9333"/>
                  <a:pt x="2561622" y="17814"/>
                </a:cubicBezTo>
                <a:lnTo>
                  <a:pt x="2583950" y="20591"/>
                </a:lnTo>
                <a:lnTo>
                  <a:pt x="2643527" y="20319"/>
                </a:lnTo>
                <a:cubicBezTo>
                  <a:pt x="2669677" y="20426"/>
                  <a:pt x="2697963" y="20717"/>
                  <a:pt x="2727392" y="21103"/>
                </a:cubicBezTo>
                <a:lnTo>
                  <a:pt x="2786908" y="21989"/>
                </a:lnTo>
                <a:lnTo>
                  <a:pt x="2846459" y="13267"/>
                </a:lnTo>
                <a:cubicBezTo>
                  <a:pt x="2896401" y="10176"/>
                  <a:pt x="2960607" y="12733"/>
                  <a:pt x="3036361" y="17072"/>
                </a:cubicBezTo>
                <a:lnTo>
                  <a:pt x="3129100" y="22671"/>
                </a:lnTo>
                <a:lnTo>
                  <a:pt x="3130653" y="22622"/>
                </a:lnTo>
                <a:cubicBezTo>
                  <a:pt x="3178874" y="19804"/>
                  <a:pt x="3260845" y="26231"/>
                  <a:pt x="3352422" y="32691"/>
                </a:cubicBezTo>
                <a:lnTo>
                  <a:pt x="3362608" y="33356"/>
                </a:lnTo>
                <a:lnTo>
                  <a:pt x="3446036" y="35579"/>
                </a:lnTo>
                <a:cubicBezTo>
                  <a:pt x="3550323" y="36566"/>
                  <a:pt x="3662083" y="33535"/>
                  <a:pt x="3778601" y="22622"/>
                </a:cubicBezTo>
                <a:cubicBezTo>
                  <a:pt x="3793981" y="243672"/>
                  <a:pt x="3764152" y="318695"/>
                  <a:pt x="3778601" y="467157"/>
                </a:cubicBezTo>
                <a:cubicBezTo>
                  <a:pt x="3790077" y="557563"/>
                  <a:pt x="3783697" y="684218"/>
                  <a:pt x="3777639" y="811856"/>
                </a:cubicBezTo>
                <a:lnTo>
                  <a:pt x="3773760" y="922625"/>
                </a:lnTo>
                <a:lnTo>
                  <a:pt x="3778601" y="974384"/>
                </a:lnTo>
                <a:cubicBezTo>
                  <a:pt x="3785784" y="1003717"/>
                  <a:pt x="3785160" y="1041120"/>
                  <a:pt x="3781239" y="1085904"/>
                </a:cubicBezTo>
                <a:lnTo>
                  <a:pt x="3776107" y="1132519"/>
                </a:lnTo>
                <a:lnTo>
                  <a:pt x="3778601" y="1162456"/>
                </a:lnTo>
                <a:cubicBezTo>
                  <a:pt x="3791360" y="1256797"/>
                  <a:pt x="3774958" y="1367020"/>
                  <a:pt x="3763568" y="1469787"/>
                </a:cubicBezTo>
                <a:lnTo>
                  <a:pt x="3758806" y="1520515"/>
                </a:lnTo>
                <a:lnTo>
                  <a:pt x="3760417" y="1549437"/>
                </a:lnTo>
                <a:cubicBezTo>
                  <a:pt x="3764298" y="1588133"/>
                  <a:pt x="3770171" y="1628243"/>
                  <a:pt x="3778601" y="1669683"/>
                </a:cubicBezTo>
                <a:cubicBezTo>
                  <a:pt x="3846039" y="2001203"/>
                  <a:pt x="3774784" y="2142285"/>
                  <a:pt x="3778601" y="2364982"/>
                </a:cubicBezTo>
                <a:lnTo>
                  <a:pt x="3776565" y="2406088"/>
                </a:lnTo>
                <a:lnTo>
                  <a:pt x="3778601" y="2427673"/>
                </a:lnTo>
                <a:cubicBezTo>
                  <a:pt x="3821357" y="2695960"/>
                  <a:pt x="3735684" y="2699438"/>
                  <a:pt x="3778601" y="2809517"/>
                </a:cubicBezTo>
                <a:cubicBezTo>
                  <a:pt x="3789330" y="2837037"/>
                  <a:pt x="3791666" y="2872927"/>
                  <a:pt x="3789892" y="2914654"/>
                </a:cubicBezTo>
                <a:lnTo>
                  <a:pt x="3784971" y="2966248"/>
                </a:lnTo>
                <a:lnTo>
                  <a:pt x="3796722" y="3024078"/>
                </a:lnTo>
                <a:cubicBezTo>
                  <a:pt x="3809238" y="3115139"/>
                  <a:pt x="3806232" y="3210898"/>
                  <a:pt x="3799338" y="3302850"/>
                </a:cubicBezTo>
                <a:lnTo>
                  <a:pt x="3787405" y="3438354"/>
                </a:lnTo>
                <a:lnTo>
                  <a:pt x="3790719" y="3460532"/>
                </a:lnTo>
                <a:cubicBezTo>
                  <a:pt x="3797323" y="3541872"/>
                  <a:pt x="3789007" y="3624193"/>
                  <a:pt x="3780361" y="3709762"/>
                </a:cubicBezTo>
                <a:lnTo>
                  <a:pt x="3780169" y="3712283"/>
                </a:lnTo>
                <a:lnTo>
                  <a:pt x="3781239" y="3768266"/>
                </a:lnTo>
                <a:cubicBezTo>
                  <a:pt x="3780994" y="3815588"/>
                  <a:pt x="3779902" y="3863939"/>
                  <a:pt x="3778794" y="3912511"/>
                </a:cubicBezTo>
                <a:lnTo>
                  <a:pt x="3776324" y="4054010"/>
                </a:lnTo>
                <a:lnTo>
                  <a:pt x="3778601" y="4074733"/>
                </a:lnTo>
                <a:cubicBezTo>
                  <a:pt x="3822365" y="4336760"/>
                  <a:pt x="3765189" y="4482586"/>
                  <a:pt x="3778601" y="4644650"/>
                </a:cubicBezTo>
                <a:cubicBezTo>
                  <a:pt x="3781954" y="4685166"/>
                  <a:pt x="3782850" y="4718916"/>
                  <a:pt x="3782504" y="4749344"/>
                </a:cubicBezTo>
                <a:lnTo>
                  <a:pt x="3780512" y="4796832"/>
                </a:lnTo>
                <a:lnTo>
                  <a:pt x="3786260" y="4877451"/>
                </a:lnTo>
                <a:cubicBezTo>
                  <a:pt x="3786165" y="4918212"/>
                  <a:pt x="3784020" y="4964155"/>
                  <a:pt x="3781623" y="5015963"/>
                </a:cubicBezTo>
                <a:lnTo>
                  <a:pt x="3779076" y="5087925"/>
                </a:lnTo>
                <a:lnTo>
                  <a:pt x="3779599" y="5155456"/>
                </a:lnTo>
                <a:lnTo>
                  <a:pt x="3775907" y="5219073"/>
                </a:lnTo>
                <a:lnTo>
                  <a:pt x="3778601" y="5402640"/>
                </a:lnTo>
                <a:cubicBezTo>
                  <a:pt x="3780494" y="5441637"/>
                  <a:pt x="3781680" y="5475146"/>
                  <a:pt x="3782335" y="5504141"/>
                </a:cubicBezTo>
                <a:lnTo>
                  <a:pt x="3782798" y="5566951"/>
                </a:lnTo>
                <a:lnTo>
                  <a:pt x="3786885" y="5599303"/>
                </a:lnTo>
                <a:cubicBezTo>
                  <a:pt x="3799534" y="5776838"/>
                  <a:pt x="3769350" y="6111156"/>
                  <a:pt x="3778601" y="6291711"/>
                </a:cubicBezTo>
                <a:cubicBezTo>
                  <a:pt x="3687392" y="6306733"/>
                  <a:pt x="3632350" y="6304889"/>
                  <a:pt x="3574752" y="6300212"/>
                </a:cubicBezTo>
                <a:lnTo>
                  <a:pt x="3545837" y="6297718"/>
                </a:lnTo>
                <a:lnTo>
                  <a:pt x="3527963" y="6296834"/>
                </a:lnTo>
                <a:cubicBezTo>
                  <a:pt x="3482151" y="6294419"/>
                  <a:pt x="3430025" y="6291672"/>
                  <a:pt x="3355561" y="6291711"/>
                </a:cubicBezTo>
                <a:cubicBezTo>
                  <a:pt x="3304843" y="6293555"/>
                  <a:pt x="3262749" y="6292377"/>
                  <a:pt x="3225711" y="6290098"/>
                </a:cubicBezTo>
                <a:lnTo>
                  <a:pt x="3218247" y="6289525"/>
                </a:lnTo>
                <a:lnTo>
                  <a:pt x="3198550" y="6289212"/>
                </a:lnTo>
                <a:cubicBezTo>
                  <a:pt x="3144315" y="6287803"/>
                  <a:pt x="3088976" y="6286105"/>
                  <a:pt x="3034921" y="6284968"/>
                </a:cubicBezTo>
                <a:lnTo>
                  <a:pt x="2973802" y="6284626"/>
                </a:lnTo>
                <a:lnTo>
                  <a:pt x="2932520" y="6291711"/>
                </a:lnTo>
                <a:cubicBezTo>
                  <a:pt x="2893699" y="6300111"/>
                  <a:pt x="2847670" y="6301992"/>
                  <a:pt x="2797581" y="6300669"/>
                </a:cubicBezTo>
                <a:lnTo>
                  <a:pt x="2672392" y="6292599"/>
                </a:lnTo>
                <a:lnTo>
                  <a:pt x="2629726" y="6293120"/>
                </a:lnTo>
                <a:lnTo>
                  <a:pt x="2540544" y="6284698"/>
                </a:lnTo>
                <a:lnTo>
                  <a:pt x="2473475" y="6280786"/>
                </a:lnTo>
                <a:cubicBezTo>
                  <a:pt x="2419724" y="6279900"/>
                  <a:pt x="2368202" y="6282437"/>
                  <a:pt x="2322057" y="6291711"/>
                </a:cubicBezTo>
                <a:cubicBezTo>
                  <a:pt x="2275912" y="6300985"/>
                  <a:pt x="2236301" y="6305003"/>
                  <a:pt x="2199195" y="6305968"/>
                </a:cubicBezTo>
                <a:lnTo>
                  <a:pt x="2094190" y="6302012"/>
                </a:lnTo>
                <a:lnTo>
                  <a:pt x="2029724" y="6307766"/>
                </a:lnTo>
                <a:cubicBezTo>
                  <a:pt x="1971866" y="6308389"/>
                  <a:pt x="1916420" y="6305265"/>
                  <a:pt x="1864312" y="6301339"/>
                </a:cubicBezTo>
                <a:lnTo>
                  <a:pt x="1761307" y="6293375"/>
                </a:lnTo>
                <a:lnTo>
                  <a:pt x="1745972" y="6293782"/>
                </a:lnTo>
                <a:cubicBezTo>
                  <a:pt x="1699734" y="6294177"/>
                  <a:pt x="1664143" y="6292827"/>
                  <a:pt x="1633352" y="6291083"/>
                </a:cubicBezTo>
                <a:lnTo>
                  <a:pt x="1621369" y="6290324"/>
                </a:lnTo>
                <a:lnTo>
                  <a:pt x="1599140" y="6291711"/>
                </a:lnTo>
                <a:cubicBezTo>
                  <a:pt x="1564093" y="6296354"/>
                  <a:pt x="1527169" y="6296254"/>
                  <a:pt x="1488567" y="6294097"/>
                </a:cubicBezTo>
                <a:lnTo>
                  <a:pt x="1429716" y="6289243"/>
                </a:lnTo>
                <a:lnTo>
                  <a:pt x="1401008" y="6291711"/>
                </a:lnTo>
                <a:cubicBezTo>
                  <a:pt x="1314301" y="6301163"/>
                  <a:pt x="1222976" y="6299856"/>
                  <a:pt x="1127367" y="6296839"/>
                </a:cubicBezTo>
                <a:lnTo>
                  <a:pt x="1062601" y="6295730"/>
                </a:lnTo>
                <a:lnTo>
                  <a:pt x="964991" y="6305909"/>
                </a:lnTo>
                <a:cubicBezTo>
                  <a:pt x="833250" y="6307778"/>
                  <a:pt x="714190" y="6280255"/>
                  <a:pt x="603122" y="6291711"/>
                </a:cubicBezTo>
                <a:cubicBezTo>
                  <a:pt x="455032" y="6306986"/>
                  <a:pt x="261206" y="6260346"/>
                  <a:pt x="30143" y="6291711"/>
                </a:cubicBezTo>
                <a:cubicBezTo>
                  <a:pt x="-1198" y="6167281"/>
                  <a:pt x="7291" y="6044138"/>
                  <a:pt x="19371" y="5934598"/>
                </a:cubicBezTo>
                <a:lnTo>
                  <a:pt x="33559" y="5801663"/>
                </a:lnTo>
                <a:lnTo>
                  <a:pt x="30143" y="5784485"/>
                </a:lnTo>
                <a:cubicBezTo>
                  <a:pt x="7257" y="5691455"/>
                  <a:pt x="7506" y="5585492"/>
                  <a:pt x="13352" y="5476692"/>
                </a:cubicBezTo>
                <a:lnTo>
                  <a:pt x="21882" y="5346809"/>
                </a:lnTo>
                <a:lnTo>
                  <a:pt x="22064" y="5339439"/>
                </a:lnTo>
                <a:lnTo>
                  <a:pt x="29601" y="5166357"/>
                </a:lnTo>
                <a:lnTo>
                  <a:pt x="30143" y="5151877"/>
                </a:lnTo>
                <a:cubicBezTo>
                  <a:pt x="30018" y="5125783"/>
                  <a:pt x="30111" y="5102484"/>
                  <a:pt x="30346" y="5081409"/>
                </a:cubicBezTo>
                <a:lnTo>
                  <a:pt x="30433" y="5076663"/>
                </a:lnTo>
                <a:lnTo>
                  <a:pt x="30143" y="4963804"/>
                </a:lnTo>
                <a:cubicBezTo>
                  <a:pt x="27040" y="4910138"/>
                  <a:pt x="27067" y="4856021"/>
                  <a:pt x="28459" y="4800989"/>
                </a:cubicBezTo>
                <a:lnTo>
                  <a:pt x="30399" y="4750796"/>
                </a:lnTo>
                <a:lnTo>
                  <a:pt x="31514" y="4666872"/>
                </a:lnTo>
                <a:lnTo>
                  <a:pt x="34697" y="4639551"/>
                </a:lnTo>
                <a:lnTo>
                  <a:pt x="34963" y="4632686"/>
                </a:lnTo>
                <a:cubicBezTo>
                  <a:pt x="37318" y="4575362"/>
                  <a:pt x="39271" y="4516661"/>
                  <a:pt x="39056" y="4456118"/>
                </a:cubicBezTo>
                <a:lnTo>
                  <a:pt x="36996" y="4412759"/>
                </a:lnTo>
                <a:lnTo>
                  <a:pt x="30143" y="4388188"/>
                </a:lnTo>
                <a:cubicBezTo>
                  <a:pt x="7389" y="4328002"/>
                  <a:pt x="11492" y="4256950"/>
                  <a:pt x="19232" y="4188739"/>
                </a:cubicBezTo>
                <a:lnTo>
                  <a:pt x="23985" y="4147809"/>
                </a:lnTo>
                <a:lnTo>
                  <a:pt x="23690" y="4087290"/>
                </a:lnTo>
                <a:lnTo>
                  <a:pt x="29097" y="3984687"/>
                </a:lnTo>
                <a:lnTo>
                  <a:pt x="28035" y="3962690"/>
                </a:lnTo>
                <a:cubicBezTo>
                  <a:pt x="28525" y="3945828"/>
                  <a:pt x="30052" y="3926691"/>
                  <a:pt x="32148" y="3905387"/>
                </a:cubicBezTo>
                <a:lnTo>
                  <a:pt x="34754" y="3881032"/>
                </a:lnTo>
                <a:lnTo>
                  <a:pt x="39206" y="3802233"/>
                </a:lnTo>
                <a:cubicBezTo>
                  <a:pt x="39778" y="3763353"/>
                  <a:pt x="37619" y="3728800"/>
                  <a:pt x="30143" y="3698588"/>
                </a:cubicBezTo>
                <a:cubicBezTo>
                  <a:pt x="7714" y="3607954"/>
                  <a:pt x="33117" y="3482508"/>
                  <a:pt x="36579" y="3365983"/>
                </a:cubicBezTo>
                <a:lnTo>
                  <a:pt x="36510" y="3356621"/>
                </a:lnTo>
                <a:lnTo>
                  <a:pt x="30143" y="3311044"/>
                </a:lnTo>
                <a:cubicBezTo>
                  <a:pt x="14271" y="3224157"/>
                  <a:pt x="11445" y="3149243"/>
                  <a:pt x="14856" y="3082749"/>
                </a:cubicBezTo>
                <a:lnTo>
                  <a:pt x="22229" y="3005366"/>
                </a:lnTo>
                <a:lnTo>
                  <a:pt x="27244" y="2895198"/>
                </a:lnTo>
                <a:cubicBezTo>
                  <a:pt x="29143" y="2848776"/>
                  <a:pt x="30527" y="2799531"/>
                  <a:pt x="30143" y="2746826"/>
                </a:cubicBezTo>
                <a:lnTo>
                  <a:pt x="36784" y="2638240"/>
                </a:lnTo>
                <a:lnTo>
                  <a:pt x="30143" y="2615745"/>
                </a:lnTo>
                <a:cubicBezTo>
                  <a:pt x="-20952" y="2495890"/>
                  <a:pt x="17898" y="2340273"/>
                  <a:pt x="37923" y="2201958"/>
                </a:cubicBezTo>
                <a:lnTo>
                  <a:pt x="42734" y="2158379"/>
                </a:lnTo>
                <a:lnTo>
                  <a:pt x="30143" y="2114218"/>
                </a:lnTo>
                <a:cubicBezTo>
                  <a:pt x="2269" y="2040950"/>
                  <a:pt x="-2735" y="1972014"/>
                  <a:pt x="1162" y="1906697"/>
                </a:cubicBezTo>
                <a:lnTo>
                  <a:pt x="6289" y="1854885"/>
                </a:lnTo>
                <a:lnTo>
                  <a:pt x="8053" y="1809168"/>
                </a:lnTo>
                <a:cubicBezTo>
                  <a:pt x="9832" y="1790244"/>
                  <a:pt x="12470" y="1771472"/>
                  <a:pt x="15415" y="1752867"/>
                </a:cubicBezTo>
                <a:lnTo>
                  <a:pt x="30925" y="1652561"/>
                </a:lnTo>
                <a:lnTo>
                  <a:pt x="30143" y="1606992"/>
                </a:lnTo>
                <a:cubicBezTo>
                  <a:pt x="28397" y="1588584"/>
                  <a:pt x="27931" y="1568665"/>
                  <a:pt x="28348" y="1547550"/>
                </a:cubicBezTo>
                <a:lnTo>
                  <a:pt x="29206" y="1531212"/>
                </a:lnTo>
                <a:lnTo>
                  <a:pt x="23637" y="1487282"/>
                </a:lnTo>
                <a:cubicBezTo>
                  <a:pt x="16479" y="1367166"/>
                  <a:pt x="59638" y="1246041"/>
                  <a:pt x="30143" y="1156757"/>
                </a:cubicBezTo>
                <a:cubicBezTo>
                  <a:pt x="21716" y="1131248"/>
                  <a:pt x="18318" y="1090735"/>
                  <a:pt x="17757" y="1041370"/>
                </a:cubicBezTo>
                <a:lnTo>
                  <a:pt x="18463" y="985697"/>
                </a:lnTo>
                <a:lnTo>
                  <a:pt x="16239" y="975915"/>
                </a:lnTo>
                <a:cubicBezTo>
                  <a:pt x="13541" y="957312"/>
                  <a:pt x="12597" y="940330"/>
                  <a:pt x="12862" y="924477"/>
                </a:cubicBezTo>
                <a:lnTo>
                  <a:pt x="23640" y="845857"/>
                </a:lnTo>
                <a:lnTo>
                  <a:pt x="30907" y="688163"/>
                </a:lnTo>
                <a:lnTo>
                  <a:pt x="31375" y="662715"/>
                </a:lnTo>
                <a:lnTo>
                  <a:pt x="30143" y="655230"/>
                </a:lnTo>
                <a:cubicBezTo>
                  <a:pt x="20345" y="615334"/>
                  <a:pt x="17924" y="569960"/>
                  <a:pt x="19185" y="520814"/>
                </a:cubicBezTo>
                <a:lnTo>
                  <a:pt x="26662" y="415314"/>
                </a:lnTo>
                <a:lnTo>
                  <a:pt x="25635" y="383217"/>
                </a:lnTo>
                <a:cubicBezTo>
                  <a:pt x="25461" y="243905"/>
                  <a:pt x="35455" y="113017"/>
                  <a:pt x="30143" y="22622"/>
                </a:cubicBezTo>
                <a:cubicBezTo>
                  <a:pt x="90096" y="13526"/>
                  <a:pt x="146841" y="12585"/>
                  <a:pt x="200495" y="15390"/>
                </a:cubicBezTo>
                <a:lnTo>
                  <a:pt x="324102" y="27794"/>
                </a:lnTo>
                <a:lnTo>
                  <a:pt x="329634" y="27979"/>
                </a:lnTo>
                <a:cubicBezTo>
                  <a:pt x="398332" y="30204"/>
                  <a:pt x="468106" y="31425"/>
                  <a:pt x="551798" y="27886"/>
                </a:cubicBezTo>
                <a:lnTo>
                  <a:pt x="592464" y="25476"/>
                </a:lnTo>
                <a:lnTo>
                  <a:pt x="603122" y="22622"/>
                </a:lnTo>
                <a:cubicBezTo>
                  <a:pt x="639294" y="8191"/>
                  <a:pt x="679641" y="1916"/>
                  <a:pt x="723201" y="386"/>
                </a:cubicBezTo>
                <a:close/>
              </a:path>
            </a:pathLst>
          </a:cu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E37539D-B109-C96C-F03F-32AA2EAF8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5955" y="2071316"/>
            <a:ext cx="6713552" cy="4114800"/>
          </a:xfrm>
        </p:spPr>
        <p:txBody>
          <a:bodyPr anchor="t">
            <a:normAutofit/>
          </a:bodyPr>
          <a:lstStyle/>
          <a:p>
            <a:r>
              <a:rPr lang="pt-BR" sz="2000" dirty="0"/>
              <a:t>Efeitos negativos relacionados a:</a:t>
            </a:r>
          </a:p>
          <a:p>
            <a:r>
              <a:rPr lang="pt-BR" sz="2000" dirty="0"/>
              <a:t>desnutrição e o atraso no crescimento das crianças, </a:t>
            </a:r>
          </a:p>
          <a:p>
            <a:r>
              <a:rPr lang="pt-BR" sz="2000" dirty="0"/>
              <a:t>morbidade e mortalidade infantil relacionadas à dieta e</a:t>
            </a:r>
          </a:p>
          <a:p>
            <a:r>
              <a:rPr lang="pt-BR" sz="2000" dirty="0"/>
              <a:t>aumento dos anos de vida perdidos ajustados por incapacidade.</a:t>
            </a:r>
          </a:p>
          <a:p>
            <a:r>
              <a:rPr lang="pt-BR" sz="2000" dirty="0"/>
              <a:t>O atraso no crescimento na primeira infância terá implicações para a saúde ao longo da vida, com </a:t>
            </a:r>
            <a:r>
              <a:rPr lang="pt-BR" sz="2000" b="1" dirty="0"/>
              <a:t>transmissão intergeracional dos efeitos da desnutrição</a:t>
            </a:r>
            <a:r>
              <a:rPr lang="pt-BR" sz="2000" dirty="0"/>
              <a:t>.</a:t>
            </a:r>
          </a:p>
          <a:p>
            <a:r>
              <a:rPr lang="pt-BR" sz="2000" dirty="0"/>
              <a:t>P.ex., o atraso no crescimento na infância das mães está associado ao baixo peso ao nascer de seus filhos.</a:t>
            </a:r>
          </a:p>
          <a:p>
            <a:endParaRPr lang="pt-BR" sz="2000" dirty="0">
              <a:latin typeface="Abadi MT Condensed Light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32858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449F1-7E02-872C-CF6A-76C5EFE6A71B}"/>
              </a:ext>
            </a:extLst>
          </p:cNvPr>
          <p:cNvSpPr txBox="1">
            <a:spLocks/>
          </p:cNvSpPr>
          <p:nvPr/>
        </p:nvSpPr>
        <p:spPr>
          <a:xfrm>
            <a:off x="534911" y="1448626"/>
            <a:ext cx="3031249" cy="466579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228600" defTabSz="914400"/>
            <a:endParaRPr lang="en-US" sz="2000" dirty="0"/>
          </a:p>
          <a:p>
            <a:pPr marL="0" indent="-228600" defTabSz="914400"/>
            <a:endParaRPr lang="en-US" sz="2000" dirty="0"/>
          </a:p>
          <a:p>
            <a:pPr marL="0" indent="-228600" defTabSz="914400"/>
            <a:endParaRPr lang="en-US" sz="2000" dirty="0"/>
          </a:p>
          <a:p>
            <a:pPr marL="0" indent="-228600" defTabSz="914400"/>
            <a:endParaRPr lang="en-US" sz="2000" dirty="0"/>
          </a:p>
          <a:p>
            <a:pPr marL="0" indent="-228600" defTabSz="914400"/>
            <a:endParaRPr lang="en-US" sz="2000" dirty="0"/>
          </a:p>
          <a:p>
            <a:pPr marL="0" indent="0" defTabSz="914400">
              <a:buNone/>
            </a:pPr>
            <a:r>
              <a:rPr lang="en-US" sz="2000" dirty="0" err="1"/>
              <a:t>Devido</a:t>
            </a:r>
            <a:r>
              <a:rPr lang="en-US" sz="2000" dirty="0"/>
              <a:t> </a:t>
            </a:r>
            <a:r>
              <a:rPr lang="en-US" sz="2000" dirty="0" err="1"/>
              <a:t>ao</a:t>
            </a:r>
            <a:r>
              <a:rPr lang="en-US" sz="2000" dirty="0"/>
              <a:t> extenso </a:t>
            </a:r>
            <a:r>
              <a:rPr lang="en-US" sz="2000" dirty="0" err="1"/>
              <a:t>período</a:t>
            </a:r>
            <a:r>
              <a:rPr lang="en-US" sz="2000" dirty="0"/>
              <a:t> de tempo </a:t>
            </a:r>
            <a:r>
              <a:rPr lang="en-US" sz="2000" dirty="0" err="1"/>
              <a:t>durante</a:t>
            </a:r>
            <a:r>
              <a:rPr lang="en-US" sz="2000" dirty="0"/>
              <a:t> o qual </a:t>
            </a:r>
            <a:r>
              <a:rPr lang="en-US" sz="2000" dirty="0" err="1"/>
              <a:t>os</a:t>
            </a:r>
            <a:r>
              <a:rPr lang="en-US" sz="2000" dirty="0"/>
              <a:t> </a:t>
            </a:r>
            <a:r>
              <a:rPr lang="en-US" sz="2000" dirty="0" err="1"/>
              <a:t>resultados</a:t>
            </a:r>
            <a:r>
              <a:rPr lang="en-US" sz="2000" dirty="0"/>
              <a:t> de </a:t>
            </a:r>
            <a:r>
              <a:rPr lang="en-US" sz="2000" dirty="0" err="1"/>
              <a:t>aquecimento</a:t>
            </a:r>
            <a:r>
              <a:rPr lang="en-US" sz="2000" dirty="0"/>
              <a:t> global </a:t>
            </a:r>
            <a:r>
              <a:rPr lang="en-US" sz="2000" dirty="0" err="1"/>
              <a:t>serão</a:t>
            </a:r>
            <a:r>
              <a:rPr lang="en-US" sz="2000" dirty="0"/>
              <a:t> </a:t>
            </a:r>
            <a:r>
              <a:rPr lang="en-US" sz="2000" dirty="0" err="1"/>
              <a:t>sentidos</a:t>
            </a:r>
            <a:r>
              <a:rPr lang="en-US" sz="2000" dirty="0"/>
              <a:t>, </a:t>
            </a:r>
            <a:r>
              <a:rPr lang="en-US" sz="2000" dirty="0" err="1"/>
              <a:t>há</a:t>
            </a:r>
            <a:r>
              <a:rPr lang="en-US" sz="2000" dirty="0"/>
              <a:t> </a:t>
            </a:r>
            <a:r>
              <a:rPr lang="en-US" sz="2000" dirty="0" err="1"/>
              <a:t>uma</a:t>
            </a:r>
            <a:r>
              <a:rPr lang="en-US" sz="2000" dirty="0"/>
              <a:t> </a:t>
            </a:r>
            <a:r>
              <a:rPr lang="en-US" sz="2000" dirty="0" err="1"/>
              <a:t>disparidade</a:t>
            </a:r>
            <a:r>
              <a:rPr lang="en-US" sz="2000" dirty="0"/>
              <a:t> entre as </a:t>
            </a:r>
            <a:r>
              <a:rPr lang="en-US" sz="2000" dirty="0" err="1"/>
              <a:t>gerações</a:t>
            </a:r>
            <a:r>
              <a:rPr lang="en-US" sz="2000" dirty="0"/>
              <a:t> </a:t>
            </a:r>
            <a:r>
              <a:rPr lang="en-US" sz="2000" dirty="0" err="1"/>
              <a:t>passadas</a:t>
            </a:r>
            <a:r>
              <a:rPr lang="en-US" sz="2000" dirty="0"/>
              <a:t> </a:t>
            </a:r>
            <a:r>
              <a:rPr lang="en-US" sz="2000" dirty="0" err="1"/>
              <a:t>responsáveis</a:t>
            </a:r>
            <a:r>
              <a:rPr lang="en-US" sz="2000" dirty="0"/>
              <a:t> </a:t>
            </a:r>
            <a:r>
              <a:rPr lang="en-US" sz="2000" dirty="0" err="1"/>
              <a:t>pelas</a:t>
            </a:r>
            <a:r>
              <a:rPr lang="en-US" sz="2000" dirty="0"/>
              <a:t> </a:t>
            </a:r>
            <a:r>
              <a:rPr lang="en-US" sz="2000" dirty="0" err="1"/>
              <a:t>emissões</a:t>
            </a:r>
            <a:r>
              <a:rPr lang="en-US" sz="2000" dirty="0"/>
              <a:t> e as </a:t>
            </a:r>
            <a:r>
              <a:rPr lang="en-US" sz="2000" dirty="0" err="1"/>
              <a:t>futuras</a:t>
            </a:r>
            <a:r>
              <a:rPr lang="en-US" sz="2000" dirty="0"/>
              <a:t> que </a:t>
            </a:r>
            <a:r>
              <a:rPr lang="en-US" sz="2000" dirty="0" err="1"/>
              <a:t>viverão</a:t>
            </a:r>
            <a:r>
              <a:rPr lang="en-US" sz="2000" dirty="0"/>
              <a:t> </a:t>
            </a:r>
            <a:r>
              <a:rPr lang="en-US" sz="2000" dirty="0" err="1"/>
              <a:t>seus</a:t>
            </a:r>
            <a:r>
              <a:rPr lang="en-US" sz="2000" dirty="0"/>
              <a:t> </a:t>
            </a:r>
            <a:r>
              <a:rPr lang="en-US" sz="2000" dirty="0" err="1"/>
              <a:t>impactos</a:t>
            </a:r>
            <a:r>
              <a:rPr lang="en-US" sz="2000" dirty="0"/>
              <a:t>.</a:t>
            </a:r>
          </a:p>
          <a:p>
            <a:pPr marL="0" indent="0" defTabSz="914400">
              <a:buNone/>
            </a:pPr>
            <a:endParaRPr lang="en-US" sz="2000" dirty="0"/>
          </a:p>
          <a:p>
            <a:pPr marL="0" indent="0" defTabSz="914400">
              <a:buNone/>
            </a:pPr>
            <a:r>
              <a:rPr lang="en-US" sz="1400" dirty="0"/>
              <a:t>Ref.  </a:t>
            </a:r>
            <a:r>
              <a:rPr lang="pt-BR" sz="1400" dirty="0"/>
              <a:t>IPCC </a:t>
            </a:r>
            <a:r>
              <a:rPr lang="pt-BR" sz="1400" dirty="0" err="1"/>
              <a:t>SyR</a:t>
            </a:r>
            <a:r>
              <a:rPr lang="pt-BR" sz="1400" dirty="0"/>
              <a:t>, AR6</a:t>
            </a:r>
          </a:p>
          <a:p>
            <a:pPr marL="0" indent="-228600" defTabSz="914400"/>
            <a:endParaRPr lang="en-US" sz="2000" dirty="0"/>
          </a:p>
          <a:p>
            <a:pPr indent="-228600" defTabSz="914400"/>
            <a:endParaRPr lang="en-US" sz="2000" dirty="0"/>
          </a:p>
          <a:p>
            <a:pPr indent="-228600" defTabSz="914400"/>
            <a:endParaRPr lang="en-US" sz="2000" dirty="0"/>
          </a:p>
          <a:p>
            <a:pPr indent="-228600" defTabSz="914400"/>
            <a:endParaRPr lang="en-US" sz="2000" dirty="0"/>
          </a:p>
        </p:txBody>
      </p:sp>
      <p:pic>
        <p:nvPicPr>
          <p:cNvPr id="7" name="Imagem 6" descr="Linha do tempo&#10;&#10;Descrição gerada automaticamente">
            <a:extLst>
              <a:ext uri="{FF2B5EF4-FFF2-40B4-BE49-F238E27FC236}">
                <a16:creationId xmlns:a16="http://schemas.microsoft.com/office/drawing/2014/main" id="{788A3B7B-D35A-CCB8-A0A9-27B1C9DF5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6160" y="1753426"/>
            <a:ext cx="8602562" cy="466579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64CD1888-118B-9A58-0600-D51B8EFF93CB}"/>
              </a:ext>
            </a:extLst>
          </p:cNvPr>
          <p:cNvSpPr txBox="1"/>
          <p:nvPr/>
        </p:nvSpPr>
        <p:spPr>
          <a:xfrm>
            <a:off x="534911" y="609600"/>
            <a:ext cx="108646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/>
              <a:t>IMPACTOS SOBRE AS FUTURAS GERAÇÕES</a:t>
            </a:r>
          </a:p>
        </p:txBody>
      </p:sp>
    </p:spTree>
    <p:extLst>
      <p:ext uri="{BB962C8B-B14F-4D97-AF65-F5344CB8AC3E}">
        <p14:creationId xmlns:p14="http://schemas.microsoft.com/office/powerpoint/2010/main" val="2788622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6EBC291-5AC3-BC53-FF31-98B4E538A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pt-BR" sz="3700" b="1" dirty="0"/>
              <a:t>MUDANÇA DO CLIMA  ESTÁ REDUZINDO</a:t>
            </a:r>
            <a:br>
              <a:rPr lang="pt-BR" sz="3700" b="1" dirty="0"/>
            </a:br>
            <a:r>
              <a:rPr lang="pt-BR" sz="3700" b="1" dirty="0"/>
              <a:t>AS ÁREAS HABITÁVEIS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B4A8AA9-8C46-723E-1A43-D9F79CBFE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 lnSpcReduction="10000"/>
          </a:bodyPr>
          <a:lstStyle/>
          <a:p>
            <a:r>
              <a:rPr lang="pt-BR" sz="2400" dirty="0"/>
              <a:t>As mudanças climáticas induzidas pelo homem estão fazendo com que áreas passem a estar fora das condições climáticas habitáveis  (IPCC, 2022). </a:t>
            </a:r>
          </a:p>
          <a:p>
            <a:endParaRPr lang="pt-BR" sz="2400" dirty="0"/>
          </a:p>
          <a:p>
            <a:r>
              <a:rPr lang="pt-BR" sz="2400" dirty="0"/>
              <a:t>Um estudo recente estima que, no atual nível de aquecimento de ~1°C, &gt;600 milhões de pessoas já vivem fora do nicho climático humano (Lenton et al., 2023).</a:t>
            </a:r>
          </a:p>
          <a:p>
            <a:endParaRPr lang="pt-BR" sz="2400" dirty="0"/>
          </a:p>
          <a:p>
            <a:r>
              <a:rPr lang="pt-BR" sz="2400" dirty="0"/>
              <a:t>Aquecimento adicional irá ampliar a fração da população mundial para fora do nicho climático habitável.</a:t>
            </a:r>
          </a:p>
          <a:p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4212712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B08F72A-8B42-31A2-D41C-26C654150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767328" cy="4526280"/>
          </a:xfrm>
        </p:spPr>
        <p:txBody>
          <a:bodyPr>
            <a:normAutofit/>
          </a:bodyPr>
          <a:lstStyle/>
          <a:p>
            <a:r>
              <a:rPr lang="pt-BR" sz="3700" b="1" dirty="0"/>
              <a:t>CIDADES</a:t>
            </a:r>
            <a:br>
              <a:rPr lang="pt-BR" sz="3700" b="1" dirty="0"/>
            </a:br>
            <a:br>
              <a:rPr lang="pt-BR" sz="3700" b="1" dirty="0"/>
            </a:br>
            <a:r>
              <a:rPr lang="pt-BR" sz="2800" b="1" dirty="0"/>
              <a:t>Urgente!</a:t>
            </a:r>
            <a:br>
              <a:rPr lang="pt-BR" sz="2800" b="1" dirty="0"/>
            </a:br>
            <a:r>
              <a:rPr lang="pt-BR" sz="2800" b="1" dirty="0"/>
              <a:t>Planejamento para aumentar a resiliência e evitar perdas e danos nas cidades. </a:t>
            </a:r>
            <a:br>
              <a:rPr lang="pt-BR" sz="2800" b="1" dirty="0"/>
            </a:br>
            <a:endParaRPr lang="pt-BR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F80A5B0-7EC9-21BD-BCE2-E3ACF0672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5400" y="932688"/>
            <a:ext cx="6659879" cy="5178552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pt-BR" dirty="0"/>
              <a:t>À medida que a mudança climática se intensifica, bilhões de pessoas agrupadas em cidades estarão em risco (inundações, ondas de calor, aumento do nível do mar e secas). </a:t>
            </a:r>
          </a:p>
          <a:p>
            <a:pPr>
              <a:lnSpc>
                <a:spcPct val="100000"/>
              </a:lnSpc>
            </a:pPr>
            <a:r>
              <a:rPr lang="pt-BR" dirty="0"/>
              <a:t>Apesar da urgência, um número limitado de cidades combina mitigação e adaptação em seus Planos de Ação. </a:t>
            </a:r>
          </a:p>
        </p:txBody>
      </p:sp>
    </p:spTree>
    <p:extLst>
      <p:ext uri="{BB962C8B-B14F-4D97-AF65-F5344CB8AC3E}">
        <p14:creationId xmlns:p14="http://schemas.microsoft.com/office/powerpoint/2010/main" val="1495310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C7BDEDB-50C4-24E0-E145-EAD1F0EE8E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pt-BR" dirty="0"/>
          </a:p>
          <a:p>
            <a:endParaRPr lang="pt-BR" dirty="0"/>
          </a:p>
          <a:p>
            <a:pPr>
              <a:lnSpc>
                <a:spcPct val="120000"/>
              </a:lnSpc>
            </a:pPr>
            <a:r>
              <a:rPr lang="pt-BR" dirty="0"/>
              <a:t>Ainda restam muitos desafios para que a mitigação e a adaptação aconteçam na velocidade necessária nas cidades.</a:t>
            </a:r>
          </a:p>
          <a:p>
            <a:pPr>
              <a:lnSpc>
                <a:spcPct val="120000"/>
              </a:lnSpc>
            </a:pPr>
            <a:r>
              <a:rPr lang="pt-BR" b="1" dirty="0"/>
              <a:t>Exacerbados por outros fatores, como desigualdades ou configurações das cidades.</a:t>
            </a:r>
          </a:p>
          <a:p>
            <a:pPr>
              <a:lnSpc>
                <a:spcPct val="120000"/>
              </a:lnSpc>
            </a:pPr>
            <a:r>
              <a:rPr lang="pt-BR" b="1" dirty="0"/>
              <a:t>Barreiras significativas, com a governança e o planejamento urbanos no centro da questão.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D1A13173-4104-BF9C-29E9-1885842DF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CIDADES</a:t>
            </a:r>
            <a:br>
              <a:rPr lang="pt-BR" b="1" dirty="0"/>
            </a:br>
            <a:r>
              <a:rPr lang="pt-BR" sz="3100" dirty="0"/>
              <a:t>DESAFIOS E OPÇÕES DE DESENVOLVIMENTO RESILIENTE AO CLIMA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29504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5764DDB-39FD-43D0-A0F7-679AF8252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pt-BR" dirty="0"/>
              <a:t>Exemplos de barreiras são: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t-BR" dirty="0"/>
              <a:t>(1) dificuldades para identificar prioridades e, quando as prioridades são identificadas, elas mudam ao longo do tempo,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t-BR" dirty="0"/>
              <a:t>(2) trade-</a:t>
            </a:r>
            <a:r>
              <a:rPr lang="pt-BR" dirty="0" err="1"/>
              <a:t>offs</a:t>
            </a:r>
            <a:r>
              <a:rPr lang="pt-BR" dirty="0"/>
              <a:t> entre prioridades concorrentes (como saúde pública, crescimento econômico, ascensão social...)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t-BR" dirty="0"/>
              <a:t>(3) transferências de riscos de um local para outro levando a questões de injustiça e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t-BR" dirty="0"/>
              <a:t>(4) muitas cidades não podem adotar estratégias de adaptação antecipatória devido à falta de capacidades socioeconômicas.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5FDA58BE-1C10-02F6-46B6-6B82FDF1E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/>
              <a:t>CIDADES</a:t>
            </a:r>
            <a:br>
              <a:rPr lang="pt-BR" b="1" dirty="0"/>
            </a:br>
            <a:r>
              <a:rPr lang="pt-BR" sz="3100" dirty="0"/>
              <a:t>DESAFIOS  AO DESENVOLVIMENTO RESILIENTE AO CLIMA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23964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9F23E05-E5C5-497C-A842-7BD21B207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1989CBB-9CCE-F1D2-0181-2A417DF95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06440"/>
          </a:xfrm>
        </p:spPr>
        <p:txBody>
          <a:bodyPr>
            <a:normAutofit fontScale="90000"/>
          </a:bodyPr>
          <a:lstStyle/>
          <a:p>
            <a:r>
              <a:rPr lang="pt-BR" sz="3200" b="1" dirty="0"/>
              <a:t>ALGUMAS CIDADES TAMBÉM CARECEM DE MECANISMOS PARA:</a:t>
            </a:r>
            <a:br>
              <a:rPr lang="pt-BR" sz="3200" b="1" dirty="0"/>
            </a:br>
            <a:endParaRPr lang="pt-BR" sz="3100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F46A01-6007-AF15-DBB6-7D7FAFE1C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592" y="1278281"/>
            <a:ext cx="7226225" cy="4301437"/>
          </a:xfrm>
        </p:spPr>
        <p:txBody>
          <a:bodyPr>
            <a:noAutofit/>
          </a:bodyPr>
          <a:lstStyle/>
          <a:p>
            <a:r>
              <a:rPr lang="pt-BR" sz="2400" dirty="0"/>
              <a:t>Impedir o desenvolvimento em áreas com alto risco climático, </a:t>
            </a:r>
          </a:p>
          <a:p>
            <a:r>
              <a:rPr lang="pt-BR" sz="2400" dirty="0"/>
              <a:t>Lidar com moradias formais e informais localizadas em áreas de risco,</a:t>
            </a:r>
          </a:p>
          <a:p>
            <a:r>
              <a:rPr lang="pt-BR" sz="2400" dirty="0"/>
              <a:t>Compensar os proprietários de terras pela manutenção de serviços reguladores para as cidades (por exemplo, manutenção de áreas verdes).</a:t>
            </a:r>
          </a:p>
          <a:p>
            <a:pPr marL="0" indent="0">
              <a:buNone/>
            </a:pPr>
            <a:r>
              <a:rPr lang="pt-BR" sz="2400" b="1" dirty="0">
                <a:solidFill>
                  <a:srgbClr val="C00000"/>
                </a:solidFill>
              </a:rPr>
              <a:t>DESAFIOS ADICIONAIS:</a:t>
            </a:r>
          </a:p>
          <a:p>
            <a:r>
              <a:rPr lang="pt-BR" sz="2400" dirty="0"/>
              <a:t>A ausência de regulação e orientação para uma transição justa  e planejamento resiliente ao clima. </a:t>
            </a:r>
          </a:p>
          <a:p>
            <a:r>
              <a:rPr lang="pt-BR" sz="2400" dirty="0"/>
              <a:t>A adoção de estruturas não abrangentes e obsoletas.</a:t>
            </a:r>
          </a:p>
        </p:txBody>
      </p:sp>
      <p:pic>
        <p:nvPicPr>
          <p:cNvPr id="6" name="Imagem 5" descr="Vista aérea de uma cidade&#10;&#10;Descrição gerada automaticamente">
            <a:extLst>
              <a:ext uri="{FF2B5EF4-FFF2-40B4-BE49-F238E27FC236}">
                <a16:creationId xmlns:a16="http://schemas.microsoft.com/office/drawing/2014/main" id="{44C25331-F2E5-D495-51E4-414D1C7FF1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27" r="21887" b="2"/>
          <a:stretch/>
        </p:blipFill>
        <p:spPr>
          <a:xfrm>
            <a:off x="7989296" y="1843285"/>
            <a:ext cx="3364502" cy="372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27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9892127-192C-BEE1-D144-E8E56F0A7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25" y="2133600"/>
            <a:ext cx="4721350" cy="1950720"/>
          </a:xfrm>
        </p:spPr>
        <p:txBody>
          <a:bodyPr>
            <a:normAutofit/>
          </a:bodyPr>
          <a:lstStyle/>
          <a:p>
            <a:r>
              <a:rPr lang="pt-BR" sz="3600" b="1" dirty="0"/>
              <a:t>MUDANÇA TRANSFORMACIONAL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2B2020E-5708-9952-14A9-E6D18F7EC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dirty="0"/>
              <a:t>O </a:t>
            </a:r>
            <a:r>
              <a:rPr lang="pt-BR" b="1" dirty="0">
                <a:solidFill>
                  <a:schemeClr val="tx2"/>
                </a:solidFill>
              </a:rPr>
              <a:t>financiamento da recuperação de desastres</a:t>
            </a:r>
            <a:r>
              <a:rPr lang="pt-BR" dirty="0"/>
              <a:t>, especialmente para populações vulneráveis, poderia ser direcionado para a:</a:t>
            </a:r>
          </a:p>
          <a:p>
            <a:endParaRPr lang="pt-BR" dirty="0"/>
          </a:p>
          <a:p>
            <a:pPr marL="0" indent="0">
              <a:buNone/>
            </a:pPr>
            <a:r>
              <a:rPr lang="pt-BR" b="1" dirty="0">
                <a:solidFill>
                  <a:srgbClr val="C00000"/>
                </a:solidFill>
              </a:rPr>
              <a:t>RECONSTRUÇÃO DE CIDADES MAIS JUSTAS</a:t>
            </a:r>
            <a:endParaRPr lang="pt-BR" dirty="0"/>
          </a:p>
          <a:p>
            <a:r>
              <a:rPr lang="pt-BR" dirty="0"/>
              <a:t>reduzindo as emissões e </a:t>
            </a:r>
          </a:p>
          <a:p>
            <a:r>
              <a:rPr lang="pt-BR" dirty="0"/>
              <a:t>tornando o ambiente mais verde, </a:t>
            </a:r>
          </a:p>
          <a:p>
            <a:r>
              <a:rPr lang="pt-BR" dirty="0"/>
              <a:t>integrando, assim, a adaptação e a mitigação.</a:t>
            </a:r>
          </a:p>
        </p:txBody>
      </p:sp>
    </p:spTree>
    <p:extLst>
      <p:ext uri="{BB962C8B-B14F-4D97-AF65-F5344CB8AC3E}">
        <p14:creationId xmlns:p14="http://schemas.microsoft.com/office/powerpoint/2010/main" val="3190075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62897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Aptos Display" panose="020B0004020202020204" pitchFamily="34" charset="0"/>
                <a:cs typeface="Calibri"/>
              </a:rPr>
              <a:t>INFRAESTRUTURAS CRÍTICAS</a:t>
            </a:r>
            <a:br>
              <a:rPr lang="en-US" b="1" dirty="0">
                <a:latin typeface="Aptos Display" panose="020B0004020202020204" pitchFamily="34" charset="0"/>
                <a:cs typeface="Calibri"/>
              </a:rPr>
            </a:br>
            <a:endParaRPr lang="en-US" dirty="0">
              <a:latin typeface="Aptos Display" panose="020B0004020202020204" pitchFamily="34" charset="0"/>
              <a:cs typeface="Calibri"/>
            </a:endParaRPr>
          </a:p>
        </p:txBody>
      </p:sp>
      <p:pic>
        <p:nvPicPr>
          <p:cNvPr id="5" name="Content Placeholder 4" descr="Captura de Tela 2021-05-31 às 18.53.3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656" b="-13656"/>
          <a:stretch>
            <a:fillRect/>
          </a:stretch>
        </p:blipFill>
        <p:spPr>
          <a:xfrm>
            <a:off x="4951172" y="2614621"/>
            <a:ext cx="6624764" cy="3925786"/>
          </a:xfrm>
        </p:spPr>
      </p:pic>
      <p:sp>
        <p:nvSpPr>
          <p:cNvPr id="4" name="TextBox 3"/>
          <p:cNvSpPr txBox="1"/>
          <p:nvPr/>
        </p:nvSpPr>
        <p:spPr>
          <a:xfrm>
            <a:off x="5653759" y="6331528"/>
            <a:ext cx="535626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err="1"/>
              <a:t>Imagem</a:t>
            </a:r>
            <a:r>
              <a:rPr lang="en-US" sz="1400" dirty="0"/>
              <a:t>: http://</a:t>
            </a:r>
            <a:r>
              <a:rPr lang="en-US" sz="1400" dirty="0" err="1"/>
              <a:t>resilens.eu</a:t>
            </a:r>
            <a:r>
              <a:rPr lang="en-US" sz="1400" dirty="0"/>
              <a:t>/about-resilience/critical-infrastructures/</a:t>
            </a:r>
          </a:p>
        </p:txBody>
      </p:sp>
      <p:sp>
        <p:nvSpPr>
          <p:cNvPr id="6" name="Rectangle 5"/>
          <p:cNvSpPr/>
          <p:nvPr/>
        </p:nvSpPr>
        <p:spPr>
          <a:xfrm>
            <a:off x="4744360" y="2971800"/>
            <a:ext cx="2703280" cy="2883779"/>
          </a:xfrm>
          <a:prstGeom prst="rect">
            <a:avLst/>
          </a:prstGeom>
          <a:noFill/>
          <a:ln w="381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0831087-0A5F-B815-B57C-E0F0E01A8F80}"/>
              </a:ext>
            </a:extLst>
          </p:cNvPr>
          <p:cNvSpPr txBox="1"/>
          <p:nvPr/>
        </p:nvSpPr>
        <p:spPr>
          <a:xfrm>
            <a:off x="616064" y="3234118"/>
            <a:ext cx="39166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São consideradas essenciais porque sua interrupção afetaria a segurança pública, a saúde ou a estabilidade econômica.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0A38391-3095-B366-FA43-C0FB9FC9456D}"/>
              </a:ext>
            </a:extLst>
          </p:cNvPr>
          <p:cNvSpPr txBox="1"/>
          <p:nvPr/>
        </p:nvSpPr>
        <p:spPr>
          <a:xfrm>
            <a:off x="1181975" y="1565832"/>
            <a:ext cx="9828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Infraestrutura crítica refere-se aos sistemas, instalações e ativos que são vitais para o funcionamento da sociedade e da economia. </a:t>
            </a:r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623743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5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28F37F2-1718-CA65-CC39-E896A96BB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pt-BR" b="1" dirty="0"/>
              <a:t>INFRAESTRUTURAS CRÍTICAS NO BRASIL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93616C-279D-7A56-2042-7BBD5260A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2" y="1911493"/>
            <a:ext cx="7184621" cy="4278995"/>
          </a:xfrm>
        </p:spPr>
        <p:txBody>
          <a:bodyPr anchor="t">
            <a:noAutofit/>
          </a:bodyPr>
          <a:lstStyle/>
          <a:p>
            <a:pPr>
              <a:lnSpc>
                <a:spcPct val="120000"/>
              </a:lnSpc>
            </a:pPr>
            <a:r>
              <a:rPr lang="pt-BR" sz="2400" dirty="0"/>
              <a:t>Diferentes países consideram diferentes setores como infraestruturas críticas. </a:t>
            </a:r>
          </a:p>
          <a:p>
            <a:pPr>
              <a:lnSpc>
                <a:spcPct val="120000"/>
              </a:lnSpc>
            </a:pPr>
            <a:r>
              <a:rPr lang="pt-BR" sz="2400" dirty="0"/>
              <a:t>No Brasil, </a:t>
            </a:r>
            <a:r>
              <a:rPr lang="pt-BR" sz="2400" b="1" dirty="0"/>
              <a:t>Estratégia Nacional de Segurança de Infraestruturas Críticas (Decreto 9.573/ 2018).</a:t>
            </a:r>
          </a:p>
          <a:p>
            <a:pPr>
              <a:lnSpc>
                <a:spcPct val="120000"/>
              </a:lnSpc>
            </a:pPr>
            <a:r>
              <a:rPr lang="pt-BR" sz="2400" dirty="0"/>
              <a:t>Gabinete de Segurança Institucional da Presidência da República.</a:t>
            </a:r>
          </a:p>
          <a:p>
            <a:pPr>
              <a:lnSpc>
                <a:spcPct val="120000"/>
              </a:lnSpc>
            </a:pPr>
            <a:r>
              <a:rPr lang="pt-BR" sz="2400" dirty="0"/>
              <a:t>Grupos Técnicos de Segurança de Infraestruturas Críticas nas áreas </a:t>
            </a:r>
            <a:r>
              <a:rPr lang="pt-BR" sz="2400" b="1" dirty="0"/>
              <a:t>de energia, transporte, águas, comunicações e finanças.</a:t>
            </a:r>
          </a:p>
          <a:p>
            <a:endParaRPr lang="pt-BR" sz="2400" dirty="0"/>
          </a:p>
        </p:txBody>
      </p:sp>
      <p:pic>
        <p:nvPicPr>
          <p:cNvPr id="20" name="Imagem 19" descr="Logotipo&#10;&#10;Descrição gerada automaticamente">
            <a:extLst>
              <a:ext uri="{FF2B5EF4-FFF2-40B4-BE49-F238E27FC236}">
                <a16:creationId xmlns:a16="http://schemas.microsoft.com/office/drawing/2014/main" id="{595B655E-0436-B42F-8553-9C3ADDA51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4533" y="2177740"/>
            <a:ext cx="3937000" cy="374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659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1" name="Freeform: Shape 40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3" name="Freeform: Shape 42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958CC3A-8A97-571E-173A-B580A38D7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813048" cy="452628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 b="1" kern="1200" dirty="0">
                <a:latin typeface="+mj-lt"/>
                <a:ea typeface="+mj-ea"/>
                <a:cs typeface="+mj-cs"/>
              </a:rPr>
              <a:t>ONDE ESTAMOS?</a:t>
            </a:r>
            <a:br>
              <a:rPr lang="en-US" sz="4000" kern="1200" dirty="0">
                <a:latin typeface="+mj-lt"/>
                <a:ea typeface="+mj-ea"/>
                <a:cs typeface="+mj-cs"/>
              </a:rPr>
            </a:br>
            <a:br>
              <a:rPr lang="en-US" sz="4000" kern="1200" dirty="0">
                <a:latin typeface="+mj-lt"/>
                <a:ea typeface="+mj-ea"/>
                <a:cs typeface="+mj-cs"/>
              </a:rPr>
            </a:br>
            <a:r>
              <a:rPr lang="en-US" sz="3600" kern="1200" dirty="0">
                <a:latin typeface="+mj-lt"/>
                <a:ea typeface="+mj-ea"/>
                <a:cs typeface="+mj-cs"/>
              </a:rPr>
              <a:t>O que </a:t>
            </a:r>
            <a:r>
              <a:rPr lang="en-US" sz="3600" kern="1200" dirty="0" err="1">
                <a:latin typeface="+mj-lt"/>
                <a:ea typeface="+mj-ea"/>
                <a:cs typeface="+mj-cs"/>
              </a:rPr>
              <a:t>diz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a </a:t>
            </a:r>
            <a:r>
              <a:rPr lang="en-US" sz="3600" kern="1200" dirty="0" err="1">
                <a:latin typeface="+mj-lt"/>
                <a:ea typeface="+mj-ea"/>
                <a:cs typeface="+mj-cs"/>
              </a:rPr>
              <a:t>Ciência</a:t>
            </a:r>
            <a:br>
              <a:rPr lang="en-US" sz="3600" kern="1200" dirty="0">
                <a:latin typeface="+mj-lt"/>
                <a:ea typeface="+mj-ea"/>
                <a:cs typeface="+mj-cs"/>
              </a:rPr>
            </a:br>
            <a:br>
              <a:rPr lang="en-US" sz="4000" kern="1200" dirty="0">
                <a:latin typeface="+mj-lt"/>
                <a:ea typeface="+mj-ea"/>
                <a:cs typeface="+mj-cs"/>
              </a:rPr>
            </a:br>
            <a:r>
              <a:rPr lang="en-US" sz="2000" dirty="0"/>
              <a:t>IPCC, AR6</a:t>
            </a:r>
            <a:br>
              <a:rPr lang="en-US" sz="4000" dirty="0"/>
            </a:br>
            <a:endParaRPr lang="en-US" sz="40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0077358-9754-7F89-E4F4-1DAFF7A66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4149" y="932688"/>
            <a:ext cx="5916603" cy="49926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/>
              <a:t>A Terra </a:t>
            </a:r>
            <a:r>
              <a:rPr lang="en-US" sz="2400" dirty="0" err="1"/>
              <a:t>já</a:t>
            </a:r>
            <a:r>
              <a:rPr lang="en-US" sz="2400" dirty="0"/>
              <a:t> </a:t>
            </a:r>
            <a:r>
              <a:rPr lang="en-US" sz="2400" dirty="0" err="1"/>
              <a:t>aqueceu</a:t>
            </a:r>
            <a:r>
              <a:rPr lang="en-US" sz="2400" dirty="0"/>
              <a:t> </a:t>
            </a:r>
            <a:r>
              <a:rPr lang="en-US" sz="2400" dirty="0" err="1"/>
              <a:t>cerca</a:t>
            </a:r>
            <a:r>
              <a:rPr lang="en-US" sz="2400" dirty="0"/>
              <a:t> de 1,1 </a:t>
            </a:r>
            <a:r>
              <a:rPr lang="en-US" sz="2400" dirty="0" err="1"/>
              <a:t>grau</a:t>
            </a:r>
            <a:r>
              <a:rPr lang="en-US" sz="2400" dirty="0"/>
              <a:t> Celsius </a:t>
            </a:r>
            <a:r>
              <a:rPr lang="en-US" sz="2400" dirty="0" err="1"/>
              <a:t>acima</a:t>
            </a:r>
            <a:r>
              <a:rPr lang="en-US" sz="2400" dirty="0"/>
              <a:t> dos </a:t>
            </a:r>
            <a:r>
              <a:rPr lang="en-US" sz="2400" dirty="0" err="1"/>
              <a:t>níveis</a:t>
            </a:r>
            <a:r>
              <a:rPr lang="en-US" sz="2400" dirty="0"/>
              <a:t> </a:t>
            </a:r>
            <a:r>
              <a:rPr lang="en-US" sz="2400" dirty="0" err="1"/>
              <a:t>pré-industriais</a:t>
            </a:r>
            <a:r>
              <a:rPr lang="en-US" sz="2400" dirty="0"/>
              <a:t>. </a:t>
            </a:r>
          </a:p>
          <a:p>
            <a:endParaRPr lang="en-US" sz="2400" dirty="0"/>
          </a:p>
          <a:p>
            <a:r>
              <a:rPr lang="en-US" sz="2400" dirty="0" err="1"/>
              <a:t>Os</a:t>
            </a:r>
            <a:r>
              <a:rPr lang="en-US" sz="2400" dirty="0"/>
              <a:t> </a:t>
            </a:r>
            <a:r>
              <a:rPr lang="en-US" sz="2400" dirty="0" err="1"/>
              <a:t>riscos</a:t>
            </a:r>
            <a:r>
              <a:rPr lang="en-US" sz="2400" dirty="0"/>
              <a:t> </a:t>
            </a:r>
            <a:r>
              <a:rPr lang="en-US" sz="2400" dirty="0" err="1"/>
              <a:t>são</a:t>
            </a:r>
            <a:r>
              <a:rPr lang="en-US" sz="2400" dirty="0"/>
              <a:t> </a:t>
            </a:r>
            <a:r>
              <a:rPr lang="en-US" sz="2400" dirty="0" err="1"/>
              <a:t>maiores</a:t>
            </a:r>
            <a:r>
              <a:rPr lang="en-US" sz="2400" dirty="0"/>
              <a:t>, </a:t>
            </a:r>
            <a:r>
              <a:rPr lang="en-US" sz="2400" dirty="0" err="1"/>
              <a:t>mais</a:t>
            </a:r>
            <a:r>
              <a:rPr lang="en-US" sz="2400" dirty="0"/>
              <a:t> </a:t>
            </a:r>
            <a:r>
              <a:rPr lang="en-US" sz="2400" dirty="0" err="1"/>
              <a:t>severos</a:t>
            </a:r>
            <a:r>
              <a:rPr lang="en-US" sz="2400" dirty="0"/>
              <a:t> e se </a:t>
            </a:r>
            <a:r>
              <a:rPr lang="en-US" sz="2400" dirty="0" err="1"/>
              <a:t>aproximam</a:t>
            </a:r>
            <a:r>
              <a:rPr lang="en-US" sz="2400" dirty="0"/>
              <a:t> </a:t>
            </a:r>
            <a:r>
              <a:rPr lang="en-US" sz="2400" dirty="0" err="1"/>
              <a:t>mais</a:t>
            </a:r>
            <a:r>
              <a:rPr lang="en-US" sz="2400" dirty="0"/>
              <a:t> </a:t>
            </a:r>
            <a:r>
              <a:rPr lang="en-US" sz="2400" dirty="0" err="1"/>
              <a:t>rapidamente</a:t>
            </a:r>
            <a:r>
              <a:rPr lang="en-US" sz="2400" dirty="0"/>
              <a:t> que o </a:t>
            </a:r>
            <a:r>
              <a:rPr lang="en-US" sz="2400" dirty="0" err="1"/>
              <a:t>antecipado</a:t>
            </a:r>
            <a:r>
              <a:rPr lang="en-US" sz="2400" dirty="0"/>
              <a:t>. </a:t>
            </a:r>
          </a:p>
          <a:p>
            <a:endParaRPr lang="en-US" sz="2400" dirty="0"/>
          </a:p>
          <a:p>
            <a:r>
              <a:rPr lang="en-US" sz="2400" b="1" dirty="0"/>
              <a:t>Com as </a:t>
            </a:r>
            <a:r>
              <a:rPr lang="en-US" sz="2400" b="1" dirty="0" err="1"/>
              <a:t>políticas</a:t>
            </a:r>
            <a:r>
              <a:rPr lang="en-US" sz="2400" b="1" dirty="0"/>
              <a:t> </a:t>
            </a:r>
            <a:r>
              <a:rPr lang="en-US" sz="2400" b="1" dirty="0" err="1"/>
              <a:t>climáticas</a:t>
            </a:r>
            <a:r>
              <a:rPr lang="en-US" sz="2400" b="1" dirty="0"/>
              <a:t> </a:t>
            </a:r>
            <a:r>
              <a:rPr lang="en-US" sz="2400" b="1" dirty="0" err="1"/>
              <a:t>atualmente</a:t>
            </a:r>
            <a:r>
              <a:rPr lang="en-US" sz="2400" b="1" dirty="0"/>
              <a:t> </a:t>
            </a:r>
            <a:r>
              <a:rPr lang="en-US" sz="2400" b="1" dirty="0" err="1"/>
              <a:t>em</a:t>
            </a:r>
            <a:r>
              <a:rPr lang="en-US" sz="2400" b="1" dirty="0"/>
              <a:t> vigor, o </a:t>
            </a:r>
            <a:r>
              <a:rPr lang="en-US" sz="2400" b="1" dirty="0" err="1"/>
              <a:t>mundo</a:t>
            </a:r>
            <a:r>
              <a:rPr lang="en-US" sz="2400" b="1" dirty="0"/>
              <a:t> </a:t>
            </a:r>
            <a:r>
              <a:rPr lang="en-US" sz="2400" b="1" dirty="0" err="1"/>
              <a:t>está</a:t>
            </a:r>
            <a:r>
              <a:rPr lang="en-US" sz="2400" b="1" dirty="0"/>
              <a:t> a </a:t>
            </a:r>
            <a:r>
              <a:rPr lang="en-US" sz="2400" b="1" dirty="0" err="1"/>
              <a:t>caminho</a:t>
            </a:r>
            <a:r>
              <a:rPr lang="en-US" sz="2400" b="1" dirty="0"/>
              <a:t> de </a:t>
            </a:r>
            <a:r>
              <a:rPr lang="en-US" sz="2400" b="1" dirty="0" err="1"/>
              <a:t>aquecer</a:t>
            </a:r>
            <a:r>
              <a:rPr lang="en-US" sz="2400" b="1" dirty="0"/>
              <a:t> 2,7</a:t>
            </a:r>
            <a:r>
              <a:rPr lang="en-US" sz="2400" b="1" baseline="30000" dirty="0"/>
              <a:t>o</a:t>
            </a:r>
            <a:r>
              <a:rPr lang="en-US" sz="2400" b="1" dirty="0"/>
              <a:t>C </a:t>
            </a:r>
            <a:r>
              <a:rPr lang="en-US" sz="2400" b="1" dirty="0" err="1"/>
              <a:t>até</a:t>
            </a:r>
            <a:r>
              <a:rPr lang="en-US" sz="2400" b="1" dirty="0"/>
              <a:t> a </a:t>
            </a:r>
            <a:r>
              <a:rPr lang="en-US" sz="2400" b="1" dirty="0" err="1"/>
              <a:t>virada</a:t>
            </a:r>
            <a:r>
              <a:rPr lang="en-US" sz="2400" b="1" dirty="0"/>
              <a:t> do </a:t>
            </a:r>
            <a:r>
              <a:rPr lang="en-US" sz="2400" b="1" dirty="0" err="1"/>
              <a:t>século</a:t>
            </a:r>
            <a:r>
              <a:rPr lang="en-US" sz="2400" b="1" dirty="0"/>
              <a:t>.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9A442CE-1265-A5AB-8268-DFBB6453731F}"/>
              </a:ext>
            </a:extLst>
          </p:cNvPr>
          <p:cNvSpPr txBox="1"/>
          <p:nvPr/>
        </p:nvSpPr>
        <p:spPr>
          <a:xfrm>
            <a:off x="8451604" y="1412489"/>
            <a:ext cx="3197701" cy="4363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43989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5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28F37F2-1718-CA65-CC39-E896A96BB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pt-BR" sz="4000" b="1" dirty="0"/>
              <a:t>CIDADES E INFRAESTRUTURAS CRÍTICAS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93616C-279D-7A56-2042-7BBD5260A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Autofit/>
          </a:bodyPr>
          <a:lstStyle/>
          <a:p>
            <a:r>
              <a:rPr lang="pt-BR" sz="2400" b="1" dirty="0"/>
              <a:t>Cidades em rápido crescimento em países de baixa e média renda </a:t>
            </a:r>
            <a:r>
              <a:rPr lang="pt-BR" sz="2400" dirty="0"/>
              <a:t>precisam de mais apoio para desenvolver infraestruturas críticas.</a:t>
            </a:r>
          </a:p>
          <a:p>
            <a:endParaRPr lang="pt-BR" sz="2400" b="1" dirty="0"/>
          </a:p>
          <a:p>
            <a:r>
              <a:rPr lang="pt-BR" sz="2400" b="1" dirty="0"/>
              <a:t>As cidades menores </a:t>
            </a:r>
            <a:r>
              <a:rPr lang="pt-BR" sz="2400" dirty="0"/>
              <a:t>também não têm fluxos de financiamento específicos para o clima.</a:t>
            </a:r>
          </a:p>
          <a:p>
            <a:endParaRPr lang="pt-BR" sz="2400" dirty="0"/>
          </a:p>
          <a:p>
            <a:r>
              <a:rPr lang="pt-BR" sz="2400" b="1" dirty="0"/>
              <a:t>Dependência excessiva do orçamento do governo federal</a:t>
            </a:r>
            <a:r>
              <a:rPr lang="pt-BR" sz="2400" dirty="0"/>
              <a:t>, o que atrasa os processos de planejamento. </a:t>
            </a:r>
          </a:p>
        </p:txBody>
      </p:sp>
      <p:pic>
        <p:nvPicPr>
          <p:cNvPr id="6" name="Imagem 5" descr="Cidade vista do alto de uma casa&#10;&#10;Descrição gerada automaticamente">
            <a:extLst>
              <a:ext uri="{FF2B5EF4-FFF2-40B4-BE49-F238E27FC236}">
                <a16:creationId xmlns:a16="http://schemas.microsoft.com/office/drawing/2014/main" id="{DAAF2468-9C34-B9E1-E54F-2F398A6506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9" t="3465" r="10665" b="10265"/>
          <a:stretch/>
        </p:blipFill>
        <p:spPr>
          <a:xfrm>
            <a:off x="7675658" y="2235908"/>
            <a:ext cx="4513294" cy="353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6773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FFBEE45-F140-49D5-85EA-C78C24340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3DAEBAFF-CCAD-D0FE-08BB-E74FE5CB8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28444"/>
          </a:xfrm>
        </p:spPr>
        <p:txBody>
          <a:bodyPr>
            <a:normAutofit/>
          </a:bodyPr>
          <a:lstStyle/>
          <a:p>
            <a:r>
              <a:rPr lang="pt-BR" sz="4000" b="1" dirty="0"/>
              <a:t>MUDANÇAS CLIMÁTICAS E INFRAESTRUTURAS CRÍTICAS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C5F9E32-74F5-F4F2-9A4B-C0F7B3F55D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398626"/>
            <a:ext cx="4105594" cy="373046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t-BR" dirty="0"/>
              <a:t>Os impactos podem ocorrer como </a:t>
            </a:r>
            <a:r>
              <a:rPr lang="pt-BR" b="1" dirty="0"/>
              <a:t>eventos únicos</a:t>
            </a:r>
            <a:r>
              <a:rPr lang="pt-BR" dirty="0"/>
              <a:t> ou como </a:t>
            </a:r>
            <a:r>
              <a:rPr lang="pt-BR" b="1" dirty="0"/>
              <a:t>eventos climáticos compostos ou coincidentes</a:t>
            </a:r>
            <a:r>
              <a:rPr lang="pt-BR" dirty="0"/>
              <a:t>.</a:t>
            </a:r>
          </a:p>
          <a:p>
            <a:endParaRPr lang="pt-BR" dirty="0"/>
          </a:p>
          <a:p>
            <a:pPr marL="0" indent="0">
              <a:buNone/>
            </a:pPr>
            <a:r>
              <a:rPr lang="pt-BR" dirty="0"/>
              <a:t>Impactos podem ocorrer em cascata por meio de sistemas interconectados.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994615A0-0F27-E36B-1C44-32C85EB362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25707" y="2214755"/>
            <a:ext cx="5361493" cy="37304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dirty="0"/>
              <a:t>Três estágios:</a:t>
            </a:r>
          </a:p>
          <a:p>
            <a:pPr marL="0" indent="0">
              <a:buNone/>
            </a:pPr>
            <a:r>
              <a:rPr lang="pt-BR" dirty="0"/>
              <a:t>1) uma única interrupção isolada de uma instalação/um ativo, </a:t>
            </a:r>
          </a:p>
          <a:p>
            <a:pPr marL="0" indent="0">
              <a:buNone/>
            </a:pPr>
            <a:r>
              <a:rPr lang="pt-BR" dirty="0"/>
              <a:t>2) se espalha pelo sistema específico (dentro do setor), e </a:t>
            </a:r>
          </a:p>
          <a:p>
            <a:pPr marL="0" indent="0">
              <a:buNone/>
            </a:pPr>
            <a:r>
              <a:rPr lang="pt-BR" dirty="0"/>
              <a:t>3) eventualmente se estende para além do setor, interrompendo outros sistemas interconectados.</a:t>
            </a:r>
          </a:p>
          <a:p>
            <a:endParaRPr lang="pt-BR" dirty="0"/>
          </a:p>
        </p:txBody>
      </p:sp>
      <p:sp>
        <p:nvSpPr>
          <p:cNvPr id="8" name="Seta para a Direita 7">
            <a:extLst>
              <a:ext uri="{FF2B5EF4-FFF2-40B4-BE49-F238E27FC236}">
                <a16:creationId xmlns:a16="http://schemas.microsoft.com/office/drawing/2014/main" id="{B3FCFA71-F7B8-158E-A554-2DEAEC4A08DF}"/>
              </a:ext>
            </a:extLst>
          </p:cNvPr>
          <p:cNvSpPr/>
          <p:nvPr/>
        </p:nvSpPr>
        <p:spPr>
          <a:xfrm>
            <a:off x="5245547" y="4021540"/>
            <a:ext cx="978408" cy="48463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63174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/>
              <a:t>INFRAESTRUTURAS CRÍTICAS E</a:t>
            </a:r>
            <a:br>
              <a:rPr lang="en-US" sz="4000" b="1" dirty="0"/>
            </a:br>
            <a:r>
              <a:rPr lang="en-US" sz="4000" b="1" dirty="0"/>
              <a:t>SOLUÇÕES BASEADAS NA NATUREZA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7480" y="1895475"/>
            <a:ext cx="5181600" cy="435133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t-BR" sz="2400" dirty="0"/>
              <a:t>Características-chave: </a:t>
            </a:r>
          </a:p>
          <a:p>
            <a:pPr>
              <a:lnSpc>
                <a:spcPct val="100000"/>
              </a:lnSpc>
            </a:pPr>
            <a:r>
              <a:rPr lang="pt-BR" sz="2400" dirty="0"/>
              <a:t>alinhadas com os processos do ecossistema natural; </a:t>
            </a:r>
          </a:p>
          <a:p>
            <a:pPr>
              <a:lnSpc>
                <a:spcPct val="100000"/>
              </a:lnSpc>
            </a:pPr>
            <a:r>
              <a:rPr lang="pt-BR" sz="2400" dirty="0"/>
              <a:t>devem beneficiar a biodiversidade;</a:t>
            </a:r>
          </a:p>
          <a:p>
            <a:pPr>
              <a:lnSpc>
                <a:spcPct val="100000"/>
              </a:lnSpc>
            </a:pPr>
            <a:r>
              <a:rPr lang="pt-BR" sz="2400" dirty="0"/>
              <a:t>são localmente apropriadas, adaptáveis e multifuncionais; </a:t>
            </a:r>
          </a:p>
          <a:p>
            <a:pPr>
              <a:lnSpc>
                <a:spcPct val="100000"/>
              </a:lnSpc>
            </a:pPr>
            <a:r>
              <a:rPr lang="pt-BR" sz="2400" dirty="0"/>
              <a:t>devem abordar os desafios da sociedade e</a:t>
            </a:r>
          </a:p>
          <a:p>
            <a:pPr>
              <a:lnSpc>
                <a:spcPct val="100000"/>
              </a:lnSpc>
            </a:pPr>
            <a:r>
              <a:rPr lang="pt-BR" sz="2400" dirty="0"/>
              <a:t> proporcionar benefícios ao bem-estar humano.</a:t>
            </a:r>
          </a:p>
          <a:p>
            <a:pPr>
              <a:lnSpc>
                <a:spcPct val="100000"/>
              </a:lnSpc>
            </a:pPr>
            <a:endParaRPr lang="en-US" sz="2400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1BE3DF4-DF1E-57F2-46ED-1139163240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0" y="1911667"/>
            <a:ext cx="5181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800" dirty="0" err="1">
                <a:cs typeface="Arial Narrow"/>
              </a:rPr>
              <a:t>Soluções</a:t>
            </a:r>
            <a:r>
              <a:rPr lang="en-US" sz="3800" dirty="0">
                <a:cs typeface="Arial Narrow"/>
              </a:rPr>
              <a:t> </a:t>
            </a:r>
            <a:r>
              <a:rPr lang="en-US" sz="3800" dirty="0" err="1">
                <a:cs typeface="Arial Narrow"/>
              </a:rPr>
              <a:t>baseadas</a:t>
            </a:r>
            <a:r>
              <a:rPr lang="en-US" sz="3800" dirty="0">
                <a:cs typeface="Arial Narrow"/>
              </a:rPr>
              <a:t> </a:t>
            </a:r>
            <a:r>
              <a:rPr lang="en-US" sz="3800" dirty="0" err="1">
                <a:cs typeface="Arial Narrow"/>
              </a:rPr>
              <a:t>na</a:t>
            </a:r>
            <a:r>
              <a:rPr lang="en-US" sz="3800" dirty="0">
                <a:cs typeface="Arial Narrow"/>
              </a:rPr>
              <a:t> </a:t>
            </a:r>
            <a:r>
              <a:rPr lang="en-US" sz="3800" dirty="0" err="1">
                <a:cs typeface="Arial Narrow"/>
              </a:rPr>
              <a:t>natureza</a:t>
            </a:r>
            <a:r>
              <a:rPr lang="en-US" sz="3800" dirty="0">
                <a:cs typeface="Arial Narrow"/>
              </a:rPr>
              <a:t> </a:t>
            </a:r>
            <a:r>
              <a:rPr lang="en-US" sz="3800" dirty="0" err="1">
                <a:cs typeface="Arial Narrow"/>
              </a:rPr>
              <a:t>asseguram</a:t>
            </a:r>
            <a:r>
              <a:rPr lang="en-US" sz="3800" dirty="0">
                <a:cs typeface="Arial Narrow"/>
              </a:rPr>
              <a:t>: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3800" dirty="0" err="1">
                <a:cs typeface="Arial Narrow"/>
              </a:rPr>
              <a:t>funções</a:t>
            </a:r>
            <a:r>
              <a:rPr lang="en-US" sz="3800" dirty="0">
                <a:cs typeface="Arial Narrow"/>
              </a:rPr>
              <a:t> </a:t>
            </a:r>
            <a:r>
              <a:rPr lang="en-US" sz="3800" dirty="0" err="1">
                <a:cs typeface="Arial Narrow"/>
              </a:rPr>
              <a:t>ecológicas</a:t>
            </a:r>
            <a:r>
              <a:rPr lang="en-US" sz="3800" dirty="0">
                <a:cs typeface="Arial Narrow"/>
              </a:rPr>
              <a:t> que </a:t>
            </a:r>
            <a:r>
              <a:rPr lang="en-US" sz="3800" dirty="0" err="1">
                <a:cs typeface="Arial Narrow"/>
              </a:rPr>
              <a:t>protegem</a:t>
            </a:r>
            <a:r>
              <a:rPr lang="en-US" sz="3800" dirty="0">
                <a:cs typeface="Arial Narrow"/>
              </a:rPr>
              <a:t> </a:t>
            </a:r>
            <a:r>
              <a:rPr lang="en-US" sz="3800" dirty="0" err="1">
                <a:cs typeface="Arial Narrow"/>
              </a:rPr>
              <a:t>infraestruturas</a:t>
            </a:r>
            <a:r>
              <a:rPr lang="en-US" sz="3800" dirty="0">
                <a:cs typeface="Arial Narrow"/>
              </a:rPr>
              <a:t> </a:t>
            </a:r>
            <a:r>
              <a:rPr lang="en-US" sz="3800" dirty="0" err="1">
                <a:cs typeface="Arial Narrow"/>
              </a:rPr>
              <a:t>críticas</a:t>
            </a:r>
            <a:endParaRPr lang="en-US" sz="3800" dirty="0">
              <a:cs typeface="Arial Narrow"/>
            </a:endParaRP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3800" dirty="0">
                <a:cs typeface="Arial Narrow"/>
              </a:rPr>
              <a:t> </a:t>
            </a:r>
            <a:r>
              <a:rPr lang="en-US" sz="3800" dirty="0" err="1">
                <a:cs typeface="Arial Narrow"/>
              </a:rPr>
              <a:t>aumentam</a:t>
            </a:r>
            <a:r>
              <a:rPr lang="en-US" sz="3800" dirty="0">
                <a:cs typeface="Arial Narrow"/>
              </a:rPr>
              <a:t> a </a:t>
            </a:r>
            <a:r>
              <a:rPr lang="en-US" sz="3800" dirty="0" err="1">
                <a:cs typeface="Arial Narrow"/>
              </a:rPr>
              <a:t>resiliência</a:t>
            </a:r>
            <a:r>
              <a:rPr lang="en-US" sz="3800" dirty="0">
                <a:cs typeface="Arial Narrow"/>
              </a:rPr>
              <a:t> </a:t>
            </a:r>
            <a:r>
              <a:rPr lang="en-US" sz="3800" dirty="0" err="1">
                <a:cs typeface="Arial Narrow"/>
              </a:rPr>
              <a:t>às</a:t>
            </a:r>
            <a:r>
              <a:rPr lang="en-US" sz="3800" dirty="0">
                <a:cs typeface="Arial Narrow"/>
              </a:rPr>
              <a:t> </a:t>
            </a:r>
            <a:r>
              <a:rPr lang="en-US" sz="3800" dirty="0" err="1">
                <a:cs typeface="Arial Narrow"/>
              </a:rPr>
              <a:t>mudanças</a:t>
            </a:r>
            <a:r>
              <a:rPr lang="en-US" sz="3800" dirty="0">
                <a:cs typeface="Arial Narrow"/>
              </a:rPr>
              <a:t> do </a:t>
            </a:r>
            <a:r>
              <a:rPr lang="en-US" sz="3800" dirty="0" err="1">
                <a:cs typeface="Arial Narrow"/>
              </a:rPr>
              <a:t>clima</a:t>
            </a:r>
            <a:r>
              <a:rPr lang="en-US" sz="3800" dirty="0">
                <a:cs typeface="Arial Narrow"/>
              </a:rPr>
              <a:t> </a:t>
            </a:r>
            <a:r>
              <a:rPr lang="en-US" sz="3800" dirty="0" err="1">
                <a:cs typeface="Arial Narrow"/>
              </a:rPr>
              <a:t>reduzindo</a:t>
            </a:r>
            <a:r>
              <a:rPr lang="en-US" sz="3800" dirty="0">
                <a:cs typeface="Arial Narrow"/>
              </a:rPr>
              <a:t> </a:t>
            </a:r>
            <a:r>
              <a:rPr lang="en-US" sz="3800" dirty="0" err="1">
                <a:cs typeface="Arial Narrow"/>
              </a:rPr>
              <a:t>danos</a:t>
            </a:r>
            <a:r>
              <a:rPr lang="en-US" sz="3800" dirty="0">
                <a:cs typeface="Arial Narrow"/>
              </a:rPr>
              <a:t> e </a:t>
            </a:r>
            <a:r>
              <a:rPr lang="en-US" sz="3800" dirty="0" err="1">
                <a:cs typeface="Arial Narrow"/>
              </a:rPr>
              <a:t>prejuízos</a:t>
            </a:r>
            <a:r>
              <a:rPr lang="en-US" sz="3800" dirty="0">
                <a:cs typeface="Arial Narrow"/>
              </a:rPr>
              <a:t> </a:t>
            </a:r>
            <a:r>
              <a:rPr lang="en-US" sz="3800" dirty="0" err="1">
                <a:cs typeface="Arial Narrow"/>
              </a:rPr>
              <a:t>econômicos</a:t>
            </a:r>
            <a:r>
              <a:rPr lang="en-US" sz="3800" dirty="0">
                <a:cs typeface="Arial Narrow"/>
              </a:rPr>
              <a:t>.</a:t>
            </a:r>
          </a:p>
          <a:p>
            <a:pPr>
              <a:lnSpc>
                <a:spcPct val="120000"/>
              </a:lnSpc>
            </a:pPr>
            <a:endParaRPr lang="pt-BR" sz="3800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060153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D50D56-EC0F-8C1F-CC87-5CF67987B95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461443" y="840473"/>
            <a:ext cx="5319077" cy="3870484"/>
          </a:xfrm>
          <a:ln>
            <a:noFill/>
          </a:ln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SECAS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INCÊNDIOS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ONDAS DE CALOR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INUNDAÇÕES COSTEIRAS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DESLIZAMENTOS DE TERRA E EROSÃO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DESERTIFICAÇÃO E TEMPESTADES DE AREIA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B7C3B709-5445-B4F7-E5C1-C8733B84B459}"/>
              </a:ext>
            </a:extLst>
          </p:cNvPr>
          <p:cNvSpPr txBox="1"/>
          <p:nvPr/>
        </p:nvSpPr>
        <p:spPr>
          <a:xfrm>
            <a:off x="411480" y="1722120"/>
            <a:ext cx="4388469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 NATUREZA PODE NOS DEFENDER DOS IMPACTOS DA MUDANÇA CLIMÁTICA</a:t>
            </a:r>
          </a:p>
        </p:txBody>
      </p:sp>
      <p:sp>
        <p:nvSpPr>
          <p:cNvPr id="6" name="Seta para a Direita 5">
            <a:extLst>
              <a:ext uri="{FF2B5EF4-FFF2-40B4-BE49-F238E27FC236}">
                <a16:creationId xmlns:a16="http://schemas.microsoft.com/office/drawing/2014/main" id="{BED7C6D3-ABBF-2443-ED16-3E4048345A1F}"/>
              </a:ext>
            </a:extLst>
          </p:cNvPr>
          <p:cNvSpPr/>
          <p:nvPr/>
        </p:nvSpPr>
        <p:spPr>
          <a:xfrm>
            <a:off x="5049012" y="2261546"/>
            <a:ext cx="978408" cy="48463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54F525C-83FC-C651-6825-818A91E9E053}"/>
              </a:ext>
            </a:extLst>
          </p:cNvPr>
          <p:cNvSpPr txBox="1"/>
          <p:nvPr/>
        </p:nvSpPr>
        <p:spPr>
          <a:xfrm>
            <a:off x="594360" y="4404360"/>
            <a:ext cx="11003280" cy="1815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800" dirty="0"/>
              <a:t>Por exemplo:</a:t>
            </a:r>
          </a:p>
          <a:p>
            <a:r>
              <a:rPr lang="pt-BR" sz="2800" dirty="0"/>
              <a:t>Infraestrutura verde urbana, como a vegetação e o aumento da cobertura do solo, pode reduzir as temperaturas locais, bem como mitigar o risco de inundações, com benefícios sociais e ecológicos.</a:t>
            </a:r>
          </a:p>
        </p:txBody>
      </p:sp>
    </p:spTree>
    <p:extLst>
      <p:ext uri="{BB962C8B-B14F-4D97-AF65-F5344CB8AC3E}">
        <p14:creationId xmlns:p14="http://schemas.microsoft.com/office/powerpoint/2010/main" val="34522670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8B855356-A655-5715-6743-0193FB7A0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AÇÕES DE ADAPTAÇÃO</a:t>
            </a:r>
            <a:endParaRPr lang="pt-BR" dirty="0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76F56E1-8513-AF5E-2E08-CEC78C5387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3880" y="1825625"/>
            <a:ext cx="5455920" cy="435133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pt-BR" sz="2400" dirty="0"/>
              <a:t>Nesta década, essencial para </a:t>
            </a:r>
            <a:r>
              <a:rPr lang="pt-BR" sz="2400" b="1" dirty="0"/>
              <a:t>fechar a lacuna entre a adaptação existente e o que é necessário</a:t>
            </a:r>
            <a:r>
              <a:rPr lang="pt-BR" sz="2400" dirty="0"/>
              <a:t>. </a:t>
            </a:r>
            <a:endParaRPr lang="en-US" sz="2400" dirty="0"/>
          </a:p>
          <a:p>
            <a:pPr>
              <a:lnSpc>
                <a:spcPct val="120000"/>
              </a:lnSpc>
            </a:pPr>
            <a:r>
              <a:rPr lang="en-US" sz="2400" dirty="0" err="1"/>
              <a:t>Políticas</a:t>
            </a:r>
            <a:r>
              <a:rPr lang="en-US" sz="2400" dirty="0"/>
              <a:t> e </a:t>
            </a:r>
            <a:r>
              <a:rPr lang="en-US" sz="2400" dirty="0" err="1"/>
              <a:t>ações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vários</a:t>
            </a:r>
            <a:r>
              <a:rPr lang="en-US" sz="2400" dirty="0"/>
              <a:t> </a:t>
            </a:r>
            <a:r>
              <a:rPr lang="en-US" sz="2400" dirty="0" err="1"/>
              <a:t>níveis</a:t>
            </a:r>
            <a:r>
              <a:rPr lang="en-US" sz="2400" dirty="0"/>
              <a:t> e a </a:t>
            </a:r>
            <a:r>
              <a:rPr lang="en-US" sz="2400" b="1" dirty="0" err="1"/>
              <a:t>participação</a:t>
            </a:r>
            <a:r>
              <a:rPr lang="en-US" sz="2400" b="1" dirty="0"/>
              <a:t> de </a:t>
            </a:r>
            <a:r>
              <a:rPr lang="en-US" sz="2400" b="1" dirty="0" err="1"/>
              <a:t>todos</a:t>
            </a:r>
            <a:r>
              <a:rPr lang="en-US" sz="2400" b="1" dirty="0"/>
              <a:t> </a:t>
            </a:r>
            <a:r>
              <a:rPr lang="en-US" sz="2400" b="1" dirty="0" err="1"/>
              <a:t>os</a:t>
            </a:r>
            <a:r>
              <a:rPr lang="en-US" sz="2400" b="1" dirty="0"/>
              <a:t> </a:t>
            </a:r>
            <a:r>
              <a:rPr lang="en-US" sz="2400" b="1" dirty="0" err="1"/>
              <a:t>grupos</a:t>
            </a:r>
            <a:r>
              <a:rPr lang="en-US" sz="2400" b="1" dirty="0"/>
              <a:t> </a:t>
            </a:r>
            <a:r>
              <a:rPr lang="en-US" sz="2400" b="1" dirty="0" err="1"/>
              <a:t>sociais</a:t>
            </a:r>
            <a:r>
              <a:rPr lang="en-US" sz="2400" dirty="0"/>
              <a:t>, </a:t>
            </a:r>
            <a:r>
              <a:rPr lang="en-US" sz="2400" dirty="0" err="1"/>
              <a:t>incluindo</a:t>
            </a:r>
            <a:r>
              <a:rPr lang="en-US" sz="2400" dirty="0"/>
              <a:t> as </a:t>
            </a:r>
            <a:r>
              <a:rPr lang="en-US" sz="2400" dirty="0" err="1"/>
              <a:t>populações</a:t>
            </a:r>
            <a:r>
              <a:rPr lang="en-US" sz="2400" dirty="0"/>
              <a:t> </a:t>
            </a:r>
            <a:r>
              <a:rPr lang="en-US" sz="2400" dirty="0" err="1"/>
              <a:t>vulneráveis</a:t>
            </a:r>
            <a:r>
              <a:rPr lang="en-US" sz="2400" dirty="0"/>
              <a:t>, </a:t>
            </a:r>
            <a:r>
              <a:rPr lang="en-US" sz="2400" dirty="0" err="1"/>
              <a:t>são</a:t>
            </a:r>
            <a:r>
              <a:rPr lang="en-US" sz="2400" dirty="0"/>
              <a:t> </a:t>
            </a:r>
            <a:r>
              <a:rPr lang="en-US" sz="2400" dirty="0" err="1"/>
              <a:t>elementos</a:t>
            </a:r>
            <a:r>
              <a:rPr lang="en-US" sz="2400" dirty="0"/>
              <a:t> </a:t>
            </a:r>
            <a:r>
              <a:rPr lang="en-US" sz="2400" dirty="0" err="1"/>
              <a:t>críticos</a:t>
            </a:r>
            <a:r>
              <a:rPr lang="en-US" sz="2400" dirty="0"/>
              <a:t> para </a:t>
            </a:r>
            <a:r>
              <a:rPr lang="en-US" sz="2400" dirty="0" err="1"/>
              <a:t>uma</a:t>
            </a:r>
            <a:r>
              <a:rPr lang="en-US" sz="2400" dirty="0"/>
              <a:t> </a:t>
            </a:r>
            <a:r>
              <a:rPr lang="en-US" sz="2400" dirty="0" err="1"/>
              <a:t>adaptação</a:t>
            </a:r>
            <a:r>
              <a:rPr lang="en-US" sz="2400" dirty="0"/>
              <a:t> </a:t>
            </a:r>
            <a:r>
              <a:rPr lang="en-US" sz="2400" dirty="0" err="1"/>
              <a:t>eficaz</a:t>
            </a:r>
            <a:r>
              <a:rPr lang="en-US" sz="2400" dirty="0"/>
              <a:t>.</a:t>
            </a:r>
            <a:endParaRPr lang="pt-BR" sz="2400" dirty="0"/>
          </a:p>
          <a:p>
            <a:endParaRPr lang="pt-BR" sz="2400" dirty="0"/>
          </a:p>
        </p:txBody>
      </p:sp>
      <p:pic>
        <p:nvPicPr>
          <p:cNvPr id="9" name="Espaço Reservado para Conteúdo 8" descr="Pessoas sentadas ao redor de mesa com cadeira&#10;&#10;Descrição gerada automaticamente">
            <a:extLst>
              <a:ext uri="{FF2B5EF4-FFF2-40B4-BE49-F238E27FC236}">
                <a16:creationId xmlns:a16="http://schemas.microsoft.com/office/drawing/2014/main" id="{1691870D-3F2C-3C21-0024-5FDD17FF56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974938"/>
            <a:ext cx="5699125" cy="4052711"/>
          </a:xfrm>
        </p:spPr>
      </p:pic>
    </p:spTree>
    <p:extLst>
      <p:ext uri="{BB962C8B-B14F-4D97-AF65-F5344CB8AC3E}">
        <p14:creationId xmlns:p14="http://schemas.microsoft.com/office/powerpoint/2010/main" val="20604764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8B855356-A655-5715-6743-0193FB7A0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/>
              <a:t>AÇÕES DE ADAPTAÇÃO</a:t>
            </a:r>
            <a:endParaRPr lang="en-US" sz="4000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76F56E1-8513-AF5E-2E08-CEC78C5387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143977" cy="43034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Considerar</a:t>
            </a:r>
            <a:r>
              <a:rPr lang="en-US" sz="2400" dirty="0"/>
              <a:t> as </a:t>
            </a:r>
            <a:r>
              <a:rPr lang="en-US" sz="2400" dirty="0" err="1"/>
              <a:t>mudanças</a:t>
            </a:r>
            <a:r>
              <a:rPr lang="en-US" sz="2400" dirty="0"/>
              <a:t> </a:t>
            </a:r>
            <a:r>
              <a:rPr lang="en-US" sz="2400" dirty="0" err="1"/>
              <a:t>climáticas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b="1" dirty="0" err="1"/>
              <a:t>projetos</a:t>
            </a:r>
            <a:r>
              <a:rPr lang="en-US" sz="2400" b="1" dirty="0"/>
              <a:t> e </a:t>
            </a:r>
            <a:r>
              <a:rPr lang="en-US" sz="2400" b="1" dirty="0" err="1"/>
              <a:t>serviços</a:t>
            </a:r>
            <a:r>
              <a:rPr lang="en-US" sz="2400" b="1" dirty="0"/>
              <a:t> </a:t>
            </a:r>
            <a:r>
              <a:rPr lang="en-US" sz="2400" b="1" dirty="0" err="1"/>
              <a:t>públicos</a:t>
            </a:r>
            <a:r>
              <a:rPr lang="en-US" sz="2400" b="1" dirty="0"/>
              <a:t> </a:t>
            </a:r>
            <a:r>
              <a:rPr lang="en-US" sz="2400" b="1" dirty="0" err="1"/>
              <a:t>nos</a:t>
            </a:r>
            <a:r>
              <a:rPr lang="en-US" sz="2400" b="1" dirty="0"/>
              <a:t> </a:t>
            </a:r>
            <a:r>
              <a:rPr lang="en-US" sz="2400" b="1" dirty="0" err="1"/>
              <a:t>esforços</a:t>
            </a:r>
            <a:r>
              <a:rPr lang="en-US" sz="2400" b="1" dirty="0"/>
              <a:t> de </a:t>
            </a:r>
            <a:r>
              <a:rPr lang="en-US" sz="2400" b="1" dirty="0" err="1"/>
              <a:t>resiliência</a:t>
            </a:r>
            <a:r>
              <a:rPr lang="en-US" sz="2400" b="1" dirty="0"/>
              <a:t> </a:t>
            </a:r>
            <a:r>
              <a:rPr lang="en-US" sz="2400" b="1" dirty="0" err="1"/>
              <a:t>climática</a:t>
            </a:r>
            <a:r>
              <a:rPr lang="en-US" sz="2400" dirty="0"/>
              <a:t>.</a:t>
            </a:r>
          </a:p>
          <a:p>
            <a:pPr lvl="0"/>
            <a:r>
              <a:rPr lang="en-US" sz="2400" b="1" dirty="0" err="1"/>
              <a:t>Integração</a:t>
            </a:r>
            <a:r>
              <a:rPr lang="en-US" sz="2400" b="1" dirty="0"/>
              <a:t> dos </a:t>
            </a:r>
            <a:r>
              <a:rPr lang="en-US" sz="2400" b="1" dirty="0" err="1"/>
              <a:t>sistemas</a:t>
            </a:r>
            <a:r>
              <a:rPr lang="en-US" sz="2400" b="1" dirty="0"/>
              <a:t> de </a:t>
            </a:r>
            <a:r>
              <a:rPr lang="en-US" sz="2400" b="1" dirty="0" err="1"/>
              <a:t>conhecimento</a:t>
            </a:r>
            <a:r>
              <a:rPr lang="en-US" sz="2400" b="1" dirty="0"/>
              <a:t> local com as </a:t>
            </a:r>
            <a:r>
              <a:rPr lang="en-US" sz="2400" b="1" dirty="0" err="1"/>
              <a:t>ciências</a:t>
            </a:r>
            <a:r>
              <a:rPr lang="en-US" sz="2400" b="1" dirty="0"/>
              <a:t> </a:t>
            </a:r>
            <a:r>
              <a:rPr lang="en-US" sz="2400" b="1" dirty="0" err="1"/>
              <a:t>naturais</a:t>
            </a:r>
            <a:r>
              <a:rPr lang="en-US" sz="2400" b="1" dirty="0"/>
              <a:t> e </a:t>
            </a:r>
            <a:r>
              <a:rPr lang="en-US" sz="2400" b="1" dirty="0" err="1"/>
              <a:t>sociais</a:t>
            </a:r>
            <a:r>
              <a:rPr lang="en-US" sz="2400" b="1" dirty="0"/>
              <a:t>.</a:t>
            </a:r>
          </a:p>
          <a:p>
            <a:pPr lvl="1"/>
            <a:r>
              <a:rPr lang="en-US" sz="2000" dirty="0" err="1"/>
              <a:t>Melhoria</a:t>
            </a:r>
            <a:r>
              <a:rPr lang="en-US" sz="2000" dirty="0"/>
              <a:t> dos </a:t>
            </a:r>
            <a:r>
              <a:rPr lang="en-US" sz="2000" dirty="0" err="1"/>
              <a:t>processos</a:t>
            </a:r>
            <a:r>
              <a:rPr lang="en-US" sz="2000" dirty="0"/>
              <a:t> de </a:t>
            </a:r>
            <a:r>
              <a:rPr lang="en-US" sz="2000" dirty="0" err="1"/>
              <a:t>tomada</a:t>
            </a:r>
            <a:r>
              <a:rPr lang="en-US" sz="2000" dirty="0"/>
              <a:t> de </a:t>
            </a:r>
            <a:r>
              <a:rPr lang="en-US" sz="2000" dirty="0" err="1"/>
              <a:t>decisão</a:t>
            </a:r>
            <a:endParaRPr lang="en-US" sz="2000" dirty="0"/>
          </a:p>
          <a:p>
            <a:pPr lvl="1"/>
            <a:r>
              <a:rPr lang="en-US" sz="2000" dirty="0" err="1"/>
              <a:t>Redução</a:t>
            </a:r>
            <a:r>
              <a:rPr lang="en-US" sz="2000" dirty="0"/>
              <a:t> da </a:t>
            </a:r>
            <a:r>
              <a:rPr lang="en-US" sz="2000" dirty="0" err="1"/>
              <a:t>maladaptação</a:t>
            </a:r>
            <a:endParaRPr lang="en-US" sz="2000" dirty="0"/>
          </a:p>
          <a:p>
            <a:pPr lvl="1"/>
            <a:r>
              <a:rPr lang="en-US" sz="2000" dirty="0" err="1"/>
              <a:t>Promoção</a:t>
            </a:r>
            <a:r>
              <a:rPr lang="en-US" sz="2000" dirty="0"/>
              <a:t> da </a:t>
            </a:r>
            <a:r>
              <a:rPr lang="en-US" sz="2000" dirty="0" err="1"/>
              <a:t>adaptação</a:t>
            </a:r>
            <a:r>
              <a:rPr lang="en-US" sz="2000" dirty="0"/>
              <a:t> </a:t>
            </a:r>
            <a:r>
              <a:rPr lang="en-US" sz="2000" dirty="0" err="1"/>
              <a:t>transformacional</a:t>
            </a:r>
            <a:endParaRPr lang="en-US" sz="2000" dirty="0"/>
          </a:p>
          <a:p>
            <a:endParaRPr lang="en-US" sz="2400" dirty="0"/>
          </a:p>
        </p:txBody>
      </p:sp>
      <p:pic>
        <p:nvPicPr>
          <p:cNvPr id="3" name="Espaço Reservado para Conteúdo 2" descr="Mesa com livros em cima&#10;&#10;Descrição gerada automaticamente com confiança baixa">
            <a:extLst>
              <a:ext uri="{FF2B5EF4-FFF2-40B4-BE49-F238E27FC236}">
                <a16:creationId xmlns:a16="http://schemas.microsoft.com/office/drawing/2014/main" id="{36F2E757-3C5A-54A1-C056-1AD3DD0042D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684" b="-2"/>
          <a:stretch/>
        </p:blipFill>
        <p:spPr>
          <a:xfrm>
            <a:off x="6209824" y="2036693"/>
            <a:ext cx="5479255" cy="375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2915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38C19678-A77E-1E26-3CBA-E6450EBB9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956" y="640823"/>
            <a:ext cx="3773288" cy="5583148"/>
          </a:xfrm>
        </p:spPr>
        <p:txBody>
          <a:bodyPr anchor="ctr">
            <a:normAutofit/>
          </a:bodyPr>
          <a:lstStyle/>
          <a:p>
            <a:r>
              <a:rPr lang="pt-BR" sz="4300" b="1" dirty="0"/>
              <a:t>AÇÕES DE ADAPTAÇÃO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068313" y="3465005"/>
            <a:ext cx="5410200" cy="13716"/>
          </a:xfrm>
          <a:custGeom>
            <a:avLst/>
            <a:gdLst>
              <a:gd name="connsiteX0" fmla="*/ 0 w 5410200"/>
              <a:gd name="connsiteY0" fmla="*/ 0 h 13716"/>
              <a:gd name="connsiteX1" fmla="*/ 568071 w 5410200"/>
              <a:gd name="connsiteY1" fmla="*/ 0 h 13716"/>
              <a:gd name="connsiteX2" fmla="*/ 1298448 w 5410200"/>
              <a:gd name="connsiteY2" fmla="*/ 0 h 13716"/>
              <a:gd name="connsiteX3" fmla="*/ 1920621 w 5410200"/>
              <a:gd name="connsiteY3" fmla="*/ 0 h 13716"/>
              <a:gd name="connsiteX4" fmla="*/ 2488692 w 5410200"/>
              <a:gd name="connsiteY4" fmla="*/ 0 h 13716"/>
              <a:gd name="connsiteX5" fmla="*/ 3219069 w 5410200"/>
              <a:gd name="connsiteY5" fmla="*/ 0 h 13716"/>
              <a:gd name="connsiteX6" fmla="*/ 3895344 w 5410200"/>
              <a:gd name="connsiteY6" fmla="*/ 0 h 13716"/>
              <a:gd name="connsiteX7" fmla="*/ 4571619 w 5410200"/>
              <a:gd name="connsiteY7" fmla="*/ 0 h 13716"/>
              <a:gd name="connsiteX8" fmla="*/ 5410200 w 5410200"/>
              <a:gd name="connsiteY8" fmla="*/ 0 h 13716"/>
              <a:gd name="connsiteX9" fmla="*/ 5410200 w 5410200"/>
              <a:gd name="connsiteY9" fmla="*/ 13716 h 13716"/>
              <a:gd name="connsiteX10" fmla="*/ 4842129 w 5410200"/>
              <a:gd name="connsiteY10" fmla="*/ 13716 h 13716"/>
              <a:gd name="connsiteX11" fmla="*/ 4328160 w 5410200"/>
              <a:gd name="connsiteY11" fmla="*/ 13716 h 13716"/>
              <a:gd name="connsiteX12" fmla="*/ 3597783 w 5410200"/>
              <a:gd name="connsiteY12" fmla="*/ 13716 h 13716"/>
              <a:gd name="connsiteX13" fmla="*/ 3029712 w 5410200"/>
              <a:gd name="connsiteY13" fmla="*/ 13716 h 13716"/>
              <a:gd name="connsiteX14" fmla="*/ 2299335 w 5410200"/>
              <a:gd name="connsiteY14" fmla="*/ 13716 h 13716"/>
              <a:gd name="connsiteX15" fmla="*/ 1514856 w 5410200"/>
              <a:gd name="connsiteY15" fmla="*/ 13716 h 13716"/>
              <a:gd name="connsiteX16" fmla="*/ 892683 w 5410200"/>
              <a:gd name="connsiteY16" fmla="*/ 13716 h 13716"/>
              <a:gd name="connsiteX17" fmla="*/ 0 w 5410200"/>
              <a:gd name="connsiteY17" fmla="*/ 13716 h 13716"/>
              <a:gd name="connsiteX18" fmla="*/ 0 w 5410200"/>
              <a:gd name="connsiteY18" fmla="*/ 0 h 13716"/>
              <a:gd name="connsiteX0" fmla="*/ 0 w 5410200"/>
              <a:gd name="connsiteY0" fmla="*/ 0 h 13716"/>
              <a:gd name="connsiteX1" fmla="*/ 622173 w 5410200"/>
              <a:gd name="connsiteY1" fmla="*/ 0 h 13716"/>
              <a:gd name="connsiteX2" fmla="*/ 1136142 w 5410200"/>
              <a:gd name="connsiteY2" fmla="*/ 0 h 13716"/>
              <a:gd name="connsiteX3" fmla="*/ 1920621 w 5410200"/>
              <a:gd name="connsiteY3" fmla="*/ 0 h 13716"/>
              <a:gd name="connsiteX4" fmla="*/ 2542794 w 5410200"/>
              <a:gd name="connsiteY4" fmla="*/ 0 h 13716"/>
              <a:gd name="connsiteX5" fmla="*/ 3164967 w 5410200"/>
              <a:gd name="connsiteY5" fmla="*/ 0 h 13716"/>
              <a:gd name="connsiteX6" fmla="*/ 3949446 w 5410200"/>
              <a:gd name="connsiteY6" fmla="*/ 0 h 13716"/>
              <a:gd name="connsiteX7" fmla="*/ 4517517 w 5410200"/>
              <a:gd name="connsiteY7" fmla="*/ 0 h 13716"/>
              <a:gd name="connsiteX8" fmla="*/ 5410200 w 5410200"/>
              <a:gd name="connsiteY8" fmla="*/ 0 h 13716"/>
              <a:gd name="connsiteX9" fmla="*/ 5410200 w 5410200"/>
              <a:gd name="connsiteY9" fmla="*/ 13716 h 13716"/>
              <a:gd name="connsiteX10" fmla="*/ 4842129 w 5410200"/>
              <a:gd name="connsiteY10" fmla="*/ 13716 h 13716"/>
              <a:gd name="connsiteX11" fmla="*/ 4165854 w 5410200"/>
              <a:gd name="connsiteY11" fmla="*/ 13716 h 13716"/>
              <a:gd name="connsiteX12" fmla="*/ 3543681 w 5410200"/>
              <a:gd name="connsiteY12" fmla="*/ 13716 h 13716"/>
              <a:gd name="connsiteX13" fmla="*/ 2759202 w 5410200"/>
              <a:gd name="connsiteY13" fmla="*/ 13716 h 13716"/>
              <a:gd name="connsiteX14" fmla="*/ 1974723 w 5410200"/>
              <a:gd name="connsiteY14" fmla="*/ 13716 h 13716"/>
              <a:gd name="connsiteX15" fmla="*/ 1406652 w 5410200"/>
              <a:gd name="connsiteY15" fmla="*/ 13716 h 13716"/>
              <a:gd name="connsiteX16" fmla="*/ 730377 w 5410200"/>
              <a:gd name="connsiteY16" fmla="*/ 13716 h 13716"/>
              <a:gd name="connsiteX17" fmla="*/ 0 w 5410200"/>
              <a:gd name="connsiteY17" fmla="*/ 13716 h 13716"/>
              <a:gd name="connsiteX18" fmla="*/ 0 w 5410200"/>
              <a:gd name="connsiteY18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3716" fill="none" extrusionOk="0">
                <a:moveTo>
                  <a:pt x="0" y="0"/>
                </a:moveTo>
                <a:cubicBezTo>
                  <a:pt x="176940" y="8795"/>
                  <a:pt x="295530" y="-3818"/>
                  <a:pt x="568071" y="0"/>
                </a:cubicBezTo>
                <a:cubicBezTo>
                  <a:pt x="821049" y="-7814"/>
                  <a:pt x="977778" y="-9274"/>
                  <a:pt x="1298448" y="0"/>
                </a:cubicBezTo>
                <a:cubicBezTo>
                  <a:pt x="1590381" y="13044"/>
                  <a:pt x="1630605" y="-28"/>
                  <a:pt x="1920621" y="0"/>
                </a:cubicBezTo>
                <a:cubicBezTo>
                  <a:pt x="2206035" y="10386"/>
                  <a:pt x="2357755" y="-28028"/>
                  <a:pt x="2488692" y="0"/>
                </a:cubicBezTo>
                <a:cubicBezTo>
                  <a:pt x="2633521" y="25625"/>
                  <a:pt x="3022777" y="-45440"/>
                  <a:pt x="3219069" y="0"/>
                </a:cubicBezTo>
                <a:cubicBezTo>
                  <a:pt x="3460337" y="63290"/>
                  <a:pt x="3645640" y="26494"/>
                  <a:pt x="3895344" y="0"/>
                </a:cubicBezTo>
                <a:cubicBezTo>
                  <a:pt x="4126339" y="-535"/>
                  <a:pt x="4382665" y="-55222"/>
                  <a:pt x="4571619" y="0"/>
                </a:cubicBezTo>
                <a:cubicBezTo>
                  <a:pt x="4776405" y="-816"/>
                  <a:pt x="5201098" y="-43036"/>
                  <a:pt x="5410200" y="0"/>
                </a:cubicBezTo>
                <a:cubicBezTo>
                  <a:pt x="5409052" y="2649"/>
                  <a:pt x="5410186" y="9063"/>
                  <a:pt x="5410200" y="13716"/>
                </a:cubicBezTo>
                <a:cubicBezTo>
                  <a:pt x="5133704" y="5182"/>
                  <a:pt x="5123444" y="31477"/>
                  <a:pt x="4842129" y="13716"/>
                </a:cubicBezTo>
                <a:cubicBezTo>
                  <a:pt x="4568650" y="-219"/>
                  <a:pt x="4447390" y="8221"/>
                  <a:pt x="4328160" y="13716"/>
                </a:cubicBezTo>
                <a:cubicBezTo>
                  <a:pt x="4227436" y="28078"/>
                  <a:pt x="3754725" y="-2253"/>
                  <a:pt x="3597783" y="13716"/>
                </a:cubicBezTo>
                <a:cubicBezTo>
                  <a:pt x="3459353" y="10223"/>
                  <a:pt x="3317740" y="47315"/>
                  <a:pt x="3029712" y="13716"/>
                </a:cubicBezTo>
                <a:cubicBezTo>
                  <a:pt x="2766446" y="5245"/>
                  <a:pt x="2645518" y="35922"/>
                  <a:pt x="2299335" y="13716"/>
                </a:cubicBezTo>
                <a:cubicBezTo>
                  <a:pt x="1977844" y="23735"/>
                  <a:pt x="1781583" y="-1801"/>
                  <a:pt x="1514856" y="13716"/>
                </a:cubicBezTo>
                <a:cubicBezTo>
                  <a:pt x="1212648" y="18781"/>
                  <a:pt x="1087880" y="-4407"/>
                  <a:pt x="892683" y="13716"/>
                </a:cubicBezTo>
                <a:cubicBezTo>
                  <a:pt x="745769" y="11772"/>
                  <a:pt x="183254" y="-32062"/>
                  <a:pt x="0" y="13716"/>
                </a:cubicBezTo>
                <a:cubicBezTo>
                  <a:pt x="-907" y="9799"/>
                  <a:pt x="-75" y="7151"/>
                  <a:pt x="0" y="0"/>
                </a:cubicBezTo>
                <a:close/>
              </a:path>
              <a:path w="5410200" h="13716" stroke="0" extrusionOk="0">
                <a:moveTo>
                  <a:pt x="0" y="0"/>
                </a:moveTo>
                <a:cubicBezTo>
                  <a:pt x="269468" y="-22806"/>
                  <a:pt x="392563" y="4840"/>
                  <a:pt x="622173" y="0"/>
                </a:cubicBezTo>
                <a:cubicBezTo>
                  <a:pt x="884216" y="-2196"/>
                  <a:pt x="1034637" y="7784"/>
                  <a:pt x="1136142" y="0"/>
                </a:cubicBezTo>
                <a:cubicBezTo>
                  <a:pt x="1204956" y="5920"/>
                  <a:pt x="1559779" y="-61408"/>
                  <a:pt x="1920621" y="0"/>
                </a:cubicBezTo>
                <a:cubicBezTo>
                  <a:pt x="2280250" y="-18581"/>
                  <a:pt x="2372470" y="4128"/>
                  <a:pt x="2542794" y="0"/>
                </a:cubicBezTo>
                <a:cubicBezTo>
                  <a:pt x="2688150" y="-17189"/>
                  <a:pt x="2885478" y="-51412"/>
                  <a:pt x="3164967" y="0"/>
                </a:cubicBezTo>
                <a:cubicBezTo>
                  <a:pt x="3470933" y="16143"/>
                  <a:pt x="3588003" y="-4313"/>
                  <a:pt x="3949446" y="0"/>
                </a:cubicBezTo>
                <a:cubicBezTo>
                  <a:pt x="4331172" y="1470"/>
                  <a:pt x="4289286" y="5331"/>
                  <a:pt x="4517517" y="0"/>
                </a:cubicBezTo>
                <a:cubicBezTo>
                  <a:pt x="4736577" y="41911"/>
                  <a:pt x="5141868" y="443"/>
                  <a:pt x="5410200" y="0"/>
                </a:cubicBezTo>
                <a:cubicBezTo>
                  <a:pt x="5410845" y="2936"/>
                  <a:pt x="5409877" y="9829"/>
                  <a:pt x="5410200" y="13716"/>
                </a:cubicBezTo>
                <a:cubicBezTo>
                  <a:pt x="5130880" y="48304"/>
                  <a:pt x="5008082" y="-27188"/>
                  <a:pt x="4842129" y="13716"/>
                </a:cubicBezTo>
                <a:cubicBezTo>
                  <a:pt x="4629232" y="38478"/>
                  <a:pt x="4430159" y="43872"/>
                  <a:pt x="4165854" y="13716"/>
                </a:cubicBezTo>
                <a:cubicBezTo>
                  <a:pt x="3880517" y="17026"/>
                  <a:pt x="3820863" y="-12209"/>
                  <a:pt x="3543681" y="13716"/>
                </a:cubicBezTo>
                <a:cubicBezTo>
                  <a:pt x="3267577" y="39687"/>
                  <a:pt x="3047131" y="-8774"/>
                  <a:pt x="2759202" y="13716"/>
                </a:cubicBezTo>
                <a:cubicBezTo>
                  <a:pt x="2418778" y="17929"/>
                  <a:pt x="2206820" y="-35095"/>
                  <a:pt x="1974723" y="13716"/>
                </a:cubicBezTo>
                <a:cubicBezTo>
                  <a:pt x="1740429" y="35710"/>
                  <a:pt x="1599301" y="34493"/>
                  <a:pt x="1406652" y="13716"/>
                </a:cubicBezTo>
                <a:cubicBezTo>
                  <a:pt x="1196601" y="3966"/>
                  <a:pt x="938578" y="38717"/>
                  <a:pt x="730377" y="13716"/>
                </a:cubicBezTo>
                <a:cubicBezTo>
                  <a:pt x="524173" y="26651"/>
                  <a:pt x="336004" y="-17469"/>
                  <a:pt x="0" y="13716"/>
                </a:cubicBezTo>
                <a:cubicBezTo>
                  <a:pt x="-377" y="9245"/>
                  <a:pt x="1157" y="3819"/>
                  <a:pt x="0" y="0"/>
                </a:cubicBezTo>
                <a:close/>
              </a:path>
              <a:path w="5410200" h="13716" fill="none" stroke="0" extrusionOk="0">
                <a:moveTo>
                  <a:pt x="0" y="0"/>
                </a:moveTo>
                <a:cubicBezTo>
                  <a:pt x="148438" y="-27720"/>
                  <a:pt x="315263" y="-14841"/>
                  <a:pt x="568071" y="0"/>
                </a:cubicBezTo>
                <a:cubicBezTo>
                  <a:pt x="840209" y="21288"/>
                  <a:pt x="982180" y="-6281"/>
                  <a:pt x="1298448" y="0"/>
                </a:cubicBezTo>
                <a:cubicBezTo>
                  <a:pt x="1577021" y="13763"/>
                  <a:pt x="1630910" y="1060"/>
                  <a:pt x="1920621" y="0"/>
                </a:cubicBezTo>
                <a:cubicBezTo>
                  <a:pt x="2200928" y="-1340"/>
                  <a:pt x="2382869" y="-10369"/>
                  <a:pt x="2488692" y="0"/>
                </a:cubicBezTo>
                <a:cubicBezTo>
                  <a:pt x="2620356" y="20061"/>
                  <a:pt x="3042766" y="-74691"/>
                  <a:pt x="3219069" y="0"/>
                </a:cubicBezTo>
                <a:cubicBezTo>
                  <a:pt x="3395755" y="31704"/>
                  <a:pt x="3646717" y="33546"/>
                  <a:pt x="3895344" y="0"/>
                </a:cubicBezTo>
                <a:cubicBezTo>
                  <a:pt x="4131847" y="-43416"/>
                  <a:pt x="4371681" y="11418"/>
                  <a:pt x="4571619" y="0"/>
                </a:cubicBezTo>
                <a:cubicBezTo>
                  <a:pt x="4799447" y="47677"/>
                  <a:pt x="5212547" y="1562"/>
                  <a:pt x="5410200" y="0"/>
                </a:cubicBezTo>
                <a:cubicBezTo>
                  <a:pt x="5408905" y="2744"/>
                  <a:pt x="5410401" y="9950"/>
                  <a:pt x="5410200" y="13716"/>
                </a:cubicBezTo>
                <a:cubicBezTo>
                  <a:pt x="5139576" y="2947"/>
                  <a:pt x="5122299" y="33775"/>
                  <a:pt x="4842129" y="13716"/>
                </a:cubicBezTo>
                <a:cubicBezTo>
                  <a:pt x="4566356" y="6655"/>
                  <a:pt x="4456854" y="15426"/>
                  <a:pt x="4328160" y="13716"/>
                </a:cubicBezTo>
                <a:cubicBezTo>
                  <a:pt x="4234703" y="-822"/>
                  <a:pt x="3768176" y="-16062"/>
                  <a:pt x="3597783" y="13716"/>
                </a:cubicBezTo>
                <a:cubicBezTo>
                  <a:pt x="3430303" y="10148"/>
                  <a:pt x="3287506" y="20215"/>
                  <a:pt x="3029712" y="13716"/>
                </a:cubicBezTo>
                <a:cubicBezTo>
                  <a:pt x="2742636" y="-2421"/>
                  <a:pt x="2637847" y="18109"/>
                  <a:pt x="2299335" y="13716"/>
                </a:cubicBezTo>
                <a:cubicBezTo>
                  <a:pt x="1959433" y="-7861"/>
                  <a:pt x="1779456" y="37101"/>
                  <a:pt x="1514856" y="13716"/>
                </a:cubicBezTo>
                <a:cubicBezTo>
                  <a:pt x="1212431" y="31797"/>
                  <a:pt x="1086601" y="7282"/>
                  <a:pt x="892683" y="13716"/>
                </a:cubicBezTo>
                <a:cubicBezTo>
                  <a:pt x="721500" y="45800"/>
                  <a:pt x="194249" y="-29802"/>
                  <a:pt x="0" y="13716"/>
                </a:cubicBezTo>
                <a:cubicBezTo>
                  <a:pt x="-508" y="9800"/>
                  <a:pt x="-280" y="682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10200"/>
                      <a:gd name="connsiteY0" fmla="*/ 0 h 13716"/>
                      <a:gd name="connsiteX1" fmla="*/ 568071 w 5410200"/>
                      <a:gd name="connsiteY1" fmla="*/ 0 h 13716"/>
                      <a:gd name="connsiteX2" fmla="*/ 1298448 w 5410200"/>
                      <a:gd name="connsiteY2" fmla="*/ 0 h 13716"/>
                      <a:gd name="connsiteX3" fmla="*/ 1920621 w 5410200"/>
                      <a:gd name="connsiteY3" fmla="*/ 0 h 13716"/>
                      <a:gd name="connsiteX4" fmla="*/ 2488692 w 5410200"/>
                      <a:gd name="connsiteY4" fmla="*/ 0 h 13716"/>
                      <a:gd name="connsiteX5" fmla="*/ 3219069 w 5410200"/>
                      <a:gd name="connsiteY5" fmla="*/ 0 h 13716"/>
                      <a:gd name="connsiteX6" fmla="*/ 3895344 w 5410200"/>
                      <a:gd name="connsiteY6" fmla="*/ 0 h 13716"/>
                      <a:gd name="connsiteX7" fmla="*/ 4571619 w 5410200"/>
                      <a:gd name="connsiteY7" fmla="*/ 0 h 13716"/>
                      <a:gd name="connsiteX8" fmla="*/ 5410200 w 5410200"/>
                      <a:gd name="connsiteY8" fmla="*/ 0 h 13716"/>
                      <a:gd name="connsiteX9" fmla="*/ 5410200 w 5410200"/>
                      <a:gd name="connsiteY9" fmla="*/ 13716 h 13716"/>
                      <a:gd name="connsiteX10" fmla="*/ 4842129 w 5410200"/>
                      <a:gd name="connsiteY10" fmla="*/ 13716 h 13716"/>
                      <a:gd name="connsiteX11" fmla="*/ 4328160 w 5410200"/>
                      <a:gd name="connsiteY11" fmla="*/ 13716 h 13716"/>
                      <a:gd name="connsiteX12" fmla="*/ 3597783 w 5410200"/>
                      <a:gd name="connsiteY12" fmla="*/ 13716 h 13716"/>
                      <a:gd name="connsiteX13" fmla="*/ 3029712 w 5410200"/>
                      <a:gd name="connsiteY13" fmla="*/ 13716 h 13716"/>
                      <a:gd name="connsiteX14" fmla="*/ 2299335 w 5410200"/>
                      <a:gd name="connsiteY14" fmla="*/ 13716 h 13716"/>
                      <a:gd name="connsiteX15" fmla="*/ 1514856 w 5410200"/>
                      <a:gd name="connsiteY15" fmla="*/ 13716 h 13716"/>
                      <a:gd name="connsiteX16" fmla="*/ 892683 w 5410200"/>
                      <a:gd name="connsiteY16" fmla="*/ 13716 h 13716"/>
                      <a:gd name="connsiteX17" fmla="*/ 0 w 5410200"/>
                      <a:gd name="connsiteY17" fmla="*/ 13716 h 13716"/>
                      <a:gd name="connsiteX18" fmla="*/ 0 w 5410200"/>
                      <a:gd name="connsiteY18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410200" h="13716" fill="none" extrusionOk="0">
                        <a:moveTo>
                          <a:pt x="0" y="0"/>
                        </a:moveTo>
                        <a:cubicBezTo>
                          <a:pt x="163050" y="-18707"/>
                          <a:pt x="319321" y="-16364"/>
                          <a:pt x="568071" y="0"/>
                        </a:cubicBezTo>
                        <a:cubicBezTo>
                          <a:pt x="816821" y="16364"/>
                          <a:pt x="1013224" y="-7268"/>
                          <a:pt x="1298448" y="0"/>
                        </a:cubicBezTo>
                        <a:cubicBezTo>
                          <a:pt x="1583672" y="7268"/>
                          <a:pt x="1631711" y="-3367"/>
                          <a:pt x="1920621" y="0"/>
                        </a:cubicBezTo>
                        <a:cubicBezTo>
                          <a:pt x="2209531" y="3367"/>
                          <a:pt x="2364420" y="-19184"/>
                          <a:pt x="2488692" y="0"/>
                        </a:cubicBezTo>
                        <a:cubicBezTo>
                          <a:pt x="2612964" y="19184"/>
                          <a:pt x="3023298" y="-34627"/>
                          <a:pt x="3219069" y="0"/>
                        </a:cubicBezTo>
                        <a:cubicBezTo>
                          <a:pt x="3414840" y="34627"/>
                          <a:pt x="3656810" y="24043"/>
                          <a:pt x="3895344" y="0"/>
                        </a:cubicBezTo>
                        <a:cubicBezTo>
                          <a:pt x="4133879" y="-24043"/>
                          <a:pt x="4393984" y="-19577"/>
                          <a:pt x="4571619" y="0"/>
                        </a:cubicBezTo>
                        <a:cubicBezTo>
                          <a:pt x="4749255" y="19577"/>
                          <a:pt x="5179928" y="-6281"/>
                          <a:pt x="5410200" y="0"/>
                        </a:cubicBezTo>
                        <a:cubicBezTo>
                          <a:pt x="5409587" y="2854"/>
                          <a:pt x="5409791" y="9451"/>
                          <a:pt x="5410200" y="13716"/>
                        </a:cubicBezTo>
                        <a:cubicBezTo>
                          <a:pt x="5139060" y="2179"/>
                          <a:pt x="5121593" y="26463"/>
                          <a:pt x="4842129" y="13716"/>
                        </a:cubicBezTo>
                        <a:cubicBezTo>
                          <a:pt x="4562665" y="969"/>
                          <a:pt x="4448273" y="4915"/>
                          <a:pt x="4328160" y="13716"/>
                        </a:cubicBezTo>
                        <a:cubicBezTo>
                          <a:pt x="4208047" y="22517"/>
                          <a:pt x="3760936" y="17995"/>
                          <a:pt x="3597783" y="13716"/>
                        </a:cubicBezTo>
                        <a:cubicBezTo>
                          <a:pt x="3434630" y="9437"/>
                          <a:pt x="3299718" y="28641"/>
                          <a:pt x="3029712" y="13716"/>
                        </a:cubicBezTo>
                        <a:cubicBezTo>
                          <a:pt x="2759706" y="-1209"/>
                          <a:pt x="2640159" y="22822"/>
                          <a:pt x="2299335" y="13716"/>
                        </a:cubicBezTo>
                        <a:cubicBezTo>
                          <a:pt x="1958511" y="4610"/>
                          <a:pt x="1801186" y="24413"/>
                          <a:pt x="1514856" y="13716"/>
                        </a:cubicBezTo>
                        <a:cubicBezTo>
                          <a:pt x="1228526" y="3019"/>
                          <a:pt x="1063509" y="-9877"/>
                          <a:pt x="892683" y="13716"/>
                        </a:cubicBezTo>
                        <a:cubicBezTo>
                          <a:pt x="721857" y="37309"/>
                          <a:pt x="186945" y="-25469"/>
                          <a:pt x="0" y="13716"/>
                        </a:cubicBezTo>
                        <a:cubicBezTo>
                          <a:pt x="-342" y="9537"/>
                          <a:pt x="-97" y="6817"/>
                          <a:pt x="0" y="0"/>
                        </a:cubicBezTo>
                        <a:close/>
                      </a:path>
                      <a:path w="5410200" h="13716" stroke="0" extrusionOk="0">
                        <a:moveTo>
                          <a:pt x="0" y="0"/>
                        </a:moveTo>
                        <a:cubicBezTo>
                          <a:pt x="285096" y="-4925"/>
                          <a:pt x="376456" y="22268"/>
                          <a:pt x="622173" y="0"/>
                        </a:cubicBezTo>
                        <a:cubicBezTo>
                          <a:pt x="867890" y="-22268"/>
                          <a:pt x="1031392" y="7228"/>
                          <a:pt x="1136142" y="0"/>
                        </a:cubicBezTo>
                        <a:cubicBezTo>
                          <a:pt x="1240892" y="-7228"/>
                          <a:pt x="1561853" y="9877"/>
                          <a:pt x="1920621" y="0"/>
                        </a:cubicBezTo>
                        <a:cubicBezTo>
                          <a:pt x="2279389" y="-9877"/>
                          <a:pt x="2367255" y="19546"/>
                          <a:pt x="2542794" y="0"/>
                        </a:cubicBezTo>
                        <a:cubicBezTo>
                          <a:pt x="2718333" y="-19546"/>
                          <a:pt x="2866732" y="-22226"/>
                          <a:pt x="3164967" y="0"/>
                        </a:cubicBezTo>
                        <a:cubicBezTo>
                          <a:pt x="3463202" y="22226"/>
                          <a:pt x="3568055" y="-2765"/>
                          <a:pt x="3949446" y="0"/>
                        </a:cubicBezTo>
                        <a:cubicBezTo>
                          <a:pt x="4330837" y="2765"/>
                          <a:pt x="4287895" y="10557"/>
                          <a:pt x="4517517" y="0"/>
                        </a:cubicBezTo>
                        <a:cubicBezTo>
                          <a:pt x="4747139" y="-10557"/>
                          <a:pt x="5149588" y="8716"/>
                          <a:pt x="5410200" y="0"/>
                        </a:cubicBezTo>
                        <a:cubicBezTo>
                          <a:pt x="5410660" y="2787"/>
                          <a:pt x="5410166" y="9748"/>
                          <a:pt x="5410200" y="13716"/>
                        </a:cubicBezTo>
                        <a:cubicBezTo>
                          <a:pt x="5163327" y="36922"/>
                          <a:pt x="5008749" y="6121"/>
                          <a:pt x="4842129" y="13716"/>
                        </a:cubicBezTo>
                        <a:cubicBezTo>
                          <a:pt x="4675509" y="21311"/>
                          <a:pt x="4433401" y="-5187"/>
                          <a:pt x="4165854" y="13716"/>
                        </a:cubicBezTo>
                        <a:cubicBezTo>
                          <a:pt x="3898308" y="32619"/>
                          <a:pt x="3809032" y="-13282"/>
                          <a:pt x="3543681" y="13716"/>
                        </a:cubicBezTo>
                        <a:cubicBezTo>
                          <a:pt x="3278330" y="40714"/>
                          <a:pt x="3073876" y="-20489"/>
                          <a:pt x="2759202" y="13716"/>
                        </a:cubicBezTo>
                        <a:cubicBezTo>
                          <a:pt x="2444528" y="47921"/>
                          <a:pt x="2204144" y="-1200"/>
                          <a:pt x="1974723" y="13716"/>
                        </a:cubicBezTo>
                        <a:cubicBezTo>
                          <a:pt x="1745302" y="28632"/>
                          <a:pt x="1602335" y="26918"/>
                          <a:pt x="1406652" y="13716"/>
                        </a:cubicBezTo>
                        <a:cubicBezTo>
                          <a:pt x="1210969" y="514"/>
                          <a:pt x="923948" y="-1411"/>
                          <a:pt x="730377" y="13716"/>
                        </a:cubicBezTo>
                        <a:cubicBezTo>
                          <a:pt x="536806" y="28843"/>
                          <a:pt x="336496" y="-4713"/>
                          <a:pt x="0" y="13716"/>
                        </a:cubicBezTo>
                        <a:cubicBezTo>
                          <a:pt x="-535" y="9547"/>
                          <a:pt x="488" y="451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Espaço Reservado para Conteúdo 6">
            <a:extLst>
              <a:ext uri="{FF2B5EF4-FFF2-40B4-BE49-F238E27FC236}">
                <a16:creationId xmlns:a16="http://schemas.microsoft.com/office/drawing/2014/main" id="{709F108C-A922-97B3-D886-88D4D95AA9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6668079"/>
              </p:ext>
            </p:extLst>
          </p:nvPr>
        </p:nvGraphicFramePr>
        <p:xfrm>
          <a:off x="5010013" y="640823"/>
          <a:ext cx="5175384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423962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59AD52-11BA-909A-67BA-4CE5839A8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/>
              <a:t>ELEVAÇÃO DO NÍVEL DO MAR</a:t>
            </a:r>
          </a:p>
        </p:txBody>
      </p:sp>
      <p:pic>
        <p:nvPicPr>
          <p:cNvPr id="5" name="Espaço Reservado para Conteúdo 4" descr="Gráfico, Gráfico de linhas&#10;&#10;Descrição gerada automaticamente">
            <a:extLst>
              <a:ext uri="{FF2B5EF4-FFF2-40B4-BE49-F238E27FC236}">
                <a16:creationId xmlns:a16="http://schemas.microsoft.com/office/drawing/2014/main" id="{265560D3-9DCC-E692-897F-EE3D6E0E95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3500" y="1420060"/>
            <a:ext cx="9124999" cy="4873823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6A94F35-48C5-9ED5-3E45-79B702864AA1}"/>
              </a:ext>
            </a:extLst>
          </p:cNvPr>
          <p:cNvSpPr txBox="1"/>
          <p:nvPr/>
        </p:nvSpPr>
        <p:spPr>
          <a:xfrm>
            <a:off x="8473440" y="6415088"/>
            <a:ext cx="2087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IPCC, 2021</a:t>
            </a:r>
          </a:p>
        </p:txBody>
      </p:sp>
    </p:spTree>
    <p:extLst>
      <p:ext uri="{BB962C8B-B14F-4D97-AF65-F5344CB8AC3E}">
        <p14:creationId xmlns:p14="http://schemas.microsoft.com/office/powerpoint/2010/main" val="5846860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Diagrama&#10;&#10;Descrição gerada automaticamente">
            <a:extLst>
              <a:ext uri="{FF2B5EF4-FFF2-40B4-BE49-F238E27FC236}">
                <a16:creationId xmlns:a16="http://schemas.microsoft.com/office/drawing/2014/main" id="{932F2C8C-1508-6DC5-248E-A154C33E0F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0551" y="1843088"/>
            <a:ext cx="9590897" cy="4879975"/>
          </a:xfr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3252BD78-F703-9FCD-B7BE-C9EEB9853DB1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/>
              <a:t>ELEVAÇÃO DO NÍVEL DO MAR</a:t>
            </a:r>
            <a:endParaRPr lang="pt-BR" b="1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FDBE7290-C072-5510-4B69-E179BC77532A}"/>
              </a:ext>
            </a:extLst>
          </p:cNvPr>
          <p:cNvSpPr/>
          <p:nvPr/>
        </p:nvSpPr>
        <p:spPr>
          <a:xfrm>
            <a:off x="777240" y="6126480"/>
            <a:ext cx="2545080" cy="731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769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67495D50-FBBE-7AF6-B31D-E645D61C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500" b="1"/>
              <a:t>AS PERDAS E DANOS FAZEM PARTE DO NOSSO FUTURO, MAS AS AÇÕES TOMADAS AGORA FARÃO A DIFERENÇA.</a:t>
            </a:r>
            <a:br>
              <a:rPr lang="en-US" sz="2500" b="1"/>
            </a:br>
            <a:endParaRPr lang="en-US" sz="2500"/>
          </a:p>
        </p:txBody>
      </p:sp>
      <p:graphicFrame>
        <p:nvGraphicFramePr>
          <p:cNvPr id="6" name="TextBox 1">
            <a:extLst>
              <a:ext uri="{FF2B5EF4-FFF2-40B4-BE49-F238E27FC236}">
                <a16:creationId xmlns:a16="http://schemas.microsoft.com/office/drawing/2014/main" id="{24009CF1-8CC6-E8F2-AF9F-E985550812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843464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3470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6" name="Freeform: Shape 35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8" name="Freeform: Shape 37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94FCE85-6C37-8A64-7E62-2DA84E0CA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pt-BR" sz="3200" b="1" dirty="0"/>
              <a:t>POR QUE A META DE 1,5</a:t>
            </a:r>
            <a:r>
              <a:rPr lang="pt-BR" sz="3200" b="1" baseline="30000" dirty="0"/>
              <a:t>O</a:t>
            </a:r>
            <a:r>
              <a:rPr lang="pt-BR" sz="3200" b="1" dirty="0"/>
              <a:t>C</a:t>
            </a:r>
            <a:br>
              <a:rPr lang="pt-BR" sz="3200" b="1" dirty="0"/>
            </a:br>
            <a:r>
              <a:rPr lang="pt-BR" sz="3200" b="1" dirty="0"/>
              <a:t>É IMPORTANTE?</a:t>
            </a:r>
            <a:br>
              <a:rPr lang="pt-BR" sz="4000" dirty="0"/>
            </a:br>
            <a:endParaRPr lang="pt-BR" sz="400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Espaço Reservado para Conteúdo 2">
            <a:extLst>
              <a:ext uri="{FF2B5EF4-FFF2-40B4-BE49-F238E27FC236}">
                <a16:creationId xmlns:a16="http://schemas.microsoft.com/office/drawing/2014/main" id="{B20C2E0E-0665-99A9-47D8-2E4EF718C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3269" y="983796"/>
            <a:ext cx="5916603" cy="5544312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pt-BR" sz="2400" dirty="0"/>
              <a:t>Qualquer aquecimento acima de 1,5</a:t>
            </a:r>
            <a:r>
              <a:rPr lang="pt-BR" sz="2400" baseline="30000" dirty="0"/>
              <a:t>o</a:t>
            </a:r>
            <a:r>
              <a:rPr lang="pt-BR" sz="2400" dirty="0"/>
              <a:t>C grau Celsius já implica em impactos severos.</a:t>
            </a:r>
          </a:p>
          <a:p>
            <a:pPr>
              <a:lnSpc>
                <a:spcPct val="100000"/>
              </a:lnSpc>
            </a:pPr>
            <a:r>
              <a:rPr lang="pt-BR" sz="2400" dirty="0"/>
              <a:t> Quanto mais as temperaturas aumentam, maior é a probabilidade de interação de impactos climáticos:</a:t>
            </a:r>
          </a:p>
          <a:p>
            <a:r>
              <a:rPr lang="pt-BR" b="1" dirty="0"/>
              <a:t>”Riscos compostos e em cascata que são mais complexos e difíceis de gerenciar”.</a:t>
            </a:r>
          </a:p>
          <a:p>
            <a:endParaRPr lang="pt-BR" sz="20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E2CE1B1-C5C8-0885-5C64-AB9B33E1E0EF}"/>
              </a:ext>
            </a:extLst>
          </p:cNvPr>
          <p:cNvSpPr txBox="1"/>
          <p:nvPr/>
        </p:nvSpPr>
        <p:spPr>
          <a:xfrm>
            <a:off x="2526914" y="5806430"/>
            <a:ext cx="1556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IPCC, AR6</a:t>
            </a:r>
          </a:p>
        </p:txBody>
      </p:sp>
    </p:spTree>
    <p:extLst>
      <p:ext uri="{BB962C8B-B14F-4D97-AF65-F5344CB8AC3E}">
        <p14:creationId xmlns:p14="http://schemas.microsoft.com/office/powerpoint/2010/main" val="29839360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29D56152-25D5-00D4-AEC4-B7172ADD7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US" sz="2600" b="1" dirty="0"/>
              <a:t>EM QUE MEDIDA AS GERAÇÕES ATUAIS E FUTURAS IRÃO EXPERIMENTAR UM MUNDO MAIS QUENTE E DIFERENTE DEPENDE DAS ESCOLHAS FEITAS NESTA DÉCADA</a:t>
            </a:r>
            <a:endParaRPr lang="pt-BR" sz="2600" b="1" dirty="0"/>
          </a:p>
        </p:txBody>
      </p:sp>
      <p:sp>
        <p:nvSpPr>
          <p:cNvPr id="3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1BC8578-1281-6D18-6FED-0E68AB0AF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4715021" cy="3483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/>
              <a:t>ESTAS ESCOLHAS TERÃO UM IMPACTO NA VIDA NA TERRA DURANTE MILHARES DE ANOS.</a:t>
            </a:r>
          </a:p>
          <a:p>
            <a:pPr marL="0" indent="0">
              <a:buNone/>
            </a:pPr>
            <a:r>
              <a:rPr lang="en-US" sz="2200" dirty="0" err="1"/>
              <a:t>Aceleração</a:t>
            </a:r>
            <a:r>
              <a:rPr lang="en-US" sz="2200" dirty="0"/>
              <a:t> da </a:t>
            </a:r>
            <a:r>
              <a:rPr lang="en-US" sz="2200" dirty="0" err="1"/>
              <a:t>mudança</a:t>
            </a:r>
            <a:r>
              <a:rPr lang="en-US" sz="2200" dirty="0"/>
              <a:t> para um </a:t>
            </a:r>
            <a:r>
              <a:rPr lang="en-US" sz="2200" dirty="0" err="1"/>
              <a:t>desenvolvimento</a:t>
            </a:r>
            <a:r>
              <a:rPr lang="en-US" sz="2200" dirty="0"/>
              <a:t> </a:t>
            </a:r>
            <a:r>
              <a:rPr lang="en-US" sz="2200" dirty="0" err="1"/>
              <a:t>sustentável</a:t>
            </a:r>
            <a:r>
              <a:rPr lang="en-US" sz="2200" dirty="0"/>
              <a:t> e </a:t>
            </a:r>
            <a:r>
              <a:rPr lang="en-US" sz="2200" dirty="0" err="1"/>
              <a:t>resiliente</a:t>
            </a:r>
            <a:r>
              <a:rPr lang="en-US" sz="2200" dirty="0"/>
              <a:t> </a:t>
            </a:r>
            <a:r>
              <a:rPr lang="en-US" sz="2200" dirty="0" err="1"/>
              <a:t>ao</a:t>
            </a:r>
            <a:r>
              <a:rPr lang="en-US" sz="2200" dirty="0"/>
              <a:t> </a:t>
            </a:r>
            <a:r>
              <a:rPr lang="en-US" sz="2200" dirty="0" err="1"/>
              <a:t>clima</a:t>
            </a:r>
            <a:r>
              <a:rPr lang="en-US" sz="2200" dirty="0"/>
              <a:t>. </a:t>
            </a:r>
          </a:p>
          <a:p>
            <a:endParaRPr lang="pt-BR" sz="2200" dirty="0"/>
          </a:p>
        </p:txBody>
      </p:sp>
      <p:pic>
        <p:nvPicPr>
          <p:cNvPr id="7" name="Espaço Reservado para Conteúdo 5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C1A6EB60-B2C5-ADF7-9C1E-AA4FFB501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201" y="3706453"/>
            <a:ext cx="6239651" cy="2776643"/>
          </a:xfrm>
          <a:prstGeom prst="rect">
            <a:avLst/>
          </a:prstGeom>
        </p:spPr>
      </p:pic>
      <p:pic>
        <p:nvPicPr>
          <p:cNvPr id="5" name="Espaço Reservado para Conteúdo 4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1B525FA3-C276-8977-B16A-46962CAC0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2945" y="981541"/>
            <a:ext cx="4868770" cy="189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4628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+mn-lt"/>
                <a:cs typeface="Arial Narrow"/>
              </a:rPr>
              <a:t>A IMPORTÂNCIA DOS SISTEMAS DE INFORMAÇÃO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Content Placeholder 2">
            <a:extLst>
              <a:ext uri="{FF2B5EF4-FFF2-40B4-BE49-F238E27FC236}">
                <a16:creationId xmlns:a16="http://schemas.microsoft.com/office/drawing/2014/main" id="{24B037B0-9B62-1A33-43DA-AD39315740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2397631"/>
              </p:ext>
            </p:extLst>
          </p:nvPr>
        </p:nvGraphicFramePr>
        <p:xfrm>
          <a:off x="5182908" y="7660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765599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1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1522A383-610F-CAA6-2502-8595E2F25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LIÇÕES DA PANDEMIA DE COVID-19 À MUDANÇA CLIMÁTICA</a:t>
            </a:r>
            <a:b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extBox 8">
            <a:extLst>
              <a:ext uri="{FF2B5EF4-FFF2-40B4-BE49-F238E27FC236}">
                <a16:creationId xmlns:a16="http://schemas.microsoft.com/office/drawing/2014/main" id="{5ACFD252-030A-6471-D607-9C9F81C4A3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094113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263529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CA022FA-EE50-AC97-52CD-C9F266708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pPr algn="ctr"/>
            <a:r>
              <a:rPr lang="pt-BR" sz="3600" dirty="0">
                <a:latin typeface="+mn-lt"/>
              </a:rPr>
              <a:t>CHAMADO À </a:t>
            </a:r>
            <a:r>
              <a:rPr lang="pt-BR" sz="5400" b="1" dirty="0">
                <a:latin typeface="+mn-lt"/>
              </a:rPr>
              <a:t>AÇÃO</a:t>
            </a:r>
            <a:br>
              <a:rPr lang="pt-BR" b="1" dirty="0">
                <a:latin typeface="+mn-lt"/>
              </a:rPr>
            </a:br>
            <a:endParaRPr lang="pt-BR" b="1" dirty="0">
              <a:latin typeface="+mn-lt"/>
            </a:endParaRPr>
          </a:p>
        </p:txBody>
      </p:sp>
      <p:sp>
        <p:nvSpPr>
          <p:cNvPr id="40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565C2599-3674-A38E-58D2-95673D8290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1677076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82375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3028050-4286-30A1-A5DE-D8ECE64CF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sz="3200" b="1" dirty="0">
                <a:latin typeface="+mn-lt"/>
              </a:rPr>
              <a:t>PARA ONDE VAMOS A PARTIR DE AGORA?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CCA67BE-5A00-EDA6-70A8-93BF58697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4149" y="932688"/>
            <a:ext cx="5916603" cy="4992624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pt-BR" sz="2400" dirty="0"/>
              <a:t>Ação climática bem-sucedida deve ser </a:t>
            </a:r>
            <a:r>
              <a:rPr lang="pt-BR" sz="2400" b="1" dirty="0"/>
              <a:t>múltipla e em todos os setores</a:t>
            </a:r>
            <a:r>
              <a:rPr lang="pt-BR" sz="2400" dirty="0"/>
              <a:t>.</a:t>
            </a:r>
          </a:p>
          <a:p>
            <a:pPr>
              <a:lnSpc>
                <a:spcPct val="100000"/>
              </a:lnSpc>
            </a:pPr>
            <a:endParaRPr lang="pt-BR" sz="2400" dirty="0"/>
          </a:p>
          <a:p>
            <a:pPr>
              <a:lnSpc>
                <a:spcPct val="100000"/>
              </a:lnSpc>
            </a:pPr>
            <a:r>
              <a:rPr lang="pt-BR" sz="2400" dirty="0"/>
              <a:t>Significa exigir uma </a:t>
            </a:r>
            <a:r>
              <a:rPr lang="pt-BR" sz="2400" b="1" dirty="0"/>
              <a:t>governança mais inclusiva e aumentar o financiamento climático </a:t>
            </a:r>
            <a:r>
              <a:rPr lang="pt-BR" sz="2400" dirty="0"/>
              <a:t>para os grupos mais vulneráveis e de baixa renda.</a:t>
            </a:r>
          </a:p>
          <a:p>
            <a:pPr>
              <a:lnSpc>
                <a:spcPct val="100000"/>
              </a:lnSpc>
            </a:pPr>
            <a:endParaRPr lang="pt-BR" sz="2400" dirty="0"/>
          </a:p>
          <a:p>
            <a:pPr>
              <a:lnSpc>
                <a:spcPct val="100000"/>
              </a:lnSpc>
            </a:pPr>
            <a:r>
              <a:rPr lang="pt-BR" sz="2400" dirty="0"/>
              <a:t>E </a:t>
            </a:r>
            <a:r>
              <a:rPr lang="pt-BR" sz="2400" b="1" dirty="0"/>
              <a:t>não se trata apenas de mitigação </a:t>
            </a:r>
            <a:r>
              <a:rPr lang="pt-BR" sz="2400" dirty="0"/>
              <a:t>- trata-se igualmente de criar </a:t>
            </a:r>
            <a:r>
              <a:rPr lang="pt-BR" sz="2400" b="1" dirty="0"/>
              <a:t>resiliência e adaptar-se aos impactos </a:t>
            </a:r>
            <a:r>
              <a:rPr lang="pt-BR" sz="2400" dirty="0"/>
              <a:t>de um clima em mudança.</a:t>
            </a:r>
          </a:p>
        </p:txBody>
      </p:sp>
    </p:spTree>
    <p:extLst>
      <p:ext uri="{BB962C8B-B14F-4D97-AF65-F5344CB8AC3E}">
        <p14:creationId xmlns:p14="http://schemas.microsoft.com/office/powerpoint/2010/main" val="793636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53C290C-0EE4-0290-94DB-53A8B6625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5532" y="640080"/>
            <a:ext cx="4196932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/>
              <a:t>CADA TONELADA DE REDUÇÃO DE EMISSÕES</a:t>
            </a:r>
            <a:br>
              <a:rPr lang="en-US" sz="2600"/>
            </a:br>
            <a:r>
              <a:rPr lang="en-US" sz="2600" b="1"/>
              <a:t>É IMPORTANTE.</a:t>
            </a:r>
            <a:br>
              <a:rPr lang="en-US" sz="2600" b="1"/>
            </a:br>
            <a:br>
              <a:rPr lang="en-US" sz="2600" b="1"/>
            </a:br>
            <a:r>
              <a:rPr lang="en-US" sz="2600"/>
              <a:t>CADA INVESTIMENTO</a:t>
            </a:r>
            <a:br>
              <a:rPr lang="en-US" sz="2600"/>
            </a:br>
            <a:r>
              <a:rPr lang="en-US" sz="2600"/>
              <a:t>NA CONSTRUÇÃO DE RESILIÊNCIA</a:t>
            </a:r>
            <a:br>
              <a:rPr lang="en-US" sz="2600" b="1"/>
            </a:br>
            <a:r>
              <a:rPr lang="en-US" sz="2600" b="1"/>
              <a:t>É IMPORTANTE.</a:t>
            </a:r>
            <a:br>
              <a:rPr lang="en-US" sz="2600" b="1"/>
            </a:br>
            <a:endParaRPr lang="en-US" sz="2600" b="1"/>
          </a:p>
        </p:txBody>
      </p:sp>
      <p:pic>
        <p:nvPicPr>
          <p:cNvPr id="17" name="Picture 16" descr="Refinaria de petróleo contra o céu azul">
            <a:extLst>
              <a:ext uri="{FF2B5EF4-FFF2-40B4-BE49-F238E27FC236}">
                <a16:creationId xmlns:a16="http://schemas.microsoft.com/office/drawing/2014/main" id="{192794BA-52EB-018A-A60B-B330A2337D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58" r="11279" b="2"/>
          <a:stretch/>
        </p:blipFill>
        <p:spPr>
          <a:xfrm>
            <a:off x="866691" y="1216968"/>
            <a:ext cx="5416261" cy="4424065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</p:spPr>
      </p:pic>
      <p:sp>
        <p:nvSpPr>
          <p:cNvPr id="50" name="sketchy line">
            <a:extLst>
              <a:ext uri="{FF2B5EF4-FFF2-40B4-BE49-F238E27FC236}">
                <a16:creationId xmlns:a16="http://schemas.microsoft.com/office/drawing/2014/main" id="{3F9B0603-37C5-4312-AE4D-A3D015475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85532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303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" y="1161288"/>
            <a:ext cx="3813048" cy="4526280"/>
          </a:xfrm>
        </p:spPr>
        <p:txBody>
          <a:bodyPr>
            <a:normAutofit/>
          </a:bodyPr>
          <a:lstStyle/>
          <a:p>
            <a:r>
              <a:rPr lang="pt-BR" sz="2800" b="1" dirty="0">
                <a:latin typeface="+mn-lt"/>
                <a:cs typeface="Arial Narrow"/>
              </a:rPr>
              <a:t>AMÉRICA CENTRAL</a:t>
            </a:r>
            <a:br>
              <a:rPr lang="pt-BR" sz="2800" b="1" dirty="0">
                <a:latin typeface="+mn-lt"/>
                <a:cs typeface="Arial Narrow"/>
              </a:rPr>
            </a:br>
            <a:r>
              <a:rPr lang="pt-BR" sz="2800" b="1" dirty="0">
                <a:latin typeface="+mn-lt"/>
                <a:cs typeface="Arial Narrow"/>
              </a:rPr>
              <a:t>E DO SUL:</a:t>
            </a:r>
            <a:br>
              <a:rPr lang="pt-BR" sz="2800" b="1" dirty="0">
                <a:latin typeface="+mn-lt"/>
                <a:cs typeface="Arial Narrow"/>
              </a:rPr>
            </a:br>
            <a:br>
              <a:rPr lang="pt-BR" sz="2800" b="1" dirty="0">
                <a:latin typeface="+mn-lt"/>
                <a:cs typeface="Arial Narrow"/>
              </a:rPr>
            </a:br>
            <a:r>
              <a:rPr lang="pt-BR" sz="3200" b="1" dirty="0">
                <a:cs typeface="Arial Narrow"/>
              </a:rPr>
              <a:t>Região altamente exposta, vulnerável e fortemente impactada pela mudança climática</a:t>
            </a:r>
            <a:br>
              <a:rPr lang="pt-BR" sz="3200" b="1" dirty="0">
                <a:cs typeface="Arial Narrow"/>
              </a:rPr>
            </a:br>
            <a:endParaRPr lang="en-US" sz="3200" b="1" dirty="0">
              <a:cs typeface="Arial Narrow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13268" y="853440"/>
            <a:ext cx="6220612" cy="5582511"/>
          </a:xfrm>
        </p:spPr>
        <p:txBody>
          <a:bodyPr anchor="ctr">
            <a:noAutofit/>
          </a:bodyPr>
          <a:lstStyle/>
          <a:p>
            <a:r>
              <a:rPr lang="pt-BR" sz="2400" dirty="0">
                <a:cs typeface="Arial Narrow"/>
              </a:rPr>
              <a:t>Por condições socioeconômicas, degradação ambiental e alta dependência de economias nacionais e locais de recursos naturais.</a:t>
            </a:r>
          </a:p>
          <a:p>
            <a:endParaRPr lang="pt-BR" sz="2400" dirty="0">
              <a:cs typeface="Arial Narrow"/>
            </a:endParaRPr>
          </a:p>
          <a:p>
            <a:r>
              <a:rPr lang="pt-BR" sz="2400" dirty="0">
                <a:cs typeface="Arial Narrow"/>
              </a:rPr>
              <a:t>Os eventos extremos já estão impactando a região e projeções indicam aumentos  na intensidade e frequência dos eventos.</a:t>
            </a:r>
          </a:p>
          <a:p>
            <a:endParaRPr lang="en-US" sz="24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650529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5628E5CB-913B-4378-97CE-18C9F6410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5127B0DF-392E-780F-2BEE-ED261D6D5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4160520" cy="5569291"/>
          </a:xfrm>
        </p:spPr>
        <p:txBody>
          <a:bodyPr spcFirstLastPara="1"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en-US" sz="40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MENSAGEM </a:t>
            </a:r>
            <a:r>
              <a:rPr lang="en-US" sz="4000" b="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É</a:t>
            </a:r>
            <a:r>
              <a:rPr lang="en-US" sz="40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CLARA</a:t>
            </a:r>
          </a:p>
        </p:txBody>
      </p:sp>
      <p:graphicFrame>
        <p:nvGraphicFramePr>
          <p:cNvPr id="9" name="Content Placeholder 6">
            <a:extLst>
              <a:ext uri="{FF2B5EF4-FFF2-40B4-BE49-F238E27FC236}">
                <a16:creationId xmlns:a16="http://schemas.microsoft.com/office/drawing/2014/main" id="{2B749104-DBB9-15E5-1BF7-1612AE66A6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7199659"/>
              </p:ext>
            </p:extLst>
          </p:nvPr>
        </p:nvGraphicFramePr>
        <p:xfrm>
          <a:off x="6099048" y="621792"/>
          <a:ext cx="525780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941AD8BB-2270-5C3B-D519-CA87C76C6220}"/>
              </a:ext>
            </a:extLst>
          </p:cNvPr>
          <p:cNvSpPr txBox="1"/>
          <p:nvPr/>
        </p:nvSpPr>
        <p:spPr>
          <a:xfrm>
            <a:off x="6749796" y="5794226"/>
            <a:ext cx="1556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IPCC, AR6</a:t>
            </a:r>
          </a:p>
        </p:txBody>
      </p:sp>
    </p:spTree>
    <p:extLst>
      <p:ext uri="{BB962C8B-B14F-4D97-AF65-F5344CB8AC3E}">
        <p14:creationId xmlns:p14="http://schemas.microsoft.com/office/powerpoint/2010/main" val="2723148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770B15B5-619B-FE16-AA87-9C3E2D33B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  <a:cs typeface="Arial Narrow"/>
              </a:rPr>
              <a:t>DESENVOLVIMENTO RESILIENTE AO CLIMA</a:t>
            </a:r>
            <a:endParaRPr lang="pt-BR" sz="4000" b="1" dirty="0">
              <a:latin typeface="+mn-lt"/>
            </a:endParaRP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8B02C18-43F0-65A4-5177-B3A57060C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6"/>
            <a:ext cx="6002110" cy="4209093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2400" b="1" dirty="0" err="1"/>
              <a:t>Integrar</a:t>
            </a:r>
            <a:r>
              <a:rPr lang="en-US" sz="2400" b="1" dirty="0"/>
              <a:t> </a:t>
            </a:r>
            <a:r>
              <a:rPr lang="en-US" sz="2400" b="1" dirty="0" err="1"/>
              <a:t>medidas</a:t>
            </a:r>
            <a:r>
              <a:rPr lang="en-US" sz="2400" b="1" dirty="0"/>
              <a:t> de </a:t>
            </a:r>
            <a:r>
              <a:rPr lang="en-US" sz="2400" b="1" dirty="0" err="1"/>
              <a:t>adaptação</a:t>
            </a:r>
            <a:r>
              <a:rPr lang="en-US" sz="2400" b="1" dirty="0"/>
              <a:t> </a:t>
            </a:r>
            <a:r>
              <a:rPr lang="en-US" sz="2400" b="1" dirty="0" err="1"/>
              <a:t>às</a:t>
            </a:r>
            <a:r>
              <a:rPr lang="en-US" sz="2400" b="1" dirty="0"/>
              <a:t> </a:t>
            </a:r>
            <a:r>
              <a:rPr lang="en-US" sz="2400" b="1" dirty="0" err="1"/>
              <a:t>mudanças</a:t>
            </a:r>
            <a:r>
              <a:rPr lang="en-US" sz="2400" b="1" dirty="0"/>
              <a:t> </a:t>
            </a:r>
            <a:r>
              <a:rPr lang="en-US" sz="2400" b="1" dirty="0" err="1"/>
              <a:t>climáticas</a:t>
            </a:r>
            <a:r>
              <a:rPr lang="en-US" sz="2400" b="1" dirty="0"/>
              <a:t> com </a:t>
            </a:r>
            <a:r>
              <a:rPr lang="en-US" sz="2400" b="1" dirty="0" err="1"/>
              <a:t>ações</a:t>
            </a:r>
            <a:r>
              <a:rPr lang="en-US" sz="2400" b="1" dirty="0"/>
              <a:t> de </a:t>
            </a:r>
            <a:r>
              <a:rPr lang="en-US" sz="2400" b="1" dirty="0" err="1"/>
              <a:t>mitigação</a:t>
            </a:r>
            <a:r>
              <a:rPr lang="en-US" sz="2400" b="1" dirty="0"/>
              <a:t> para  </a:t>
            </a:r>
            <a:r>
              <a:rPr lang="en-US" sz="2400" b="1" dirty="0" err="1"/>
              <a:t>avançar</a:t>
            </a:r>
            <a:r>
              <a:rPr lang="en-US" sz="2400" b="1" dirty="0"/>
              <a:t> o </a:t>
            </a:r>
            <a:r>
              <a:rPr lang="en-US" sz="2400" b="1" dirty="0" err="1"/>
              <a:t>desenvolvimento</a:t>
            </a:r>
            <a:r>
              <a:rPr lang="en-US" sz="2400" b="1" dirty="0"/>
              <a:t> </a:t>
            </a:r>
            <a:r>
              <a:rPr lang="en-US" sz="2400" b="1" dirty="0" err="1"/>
              <a:t>sustentável</a:t>
            </a:r>
            <a:r>
              <a:rPr lang="en-US" sz="2400" dirty="0"/>
              <a:t>.</a:t>
            </a:r>
          </a:p>
          <a:p>
            <a:pPr>
              <a:lnSpc>
                <a:spcPct val="100000"/>
              </a:lnSpc>
            </a:pPr>
            <a:r>
              <a:rPr lang="pt-BR" sz="2400" dirty="0"/>
              <a:t>Construir uma estrutura-climática e </a:t>
            </a:r>
            <a:r>
              <a:rPr lang="pt-BR" sz="2400" b="1" dirty="0"/>
              <a:t>reconhecer e promover opções de adaptação específicas ao local</a:t>
            </a:r>
            <a:r>
              <a:rPr lang="pt-BR" sz="2400" dirty="0"/>
              <a:t>.</a:t>
            </a:r>
          </a:p>
          <a:p>
            <a:pPr>
              <a:lnSpc>
                <a:spcPct val="100000"/>
              </a:lnSpc>
            </a:pPr>
            <a:r>
              <a:rPr lang="pt-BR" sz="2400" b="1" dirty="0"/>
              <a:t>Políticas de adaptação ampla</a:t>
            </a:r>
            <a:r>
              <a:rPr lang="pt-BR" sz="2400" dirty="0"/>
              <a:t>, incluindo o desenvolvimento e a redução da pobreza, da desigualdade e do risco de catástrofes.</a:t>
            </a:r>
            <a:endParaRPr lang="en-US" sz="2400" dirty="0"/>
          </a:p>
          <a:p>
            <a:endParaRPr lang="en-US" sz="2000" dirty="0"/>
          </a:p>
          <a:p>
            <a:endParaRPr lang="en-US" sz="2000" dirty="0"/>
          </a:p>
          <a:p>
            <a:endParaRPr lang="pt-BR" sz="2000" dirty="0"/>
          </a:p>
        </p:txBody>
      </p:sp>
      <p:pic>
        <p:nvPicPr>
          <p:cNvPr id="6" name="Picture 5" descr="Planta crescendo em uma fenda de concreto">
            <a:extLst>
              <a:ext uri="{FF2B5EF4-FFF2-40B4-BE49-F238E27FC236}">
                <a16:creationId xmlns:a16="http://schemas.microsoft.com/office/drawing/2014/main" id="{101EED15-AED4-81FE-D43A-DF630AA15E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76" r="35130" b="-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88132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07CEAE8-6034-CC50-F770-95B5F04CF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 fontScale="90000"/>
          </a:bodyPr>
          <a:lstStyle/>
          <a:p>
            <a:r>
              <a:rPr lang="pt-BR" sz="3600" b="1" dirty="0"/>
              <a:t>IMPACTOS DIFERENCIADOS </a:t>
            </a:r>
            <a:br>
              <a:rPr lang="pt-BR" sz="3600" b="1" dirty="0"/>
            </a:br>
            <a:br>
              <a:rPr lang="pt-BR" sz="3600" b="1" dirty="0"/>
            </a:br>
            <a:r>
              <a:rPr lang="pt-BR" sz="2800" dirty="0"/>
              <a:t>SAÚDE MATERNA E REPRODUTIVA</a:t>
            </a:r>
            <a:br>
              <a:rPr lang="pt-BR" sz="2800" dirty="0"/>
            </a:br>
            <a:br>
              <a:rPr lang="pt-BR" sz="2800" dirty="0"/>
            </a:br>
            <a:r>
              <a:rPr lang="pt-BR" sz="3200" dirty="0"/>
              <a:t>As mudanças nos padrões climáticos estão </a:t>
            </a:r>
            <a:r>
              <a:rPr lang="pt-BR" sz="3200" b="1" dirty="0"/>
              <a:t>afetando as mulheres grávidas em todo o mundo</a:t>
            </a:r>
            <a:r>
              <a:rPr lang="pt-BR" sz="3200" dirty="0"/>
              <a:t>.</a:t>
            </a:r>
            <a:br>
              <a:rPr lang="pt-BR" sz="3200" dirty="0"/>
            </a:br>
            <a:endParaRPr lang="pt-BR" sz="32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931614F-BD1B-62BC-919F-7C1988A4C4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8720" y="490728"/>
            <a:ext cx="6797039" cy="4992624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endParaRPr lang="pt-BR" sz="2400" dirty="0"/>
          </a:p>
          <a:p>
            <a:pPr>
              <a:lnSpc>
                <a:spcPct val="100000"/>
              </a:lnSpc>
            </a:pPr>
            <a:r>
              <a:rPr lang="pt-BR" sz="2400" dirty="0"/>
              <a:t>Com impactos mais graves em regiões vulneráveis ao clima e com acesso limitado a recursos. </a:t>
            </a:r>
          </a:p>
          <a:p>
            <a:pPr>
              <a:lnSpc>
                <a:spcPct val="100000"/>
              </a:lnSpc>
            </a:pPr>
            <a:r>
              <a:rPr lang="pt-BR" sz="2400" dirty="0"/>
              <a:t>Um estudo em 33 países em desenvolvimento confirmou:</a:t>
            </a:r>
          </a:p>
          <a:p>
            <a:pPr>
              <a:lnSpc>
                <a:spcPct val="100000"/>
              </a:lnSpc>
            </a:pPr>
            <a:r>
              <a:rPr lang="pt-BR" sz="2400" dirty="0"/>
              <a:t> uma associação entre a </a:t>
            </a:r>
            <a:r>
              <a:rPr lang="pt-BR" sz="2400" b="1" dirty="0"/>
              <a:t>exposição a inundações e a perda de gravidez. </a:t>
            </a:r>
          </a:p>
          <a:p>
            <a:pPr>
              <a:lnSpc>
                <a:spcPct val="100000"/>
              </a:lnSpc>
            </a:pPr>
            <a:r>
              <a:rPr lang="pt-BR" sz="2400" dirty="0"/>
              <a:t>estimam que eventos de inundação são responsáveis por mais de 107.000 perdas excessivas de gravidez anualmente. </a:t>
            </a:r>
          </a:p>
          <a:p>
            <a:pPr>
              <a:lnSpc>
                <a:spcPct val="100000"/>
              </a:lnSpc>
            </a:pPr>
            <a:r>
              <a:rPr lang="pt-BR" sz="2400" dirty="0"/>
              <a:t>um aumento de 8% na perda de gravidez em mulheres grávidas expostas a enchentes.</a:t>
            </a:r>
          </a:p>
        </p:txBody>
      </p:sp>
    </p:spTree>
    <p:extLst>
      <p:ext uri="{BB962C8B-B14F-4D97-AF65-F5344CB8AC3E}">
        <p14:creationId xmlns:p14="http://schemas.microsoft.com/office/powerpoint/2010/main" val="316257367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4102</TotalTime>
  <Words>1846</Words>
  <Application>Microsoft Macintosh PowerPoint</Application>
  <PresentationFormat>Widescreen</PresentationFormat>
  <Paragraphs>173</Paragraphs>
  <Slides>33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43" baseType="lpstr">
      <vt:lpstr>Abadi MT Condensed Light</vt:lpstr>
      <vt:lpstr>Aptos</vt:lpstr>
      <vt:lpstr>Aptos Display</vt:lpstr>
      <vt:lpstr>Arial</vt:lpstr>
      <vt:lpstr>Arial Narrow</vt:lpstr>
      <vt:lpstr>Calibri</vt:lpstr>
      <vt:lpstr>Caveat</vt:lpstr>
      <vt:lpstr>Josefin Slab</vt:lpstr>
      <vt:lpstr>Roboto Condensed Light</vt:lpstr>
      <vt:lpstr>Tema do Office</vt:lpstr>
      <vt:lpstr>Políticas Públicas para Adaptação Climática e Cidades Sustentáveis e Resilientes</vt:lpstr>
      <vt:lpstr>ONDE ESTAMOS?  O que diz a Ciência  IPCC, AR6 </vt:lpstr>
      <vt:lpstr>POR QUE A META DE 1,5OC É IMPORTANTE? </vt:lpstr>
      <vt:lpstr>PARA ONDE VAMOS A PARTIR DE AGORA?</vt:lpstr>
      <vt:lpstr>CADA TONELADA DE REDUÇÃO DE EMISSÕES É IMPORTANTE.  CADA INVESTIMENTO NA CONSTRUÇÃO DE RESILIÊNCIA É IMPORTANTE. </vt:lpstr>
      <vt:lpstr>AMÉRICA CENTRAL E DO SUL:  Região altamente exposta, vulnerável e fortemente impactada pela mudança climática </vt:lpstr>
      <vt:lpstr>A MENSAGEM É CLARA</vt:lpstr>
      <vt:lpstr>DESENVOLVIMENTO RESILIENTE AO CLIMA</vt:lpstr>
      <vt:lpstr>IMPACTOS DIFERENCIADOS   SAÚDE MATERNA E REPRODUTIVA  As mudanças nos padrões climáticos estão afetando as mulheres grávidas em todo o mundo. </vt:lpstr>
      <vt:lpstr>Mudanças climáticas e Riscos associados à Segurança Alimentar e Nutricional (SAN)</vt:lpstr>
      <vt:lpstr>Apresentação do PowerPoint</vt:lpstr>
      <vt:lpstr>MUDANÇA DO CLIMA  ESTÁ REDUZINDO AS ÁREAS HABITÁVEIS</vt:lpstr>
      <vt:lpstr>CIDADES  Urgente! Planejamento para aumentar a resiliência e evitar perdas e danos nas cidades.  </vt:lpstr>
      <vt:lpstr>CIDADES DESAFIOS E OPÇÕES DE DESENVOLVIMENTO RESILIENTE AO CLIMA</vt:lpstr>
      <vt:lpstr>CIDADES DESAFIOS  AO DESENVOLVIMENTO RESILIENTE AO CLIMA</vt:lpstr>
      <vt:lpstr>ALGUMAS CIDADES TAMBÉM CARECEM DE MECANISMOS PARA: </vt:lpstr>
      <vt:lpstr>MUDANÇA TRANSFORMACIONAL</vt:lpstr>
      <vt:lpstr>INFRAESTRUTURAS CRÍTICAS </vt:lpstr>
      <vt:lpstr>INFRAESTRUTURAS CRÍTICAS NO BRASIL</vt:lpstr>
      <vt:lpstr>CIDADES E INFRAESTRUTURAS CRÍTICAS</vt:lpstr>
      <vt:lpstr>MUDANÇAS CLIMÁTICAS E INFRAESTRUTURAS CRÍTICAS</vt:lpstr>
      <vt:lpstr>INFRAESTRUTURAS CRÍTICAS E SOLUÇÕES BASEADAS NA NATUREZA</vt:lpstr>
      <vt:lpstr>Apresentação do PowerPoint</vt:lpstr>
      <vt:lpstr>AÇÕES DE ADAPTAÇÃO</vt:lpstr>
      <vt:lpstr>AÇÕES DE ADAPTAÇÃO</vt:lpstr>
      <vt:lpstr>AÇÕES DE ADAPTAÇÃO</vt:lpstr>
      <vt:lpstr>ELEVAÇÃO DO NÍVEL DO MAR</vt:lpstr>
      <vt:lpstr>Apresentação do PowerPoint</vt:lpstr>
      <vt:lpstr>AS PERDAS E DANOS FAZEM PARTE DO NOSSO FUTURO, MAS AS AÇÕES TOMADAS AGORA FARÃO A DIFERENÇA. </vt:lpstr>
      <vt:lpstr>EM QUE MEDIDA AS GERAÇÕES ATUAIS E FUTURAS IRÃO EXPERIMENTAR UM MUNDO MAIS QUENTE E DIFERENTE DEPENDE DAS ESCOLHAS FEITAS NESTA DÉCADA</vt:lpstr>
      <vt:lpstr>A IMPORTÂNCIA DOS SISTEMAS DE INFORMAÇÃO</vt:lpstr>
      <vt:lpstr>LIÇÕES DA PANDEMIA DE COVID-19 À MUDANÇA CLIMÁTICA </vt:lpstr>
      <vt:lpstr>CHAMADO À AÇÃO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Mercedes Bustamante</dc:creator>
  <cp:lastModifiedBy>Mercedes Bustamante</cp:lastModifiedBy>
  <cp:revision>17</cp:revision>
  <dcterms:created xsi:type="dcterms:W3CDTF">2024-06-03T17:46:47Z</dcterms:created>
  <dcterms:modified xsi:type="dcterms:W3CDTF">2024-06-06T14:09:25Z</dcterms:modified>
</cp:coreProperties>
</file>