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1" r:id="rId2"/>
    <p:sldId id="2109" r:id="rId3"/>
    <p:sldId id="2110" r:id="rId4"/>
    <p:sldId id="2111" r:id="rId5"/>
    <p:sldId id="2112" r:id="rId6"/>
    <p:sldId id="2113" r:id="rId7"/>
    <p:sldId id="2114" r:id="rId8"/>
    <p:sldId id="2115" r:id="rId9"/>
    <p:sldId id="2116" r:id="rId10"/>
    <p:sldId id="2117" r:id="rId11"/>
    <p:sldId id="2118" r:id="rId12"/>
    <p:sldId id="2119" r:id="rId13"/>
    <p:sldId id="447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646464"/>
    <a:srgbClr val="A61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582" y="1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BFC42-000D-4CC1-A749-B2F5170D0F1D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952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582" y="9428952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7A5F4-F5AF-4272-AC88-73B1C7E77A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971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582" y="1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BF85-2A7A-4DB2-BF9A-8D4C40C9C68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153" y="4777110"/>
            <a:ext cx="5439369" cy="3908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952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582" y="9428952"/>
            <a:ext cx="2945557" cy="497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F51A-8717-4A5D-85DE-9F659E48AC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02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0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5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5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3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5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A83D36-B86C-476E-B387-77E5707B9147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9" y="6260270"/>
            <a:ext cx="2629931" cy="4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464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292673" y="1803862"/>
            <a:ext cx="4642613" cy="278373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dirty="0"/>
              <a:t>Banco do Nordeste do Brasil S.A.</a:t>
            </a:r>
          </a:p>
        </p:txBody>
      </p:sp>
      <p:pic>
        <p:nvPicPr>
          <p:cNvPr id="1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8"/>
          <a:stretch/>
        </p:blipFill>
        <p:spPr bwMode="auto">
          <a:xfrm>
            <a:off x="8649247" y="4597149"/>
            <a:ext cx="3542753" cy="226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395" r="113" b="25427"/>
          <a:stretch/>
        </p:blipFill>
        <p:spPr bwMode="auto">
          <a:xfrm>
            <a:off x="9387298" y="3446964"/>
            <a:ext cx="2812939" cy="17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9"/>
          <a:stretch/>
        </p:blipFill>
        <p:spPr bwMode="auto">
          <a:xfrm>
            <a:off x="8841422" y="1709685"/>
            <a:ext cx="3358815" cy="17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r="1526"/>
          <a:stretch/>
        </p:blipFill>
        <p:spPr bwMode="auto">
          <a:xfrm>
            <a:off x="8841422" y="0"/>
            <a:ext cx="3358815" cy="170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print"/>
          <a:srcRect l="11247" t="545"/>
          <a:stretch/>
        </p:blipFill>
        <p:spPr>
          <a:xfrm>
            <a:off x="7833070" y="3439817"/>
            <a:ext cx="1566526" cy="1713421"/>
          </a:xfrm>
          <a:prstGeom prst="rect">
            <a:avLst/>
          </a:prstGeom>
        </p:spPr>
      </p:pic>
      <p:pic>
        <p:nvPicPr>
          <p:cNvPr id="17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63" y="0"/>
            <a:ext cx="2440859" cy="17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72" y="5333116"/>
            <a:ext cx="3911095" cy="685881"/>
          </a:xfrm>
          <a:prstGeom prst="rect">
            <a:avLst/>
          </a:prstGeom>
        </p:spPr>
      </p:pic>
      <p:grpSp>
        <p:nvGrpSpPr>
          <p:cNvPr id="57" name="Agrupar 56"/>
          <p:cNvGrpSpPr/>
          <p:nvPr/>
        </p:nvGrpSpPr>
        <p:grpSpPr>
          <a:xfrm rot="5400000">
            <a:off x="8066520" y="5196394"/>
            <a:ext cx="1178308" cy="1645209"/>
            <a:chOff x="7725316" y="1712420"/>
            <a:chExt cx="1178308" cy="1645209"/>
          </a:xfrm>
        </p:grpSpPr>
        <p:grpSp>
          <p:nvGrpSpPr>
            <p:cNvPr id="29" name="Agrupar 28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9" name="Agrupar 38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58" name="Agrupar 57"/>
          <p:cNvGrpSpPr/>
          <p:nvPr/>
        </p:nvGrpSpPr>
        <p:grpSpPr>
          <a:xfrm>
            <a:off x="7712571" y="1751682"/>
            <a:ext cx="1178308" cy="1645209"/>
            <a:chOff x="7725316" y="1712420"/>
            <a:chExt cx="1178308" cy="1645209"/>
          </a:xfrm>
        </p:grpSpPr>
        <p:grpSp>
          <p:nvGrpSpPr>
            <p:cNvPr id="59" name="Agrupar 58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9" name="Elipse 7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" name="Elipse 7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Elipse 8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" name="Elipse 8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Elipse 8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Elipse 8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0" name="Agrupar 59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70" name="Elipse 69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Elipse 70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Elipse 71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Elipse 72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4" name="Elipse 73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" name="Elipse 74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6" name="Elipse 75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7" name="Elipse 76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" name="Agrupar 60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62" name="Elipse 61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" name="Elipse 62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" name="Elipse 64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Elipse 66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" name="Elipse 67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Elipse 68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86" name="Agrupar 85"/>
          <p:cNvGrpSpPr/>
          <p:nvPr/>
        </p:nvGrpSpPr>
        <p:grpSpPr>
          <a:xfrm rot="5400000">
            <a:off x="161705" y="19344"/>
            <a:ext cx="1178308" cy="1645209"/>
            <a:chOff x="7725316" y="1712420"/>
            <a:chExt cx="1178308" cy="1645209"/>
          </a:xfrm>
        </p:grpSpPr>
        <p:grpSp>
          <p:nvGrpSpPr>
            <p:cNvPr id="87" name="Agrupar 86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106" name="Elipse 10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7" name="Elipse 10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8" name="Elipse 10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9" name="Elipse 10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0" name="Elipse 10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1" name="Elipse 11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2" name="Elipse 11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3" name="Elipse 11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8" name="Agrupar 87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98" name="Elipse 9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9" name="Elipse 9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0" name="Elipse 9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1" name="Elipse 10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2" name="Elipse 10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3" name="Elipse 10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4" name="Elipse 10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5" name="Elipse 10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9" name="Agrupar 88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90" name="Elipse 89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" name="Elipse 90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Elipse 91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" name="Elipse 92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4" name="Elipse 93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" name="Elipse 94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6" name="Elipse 95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7" name="Elipse 96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7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Plano de 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/>
              <a:t>Para atendimento desse expressivo número de novos municípios novos, a </a:t>
            </a:r>
            <a:r>
              <a:rPr lang="pt-BR" sz="2200" dirty="0" err="1"/>
              <a:t>Super</a:t>
            </a:r>
            <a:r>
              <a:rPr lang="pt-BR" sz="2200" dirty="0"/>
              <a:t> MG/ES os distribuiu entre suas agências mais próximas, que passaram a ser responsáveis pelo atendimento aos potenciais clientes e parceiros de tais localidades.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/>
              <a:t>O próximo passo foi destacar um gestor para atender de imediato a cidade de Governador Valadares, dada sua importância econômica e institucional.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/>
              <a:t>Em seguida, a </a:t>
            </a:r>
            <a:r>
              <a:rPr lang="pt-BR" sz="2200" dirty="0" err="1"/>
              <a:t>Super</a:t>
            </a:r>
            <a:r>
              <a:rPr lang="pt-BR" sz="2200" dirty="0"/>
              <a:t> MG/ES construiu um plano de ação objetivo, a seguir, que inclui as seguintes etapas:</a:t>
            </a:r>
          </a:p>
        </p:txBody>
      </p:sp>
      <p:grpSp>
        <p:nvGrpSpPr>
          <p:cNvPr id="4" name="Agrupar 3"/>
          <p:cNvGrpSpPr/>
          <p:nvPr/>
        </p:nvGrpSpPr>
        <p:grpSpPr>
          <a:xfrm rot="5400000">
            <a:off x="11278996" y="3178690"/>
            <a:ext cx="1178308" cy="1645209"/>
            <a:chOff x="7725316" y="1712420"/>
            <a:chExt cx="1178308" cy="1645209"/>
          </a:xfrm>
        </p:grpSpPr>
        <p:grpSp>
          <p:nvGrpSpPr>
            <p:cNvPr id="5" name="Agrupar 4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2" name="Agrupar 31"/>
          <p:cNvGrpSpPr/>
          <p:nvPr/>
        </p:nvGrpSpPr>
        <p:grpSpPr>
          <a:xfrm>
            <a:off x="10763925" y="-457480"/>
            <a:ext cx="1178308" cy="1645209"/>
            <a:chOff x="7725316" y="1712420"/>
            <a:chExt cx="1178308" cy="1645209"/>
          </a:xfrm>
        </p:grpSpPr>
        <p:grpSp>
          <p:nvGrpSpPr>
            <p:cNvPr id="33" name="Agrupar 32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" name="Agrupar 33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5" name="Agrupar 34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25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Plano de 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A6193C"/>
              </a:buClr>
            </a:pPr>
            <a:r>
              <a:rPr lang="pt-BR" sz="2200" dirty="0"/>
              <a:t>Estudo para abertura de agências, com perspectivas de aplicações anuais da ordem de R$ 322.000.000,00 somente em recursos do Fundo Constitucional de Financiamento do Nordeste (FNE);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6193C"/>
              </a:buClr>
            </a:pPr>
            <a:endParaRPr lang="pt-BR" sz="22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6193C"/>
              </a:buClr>
            </a:pPr>
            <a:r>
              <a:rPr lang="pt-BR" sz="2200" dirty="0"/>
              <a:t>Designação de equipe gestora imediata para a praça de Governador Valadares;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6193C"/>
              </a:buClr>
            </a:pPr>
            <a:endParaRPr lang="pt-BR" sz="22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6193C"/>
              </a:buClr>
            </a:pPr>
            <a:r>
              <a:rPr lang="pt-BR" sz="2200" dirty="0"/>
              <a:t>Abertura de Unidade do </a:t>
            </a:r>
            <a:r>
              <a:rPr lang="pt-BR" sz="2200" dirty="0" err="1"/>
              <a:t>Crediamigo</a:t>
            </a:r>
            <a:r>
              <a:rPr lang="pt-BR" sz="2200" dirty="0"/>
              <a:t> em Governador Valadares;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6193C"/>
              </a:buClr>
            </a:pPr>
            <a:endParaRPr lang="pt-BR" sz="22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6193C"/>
              </a:buClr>
            </a:pPr>
            <a:r>
              <a:rPr lang="pt-BR" sz="2200" dirty="0"/>
              <a:t>Abertura de Unidade do </a:t>
            </a:r>
            <a:r>
              <a:rPr lang="pt-BR" sz="2200" dirty="0" err="1"/>
              <a:t>Crediamigo</a:t>
            </a:r>
            <a:r>
              <a:rPr lang="pt-BR" sz="2200" dirty="0"/>
              <a:t> em Vitória;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6193C"/>
              </a:buClr>
            </a:pPr>
            <a:endParaRPr lang="pt-BR" sz="22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6193C"/>
              </a:buClr>
            </a:pPr>
            <a:r>
              <a:rPr lang="pt-BR" sz="2200" dirty="0"/>
              <a:t>Outras atividades necessárias para o pleno atendimento negocial e institucional do Banco em sua nova área de atuação.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0764646" y="205301"/>
            <a:ext cx="1178308" cy="1645209"/>
            <a:chOff x="7725316" y="1712420"/>
            <a:chExt cx="1178308" cy="1645209"/>
          </a:xfrm>
        </p:grpSpPr>
        <p:grpSp>
          <p:nvGrpSpPr>
            <p:cNvPr id="5" name="Agrupar 4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2" name="Agrupar 31"/>
          <p:cNvGrpSpPr/>
          <p:nvPr/>
        </p:nvGrpSpPr>
        <p:grpSpPr>
          <a:xfrm>
            <a:off x="249046" y="205301"/>
            <a:ext cx="1178308" cy="1645209"/>
            <a:chOff x="7725316" y="1712420"/>
            <a:chExt cx="1178308" cy="1645209"/>
          </a:xfrm>
        </p:grpSpPr>
        <p:grpSp>
          <p:nvGrpSpPr>
            <p:cNvPr id="33" name="Agrupar 32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" name="Agrupar 33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5" name="Agrupar 34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884394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Ações já planejadas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A6193C"/>
              </a:buClr>
            </a:pPr>
            <a:r>
              <a:rPr lang="pt-BR" sz="2200" dirty="0"/>
              <a:t>Visitas dos gestores das agências aos prefeitos e parceiros dos novos municípios da área da Sudene;</a:t>
            </a:r>
          </a:p>
          <a:p>
            <a:pPr>
              <a:lnSpc>
                <a:spcPct val="150000"/>
              </a:lnSpc>
              <a:buClr>
                <a:srgbClr val="A6193C"/>
              </a:buClr>
            </a:pPr>
            <a:r>
              <a:rPr lang="pt-BR" sz="2200" dirty="0"/>
              <a:t>Visitas do superintendente e equipe ao prefeito de Governador Valadares;</a:t>
            </a:r>
          </a:p>
          <a:p>
            <a:pPr>
              <a:lnSpc>
                <a:spcPct val="150000"/>
              </a:lnSpc>
              <a:buClr>
                <a:srgbClr val="A6193C"/>
              </a:buClr>
            </a:pPr>
            <a:r>
              <a:rPr lang="pt-BR" sz="2200" dirty="0"/>
              <a:t>Visitas do superintendente e equipe aos parceiros institucionais de Governador Valadares e região: </a:t>
            </a:r>
            <a:r>
              <a:rPr lang="pt-BR" sz="2200" dirty="0" err="1"/>
              <a:t>Fiemg</a:t>
            </a:r>
            <a:r>
              <a:rPr lang="pt-BR" sz="2200" dirty="0"/>
              <a:t>, CDL, </a:t>
            </a:r>
            <a:r>
              <a:rPr lang="pt-BR" sz="2200" dirty="0" err="1"/>
              <a:t>Emater</a:t>
            </a:r>
            <a:r>
              <a:rPr lang="pt-BR" sz="2200" dirty="0"/>
              <a:t>, ACGV;</a:t>
            </a:r>
          </a:p>
          <a:p>
            <a:pPr>
              <a:lnSpc>
                <a:spcPct val="150000"/>
              </a:lnSpc>
              <a:buClr>
                <a:srgbClr val="A6193C"/>
              </a:buClr>
            </a:pPr>
            <a:r>
              <a:rPr lang="pt-BR" sz="2200" dirty="0"/>
              <a:t>Entrevistas em TVs e rádios de Governador Valadares e região.</a:t>
            </a:r>
          </a:p>
        </p:txBody>
      </p:sp>
      <p:grpSp>
        <p:nvGrpSpPr>
          <p:cNvPr id="4" name="Agrupar 3"/>
          <p:cNvGrpSpPr/>
          <p:nvPr/>
        </p:nvGrpSpPr>
        <p:grpSpPr>
          <a:xfrm rot="5400000">
            <a:off x="-175656" y="48342"/>
            <a:ext cx="1178308" cy="1645209"/>
            <a:chOff x="7725316" y="1712420"/>
            <a:chExt cx="1178308" cy="1645209"/>
          </a:xfrm>
        </p:grpSpPr>
        <p:grpSp>
          <p:nvGrpSpPr>
            <p:cNvPr id="5" name="Agrupar 4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2" name="Agrupar 31"/>
          <p:cNvGrpSpPr/>
          <p:nvPr/>
        </p:nvGrpSpPr>
        <p:grpSpPr>
          <a:xfrm>
            <a:off x="249046" y="5489295"/>
            <a:ext cx="1178308" cy="1645209"/>
            <a:chOff x="7725316" y="1712420"/>
            <a:chExt cx="1178308" cy="1645209"/>
          </a:xfrm>
        </p:grpSpPr>
        <p:grpSp>
          <p:nvGrpSpPr>
            <p:cNvPr id="33" name="Agrupar 32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" name="Agrupar 33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5" name="Agrupar 34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06708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37073" y="2558997"/>
            <a:ext cx="10369152" cy="19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 dirty="0">
                <a:solidFill>
                  <a:srgbClr val="F68B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t-BR" altLang="pt-BR" sz="1200" b="1" dirty="0">
              <a:solidFill>
                <a:srgbClr val="A619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A61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Wesley Maciel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Superintendente para Minas Gerais e Espírito Santo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89" y="4980247"/>
            <a:ext cx="6832611" cy="681221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 rot="5400000">
            <a:off x="10780232" y="19345"/>
            <a:ext cx="1178308" cy="1645209"/>
            <a:chOff x="7725316" y="1712420"/>
            <a:chExt cx="1178308" cy="1645209"/>
          </a:xfrm>
        </p:grpSpPr>
        <p:grpSp>
          <p:nvGrpSpPr>
            <p:cNvPr id="7" name="Agrupar 6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6" name="Elipse 2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" name="Agrupar 7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18" name="Elipse 1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9" name="Agrupar 8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10" name="Elipse 9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4" name="Agrupar 33"/>
          <p:cNvGrpSpPr/>
          <p:nvPr/>
        </p:nvGrpSpPr>
        <p:grpSpPr>
          <a:xfrm rot="5400000">
            <a:off x="10780241" y="1761322"/>
            <a:ext cx="1178308" cy="1645209"/>
            <a:chOff x="7725316" y="1712420"/>
            <a:chExt cx="1178308" cy="1645209"/>
          </a:xfrm>
        </p:grpSpPr>
        <p:grpSp>
          <p:nvGrpSpPr>
            <p:cNvPr id="35" name="Agrupar 34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54" name="Elipse 5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6" name="Agrupar 35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7" name="Agrupar 36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Banco do Nordeste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890531" y="1694210"/>
            <a:ext cx="2207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68B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Missão</a:t>
            </a: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6011864" y="1690688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68B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</a:p>
        </p:txBody>
      </p:sp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890531" y="2337019"/>
            <a:ext cx="5121333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7A1022"/>
              </a:buClr>
              <a:defRPr/>
            </a:pPr>
            <a:r>
              <a:rPr lang="pt-BR" sz="3200" dirty="0">
                <a:solidFill>
                  <a:srgbClr val="646464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Atuar como o banco de desenvolvimento da Região Nordeste.</a:t>
            </a:r>
            <a:endParaRPr lang="pt-BR" sz="3200" i="1" dirty="0">
              <a:solidFill>
                <a:srgbClr val="646464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6011864" y="2337019"/>
            <a:ext cx="5121332" cy="35394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7A1022"/>
              </a:buClr>
              <a:defRPr/>
            </a:pPr>
            <a:r>
              <a:rPr lang="pt-BR" sz="3200" dirty="0">
                <a:solidFill>
                  <a:srgbClr val="646464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Ser o banco preferido do Nordeste, reconhecido pela sua capacidade de promover o bem-estar das famílias e a competitividade das empresas da Região.</a:t>
            </a:r>
          </a:p>
        </p:txBody>
      </p:sp>
      <p:grpSp>
        <p:nvGrpSpPr>
          <p:cNvPr id="8" name="Agrupar 7"/>
          <p:cNvGrpSpPr/>
          <p:nvPr/>
        </p:nvGrpSpPr>
        <p:grpSpPr>
          <a:xfrm rot="10800000">
            <a:off x="249046" y="5212791"/>
            <a:ext cx="1178308" cy="1645209"/>
            <a:chOff x="7725316" y="1712420"/>
            <a:chExt cx="1178308" cy="1645209"/>
          </a:xfrm>
        </p:grpSpPr>
        <p:grpSp>
          <p:nvGrpSpPr>
            <p:cNvPr id="9" name="Agrupar 8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8" name="Elipse 2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0" name="Agrupar 9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20" name="Elipse 19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0315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Atuação do Banco do Nordeste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70011"/>
            <a:ext cx="2669771" cy="76794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68B1F"/>
                </a:solidFill>
              </a:rPr>
              <a:t>Pessoas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68B1F"/>
                </a:solidFill>
              </a:rPr>
              <a:t>Físicas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993967" y="2970011"/>
            <a:ext cx="2669771" cy="76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F68B1F"/>
                </a:solidFill>
              </a:rPr>
              <a:t>Empresas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514108" y="2970010"/>
            <a:ext cx="2669771" cy="76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F68B1F"/>
                </a:solidFill>
              </a:rPr>
              <a:t>Agronegócios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66759" y="2970010"/>
            <a:ext cx="2669771" cy="76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 err="1">
                <a:solidFill>
                  <a:srgbClr val="F68B1F"/>
                </a:solidFill>
              </a:rPr>
              <a:t>Microfinança</a:t>
            </a:r>
            <a:r>
              <a:rPr lang="pt-BR" sz="2400" b="1" dirty="0">
                <a:solidFill>
                  <a:srgbClr val="F68B1F"/>
                </a:solidFill>
              </a:rPr>
              <a:t> e Infraestrutura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16" y="4428341"/>
            <a:ext cx="2400197" cy="7471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18" y="4428341"/>
            <a:ext cx="2400198" cy="747099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428115" y="5421649"/>
            <a:ext cx="3104998" cy="468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F68B1F"/>
                </a:solidFill>
              </a:rPr>
              <a:t>Microfinança Urbana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096000" y="5413336"/>
            <a:ext cx="2873434" cy="468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F68B1F"/>
                </a:solidFill>
              </a:rPr>
              <a:t>Microfinança Rural</a:t>
            </a:r>
          </a:p>
        </p:txBody>
      </p:sp>
      <p:grpSp>
        <p:nvGrpSpPr>
          <p:cNvPr id="11" name="Agrupar 10"/>
          <p:cNvGrpSpPr/>
          <p:nvPr/>
        </p:nvGrpSpPr>
        <p:grpSpPr>
          <a:xfrm rot="5400000">
            <a:off x="11170978" y="8797"/>
            <a:ext cx="1178308" cy="1645209"/>
            <a:chOff x="7725316" y="1712420"/>
            <a:chExt cx="1178308" cy="1645209"/>
          </a:xfrm>
        </p:grpSpPr>
        <p:grpSp>
          <p:nvGrpSpPr>
            <p:cNvPr id="12" name="Agrupar 11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3" name="Agrupar 12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9" name="Google Shape;10494;p66"/>
          <p:cNvGrpSpPr/>
          <p:nvPr/>
        </p:nvGrpSpPr>
        <p:grpSpPr>
          <a:xfrm>
            <a:off x="1663924" y="2099808"/>
            <a:ext cx="1018322" cy="747099"/>
            <a:chOff x="5331913" y="3413947"/>
            <a:chExt cx="347143" cy="254684"/>
          </a:xfrm>
          <a:solidFill>
            <a:srgbClr val="646464"/>
          </a:solidFill>
        </p:grpSpPr>
        <p:sp>
          <p:nvSpPr>
            <p:cNvPr id="40" name="Google Shape;10495;p66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496;p66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497;p66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498;p66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499;p66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00;p66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2980;p70"/>
          <p:cNvGrpSpPr/>
          <p:nvPr/>
        </p:nvGrpSpPr>
        <p:grpSpPr>
          <a:xfrm>
            <a:off x="3897777" y="2103413"/>
            <a:ext cx="862150" cy="740132"/>
            <a:chOff x="6558300" y="1538193"/>
            <a:chExt cx="382788" cy="328613"/>
          </a:xfrm>
          <a:solidFill>
            <a:srgbClr val="646464"/>
          </a:solidFill>
        </p:grpSpPr>
        <p:sp>
          <p:nvSpPr>
            <p:cNvPr id="47" name="Google Shape;12981;p70"/>
            <p:cNvSpPr/>
            <p:nvPr/>
          </p:nvSpPr>
          <p:spPr>
            <a:xfrm>
              <a:off x="6558300" y="1538193"/>
              <a:ext cx="382788" cy="328613"/>
            </a:xfrm>
            <a:custGeom>
              <a:avLst/>
              <a:gdLst/>
              <a:ahLst/>
              <a:cxnLst/>
              <a:rect l="l" t="t" r="r" b="b"/>
              <a:pathLst>
                <a:path w="12026" h="10324" extrusionOk="0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982;p70"/>
            <p:cNvSpPr/>
            <p:nvPr/>
          </p:nvSpPr>
          <p:spPr>
            <a:xfrm>
              <a:off x="6714426" y="1699635"/>
              <a:ext cx="70917" cy="34536"/>
            </a:xfrm>
            <a:custGeom>
              <a:avLst/>
              <a:gdLst/>
              <a:ahLst/>
              <a:cxnLst/>
              <a:rect l="l" t="t" r="r" b="b"/>
              <a:pathLst>
                <a:path w="2228" h="1085" extrusionOk="0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2422;p69"/>
          <p:cNvSpPr/>
          <p:nvPr/>
        </p:nvSpPr>
        <p:spPr>
          <a:xfrm>
            <a:off x="6550542" y="2099808"/>
            <a:ext cx="596902" cy="805240"/>
          </a:xfrm>
          <a:custGeom>
            <a:avLst/>
            <a:gdLst/>
            <a:ahLst/>
            <a:cxnLst/>
            <a:rect l="l" t="t" r="r" b="b"/>
            <a:pathLst>
              <a:path w="8217" h="11085" extrusionOk="0">
                <a:moveTo>
                  <a:pt x="5359" y="1298"/>
                </a:moveTo>
                <a:cubicBezTo>
                  <a:pt x="5775" y="1298"/>
                  <a:pt x="6180" y="1370"/>
                  <a:pt x="6526" y="1465"/>
                </a:cubicBezTo>
                <a:cubicBezTo>
                  <a:pt x="6728" y="1524"/>
                  <a:pt x="6930" y="1584"/>
                  <a:pt x="7085" y="1643"/>
                </a:cubicBezTo>
                <a:cubicBezTo>
                  <a:pt x="7004" y="1642"/>
                  <a:pt x="6923" y="1641"/>
                  <a:pt x="6842" y="1641"/>
                </a:cubicBezTo>
                <a:cubicBezTo>
                  <a:pt x="6387" y="1641"/>
                  <a:pt x="5932" y="1671"/>
                  <a:pt x="5478" y="1762"/>
                </a:cubicBezTo>
                <a:cubicBezTo>
                  <a:pt x="4811" y="1881"/>
                  <a:pt x="4144" y="2108"/>
                  <a:pt x="3513" y="2405"/>
                </a:cubicBezTo>
                <a:cubicBezTo>
                  <a:pt x="3489" y="2417"/>
                  <a:pt x="3454" y="2429"/>
                  <a:pt x="3418" y="2441"/>
                </a:cubicBezTo>
                <a:cubicBezTo>
                  <a:pt x="3394" y="2262"/>
                  <a:pt x="3442" y="1941"/>
                  <a:pt x="3835" y="1703"/>
                </a:cubicBezTo>
                <a:cubicBezTo>
                  <a:pt x="4323" y="1405"/>
                  <a:pt x="4859" y="1298"/>
                  <a:pt x="5359" y="1298"/>
                </a:cubicBezTo>
                <a:close/>
                <a:moveTo>
                  <a:pt x="1537" y="298"/>
                </a:moveTo>
                <a:cubicBezTo>
                  <a:pt x="1465" y="679"/>
                  <a:pt x="1406" y="1179"/>
                  <a:pt x="1406" y="1715"/>
                </a:cubicBezTo>
                <a:cubicBezTo>
                  <a:pt x="1406" y="2251"/>
                  <a:pt x="1453" y="2763"/>
                  <a:pt x="1537" y="3132"/>
                </a:cubicBezTo>
                <a:cubicBezTo>
                  <a:pt x="1465" y="3144"/>
                  <a:pt x="1406" y="3203"/>
                  <a:pt x="1406" y="3298"/>
                </a:cubicBezTo>
                <a:cubicBezTo>
                  <a:pt x="1406" y="3382"/>
                  <a:pt x="1477" y="3453"/>
                  <a:pt x="1573" y="3453"/>
                </a:cubicBezTo>
                <a:cubicBezTo>
                  <a:pt x="1668" y="3453"/>
                  <a:pt x="1751" y="3548"/>
                  <a:pt x="1751" y="3632"/>
                </a:cubicBezTo>
                <a:cubicBezTo>
                  <a:pt x="1751" y="3739"/>
                  <a:pt x="1656" y="3822"/>
                  <a:pt x="1573" y="3822"/>
                </a:cubicBezTo>
                <a:lnTo>
                  <a:pt x="525" y="3822"/>
                </a:lnTo>
                <a:cubicBezTo>
                  <a:pt x="418" y="3822"/>
                  <a:pt x="346" y="3727"/>
                  <a:pt x="346" y="3632"/>
                </a:cubicBezTo>
                <a:cubicBezTo>
                  <a:pt x="346" y="3536"/>
                  <a:pt x="441" y="3453"/>
                  <a:pt x="525" y="3453"/>
                </a:cubicBezTo>
                <a:lnTo>
                  <a:pt x="870" y="3453"/>
                </a:lnTo>
                <a:cubicBezTo>
                  <a:pt x="953" y="3453"/>
                  <a:pt x="1037" y="3382"/>
                  <a:pt x="1037" y="3298"/>
                </a:cubicBezTo>
                <a:cubicBezTo>
                  <a:pt x="1037" y="3203"/>
                  <a:pt x="953" y="3132"/>
                  <a:pt x="870" y="3132"/>
                </a:cubicBezTo>
                <a:lnTo>
                  <a:pt x="560" y="3132"/>
                </a:lnTo>
                <a:cubicBezTo>
                  <a:pt x="632" y="2763"/>
                  <a:pt x="691" y="2251"/>
                  <a:pt x="691" y="1715"/>
                </a:cubicBezTo>
                <a:cubicBezTo>
                  <a:pt x="691" y="1179"/>
                  <a:pt x="644" y="679"/>
                  <a:pt x="560" y="298"/>
                </a:cubicBezTo>
                <a:close/>
                <a:moveTo>
                  <a:pt x="4723" y="3566"/>
                </a:moveTo>
                <a:cubicBezTo>
                  <a:pt x="5218" y="3566"/>
                  <a:pt x="5698" y="3690"/>
                  <a:pt x="6168" y="3953"/>
                </a:cubicBezTo>
                <a:cubicBezTo>
                  <a:pt x="6692" y="4251"/>
                  <a:pt x="7073" y="4715"/>
                  <a:pt x="7299" y="5346"/>
                </a:cubicBezTo>
                <a:cubicBezTo>
                  <a:pt x="7383" y="5608"/>
                  <a:pt x="7430" y="5846"/>
                  <a:pt x="7466" y="6001"/>
                </a:cubicBezTo>
                <a:cubicBezTo>
                  <a:pt x="6823" y="5763"/>
                  <a:pt x="5049" y="5013"/>
                  <a:pt x="3978" y="3656"/>
                </a:cubicBezTo>
                <a:cubicBezTo>
                  <a:pt x="4230" y="3596"/>
                  <a:pt x="4478" y="3566"/>
                  <a:pt x="4723" y="3566"/>
                </a:cubicBezTo>
                <a:close/>
                <a:moveTo>
                  <a:pt x="1537" y="4144"/>
                </a:moveTo>
                <a:cubicBezTo>
                  <a:pt x="1465" y="4513"/>
                  <a:pt x="1406" y="5025"/>
                  <a:pt x="1406" y="5561"/>
                </a:cubicBezTo>
                <a:cubicBezTo>
                  <a:pt x="1406" y="6096"/>
                  <a:pt x="1453" y="6596"/>
                  <a:pt x="1537" y="6977"/>
                </a:cubicBezTo>
                <a:lnTo>
                  <a:pt x="560" y="6977"/>
                </a:lnTo>
                <a:cubicBezTo>
                  <a:pt x="632" y="6596"/>
                  <a:pt x="691" y="6096"/>
                  <a:pt x="691" y="5561"/>
                </a:cubicBezTo>
                <a:cubicBezTo>
                  <a:pt x="691" y="5025"/>
                  <a:pt x="632" y="4513"/>
                  <a:pt x="560" y="4144"/>
                </a:cubicBezTo>
                <a:close/>
                <a:moveTo>
                  <a:pt x="1573" y="7299"/>
                </a:moveTo>
                <a:cubicBezTo>
                  <a:pt x="1656" y="7299"/>
                  <a:pt x="1751" y="7370"/>
                  <a:pt x="1751" y="7477"/>
                </a:cubicBezTo>
                <a:cubicBezTo>
                  <a:pt x="1751" y="7585"/>
                  <a:pt x="1656" y="7656"/>
                  <a:pt x="1573" y="7656"/>
                </a:cubicBezTo>
                <a:lnTo>
                  <a:pt x="525" y="7656"/>
                </a:lnTo>
                <a:cubicBezTo>
                  <a:pt x="418" y="7656"/>
                  <a:pt x="346" y="7573"/>
                  <a:pt x="346" y="7477"/>
                </a:cubicBezTo>
                <a:cubicBezTo>
                  <a:pt x="346" y="7394"/>
                  <a:pt x="441" y="7299"/>
                  <a:pt x="525" y="7299"/>
                </a:cubicBezTo>
                <a:close/>
                <a:moveTo>
                  <a:pt x="3966" y="5310"/>
                </a:moveTo>
                <a:cubicBezTo>
                  <a:pt x="5049" y="6751"/>
                  <a:pt x="6109" y="7489"/>
                  <a:pt x="6526" y="7751"/>
                </a:cubicBezTo>
                <a:lnTo>
                  <a:pt x="5466" y="8799"/>
                </a:lnTo>
                <a:cubicBezTo>
                  <a:pt x="4251" y="7799"/>
                  <a:pt x="3501" y="6156"/>
                  <a:pt x="3311" y="5680"/>
                </a:cubicBezTo>
                <a:lnTo>
                  <a:pt x="3966" y="5310"/>
                </a:lnTo>
                <a:close/>
                <a:moveTo>
                  <a:pt x="1525" y="7989"/>
                </a:moveTo>
                <a:cubicBezTo>
                  <a:pt x="1453" y="8358"/>
                  <a:pt x="1394" y="8859"/>
                  <a:pt x="1394" y="9394"/>
                </a:cubicBezTo>
                <a:cubicBezTo>
                  <a:pt x="1406" y="9930"/>
                  <a:pt x="1453" y="10442"/>
                  <a:pt x="1525" y="10811"/>
                </a:cubicBezTo>
                <a:lnTo>
                  <a:pt x="537" y="10811"/>
                </a:lnTo>
                <a:cubicBezTo>
                  <a:pt x="608" y="10442"/>
                  <a:pt x="668" y="9930"/>
                  <a:pt x="668" y="9394"/>
                </a:cubicBezTo>
                <a:cubicBezTo>
                  <a:pt x="668" y="8859"/>
                  <a:pt x="632" y="8358"/>
                  <a:pt x="537" y="7989"/>
                </a:cubicBezTo>
                <a:close/>
                <a:moveTo>
                  <a:pt x="346" y="0"/>
                </a:moveTo>
                <a:cubicBezTo>
                  <a:pt x="299" y="0"/>
                  <a:pt x="239" y="36"/>
                  <a:pt x="215" y="60"/>
                </a:cubicBezTo>
                <a:cubicBezTo>
                  <a:pt x="179" y="107"/>
                  <a:pt x="168" y="155"/>
                  <a:pt x="179" y="215"/>
                </a:cubicBezTo>
                <a:cubicBezTo>
                  <a:pt x="287" y="560"/>
                  <a:pt x="346" y="1119"/>
                  <a:pt x="346" y="1727"/>
                </a:cubicBezTo>
                <a:cubicBezTo>
                  <a:pt x="346" y="2346"/>
                  <a:pt x="287" y="2905"/>
                  <a:pt x="179" y="3251"/>
                </a:cubicBezTo>
                <a:cubicBezTo>
                  <a:pt x="84" y="3334"/>
                  <a:pt x="1" y="3489"/>
                  <a:pt x="1" y="3632"/>
                </a:cubicBezTo>
                <a:cubicBezTo>
                  <a:pt x="1" y="3786"/>
                  <a:pt x="84" y="3929"/>
                  <a:pt x="179" y="4025"/>
                </a:cubicBezTo>
                <a:cubicBezTo>
                  <a:pt x="287" y="4370"/>
                  <a:pt x="346" y="4929"/>
                  <a:pt x="346" y="5549"/>
                </a:cubicBezTo>
                <a:cubicBezTo>
                  <a:pt x="346" y="6156"/>
                  <a:pt x="287" y="6715"/>
                  <a:pt x="179" y="7061"/>
                </a:cubicBezTo>
                <a:cubicBezTo>
                  <a:pt x="84" y="7156"/>
                  <a:pt x="1" y="7299"/>
                  <a:pt x="1" y="7454"/>
                </a:cubicBezTo>
                <a:cubicBezTo>
                  <a:pt x="1" y="7596"/>
                  <a:pt x="84" y="7751"/>
                  <a:pt x="179" y="7835"/>
                </a:cubicBezTo>
                <a:cubicBezTo>
                  <a:pt x="287" y="8180"/>
                  <a:pt x="346" y="8739"/>
                  <a:pt x="346" y="9359"/>
                </a:cubicBezTo>
                <a:cubicBezTo>
                  <a:pt x="346" y="9966"/>
                  <a:pt x="287" y="10525"/>
                  <a:pt x="179" y="10871"/>
                </a:cubicBezTo>
                <a:cubicBezTo>
                  <a:pt x="168" y="10918"/>
                  <a:pt x="179" y="10978"/>
                  <a:pt x="215" y="11025"/>
                </a:cubicBezTo>
                <a:cubicBezTo>
                  <a:pt x="239" y="11061"/>
                  <a:pt x="287" y="11085"/>
                  <a:pt x="346" y="11085"/>
                </a:cubicBezTo>
                <a:lnTo>
                  <a:pt x="1751" y="11085"/>
                </a:lnTo>
                <a:cubicBezTo>
                  <a:pt x="1787" y="11085"/>
                  <a:pt x="1846" y="11049"/>
                  <a:pt x="1882" y="11025"/>
                </a:cubicBezTo>
                <a:cubicBezTo>
                  <a:pt x="1906" y="10978"/>
                  <a:pt x="1930" y="10930"/>
                  <a:pt x="1906" y="10871"/>
                </a:cubicBezTo>
                <a:cubicBezTo>
                  <a:pt x="1799" y="10525"/>
                  <a:pt x="1739" y="9966"/>
                  <a:pt x="1739" y="9359"/>
                </a:cubicBezTo>
                <a:cubicBezTo>
                  <a:pt x="1739" y="8739"/>
                  <a:pt x="1799" y="8180"/>
                  <a:pt x="1906" y="7835"/>
                </a:cubicBezTo>
                <a:cubicBezTo>
                  <a:pt x="2013" y="7751"/>
                  <a:pt x="2084" y="7596"/>
                  <a:pt x="2084" y="7454"/>
                </a:cubicBezTo>
                <a:cubicBezTo>
                  <a:pt x="2084" y="7299"/>
                  <a:pt x="2013" y="7156"/>
                  <a:pt x="1906" y="7061"/>
                </a:cubicBezTo>
                <a:cubicBezTo>
                  <a:pt x="1799" y="6715"/>
                  <a:pt x="1739" y="6156"/>
                  <a:pt x="1739" y="5549"/>
                </a:cubicBezTo>
                <a:cubicBezTo>
                  <a:pt x="1739" y="5346"/>
                  <a:pt x="1739" y="5156"/>
                  <a:pt x="1763" y="4977"/>
                </a:cubicBezTo>
                <a:cubicBezTo>
                  <a:pt x="1882" y="4846"/>
                  <a:pt x="2299" y="4453"/>
                  <a:pt x="2870" y="4120"/>
                </a:cubicBezTo>
                <a:lnTo>
                  <a:pt x="3347" y="5287"/>
                </a:lnTo>
                <a:lnTo>
                  <a:pt x="3037" y="5465"/>
                </a:lnTo>
                <a:cubicBezTo>
                  <a:pt x="2966" y="5513"/>
                  <a:pt x="2930" y="5584"/>
                  <a:pt x="2966" y="5668"/>
                </a:cubicBezTo>
                <a:cubicBezTo>
                  <a:pt x="2989" y="5751"/>
                  <a:pt x="3823" y="7942"/>
                  <a:pt x="5394" y="9144"/>
                </a:cubicBezTo>
                <a:cubicBezTo>
                  <a:pt x="5418" y="9180"/>
                  <a:pt x="5454" y="9180"/>
                  <a:pt x="5490" y="9180"/>
                </a:cubicBezTo>
                <a:cubicBezTo>
                  <a:pt x="5537" y="9180"/>
                  <a:pt x="5585" y="9156"/>
                  <a:pt x="5609" y="9132"/>
                </a:cubicBezTo>
                <a:lnTo>
                  <a:pt x="6918" y="7823"/>
                </a:lnTo>
                <a:cubicBezTo>
                  <a:pt x="6954" y="7787"/>
                  <a:pt x="6978" y="7727"/>
                  <a:pt x="6966" y="7692"/>
                </a:cubicBezTo>
                <a:cubicBezTo>
                  <a:pt x="6954" y="7644"/>
                  <a:pt x="6918" y="7596"/>
                  <a:pt x="6883" y="7573"/>
                </a:cubicBezTo>
                <a:cubicBezTo>
                  <a:pt x="6883" y="7573"/>
                  <a:pt x="6537" y="7394"/>
                  <a:pt x="6049" y="6989"/>
                </a:cubicBezTo>
                <a:cubicBezTo>
                  <a:pt x="5585" y="6620"/>
                  <a:pt x="4871" y="5965"/>
                  <a:pt x="4156" y="4989"/>
                </a:cubicBezTo>
                <a:cubicBezTo>
                  <a:pt x="4128" y="4946"/>
                  <a:pt x="4078" y="4925"/>
                  <a:pt x="4029" y="4925"/>
                </a:cubicBezTo>
                <a:cubicBezTo>
                  <a:pt x="3997" y="4925"/>
                  <a:pt x="3966" y="4934"/>
                  <a:pt x="3942" y="4953"/>
                </a:cubicBezTo>
                <a:lnTo>
                  <a:pt x="3644" y="5132"/>
                </a:lnTo>
                <a:lnTo>
                  <a:pt x="3168" y="3965"/>
                </a:lnTo>
                <a:cubicBezTo>
                  <a:pt x="3335" y="3894"/>
                  <a:pt x="3501" y="3822"/>
                  <a:pt x="3668" y="3763"/>
                </a:cubicBezTo>
                <a:cubicBezTo>
                  <a:pt x="4359" y="4691"/>
                  <a:pt x="5394" y="5370"/>
                  <a:pt x="6133" y="5751"/>
                </a:cubicBezTo>
                <a:cubicBezTo>
                  <a:pt x="6954" y="6180"/>
                  <a:pt x="7597" y="6394"/>
                  <a:pt x="7621" y="6406"/>
                </a:cubicBezTo>
                <a:cubicBezTo>
                  <a:pt x="7645" y="6406"/>
                  <a:pt x="7657" y="6418"/>
                  <a:pt x="7669" y="6418"/>
                </a:cubicBezTo>
                <a:cubicBezTo>
                  <a:pt x="7704" y="6418"/>
                  <a:pt x="7740" y="6406"/>
                  <a:pt x="7776" y="6394"/>
                </a:cubicBezTo>
                <a:cubicBezTo>
                  <a:pt x="7823" y="6358"/>
                  <a:pt x="7835" y="6299"/>
                  <a:pt x="7835" y="6263"/>
                </a:cubicBezTo>
                <a:cubicBezTo>
                  <a:pt x="7835" y="6239"/>
                  <a:pt x="7811" y="5811"/>
                  <a:pt x="7633" y="5275"/>
                </a:cubicBezTo>
                <a:cubicBezTo>
                  <a:pt x="7383" y="4560"/>
                  <a:pt x="6942" y="4013"/>
                  <a:pt x="6359" y="3679"/>
                </a:cubicBezTo>
                <a:cubicBezTo>
                  <a:pt x="5848" y="3401"/>
                  <a:pt x="5309" y="3261"/>
                  <a:pt x="4754" y="3261"/>
                </a:cubicBezTo>
                <a:cubicBezTo>
                  <a:pt x="4171" y="3261"/>
                  <a:pt x="3570" y="3416"/>
                  <a:pt x="2966" y="3727"/>
                </a:cubicBezTo>
                <a:cubicBezTo>
                  <a:pt x="2477" y="3977"/>
                  <a:pt x="2084" y="4275"/>
                  <a:pt x="1834" y="4501"/>
                </a:cubicBezTo>
                <a:cubicBezTo>
                  <a:pt x="1858" y="4322"/>
                  <a:pt x="1894" y="4179"/>
                  <a:pt x="1918" y="4060"/>
                </a:cubicBezTo>
                <a:cubicBezTo>
                  <a:pt x="2013" y="3977"/>
                  <a:pt x="2073" y="3858"/>
                  <a:pt x="2096" y="3739"/>
                </a:cubicBezTo>
                <a:cubicBezTo>
                  <a:pt x="2263" y="3608"/>
                  <a:pt x="2811" y="3132"/>
                  <a:pt x="3692" y="2715"/>
                </a:cubicBezTo>
                <a:cubicBezTo>
                  <a:pt x="4299" y="2429"/>
                  <a:pt x="4930" y="2227"/>
                  <a:pt x="5585" y="2108"/>
                </a:cubicBezTo>
                <a:cubicBezTo>
                  <a:pt x="6017" y="2024"/>
                  <a:pt x="6460" y="1982"/>
                  <a:pt x="6905" y="1982"/>
                </a:cubicBezTo>
                <a:cubicBezTo>
                  <a:pt x="7282" y="1982"/>
                  <a:pt x="7661" y="2012"/>
                  <a:pt x="8038" y="2072"/>
                </a:cubicBezTo>
                <a:cubicBezTo>
                  <a:pt x="8050" y="2076"/>
                  <a:pt x="8063" y="2078"/>
                  <a:pt x="8076" y="2078"/>
                </a:cubicBezTo>
                <a:cubicBezTo>
                  <a:pt x="8137" y="2078"/>
                  <a:pt x="8197" y="2036"/>
                  <a:pt x="8216" y="1977"/>
                </a:cubicBezTo>
                <a:cubicBezTo>
                  <a:pt x="8204" y="1870"/>
                  <a:pt x="8180" y="1798"/>
                  <a:pt x="8121" y="1751"/>
                </a:cubicBezTo>
                <a:cubicBezTo>
                  <a:pt x="8085" y="1727"/>
                  <a:pt x="7478" y="1381"/>
                  <a:pt x="6609" y="1155"/>
                </a:cubicBezTo>
                <a:cubicBezTo>
                  <a:pt x="6168" y="1040"/>
                  <a:pt x="5744" y="982"/>
                  <a:pt x="5346" y="982"/>
                </a:cubicBezTo>
                <a:cubicBezTo>
                  <a:pt x="4713" y="982"/>
                  <a:pt x="4143" y="1129"/>
                  <a:pt x="3668" y="1429"/>
                </a:cubicBezTo>
                <a:cubicBezTo>
                  <a:pt x="3097" y="1786"/>
                  <a:pt x="3049" y="2310"/>
                  <a:pt x="3120" y="2608"/>
                </a:cubicBezTo>
                <a:cubicBezTo>
                  <a:pt x="2596" y="2894"/>
                  <a:pt x="2204" y="3179"/>
                  <a:pt x="2001" y="3358"/>
                </a:cubicBezTo>
                <a:cubicBezTo>
                  <a:pt x="1965" y="3310"/>
                  <a:pt x="1942" y="3286"/>
                  <a:pt x="1906" y="3251"/>
                </a:cubicBezTo>
                <a:cubicBezTo>
                  <a:pt x="1799" y="2905"/>
                  <a:pt x="1739" y="2346"/>
                  <a:pt x="1739" y="1727"/>
                </a:cubicBezTo>
                <a:cubicBezTo>
                  <a:pt x="1739" y="1119"/>
                  <a:pt x="1799" y="560"/>
                  <a:pt x="1906" y="215"/>
                </a:cubicBezTo>
                <a:cubicBezTo>
                  <a:pt x="1930" y="167"/>
                  <a:pt x="1906" y="107"/>
                  <a:pt x="1882" y="60"/>
                </a:cubicBezTo>
                <a:cubicBezTo>
                  <a:pt x="1846" y="24"/>
                  <a:pt x="1799" y="0"/>
                  <a:pt x="1751" y="0"/>
                </a:cubicBezTo>
                <a:close/>
              </a:path>
            </a:pathLst>
          </a:custGeom>
          <a:solidFill>
            <a:srgbClr val="64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10440;p66"/>
          <p:cNvGrpSpPr/>
          <p:nvPr/>
        </p:nvGrpSpPr>
        <p:grpSpPr>
          <a:xfrm>
            <a:off x="9257243" y="2104320"/>
            <a:ext cx="888801" cy="800728"/>
            <a:chOff x="3988156" y="3380210"/>
            <a:chExt cx="353954" cy="318880"/>
          </a:xfrm>
          <a:solidFill>
            <a:srgbClr val="646464"/>
          </a:solidFill>
        </p:grpSpPr>
        <p:sp>
          <p:nvSpPr>
            <p:cNvPr id="51" name="Google Shape;10441;p66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42;p66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43;p66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44;p66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45;p66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6068781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que é o FNE?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100" b="1" dirty="0">
                <a:solidFill>
                  <a:srgbClr val="F68B1F"/>
                </a:solidFill>
              </a:rPr>
              <a:t>FUNDO CONSTITUCIONAL DE FINANCIAMENTO DO NORDESTE</a:t>
            </a:r>
          </a:p>
          <a:p>
            <a:pPr marL="0" indent="0">
              <a:buNone/>
            </a:pPr>
            <a:endParaRPr lang="pt-BR" sz="2000" b="1" dirty="0">
              <a:solidFill>
                <a:srgbClr val="F68B1F"/>
              </a:solidFill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7D0023"/>
              </a:buClr>
              <a:defRPr/>
            </a:pPr>
            <a:r>
              <a:rPr lang="pt-BR" altLang="zh-CN" sz="2600" dirty="0"/>
              <a:t>Financiamento à atividade produtiva na área de atuação da Sudene;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7D0023"/>
              </a:buClr>
              <a:defRPr/>
            </a:pPr>
            <a:r>
              <a:rPr lang="pt-BR" altLang="zh-CN" sz="2600" dirty="0"/>
              <a:t>Prioridade no atendimento dos beneficiários de menor portes;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7D0023"/>
              </a:buClr>
              <a:defRPr/>
            </a:pPr>
            <a:r>
              <a:rPr lang="pt-BR" sz="2600" dirty="0">
                <a:solidFill>
                  <a:srgbClr val="555555"/>
                </a:solidFill>
              </a:rPr>
              <a:t>Tem por objetivo de reduzir as desigualdades sociais e regionais preconizada pela Constituição Federal Brasileira;</a:t>
            </a:r>
            <a:endParaRPr lang="pt-BR" altLang="zh-CN" sz="2600" dirty="0"/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7D0023"/>
              </a:buClr>
              <a:defRPr/>
            </a:pPr>
            <a:r>
              <a:rPr lang="pt-BR" altLang="zh-CN" sz="2600" dirty="0"/>
              <a:t>Linhas de financiamento setoriais e específicas;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7D0023"/>
              </a:buClr>
              <a:defRPr/>
            </a:pPr>
            <a:r>
              <a:rPr lang="pt-BR" altLang="zh-CN" sz="2600" dirty="0"/>
              <a:t>Principal braço financeiro da Política Nacional de Desenvolvimento Regional (PNDR);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7D0023"/>
              </a:buClr>
              <a:defRPr/>
            </a:pPr>
            <a:r>
              <a:rPr lang="pt-BR" sz="2600" dirty="0">
                <a:solidFill>
                  <a:srgbClr val="555555"/>
                </a:solidFill>
              </a:rPr>
              <a:t>Condições diferenciadas para atendimento de propostas localizadas no semiárido e em outros espaços considerados prioritários pela PNDR;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7D0023"/>
              </a:buClr>
              <a:defRPr/>
            </a:pPr>
            <a:r>
              <a:rPr lang="pt-BR" altLang="zh-CN" sz="2600" dirty="0">
                <a:solidFill>
                  <a:srgbClr val="555555"/>
                </a:solidFill>
              </a:rPr>
              <a:t>Orçamento total de R$ 24,1 bilhões para 2021.</a:t>
            </a:r>
            <a:endParaRPr lang="pt-BR" altLang="zh-CN" sz="2600" dirty="0"/>
          </a:p>
        </p:txBody>
      </p:sp>
      <p:grpSp>
        <p:nvGrpSpPr>
          <p:cNvPr id="4" name="Agrupar 3"/>
          <p:cNvGrpSpPr/>
          <p:nvPr/>
        </p:nvGrpSpPr>
        <p:grpSpPr>
          <a:xfrm>
            <a:off x="249046" y="180416"/>
            <a:ext cx="1178308" cy="1645209"/>
            <a:chOff x="7725316" y="1712420"/>
            <a:chExt cx="1178308" cy="1645209"/>
          </a:xfrm>
        </p:grpSpPr>
        <p:grpSp>
          <p:nvGrpSpPr>
            <p:cNvPr id="5" name="Agrupar 4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5611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Nova área da Sudene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68B1F"/>
                </a:solidFill>
              </a:rPr>
              <a:t>CONTEXTUALIZAÇÃO</a:t>
            </a:r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/>
              <a:t>Com a aprovação pelo Senado do Projeto de Lei Complementar (PLC) 148/2017, da Câmara dos Deputados, em 27 de setembro de 2021, a área da Sudene em Minas Gerais foi ampliada em 81 municípios e no Espírito Santo em mais 3 municípios.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Em consequência desse fato, a área de atuação da Superintendência do Banco do Nordeste (BNB) em Minas Gerais e Espírito Santo, saltou de 196 para 280 municípios. Antes da aprovação do PLC eram 168 municípios em MG e 28 no ES e agora são 249 municípios mineiros e 31 municípios capixabas atendidos pelo BNB.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grpSp>
        <p:nvGrpSpPr>
          <p:cNvPr id="4" name="Agrupar 3"/>
          <p:cNvGrpSpPr/>
          <p:nvPr/>
        </p:nvGrpSpPr>
        <p:grpSpPr>
          <a:xfrm>
            <a:off x="10764646" y="180416"/>
            <a:ext cx="1178308" cy="1645209"/>
            <a:chOff x="7725316" y="1712420"/>
            <a:chExt cx="1178308" cy="1645209"/>
          </a:xfrm>
        </p:grpSpPr>
        <p:grpSp>
          <p:nvGrpSpPr>
            <p:cNvPr id="5" name="Agrupar 4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338535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Nova área da Sudene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6B332394-679B-48AC-BF62-ABC34CBE62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55" y="1690688"/>
            <a:ext cx="6071089" cy="4477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Agrupar 7"/>
          <p:cNvGrpSpPr/>
          <p:nvPr/>
        </p:nvGrpSpPr>
        <p:grpSpPr>
          <a:xfrm rot="5400000">
            <a:off x="1719359" y="3477440"/>
            <a:ext cx="1178308" cy="1645209"/>
            <a:chOff x="7725316" y="1712420"/>
            <a:chExt cx="1178308" cy="1645209"/>
          </a:xfrm>
        </p:grpSpPr>
        <p:grpSp>
          <p:nvGrpSpPr>
            <p:cNvPr id="9" name="Agrupar 8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8" name="Elipse 2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0" name="Agrupar 9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20" name="Elipse 19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6" name="Agrupar 35"/>
          <p:cNvGrpSpPr/>
          <p:nvPr/>
        </p:nvGrpSpPr>
        <p:grpSpPr>
          <a:xfrm rot="5400000">
            <a:off x="1719368" y="5219417"/>
            <a:ext cx="1178308" cy="1645209"/>
            <a:chOff x="7725316" y="1712420"/>
            <a:chExt cx="1178308" cy="1645209"/>
          </a:xfrm>
        </p:grpSpPr>
        <p:grpSp>
          <p:nvGrpSpPr>
            <p:cNvPr id="37" name="Agrupar 36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56" name="Elipse 5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Elipse 6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" name="Elipse 6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8" name="Agrupar 37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48" name="Elipse 4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9" name="Agrupar 38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79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Atuação do BNB em Minas Gerais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600" dirty="0"/>
              <a:t>Constata-se que os 81 novos municípios atendidos cobrem uma área de mais de 40 mil km² e representam mais de 915 mil habitantes. As agências de Minas Gerais foram selecionadas considerando fatores como a melhor distribuição geográfica, facilidade de trânsito, importância regional ou microrregional e potencial para negócios, entre outros.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4" name="Agrupar 3"/>
          <p:cNvGrpSpPr/>
          <p:nvPr/>
        </p:nvGrpSpPr>
        <p:grpSpPr>
          <a:xfrm rot="10800000">
            <a:off x="5506846" y="5722632"/>
            <a:ext cx="1178308" cy="1645209"/>
            <a:chOff x="7725316" y="1712420"/>
            <a:chExt cx="1178308" cy="1645209"/>
          </a:xfrm>
        </p:grpSpPr>
        <p:grpSp>
          <p:nvGrpSpPr>
            <p:cNvPr id="5" name="Agrupar 4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60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Nova área da Sudene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B14409D0-A1A8-4F1D-B0C5-30B12C9DBF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95" y="1690688"/>
            <a:ext cx="3906209" cy="46420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Agrupar 4"/>
          <p:cNvGrpSpPr/>
          <p:nvPr/>
        </p:nvGrpSpPr>
        <p:grpSpPr>
          <a:xfrm rot="10800000">
            <a:off x="249045" y="2318110"/>
            <a:ext cx="1178308" cy="1645209"/>
            <a:chOff x="7725316" y="1712420"/>
            <a:chExt cx="1178308" cy="1645209"/>
          </a:xfrm>
        </p:grpSpPr>
        <p:grpSp>
          <p:nvGrpSpPr>
            <p:cNvPr id="6" name="Agrupar 5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17" name="Elipse 16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" name="Agrupar 7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9" name="Elipse 8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3" name="Agrupar 32"/>
          <p:cNvGrpSpPr/>
          <p:nvPr/>
        </p:nvGrpSpPr>
        <p:grpSpPr>
          <a:xfrm rot="10800000">
            <a:off x="249054" y="4060087"/>
            <a:ext cx="1178308" cy="1645209"/>
            <a:chOff x="7725316" y="1712420"/>
            <a:chExt cx="1178308" cy="1645209"/>
          </a:xfrm>
        </p:grpSpPr>
        <p:grpSp>
          <p:nvGrpSpPr>
            <p:cNvPr id="34" name="Agrupar 33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53" name="Elipse 52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5" name="Agrupar 34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45" name="Elipse 44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6" name="Agrupar 35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37" name="Elipse 36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87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Atuação do BNB no Espírito Santo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/>
              <a:t>Constata-se que os três novos municípios atendidos cobrem uma área de mais de 2.300 km² e representam mais de 130 mil habitantes.</a:t>
            </a:r>
          </a:p>
        </p:txBody>
      </p:sp>
      <p:grpSp>
        <p:nvGrpSpPr>
          <p:cNvPr id="4" name="Agrupar 3"/>
          <p:cNvGrpSpPr/>
          <p:nvPr/>
        </p:nvGrpSpPr>
        <p:grpSpPr>
          <a:xfrm rot="10800000">
            <a:off x="9017934" y="4666691"/>
            <a:ext cx="1178308" cy="1645209"/>
            <a:chOff x="7725316" y="1712420"/>
            <a:chExt cx="1178308" cy="1645209"/>
          </a:xfrm>
        </p:grpSpPr>
        <p:grpSp>
          <p:nvGrpSpPr>
            <p:cNvPr id="5" name="Agrupar 4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2" name="Agrupar 31"/>
          <p:cNvGrpSpPr/>
          <p:nvPr/>
        </p:nvGrpSpPr>
        <p:grpSpPr>
          <a:xfrm rot="10800000">
            <a:off x="10755303" y="4664405"/>
            <a:ext cx="1178308" cy="1645209"/>
            <a:chOff x="7725316" y="1712420"/>
            <a:chExt cx="1178308" cy="1645209"/>
          </a:xfrm>
        </p:grpSpPr>
        <p:grpSp>
          <p:nvGrpSpPr>
            <p:cNvPr id="33" name="Agrupar 32"/>
            <p:cNvGrpSpPr/>
            <p:nvPr/>
          </p:nvGrpSpPr>
          <p:grpSpPr>
            <a:xfrm rot="18900000">
              <a:off x="7725316" y="1712420"/>
              <a:ext cx="1174800" cy="1174800"/>
              <a:chOff x="2527068" y="997526"/>
              <a:chExt cx="1174800" cy="1174800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" name="Agrupar 33"/>
            <p:cNvGrpSpPr/>
            <p:nvPr/>
          </p:nvGrpSpPr>
          <p:grpSpPr>
            <a:xfrm rot="18900000">
              <a:off x="7728824" y="1949910"/>
              <a:ext cx="1174800" cy="1174800"/>
              <a:chOff x="2527068" y="997526"/>
              <a:chExt cx="1174800" cy="1174800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5" name="Agrupar 34"/>
            <p:cNvGrpSpPr/>
            <p:nvPr/>
          </p:nvGrpSpPr>
          <p:grpSpPr>
            <a:xfrm rot="18900000">
              <a:off x="7727409" y="2182829"/>
              <a:ext cx="1174800" cy="1174800"/>
              <a:chOff x="2527068" y="997526"/>
              <a:chExt cx="1174800" cy="1174800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2527068" y="997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2679468" y="1149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2831868" y="1302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984268" y="14547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3136668" y="16071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3289068" y="17595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3441468" y="19119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3593868" y="206432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6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5134</TotalTime>
  <Words>505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MS PGothic</vt:lpstr>
      <vt:lpstr>宋体</vt:lpstr>
      <vt:lpstr>Arial</vt:lpstr>
      <vt:lpstr>Calibri</vt:lpstr>
      <vt:lpstr>Times New Roman</vt:lpstr>
      <vt:lpstr>Trebuchet MS</vt:lpstr>
      <vt:lpstr>Tema do Office</vt:lpstr>
      <vt:lpstr>Banco do Nordeste do Brasil S.A.</vt:lpstr>
      <vt:lpstr>O Banco do Nordeste</vt:lpstr>
      <vt:lpstr>Atuação do Banco do Nordeste</vt:lpstr>
      <vt:lpstr>O que é o FNE?</vt:lpstr>
      <vt:lpstr>Nova área da Sudene</vt:lpstr>
      <vt:lpstr>Nova área da Sudene</vt:lpstr>
      <vt:lpstr>Atuação do BNB em Minas Gerais</vt:lpstr>
      <vt:lpstr>Nova área da Sudene</vt:lpstr>
      <vt:lpstr>Atuação do BNB no Espírito Santo</vt:lpstr>
      <vt:lpstr>Plano de Ação</vt:lpstr>
      <vt:lpstr>Plano de Ação</vt:lpstr>
      <vt:lpstr>Ações já planejadas</vt:lpstr>
      <vt:lpstr>Apresentação do PowerPoint</vt:lpstr>
    </vt:vector>
  </TitlesOfParts>
  <Company>Banco do Nordeste do Brasil S.A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RONILDO Sampaio Cardoso T001081</dc:creator>
  <cp:lastModifiedBy>Renata Bressanelli Silva</cp:lastModifiedBy>
  <cp:revision>310</cp:revision>
  <cp:lastPrinted>2021-11-04T18:15:25Z</cp:lastPrinted>
  <dcterms:created xsi:type="dcterms:W3CDTF">2019-01-10T20:04:50Z</dcterms:created>
  <dcterms:modified xsi:type="dcterms:W3CDTF">2021-11-30T21:02:34Z</dcterms:modified>
</cp:coreProperties>
</file>