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1333" r:id="rId3"/>
    <p:sldId id="1331" r:id="rId4"/>
    <p:sldId id="1334" r:id="rId5"/>
    <p:sldId id="1335" r:id="rId6"/>
    <p:sldId id="1311" r:id="rId7"/>
    <p:sldId id="1337" r:id="rId8"/>
    <p:sldId id="1303" r:id="rId9"/>
    <p:sldId id="1307" r:id="rId10"/>
    <p:sldId id="1308" r:id="rId11"/>
    <p:sldId id="1312" r:id="rId12"/>
    <p:sldId id="1353" r:id="rId13"/>
    <p:sldId id="1345" r:id="rId14"/>
    <p:sldId id="1344" r:id="rId15"/>
    <p:sldId id="1346" r:id="rId16"/>
    <p:sldId id="1354" r:id="rId17"/>
    <p:sldId id="1351" r:id="rId18"/>
    <p:sldId id="1352" r:id="rId19"/>
    <p:sldId id="1348" r:id="rId20"/>
    <p:sldId id="1349" r:id="rId21"/>
    <p:sldId id="1350" r:id="rId22"/>
    <p:sldId id="259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AD47"/>
    <a:srgbClr val="2F5597"/>
    <a:srgbClr val="7ED957"/>
    <a:srgbClr val="1E487E"/>
    <a:srgbClr val="FFCC00"/>
    <a:srgbClr val="39A935"/>
    <a:srgbClr val="4B697F"/>
    <a:srgbClr val="3CA045"/>
    <a:srgbClr val="2B58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C2DDA6-39FA-4A76-9510-ADA3C44F9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887B5980-4984-4D1A-8DCB-F44939EC73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71F3E870-21CA-4148-9734-AAB09355F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0E5B3EE2-9819-49AB-A197-6BCAA86B3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900CFF95-C032-44B2-8782-8FCF34F93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430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71170AD-B901-43F5-8988-093564055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3AF50F52-B21F-4334-8D11-62CE63E1F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AF58E589-FCAF-4DC2-A998-727F9D8A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0CF7EB7-4181-4101-B963-9DE6FF3DB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2A9C22FB-D01C-4AEC-8705-A9281537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2765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B791895-630B-4F2B-99B8-417313987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5E4BFEAE-7A0C-45D0-B91A-21015EF93C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85171FAA-3CA8-4285-B167-5DA960C83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F7F15DAE-E1CE-4FBC-BCB0-159D93396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7834C513-485F-4290-BAF7-C923C5782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5297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7056E3D-6D83-4A04-9AF2-BBBC10411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EF7AB1C7-7935-469E-9BF4-47557ADEEC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08011570-00E3-43CA-BD9A-976F3C612D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940B568C-BA58-4034-B22D-ED1F48695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B0747022-0885-43DA-9A14-61CB26C37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B6FF7B6D-4AF9-4EBD-8946-D382757FD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9571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8D3E6E6-D6EE-47EC-ADA7-D95BE4915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35DF9B23-1E68-4A64-A319-0F6739E0F9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A3F0C1D9-898E-4801-B306-7797B039F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55855EBD-3C7F-4FD4-8EF5-2AD6D46C6E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xmlns="" id="{25BDAF47-B751-485E-B5E4-C1E7193BEE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928219F5-4669-47D2-BA86-3FA4E6049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EB8F2C2E-0B37-431D-B4C9-239CA083E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xmlns="" id="{5A0C3B21-BBA8-408B-9ED4-EA84161C1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4138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9AFE6F9-27C0-402E-9756-C2AF039F3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31A30DF5-687A-4050-8771-DF9F01DD3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53A60FEA-DBF5-4442-B861-C0D363E3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299CC3CF-9FFB-454A-ACB4-0722E1993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214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C3CE0EA3-CD55-45B6-99B2-44BC1ECD6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47A9833C-E885-4D6B-98C8-8978A416D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BFF0C03F-D95F-4260-AD29-D0C91C7AC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1381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A5B16A9-1F0A-44F9-B6B8-C67985D94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2F652A61-1D55-454C-A92C-EE626F76A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B5DD22A8-8558-4CA3-8243-80D0826DF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6A7CE35-F8AF-4908-9B5D-D8E368C44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66273203-7C80-4FC0-97C4-1F1AF2093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D58476EE-3186-4AF7-8067-49FCDB434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994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33B415B-CC20-404A-9AF0-A93BA47DE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C36E11DB-394D-43C1-82EB-345FC87449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E2DF2A2B-8E6A-4E27-B02F-BC8A8046E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E830E522-6A97-405B-99B7-ACBEEE9F7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17010E60-7EF9-4A8D-86C5-27ABCCD11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E43F32DE-D5A2-4DDA-A143-7F8DDBA6F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213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2D32C95-9FCB-42A2-8AD2-A831BC9EB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EF8B1473-4BBE-4784-A478-8DBF20462A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761E7895-7513-4A9C-B389-AE019006C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1CF88F4-C5D2-47AC-9D35-1A5F1A14E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BBE11E2A-F592-47F7-B4F6-8DB233140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8970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5DC0CB05-3ABB-4A62-A8AE-C9C0AA4765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B9FB3EB8-C0AF-4A7A-AF7C-2FA1911B02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F5AA456C-4E2E-4EA9-B148-13CCA9EBF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66090A1A-307C-4A68-8783-E29B1E6B6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E870BB69-D227-4CA9-996E-63DA1FD25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4077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C2DDA6-39FA-4A76-9510-ADA3C44F9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887B5980-4984-4D1A-8DCB-F44939EC73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71F3E870-21CA-4148-9734-AAB09355F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0E5B3EE2-9819-49AB-A197-6BCAA86B3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900CFF95-C032-44B2-8782-8FCF34F93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499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71170AD-B901-43F5-8988-093564055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3AF50F52-B21F-4334-8D11-62CE63E1F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AF58E589-FCAF-4DC2-A998-727F9D8A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0CF7EB7-4181-4101-B963-9DE6FF3DB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2A9C22FB-D01C-4AEC-8705-A9281537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370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B791895-630B-4F2B-99B8-417313987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5E4BFEAE-7A0C-45D0-B91A-21015EF93C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85171FAA-3CA8-4285-B167-5DA960C83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F7F15DAE-E1CE-4FBC-BCB0-159D93396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7834C513-485F-4290-BAF7-C923C5782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276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7056E3D-6D83-4A04-9AF2-BBBC10411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EF7AB1C7-7935-469E-9BF4-47557ADEEC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08011570-00E3-43CA-BD9A-976F3C612D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940B568C-BA58-4034-B22D-ED1F48695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B0747022-0885-43DA-9A14-61CB26C37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B6FF7B6D-4AF9-4EBD-8946-D382757FD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898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8D3E6E6-D6EE-47EC-ADA7-D95BE4915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35DF9B23-1E68-4A64-A319-0F6739E0F9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A3F0C1D9-898E-4801-B306-7797B039F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55855EBD-3C7F-4FD4-8EF5-2AD6D46C6E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xmlns="" id="{25BDAF47-B751-485E-B5E4-C1E7193BEE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928219F5-4669-47D2-BA86-3FA4E6049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EB8F2C2E-0B37-431D-B4C9-239CA083E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xmlns="" id="{5A0C3B21-BBA8-408B-9ED4-EA84161C1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5454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9AFE6F9-27C0-402E-9756-C2AF039F3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31A30DF5-687A-4050-8771-DF9F01DD3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53A60FEA-DBF5-4442-B861-C0D363E3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299CC3CF-9FFB-454A-ACB4-0722E1993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1157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C3CE0EA3-CD55-45B6-99B2-44BC1ECD6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47A9833C-E885-4D6B-98C8-8978A416D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BFF0C03F-D95F-4260-AD29-D0C91C7AC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2495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A5B16A9-1F0A-44F9-B6B8-C67985D94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2F652A61-1D55-454C-A92C-EE626F76A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B5DD22A8-8558-4CA3-8243-80D0826DF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6A7CE35-F8AF-4908-9B5D-D8E368C44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66273203-7C80-4FC0-97C4-1F1AF2093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D58476EE-3186-4AF7-8067-49FCDB434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8109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33B415B-CC20-404A-9AF0-A93BA47DE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C36E11DB-394D-43C1-82EB-345FC87449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E2DF2A2B-8E6A-4E27-B02F-BC8A8046E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E830E522-6A97-405B-99B7-ACBEEE9F7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17010E60-7EF9-4A8D-86C5-27ABCCD11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E43F32DE-D5A2-4DDA-A143-7F8DDBA6F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7248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2D32C95-9FCB-42A2-8AD2-A831BC9EB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EF8B1473-4BBE-4784-A478-8DBF20462A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761E7895-7513-4A9C-B389-AE019006C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1CF88F4-C5D2-47AC-9D35-1A5F1A14E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BBE11E2A-F592-47F7-B4F6-8DB233140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4931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5DC0CB05-3ABB-4A62-A8AE-C9C0AA4765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B9FB3EB8-C0AF-4A7A-AF7C-2FA1911B02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F5AA456C-4E2E-4EA9-B148-13CCA9EBF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66090A1A-307C-4A68-8783-E29B1E6B6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E870BB69-D227-4CA9-996E-63DA1FD25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70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xmlns="" id="{DD08958D-0A45-40C8-8419-176B70629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34A35DE5-28A3-4DF0-A262-7C4997BF3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664AB20-BEA3-4B31-BD99-57A52CE0AB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F9328-E387-4425-AE06-B297420DBFE5}" type="datetimeFigureOut">
              <a:rPr lang="pt-BR" smtClean="0"/>
              <a:t>30/06/2021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46C5477-E2FB-4CE6-B263-30D773EADB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CF07E7A4-FA55-415B-88A7-1FCBB2DD55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A4484-B365-47B9-B4C6-5C0659008E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9030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xmlns="" id="{DD08958D-0A45-40C8-8419-176B70629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34A35DE5-28A3-4DF0-A262-7C4997BF3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664AB20-BEA3-4B31-BD99-57A52CE0AB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951F9328-E387-4425-AE06-B297420DBF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30/06/2021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46C5477-E2FB-4CE6-B263-30D773EADB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CF07E7A4-FA55-415B-88A7-1FCBB2DD55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B91A4484-B365-47B9-B4C6-5C0659008E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914377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221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6015444F-3C08-4C91-9A5B-E751B85FF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06BB934C-517F-4CDD-A66B-4EB30F8405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076" y="183845"/>
            <a:ext cx="2033208" cy="59407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0762C22E-F960-49C8-8C03-66987D086940}"/>
              </a:ext>
            </a:extLst>
          </p:cNvPr>
          <p:cNvSpPr txBox="1"/>
          <p:nvPr/>
        </p:nvSpPr>
        <p:spPr>
          <a:xfrm>
            <a:off x="2103435" y="3633295"/>
            <a:ext cx="7985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pt-BR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PROGRAMA AMAZÔNIA INTEGRADA E SUSTENTÁVEL – PAIS</a:t>
            </a:r>
            <a:endParaRPr lang="pt-BR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E435E288-EBD6-46A2-A451-D0CDF27062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59" y="5398427"/>
            <a:ext cx="1737645" cy="115119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5A1D3C7D-0FA2-436D-BC8C-9CE5AC73DFC7}"/>
              </a:ext>
            </a:extLst>
          </p:cNvPr>
          <p:cNvSpPr txBox="1"/>
          <p:nvPr/>
        </p:nvSpPr>
        <p:spPr>
          <a:xfrm>
            <a:off x="1357540" y="2384033"/>
            <a:ext cx="9535749" cy="110799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685800"/>
            <a:r>
              <a:rPr lang="pt-BR" sz="66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NORTE CONECTADO</a:t>
            </a:r>
          </a:p>
        </p:txBody>
      </p:sp>
    </p:spTree>
    <p:extLst>
      <p:ext uri="{BB962C8B-B14F-4D97-AF65-F5344CB8AC3E}">
        <p14:creationId xmlns:p14="http://schemas.microsoft.com/office/powerpoint/2010/main" val="208971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55283" y="565154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0" dirty="0">
                <a:solidFill>
                  <a:schemeClr val="accent1">
                    <a:lumMod val="75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O PROGRAMA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EA969C3E-9EC8-41CF-8357-542A7AE57A3F}"/>
              </a:ext>
            </a:extLst>
          </p:cNvPr>
          <p:cNvSpPr txBox="1"/>
          <p:nvPr/>
        </p:nvSpPr>
        <p:spPr>
          <a:xfrm>
            <a:off x="1055283" y="2459504"/>
            <a:ext cx="55853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" algn="just">
              <a:lnSpc>
                <a:spcPct val="100000"/>
              </a:lnSpc>
              <a:buClr>
                <a:srgbClr val="000000"/>
              </a:buClr>
            </a:pPr>
            <a:r>
              <a:rPr lang="pt-BR" sz="2000" b="0" strike="noStrike" spc="-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Estruturação do projeto de implantação de </a:t>
            </a:r>
            <a:r>
              <a:rPr lang="pt-BR" sz="2000" b="0" i="1" strike="noStrike" spc="-1" dirty="0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backbone</a:t>
            </a:r>
            <a:r>
              <a:rPr lang="pt-BR" sz="2000" b="0" strike="noStrike" spc="-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na região da PAN Amazônia, em acordo com a RNP, que irá fornecer acesso compartilhado à infraestrutura aos prestadores de serviços de conexão à internet interessados</a:t>
            </a:r>
            <a:endParaRPr lang="pt-BR" sz="2000" b="0" strike="noStrike" spc="-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E0B9C0AE-27C9-460F-94ED-C5E98BD9F5DB}"/>
              </a:ext>
            </a:extLst>
          </p:cNvPr>
          <p:cNvSpPr txBox="1"/>
          <p:nvPr/>
        </p:nvSpPr>
        <p:spPr>
          <a:xfrm>
            <a:off x="1055283" y="6467062"/>
            <a:ext cx="32119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latin typeface="Verdana" panose="020B0604030504040204" pitchFamily="34" charset="0"/>
                <a:ea typeface="Verdana" panose="020B0604030504040204" pitchFamily="34" charset="0"/>
              </a:rPr>
              <a:t>https://gov.br/mcom/norteconectado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38" y="1451166"/>
            <a:ext cx="4220643" cy="323886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626" y="6160048"/>
            <a:ext cx="871210" cy="58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55283" y="565154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0" dirty="0">
                <a:solidFill>
                  <a:schemeClr val="accent1">
                    <a:lumMod val="75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EXPANDIR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EA969C3E-9EC8-41CF-8357-542A7AE57A3F}"/>
              </a:ext>
            </a:extLst>
          </p:cNvPr>
          <p:cNvSpPr txBox="1"/>
          <p:nvPr/>
        </p:nvSpPr>
        <p:spPr>
          <a:xfrm>
            <a:off x="1142742" y="2200680"/>
            <a:ext cx="54522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0" i="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A infraestrutura de comunicações na Região Amazônica, por meio da implantação de um </a:t>
            </a:r>
            <a:r>
              <a:rPr lang="pt-BR" sz="2000" b="0" i="0" u="none" strike="noStrike" dirty="0" err="1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backbone</a:t>
            </a:r>
            <a:r>
              <a:rPr lang="pt-BR" sz="2000" b="0" i="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em fibra óptica, baseada nos leitos dos rios amazônicos:</a:t>
            </a:r>
          </a:p>
          <a:p>
            <a:pPr algn="just"/>
            <a:endParaRPr lang="pt-BR" sz="20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pt-BR" sz="2000" b="1" dirty="0">
                <a:latin typeface="Verdana" panose="020B0604030504040204" pitchFamily="34" charset="0"/>
                <a:ea typeface="Verdana" panose="020B0604030504040204" pitchFamily="34" charset="0"/>
              </a:rPr>
              <a:t>Amazonas </a:t>
            </a:r>
            <a:r>
              <a:rPr lang="pt-BR" sz="2000" b="1" i="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• Rio Negro • Solimões • Madeira • Purus • Juruá • Rio Branco</a:t>
            </a:r>
            <a:endParaRPr lang="pt-BR" sz="20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xmlns="" id="{F2FC91CE-9E68-46EF-9874-782C5D0D0D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634" y="6072842"/>
            <a:ext cx="1088719" cy="59425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A8E8DD9B-6474-4BAB-9562-F5AA60208ED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r="19945"/>
          <a:stretch/>
        </p:blipFill>
        <p:spPr>
          <a:xfrm>
            <a:off x="7357403" y="0"/>
            <a:ext cx="48345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09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55283" y="565154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0" dirty="0">
                <a:solidFill>
                  <a:schemeClr val="accent1">
                    <a:lumMod val="75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INSTALAR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EA969C3E-9EC8-41CF-8357-542A7AE57A3F}"/>
              </a:ext>
            </a:extLst>
          </p:cNvPr>
          <p:cNvSpPr txBox="1"/>
          <p:nvPr/>
        </p:nvSpPr>
        <p:spPr>
          <a:xfrm>
            <a:off x="1142742" y="2490281"/>
            <a:ext cx="545225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spc="-1" dirty="0">
                <a:latin typeface="Verdana" panose="020B0604030504040204" pitchFamily="34" charset="0"/>
                <a:ea typeface="Verdana" panose="020B0604030504040204" pitchFamily="34" charset="0"/>
              </a:rPr>
              <a:t>Redes de acesso nos municípios impactados, de forma que possa haver a possibilidade de conexão à Internet em alta velocidade para as instituições e para a população local.</a:t>
            </a:r>
          </a:p>
          <a:p>
            <a:pPr algn="just"/>
            <a:endParaRPr lang="pt-BR" sz="16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xmlns="" id="{F2FC91CE-9E68-46EF-9874-782C5D0D0D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634" y="6072842"/>
            <a:ext cx="1088719" cy="59425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661F6AAA-1442-4E96-9AFA-EFB0C57B22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1" t="34300" r="4443" b="16406"/>
          <a:stretch/>
        </p:blipFill>
        <p:spPr>
          <a:xfrm>
            <a:off x="7264638" y="3472066"/>
            <a:ext cx="4927362" cy="338056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B9CA6DD5-BB97-47AD-AA8E-B2F7A9DBD6E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28471" t="22317" b="30341"/>
          <a:stretch/>
        </p:blipFill>
        <p:spPr>
          <a:xfrm>
            <a:off x="7264638" y="1"/>
            <a:ext cx="4927362" cy="32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2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9A629947-1B90-417A-A59E-4CCB5A19D417}"/>
              </a:ext>
            </a:extLst>
          </p:cNvPr>
          <p:cNvSpPr txBox="1"/>
          <p:nvPr/>
        </p:nvSpPr>
        <p:spPr>
          <a:xfrm>
            <a:off x="968502" y="712458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trike="noStrike" spc="-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UNIVERSO DE BENEFICIADOS</a:t>
            </a:r>
            <a:endParaRPr lang="pt-BR" sz="2400" b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EB0BD583-1E53-430C-943A-7AE96E9AEC98}"/>
              </a:ext>
            </a:extLst>
          </p:cNvPr>
          <p:cNvSpPr txBox="1"/>
          <p:nvPr/>
        </p:nvSpPr>
        <p:spPr>
          <a:xfrm>
            <a:off x="1988833" y="2775470"/>
            <a:ext cx="1582402" cy="563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5000"/>
              </a:lnSpc>
              <a:spcAft>
                <a:spcPts val="1001"/>
              </a:spcAft>
            </a:pP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Municípios Conectados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xmlns="" id="{BE98F8BC-FE10-4718-90B2-C2B80C84E6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8000" contras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746" t="9010" r="5666" b="39484"/>
          <a:stretch/>
        </p:blipFill>
        <p:spPr>
          <a:xfrm>
            <a:off x="3718063" y="4088770"/>
            <a:ext cx="2392927" cy="1833530"/>
          </a:xfrm>
          <a:prstGeom prst="rect">
            <a:avLst/>
          </a:prstGeom>
          <a:effectLst>
            <a:outerShdw blurRad="50800" dist="38100" dir="5400000" algn="t" rotWithShape="0">
              <a:prstClr val="black"/>
            </a:outerShdw>
          </a:effectLst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xmlns="" id="{AD28014C-540D-4F51-BB9E-E77A7A2AA70E}"/>
              </a:ext>
            </a:extLst>
          </p:cNvPr>
          <p:cNvSpPr txBox="1"/>
          <p:nvPr/>
        </p:nvSpPr>
        <p:spPr>
          <a:xfrm>
            <a:off x="2040865" y="4078207"/>
            <a:ext cx="1760946" cy="602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1"/>
              </a:spcAft>
              <a:buClrTx/>
              <a:buSzTx/>
              <a:buFontTx/>
              <a:buNone/>
              <a:tabLst/>
              <a:defRPr/>
            </a:pPr>
            <a:r>
              <a:rPr lang="pt-BR" sz="32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2.200 </a:t>
            </a:r>
          </a:p>
        </p:txBody>
      </p:sp>
      <p:pic>
        <p:nvPicPr>
          <p:cNvPr id="25" name="Imagem 24">
            <a:extLst>
              <a:ext uri="{FF2B5EF4-FFF2-40B4-BE49-F238E27FC236}">
                <a16:creationId xmlns:a16="http://schemas.microsoft.com/office/drawing/2014/main" xmlns="" id="{6AA8F1E0-D4E2-4694-9C4B-AD8535FBF58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42" b="21124"/>
          <a:stretch/>
        </p:blipFill>
        <p:spPr>
          <a:xfrm>
            <a:off x="6257818" y="4093742"/>
            <a:ext cx="2392927" cy="1828803"/>
          </a:xfrm>
          <a:prstGeom prst="rect">
            <a:avLst/>
          </a:prstGeom>
          <a:effectLst>
            <a:outerShdw blurRad="50800" dist="38100" dir="8100000" algn="tr" rotWithShape="0">
              <a:prstClr val="black"/>
            </a:outerShdw>
          </a:effectLst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xmlns="" id="{F25D635E-19BD-442C-9AB4-7DFB23A46C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4" t="27418" r="514" b="18410"/>
          <a:stretch/>
        </p:blipFill>
        <p:spPr>
          <a:xfrm>
            <a:off x="6257818" y="2140720"/>
            <a:ext cx="2392927" cy="1833531"/>
          </a:xfrm>
          <a:prstGeom prst="rect">
            <a:avLst/>
          </a:prstGeom>
          <a:effectLst>
            <a:outerShdw blurRad="50800" dist="38100" dir="8100000" algn="tr" rotWithShape="0">
              <a:prstClr val="black"/>
            </a:outerShdw>
          </a:effectLst>
        </p:spPr>
      </p:pic>
      <p:sp>
        <p:nvSpPr>
          <p:cNvPr id="29" name="CaixaDeTexto 28">
            <a:extLst>
              <a:ext uri="{FF2B5EF4-FFF2-40B4-BE49-F238E27FC236}">
                <a16:creationId xmlns:a16="http://schemas.microsoft.com/office/drawing/2014/main" xmlns="" id="{7E5D5B1F-280B-4692-BFC8-2827304DD2E6}"/>
              </a:ext>
            </a:extLst>
          </p:cNvPr>
          <p:cNvSpPr txBox="1"/>
          <p:nvPr/>
        </p:nvSpPr>
        <p:spPr>
          <a:xfrm>
            <a:off x="8784942" y="2824763"/>
            <a:ext cx="2392928" cy="5631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1"/>
              </a:spcAft>
            </a:pP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Saúde UBS + Hospitais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xmlns="" id="{D073B799-76AD-4CFB-A341-D194568ED0BB}"/>
              </a:ext>
            </a:extLst>
          </p:cNvPr>
          <p:cNvSpPr txBox="1"/>
          <p:nvPr/>
        </p:nvSpPr>
        <p:spPr>
          <a:xfrm>
            <a:off x="8784942" y="4078207"/>
            <a:ext cx="2618247" cy="60215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1"/>
              </a:spcAft>
            </a:pPr>
            <a:r>
              <a:rPr lang="pt-BR" sz="32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1.699.010</a:t>
            </a:r>
            <a:endParaRPr lang="pt-BR" sz="1400" b="1" strike="noStrike" spc="-1" dirty="0">
              <a:solidFill>
                <a:schemeClr val="accent6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xmlns="" id="{0F90818F-EC62-4F9E-8D7F-AAC6F0B9F09F}"/>
              </a:ext>
            </a:extLst>
          </p:cNvPr>
          <p:cNvSpPr txBox="1"/>
          <p:nvPr/>
        </p:nvSpPr>
        <p:spPr>
          <a:xfrm>
            <a:off x="2610265" y="2123074"/>
            <a:ext cx="1107798" cy="729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pt-BR" sz="40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60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xmlns="" id="{5AD6C130-3C01-4FFE-978E-7FEAE3388250}"/>
              </a:ext>
            </a:extLst>
          </p:cNvPr>
          <p:cNvSpPr txBox="1"/>
          <p:nvPr/>
        </p:nvSpPr>
        <p:spPr>
          <a:xfrm>
            <a:off x="1433714" y="4605391"/>
            <a:ext cx="2137521" cy="563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377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1"/>
              </a:spcAft>
              <a:buClrTx/>
              <a:buSzTx/>
              <a:buFontTx/>
              <a:buNone/>
              <a:tabLst/>
              <a:defRPr/>
            </a:pP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Escolas Urbanas Públicas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xmlns="" id="{250BA0BF-CDC8-4F6A-8D6B-550DA3D3496A}"/>
              </a:ext>
            </a:extLst>
          </p:cNvPr>
          <p:cNvSpPr txBox="1"/>
          <p:nvPr/>
        </p:nvSpPr>
        <p:spPr>
          <a:xfrm>
            <a:off x="8784942" y="4713544"/>
            <a:ext cx="2792256" cy="315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1"/>
              </a:spcAft>
            </a:pP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Matrículas</a:t>
            </a:r>
          </a:p>
        </p:txBody>
      </p:sp>
      <p:sp>
        <p:nvSpPr>
          <p:cNvPr id="42" name="CaixaDeTexto 41">
            <a:extLst>
              <a:ext uri="{FF2B5EF4-FFF2-40B4-BE49-F238E27FC236}">
                <a16:creationId xmlns:a16="http://schemas.microsoft.com/office/drawing/2014/main" xmlns="" id="{29B31048-D7D9-41A1-A200-93165FEB1726}"/>
              </a:ext>
            </a:extLst>
          </p:cNvPr>
          <p:cNvSpPr txBox="1"/>
          <p:nvPr/>
        </p:nvSpPr>
        <p:spPr>
          <a:xfrm>
            <a:off x="3076276" y="6410743"/>
            <a:ext cx="60935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/>
            <a:r>
              <a:rPr lang="pt-BR" sz="12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* Quantitativos a serem confirmados no Projeto Executivo</a:t>
            </a:r>
          </a:p>
        </p:txBody>
      </p:sp>
      <p:pic>
        <p:nvPicPr>
          <p:cNvPr id="43" name="Imagem 42">
            <a:extLst>
              <a:ext uri="{FF2B5EF4-FFF2-40B4-BE49-F238E27FC236}">
                <a16:creationId xmlns:a16="http://schemas.microsoft.com/office/drawing/2014/main" xmlns="" id="{279AFD96-8546-4292-98FA-4843B653460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6" t="7886" r="10924" b="2132"/>
          <a:stretch/>
        </p:blipFill>
        <p:spPr>
          <a:xfrm>
            <a:off x="3718063" y="2123074"/>
            <a:ext cx="2392927" cy="1866167"/>
          </a:xfrm>
          <a:prstGeom prst="rect">
            <a:avLst/>
          </a:prstGeom>
          <a:effectLst>
            <a:outerShdw blurRad="50800" dist="38100" dir="8100000" algn="tr" rotWithShape="0">
              <a:prstClr val="black"/>
            </a:outerShdw>
          </a:effectLst>
        </p:spPr>
      </p:pic>
      <p:sp>
        <p:nvSpPr>
          <p:cNvPr id="44" name="CaixaDeTexto 43">
            <a:extLst>
              <a:ext uri="{FF2B5EF4-FFF2-40B4-BE49-F238E27FC236}">
                <a16:creationId xmlns:a16="http://schemas.microsoft.com/office/drawing/2014/main" xmlns="" id="{093FC5E6-8083-4031-96FE-FCD2BE0E8890}"/>
              </a:ext>
            </a:extLst>
          </p:cNvPr>
          <p:cNvSpPr txBox="1"/>
          <p:nvPr/>
        </p:nvSpPr>
        <p:spPr>
          <a:xfrm>
            <a:off x="8650745" y="2174883"/>
            <a:ext cx="1107798" cy="729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pt-BR" sz="40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83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9A629947-1B90-417A-A59E-4CCB5A19D417}"/>
              </a:ext>
            </a:extLst>
          </p:cNvPr>
          <p:cNvSpPr txBox="1"/>
          <p:nvPr/>
        </p:nvSpPr>
        <p:spPr>
          <a:xfrm>
            <a:off x="968502" y="712458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trike="noStrike" spc="-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UNIVERSO DE BENEFICIADOS</a:t>
            </a:r>
            <a:endParaRPr lang="pt-BR" sz="2400" b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EB0BD583-1E53-430C-943A-7AE96E9AEC98}"/>
              </a:ext>
            </a:extLst>
          </p:cNvPr>
          <p:cNvSpPr txBox="1"/>
          <p:nvPr/>
        </p:nvSpPr>
        <p:spPr>
          <a:xfrm>
            <a:off x="1963958" y="4515040"/>
            <a:ext cx="1954816" cy="563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1"/>
              </a:spcAft>
            </a:pP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IFES e </a:t>
            </a:r>
            <a:r>
              <a:rPr lang="pt-BR" sz="1400" b="1" strike="noStrike" spc="-1" dirty="0" err="1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ICTs</a:t>
            </a: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do Sistema RNP</a:t>
            </a:r>
          </a:p>
        </p:txBody>
      </p:sp>
      <p:sp>
        <p:nvSpPr>
          <p:cNvPr id="42" name="CaixaDeTexto 41">
            <a:extLst>
              <a:ext uri="{FF2B5EF4-FFF2-40B4-BE49-F238E27FC236}">
                <a16:creationId xmlns:a16="http://schemas.microsoft.com/office/drawing/2014/main" xmlns="" id="{29B31048-D7D9-41A1-A200-93165FEB1726}"/>
              </a:ext>
            </a:extLst>
          </p:cNvPr>
          <p:cNvSpPr txBox="1"/>
          <p:nvPr/>
        </p:nvSpPr>
        <p:spPr>
          <a:xfrm>
            <a:off x="3076276" y="6410743"/>
            <a:ext cx="60935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/>
            <a:r>
              <a:rPr lang="pt-BR" sz="12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* Quantitativos a serem confirmados no Projeto Executivo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3681A88E-0C73-4C95-B5A8-1C801F4F29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0" b="26120"/>
          <a:stretch/>
        </p:blipFill>
        <p:spPr>
          <a:xfrm>
            <a:off x="4416972" y="3430363"/>
            <a:ext cx="3238769" cy="2908527"/>
          </a:xfrm>
          <a:prstGeom prst="rect">
            <a:avLst/>
          </a:prstGeom>
          <a:effectLst>
            <a:outerShdw blurRad="50800" dist="38100" dir="8100000" algn="tr" rotWithShape="0">
              <a:prstClr val="black"/>
            </a:outerShdw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59A38574-637F-48E8-BE48-45A32EC80A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5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20344"/>
          <a:stretch/>
        </p:blipFill>
        <p:spPr>
          <a:xfrm>
            <a:off x="1182103" y="1437106"/>
            <a:ext cx="3023371" cy="2908526"/>
          </a:xfrm>
          <a:prstGeom prst="rect">
            <a:avLst/>
          </a:prstGeom>
          <a:effectLst>
            <a:outerShdw blurRad="50800" dist="38100" dir="8100000" algn="tr" rotWithShape="0">
              <a:prstClr val="black"/>
            </a:outerShdw>
          </a:effectLst>
        </p:spPr>
      </p:pic>
      <p:sp>
        <p:nvSpPr>
          <p:cNvPr id="30" name="CaixaDeTexto 29">
            <a:extLst>
              <a:ext uri="{FF2B5EF4-FFF2-40B4-BE49-F238E27FC236}">
                <a16:creationId xmlns:a16="http://schemas.microsoft.com/office/drawing/2014/main" xmlns="" id="{C74747A9-4C9A-4B6B-A3CA-D48BE5DA49D6}"/>
              </a:ext>
            </a:extLst>
          </p:cNvPr>
          <p:cNvSpPr txBox="1"/>
          <p:nvPr/>
        </p:nvSpPr>
        <p:spPr>
          <a:xfrm>
            <a:off x="5761222" y="2712114"/>
            <a:ext cx="1869994" cy="5631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1"/>
              </a:spcAft>
            </a:pP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Segurança Pública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xmlns="" id="{0F90818F-EC62-4F9E-8D7F-AAC6F0B9F09F}"/>
              </a:ext>
            </a:extLst>
          </p:cNvPr>
          <p:cNvSpPr txBox="1"/>
          <p:nvPr/>
        </p:nvSpPr>
        <p:spPr>
          <a:xfrm>
            <a:off x="4416972" y="2628887"/>
            <a:ext cx="1404375" cy="729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pt-BR" sz="40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162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9" name="CaixaDeTexto 38">
            <a:extLst>
              <a:ext uri="{FF2B5EF4-FFF2-40B4-BE49-F238E27FC236}">
                <a16:creationId xmlns:a16="http://schemas.microsoft.com/office/drawing/2014/main" xmlns="" id="{EC13B8DB-4CE8-4143-B797-0D9F7F3B394F}"/>
              </a:ext>
            </a:extLst>
          </p:cNvPr>
          <p:cNvSpPr txBox="1"/>
          <p:nvPr/>
        </p:nvSpPr>
        <p:spPr>
          <a:xfrm>
            <a:off x="851999" y="4404367"/>
            <a:ext cx="1404375" cy="729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pt-BR" sz="40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18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1" name="Imagem 40">
            <a:extLst>
              <a:ext uri="{FF2B5EF4-FFF2-40B4-BE49-F238E27FC236}">
                <a16:creationId xmlns:a16="http://schemas.microsoft.com/office/drawing/2014/main" xmlns="" id="{CD1CD8D0-DB31-46A9-8235-3F015463C29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029" t="27974" r="10723" b="27743"/>
          <a:stretch/>
        </p:blipFill>
        <p:spPr>
          <a:xfrm rot="5400000">
            <a:off x="8151649" y="1137817"/>
            <a:ext cx="2908527" cy="3238769"/>
          </a:xfrm>
          <a:prstGeom prst="rect">
            <a:avLst/>
          </a:prstGeom>
          <a:effectLst>
            <a:outerShdw blurRad="50800" dist="38100" dir="8100000" algn="tr" rotWithShape="0">
              <a:prstClr val="black"/>
            </a:outerShdw>
          </a:effectLst>
        </p:spPr>
      </p:pic>
      <p:sp>
        <p:nvSpPr>
          <p:cNvPr id="44" name="CaixaDeTexto 43">
            <a:extLst>
              <a:ext uri="{FF2B5EF4-FFF2-40B4-BE49-F238E27FC236}">
                <a16:creationId xmlns:a16="http://schemas.microsoft.com/office/drawing/2014/main" xmlns="" id="{F03E59E1-2A2A-43F8-ACD1-25E217559894}"/>
              </a:ext>
            </a:extLst>
          </p:cNvPr>
          <p:cNvSpPr txBox="1"/>
          <p:nvPr/>
        </p:nvSpPr>
        <p:spPr>
          <a:xfrm>
            <a:off x="7986528" y="4306221"/>
            <a:ext cx="35071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9.2 Mi</a:t>
            </a:r>
          </a:p>
        </p:txBody>
      </p:sp>
      <p:sp>
        <p:nvSpPr>
          <p:cNvPr id="45" name="CaixaDeTexto 44">
            <a:extLst>
              <a:ext uri="{FF2B5EF4-FFF2-40B4-BE49-F238E27FC236}">
                <a16:creationId xmlns:a16="http://schemas.microsoft.com/office/drawing/2014/main" xmlns="" id="{AE03FDEA-87A8-4719-AB46-ED9E4242788C}"/>
              </a:ext>
            </a:extLst>
          </p:cNvPr>
          <p:cNvSpPr txBox="1"/>
          <p:nvPr/>
        </p:nvSpPr>
        <p:spPr>
          <a:xfrm>
            <a:off x="9954500" y="4515040"/>
            <a:ext cx="1869994" cy="315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1"/>
              </a:spcAft>
            </a:pPr>
            <a:r>
              <a:rPr lang="pt-BR" sz="1400" b="1" strike="noStrike" spc="-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População</a:t>
            </a:r>
          </a:p>
        </p:txBody>
      </p:sp>
    </p:spTree>
    <p:extLst>
      <p:ext uri="{BB962C8B-B14F-4D97-AF65-F5344CB8AC3E}">
        <p14:creationId xmlns:p14="http://schemas.microsoft.com/office/powerpoint/2010/main" val="214239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091617BB-D63D-43ED-A961-04E310E48E17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0" dirty="0">
                <a:solidFill>
                  <a:schemeClr val="accent1">
                    <a:lumMod val="75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INFOVIAS</a:t>
            </a:r>
            <a:endParaRPr lang="pt-BR" sz="2400" b="1" dirty="0">
              <a:solidFill>
                <a:srgbClr val="00B05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3" name="Imagem 2" descr="Mapa&#10;&#10;Descrição gerada automaticamente">
            <a:extLst>
              <a:ext uri="{FF2B5EF4-FFF2-40B4-BE49-F238E27FC236}">
                <a16:creationId xmlns:a16="http://schemas.microsoft.com/office/drawing/2014/main" xmlns="" id="{0C53B802-53DE-4107-8970-FA550837DB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96" y="1384343"/>
            <a:ext cx="8549529" cy="5062312"/>
          </a:xfrm>
          <a:prstGeom prst="rect">
            <a:avLst/>
          </a:prstGeom>
          <a:effectLst>
            <a:outerShdw blurRad="50800" dist="38100" dir="8100000" algn="tr" rotWithShape="0">
              <a:prstClr val="black"/>
            </a:outerShdw>
          </a:effectLst>
        </p:spPr>
      </p:pic>
    </p:spTree>
    <p:extLst>
      <p:ext uri="{BB962C8B-B14F-4D97-AF65-F5344CB8AC3E}">
        <p14:creationId xmlns:p14="http://schemas.microsoft.com/office/powerpoint/2010/main" val="326020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B1458AF3-B99D-4293-B064-02439ED623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1" r="46968"/>
          <a:stretch/>
        </p:blipFill>
        <p:spPr>
          <a:xfrm>
            <a:off x="24597" y="-1"/>
            <a:ext cx="6465669" cy="522914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xmlns="" id="{582F6BD3-F6CF-4ECC-B85C-D2D1AB51D8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0"/>
          <a:stretch/>
        </p:blipFill>
        <p:spPr>
          <a:xfrm>
            <a:off x="10908912" y="6086479"/>
            <a:ext cx="1049310" cy="60840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xmlns="" id="{083DA237-0A4C-4C63-8254-9154320336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0"/>
          <a:stretch/>
        </p:blipFill>
        <p:spPr>
          <a:xfrm>
            <a:off x="10908912" y="6086479"/>
            <a:ext cx="1049310" cy="608402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54477C30-D4CF-4894-A4B6-E6643D643B43}"/>
              </a:ext>
            </a:extLst>
          </p:cNvPr>
          <p:cNvSpPr txBox="1"/>
          <p:nvPr/>
        </p:nvSpPr>
        <p:spPr>
          <a:xfrm>
            <a:off x="337625" y="629854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ETAPAS</a:t>
            </a:r>
            <a:endParaRPr lang="pt-BR" sz="2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7" name="Tabela 7">
            <a:extLst>
              <a:ext uri="{FF2B5EF4-FFF2-40B4-BE49-F238E27FC236}">
                <a16:creationId xmlns:a16="http://schemas.microsoft.com/office/drawing/2014/main" xmlns="" id="{5E986EE1-C4E9-4949-ACFF-9CDB6A658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482264"/>
              </p:ext>
            </p:extLst>
          </p:nvPr>
        </p:nvGraphicFramePr>
        <p:xfrm>
          <a:off x="1172225" y="1445456"/>
          <a:ext cx="9847550" cy="396708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schemeClr val="tx1">
                      <a:alpha val="40000"/>
                    </a:schemeClr>
                  </a:outerShdw>
                </a:effectLst>
                <a:tableStyleId>{5C22544A-7EE6-4342-B048-85BDC9FD1C3A}</a:tableStyleId>
              </a:tblPr>
              <a:tblGrid>
                <a:gridCol w="821582">
                  <a:extLst>
                    <a:ext uri="{9D8B030D-6E8A-4147-A177-3AD203B41FA5}">
                      <a16:colId xmlns:a16="http://schemas.microsoft.com/office/drawing/2014/main" xmlns="" val="647704996"/>
                    </a:ext>
                  </a:extLst>
                </a:gridCol>
                <a:gridCol w="856053">
                  <a:extLst>
                    <a:ext uri="{9D8B030D-6E8A-4147-A177-3AD203B41FA5}">
                      <a16:colId xmlns:a16="http://schemas.microsoft.com/office/drawing/2014/main" xmlns="" val="3141049850"/>
                    </a:ext>
                  </a:extLst>
                </a:gridCol>
                <a:gridCol w="2880462">
                  <a:extLst>
                    <a:ext uri="{9D8B030D-6E8A-4147-A177-3AD203B41FA5}">
                      <a16:colId xmlns:a16="http://schemas.microsoft.com/office/drawing/2014/main" xmlns="" val="1937825451"/>
                    </a:ext>
                  </a:extLst>
                </a:gridCol>
                <a:gridCol w="1561514">
                  <a:extLst>
                    <a:ext uri="{9D8B030D-6E8A-4147-A177-3AD203B41FA5}">
                      <a16:colId xmlns:a16="http://schemas.microsoft.com/office/drawing/2014/main" xmlns="" val="1582015530"/>
                    </a:ext>
                  </a:extLst>
                </a:gridCol>
                <a:gridCol w="3727939">
                  <a:extLst>
                    <a:ext uri="{9D8B030D-6E8A-4147-A177-3AD203B41FA5}">
                      <a16:colId xmlns:a16="http://schemas.microsoft.com/office/drawing/2014/main" xmlns="" val="1046150119"/>
                    </a:ext>
                  </a:extLst>
                </a:gridCol>
              </a:tblGrid>
              <a:tr h="973059">
                <a:tc>
                  <a:txBody>
                    <a:bodyPr/>
                    <a:lstStyle/>
                    <a:p>
                      <a:r>
                        <a:rPr lang="pt-BR" sz="1400" dirty="0"/>
                        <a:t>FASE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INFOVIA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TRECHO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RIO | KM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CIDADES IMPACTADAS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xmlns="" val="3670444147"/>
                  </a:ext>
                </a:extLst>
              </a:tr>
              <a:tr h="52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Macapá/AP – Santarém/PA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Amazonas</a:t>
                      </a:r>
                    </a:p>
                    <a:p>
                      <a:pPr algn="ctr"/>
                      <a:r>
                        <a:rPr lang="pt-BR" sz="1400" b="1" dirty="0"/>
                        <a:t>750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Alenquer, Almeirim e Monte Alegre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6546901"/>
                  </a:ext>
                </a:extLst>
              </a:tr>
              <a:tr h="748507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Santarém/PA - Manaus/AM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Amazonas</a:t>
                      </a:r>
                    </a:p>
                    <a:p>
                      <a:pPr algn="ctr"/>
                      <a:r>
                        <a:rPr lang="pt-BR" sz="1400" b="1" dirty="0"/>
                        <a:t>920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err="1"/>
                        <a:t>Curuá</a:t>
                      </a:r>
                      <a:r>
                        <a:rPr lang="pt-BR" sz="1400" b="1" dirty="0"/>
                        <a:t>, Itacoatiara, Juruti, Óbidos, Oriximiná, Parintins, Terra Santa e Urucurituba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41429270"/>
                  </a:ext>
                </a:extLst>
              </a:tr>
              <a:tr h="1197611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Tefé /AM – Atalaia do Norte /AM 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Solimões</a:t>
                      </a:r>
                    </a:p>
                    <a:p>
                      <a:pPr algn="ctr"/>
                      <a:r>
                        <a:rPr lang="pt-BR" sz="1400" b="1" dirty="0"/>
                        <a:t>2.130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Alvarães, </a:t>
                      </a:r>
                      <a:r>
                        <a:rPr lang="pt-BR" sz="1400" b="1" dirty="0" err="1"/>
                        <a:t>Amaturá</a:t>
                      </a:r>
                      <a:r>
                        <a:rPr lang="pt-BR" sz="1400" b="1" dirty="0"/>
                        <a:t>, Benjamin Constant, Fonte Boa, Jutaí, São Paulo de Olivença, Santo Antônio de Içá, Tabatinga, Tonantins e Uarini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29674095"/>
                  </a:ext>
                </a:extLst>
              </a:tr>
              <a:tr h="52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Macapá /AP – Belém /PA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Amazonas</a:t>
                      </a:r>
                    </a:p>
                    <a:p>
                      <a:pPr algn="ctr"/>
                      <a:r>
                        <a:rPr lang="pt-BR" sz="1400" b="1" dirty="0"/>
                        <a:t>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Breves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2779016"/>
                  </a:ext>
                </a:extLst>
              </a:tr>
            </a:tbl>
          </a:graphicData>
        </a:graphic>
      </p:graphicFrame>
      <p:sp>
        <p:nvSpPr>
          <p:cNvPr id="14" name="CaixaDeTexto 13">
            <a:extLst>
              <a:ext uri="{FF2B5EF4-FFF2-40B4-BE49-F238E27FC236}">
                <a16:creationId xmlns:a16="http://schemas.microsoft.com/office/drawing/2014/main" xmlns="" id="{AFEFA2AF-B394-42E5-852B-7E3F438E5045}"/>
              </a:ext>
            </a:extLst>
          </p:cNvPr>
          <p:cNvSpPr txBox="1"/>
          <p:nvPr/>
        </p:nvSpPr>
        <p:spPr>
          <a:xfrm>
            <a:off x="233778" y="6175934"/>
            <a:ext cx="10675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As infovias da Fase 1 formam um cinturão óptico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 Manaus/Tefé e Manaus /Novo Airão: integração de trecho de fibra do Programa Amazônia Conectada - PAC</a:t>
            </a:r>
          </a:p>
        </p:txBody>
      </p:sp>
    </p:spTree>
    <p:extLst>
      <p:ext uri="{BB962C8B-B14F-4D97-AF65-F5344CB8AC3E}">
        <p14:creationId xmlns:p14="http://schemas.microsoft.com/office/powerpoint/2010/main" val="162541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B1458AF3-B99D-4293-B064-02439ED623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1" r="46968"/>
          <a:stretch/>
        </p:blipFill>
        <p:spPr>
          <a:xfrm>
            <a:off x="24597" y="-1"/>
            <a:ext cx="6465669" cy="522914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xmlns="" id="{582F6BD3-F6CF-4ECC-B85C-D2D1AB51D8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0"/>
          <a:stretch/>
        </p:blipFill>
        <p:spPr>
          <a:xfrm>
            <a:off x="10908912" y="6086479"/>
            <a:ext cx="1049310" cy="60840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xmlns="" id="{083DA237-0A4C-4C63-8254-9154320336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0"/>
          <a:stretch/>
        </p:blipFill>
        <p:spPr>
          <a:xfrm>
            <a:off x="10908912" y="6086479"/>
            <a:ext cx="1049310" cy="608402"/>
          </a:xfrm>
          <a:prstGeom prst="rect">
            <a:avLst/>
          </a:prstGeom>
        </p:spPr>
      </p:pic>
      <p:graphicFrame>
        <p:nvGraphicFramePr>
          <p:cNvPr id="7" name="Tabela 7">
            <a:extLst>
              <a:ext uri="{FF2B5EF4-FFF2-40B4-BE49-F238E27FC236}">
                <a16:creationId xmlns:a16="http://schemas.microsoft.com/office/drawing/2014/main" xmlns="" id="{5E986EE1-C4E9-4949-ACFF-9CDB6A658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8723076"/>
              </p:ext>
            </p:extLst>
          </p:nvPr>
        </p:nvGraphicFramePr>
        <p:xfrm>
          <a:off x="962885" y="1948180"/>
          <a:ext cx="9946027" cy="29616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836581">
                  <a:extLst>
                    <a:ext uri="{9D8B030D-6E8A-4147-A177-3AD203B41FA5}">
                      <a16:colId xmlns:a16="http://schemas.microsoft.com/office/drawing/2014/main" xmlns="" val="647704996"/>
                    </a:ext>
                  </a:extLst>
                </a:gridCol>
                <a:gridCol w="871682">
                  <a:extLst>
                    <a:ext uri="{9D8B030D-6E8A-4147-A177-3AD203B41FA5}">
                      <a16:colId xmlns:a16="http://schemas.microsoft.com/office/drawing/2014/main" xmlns="" val="3141049850"/>
                    </a:ext>
                  </a:extLst>
                </a:gridCol>
                <a:gridCol w="3004583">
                  <a:extLst>
                    <a:ext uri="{9D8B030D-6E8A-4147-A177-3AD203B41FA5}">
                      <a16:colId xmlns:a16="http://schemas.microsoft.com/office/drawing/2014/main" xmlns="" val="1937825451"/>
                    </a:ext>
                  </a:extLst>
                </a:gridCol>
                <a:gridCol w="1308295">
                  <a:extLst>
                    <a:ext uri="{9D8B030D-6E8A-4147-A177-3AD203B41FA5}">
                      <a16:colId xmlns:a16="http://schemas.microsoft.com/office/drawing/2014/main" xmlns="" val="1582015530"/>
                    </a:ext>
                  </a:extLst>
                </a:gridCol>
                <a:gridCol w="3924886">
                  <a:extLst>
                    <a:ext uri="{9D8B030D-6E8A-4147-A177-3AD203B41FA5}">
                      <a16:colId xmlns:a16="http://schemas.microsoft.com/office/drawing/2014/main" xmlns="" val="1046150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400" dirty="0"/>
                        <a:t>FASE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INFOVIA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TRECHO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RIO | KM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CIDADES IMPACTADAS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xmlns="" val="367044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Novo Airão/ AM - Boa Vista/RR </a:t>
                      </a:r>
                      <a:endParaRPr lang="pt-B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Branco</a:t>
                      </a:r>
                    </a:p>
                    <a:p>
                      <a:pPr algn="ctr"/>
                      <a:r>
                        <a:rPr lang="pt-BR" sz="1400" b="1" dirty="0"/>
                        <a:t>870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Caracaraí, Moura, Santa Maria do </a:t>
                      </a:r>
                      <a:r>
                        <a:rPr lang="pt-BR" sz="1400" b="1" dirty="0" err="1"/>
                        <a:t>Boiaçu</a:t>
                      </a:r>
                      <a:r>
                        <a:rPr lang="pt-BR" sz="1400" b="1" dirty="0"/>
                        <a:t> e Santa Luzia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6546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Itacoatiara/AM - Porto Velho/RO 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Madeira</a:t>
                      </a:r>
                    </a:p>
                    <a:p>
                      <a:pPr algn="ctr"/>
                      <a:r>
                        <a:rPr lang="pt-BR" sz="1400" b="1" dirty="0"/>
                        <a:t>1465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Apuí, Autazes, Borba, Humaitá, Manicoré, Nova Aripuanã e Nova Olinda do Norte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41429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Manacapuru/AM - Rio Branco/AC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Purus</a:t>
                      </a:r>
                    </a:p>
                    <a:p>
                      <a:pPr algn="ctr"/>
                      <a:r>
                        <a:rPr lang="pt-BR" sz="1400" b="1" dirty="0"/>
                        <a:t>2.660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Anori, </a:t>
                      </a:r>
                      <a:r>
                        <a:rPr lang="pt-BR" sz="1400" b="1" dirty="0" err="1"/>
                        <a:t>Beruri</a:t>
                      </a:r>
                      <a:r>
                        <a:rPr lang="pt-BR" sz="1400" b="1" dirty="0"/>
                        <a:t>, Boca do Acre, Lábrea, Pauini e Tapauá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2967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Novo Airão/AM - São Gabriel da Cachoeira/AM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Negro</a:t>
                      </a:r>
                    </a:p>
                    <a:p>
                      <a:pPr algn="ctr"/>
                      <a:r>
                        <a:rPr lang="pt-BR" sz="1400" b="1" dirty="0"/>
                        <a:t>1255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Barcelos e Santa Izabel do Rio Negro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2779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Tabatinga/AM – Cruzeiro do Sul/AC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Rio Juruá</a:t>
                      </a:r>
                    </a:p>
                    <a:p>
                      <a:pPr algn="ctr"/>
                      <a:r>
                        <a:rPr lang="pt-BR" sz="1400" b="1" dirty="0"/>
                        <a:t>2750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Carauari, Envira, Eirunepé, Guajará, Ipixuna e Itamarati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60593539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82B257A7-8D9B-47C0-B624-4B508ADE5040}"/>
              </a:ext>
            </a:extLst>
          </p:cNvPr>
          <p:cNvSpPr txBox="1"/>
          <p:nvPr/>
        </p:nvSpPr>
        <p:spPr>
          <a:xfrm>
            <a:off x="337625" y="629854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ETAPAS</a:t>
            </a:r>
            <a:endParaRPr lang="pt-BR" sz="2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35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9A629947-1B90-417A-A59E-4CCB5A19D417}"/>
              </a:ext>
            </a:extLst>
          </p:cNvPr>
          <p:cNvSpPr txBox="1"/>
          <p:nvPr/>
        </p:nvSpPr>
        <p:spPr>
          <a:xfrm>
            <a:off x="1095111" y="782798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trike="noStrike" spc="-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CRONOGRAMA</a:t>
            </a:r>
            <a:endParaRPr lang="pt-BR" sz="2400" b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B789A101-F602-44C9-879E-166D0800C5D3}"/>
              </a:ext>
            </a:extLst>
          </p:cNvPr>
          <p:cNvSpPr txBox="1"/>
          <p:nvPr/>
        </p:nvSpPr>
        <p:spPr>
          <a:xfrm>
            <a:off x="1095111" y="2974013"/>
            <a:ext cx="58218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lang="pt-BR" sz="3200" b="1" spc="-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OPERAÇÃO PREVISTA PARA 2022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336AB1E6-584A-4ED1-9800-159A70EFD4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034"/>
          <a:stretch/>
        </p:blipFill>
        <p:spPr>
          <a:xfrm>
            <a:off x="7394713" y="0"/>
            <a:ext cx="4947228" cy="68580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036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6015444F-3C08-4C91-9A5B-E751B85FF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06BB934C-517F-4CDD-A66B-4EB30F8405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076" y="183845"/>
            <a:ext cx="2033208" cy="59407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E435E288-EBD6-46A2-A451-D0CDF27062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59" y="5398427"/>
            <a:ext cx="1737645" cy="115119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5A1D3C7D-0FA2-436D-BC8C-9CE5AC73DFC7}"/>
              </a:ext>
            </a:extLst>
          </p:cNvPr>
          <p:cNvSpPr txBox="1"/>
          <p:nvPr/>
        </p:nvSpPr>
        <p:spPr>
          <a:xfrm>
            <a:off x="1357540" y="2384033"/>
            <a:ext cx="9535749" cy="110799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685800"/>
            <a:r>
              <a:rPr lang="pt-BR" sz="66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WI-FI BRASIL</a:t>
            </a:r>
            <a:endParaRPr lang="pt-BR" sz="66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36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POLÍTICAS PÚBLICAS 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xmlns="" id="{0C36890B-227C-4EE0-9081-E02E6C003BF7}"/>
              </a:ext>
            </a:extLst>
          </p:cNvPr>
          <p:cNvSpPr txBox="1"/>
          <p:nvPr/>
        </p:nvSpPr>
        <p:spPr>
          <a:xfrm>
            <a:off x="2951544" y="2126613"/>
            <a:ext cx="69332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</a:pPr>
            <a:r>
              <a:rPr lang="pt-BR" sz="16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Programa Governo Eletrônico - Serviço de Atendimento ao Cidadão (GESAC) - recentemente rebatizado de </a:t>
            </a:r>
            <a:r>
              <a:rPr lang="pt-BR" sz="1600" b="1" dirty="0">
                <a:solidFill>
                  <a:srgbClr val="4472C4">
                    <a:lumMod val="75000"/>
                  </a:srgb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Wi-Fi </a:t>
            </a:r>
            <a:r>
              <a:rPr lang="pt-BR" sz="1600" b="1" dirty="0">
                <a:solidFill>
                  <a:schemeClr val="accent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BRASIL</a:t>
            </a:r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pt-BR" sz="16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6" t="2133" r="3380" b="12480"/>
          <a:stretch/>
        </p:blipFill>
        <p:spPr>
          <a:xfrm>
            <a:off x="3078865" y="2922843"/>
            <a:ext cx="6724891" cy="3061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42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>
            <a:extLst>
              <a:ext uri="{FF2B5EF4-FFF2-40B4-BE49-F238E27FC236}">
                <a16:creationId xmlns:a16="http://schemas.microsoft.com/office/drawing/2014/main" xmlns="" id="{237D385D-E8CB-4023-843C-BE16AF530446}"/>
              </a:ext>
            </a:extLst>
          </p:cNvPr>
          <p:cNvSpPr/>
          <p:nvPr/>
        </p:nvSpPr>
        <p:spPr>
          <a:xfrm>
            <a:off x="6548284" y="2391000"/>
            <a:ext cx="5088193" cy="674805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2F5597"/>
              </a:solidFill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POLÍTICAS PÚBLICAS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xmlns="" id="{8A53F392-7D30-429D-B597-1425B1DBD10D}"/>
              </a:ext>
            </a:extLst>
          </p:cNvPr>
          <p:cNvSpPr txBox="1"/>
          <p:nvPr/>
        </p:nvSpPr>
        <p:spPr>
          <a:xfrm>
            <a:off x="6445045" y="3183199"/>
            <a:ext cx="5306961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</a:pPr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</a:rPr>
              <a:t>Conexão gratuita à internet em banda larga - por satélite - a comunidades em</a:t>
            </a:r>
            <a:r>
              <a:rPr lang="pt-BR" sz="16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áreas rurais, remotas, urbanas em situação de vulnerabilidade social, de fronteira ou de interesse estratégico</a:t>
            </a:r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</a:rPr>
              <a:t>, em todo o Brasil.</a:t>
            </a:r>
          </a:p>
          <a:p>
            <a:pPr lvl="0" algn="just">
              <a:spcBef>
                <a:spcPts val="600"/>
              </a:spcBef>
            </a:pPr>
            <a:endParaRPr lang="pt-BR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0" algn="just">
              <a:spcBef>
                <a:spcPts val="600"/>
              </a:spcBef>
            </a:pPr>
            <a:r>
              <a:rPr lang="pt-BR" sz="16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 programa conta com mais de </a:t>
            </a:r>
            <a:r>
              <a:rPr lang="pt-BR" sz="1600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13.700 </a:t>
            </a:r>
            <a:r>
              <a:rPr lang="pt-BR" sz="16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pontos em funcionamento, instalados em instituições públicas de ensino, saúde e segurança, entidades da sociedade civil e unidades de serviço público, além de aldeias indígenas.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xmlns="" id="{6C79B58D-87DA-4C4B-A564-1E128BC736FF}"/>
              </a:ext>
            </a:extLst>
          </p:cNvPr>
          <p:cNvSpPr txBox="1"/>
          <p:nvPr/>
        </p:nvSpPr>
        <p:spPr>
          <a:xfrm>
            <a:off x="2964426" y="1704087"/>
            <a:ext cx="994041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</a:pPr>
            <a:r>
              <a:rPr lang="pt-BR" sz="2800" b="1" dirty="0">
                <a:solidFill>
                  <a:srgbClr val="4472C4">
                    <a:lumMod val="75000"/>
                  </a:srgb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WI-FI </a:t>
            </a:r>
            <a:r>
              <a:rPr lang="pt-BR" sz="2800" b="1" dirty="0">
                <a:solidFill>
                  <a:schemeClr val="accent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BRASIL</a:t>
            </a:r>
            <a:endParaRPr lang="pt-BR" sz="28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643499DE-670B-4050-8137-0A66C921C0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51"/>
          <a:stretch/>
        </p:blipFill>
        <p:spPr>
          <a:xfrm>
            <a:off x="1125292" y="2407496"/>
            <a:ext cx="4538733" cy="384162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xmlns="" id="{562AED83-C27E-4C0D-B215-934806D7DA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2" t="52727" r="51310" b="37108"/>
          <a:stretch/>
        </p:blipFill>
        <p:spPr>
          <a:xfrm>
            <a:off x="5797923" y="5151899"/>
            <a:ext cx="589247" cy="50978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xmlns="" id="{3FAE626D-82DE-4106-8666-2A528D1B14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43" t="14223" r="44403" b="74165"/>
          <a:stretch/>
        </p:blipFill>
        <p:spPr>
          <a:xfrm>
            <a:off x="5837871" y="3567299"/>
            <a:ext cx="519576" cy="582408"/>
          </a:xfrm>
          <a:prstGeom prst="rect">
            <a:avLst/>
          </a:prstGeom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xmlns="" id="{4579A83F-8B0E-4CA7-AD18-7BFCF6A6049E}"/>
              </a:ext>
            </a:extLst>
          </p:cNvPr>
          <p:cNvSpPr txBox="1"/>
          <p:nvPr/>
        </p:nvSpPr>
        <p:spPr>
          <a:xfrm>
            <a:off x="6725264" y="2461560"/>
            <a:ext cx="4698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Sinal aberto e gratuito para a população</a:t>
            </a:r>
            <a:r>
              <a:rPr kumimoji="0" lang="pt-BR" sz="1400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local a partir da instalação de roteador </a:t>
            </a:r>
            <a:r>
              <a:rPr kumimoji="0" lang="pt-BR" sz="1400" b="1" i="0" u="none" strike="noStrike" kern="1200" cap="none" spc="0" normalizeH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wi-fi</a:t>
            </a:r>
            <a:r>
              <a:rPr kumimoji="0" lang="pt-BR" sz="1400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.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435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192001" cy="687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1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6015444F-3C08-4C91-9A5B-E751B85FF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06BB934C-517F-4CDD-A66B-4EB30F8405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076" y="183845"/>
            <a:ext cx="2033208" cy="59407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E435E288-EBD6-46A2-A451-D0CDF27062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59" y="5398427"/>
            <a:ext cx="1737645" cy="115119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5A1D3C7D-0FA2-436D-BC8C-9CE5AC73DFC7}"/>
              </a:ext>
            </a:extLst>
          </p:cNvPr>
          <p:cNvSpPr txBox="1"/>
          <p:nvPr/>
        </p:nvSpPr>
        <p:spPr>
          <a:xfrm>
            <a:off x="1357540" y="2384033"/>
            <a:ext cx="9535749" cy="110799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685800"/>
            <a:r>
              <a:rPr lang="pt-BR" sz="66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CIDADES DIGITAIS</a:t>
            </a:r>
            <a:endParaRPr lang="pt-BR" sz="66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43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POLÍTICAS PÚBLICAS 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xmlns="" id="{0C36890B-227C-4EE0-9081-E02E6C003BF7}"/>
              </a:ext>
            </a:extLst>
          </p:cNvPr>
          <p:cNvSpPr txBox="1"/>
          <p:nvPr/>
        </p:nvSpPr>
        <p:spPr>
          <a:xfrm>
            <a:off x="6547760" y="2756994"/>
            <a:ext cx="495385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</a:pPr>
            <a:r>
              <a:rPr lang="pt-BR" sz="2400" b="0" i="0" u="none" strike="noStrike" dirty="0">
                <a:effectLst/>
              </a:rPr>
              <a:t>Programa que oferece a implantação de anéis de fibra óptica de alta capacidade para interligação de órgãos públicos, centros de pesquisa, escolas, Unidades de Saúde Familiar, além de oferta de Wi-Fi gratuito em praças. </a:t>
            </a:r>
            <a:endParaRPr lang="pt-BR" sz="24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ABBDF663-B2C3-477C-A246-40F49FBE74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56" y="2078333"/>
            <a:ext cx="5072744" cy="3381829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0DFF7F87-FDDC-40D5-B191-F20D76C93A1D}"/>
              </a:ext>
            </a:extLst>
          </p:cNvPr>
          <p:cNvSpPr txBox="1"/>
          <p:nvPr/>
        </p:nvSpPr>
        <p:spPr>
          <a:xfrm>
            <a:off x="6547760" y="1968754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dirty="0">
                <a:solidFill>
                  <a:srgbClr val="4472C4">
                    <a:lumMod val="75000"/>
                  </a:srgb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Cidades Digitais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308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POLÍTICAS PÚBLICAS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1FE8A5DE-2AD4-45A9-A4FB-4CEB607489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643" t="8719" r="2399" b="4606"/>
          <a:stretch/>
        </p:blipFill>
        <p:spPr>
          <a:xfrm>
            <a:off x="696036" y="-13648"/>
            <a:ext cx="11659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dirty="0">
                <a:solidFill>
                  <a:srgbClr val="4472C4">
                    <a:lumMod val="75000"/>
                  </a:srgb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CASES DE SUCESSO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FB447145-6860-4DBB-BED7-B934CD748BEA}"/>
              </a:ext>
            </a:extLst>
          </p:cNvPr>
          <p:cNvSpPr txBox="1">
            <a:spLocks/>
          </p:cNvSpPr>
          <p:nvPr/>
        </p:nvSpPr>
        <p:spPr>
          <a:xfrm>
            <a:off x="-1580535" y="1729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</a:rPr>
              <a:t>Manacapuru-AM (31 pontos atendidos)</a:t>
            </a:r>
          </a:p>
        </p:txBody>
      </p:sp>
      <p:pic>
        <p:nvPicPr>
          <p:cNvPr id="6" name="Imagem 5" descr="Interface gráfica do usuário&#10;&#10;Descrição gerada automaticamente">
            <a:extLst>
              <a:ext uri="{FF2B5EF4-FFF2-40B4-BE49-F238E27FC236}">
                <a16:creationId xmlns:a16="http://schemas.microsoft.com/office/drawing/2014/main" xmlns="" id="{9FA18D72-A773-4CF5-905B-C20FF1FCC4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644" y="2133599"/>
            <a:ext cx="4394519" cy="348779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m 6" descr="Uma imagem contendo edifício, objeto, azul, pequeno&#10;&#10;Descrição gerada automaticamente">
            <a:extLst>
              <a:ext uri="{FF2B5EF4-FFF2-40B4-BE49-F238E27FC236}">
                <a16:creationId xmlns:a16="http://schemas.microsoft.com/office/drawing/2014/main" xmlns="" id="{C137FA5B-F5EB-478D-B0D3-ECA3F2D6EBD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" t="-1" r="51455" b="49825"/>
          <a:stretch/>
        </p:blipFill>
        <p:spPr>
          <a:xfrm>
            <a:off x="1167319" y="1812467"/>
            <a:ext cx="2564023" cy="23318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m 7" descr="Uma imagem contendo edifício, objeto, azul, pequeno&#10;&#10;Descrição gerada automaticamente">
            <a:extLst>
              <a:ext uri="{FF2B5EF4-FFF2-40B4-BE49-F238E27FC236}">
                <a16:creationId xmlns:a16="http://schemas.microsoft.com/office/drawing/2014/main" xmlns="" id="{DAB0AAA0-C8A0-4DDD-956C-0B182C545D4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4" t="49824" r="13130"/>
          <a:stretch/>
        </p:blipFill>
        <p:spPr>
          <a:xfrm>
            <a:off x="4549863" y="4353208"/>
            <a:ext cx="2050260" cy="233183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m 8" descr="Uma imagem contendo edifício, objeto, azul, pequeno&#10;&#10;Descrição gerada automaticamente">
            <a:extLst>
              <a:ext uri="{FF2B5EF4-FFF2-40B4-BE49-F238E27FC236}">
                <a16:creationId xmlns:a16="http://schemas.microsoft.com/office/drawing/2014/main" xmlns="" id="{F5B9CAE0-83CD-4061-AC59-15A9006B69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46" b="49824"/>
          <a:stretch/>
        </p:blipFill>
        <p:spPr>
          <a:xfrm>
            <a:off x="1167318" y="4353209"/>
            <a:ext cx="2564024" cy="23318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m 10" descr="Uma imagem contendo edifício, objeto, azul, pequeno&#10;&#10;Descrição gerada automaticamente">
            <a:extLst>
              <a:ext uri="{FF2B5EF4-FFF2-40B4-BE49-F238E27FC236}">
                <a16:creationId xmlns:a16="http://schemas.microsoft.com/office/drawing/2014/main" xmlns="" id="{B1CE94E5-DCDC-4662-9C16-1C444868FBA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24" r="53247" b="1863"/>
          <a:stretch/>
        </p:blipFill>
        <p:spPr>
          <a:xfrm>
            <a:off x="4234426" y="1812467"/>
            <a:ext cx="2564023" cy="224526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777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dirty="0">
                <a:solidFill>
                  <a:srgbClr val="4472C4">
                    <a:lumMod val="75000"/>
                  </a:srgb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CASES DE SUCESSO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FB447145-6860-4DBB-BED7-B934CD748BEA}"/>
              </a:ext>
            </a:extLst>
          </p:cNvPr>
          <p:cNvSpPr txBox="1">
            <a:spLocks/>
          </p:cNvSpPr>
          <p:nvPr/>
        </p:nvSpPr>
        <p:spPr>
          <a:xfrm>
            <a:off x="1069145" y="172961"/>
            <a:ext cx="786592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</a:rPr>
              <a:t>Coari – AM (27 pontos)</a:t>
            </a:r>
          </a:p>
        </p:txBody>
      </p:sp>
      <p:pic>
        <p:nvPicPr>
          <p:cNvPr id="10" name="Espaço Reservado para Conteúdo 4" descr="Uma imagem contendo objeto, foto, geladeira, cozinha&#10;&#10;Descrição gerada automaticamente">
            <a:extLst>
              <a:ext uri="{FF2B5EF4-FFF2-40B4-BE49-F238E27FC236}">
                <a16:creationId xmlns:a16="http://schemas.microsoft.com/office/drawing/2014/main" xmlns="" id="{14909337-5300-48FC-A91F-6ECE2D6561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889" y="1839913"/>
            <a:ext cx="4501410" cy="37301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Imagem 11" descr="Interface gráfica do usuário&#10;&#10;Descrição gerada automaticamente">
            <a:extLst>
              <a:ext uri="{FF2B5EF4-FFF2-40B4-BE49-F238E27FC236}">
                <a16:creationId xmlns:a16="http://schemas.microsoft.com/office/drawing/2014/main" xmlns="" id="{9BD1F5E6-4F2F-4216-B365-A63E98FBC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5" y="1839913"/>
            <a:ext cx="5199802" cy="484512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329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ACD2092C-3E18-4442-9937-A4F000DBCD94}"/>
              </a:ext>
            </a:extLst>
          </p:cNvPr>
          <p:cNvSpPr txBox="1"/>
          <p:nvPr/>
        </p:nvSpPr>
        <p:spPr>
          <a:xfrm>
            <a:off x="1069145" y="604911"/>
            <a:ext cx="7990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dirty="0">
                <a:solidFill>
                  <a:srgbClr val="4472C4">
                    <a:lumMod val="75000"/>
                  </a:srgb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CASES DE SUCESSO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FB447145-6860-4DBB-BED7-B934CD748BEA}"/>
              </a:ext>
            </a:extLst>
          </p:cNvPr>
          <p:cNvSpPr txBox="1">
            <a:spLocks/>
          </p:cNvSpPr>
          <p:nvPr/>
        </p:nvSpPr>
        <p:spPr>
          <a:xfrm>
            <a:off x="1069145" y="172961"/>
            <a:ext cx="786592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</a:rPr>
              <a:t>Serra do Navio – AP (21 pontos atendidos)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9A439D86-E0FD-44A5-B7DA-5092EE12AB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35" t="4341" r="3377"/>
          <a:stretch/>
        </p:blipFill>
        <p:spPr>
          <a:xfrm>
            <a:off x="1317291" y="1925143"/>
            <a:ext cx="4751614" cy="400212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64A2715-F7C7-4619-832A-C5B871F3FA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81" t="3917" r="2546" b="1288"/>
          <a:stretch/>
        </p:blipFill>
        <p:spPr>
          <a:xfrm>
            <a:off x="6694714" y="1925143"/>
            <a:ext cx="4751614" cy="400212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063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7A5438C5-F371-46A3-888B-55EFDABE8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BB9CE43C-98DA-42E0-959D-2F6A860019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488" y="2938073"/>
            <a:ext cx="5370828" cy="98185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D11B8AF0-BBE2-4F41-899F-06FB7664A2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170" y="4167266"/>
            <a:ext cx="4785463" cy="40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22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1981</TotalTime>
  <Words>616</Words>
  <Application>Microsoft Office PowerPoint</Application>
  <PresentationFormat>Widescreen</PresentationFormat>
  <Paragraphs>120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Verdana</vt:lpstr>
      <vt:lpstr>Tema do Office</vt:lpstr>
      <vt:lpstr>6_Tema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Lays</dc:creator>
  <cp:lastModifiedBy>Renata Bressanelli Silva</cp:lastModifiedBy>
  <cp:revision>134</cp:revision>
  <dcterms:created xsi:type="dcterms:W3CDTF">2020-11-10T14:00:39Z</dcterms:created>
  <dcterms:modified xsi:type="dcterms:W3CDTF">2021-06-30T17:24:30Z</dcterms:modified>
</cp:coreProperties>
</file>