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308" r:id="rId3"/>
    <p:sldId id="266" r:id="rId4"/>
    <p:sldId id="319" r:id="rId5"/>
    <p:sldId id="306" r:id="rId6"/>
    <p:sldId id="297" r:id="rId7"/>
    <p:sldId id="312" r:id="rId8"/>
    <p:sldId id="302" r:id="rId9"/>
    <p:sldId id="316" r:id="rId10"/>
    <p:sldId id="317" r:id="rId11"/>
    <p:sldId id="321" r:id="rId12"/>
    <p:sldId id="314" r:id="rId13"/>
    <p:sldId id="307" r:id="rId14"/>
    <p:sldId id="323" r:id="rId15"/>
    <p:sldId id="318" r:id="rId16"/>
    <p:sldId id="322" r:id="rId17"/>
    <p:sldId id="320" r:id="rId18"/>
    <p:sldId id="309" r:id="rId19"/>
    <p:sldId id="313" r:id="rId20"/>
    <p:sldId id="311" r:id="rId21"/>
    <p:sldId id="315" r:id="rId22"/>
    <p:sldId id="304" r:id="rId23"/>
    <p:sldId id="303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76" autoAdjust="0"/>
  </p:normalViewPr>
  <p:slideViewPr>
    <p:cSldViewPr>
      <p:cViewPr>
        <p:scale>
          <a:sx n="81" d="100"/>
          <a:sy n="81" d="100"/>
        </p:scale>
        <p:origin x="-165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E44-3C74-420A-B21F-72BA70100526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134F-14B5-4908-96E0-EC9E97A0884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685558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E44-3C74-420A-B21F-72BA70100526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134F-14B5-4908-96E0-EC9E97A0884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474259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E44-3C74-420A-B21F-72BA70100526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134F-14B5-4908-96E0-EC9E97A0884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910144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E44-3C74-420A-B21F-72BA70100526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134F-14B5-4908-96E0-EC9E97A0884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115085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E44-3C74-420A-B21F-72BA70100526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134F-14B5-4908-96E0-EC9E97A0884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907875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E44-3C74-420A-B21F-72BA70100526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134F-14B5-4908-96E0-EC9E97A0884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472956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E44-3C74-420A-B21F-72BA70100526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134F-14B5-4908-96E0-EC9E97A0884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447427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E44-3C74-420A-B21F-72BA70100526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134F-14B5-4908-96E0-EC9E97A0884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62789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E44-3C74-420A-B21F-72BA70100526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134F-14B5-4908-96E0-EC9E97A0884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552067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E44-3C74-420A-B21F-72BA70100526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134F-14B5-4908-96E0-EC9E97A0884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903660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E44-3C74-420A-B21F-72BA70100526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D134F-14B5-4908-96E0-EC9E97A0884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469389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E1E44-3C74-420A-B21F-72BA70100526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D134F-14B5-4908-96E0-EC9E97A0884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64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V-oUv3ISJuE&amp;index=4&amp;list=PL54F59E990A19979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V-oUv3ISJuE&amp;index=4&amp;list=PL54F59E990A19979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V-oUv3ISJuE&amp;index=4&amp;list=PL54F59E990A19979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://www.un.org/en/globalissues/wate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hyperlink" Target="http://www.data360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V-oUv3ISJuE&amp;index=4&amp;list=PL54F59E990A19979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-oUv3ISJuE&amp;index=4&amp;list=PL54F59E990A199797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-oUv3ISJuE&amp;index=4&amp;list=PL54F59E990A199797" TargetMode="Externa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-oUv3ISJuE&amp;index=4&amp;list=PL54F59E990A199797" TargetMode="External"/><Relationship Id="rId7" Type="http://schemas.openxmlformats.org/officeDocument/2006/relationships/hyperlink" Target="http://www.desware.net/desa4.aspx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V-oUv3ISJuE&amp;index=4&amp;list=PL54F59E990A19979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youtube.com/watch?v=V-oUv3ISJuE&amp;index=4&amp;list=PL54F59E990A19979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Dessalinização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Israel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pt-B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5146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Embaixada</a:t>
            </a:r>
            <a:r>
              <a:rPr lang="en-US" dirty="0" smtClean="0"/>
              <a:t> de Israel - Brasilia</a:t>
            </a:r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93762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6" y="609600"/>
            <a:ext cx="7772400" cy="762000"/>
          </a:xfrm>
        </p:spPr>
        <p:txBody>
          <a:bodyPr>
            <a:noAutofit/>
          </a:bodyPr>
          <a:lstStyle/>
          <a:p>
            <a:endParaRPr lang="pt-B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257" y="2286000"/>
            <a:ext cx="7848600" cy="3200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0075"/>
            <a:ext cx="4849144" cy="540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44" y="600075"/>
            <a:ext cx="2510350" cy="159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427"/>
            <a:ext cx="2503454" cy="16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10" y="2852936"/>
            <a:ext cx="2696088" cy="165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2405"/>
            <a:ext cx="2909726" cy="1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97891" y="3720422"/>
            <a:ext cx="41928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ight Arrow 16"/>
          <p:cNvSpPr/>
          <p:nvPr/>
        </p:nvSpPr>
        <p:spPr>
          <a:xfrm>
            <a:off x="2688232" y="2325017"/>
            <a:ext cx="159573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ight Arrow 17"/>
          <p:cNvSpPr/>
          <p:nvPr/>
        </p:nvSpPr>
        <p:spPr>
          <a:xfrm>
            <a:off x="3916329" y="1347395"/>
            <a:ext cx="41928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ight Arrow 18"/>
          <p:cNvSpPr/>
          <p:nvPr/>
        </p:nvSpPr>
        <p:spPr>
          <a:xfrm>
            <a:off x="3089237" y="5160833"/>
            <a:ext cx="122793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63610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572428" cy="1643074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Dessalinização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pt-B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9001156" cy="4357718"/>
          </a:xfrm>
        </p:spPr>
        <p:txBody>
          <a:bodyPr>
            <a:normAutofit/>
          </a:bodyPr>
          <a:lstStyle/>
          <a:p>
            <a:endParaRPr lang="en-US" sz="1100" dirty="0" smtClean="0">
              <a:hlinkClick r:id="rId2"/>
            </a:endParaRPr>
          </a:p>
          <a:p>
            <a:pPr algn="l">
              <a:buFont typeface="Arial" pitchFamily="34" charset="0"/>
              <a:buChar char="•"/>
            </a:pPr>
            <a:endParaRPr lang="en-US" sz="45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4500" dirty="0" smtClean="0">
                <a:solidFill>
                  <a:schemeClr val="tx1"/>
                </a:solidFill>
              </a:rPr>
              <a:t>	    	        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smtClean="0">
                <a:solidFill>
                  <a:schemeClr val="tx1"/>
                </a:solidFill>
              </a:rPr>
              <a:t>  	             	            	                	</a:t>
            </a:r>
          </a:p>
          <a:p>
            <a:pPr lvl="1" algn="l"/>
            <a:r>
              <a:rPr lang="en-US" sz="3300" dirty="0" smtClean="0"/>
              <a:t/>
            </a:r>
            <a:br>
              <a:rPr lang="en-US" sz="3300" dirty="0" smtClean="0"/>
            </a:br>
            <a:endParaRPr lang="en-US" sz="3300" dirty="0" smtClean="0">
              <a:hlinkClick r:id="rId2"/>
            </a:endParaRPr>
          </a:p>
          <a:p>
            <a:endParaRPr lang="en-US" sz="1100" dirty="0" smtClean="0">
              <a:hlinkClick r:id="rId2"/>
            </a:endParaRPr>
          </a:p>
          <a:p>
            <a:endParaRPr lang="en-US" sz="1100" dirty="0">
              <a:hlinkClick r:id="rId2"/>
            </a:endParaRPr>
          </a:p>
          <a:p>
            <a:endParaRPr lang="en-US" sz="1100" dirty="0" smtClean="0">
              <a:hlinkClick r:id="rId2"/>
            </a:endParaRPr>
          </a:p>
          <a:p>
            <a:endParaRPr lang="en-US" sz="1100" dirty="0">
              <a:hlinkClick r:id="rId2"/>
            </a:endParaRPr>
          </a:p>
          <a:p>
            <a:endParaRPr lang="en-US" sz="1100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46238"/>
            <a:ext cx="9133112" cy="43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1656184" cy="3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995936" y="5229200"/>
            <a:ext cx="4896544" cy="790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5454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572428" cy="1643074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pt-B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0075"/>
            <a:ext cx="9001156" cy="5400693"/>
          </a:xfrm>
        </p:spPr>
        <p:txBody>
          <a:bodyPr>
            <a:normAutofit/>
          </a:bodyPr>
          <a:lstStyle/>
          <a:p>
            <a:endParaRPr lang="en-US" sz="1100" dirty="0" smtClean="0">
              <a:hlinkClick r:id="rId2"/>
            </a:endParaRPr>
          </a:p>
          <a:p>
            <a:pPr algn="l"/>
            <a:r>
              <a:rPr lang="en-US" sz="4500" dirty="0" smtClean="0">
                <a:solidFill>
                  <a:schemeClr val="tx1"/>
                </a:solidFill>
              </a:rPr>
              <a:t>	    	        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smtClean="0">
                <a:solidFill>
                  <a:schemeClr val="tx1"/>
                </a:solidFill>
              </a:rPr>
              <a:t>  	             	            	                	</a:t>
            </a:r>
          </a:p>
          <a:p>
            <a:pPr lvl="1" algn="l"/>
            <a:r>
              <a:rPr lang="en-US" sz="3300" dirty="0" smtClean="0"/>
              <a:t/>
            </a:r>
            <a:br>
              <a:rPr lang="en-US" sz="3300" dirty="0" smtClean="0"/>
            </a:br>
            <a:endParaRPr lang="en-US" sz="3300" dirty="0" smtClean="0">
              <a:hlinkClick r:id="rId2"/>
            </a:endParaRPr>
          </a:p>
          <a:p>
            <a:endParaRPr lang="en-US" sz="1100" dirty="0" smtClean="0">
              <a:hlinkClick r:id="rId2"/>
            </a:endParaRPr>
          </a:p>
          <a:p>
            <a:endParaRPr lang="en-US" sz="1100" dirty="0">
              <a:hlinkClick r:id="rId2"/>
            </a:endParaRPr>
          </a:p>
          <a:p>
            <a:endParaRPr lang="en-US" sz="1100" dirty="0" smtClean="0">
              <a:hlinkClick r:id="rId2"/>
            </a:endParaRPr>
          </a:p>
          <a:p>
            <a:endParaRPr lang="en-US" sz="1100" dirty="0">
              <a:hlinkClick r:id="rId2"/>
            </a:endParaRPr>
          </a:p>
          <a:p>
            <a:endParaRPr lang="en-US" sz="1100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076"/>
            <a:ext cx="9133112" cy="541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10350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8386" y="1152818"/>
            <a:ext cx="2007786" cy="47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572428" cy="1285884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Água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Israel- </a:t>
            </a:r>
            <a:r>
              <a:rPr lang="en-US" sz="2800" dirty="0" err="1" smtClean="0"/>
              <a:t>Fatos</a:t>
            </a:r>
            <a:r>
              <a:rPr lang="en-US" sz="2800" dirty="0" smtClean="0"/>
              <a:t> e </a:t>
            </a:r>
            <a:r>
              <a:rPr lang="en-US" sz="2800" dirty="0" err="1" smtClean="0"/>
              <a:t>Números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pt-B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340768"/>
            <a:ext cx="8429684" cy="4660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         NATIONAL WATER CARRIER</a:t>
            </a:r>
          </a:p>
          <a:p>
            <a:pPr marL="342900" indent="-342900" algn="l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Entrou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operação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em</a:t>
            </a:r>
            <a:r>
              <a:rPr lang="en-US" sz="2400" dirty="0" smtClean="0">
                <a:solidFill>
                  <a:schemeClr val="tx1"/>
                </a:solidFill>
              </a:rPr>
              <a:t> 1964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1.7mm³ p/d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130 </a:t>
            </a:r>
            <a:r>
              <a:rPr lang="en-US" sz="2400" dirty="0" err="1" smtClean="0">
                <a:solidFill>
                  <a:schemeClr val="tx1"/>
                </a:solidFill>
              </a:rPr>
              <a:t>kms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lum bright="37000" contrast="26000"/>
          </a:blip>
          <a:srcRect/>
          <a:stretch>
            <a:fillRect/>
          </a:stretch>
        </p:blipFill>
        <p:spPr bwMode="auto">
          <a:xfrm>
            <a:off x="755576" y="2964655"/>
            <a:ext cx="5146037" cy="305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7685643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572428" cy="914444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Sumário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pt-B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7848600" cy="3237776"/>
          </a:xfrm>
        </p:spPr>
        <p:txBody>
          <a:bodyPr>
            <a:normAutofit fontScale="70000" lnSpcReduction="20000"/>
          </a:bodyPr>
          <a:lstStyle/>
          <a:p>
            <a:endParaRPr lang="en-US" sz="1100" dirty="0" smtClean="0">
              <a:hlinkClick r:id="rId2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Israel </a:t>
            </a:r>
            <a:r>
              <a:rPr lang="en-US" sz="2000" dirty="0" err="1" smtClean="0">
                <a:solidFill>
                  <a:schemeClr val="tx1"/>
                </a:solidFill>
              </a:rPr>
              <a:t>calcula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que</a:t>
            </a:r>
            <a:r>
              <a:rPr lang="en-US" sz="2000" dirty="0" smtClean="0">
                <a:solidFill>
                  <a:schemeClr val="tx1"/>
                </a:solidFill>
              </a:rPr>
              <a:t> o </a:t>
            </a:r>
            <a:r>
              <a:rPr lang="en-US" sz="2000" dirty="0" err="1" smtClean="0">
                <a:solidFill>
                  <a:schemeClr val="tx1"/>
                </a:solidFill>
              </a:rPr>
              <a:t>crescimento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demográfico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pode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dobrar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até</a:t>
            </a:r>
            <a:r>
              <a:rPr lang="en-US" sz="2000" dirty="0" smtClean="0">
                <a:solidFill>
                  <a:schemeClr val="tx1"/>
                </a:solidFill>
              </a:rPr>
              <a:t> 2050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Aumento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demanda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água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Condições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climáticas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desfavorece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oferta</a:t>
            </a:r>
            <a:r>
              <a:rPr lang="en-US" sz="2000" dirty="0" smtClean="0">
                <a:solidFill>
                  <a:schemeClr val="tx1"/>
                </a:solidFill>
              </a:rPr>
              <a:t> da </a:t>
            </a:r>
            <a:r>
              <a:rPr lang="en-US" sz="2000" dirty="0" err="1" smtClean="0">
                <a:solidFill>
                  <a:schemeClr val="tx1"/>
                </a:solidFill>
              </a:rPr>
              <a:t>água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Soluções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p</a:t>
            </a:r>
            <a:r>
              <a:rPr lang="en-US" sz="2000" dirty="0" err="1" smtClean="0">
                <a:solidFill>
                  <a:schemeClr val="tx1"/>
                </a:solidFill>
              </a:rPr>
              <a:t>oupar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r</a:t>
            </a:r>
            <a:r>
              <a:rPr lang="en-US" sz="2000" dirty="0" err="1" smtClean="0">
                <a:solidFill>
                  <a:schemeClr val="tx1"/>
                </a:solidFill>
              </a:rPr>
              <a:t>eciclar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subterranea</a:t>
            </a:r>
            <a:r>
              <a:rPr lang="en-US" sz="2000" dirty="0" smtClean="0">
                <a:solidFill>
                  <a:schemeClr val="tx1"/>
                </a:solidFill>
              </a:rPr>
              <a:t> e </a:t>
            </a:r>
            <a:r>
              <a:rPr lang="en-US" sz="2000" dirty="0" err="1" smtClean="0">
                <a:solidFill>
                  <a:schemeClr val="tx1"/>
                </a:solidFill>
              </a:rPr>
              <a:t>dessalinização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Desenvolveu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tecnologias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avançadas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todas</a:t>
            </a:r>
            <a:r>
              <a:rPr lang="en-US" sz="2000" dirty="0" smtClean="0">
                <a:solidFill>
                  <a:schemeClr val="tx1"/>
                </a:solidFill>
              </a:rPr>
              <a:t> as </a:t>
            </a:r>
            <a:r>
              <a:rPr lang="en-US" sz="2000" dirty="0" err="1" smtClean="0">
                <a:solidFill>
                  <a:schemeClr val="tx1"/>
                </a:solidFill>
              </a:rPr>
              <a:t>áreas</a:t>
            </a:r>
            <a:r>
              <a:rPr lang="en-US" sz="2000" dirty="0" smtClean="0">
                <a:solidFill>
                  <a:schemeClr val="tx1"/>
                </a:solidFill>
              </a:rPr>
              <a:t> mas </a:t>
            </a:r>
            <a:r>
              <a:rPr lang="en-US" sz="2000" dirty="0" err="1" smtClean="0">
                <a:solidFill>
                  <a:schemeClr val="tx1"/>
                </a:solidFill>
              </a:rPr>
              <a:t>dessalinização</a:t>
            </a:r>
            <a:r>
              <a:rPr lang="en-US" sz="2000" dirty="0" smtClean="0">
                <a:solidFill>
                  <a:schemeClr val="tx1"/>
                </a:solidFill>
              </a:rPr>
              <a:t> é um forte </a:t>
            </a:r>
            <a:r>
              <a:rPr lang="en-US" sz="2000" dirty="0" err="1" smtClean="0">
                <a:solidFill>
                  <a:schemeClr val="tx1"/>
                </a:solidFill>
              </a:rPr>
              <a:t>israelense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3300" dirty="0" smtClean="0"/>
          </a:p>
          <a:p>
            <a:pPr algn="l"/>
            <a:r>
              <a:rPr lang="en-US" sz="3300" dirty="0" smtClean="0"/>
              <a:t>	</a:t>
            </a:r>
          </a:p>
          <a:p>
            <a:endParaRPr lang="en-US" sz="1100" dirty="0" smtClean="0">
              <a:hlinkClick r:id="rId2"/>
            </a:endParaRPr>
          </a:p>
          <a:p>
            <a:endParaRPr lang="en-US" sz="1100" dirty="0">
              <a:hlinkClick r:id="rId2"/>
            </a:endParaRPr>
          </a:p>
          <a:p>
            <a:endParaRPr lang="en-US" sz="1100" dirty="0" smtClean="0">
              <a:hlinkClick r:id="rId2"/>
            </a:endParaRPr>
          </a:p>
          <a:p>
            <a:endParaRPr lang="en-US" sz="1100" dirty="0">
              <a:hlinkClick r:id="rId2"/>
            </a:endParaRPr>
          </a:p>
          <a:p>
            <a:endParaRPr lang="en-US" sz="1100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7143736" y="2357430"/>
            <a:ext cx="2000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82402605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6" y="609600"/>
            <a:ext cx="7772400" cy="762000"/>
          </a:xfrm>
        </p:spPr>
        <p:txBody>
          <a:bodyPr>
            <a:noAutofit/>
          </a:bodyPr>
          <a:lstStyle/>
          <a:p>
            <a:r>
              <a:rPr lang="pt-BR" sz="2800" dirty="0" smtClean="0"/>
              <a:t>Água em Israel fatos e números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208912" cy="446449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Meta das nações unidas para disponibilidade de água por pessoa- 50-100 litros de água por dia</a:t>
            </a:r>
          </a:p>
          <a:p>
            <a:pPr algn="l"/>
            <a:r>
              <a:rPr lang="pt-BR" sz="900" dirty="0"/>
              <a:t>           </a:t>
            </a:r>
            <a:r>
              <a:rPr lang="pt-BR" sz="900" dirty="0" smtClean="0"/>
              <a:t>         </a:t>
            </a:r>
            <a:r>
              <a:rPr lang="pt-BR" sz="900" dirty="0">
                <a:hlinkClick r:id="rId4"/>
              </a:rPr>
              <a:t>http://www.un.org/en/globalissues/water</a:t>
            </a:r>
            <a:r>
              <a:rPr lang="pt-BR" sz="900" dirty="0" smtClean="0">
                <a:hlinkClick r:id="rId4"/>
              </a:rPr>
              <a:t>/</a:t>
            </a:r>
            <a:endParaRPr lang="pt-BR" sz="9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Quantidade usada no momento em Israel-100-230l/d (</a:t>
            </a:r>
            <a:r>
              <a:rPr lang="pt-BR" sz="1400" dirty="0" err="1" smtClean="0">
                <a:solidFill>
                  <a:schemeClr val="tx1"/>
                </a:solidFill>
              </a:rPr>
              <a:t>Mekorot</a:t>
            </a:r>
            <a:r>
              <a:rPr lang="pt-BR" sz="1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Fontes  : Mar da Galileia = 30% da água potável de Israel</a:t>
            </a:r>
            <a:endParaRPr lang="pt-BR" sz="1400" dirty="0">
              <a:solidFill>
                <a:schemeClr val="tx1"/>
              </a:solidFill>
            </a:endParaRPr>
          </a:p>
          <a:p>
            <a:pPr algn="l"/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dirty="0" smtClean="0">
                <a:solidFill>
                  <a:schemeClr val="tx1"/>
                </a:solidFill>
              </a:rPr>
              <a:t>                                                        - Nascentes naturais- 34%</a:t>
            </a:r>
          </a:p>
          <a:p>
            <a:pPr algn="l"/>
            <a:r>
              <a:rPr lang="pt-BR" sz="1400" dirty="0" smtClean="0">
                <a:solidFill>
                  <a:schemeClr val="tx1"/>
                </a:solidFill>
              </a:rPr>
              <a:t>                                                         - Dessalinização – 1milhão de m³/dia</a:t>
            </a:r>
          </a:p>
          <a:p>
            <a:pPr algn="l"/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dirty="0" smtClean="0">
                <a:solidFill>
                  <a:schemeClr val="tx1"/>
                </a:solidFill>
              </a:rPr>
              <a:t>                                                        - Água subterrânea- 2800 poços 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0968"/>
            <a:ext cx="9133112" cy="287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59777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6" y="609600"/>
            <a:ext cx="7772400" cy="762000"/>
          </a:xfrm>
        </p:spPr>
        <p:txBody>
          <a:bodyPr>
            <a:noAutofit/>
          </a:bodyPr>
          <a:lstStyle/>
          <a:p>
            <a:r>
              <a:rPr lang="pt-BR" sz="2800" dirty="0" smtClean="0"/>
              <a:t>Água em Israel fatos e números</a:t>
            </a:r>
            <a:br>
              <a:rPr lang="pt-BR" sz="2800" dirty="0" smtClean="0"/>
            </a:br>
            <a:r>
              <a:rPr lang="pt-BR" sz="2800" dirty="0" smtClean="0"/>
              <a:t>Água usada l/d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208912" cy="4752528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BR" sz="1400" dirty="0" smtClean="0">
              <a:solidFill>
                <a:schemeClr val="tx1"/>
              </a:solidFill>
            </a:endParaRPr>
          </a:p>
          <a:p>
            <a:pPr algn="l"/>
            <a:r>
              <a:rPr lang="pt-BR" sz="14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pt-BR" sz="1400" dirty="0" smtClean="0">
                <a:solidFill>
                  <a:schemeClr val="tx1"/>
                </a:solidFill>
                <a:hlinkClick r:id="rId4"/>
              </a:rPr>
              <a:t>www.data360.org</a:t>
            </a:r>
            <a:r>
              <a:rPr lang="pt-BR" sz="1400" dirty="0" smtClean="0">
                <a:solidFill>
                  <a:schemeClr val="tx1"/>
                </a:solidFill>
              </a:rPr>
              <a:t> 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3695"/>
            <a:ext cx="8640959" cy="427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7784" y="3717032"/>
            <a:ext cx="12241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4605535" y="387173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</a:rPr>
              <a:t>Facha de consumo em Israel</a:t>
            </a:r>
            <a:endParaRPr lang="pt-BR" sz="1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95935" y="4158535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94750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6" y="609600"/>
            <a:ext cx="7772400" cy="762000"/>
          </a:xfrm>
        </p:spPr>
        <p:txBody>
          <a:bodyPr>
            <a:noAutofit/>
          </a:bodyPr>
          <a:lstStyle/>
          <a:p>
            <a:r>
              <a:rPr lang="pt-BR" sz="2800" dirty="0" smtClean="0"/>
              <a:t>Água em Israel fatos e números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208912" cy="4464496"/>
          </a:xfrm>
        </p:spPr>
        <p:txBody>
          <a:bodyPr>
            <a:normAutofit/>
          </a:bodyPr>
          <a:lstStyle/>
          <a:p>
            <a:pPr algn="l"/>
            <a:r>
              <a:rPr lang="pt-BR" sz="1400" dirty="0" smtClean="0"/>
              <a:t> </a:t>
            </a:r>
            <a:endParaRPr lang="pt-BR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9" y="1405210"/>
            <a:ext cx="8078154" cy="362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479" y="5157192"/>
            <a:ext cx="519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Source</a:t>
            </a:r>
            <a:r>
              <a:rPr lang="pt-BR" dirty="0" smtClean="0"/>
              <a:t>:  </a:t>
            </a:r>
            <a:r>
              <a:rPr lang="pt-BR" dirty="0" err="1" smtClean="0"/>
              <a:t>Water</a:t>
            </a:r>
            <a:r>
              <a:rPr lang="pt-BR" dirty="0" smtClean="0"/>
              <a:t> </a:t>
            </a:r>
            <a:r>
              <a:rPr lang="pt-BR" dirty="0" err="1" smtClean="0"/>
              <a:t>authority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564761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572428" cy="1285884"/>
          </a:xfrm>
        </p:spPr>
        <p:txBody>
          <a:bodyPr>
            <a:noAutofit/>
          </a:bodyPr>
          <a:lstStyle/>
          <a:p>
            <a:r>
              <a:rPr lang="en-US" sz="2800" dirty="0" err="1"/>
              <a:t>Sustentabilidade</a:t>
            </a:r>
            <a:r>
              <a:rPr lang="en-US" sz="2800" dirty="0"/>
              <a:t> </a:t>
            </a:r>
            <a:r>
              <a:rPr lang="en-US" sz="2800" dirty="0" err="1"/>
              <a:t>Energ</a:t>
            </a:r>
            <a:r>
              <a:rPr lang="pt-BR" sz="2800" dirty="0"/>
              <a:t>ética</a:t>
            </a:r>
            <a:r>
              <a:rPr lang="en-US" sz="2800" dirty="0"/>
              <a:t>- </a:t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pt-BR" sz="2800" b="1" dirty="0" smtClean="0"/>
              <a:t>Autossuficiência</a:t>
            </a:r>
            <a:r>
              <a:rPr lang="pt-BR" sz="2800" b="1" dirty="0"/>
              <a:t> </a:t>
            </a:r>
            <a:r>
              <a:rPr lang="pt-BR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água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pt-B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5" y="1571612"/>
            <a:ext cx="8704517" cy="4429156"/>
          </a:xfrm>
        </p:spPr>
        <p:txBody>
          <a:bodyPr>
            <a:normAutofit/>
          </a:bodyPr>
          <a:lstStyle/>
          <a:p>
            <a:endParaRPr lang="en-US" sz="1100" dirty="0" smtClean="0"/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Água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s</a:t>
            </a:r>
            <a:r>
              <a:rPr lang="pt-BR" sz="2400" dirty="0" smtClean="0">
                <a:solidFill>
                  <a:schemeClr val="tx1"/>
                </a:solidFill>
              </a:rPr>
              <a:t>ubterrânea </a:t>
            </a:r>
            <a:endParaRPr lang="pt-BR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responsável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por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a</a:t>
            </a:r>
            <a:r>
              <a:rPr lang="en-US" sz="2400" dirty="0" err="1" smtClean="0">
                <a:solidFill>
                  <a:schemeClr val="tx1"/>
                </a:solidFill>
              </a:rPr>
              <a:t>proximadamente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50mm³/</a:t>
            </a:r>
            <a:r>
              <a:rPr lang="en-US" sz="2400" dirty="0" err="1" smtClean="0">
                <a:solidFill>
                  <a:schemeClr val="tx1"/>
                </a:solidFill>
              </a:rPr>
              <a:t>ano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1000" i="1" dirty="0" smtClean="0">
              <a:solidFill>
                <a:schemeClr val="tx1"/>
              </a:solidFill>
            </a:endParaRPr>
          </a:p>
          <a:p>
            <a:pPr algn="l"/>
            <a:endParaRPr lang="en-US" sz="1000" i="1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5616624" cy="409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61820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342" y="764704"/>
            <a:ext cx="7572428" cy="1202476"/>
          </a:xfrm>
        </p:spPr>
        <p:txBody>
          <a:bodyPr>
            <a:noAutofit/>
          </a:bodyPr>
          <a:lstStyle/>
          <a:p>
            <a:r>
              <a:rPr lang="pt-BR" sz="2800" b="1" dirty="0"/>
              <a:t>Autossuficiência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água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pt-B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9001156" cy="4357718"/>
          </a:xfrm>
        </p:spPr>
        <p:txBody>
          <a:bodyPr>
            <a:normAutofit/>
          </a:bodyPr>
          <a:lstStyle/>
          <a:p>
            <a:endParaRPr lang="en-US" sz="1100" dirty="0" smtClean="0">
              <a:hlinkClick r:id="rId2"/>
            </a:endParaRPr>
          </a:p>
          <a:p>
            <a:pPr algn="l"/>
            <a:r>
              <a:rPr lang="en-US" sz="3300" dirty="0" smtClean="0"/>
              <a:t/>
            </a:r>
            <a:br>
              <a:rPr lang="en-US" sz="3300" dirty="0" smtClean="0"/>
            </a:br>
            <a:endParaRPr lang="en-US" sz="3300" dirty="0" smtClean="0">
              <a:hlinkClick r:id="rId2"/>
            </a:endParaRPr>
          </a:p>
          <a:p>
            <a:endParaRPr lang="en-US" sz="1100" dirty="0" smtClean="0">
              <a:hlinkClick r:id="rId2"/>
            </a:endParaRPr>
          </a:p>
          <a:p>
            <a:endParaRPr lang="en-US" sz="1100" dirty="0">
              <a:hlinkClick r:id="rId2"/>
            </a:endParaRPr>
          </a:p>
          <a:p>
            <a:endParaRPr lang="en-US" sz="1100" dirty="0" smtClean="0">
              <a:hlinkClick r:id="rId2"/>
            </a:endParaRPr>
          </a:p>
          <a:p>
            <a:endParaRPr lang="en-US" sz="1100" dirty="0">
              <a:hlinkClick r:id="rId2"/>
            </a:endParaRPr>
          </a:p>
          <a:p>
            <a:endParaRPr lang="en-US" sz="1100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9882"/>
            <a:ext cx="6552728" cy="460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06698" y="2420888"/>
            <a:ext cx="1368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Se todas as edificações (prédios residenciais) adotassem medidas de reciclagem de água de cozinha , banheiro e máquina de lavar isto levaria a uma demanda  menor de 1-2 plantas de dessalinização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2559127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6" y="617660"/>
            <a:ext cx="7772400" cy="762000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Autosuficiencia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água</a:t>
            </a:r>
            <a:r>
              <a:rPr lang="en-US" sz="1800" dirty="0" smtClean="0"/>
              <a:t> é </a:t>
            </a:r>
            <a:r>
              <a:rPr lang="en-US" sz="1800" dirty="0" err="1" smtClean="0"/>
              <a:t>uma</a:t>
            </a:r>
            <a:r>
              <a:rPr lang="en-US" sz="1800" dirty="0" smtClean="0"/>
              <a:t> </a:t>
            </a:r>
            <a:r>
              <a:rPr lang="en-US" sz="1800" dirty="0" err="1" smtClean="0"/>
              <a:t>questão</a:t>
            </a:r>
            <a:r>
              <a:rPr lang="en-US" sz="1800" dirty="0" smtClean="0"/>
              <a:t> de </a:t>
            </a:r>
            <a:r>
              <a:rPr lang="en-US" sz="1800" dirty="0" err="1" smtClean="0"/>
              <a:t>sobrevivencia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pt-B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18457" y="1295400"/>
            <a:ext cx="7696200" cy="4572001"/>
          </a:xfrm>
        </p:spPr>
        <p:txBody>
          <a:bodyPr>
            <a:normAutofit/>
          </a:bodyPr>
          <a:lstStyle/>
          <a:p>
            <a:pPr algn="l"/>
            <a:endParaRPr lang="pt-BR" sz="2400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668288" cy="368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56" y="1628775"/>
            <a:ext cx="35052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123728" y="3068960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99616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24547"/>
            <a:ext cx="9144000" cy="540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572428" cy="1130468"/>
          </a:xfrm>
        </p:spPr>
        <p:txBody>
          <a:bodyPr>
            <a:noAutofit/>
          </a:bodyPr>
          <a:lstStyle/>
          <a:p>
            <a:r>
              <a:rPr lang="en-US" sz="2800" dirty="0" smtClean="0"/>
              <a:t>ÁGUA-</a:t>
            </a:r>
            <a:r>
              <a:rPr lang="en-US" sz="2800" dirty="0" err="1"/>
              <a:t>D</a:t>
            </a:r>
            <a:r>
              <a:rPr lang="en-US" sz="2800" dirty="0" err="1" smtClean="0"/>
              <a:t>essalinização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pt-B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821644" cy="46600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45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9600" dirty="0" err="1" smtClean="0">
                <a:solidFill>
                  <a:schemeClr val="tx1"/>
                </a:solidFill>
              </a:rPr>
              <a:t>Dessalinização</a:t>
            </a:r>
            <a:r>
              <a:rPr lang="en-US" sz="9600" dirty="0" smtClean="0">
                <a:solidFill>
                  <a:schemeClr val="tx1"/>
                </a:solidFill>
              </a:rPr>
              <a:t> - </a:t>
            </a:r>
            <a:r>
              <a:rPr lang="en-US" sz="9600" dirty="0" err="1" smtClean="0">
                <a:solidFill>
                  <a:schemeClr val="tx1"/>
                </a:solidFill>
              </a:rPr>
              <a:t>Usando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</a:rPr>
              <a:t>sistemas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</a:rPr>
              <a:t>inovadores</a:t>
            </a:r>
            <a:r>
              <a:rPr lang="en-US" sz="9600" dirty="0" smtClean="0">
                <a:solidFill>
                  <a:schemeClr val="tx1"/>
                </a:solidFill>
              </a:rPr>
              <a:t> de </a:t>
            </a:r>
            <a:r>
              <a:rPr lang="en-US" sz="9600" dirty="0" err="1" smtClean="0">
                <a:solidFill>
                  <a:schemeClr val="tx1"/>
                </a:solidFill>
              </a:rPr>
              <a:t>menor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</a:rPr>
              <a:t>consumo</a:t>
            </a:r>
            <a:r>
              <a:rPr lang="en-US" sz="9600" dirty="0" smtClean="0">
                <a:solidFill>
                  <a:schemeClr val="tx1"/>
                </a:solidFill>
              </a:rPr>
              <a:t> de </a:t>
            </a:r>
            <a:r>
              <a:rPr lang="en-US" sz="9600" dirty="0" err="1" smtClean="0">
                <a:solidFill>
                  <a:schemeClr val="tx1"/>
                </a:solidFill>
              </a:rPr>
              <a:t>energia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</a:rPr>
              <a:t>como</a:t>
            </a:r>
            <a:r>
              <a:rPr lang="en-US" sz="9600" dirty="0" smtClean="0">
                <a:solidFill>
                  <a:schemeClr val="tx1"/>
                </a:solidFill>
              </a:rPr>
              <a:t> a </a:t>
            </a:r>
            <a:r>
              <a:rPr lang="en-US" sz="9600" dirty="0" err="1" smtClean="0">
                <a:solidFill>
                  <a:schemeClr val="tx1"/>
                </a:solidFill>
              </a:rPr>
              <a:t>técnica</a:t>
            </a:r>
            <a:r>
              <a:rPr lang="en-US" sz="9600" dirty="0" smtClean="0">
                <a:solidFill>
                  <a:schemeClr val="tx1"/>
                </a:solidFill>
              </a:rPr>
              <a:t> de </a:t>
            </a:r>
            <a:r>
              <a:rPr lang="en-US" sz="9600" dirty="0" err="1" smtClean="0">
                <a:solidFill>
                  <a:schemeClr val="tx1"/>
                </a:solidFill>
              </a:rPr>
              <a:t>Osmose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</a:rPr>
              <a:t>Reversa</a:t>
            </a:r>
            <a:r>
              <a:rPr lang="en-US" sz="9600" dirty="0" smtClean="0">
                <a:solidFill>
                  <a:schemeClr val="tx1"/>
                </a:solidFill>
              </a:rPr>
              <a:t> (RO) </a:t>
            </a:r>
            <a:r>
              <a:rPr lang="en-US" sz="9600" dirty="0" err="1" smtClean="0">
                <a:solidFill>
                  <a:schemeClr val="tx1"/>
                </a:solidFill>
              </a:rPr>
              <a:t>aprimorada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</a:rPr>
              <a:t>por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</a:rPr>
              <a:t>empresas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</a:rPr>
              <a:t>como</a:t>
            </a:r>
            <a:r>
              <a:rPr lang="en-US" sz="9600" dirty="0" smtClean="0">
                <a:solidFill>
                  <a:schemeClr val="tx1"/>
                </a:solidFill>
              </a:rPr>
              <a:t> IDE TECHNOLOGIES .</a:t>
            </a:r>
          </a:p>
          <a:p>
            <a:pPr lvl="1" algn="l">
              <a:buFont typeface="Arial" pitchFamily="34" charset="0"/>
              <a:buChar char="•"/>
            </a:pPr>
            <a:endParaRPr lang="en-US" sz="9600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tx1"/>
                </a:solidFill>
              </a:rPr>
              <a:t> EM Israel </a:t>
            </a:r>
            <a:r>
              <a:rPr lang="en-US" sz="9600" dirty="0" err="1" smtClean="0">
                <a:solidFill>
                  <a:schemeClr val="tx1"/>
                </a:solidFill>
              </a:rPr>
              <a:t>desde</a:t>
            </a:r>
            <a:r>
              <a:rPr lang="en-US" sz="9600" dirty="0" smtClean="0">
                <a:solidFill>
                  <a:schemeClr val="tx1"/>
                </a:solidFill>
              </a:rPr>
              <a:t> 1965</a:t>
            </a:r>
          </a:p>
          <a:p>
            <a:pPr lvl="1" algn="l">
              <a:buFont typeface="Arial" pitchFamily="34" charset="0"/>
              <a:buChar char="•"/>
            </a:pPr>
            <a:endParaRPr lang="en-US" sz="9600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tx1"/>
                </a:solidFill>
              </a:rPr>
              <a:t> A </a:t>
            </a:r>
            <a:r>
              <a:rPr lang="en-US" sz="9600" dirty="0" err="1" smtClean="0">
                <a:solidFill>
                  <a:schemeClr val="tx1"/>
                </a:solidFill>
              </a:rPr>
              <a:t>seca</a:t>
            </a:r>
            <a:r>
              <a:rPr lang="en-US" sz="9600" dirty="0" smtClean="0">
                <a:solidFill>
                  <a:schemeClr val="tx1"/>
                </a:solidFill>
              </a:rPr>
              <a:t> de 1998-2002 </a:t>
            </a:r>
            <a:r>
              <a:rPr lang="en-US" sz="9600" dirty="0" err="1" smtClean="0">
                <a:solidFill>
                  <a:schemeClr val="tx1"/>
                </a:solidFill>
              </a:rPr>
              <a:t>motivou</a:t>
            </a:r>
            <a:r>
              <a:rPr lang="en-US" sz="9600" dirty="0" smtClean="0">
                <a:solidFill>
                  <a:schemeClr val="tx1"/>
                </a:solidFill>
              </a:rPr>
              <a:t> o </a:t>
            </a:r>
            <a:r>
              <a:rPr lang="en-US" sz="9600" dirty="0" err="1" smtClean="0">
                <a:solidFill>
                  <a:schemeClr val="tx1"/>
                </a:solidFill>
              </a:rPr>
              <a:t>governo</a:t>
            </a:r>
            <a:r>
              <a:rPr lang="en-US" sz="9600" dirty="0" smtClean="0">
                <a:solidFill>
                  <a:schemeClr val="tx1"/>
                </a:solidFill>
              </a:rPr>
              <a:t> a </a:t>
            </a:r>
            <a:r>
              <a:rPr lang="en-US" sz="9600" dirty="0" err="1" smtClean="0">
                <a:solidFill>
                  <a:schemeClr val="tx1"/>
                </a:solidFill>
              </a:rPr>
              <a:t>adotar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</a:rPr>
              <a:t>políticas</a:t>
            </a:r>
            <a:r>
              <a:rPr lang="en-US" sz="9600" dirty="0" smtClean="0">
                <a:solidFill>
                  <a:schemeClr val="tx1"/>
                </a:solidFill>
              </a:rPr>
              <a:t> de </a:t>
            </a:r>
            <a:r>
              <a:rPr lang="en-US" sz="9600" dirty="0" err="1" smtClean="0">
                <a:solidFill>
                  <a:schemeClr val="tx1"/>
                </a:solidFill>
              </a:rPr>
              <a:t>dessalinização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</a:rPr>
              <a:t>em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</a:rPr>
              <a:t>grande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</a:rPr>
              <a:t>escala</a:t>
            </a:r>
            <a:endParaRPr lang="en-US" sz="96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9600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usinas</a:t>
            </a:r>
            <a:r>
              <a:rPr lang="en-US" sz="9600" dirty="0">
                <a:solidFill>
                  <a:schemeClr val="tx1"/>
                </a:solidFill>
              </a:rPr>
              <a:t>  de </a:t>
            </a:r>
            <a:r>
              <a:rPr lang="en-US" sz="9600" dirty="0" err="1" smtClean="0">
                <a:solidFill>
                  <a:schemeClr val="tx1"/>
                </a:solidFill>
              </a:rPr>
              <a:t>dessalinização</a:t>
            </a:r>
            <a:r>
              <a:rPr lang="en-US" sz="9600" dirty="0" smtClean="0">
                <a:solidFill>
                  <a:schemeClr val="tx1"/>
                </a:solidFill>
              </a:rPr>
              <a:t>  </a:t>
            </a:r>
            <a:r>
              <a:rPr lang="en-US" sz="9600" dirty="0" err="1" smtClean="0">
                <a:solidFill>
                  <a:schemeClr val="tx1"/>
                </a:solidFill>
              </a:rPr>
              <a:t>construídas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recentemente</a:t>
            </a:r>
            <a:r>
              <a:rPr lang="en-US" sz="9600" dirty="0">
                <a:solidFill>
                  <a:schemeClr val="tx1"/>
                </a:solidFill>
              </a:rPr>
              <a:t>  </a:t>
            </a:r>
            <a:r>
              <a:rPr lang="en-US" sz="9600" dirty="0" err="1">
                <a:solidFill>
                  <a:schemeClr val="tx1"/>
                </a:solidFill>
              </a:rPr>
              <a:t>são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</a:rPr>
              <a:t>capazes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>
                <a:solidFill>
                  <a:schemeClr val="tx1"/>
                </a:solidFill>
              </a:rPr>
              <a:t>de </a:t>
            </a:r>
            <a:r>
              <a:rPr lang="en-US" sz="9600" dirty="0" err="1">
                <a:solidFill>
                  <a:schemeClr val="tx1"/>
                </a:solidFill>
              </a:rPr>
              <a:t>reduzir</a:t>
            </a:r>
            <a:r>
              <a:rPr lang="en-US" sz="9600" dirty="0">
                <a:solidFill>
                  <a:schemeClr val="tx1"/>
                </a:solidFill>
              </a:rPr>
              <a:t> o </a:t>
            </a:r>
            <a:r>
              <a:rPr lang="en-US" sz="9600" dirty="0" smtClean="0">
                <a:solidFill>
                  <a:schemeClr val="tx1"/>
                </a:solidFill>
              </a:rPr>
              <a:t>  </a:t>
            </a:r>
            <a:r>
              <a:rPr lang="en-US" sz="9600" dirty="0" err="1" smtClean="0">
                <a:solidFill>
                  <a:schemeClr val="tx1"/>
                </a:solidFill>
              </a:rPr>
              <a:t>consumo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>
                <a:solidFill>
                  <a:schemeClr val="tx1"/>
                </a:solidFill>
              </a:rPr>
              <a:t>de </a:t>
            </a:r>
            <a:r>
              <a:rPr lang="en-US" sz="9600" dirty="0" err="1">
                <a:solidFill>
                  <a:schemeClr val="tx1"/>
                </a:solidFill>
              </a:rPr>
              <a:t>energia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em</a:t>
            </a:r>
            <a:r>
              <a:rPr lang="en-US" sz="9600" dirty="0">
                <a:solidFill>
                  <a:schemeClr val="tx1"/>
                </a:solidFill>
              </a:rPr>
              <a:t> 7%</a:t>
            </a:r>
          </a:p>
          <a:p>
            <a:pPr lvl="1" algn="l"/>
            <a:endParaRPr lang="en-US" sz="4100" dirty="0" smtClean="0">
              <a:solidFill>
                <a:schemeClr val="tx1"/>
              </a:solidFill>
            </a:endParaRPr>
          </a:p>
          <a:p>
            <a:pPr algn="l"/>
            <a:endParaRPr lang="en-US" sz="4100" dirty="0" smtClean="0">
              <a:solidFill>
                <a:schemeClr val="tx1"/>
              </a:solidFill>
            </a:endParaRPr>
          </a:p>
          <a:p>
            <a:pPr algn="l"/>
            <a:r>
              <a:rPr lang="en-US" sz="4500" dirty="0" smtClean="0">
                <a:solidFill>
                  <a:schemeClr val="tx1"/>
                </a:solidFill>
              </a:rPr>
              <a:t>      	    	        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smtClean="0">
                <a:solidFill>
                  <a:schemeClr val="tx1"/>
                </a:solidFill>
              </a:rPr>
              <a:t>  	             	            	                	</a:t>
            </a:r>
          </a:p>
          <a:p>
            <a:pPr lvl="1" algn="l"/>
            <a:r>
              <a:rPr lang="en-US" sz="3300" dirty="0" smtClean="0"/>
              <a:t/>
            </a:r>
            <a:br>
              <a:rPr lang="en-US" sz="3300" dirty="0" smtClean="0"/>
            </a:br>
            <a:endParaRPr lang="en-US" sz="3300" dirty="0" smtClean="0">
              <a:hlinkClick r:id="rId3"/>
            </a:endParaRPr>
          </a:p>
          <a:p>
            <a:endParaRPr lang="en-US" sz="1100" dirty="0" smtClean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 smtClean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9923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56895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774" y="803741"/>
            <a:ext cx="7572428" cy="842436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Comparação</a:t>
            </a:r>
            <a:r>
              <a:rPr lang="en-US" sz="1800" b="1" dirty="0" smtClean="0"/>
              <a:t> de </a:t>
            </a:r>
            <a:r>
              <a:rPr lang="pt-BR" sz="1800" b="1" dirty="0" smtClean="0"/>
              <a:t>eficiência </a:t>
            </a:r>
            <a:r>
              <a:rPr lang="en-US" sz="1800" b="1" dirty="0" smtClean="0"/>
              <a:t>de </a:t>
            </a:r>
            <a:r>
              <a:rPr lang="en-US" sz="1800" b="1" dirty="0" err="1" smtClean="0"/>
              <a:t>em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plantas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dessalinização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pt-BR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9001156" cy="4357718"/>
          </a:xfrm>
        </p:spPr>
        <p:txBody>
          <a:bodyPr>
            <a:normAutofit/>
          </a:bodyPr>
          <a:lstStyle/>
          <a:p>
            <a:endParaRPr lang="en-US" sz="1100" dirty="0" smtClean="0">
              <a:hlinkClick r:id="rId3"/>
            </a:endParaRPr>
          </a:p>
          <a:p>
            <a:pPr algn="l">
              <a:buFont typeface="Arial" pitchFamily="34" charset="0"/>
              <a:buChar char="•"/>
            </a:pPr>
            <a:endParaRPr lang="en-US" sz="45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4500" dirty="0" smtClean="0">
                <a:solidFill>
                  <a:schemeClr val="tx1"/>
                </a:solidFill>
              </a:rPr>
              <a:t>	            	                	</a:t>
            </a:r>
          </a:p>
          <a:p>
            <a:pPr lvl="1" algn="l"/>
            <a:r>
              <a:rPr lang="en-US" sz="3300" dirty="0" smtClean="0"/>
              <a:t/>
            </a:r>
            <a:br>
              <a:rPr lang="en-US" sz="3300" dirty="0" smtClean="0"/>
            </a:br>
            <a:endParaRPr lang="en-US" sz="3300" dirty="0" smtClean="0">
              <a:hlinkClick r:id="rId3"/>
            </a:endParaRPr>
          </a:p>
          <a:p>
            <a:endParaRPr lang="en-US" sz="1100" dirty="0" smtClean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 smtClean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9792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00042"/>
            <a:ext cx="9144000" cy="540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572428" cy="1285884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Sustentabilidade</a:t>
            </a:r>
            <a:r>
              <a:rPr lang="en-US" sz="2800" dirty="0" smtClean="0"/>
              <a:t> </a:t>
            </a:r>
            <a:r>
              <a:rPr lang="en-US" sz="2800" dirty="0" err="1"/>
              <a:t>Energ</a:t>
            </a:r>
            <a:r>
              <a:rPr lang="pt-BR" sz="2800" dirty="0"/>
              <a:t>ética</a:t>
            </a:r>
            <a:r>
              <a:rPr lang="en-US" sz="2800" dirty="0"/>
              <a:t>- </a:t>
            </a:r>
            <a:br>
              <a:rPr lang="en-US" sz="2800" dirty="0"/>
            </a:br>
            <a:r>
              <a:rPr lang="en-US" sz="2800" dirty="0" smtClean="0"/>
              <a:t>E o </a:t>
            </a:r>
            <a:r>
              <a:rPr lang="en-US" sz="2800" dirty="0" err="1" smtClean="0"/>
              <a:t>manuseio</a:t>
            </a:r>
            <a:r>
              <a:rPr lang="en-US" sz="2800" dirty="0" smtClean="0"/>
              <a:t> de ÁGUA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pt-B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794" y="2071678"/>
            <a:ext cx="8286808" cy="4071966"/>
          </a:xfrm>
        </p:spPr>
        <p:txBody>
          <a:bodyPr>
            <a:normAutofit/>
          </a:bodyPr>
          <a:lstStyle/>
          <a:p>
            <a:endParaRPr lang="en-US" sz="1100" dirty="0" smtClean="0">
              <a:hlinkClick r:id="rId3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dirty="0" smtClean="0"/>
              <a:t> </a:t>
            </a:r>
            <a:br>
              <a:rPr lang="en-US" sz="3300" dirty="0" smtClean="0"/>
            </a:br>
            <a:endParaRPr lang="en-US" sz="3300" dirty="0" smtClean="0">
              <a:hlinkClick r:id="rId3"/>
            </a:endParaRPr>
          </a:p>
          <a:p>
            <a:endParaRPr lang="en-US" sz="1100" dirty="0" smtClean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 smtClean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571744"/>
            <a:ext cx="656445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285720" y="2214554"/>
            <a:ext cx="6572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Comparação de uso de energia entre 5 métodos diferentes </a:t>
            </a:r>
            <a:endParaRPr lang="pt-BR" sz="11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14282" y="5643578"/>
            <a:ext cx="3357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hlinkClick r:id="rId7"/>
              </a:rPr>
              <a:t>Fonte http://www.desware.net/desa4.</a:t>
            </a:r>
            <a:r>
              <a:rPr lang="pt-BR" sz="1100" dirty="0" err="1" smtClean="0">
                <a:hlinkClick r:id="rId7"/>
              </a:rPr>
              <a:t>aspx</a:t>
            </a:r>
            <a:endParaRPr lang="pt-BR" sz="1100" dirty="0"/>
          </a:p>
        </p:txBody>
      </p:sp>
      <p:sp>
        <p:nvSpPr>
          <p:cNvPr id="17" name="Retângulo 16"/>
          <p:cNvSpPr/>
          <p:nvPr/>
        </p:nvSpPr>
        <p:spPr>
          <a:xfrm>
            <a:off x="5786446" y="2428868"/>
            <a:ext cx="1643074" cy="2643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7929586" y="314324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/>
              <a:t>Osmosis</a:t>
            </a:r>
            <a:r>
              <a:rPr lang="pt-BR" sz="1200" dirty="0" smtClean="0"/>
              <a:t> reversa é considerada a mais eficiente no consumo de energia</a:t>
            </a:r>
            <a:endParaRPr lang="pt-BR" sz="1200" dirty="0"/>
          </a:p>
        </p:txBody>
      </p:sp>
      <p:sp>
        <p:nvSpPr>
          <p:cNvPr id="22" name="Seta para a direita 21"/>
          <p:cNvSpPr/>
          <p:nvPr/>
        </p:nvSpPr>
        <p:spPr>
          <a:xfrm>
            <a:off x="7429520" y="3571876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85643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572428" cy="2357454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Alguns</a:t>
            </a:r>
            <a:r>
              <a:rPr lang="en-US" sz="2800" dirty="0" smtClean="0"/>
              <a:t> dos </a:t>
            </a:r>
            <a:r>
              <a:rPr lang="en-US" sz="2800" dirty="0" err="1" smtClean="0"/>
              <a:t>projetos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volta</a:t>
            </a:r>
            <a:r>
              <a:rPr lang="en-US" sz="2800" dirty="0" smtClean="0"/>
              <a:t> do </a:t>
            </a:r>
            <a:r>
              <a:rPr lang="en-US" sz="2800" dirty="0" err="1" smtClean="0"/>
              <a:t>mundo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pt-B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7848600" cy="3237776"/>
          </a:xfrm>
        </p:spPr>
        <p:txBody>
          <a:bodyPr>
            <a:normAutofit/>
          </a:bodyPr>
          <a:lstStyle/>
          <a:p>
            <a:endParaRPr lang="en-US" sz="1100" dirty="0" smtClean="0">
              <a:hlinkClick r:id="rId2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/>
          </a:p>
          <a:p>
            <a:pPr algn="l"/>
            <a:endParaRPr lang="en-US" sz="3300" dirty="0" smtClean="0"/>
          </a:p>
          <a:p>
            <a:pPr algn="l"/>
            <a:r>
              <a:rPr lang="en-US" sz="3300" dirty="0" smtClean="0"/>
              <a:t>	</a:t>
            </a:r>
          </a:p>
          <a:p>
            <a:endParaRPr lang="en-US" sz="1100" dirty="0" smtClean="0">
              <a:hlinkClick r:id="rId2"/>
            </a:endParaRPr>
          </a:p>
          <a:p>
            <a:r>
              <a:rPr lang="en-US" sz="1100" dirty="0" smtClean="0">
                <a:hlinkClick r:id="rId2"/>
              </a:rPr>
              <a:t>    </a:t>
            </a:r>
            <a:endParaRPr lang="en-US" sz="1100" dirty="0">
              <a:hlinkClick r:id="rId2"/>
            </a:endParaRPr>
          </a:p>
          <a:p>
            <a:endParaRPr lang="en-US" sz="1100" dirty="0" smtClean="0">
              <a:hlinkClick r:id="rId2"/>
            </a:endParaRPr>
          </a:p>
          <a:p>
            <a:endParaRPr lang="en-US" sz="1100" dirty="0">
              <a:hlinkClick r:id="rId2"/>
            </a:endParaRPr>
          </a:p>
          <a:p>
            <a:endParaRPr lang="en-US" sz="1100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China’s Largest Desalination Pla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73" y="2738138"/>
            <a:ext cx="2371725" cy="187642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35487" y="1797517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IDE usina de dessalinização na china usa calor residual duma hidroelétrica como fonte de energia</a:t>
            </a:r>
            <a:endParaRPr lang="pt-BR" sz="1200" dirty="0"/>
          </a:p>
        </p:txBody>
      </p:sp>
      <p:pic>
        <p:nvPicPr>
          <p:cNvPr id="20484" name="Picture 4" descr="CS_chi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808" y="3341004"/>
            <a:ext cx="2390775" cy="1895476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711527" y="2233815"/>
            <a:ext cx="23574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IDE Planta de dessalinização  em Puerto Coronel Nueva Ventanas, </a:t>
            </a:r>
            <a:r>
              <a:rPr lang="pt-BR" sz="1200" dirty="0" err="1" smtClean="0"/>
              <a:t>Tocopilla</a:t>
            </a:r>
            <a:r>
              <a:rPr lang="pt-BR" sz="1200" dirty="0" smtClean="0"/>
              <a:t> usadas com um histórico recorde de baixo consumo de energia</a:t>
            </a:r>
          </a:p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143736" y="2357430"/>
            <a:ext cx="2000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900" dirty="0"/>
          </a:p>
        </p:txBody>
      </p:sp>
      <p:sp>
        <p:nvSpPr>
          <p:cNvPr id="13" name="CaixaDeTexto 8"/>
          <p:cNvSpPr txBox="1"/>
          <p:nvPr/>
        </p:nvSpPr>
        <p:spPr>
          <a:xfrm>
            <a:off x="5436096" y="394381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Empresa israelense  vai construir a maior usina de dessalinização na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california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pt-BR" sz="1000" i="1" dirty="0" err="1" smtClean="0">
                <a:latin typeface="Times New Roman" pitchFamily="18" charset="0"/>
                <a:cs typeface="Times New Roman" pitchFamily="18" charset="0"/>
              </a:rPr>
              <a:t>Haaretz</a:t>
            </a:r>
            <a:r>
              <a:rPr lang="pt-BR" sz="1000" i="1" dirty="0" smtClean="0">
                <a:latin typeface="Times New Roman" pitchFamily="18" charset="0"/>
                <a:cs typeface="Times New Roman" pitchFamily="18" charset="0"/>
              </a:rPr>
              <a:t>, 23 fev. 2014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5643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60953"/>
            <a:ext cx="9133113" cy="537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7620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Água</a:t>
            </a:r>
            <a:r>
              <a:rPr lang="en-US" sz="2800" dirty="0" smtClean="0"/>
              <a:t> - </a:t>
            </a:r>
            <a:r>
              <a:rPr lang="en-US" sz="2800" dirty="0" err="1" smtClean="0"/>
              <a:t>Alguns</a:t>
            </a:r>
            <a:r>
              <a:rPr lang="en-US" sz="2800" dirty="0" smtClean="0"/>
              <a:t> dos </a:t>
            </a:r>
            <a:r>
              <a:rPr lang="en-US" sz="2800" dirty="0" err="1" smtClean="0"/>
              <a:t>Desafios</a:t>
            </a:r>
            <a:r>
              <a:rPr lang="en-US" sz="2800" dirty="0" smtClean="0"/>
              <a:t> de Israel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7315200" cy="4500594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Desertificação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Aprox</a:t>
            </a:r>
            <a:r>
              <a:rPr lang="en-US" dirty="0" smtClean="0">
                <a:solidFill>
                  <a:schemeClr val="tx1"/>
                </a:solidFill>
              </a:rPr>
              <a:t>. 60% do </a:t>
            </a:r>
            <a:r>
              <a:rPr lang="en-US" dirty="0" err="1" smtClean="0">
                <a:solidFill>
                  <a:schemeClr val="tx1"/>
                </a:solidFill>
              </a:rPr>
              <a:t>território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Israelense</a:t>
            </a:r>
            <a:r>
              <a:rPr lang="en-US" dirty="0" smtClean="0">
                <a:solidFill>
                  <a:schemeClr val="tx1"/>
                </a:solidFill>
              </a:rPr>
              <a:t> é </a:t>
            </a:r>
            <a:r>
              <a:rPr lang="en-US" dirty="0" err="1" smtClean="0">
                <a:solidFill>
                  <a:schemeClr val="tx1"/>
                </a:solidFill>
              </a:rPr>
              <a:t>Deserto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Disponibilidade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recursos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naturais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dirty="0" smtClean="0">
                <a:solidFill>
                  <a:schemeClr val="tx1"/>
                </a:solidFill>
              </a:rPr>
              <a:t>	-ÁGUA – </a:t>
            </a:r>
            <a:r>
              <a:rPr lang="en-US" dirty="0" err="1" smtClean="0">
                <a:solidFill>
                  <a:schemeClr val="tx1"/>
                </a:solidFill>
              </a:rPr>
              <a:t>percipitação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Israel  é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média</a:t>
            </a:r>
            <a:r>
              <a:rPr lang="en-US" dirty="0" smtClean="0">
                <a:solidFill>
                  <a:schemeClr val="tx1"/>
                </a:solidFill>
              </a:rPr>
              <a:t> de 500mm- no </a:t>
            </a:r>
            <a:r>
              <a:rPr lang="en-US" dirty="0" err="1" smtClean="0">
                <a:solidFill>
                  <a:schemeClr val="tx1"/>
                </a:solidFill>
              </a:rPr>
              <a:t>Brasil</a:t>
            </a:r>
            <a:r>
              <a:rPr lang="en-US" dirty="0" smtClean="0">
                <a:solidFill>
                  <a:schemeClr val="tx1"/>
                </a:solidFill>
              </a:rPr>
              <a:t> é de 1800 mm e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torno</a:t>
            </a:r>
            <a:r>
              <a:rPr lang="en-US" dirty="0" smtClean="0">
                <a:solidFill>
                  <a:schemeClr val="tx1"/>
                </a:solidFill>
              </a:rPr>
              <a:t> do 800mm no </a:t>
            </a:r>
            <a:r>
              <a:rPr lang="en-US" dirty="0" err="1" smtClean="0">
                <a:solidFill>
                  <a:schemeClr val="tx1"/>
                </a:solidFill>
              </a:rPr>
              <a:t>Semiárido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Brasileiro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900" i="1" dirty="0" smtClean="0">
                <a:solidFill>
                  <a:schemeClr val="tx1"/>
                </a:solidFill>
              </a:rPr>
              <a:t>( </a:t>
            </a:r>
            <a:r>
              <a:rPr lang="en-US" sz="1900" i="1" dirty="0" err="1" smtClean="0">
                <a:solidFill>
                  <a:schemeClr val="tx1"/>
                </a:solidFill>
              </a:rPr>
              <a:t>Agencia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Embrapa</a:t>
            </a:r>
            <a:r>
              <a:rPr lang="en-US" sz="1900" i="1" dirty="0" smtClean="0">
                <a:solidFill>
                  <a:schemeClr val="tx1"/>
                </a:solidFill>
              </a:rPr>
              <a:t> de </a:t>
            </a:r>
            <a:r>
              <a:rPr lang="en-US" sz="1900" i="1" dirty="0" err="1" smtClean="0">
                <a:solidFill>
                  <a:schemeClr val="tx1"/>
                </a:solidFill>
              </a:rPr>
              <a:t>Informação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Tecnologica</a:t>
            </a:r>
            <a:r>
              <a:rPr lang="en-US" sz="1900" i="1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930920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528763"/>
            <a:ext cx="68770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475" y="692696"/>
            <a:ext cx="7409149" cy="692051"/>
          </a:xfrm>
        </p:spPr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 smtClean="0"/>
              <a:t>Percipitação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Israel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média</a:t>
            </a:r>
            <a:r>
              <a:rPr lang="en-US" sz="2800" dirty="0"/>
              <a:t/>
            </a:r>
            <a:br>
              <a:rPr lang="en-US" sz="2800" dirty="0"/>
            </a:br>
            <a:endParaRPr lang="pt-B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480975"/>
            <a:ext cx="7848600" cy="2514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                                    </a:t>
            </a:r>
            <a:r>
              <a:rPr lang="pt-BR" sz="2200" dirty="0" smtClean="0">
                <a:solidFill>
                  <a:srgbClr val="0070C0"/>
                </a:solidFill>
              </a:rPr>
              <a:t>Em azul acima da Média</a:t>
            </a:r>
          </a:p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pt-BR" sz="2200" dirty="0" smtClean="0">
                <a:solidFill>
                  <a:srgbClr val="FF0000"/>
                </a:solidFill>
              </a:rPr>
              <a:t>Vermelho abaixo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Em</a:t>
            </a: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6833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41000" contrast="-48000"/>
          </a:blip>
          <a:srcRect/>
          <a:stretch>
            <a:fillRect/>
          </a:stretch>
        </p:blipFill>
        <p:spPr bwMode="auto">
          <a:xfrm>
            <a:off x="0" y="636832"/>
            <a:ext cx="9144000" cy="536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7620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Água</a:t>
            </a:r>
            <a:r>
              <a:rPr lang="en-US" sz="2800" dirty="0" smtClean="0"/>
              <a:t>- </a:t>
            </a:r>
            <a:r>
              <a:rPr lang="en-US" sz="2800" dirty="0" err="1" smtClean="0"/>
              <a:t>Alguns</a:t>
            </a:r>
            <a:r>
              <a:rPr lang="en-US" sz="2800" dirty="0" smtClean="0"/>
              <a:t> dos </a:t>
            </a:r>
            <a:r>
              <a:rPr lang="en-US" sz="2800" dirty="0" err="1" smtClean="0"/>
              <a:t>Desafios</a:t>
            </a:r>
            <a:r>
              <a:rPr lang="en-US" sz="2800" dirty="0" smtClean="0"/>
              <a:t> de Israel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7315200" cy="450059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Sol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err="1">
                <a:solidFill>
                  <a:schemeClr val="tx1"/>
                </a:solidFill>
              </a:rPr>
              <a:t>Abundante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média</a:t>
            </a:r>
            <a:r>
              <a:rPr lang="en-US" dirty="0">
                <a:solidFill>
                  <a:schemeClr val="tx1"/>
                </a:solidFill>
              </a:rPr>
              <a:t> 324 </a:t>
            </a:r>
            <a:r>
              <a:rPr lang="en-US" dirty="0" err="1" smtClean="0">
                <a:solidFill>
                  <a:schemeClr val="tx1"/>
                </a:solidFill>
              </a:rPr>
              <a:t>dias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sol </a:t>
            </a:r>
            <a:r>
              <a:rPr lang="en-US" dirty="0" err="1">
                <a:solidFill>
                  <a:schemeClr val="tx1"/>
                </a:solidFill>
              </a:rPr>
              <a:t>por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ano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 algn="l"/>
            <a:endParaRPr lang="en-US" dirty="0" smtClean="0"/>
          </a:p>
          <a:p>
            <a:pPr algn="l"/>
            <a:endParaRPr lang="en-US" sz="1200" dirty="0" smtClean="0"/>
          </a:p>
          <a:p>
            <a:pPr algn="l"/>
            <a:endParaRPr lang="en-US" sz="1200" dirty="0" smtClean="0"/>
          </a:p>
          <a:p>
            <a:pPr algn="l"/>
            <a:endParaRPr lang="en-US" sz="1200" dirty="0" smtClean="0"/>
          </a:p>
          <a:p>
            <a:pPr algn="l"/>
            <a:r>
              <a:rPr lang="en-US" sz="1200" dirty="0"/>
              <a:t> </a:t>
            </a:r>
            <a:r>
              <a:rPr lang="en-US" sz="1200" dirty="0" smtClean="0"/>
              <a:t>                          </a:t>
            </a:r>
            <a:r>
              <a:rPr lang="en-US" sz="1600" dirty="0" smtClean="0">
                <a:solidFill>
                  <a:schemeClr val="tx1"/>
                </a:solidFill>
              </a:rPr>
              <a:t>Dias de sol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</a:rPr>
              <a:t>em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média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 	</a:t>
            </a:r>
            <a:r>
              <a:rPr lang="en-US" sz="1600" dirty="0" err="1" smtClean="0">
                <a:solidFill>
                  <a:schemeClr val="tx1"/>
                </a:solidFill>
              </a:rPr>
              <a:t>por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ano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</a:rPr>
              <a:t>em</a:t>
            </a:r>
            <a:r>
              <a:rPr lang="en-US" sz="1600" dirty="0" smtClean="0">
                <a:solidFill>
                  <a:schemeClr val="tx1"/>
                </a:solidFill>
              </a:rPr>
              <a:t> Israel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429000"/>
            <a:ext cx="5429288" cy="239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eta para a direita 8"/>
          <p:cNvSpPr/>
          <p:nvPr/>
        </p:nvSpPr>
        <p:spPr>
          <a:xfrm>
            <a:off x="2643174" y="4572008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30920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7620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Água</a:t>
            </a:r>
            <a:r>
              <a:rPr lang="en-US" sz="2800" dirty="0" smtClean="0"/>
              <a:t>-  </a:t>
            </a:r>
            <a:r>
              <a:rPr lang="en-US" sz="2800" dirty="0" err="1" smtClean="0"/>
              <a:t>Alguns</a:t>
            </a:r>
            <a:r>
              <a:rPr lang="en-US" sz="2800" dirty="0" smtClean="0"/>
              <a:t> dos </a:t>
            </a:r>
            <a:r>
              <a:rPr lang="en-US" sz="2800" dirty="0" err="1" smtClean="0"/>
              <a:t>Desafios</a:t>
            </a:r>
            <a:r>
              <a:rPr lang="en-US" sz="2800" dirty="0" smtClean="0"/>
              <a:t> de Israel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5720" y="1357299"/>
            <a:ext cx="8102704" cy="4662502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sz="7200" dirty="0" err="1" smtClean="0">
                <a:solidFill>
                  <a:schemeClr val="tx1"/>
                </a:solidFill>
              </a:rPr>
              <a:t>Atender</a:t>
            </a:r>
            <a:r>
              <a:rPr lang="en-US" sz="7200" dirty="0" smtClean="0">
                <a:solidFill>
                  <a:schemeClr val="tx1"/>
                </a:solidFill>
              </a:rPr>
              <a:t> á </a:t>
            </a:r>
            <a:r>
              <a:rPr lang="en-US" sz="7200" dirty="0" err="1" smtClean="0">
                <a:solidFill>
                  <a:schemeClr val="tx1"/>
                </a:solidFill>
              </a:rPr>
              <a:t>demanda</a:t>
            </a:r>
            <a:r>
              <a:rPr lang="en-US" sz="7200" dirty="0" smtClean="0">
                <a:solidFill>
                  <a:schemeClr val="tx1"/>
                </a:solidFill>
              </a:rPr>
              <a:t> incremental </a:t>
            </a:r>
            <a:r>
              <a:rPr lang="en-US" sz="7200" dirty="0" err="1" smtClean="0">
                <a:solidFill>
                  <a:schemeClr val="tx1"/>
                </a:solidFill>
              </a:rPr>
              <a:t>por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Produtos</a:t>
            </a:r>
            <a:r>
              <a:rPr lang="en-US" sz="7200" dirty="0" smtClean="0">
                <a:solidFill>
                  <a:schemeClr val="tx1"/>
                </a:solidFill>
              </a:rPr>
              <a:t>,  </a:t>
            </a:r>
            <a:r>
              <a:rPr lang="en-US" sz="7200" dirty="0" err="1" smtClean="0">
                <a:solidFill>
                  <a:schemeClr val="tx1"/>
                </a:solidFill>
              </a:rPr>
              <a:t>Alimentação</a:t>
            </a:r>
            <a:r>
              <a:rPr lang="en-US" sz="7200" dirty="0" smtClean="0">
                <a:solidFill>
                  <a:schemeClr val="tx1"/>
                </a:solidFill>
              </a:rPr>
              <a:t> e </a:t>
            </a:r>
            <a:r>
              <a:rPr lang="en-US" sz="7200" dirty="0" err="1" smtClean="0">
                <a:solidFill>
                  <a:schemeClr val="tx1"/>
                </a:solidFill>
              </a:rPr>
              <a:t>Serviços</a:t>
            </a:r>
            <a:r>
              <a:rPr lang="en-US" sz="7200" dirty="0" smtClean="0">
                <a:solidFill>
                  <a:schemeClr val="tx1"/>
                </a:solidFill>
              </a:rPr>
              <a:t>- </a:t>
            </a:r>
            <a:r>
              <a:rPr lang="en-US" sz="7200" dirty="0" err="1" smtClean="0">
                <a:solidFill>
                  <a:schemeClr val="tx1"/>
                </a:solidFill>
              </a:rPr>
              <a:t>Em</a:t>
            </a:r>
            <a:r>
              <a:rPr lang="en-US" sz="7200" dirty="0" smtClean="0">
                <a:solidFill>
                  <a:schemeClr val="tx1"/>
                </a:solidFill>
              </a:rPr>
              <a:t> 1948 a </a:t>
            </a:r>
            <a:r>
              <a:rPr lang="en-US" sz="7200" dirty="0" err="1" smtClean="0">
                <a:solidFill>
                  <a:schemeClr val="tx1"/>
                </a:solidFill>
              </a:rPr>
              <a:t>população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em</a:t>
            </a:r>
            <a:r>
              <a:rPr lang="en-US" sz="7200" dirty="0" smtClean="0">
                <a:solidFill>
                  <a:schemeClr val="tx1"/>
                </a:solidFill>
              </a:rPr>
              <a:t> Israel era 700mil – </a:t>
            </a:r>
            <a:r>
              <a:rPr lang="en-US" sz="7200" dirty="0" err="1" smtClean="0">
                <a:solidFill>
                  <a:schemeClr val="tx1"/>
                </a:solidFill>
              </a:rPr>
              <a:t>hoje</a:t>
            </a:r>
            <a:r>
              <a:rPr lang="en-US" sz="7200" dirty="0" smtClean="0">
                <a:solidFill>
                  <a:schemeClr val="tx1"/>
                </a:solidFill>
              </a:rPr>
              <a:t> é </a:t>
            </a:r>
            <a:r>
              <a:rPr lang="en-US" sz="7200" dirty="0" err="1" smtClean="0">
                <a:solidFill>
                  <a:schemeClr val="tx1"/>
                </a:solidFill>
              </a:rPr>
              <a:t>aprox</a:t>
            </a:r>
            <a:r>
              <a:rPr lang="en-US" sz="7200" dirty="0" smtClean="0">
                <a:solidFill>
                  <a:schemeClr val="tx1"/>
                </a:solidFill>
              </a:rPr>
              <a:t>.  </a:t>
            </a:r>
            <a:r>
              <a:rPr lang="en-US" sz="7200" dirty="0" smtClean="0">
                <a:solidFill>
                  <a:schemeClr val="tx1"/>
                </a:solidFill>
              </a:rPr>
              <a:t>8 </a:t>
            </a:r>
            <a:r>
              <a:rPr lang="en-US" sz="7200" dirty="0" err="1" smtClean="0">
                <a:solidFill>
                  <a:schemeClr val="tx1"/>
                </a:solidFill>
              </a:rPr>
              <a:t>milhões</a:t>
            </a:r>
            <a:r>
              <a:rPr lang="en-US" sz="7200" dirty="0" smtClean="0">
                <a:solidFill>
                  <a:schemeClr val="tx1"/>
                </a:solidFill>
              </a:rPr>
              <a:t> com </a:t>
            </a:r>
            <a:r>
              <a:rPr lang="en-US" sz="7200" dirty="0" err="1" smtClean="0">
                <a:solidFill>
                  <a:schemeClr val="tx1"/>
                </a:solidFill>
              </a:rPr>
              <a:t>os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mesmos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recursos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naturais</a:t>
            </a:r>
            <a:r>
              <a:rPr lang="en-US" sz="7200" dirty="0" smtClean="0">
                <a:solidFill>
                  <a:schemeClr val="tx1"/>
                </a:solidFill>
              </a:rPr>
              <a:t>. A </a:t>
            </a:r>
            <a:r>
              <a:rPr lang="en-US" sz="7200" dirty="0" err="1" smtClean="0">
                <a:solidFill>
                  <a:schemeClr val="tx1"/>
                </a:solidFill>
              </a:rPr>
              <a:t>expectativa</a:t>
            </a:r>
            <a:r>
              <a:rPr lang="en-US" sz="7200" dirty="0" smtClean="0">
                <a:solidFill>
                  <a:schemeClr val="tx1"/>
                </a:solidFill>
              </a:rPr>
              <a:t> é de </a:t>
            </a:r>
            <a:r>
              <a:rPr lang="en-US" sz="7200" dirty="0" err="1" smtClean="0">
                <a:solidFill>
                  <a:schemeClr val="tx1"/>
                </a:solidFill>
              </a:rPr>
              <a:t>que</a:t>
            </a:r>
            <a:r>
              <a:rPr lang="en-US" sz="7200" dirty="0" smtClean="0">
                <a:solidFill>
                  <a:schemeClr val="tx1"/>
                </a:solidFill>
              </a:rPr>
              <a:t> a </a:t>
            </a:r>
            <a:r>
              <a:rPr lang="en-US" sz="7200" dirty="0" err="1" smtClean="0">
                <a:solidFill>
                  <a:schemeClr val="tx1"/>
                </a:solidFill>
              </a:rPr>
              <a:t>população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israelense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duplique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até</a:t>
            </a:r>
            <a:r>
              <a:rPr lang="en-US" sz="7200" dirty="0" smtClean="0">
                <a:solidFill>
                  <a:schemeClr val="tx1"/>
                </a:solidFill>
              </a:rPr>
              <a:t> 2050</a:t>
            </a:r>
          </a:p>
          <a:p>
            <a:pPr algn="l"/>
            <a:endParaRPr lang="en-US" sz="7200" dirty="0">
              <a:solidFill>
                <a:schemeClr val="tx1"/>
              </a:solidFill>
            </a:endParaRPr>
          </a:p>
          <a:p>
            <a:pPr algn="l"/>
            <a:endParaRPr lang="en-US" sz="7200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sz="7200" dirty="0" smtClean="0">
                <a:solidFill>
                  <a:schemeClr val="tx1"/>
                </a:solidFill>
              </a:rPr>
              <a:t>Ser auto </a:t>
            </a:r>
            <a:r>
              <a:rPr lang="en-US" sz="7200" dirty="0" err="1" smtClean="0">
                <a:solidFill>
                  <a:schemeClr val="tx1"/>
                </a:solidFill>
              </a:rPr>
              <a:t>suficiente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em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água</a:t>
            </a:r>
            <a:r>
              <a:rPr lang="en-US" sz="7200" dirty="0" smtClean="0">
                <a:solidFill>
                  <a:schemeClr val="tx1"/>
                </a:solidFill>
              </a:rPr>
              <a:t> e </a:t>
            </a:r>
            <a:r>
              <a:rPr lang="en-US" sz="7200" dirty="0" err="1" smtClean="0">
                <a:solidFill>
                  <a:schemeClr val="tx1"/>
                </a:solidFill>
              </a:rPr>
              <a:t>energia</a:t>
            </a:r>
            <a:r>
              <a:rPr lang="en-US" sz="7200" dirty="0" smtClean="0">
                <a:solidFill>
                  <a:schemeClr val="tx1"/>
                </a:solidFill>
              </a:rPr>
              <a:t> com </a:t>
            </a:r>
            <a:r>
              <a:rPr lang="en-US" sz="7200" dirty="0" err="1" smtClean="0">
                <a:solidFill>
                  <a:schemeClr val="tx1"/>
                </a:solidFill>
              </a:rPr>
              <a:t>os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poucos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recursos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naturais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requer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inovação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sem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comprometer</a:t>
            </a:r>
            <a:r>
              <a:rPr lang="en-US" sz="7200" dirty="0" smtClean="0">
                <a:solidFill>
                  <a:schemeClr val="tx1"/>
                </a:solidFill>
              </a:rPr>
              <a:t> a </a:t>
            </a:r>
            <a:r>
              <a:rPr lang="en-US" sz="7200" dirty="0" err="1" smtClean="0">
                <a:solidFill>
                  <a:schemeClr val="tx1"/>
                </a:solidFill>
              </a:rPr>
              <a:t>qualidade</a:t>
            </a:r>
            <a:r>
              <a:rPr lang="en-US" sz="7200" dirty="0" smtClean="0">
                <a:solidFill>
                  <a:schemeClr val="tx1"/>
                </a:solidFill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</a:rPr>
              <a:t>vida</a:t>
            </a:r>
            <a:r>
              <a:rPr lang="en-US" sz="7200" dirty="0" smtClean="0">
                <a:solidFill>
                  <a:schemeClr val="tx1"/>
                </a:solidFill>
              </a:rPr>
              <a:t> mas </a:t>
            </a:r>
            <a:r>
              <a:rPr lang="en-US" sz="7200" dirty="0" err="1" smtClean="0">
                <a:solidFill>
                  <a:schemeClr val="tx1"/>
                </a:solidFill>
              </a:rPr>
              <a:t>sim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melhorá</a:t>
            </a:r>
            <a:r>
              <a:rPr lang="en-US" sz="7200" dirty="0" smtClean="0">
                <a:solidFill>
                  <a:schemeClr val="tx1"/>
                </a:solidFill>
              </a:rPr>
              <a:t>-la </a:t>
            </a:r>
            <a:r>
              <a:rPr lang="en-US" sz="7200" dirty="0" err="1" smtClean="0">
                <a:solidFill>
                  <a:schemeClr val="tx1"/>
                </a:solidFill>
              </a:rPr>
              <a:t>sem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aumentar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os</a:t>
            </a:r>
            <a:r>
              <a:rPr lang="en-US" sz="7200" dirty="0" smtClean="0">
                <a:solidFill>
                  <a:schemeClr val="tx1"/>
                </a:solidFill>
              </a:rPr>
              <a:t> gases de </a:t>
            </a:r>
            <a:r>
              <a:rPr lang="en-US" sz="7200" dirty="0" err="1" smtClean="0">
                <a:solidFill>
                  <a:schemeClr val="tx1"/>
                </a:solidFill>
              </a:rPr>
              <a:t>efeito</a:t>
            </a:r>
            <a:r>
              <a:rPr lang="en-US" sz="7200" dirty="0" smtClean="0">
                <a:solidFill>
                  <a:schemeClr val="tx1"/>
                </a:solidFill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</a:rPr>
              <a:t>estufa</a:t>
            </a:r>
            <a:endParaRPr lang="en-US" sz="7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pt-PT" dirty="0" smtClean="0"/>
          </a:p>
          <a:p>
            <a:pPr marL="457200" indent="-457200" algn="l"/>
            <a:r>
              <a:rPr lang="pt-PT" dirty="0" smtClean="0"/>
              <a:t>.</a:t>
            </a: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82868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6" y="609600"/>
            <a:ext cx="7772400" cy="762000"/>
          </a:xfrm>
        </p:spPr>
        <p:txBody>
          <a:bodyPr>
            <a:noAutofit/>
          </a:bodyPr>
          <a:lstStyle/>
          <a:p>
            <a:r>
              <a:rPr lang="pt-BR" sz="2800" dirty="0" smtClean="0"/>
              <a:t>A demanda Urbana é o maior consumidor de água </a:t>
            </a:r>
            <a:endParaRPr lang="pt-B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257" y="2292534"/>
            <a:ext cx="7848600" cy="3200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0109"/>
            <a:ext cx="51435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8664" y="1878994"/>
            <a:ext cx="2417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Água para agricultura</a:t>
            </a:r>
            <a:endParaRPr lang="pt-B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348664" y="2292534"/>
            <a:ext cx="2967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Agricultura usando água salina</a:t>
            </a:r>
            <a:endParaRPr lang="pt-B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348664" y="2708919"/>
            <a:ext cx="2417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A</a:t>
            </a:r>
            <a:r>
              <a:rPr lang="pt-BR" sz="1200" dirty="0" smtClean="0"/>
              <a:t>gricultura  usando água reciclada</a:t>
            </a:r>
            <a:endParaRPr lang="pt-B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7340" y="3140968"/>
            <a:ext cx="2417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Reposição de lagos</a:t>
            </a:r>
            <a:endParaRPr lang="pt-BR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74839" y="3601191"/>
            <a:ext cx="2417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Transferência aos vizinhos</a:t>
            </a:r>
            <a:endParaRPr lang="pt-BR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74839" y="4005064"/>
            <a:ext cx="2417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Processo natural de reposição</a:t>
            </a:r>
            <a:endParaRPr lang="pt-BR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74839" y="4437112"/>
            <a:ext cx="2417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Água potável para indústria</a:t>
            </a:r>
            <a:endParaRPr lang="pt-BR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374839" y="4869160"/>
            <a:ext cx="2417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Água Salina para indústria</a:t>
            </a:r>
            <a:endParaRPr lang="pt-BR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374839" y="5301208"/>
            <a:ext cx="2417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Demanda Urbana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8097508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524547"/>
            <a:ext cx="9144000" cy="540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572428" cy="1643074"/>
          </a:xfrm>
        </p:spPr>
        <p:txBody>
          <a:bodyPr>
            <a:noAutofit/>
          </a:bodyPr>
          <a:lstStyle/>
          <a:p>
            <a:r>
              <a:rPr lang="pt-BR" sz="2800" b="1" dirty="0"/>
              <a:t>Autossuficiência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água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pt-B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9001156" cy="4357718"/>
          </a:xfrm>
        </p:spPr>
        <p:txBody>
          <a:bodyPr>
            <a:normAutofit fontScale="62500" lnSpcReduction="20000"/>
          </a:bodyPr>
          <a:lstStyle/>
          <a:p>
            <a:endParaRPr lang="en-US" sz="1100" dirty="0" smtClean="0">
              <a:hlinkClick r:id="rId4"/>
            </a:endParaRPr>
          </a:p>
          <a:p>
            <a:pPr algn="l"/>
            <a:r>
              <a:rPr lang="en-US" sz="4500" dirty="0" smtClean="0">
                <a:solidFill>
                  <a:schemeClr val="tx1"/>
                </a:solidFill>
              </a:rPr>
              <a:t>              	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200" dirty="0" err="1" smtClean="0">
                <a:solidFill>
                  <a:schemeClr val="tx1"/>
                </a:solidFill>
              </a:rPr>
              <a:t>Reciclagem</a:t>
            </a:r>
            <a:r>
              <a:rPr lang="en-US" sz="4200" dirty="0" smtClean="0">
                <a:solidFill>
                  <a:schemeClr val="tx1"/>
                </a:solidFill>
              </a:rPr>
              <a:t> de </a:t>
            </a:r>
            <a:r>
              <a:rPr lang="en-US" sz="4200" dirty="0" err="1" smtClean="0">
                <a:solidFill>
                  <a:schemeClr val="tx1"/>
                </a:solidFill>
              </a:rPr>
              <a:t>água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urbana</a:t>
            </a:r>
            <a:r>
              <a:rPr lang="en-US" sz="4200" dirty="0" smtClean="0">
                <a:solidFill>
                  <a:schemeClr val="tx1"/>
                </a:solidFill>
              </a:rPr>
              <a:t>- 400 </a:t>
            </a:r>
            <a:r>
              <a:rPr lang="en-US" sz="4200" dirty="0" err="1" smtClean="0">
                <a:solidFill>
                  <a:schemeClr val="tx1"/>
                </a:solidFill>
              </a:rPr>
              <a:t>milhões</a:t>
            </a:r>
            <a:r>
              <a:rPr lang="en-US" sz="4200" dirty="0" smtClean="0">
                <a:solidFill>
                  <a:schemeClr val="tx1"/>
                </a:solidFill>
              </a:rPr>
              <a:t> de metros </a:t>
            </a:r>
            <a:r>
              <a:rPr lang="en-US" sz="4200" dirty="0" err="1" smtClean="0">
                <a:solidFill>
                  <a:schemeClr val="tx1"/>
                </a:solidFill>
              </a:rPr>
              <a:t>cúbicos</a:t>
            </a:r>
            <a:r>
              <a:rPr lang="en-US" sz="4200" dirty="0" smtClean="0">
                <a:solidFill>
                  <a:schemeClr val="tx1"/>
                </a:solidFill>
              </a:rPr>
              <a:t> de </a:t>
            </a:r>
            <a:r>
              <a:rPr lang="en-US" sz="4200" dirty="0" err="1" smtClean="0">
                <a:solidFill>
                  <a:schemeClr val="tx1"/>
                </a:solidFill>
              </a:rPr>
              <a:t>água</a:t>
            </a:r>
            <a:r>
              <a:rPr lang="en-US" sz="4200" dirty="0" smtClean="0">
                <a:solidFill>
                  <a:schemeClr val="tx1"/>
                </a:solidFill>
              </a:rPr>
              <a:t> de </a:t>
            </a:r>
            <a:r>
              <a:rPr lang="en-US" sz="4200" dirty="0" err="1" smtClean="0">
                <a:solidFill>
                  <a:schemeClr val="tx1"/>
                </a:solidFill>
              </a:rPr>
              <a:t>origem</a:t>
            </a:r>
            <a:r>
              <a:rPr lang="en-US" sz="4200" dirty="0" smtClean="0">
                <a:solidFill>
                  <a:schemeClr val="tx1"/>
                </a:solidFill>
              </a:rPr>
              <a:t>     de </a:t>
            </a:r>
            <a:r>
              <a:rPr lang="en-US" sz="4200" dirty="0" err="1" smtClean="0">
                <a:solidFill>
                  <a:schemeClr val="tx1"/>
                </a:solidFill>
              </a:rPr>
              <a:t>reciclagem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urbana</a:t>
            </a:r>
            <a:r>
              <a:rPr lang="en-US" sz="4200" dirty="0" smtClean="0">
                <a:solidFill>
                  <a:schemeClr val="tx1"/>
                </a:solidFill>
              </a:rPr>
              <a:t> é  </a:t>
            </a:r>
            <a:r>
              <a:rPr lang="en-US" sz="4200" dirty="0" err="1" smtClean="0">
                <a:solidFill>
                  <a:schemeClr val="tx1"/>
                </a:solidFill>
              </a:rPr>
              <a:t>usada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por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ano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em</a:t>
            </a:r>
            <a:r>
              <a:rPr lang="en-US" sz="4200" dirty="0" smtClean="0">
                <a:solidFill>
                  <a:schemeClr val="tx1"/>
                </a:solidFill>
              </a:rPr>
              <a:t> Israel.</a:t>
            </a:r>
          </a:p>
          <a:p>
            <a:pPr algn="l">
              <a:buFont typeface="Arial" pitchFamily="34" charset="0"/>
              <a:buChar char="•"/>
            </a:pPr>
            <a:endParaRPr lang="en-US" sz="4500" dirty="0" smtClean="0">
              <a:solidFill>
                <a:schemeClr val="tx1"/>
              </a:solidFill>
            </a:endParaRPr>
          </a:p>
          <a:p>
            <a:pPr algn="l"/>
            <a:r>
              <a:rPr lang="en-US" sz="4500" dirty="0" smtClean="0">
                <a:solidFill>
                  <a:schemeClr val="tx1"/>
                </a:solidFill>
              </a:rPr>
              <a:t>	  </a:t>
            </a:r>
            <a:r>
              <a:rPr lang="en-US" sz="4500" dirty="0" smtClean="0">
                <a:solidFill>
                  <a:schemeClr val="tx1"/>
                </a:solidFill>
              </a:rPr>
              <a:t>-  </a:t>
            </a:r>
            <a:r>
              <a:rPr lang="en-US" sz="4200" dirty="0" smtClean="0">
                <a:solidFill>
                  <a:schemeClr val="tx1"/>
                </a:solidFill>
              </a:rPr>
              <a:t>Israel </a:t>
            </a:r>
            <a:r>
              <a:rPr lang="en-US" sz="4200" dirty="0" err="1" smtClean="0">
                <a:solidFill>
                  <a:schemeClr val="tx1"/>
                </a:solidFill>
              </a:rPr>
              <a:t>recicla</a:t>
            </a:r>
            <a:r>
              <a:rPr lang="en-US" sz="4200" dirty="0" smtClean="0">
                <a:solidFill>
                  <a:schemeClr val="tx1"/>
                </a:solidFill>
              </a:rPr>
              <a:t> 75% da </a:t>
            </a:r>
            <a:r>
              <a:rPr lang="en-US" sz="4200" dirty="0" err="1" smtClean="0">
                <a:solidFill>
                  <a:schemeClr val="tx1"/>
                </a:solidFill>
              </a:rPr>
              <a:t>água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usada</a:t>
            </a:r>
            <a:r>
              <a:rPr lang="en-US" sz="4200" dirty="0" smtClean="0">
                <a:solidFill>
                  <a:schemeClr val="tx1"/>
                </a:solidFill>
              </a:rPr>
              <a:t>. Este é o </a:t>
            </a:r>
            <a:r>
              <a:rPr lang="en-US" sz="4200" dirty="0" err="1" smtClean="0">
                <a:solidFill>
                  <a:schemeClr val="tx1"/>
                </a:solidFill>
              </a:rPr>
              <a:t>maior</a:t>
            </a:r>
            <a:r>
              <a:rPr lang="en-US" sz="4200" dirty="0" smtClean="0">
                <a:solidFill>
                  <a:schemeClr val="tx1"/>
                </a:solidFill>
              </a:rPr>
              <a:t>   </a:t>
            </a:r>
            <a:r>
              <a:rPr lang="en-US" sz="4200" dirty="0" smtClean="0">
                <a:solidFill>
                  <a:schemeClr val="tx1"/>
                </a:solidFill>
              </a:rPr>
              <a:t>	  	  </a:t>
            </a:r>
            <a:r>
              <a:rPr lang="en-US" sz="4200" dirty="0" err="1" smtClean="0">
                <a:solidFill>
                  <a:schemeClr val="tx1"/>
                </a:solidFill>
              </a:rPr>
              <a:t>porcentual</a:t>
            </a:r>
            <a:r>
              <a:rPr lang="en-US" sz="4200" dirty="0" smtClean="0">
                <a:solidFill>
                  <a:schemeClr val="tx1"/>
                </a:solidFill>
              </a:rPr>
              <a:t> do </a:t>
            </a:r>
            <a:r>
              <a:rPr lang="en-US" sz="4200" dirty="0" err="1" smtClean="0">
                <a:solidFill>
                  <a:schemeClr val="tx1"/>
                </a:solidFill>
              </a:rPr>
              <a:t>mundo</a:t>
            </a:r>
            <a:r>
              <a:rPr lang="en-US" sz="4200" dirty="0" smtClean="0">
                <a:solidFill>
                  <a:schemeClr val="tx1"/>
                </a:solidFill>
              </a:rPr>
              <a:t>. 90</a:t>
            </a:r>
            <a:r>
              <a:rPr lang="en-US" sz="4200" dirty="0" smtClean="0">
                <a:solidFill>
                  <a:schemeClr val="tx1"/>
                </a:solidFill>
              </a:rPr>
              <a:t>% </a:t>
            </a:r>
            <a:r>
              <a:rPr lang="en-US" sz="4200" dirty="0" err="1" smtClean="0">
                <a:solidFill>
                  <a:schemeClr val="tx1"/>
                </a:solidFill>
              </a:rPr>
              <a:t>desta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água</a:t>
            </a:r>
            <a:r>
              <a:rPr lang="en-US" sz="4200" dirty="0" smtClean="0">
                <a:solidFill>
                  <a:schemeClr val="tx1"/>
                </a:solidFill>
              </a:rPr>
              <a:t> é </a:t>
            </a:r>
            <a:r>
              <a:rPr lang="en-US" sz="4200" dirty="0" err="1" smtClean="0">
                <a:solidFill>
                  <a:schemeClr val="tx1"/>
                </a:solidFill>
              </a:rPr>
              <a:t>usada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na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smtClean="0">
                <a:solidFill>
                  <a:schemeClr val="tx1"/>
                </a:solidFill>
              </a:rPr>
              <a:t> 	  	  </a:t>
            </a:r>
            <a:r>
              <a:rPr lang="en-US" sz="4200" dirty="0" err="1" smtClean="0">
                <a:solidFill>
                  <a:schemeClr val="tx1"/>
                </a:solidFill>
              </a:rPr>
              <a:t>agricultura</a:t>
            </a:r>
            <a:endParaRPr lang="en-US" sz="4200" dirty="0" smtClean="0">
              <a:solidFill>
                <a:schemeClr val="tx1"/>
              </a:solidFill>
            </a:endParaRPr>
          </a:p>
          <a:p>
            <a:pPr algn="l"/>
            <a:endParaRPr lang="en-US" sz="4200" dirty="0" smtClean="0">
              <a:solidFill>
                <a:schemeClr val="tx1"/>
              </a:solidFill>
            </a:endParaRPr>
          </a:p>
          <a:p>
            <a:pPr algn="l"/>
            <a:r>
              <a:rPr lang="en-US" sz="4200" dirty="0" smtClean="0">
                <a:solidFill>
                  <a:schemeClr val="tx1"/>
                </a:solidFill>
              </a:rPr>
              <a:t>		</a:t>
            </a:r>
            <a:r>
              <a:rPr lang="en-US" sz="3300" dirty="0" smtClean="0"/>
              <a:t/>
            </a:r>
            <a:br>
              <a:rPr lang="en-US" sz="3300" dirty="0" smtClean="0"/>
            </a:br>
            <a:endParaRPr lang="en-US" sz="3300" dirty="0" smtClean="0">
              <a:hlinkClick r:id="rId4"/>
            </a:endParaRPr>
          </a:p>
          <a:p>
            <a:endParaRPr lang="en-US" sz="1100" dirty="0" smtClean="0">
              <a:hlinkClick r:id="rId4"/>
            </a:endParaRPr>
          </a:p>
          <a:p>
            <a:endParaRPr lang="en-US" sz="1100" dirty="0">
              <a:hlinkClick r:id="rId4"/>
            </a:endParaRPr>
          </a:p>
          <a:p>
            <a:endParaRPr lang="en-US" sz="1100" dirty="0" smtClean="0">
              <a:hlinkClick r:id="rId4"/>
            </a:endParaRPr>
          </a:p>
          <a:p>
            <a:endParaRPr lang="en-US" sz="1100" dirty="0">
              <a:hlinkClick r:id="rId4"/>
            </a:endParaRPr>
          </a:p>
          <a:p>
            <a:endParaRPr lang="en-US" sz="1100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85643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6" y="609600"/>
            <a:ext cx="7772400" cy="762000"/>
          </a:xfrm>
        </p:spPr>
        <p:txBody>
          <a:bodyPr>
            <a:noAutofit/>
          </a:bodyPr>
          <a:lstStyle/>
          <a:p>
            <a:endParaRPr lang="pt-B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257" y="2286000"/>
            <a:ext cx="7848600" cy="3200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9133113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711"/>
            <a:ext cx="356388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1" y="2074917"/>
            <a:ext cx="2843808" cy="394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364088" y="5157192"/>
            <a:ext cx="1728192" cy="17116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987824" y="4725144"/>
            <a:ext cx="2376264" cy="93610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3351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2303</TotalTime>
  <Words>550</Words>
  <Application>Microsoft Office PowerPoint</Application>
  <PresentationFormat>On-screen Show (4:3)</PresentationFormat>
  <Paragraphs>228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Dessalinização em Israel  </vt:lpstr>
      <vt:lpstr>Autosuficiencia em água é uma questão de sobrevivencia </vt:lpstr>
      <vt:lpstr>Água - Alguns dos Desafios de Israel</vt:lpstr>
      <vt:lpstr> Percipitação em Israel em média </vt:lpstr>
      <vt:lpstr>Água- Alguns dos Desafios de Israel</vt:lpstr>
      <vt:lpstr>Água-  Alguns dos Desafios de Israel</vt:lpstr>
      <vt:lpstr>A demanda Urbana é o maior consumidor de água </vt:lpstr>
      <vt:lpstr>Autossuficiência em água  </vt:lpstr>
      <vt:lpstr>PowerPoint Presentation</vt:lpstr>
      <vt:lpstr>PowerPoint Presentation</vt:lpstr>
      <vt:lpstr>Dessalinização  </vt:lpstr>
      <vt:lpstr>  </vt:lpstr>
      <vt:lpstr>Água em Israel- Fatos e Números  </vt:lpstr>
      <vt:lpstr>   Sumário   </vt:lpstr>
      <vt:lpstr>Água em Israel fatos e números</vt:lpstr>
      <vt:lpstr>Água em Israel fatos e números Água usada l/d</vt:lpstr>
      <vt:lpstr>Água em Israel fatos e números</vt:lpstr>
      <vt:lpstr>Sustentabilidade Energética-    Autossuficiência  em água    </vt:lpstr>
      <vt:lpstr>Autossuficiência em água  </vt:lpstr>
      <vt:lpstr>ÁGUA-Dessalinização  </vt:lpstr>
      <vt:lpstr>Comparação de eficiência de em plantas de dessalinização  </vt:lpstr>
      <vt:lpstr>   Sustentabilidade Energética-  E o manuseio de ÁGUA    </vt:lpstr>
      <vt:lpstr>Alguns dos projetos em volta do mundo  </vt:lpstr>
    </vt:vector>
  </TitlesOfParts>
  <Company>Mfa.gov.il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273</cp:revision>
  <dcterms:created xsi:type="dcterms:W3CDTF">2013-05-14T15:08:38Z</dcterms:created>
  <dcterms:modified xsi:type="dcterms:W3CDTF">2014-05-27T19:19:34Z</dcterms:modified>
</cp:coreProperties>
</file>