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22" r:id="rId2"/>
    <p:sldId id="491" r:id="rId3"/>
    <p:sldId id="492" r:id="rId4"/>
    <p:sldId id="493" r:id="rId5"/>
    <p:sldId id="423" r:id="rId6"/>
    <p:sldId id="489" r:id="rId7"/>
    <p:sldId id="425" r:id="rId8"/>
    <p:sldId id="424" r:id="rId9"/>
    <p:sldId id="427" r:id="rId10"/>
    <p:sldId id="426" r:id="rId11"/>
    <p:sldId id="428" r:id="rId12"/>
    <p:sldId id="429" r:id="rId13"/>
    <p:sldId id="431" r:id="rId14"/>
    <p:sldId id="430" r:id="rId15"/>
    <p:sldId id="433" r:id="rId16"/>
    <p:sldId id="432" r:id="rId17"/>
    <p:sldId id="434" r:id="rId18"/>
    <p:sldId id="490" r:id="rId19"/>
    <p:sldId id="436" r:id="rId20"/>
    <p:sldId id="435" r:id="rId21"/>
    <p:sldId id="437" r:id="rId22"/>
    <p:sldId id="488" r:id="rId23"/>
    <p:sldId id="438" r:id="rId24"/>
    <p:sldId id="444" r:id="rId25"/>
    <p:sldId id="439" r:id="rId26"/>
    <p:sldId id="440" r:id="rId27"/>
    <p:sldId id="441" r:id="rId28"/>
    <p:sldId id="442" r:id="rId29"/>
    <p:sldId id="456" r:id="rId30"/>
    <p:sldId id="443" r:id="rId31"/>
    <p:sldId id="447" r:id="rId32"/>
    <p:sldId id="446" r:id="rId33"/>
    <p:sldId id="445" r:id="rId34"/>
    <p:sldId id="448" r:id="rId35"/>
    <p:sldId id="450" r:id="rId36"/>
    <p:sldId id="451" r:id="rId37"/>
    <p:sldId id="452" r:id="rId38"/>
    <p:sldId id="453" r:id="rId39"/>
    <p:sldId id="454" r:id="rId40"/>
    <p:sldId id="457" r:id="rId41"/>
    <p:sldId id="458" r:id="rId42"/>
    <p:sldId id="459" r:id="rId43"/>
    <p:sldId id="461" r:id="rId44"/>
    <p:sldId id="462" r:id="rId45"/>
    <p:sldId id="465" r:id="rId46"/>
    <p:sldId id="464" r:id="rId47"/>
    <p:sldId id="463" r:id="rId48"/>
    <p:sldId id="466" r:id="rId49"/>
    <p:sldId id="483" r:id="rId50"/>
    <p:sldId id="467" r:id="rId51"/>
    <p:sldId id="476" r:id="rId52"/>
    <p:sldId id="477" r:id="rId53"/>
    <p:sldId id="494" r:id="rId54"/>
    <p:sldId id="468" r:id="rId55"/>
    <p:sldId id="478" r:id="rId56"/>
    <p:sldId id="479" r:id="rId57"/>
    <p:sldId id="480" r:id="rId58"/>
    <p:sldId id="472" r:id="rId59"/>
    <p:sldId id="473" r:id="rId60"/>
    <p:sldId id="484" r:id="rId61"/>
    <p:sldId id="485" r:id="rId62"/>
    <p:sldId id="474" r:id="rId63"/>
    <p:sldId id="482" r:id="rId64"/>
    <p:sldId id="481" r:id="rId65"/>
    <p:sldId id="487" r:id="rId66"/>
    <p:sldId id="460" r:id="rId67"/>
    <p:sldId id="475" r:id="rId68"/>
    <p:sldId id="264" r:id="rId69"/>
  </p:sldIdLst>
  <p:sldSz cx="9144000" cy="6858000" type="screen4x3"/>
  <p:notesSz cx="6881813" cy="100155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  <a:srgbClr val="003300"/>
    <a:srgbClr val="000000"/>
    <a:srgbClr val="009900"/>
    <a:srgbClr val="008000"/>
    <a:srgbClr val="DDD9C3"/>
    <a:srgbClr val="FFC000"/>
    <a:srgbClr val="FAC09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94" autoAdjust="0"/>
  </p:normalViewPr>
  <p:slideViewPr>
    <p:cSldViewPr>
      <p:cViewPr>
        <p:scale>
          <a:sx n="64" d="100"/>
          <a:sy n="6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ergio\Documents\Pen_Sergio\Dados%20e%20Mapas\NORDESTE_d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'FNE e FDNE'!$B$1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'FNE e FDNE'!$A$2:$A$9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'FNE e FDNE'!$B$2:$B$9</c:f>
              <c:numCache>
                <c:formatCode>0.0</c:formatCode>
                <c:ptCount val="8"/>
                <c:pt idx="0">
                  <c:v>14.6</c:v>
                </c:pt>
                <c:pt idx="1">
                  <c:v>16.23</c:v>
                </c:pt>
                <c:pt idx="2">
                  <c:v>17.690000000000001</c:v>
                </c:pt>
                <c:pt idx="3">
                  <c:v>19.010000000000005</c:v>
                </c:pt>
                <c:pt idx="4">
                  <c:v>20.45</c:v>
                </c:pt>
                <c:pt idx="5">
                  <c:v>22.1</c:v>
                </c:pt>
                <c:pt idx="6">
                  <c:v>23.95</c:v>
                </c:pt>
                <c:pt idx="7">
                  <c:v>25.95</c:v>
                </c:pt>
              </c:numCache>
            </c:numRef>
          </c:val>
        </c:ser>
        <c:ser>
          <c:idx val="1"/>
          <c:order val="1"/>
          <c:tx>
            <c:strRef>
              <c:f>'FNE e FDNE'!$C$1</c:f>
              <c:strCache>
                <c:ptCount val="1"/>
                <c:pt idx="0">
                  <c:v>FNE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1.7897091722595088E-2"/>
                  <c:y val="4.2437781360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3713646532438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45637583892665E-2"/>
                  <c:y val="-4.629629629629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371364653243887E-2"/>
                  <c:y val="-9.2596237970253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3422818791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897091722595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13422818791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0827740492170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'FNE e FDNE'!$A$2:$A$9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'FNE e FDNE'!$C$2:$C$9</c:f>
              <c:numCache>
                <c:formatCode>0.0</c:formatCode>
                <c:ptCount val="8"/>
                <c:pt idx="0">
                  <c:v>12.08</c:v>
                </c:pt>
                <c:pt idx="1">
                  <c:v>12.68</c:v>
                </c:pt>
                <c:pt idx="2">
                  <c:v>13.31</c:v>
                </c:pt>
                <c:pt idx="3">
                  <c:v>13.98</c:v>
                </c:pt>
                <c:pt idx="4">
                  <c:v>14.68</c:v>
                </c:pt>
                <c:pt idx="5">
                  <c:v>15.41</c:v>
                </c:pt>
                <c:pt idx="6">
                  <c:v>16.18</c:v>
                </c:pt>
                <c:pt idx="7">
                  <c:v>16.989999999999974</c:v>
                </c:pt>
              </c:numCache>
            </c:numRef>
          </c:val>
        </c:ser>
        <c:ser>
          <c:idx val="2"/>
          <c:order val="2"/>
          <c:tx>
            <c:strRef>
              <c:f>'FNE e FDNE'!$D$1</c:f>
              <c:strCache>
                <c:ptCount val="1"/>
                <c:pt idx="0">
                  <c:v>FDNE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dLbl>
              <c:idx val="0"/>
              <c:layout>
                <c:manualLayout>
                  <c:x val="1.7897091722595088E-2"/>
                  <c:y val="-4.629629629629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97091722595088E-2"/>
                  <c:y val="4.629629629629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56823266219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59955257270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3422818791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659955257270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134228187919493E-2"/>
                  <c:y val="-9.259259259259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2371364653243887E-2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'FNE e FDNE'!$A$2:$A$9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'FNE e FDNE'!$D$2:$D$9</c:f>
              <c:numCache>
                <c:formatCode>0.0</c:formatCode>
                <c:ptCount val="8"/>
                <c:pt idx="0">
                  <c:v>2.52</c:v>
                </c:pt>
                <c:pt idx="1">
                  <c:v>3.55</c:v>
                </c:pt>
                <c:pt idx="2">
                  <c:v>4.38</c:v>
                </c:pt>
                <c:pt idx="3">
                  <c:v>5.03</c:v>
                </c:pt>
                <c:pt idx="4">
                  <c:v>5.7700000000000014</c:v>
                </c:pt>
                <c:pt idx="5">
                  <c:v>6.6899999999999995</c:v>
                </c:pt>
                <c:pt idx="6">
                  <c:v>7.7700000000000014</c:v>
                </c:pt>
                <c:pt idx="7">
                  <c:v>8.9600000000000026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14144"/>
        <c:axId val="150215680"/>
        <c:axId val="0"/>
      </c:bar3DChart>
      <c:catAx>
        <c:axId val="15021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50215680"/>
        <c:crosses val="autoZero"/>
        <c:auto val="1"/>
        <c:lblAlgn val="ctr"/>
        <c:lblOffset val="100"/>
        <c:noMultiLvlLbl val="0"/>
      </c:catAx>
      <c:valAx>
        <c:axId val="150215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02141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0.24842</cdr:x>
      <cdr:y>0.03182</cdr:y>
    </cdr:from>
    <cdr:to>
      <cdr:x>0.35954</cdr:x>
      <cdr:y>0.23385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044431" y="1440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/>
            <a:t>Disponibilidade FNE e FDNE (R$ bilhões)</a:t>
          </a:r>
          <a:endParaRPr lang="pt-BR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5013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5013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47C3E0E-69B9-4550-A7F0-B14341CD4047}" type="datetimeFigureOut">
              <a:rPr lang="pt-BR" smtClean="0"/>
              <a:t>14/5/2014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2599"/>
            <a:ext cx="2982869" cy="50133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7337" y="9512599"/>
            <a:ext cx="2982869" cy="50133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E1BDC11-C71B-457E-B813-0EAF94408F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5013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7337" y="0"/>
            <a:ext cx="2982869" cy="501338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428633DC-081F-4DD3-BF54-43D58C44ABA2}" type="datetimeFigureOut">
              <a:rPr lang="pt-BR" smtClean="0"/>
              <a:pPr/>
              <a:t>14/5/2014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861" y="4757101"/>
            <a:ext cx="5506093" cy="4507232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2599"/>
            <a:ext cx="2982869" cy="50133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7337" y="9512599"/>
            <a:ext cx="2982869" cy="501337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5E8A7DF-ACAD-4DEA-AD81-0D472E2D973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63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0602" indent="-2886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4773" indent="-2309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6682" indent="-2309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8591" indent="-2309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016F3D-A237-4D58-9350-D63CA1C1770A}" type="slidenum">
              <a:rPr lang="pt-BR" smtClean="0">
                <a:latin typeface="Calibri" pitchFamily="34" charset="0"/>
              </a:rPr>
              <a:pPr eaLnBrk="1" hangingPunct="1">
                <a:defRPr/>
              </a:pPr>
              <a:t>2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A7DF-ACAD-4DEA-AD81-0D472E2D9730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25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A7DF-ACAD-4DEA-AD81-0D472E2D9730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25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A7DF-ACAD-4DEA-AD81-0D472E2D9730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25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8A7DF-ACAD-4DEA-AD81-0D472E2D9730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25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73D9F-A12D-4667-9536-4B6B824ED9C1}" type="slidenum">
              <a:rPr lang="pt-BR" smtClean="0"/>
              <a:pPr>
                <a:defRPr/>
              </a:pPr>
              <a:t>58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73D9F-A12D-4667-9536-4B6B824ED9C1}" type="slidenum">
              <a:rPr lang="pt-BR" smtClean="0"/>
              <a:pPr>
                <a:defRPr/>
              </a:pPr>
              <a:t>60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273D9F-A12D-4667-9536-4B6B824ED9C1}" type="slidenum">
              <a:rPr lang="pt-BR" smtClean="0"/>
              <a:pPr>
                <a:defRPr/>
              </a:pPr>
              <a:t>61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F640-F95B-451B-BBC8-2AB653BC910C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8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6297-1F5A-48AC-B8A0-36923A36581E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4C15-AB8A-4919-830C-44D6D022E0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6B87-CDB1-4B78-9776-6835C8D93FEC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9648-5C74-467C-B0DC-E21EA3B0E25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7381-2712-431F-988A-52C2A4C36E66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C3DB-70E5-4AE3-9CF0-EFF7341ECB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64A9-5248-4983-9171-AFBD96019150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185CA-3992-4B70-B6A3-477801386F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B982-E29F-4B8A-AF66-5AF04A75E3B8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E4EE-4BAF-43CE-A699-DB63077BE0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7293-16C0-45F6-A6CC-5D27CB82CEDA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B02E-23BF-4FF3-BB24-5AFAAB8BBC6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B75D-03B9-4894-A8E4-E0E021AC74C4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5F8A-B128-48C5-A18E-15D516BE89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451C-1815-41FF-9777-C72103374930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F27D-A75C-4230-8A97-FF4E368214E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E751-55F7-486B-8F66-FAC365C7F25C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FE49-CD9E-413A-B9A0-CBA2105CCF3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E5D0-8912-4630-9DBB-2F6D486E0625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D522-EDA6-46C3-898C-C1A870570B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7F1A-8DDB-452D-8286-722DA2C5F492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3EB1-27DB-4013-A6EE-151D748095E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C6C2-8CD1-4A75-918A-32EAD3B9CC43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7CB3-3315-4D72-906C-2658016E94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C38399-0D98-4BA3-9F6D-139BA41D20A2}" type="datetimeFigureOut">
              <a:rPr lang="pt-BR"/>
              <a:pPr>
                <a:defRPr/>
              </a:pPr>
              <a:t>14/5/2014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A5902-CD6E-4BD5-8632-C5B0F3E67A9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4820626" cy="467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23369" y="5451345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006600"/>
                </a:solidFill>
              </a:rPr>
              <a:t>Adriana Melo Alves</a:t>
            </a:r>
          </a:p>
          <a:p>
            <a:pPr algn="ctr"/>
            <a:r>
              <a:rPr lang="pt-BR" b="1" i="1" dirty="0" smtClean="0">
                <a:solidFill>
                  <a:srgbClr val="006600"/>
                </a:solidFill>
              </a:rPr>
              <a:t>Secretária de Desenvolvimento Regional</a:t>
            </a:r>
            <a:r>
              <a:rPr lang="pt-BR" b="1" dirty="0" smtClean="0">
                <a:solidFill>
                  <a:srgbClr val="006600"/>
                </a:solidFill>
              </a:rPr>
              <a:t> 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60032" y="1844824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Nova </a:t>
            </a:r>
          </a:p>
          <a:p>
            <a:pPr algn="ctr"/>
            <a:r>
              <a:rPr lang="pt-BR" sz="3200" b="1" dirty="0" smtClean="0">
                <a:solidFill>
                  <a:srgbClr val="006600"/>
                </a:solidFill>
              </a:rPr>
              <a:t>Política Nacional de Desenvolvimento Regional </a:t>
            </a:r>
          </a:p>
          <a:p>
            <a:endParaRPr lang="pt-BR" sz="3200" b="1" dirty="0" smtClean="0">
              <a:solidFill>
                <a:srgbClr val="00660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006600"/>
                </a:solidFill>
              </a:rPr>
              <a:t>PNDR II</a:t>
            </a:r>
            <a:endParaRPr lang="pt-BR" sz="3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060" t="1061" r="1084" b="2261"/>
          <a:stretch/>
        </p:blipFill>
        <p:spPr bwMode="auto">
          <a:xfrm>
            <a:off x="271849" y="2532966"/>
            <a:ext cx="8526162" cy="383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267744" y="476672"/>
            <a:ext cx="445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3300"/>
                </a:solidFill>
              </a:rPr>
              <a:t>Por que uma Nova PNDR</a:t>
            </a:r>
            <a:endParaRPr lang="pt-BR" sz="2800" b="1" dirty="0">
              <a:solidFill>
                <a:srgbClr val="0033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05273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003300"/>
                </a:solidFill>
              </a:rPr>
              <a:t>Apesar dos avanços recentes ainda somos um dos países mais desiguais do mundo</a:t>
            </a:r>
            <a:endParaRPr lang="pt-BR" sz="2400" dirty="0">
              <a:solidFill>
                <a:srgbClr val="0033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2132856"/>
            <a:ext cx="4471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003300"/>
                </a:solidFill>
              </a:rPr>
              <a:t>Desigualdade Inter e Intra Regional</a:t>
            </a:r>
            <a:endParaRPr lang="pt-BR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69269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rgbClr val="003300"/>
                </a:solidFill>
              </a:rPr>
              <a:t>As desigualdades regionais no Brasil andam de mãos dadas com a pobreza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24"/>
          <a:stretch/>
        </p:blipFill>
        <p:spPr bwMode="auto">
          <a:xfrm>
            <a:off x="467544" y="2589349"/>
            <a:ext cx="8136904" cy="389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43608" y="1988840"/>
            <a:ext cx="748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 smtClean="0">
                <a:solidFill>
                  <a:srgbClr val="003300"/>
                </a:solidFill>
              </a:rPr>
              <a:t>Pobreza         &amp;        Desigualdade Regional</a:t>
            </a:r>
            <a:endParaRPr lang="pt-BR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83859"/>
            <a:ext cx="5904656" cy="53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339752" y="476672"/>
            <a:ext cx="418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3300"/>
                </a:solidFill>
              </a:rPr>
              <a:t>Falta de Acesso a Saúde</a:t>
            </a:r>
            <a:endParaRPr lang="pt-B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67744" y="332656"/>
            <a:ext cx="4840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3300"/>
                </a:solidFill>
              </a:rPr>
              <a:t>Falta de Acesso a Educação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788024" cy="389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2828925"/>
            <a:ext cx="53244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07704" y="332656"/>
            <a:ext cx="587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3300"/>
                </a:solidFill>
              </a:rPr>
              <a:t>Falta de Acesso a Serviços Básicos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7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40540" y="2829945"/>
            <a:ext cx="5103460" cy="40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99792" y="404664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3300"/>
                </a:solidFill>
              </a:rPr>
              <a:t>Baixa Produtividade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6" y="1073731"/>
            <a:ext cx="5867381" cy="53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58" y="1143908"/>
            <a:ext cx="9108242" cy="53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19672" y="620688"/>
            <a:ext cx="6203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003300"/>
                </a:solidFill>
              </a:rPr>
              <a:t>Base produtiva frágil e mal distribuída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51920" y="1484784"/>
            <a:ext cx="5071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Principal mensagem das Conferências: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Deve ser uma Política de Estado 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Prioritária na Agenda Política do País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23" y="2348880"/>
            <a:ext cx="3824340" cy="22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1124744"/>
            <a:ext cx="8892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Processo Participativo =&gt; Agenda Federal e Estadual =&gt; Avanços na Governança -&gt;  </a:t>
            </a:r>
            <a:r>
              <a:rPr lang="pt-BR" sz="2400" dirty="0" err="1" smtClean="0">
                <a:solidFill>
                  <a:srgbClr val="003300"/>
                </a:solidFill>
              </a:rPr>
              <a:t>Pactuação</a:t>
            </a:r>
            <a:endParaRPr lang="pt-BR" sz="2400" dirty="0" smtClean="0">
              <a:solidFill>
                <a:srgbClr val="003300"/>
              </a:solidFill>
            </a:endParaRP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3ª Geração de Políticas (Baixo p/ Cima &amp; Cima p/ Baixo) </a:t>
            </a: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Instrumentos Específicos  &amp; Políticas Setoriais no Território</a:t>
            </a: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 Foco na Competitividade – com inclusão, inovação e sustentabilidade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Desenvolvimento Regional como parte da Estratégia/Projeto  Nacional de Desenvolvimento 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99792" y="692696"/>
            <a:ext cx="34956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3300"/>
                </a:solidFill>
              </a:rPr>
              <a:t>Avanços PNDR II</a:t>
            </a:r>
          </a:p>
          <a:p>
            <a:endParaRPr lang="pt-BR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9"/>
          <p:cNvSpPr txBox="1">
            <a:spLocks noChangeArrowheads="1"/>
          </p:cNvSpPr>
          <p:nvPr/>
        </p:nvSpPr>
        <p:spPr bwMode="auto">
          <a:xfrm>
            <a:off x="900113" y="4797425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0" y="260350"/>
            <a:ext cx="6089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002060"/>
                </a:solidFill>
              </a:rPr>
              <a:t>Crescimento</a:t>
            </a:r>
            <a:r>
              <a:rPr lang="pt-BR" altLang="pt-BR" sz="2200" b="1">
                <a:solidFill>
                  <a:srgbClr val="002060"/>
                </a:solidFill>
              </a:rPr>
              <a:t> com redução das </a:t>
            </a:r>
            <a:r>
              <a:rPr lang="pt-BR" altLang="pt-BR" sz="2100" b="1">
                <a:solidFill>
                  <a:srgbClr val="002060"/>
                </a:solidFill>
              </a:rPr>
              <a:t>desigualdades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52475"/>
            <a:ext cx="8351837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tângulo 6"/>
          <p:cNvSpPr>
            <a:spLocks noChangeArrowheads="1"/>
          </p:cNvSpPr>
          <p:nvPr/>
        </p:nvSpPr>
        <p:spPr bwMode="auto">
          <a:xfrm>
            <a:off x="395288" y="602138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400" b="1" i="1">
                <a:solidFill>
                  <a:srgbClr val="002060"/>
                </a:solidFill>
              </a:rPr>
              <a:t>Fonte: IBGE/Contas Nacionais (elaboração Ipea)</a:t>
            </a:r>
          </a:p>
          <a:p>
            <a:pPr eaLnBrk="1" hangingPunct="1"/>
            <a:r>
              <a:rPr lang="pt-BR" altLang="pt-BR" sz="1400" b="1" i="1">
                <a:solidFill>
                  <a:srgbClr val="002060"/>
                </a:solidFill>
              </a:rPr>
              <a:t>*Índice de Gini</a:t>
            </a:r>
            <a:endParaRPr lang="pt-BR" altLang="pt-BR" sz="1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79912" y="1268760"/>
            <a:ext cx="50714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Segunda mensagem das Conferências: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“Importância da participação social na construção e implementação da política”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23" y="2348880"/>
            <a:ext cx="3824340" cy="22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79912" y="332656"/>
            <a:ext cx="53640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Terceira mensagem das Conferências: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/>
              <a:t>“</a:t>
            </a:r>
            <a:r>
              <a:rPr lang="pt-BR" sz="2800" dirty="0" smtClean="0">
                <a:solidFill>
                  <a:srgbClr val="003300"/>
                </a:solidFill>
              </a:rPr>
              <a:t>Necessidade do fortalecimento do Pacto Federativo”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rgbClr val="0033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Não apenas fiscal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“</a:t>
            </a:r>
            <a:r>
              <a:rPr lang="pt-BR" sz="2800" dirty="0" smtClean="0">
                <a:solidFill>
                  <a:srgbClr val="003300"/>
                </a:solidFill>
              </a:rPr>
              <a:t>Redistribuição territorial das atividades estruturantes do desenvolvimento”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23" y="2348880"/>
            <a:ext cx="3824340" cy="22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548679"/>
            <a:ext cx="9001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Princípios da PNDR: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Participação e controle social;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Transparência</a:t>
            </a:r>
            <a:r>
              <a:rPr lang="pt-BR" sz="2400" dirty="0"/>
              <a:t>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Solidariedade </a:t>
            </a:r>
            <a:r>
              <a:rPr lang="pt-BR" sz="2400" dirty="0"/>
              <a:t>Regional;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Valorização </a:t>
            </a:r>
            <a:r>
              <a:rPr lang="pt-BR" sz="2400" dirty="0"/>
              <a:t>da diversidade territorial, ambiental, social, cultural e econômica;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Sustentabilidade</a:t>
            </a:r>
            <a:r>
              <a:rPr lang="pt-BR" sz="2400" dirty="0"/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err="1" smtClean="0"/>
              <a:t>Transescalaridade</a:t>
            </a:r>
            <a:r>
              <a:rPr lang="pt-BR" sz="2400" dirty="0"/>
              <a:t>, multidimensionalidade e transversalidade das políticas;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Respeito </a:t>
            </a:r>
            <a:r>
              <a:rPr lang="pt-BR" sz="2400" dirty="0"/>
              <a:t>ao federalismo cooperativo;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Combinação </a:t>
            </a:r>
            <a:r>
              <a:rPr lang="pt-BR" sz="2400" dirty="0"/>
              <a:t>dos princípios competitividade e equidade no desenvolvimento produtivo. </a:t>
            </a:r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8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764704"/>
            <a:ext cx="86718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PNDR II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rgbClr val="003300"/>
                </a:solidFill>
              </a:rPr>
              <a:t>Objetivos:</a:t>
            </a:r>
          </a:p>
          <a:p>
            <a:pPr lvl="1"/>
            <a:endParaRPr lang="pt-BR" dirty="0" smtClean="0"/>
          </a:p>
          <a:p>
            <a:pPr algn="just"/>
            <a:r>
              <a:rPr lang="pt-BR" sz="2400" dirty="0" smtClean="0"/>
              <a:t>A PNDRII está alicerçada em </a:t>
            </a:r>
            <a:r>
              <a:rPr lang="pt-BR" sz="2400" b="1" dirty="0" smtClean="0"/>
              <a:t>quatro objetivos principais</a:t>
            </a:r>
            <a:r>
              <a:rPr lang="pt-BR" sz="2400" dirty="0" smtClean="0"/>
              <a:t>, subordinados a um objetivo maior  de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800" b="1" dirty="0" smtClean="0"/>
              <a:t>Fortalecer a coesão social, econômica, política e territorial do Brasil</a:t>
            </a:r>
            <a:endParaRPr lang="pt-BR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76672"/>
            <a:ext cx="86718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PNDR II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rgbClr val="003300"/>
                </a:solidFill>
              </a:rPr>
              <a:t>Objetivos:</a:t>
            </a:r>
          </a:p>
          <a:p>
            <a:pPr lvl="1"/>
            <a:endParaRPr lang="pt-BR" dirty="0" smtClean="0">
              <a:solidFill>
                <a:srgbClr val="0033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800" dirty="0" smtClean="0">
                <a:solidFill>
                  <a:srgbClr val="003300"/>
                </a:solidFill>
              </a:rPr>
              <a:t>Convergência 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800" dirty="0" smtClean="0">
              <a:solidFill>
                <a:srgbClr val="0033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800" dirty="0" smtClean="0">
                <a:solidFill>
                  <a:srgbClr val="003300"/>
                </a:solidFill>
              </a:rPr>
              <a:t>Competitividade regional e geração de emprego e renda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800" dirty="0" smtClean="0">
              <a:solidFill>
                <a:srgbClr val="0033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800" dirty="0" smtClean="0">
                <a:solidFill>
                  <a:srgbClr val="003300"/>
                </a:solidFill>
              </a:rPr>
              <a:t>Agregação de Valor e Diversificação Econômica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800" dirty="0" smtClean="0">
              <a:solidFill>
                <a:srgbClr val="0033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t-BR" sz="2800" dirty="0" smtClean="0">
                <a:solidFill>
                  <a:srgbClr val="003300"/>
                </a:solidFill>
              </a:rPr>
              <a:t>Construção de uma rede de cidades </a:t>
            </a:r>
            <a:r>
              <a:rPr lang="pt-BR" sz="2800" dirty="0" err="1" smtClean="0">
                <a:solidFill>
                  <a:srgbClr val="003300"/>
                </a:solidFill>
              </a:rPr>
              <a:t>policêntrica</a:t>
            </a:r>
            <a:endParaRPr lang="pt-BR" sz="28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548680"/>
            <a:ext cx="86718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003300"/>
                </a:solidFill>
              </a:rPr>
              <a:t>PNDR II –Objetivos da Política </a:t>
            </a:r>
          </a:p>
          <a:p>
            <a:endParaRPr lang="pt-BR" sz="2800" b="1" dirty="0" smtClean="0"/>
          </a:p>
          <a:p>
            <a:r>
              <a:rPr lang="pt-BR" sz="2800" b="1" dirty="0" smtClean="0">
                <a:solidFill>
                  <a:srgbClr val="003300"/>
                </a:solidFill>
              </a:rPr>
              <a:t>Objetivo 1. Convergência </a:t>
            </a:r>
            <a:endParaRPr lang="pt-BR" sz="2800" dirty="0" smtClean="0">
              <a:solidFill>
                <a:srgbClr val="003300"/>
              </a:solidFill>
            </a:endParaRPr>
          </a:p>
          <a:p>
            <a:endParaRPr lang="pt-BR" sz="2800" i="1" dirty="0" smtClean="0"/>
          </a:p>
          <a:p>
            <a:pPr algn="just">
              <a:lnSpc>
                <a:spcPct val="150000"/>
              </a:lnSpc>
            </a:pPr>
            <a:r>
              <a:rPr lang="pt-BR" sz="2800" i="1" dirty="0" smtClean="0">
                <a:solidFill>
                  <a:srgbClr val="003300"/>
                </a:solidFill>
              </a:rPr>
              <a:t>Reduzir as diferenças no nível de desenvolvimento e na qualidade de vida entre e intra as regiões brasileiras, promovendo a equidade no acesso a oportunidades de desenvolvimento para os territórios e as pessoas que neles vivem.</a:t>
            </a:r>
            <a:endParaRPr lang="pt-B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692696"/>
            <a:ext cx="86718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O movimento de convergência necessário para se alcançar este objetivo implica:</a:t>
            </a:r>
          </a:p>
          <a:p>
            <a:pPr lvl="0" algn="just"/>
            <a:endParaRPr lang="pt-BR" sz="2800" dirty="0" smtClean="0">
              <a:solidFill>
                <a:srgbClr val="003300"/>
              </a:solidFill>
            </a:endParaRPr>
          </a:p>
          <a:p>
            <a:pPr marL="571500" lvl="0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pt-BR" sz="2800" dirty="0" smtClean="0">
                <a:solidFill>
                  <a:srgbClr val="003300"/>
                </a:solidFill>
              </a:rPr>
              <a:t>Que as economias dos espaços menos desenvolvidos devem crescer sistematicamente acima da média nacional =&gt; necessidade de tratamento diferenciado no que se refere à distribuição dos recursos federais e estaduais, baseado na solidariedade regional</a:t>
            </a:r>
          </a:p>
          <a:p>
            <a:pPr algn="just"/>
            <a:r>
              <a:rPr lang="pt-BR" sz="2800" dirty="0" smtClean="0">
                <a:solidFill>
                  <a:srgbClr val="003300"/>
                </a:solidFill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692696"/>
            <a:ext cx="86718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O movimento de convergência necessário para se alcançar este objetivo implica:</a:t>
            </a:r>
          </a:p>
          <a:p>
            <a:pPr lvl="0" algn="just"/>
            <a:endParaRPr lang="pt-BR" sz="2800" dirty="0" smtClean="0">
              <a:solidFill>
                <a:srgbClr val="003300"/>
              </a:solidFill>
            </a:endParaRPr>
          </a:p>
          <a:p>
            <a:pPr marL="571500" indent="-571500" algn="just">
              <a:lnSpc>
                <a:spcPts val="3900"/>
              </a:lnSpc>
              <a:buAutoNum type="romanLcPeriod" startAt="2"/>
            </a:pPr>
            <a:r>
              <a:rPr lang="pt-BR" sz="2800" dirty="0" smtClean="0">
                <a:solidFill>
                  <a:srgbClr val="003300"/>
                </a:solidFill>
              </a:rPr>
              <a:t>Que seja assegurada a equidade no acesso aos serviços, aos equipamentos públicos e ao conhecimento, de forma que as desigualdades de qualidade de vida e de oportunidades para as pessoas em razão de seu lugar de nascimento e/ou moradia sejam minimizadas =&gt; </a:t>
            </a:r>
            <a:r>
              <a:rPr lang="pt-BR" sz="2800" b="1" dirty="0" smtClean="0">
                <a:solidFill>
                  <a:srgbClr val="003300"/>
                </a:solidFill>
              </a:rPr>
              <a:t>universalização do acesso aos serviços essenciais com qualidade no Brasil.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692696"/>
            <a:ext cx="86718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O movimento de convergência necessário para se alcançar este objetivo implica:</a:t>
            </a:r>
          </a:p>
          <a:p>
            <a:pPr lvl="0" algn="just"/>
            <a:endParaRPr lang="pt-BR" sz="2800" dirty="0" smtClean="0">
              <a:solidFill>
                <a:srgbClr val="003300"/>
              </a:solidFill>
            </a:endParaRPr>
          </a:p>
          <a:p>
            <a:pPr marL="571500" indent="-571500" algn="just"/>
            <a:r>
              <a:rPr lang="pt-BR" sz="2800" dirty="0" smtClean="0">
                <a:solidFill>
                  <a:srgbClr val="003300"/>
                </a:solidFill>
              </a:rPr>
              <a:t>iii. Que seja explicitado o modelo de desenvolvimento desejado </a:t>
            </a:r>
          </a:p>
          <a:p>
            <a:pPr marL="571500" indent="-571500" algn="just"/>
            <a:endParaRPr lang="pt-BR" sz="2800" dirty="0" smtClean="0">
              <a:solidFill>
                <a:srgbClr val="003300"/>
              </a:solidFill>
            </a:endParaRPr>
          </a:p>
          <a:p>
            <a:pPr marL="1028700" lvl="1" indent="-5715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3300"/>
                </a:solidFill>
              </a:rPr>
              <a:t>desenvolvimento participativo, inclusivo, inteligente e sustentável</a:t>
            </a:r>
          </a:p>
          <a:p>
            <a:pPr marL="1028700" lvl="1" indent="-571500" algn="just"/>
            <a:endParaRPr lang="pt-BR" sz="2800" dirty="0" smtClean="0">
              <a:solidFill>
                <a:srgbClr val="003300"/>
              </a:solidFill>
            </a:endParaRPr>
          </a:p>
          <a:p>
            <a:pPr marL="1028700" lvl="1" indent="-5715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rgbClr val="003300"/>
                </a:solidFill>
              </a:rPr>
              <a:t>voltado para as pessoas</a:t>
            </a:r>
          </a:p>
          <a:p>
            <a:pPr algn="just"/>
            <a:r>
              <a:rPr lang="pt-BR" sz="2800" dirty="0" smtClean="0">
                <a:solidFill>
                  <a:srgbClr val="003300"/>
                </a:solidFill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03300"/>
                </a:solidFill>
              </a:rPr>
              <a:t>Dimensões Estratégicas da Política</a:t>
            </a:r>
          </a:p>
          <a:p>
            <a:endParaRPr lang="pt-BR" dirty="0" smtClean="0"/>
          </a:p>
          <a:p>
            <a:r>
              <a:rPr lang="pt-BR" b="1" dirty="0" smtClean="0"/>
              <a:t>	</a:t>
            </a:r>
            <a:endParaRPr lang="pt-BR" sz="2800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/>
          <p:cNvSpPr>
            <a:spLocks noChangeArrowheads="1"/>
          </p:cNvSpPr>
          <p:nvPr/>
        </p:nvSpPr>
        <p:spPr bwMode="auto">
          <a:xfrm>
            <a:off x="539750" y="908050"/>
            <a:ext cx="8208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007033"/>
                </a:solidFill>
                <a:latin typeface="Calibri" pitchFamily="34" charset="0"/>
              </a:rPr>
              <a:t>Mudança de Paradigma</a:t>
            </a:r>
          </a:p>
        </p:txBody>
      </p:sp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250825" y="549275"/>
            <a:ext cx="82819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i="1" dirty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PNDR </a:t>
            </a:r>
          </a:p>
        </p:txBody>
      </p:sp>
      <p:sp>
        <p:nvSpPr>
          <p:cNvPr id="5" name="Elipse 4"/>
          <p:cNvSpPr/>
          <p:nvPr/>
        </p:nvSpPr>
        <p:spPr>
          <a:xfrm>
            <a:off x="323850" y="1484313"/>
            <a:ext cx="8496300" cy="1800225"/>
          </a:xfrm>
          <a:prstGeom prst="ellipse">
            <a:avLst/>
          </a:prstGeom>
          <a:solidFill>
            <a:srgbClr val="328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r>
              <a:rPr lang="pt-BR" sz="2000" dirty="0"/>
              <a:t> </a:t>
            </a:r>
            <a:r>
              <a:rPr lang="pt-BR" sz="2000" b="1" i="1" dirty="0"/>
              <a:t>Abordagem Macrorregional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000" b="1" i="1" dirty="0"/>
              <a:t> </a:t>
            </a:r>
            <a:r>
              <a:rPr lang="pt-BR" sz="2000" b="1" dirty="0"/>
              <a:t>Exógeno  -&gt; Top </a:t>
            </a:r>
            <a:r>
              <a:rPr lang="pt-BR" sz="2000" b="1" dirty="0" err="1"/>
              <a:t>Down</a:t>
            </a:r>
            <a:r>
              <a:rPr lang="pt-BR" sz="2000" b="1" i="1" dirty="0"/>
              <a:t>, </a:t>
            </a:r>
            <a:r>
              <a:rPr lang="pt-BR" sz="2000" b="1" dirty="0"/>
              <a:t>Grandes investimentos,  Sem Controle Social </a:t>
            </a:r>
          </a:p>
          <a:p>
            <a:pPr>
              <a:defRPr/>
            </a:pPr>
            <a:endParaRPr lang="pt-BR" sz="2000" b="1" i="1" dirty="0"/>
          </a:p>
        </p:txBody>
      </p:sp>
      <p:sp>
        <p:nvSpPr>
          <p:cNvPr id="7" name="Seta para baixo 6"/>
          <p:cNvSpPr/>
          <p:nvPr/>
        </p:nvSpPr>
        <p:spPr>
          <a:xfrm>
            <a:off x="4211638" y="3429000"/>
            <a:ext cx="701675" cy="792163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23850" y="4437063"/>
            <a:ext cx="8496300" cy="1800225"/>
          </a:xfrm>
          <a:prstGeom prst="ellipse">
            <a:avLst/>
          </a:prstGeom>
          <a:solidFill>
            <a:srgbClr val="328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r>
              <a:rPr lang="pt-BR" sz="2000" b="1" dirty="0"/>
              <a:t> Abordagem em </a:t>
            </a:r>
            <a:r>
              <a:rPr lang="pt-BR" sz="2000" b="1" i="1" dirty="0"/>
              <a:t>Múltiplas Escalas  </a:t>
            </a:r>
            <a:r>
              <a:rPr lang="pt-BR" sz="2000" b="1" dirty="0"/>
              <a:t>- Ação Nacional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000" b="1" dirty="0"/>
              <a:t> Endógeno -&gt; </a:t>
            </a:r>
            <a:r>
              <a:rPr lang="pt-BR" sz="2000" b="1" dirty="0" err="1"/>
              <a:t>Bottom</a:t>
            </a:r>
            <a:r>
              <a:rPr lang="pt-BR" sz="2000" b="1" dirty="0"/>
              <a:t> </a:t>
            </a:r>
            <a:r>
              <a:rPr lang="pt-BR" sz="2000" b="1" dirty="0" err="1"/>
              <a:t>Up</a:t>
            </a:r>
            <a:r>
              <a:rPr lang="pt-BR" sz="2000" b="1" dirty="0"/>
              <a:t>, Exploração do potencial local, </a:t>
            </a:r>
            <a:r>
              <a:rPr lang="pt-BR" sz="2000" b="1" dirty="0">
                <a:solidFill>
                  <a:schemeClr val="bg1"/>
                </a:solidFill>
              </a:rPr>
              <a:t>Controle Social, “</a:t>
            </a:r>
            <a:r>
              <a:rPr lang="pt-BR" sz="2000" b="1" dirty="0" err="1">
                <a:solidFill>
                  <a:schemeClr val="bg1"/>
                </a:solidFill>
              </a:rPr>
              <a:t>Empoderamento</a:t>
            </a:r>
            <a:r>
              <a:rPr lang="pt-BR" sz="2000" b="1" dirty="0">
                <a:solidFill>
                  <a:schemeClr val="bg1"/>
                </a:solidFill>
              </a:rPr>
              <a:t>”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000" b="1" dirty="0">
                <a:solidFill>
                  <a:schemeClr val="bg1"/>
                </a:solidFill>
              </a:rPr>
              <a:t> Diversidade como ativo </a:t>
            </a:r>
            <a:endParaRPr lang="pt-BR" sz="2000" b="1" dirty="0"/>
          </a:p>
        </p:txBody>
      </p:sp>
      <p:sp>
        <p:nvSpPr>
          <p:cNvPr id="26631" name="CaixaDeTexto 8"/>
          <p:cNvSpPr txBox="1">
            <a:spLocks noChangeArrowheads="1"/>
          </p:cNvSpPr>
          <p:nvPr/>
        </p:nvSpPr>
        <p:spPr bwMode="auto">
          <a:xfrm>
            <a:off x="3924300" y="1484313"/>
            <a:ext cx="106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chemeClr val="bg1"/>
                </a:solidFill>
              </a:rPr>
              <a:t>VELHO</a:t>
            </a:r>
          </a:p>
        </p:txBody>
      </p:sp>
      <p:sp>
        <p:nvSpPr>
          <p:cNvPr id="26632" name="CaixaDeTexto 9"/>
          <p:cNvSpPr txBox="1">
            <a:spLocks noChangeArrowheads="1"/>
          </p:cNvSpPr>
          <p:nvPr/>
        </p:nvSpPr>
        <p:spPr bwMode="auto">
          <a:xfrm>
            <a:off x="3995738" y="4437063"/>
            <a:ext cx="107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NOVO</a:t>
            </a:r>
          </a:p>
        </p:txBody>
      </p:sp>
    </p:spTree>
    <p:extLst>
      <p:ext uri="{BB962C8B-B14F-4D97-AF65-F5344CB8AC3E}">
        <p14:creationId xmlns:p14="http://schemas.microsoft.com/office/powerpoint/2010/main" val="9827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692696"/>
            <a:ext cx="8671804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O movimento de convergência necessário para se alcançar este objetivo implica:</a:t>
            </a:r>
          </a:p>
          <a:p>
            <a:pPr lvl="0" algn="just"/>
            <a:endParaRPr lang="pt-BR" sz="2800" dirty="0" smtClean="0">
              <a:solidFill>
                <a:srgbClr val="003300"/>
              </a:solidFill>
            </a:endParaRPr>
          </a:p>
          <a:p>
            <a:pPr marL="571500" indent="-571500" algn="just">
              <a:lnSpc>
                <a:spcPts val="3700"/>
              </a:lnSpc>
            </a:pPr>
            <a:r>
              <a:rPr lang="pt-BR" sz="2800" dirty="0" smtClean="0">
                <a:solidFill>
                  <a:srgbClr val="003300"/>
                </a:solidFill>
              </a:rPr>
              <a:t>i.v Que a coesão territorial seja reconhecida como parte essencial da coesão econômica, social e política da nação =&gt; reconhecimento das potencialidades e a valorização das capacidades produtiva e criativa de cada território, de seu patrimônio natural e cultural, da diversidade local e regional como riqueza e importante vantagem competitiva para o País. </a:t>
            </a:r>
            <a:endParaRPr lang="pt-B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76672"/>
            <a:ext cx="8671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Meta: </a:t>
            </a:r>
            <a:r>
              <a:rPr lang="pt-BR" sz="2800" dirty="0" smtClean="0">
                <a:solidFill>
                  <a:srgbClr val="003300"/>
                </a:solidFill>
              </a:rPr>
              <a:t>Nenhuma microrregião brasileira com </a:t>
            </a:r>
            <a:r>
              <a:rPr lang="pt-BR" sz="2800" dirty="0" err="1" smtClean="0">
                <a:solidFill>
                  <a:srgbClr val="003300"/>
                </a:solidFill>
              </a:rPr>
              <a:t>RDPc</a:t>
            </a:r>
            <a:r>
              <a:rPr lang="pt-BR" sz="2800" dirty="0" smtClean="0">
                <a:solidFill>
                  <a:srgbClr val="003300"/>
                </a:solidFill>
              </a:rPr>
              <a:t> abaixo de 75% da média brasileira   </a:t>
            </a:r>
          </a:p>
          <a:p>
            <a:pPr lvl="0" algn="just"/>
            <a:endParaRPr lang="pt-BR" sz="2800" dirty="0" smtClean="0">
              <a:solidFill>
                <a:srgbClr val="003300"/>
              </a:solidFill>
            </a:endParaRPr>
          </a:p>
        </p:txBody>
      </p:sp>
      <p:pic>
        <p:nvPicPr>
          <p:cNvPr id="3" name="Imagem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" t="3046" r="4779" b="3582"/>
          <a:stretch/>
        </p:blipFill>
        <p:spPr bwMode="auto">
          <a:xfrm>
            <a:off x="1079292" y="1633928"/>
            <a:ext cx="674557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692696"/>
            <a:ext cx="86718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Objetivo 2 – Competitividade regional e geração de emprego e renda</a:t>
            </a:r>
          </a:p>
          <a:p>
            <a:endParaRPr lang="pt-BR" sz="2800" dirty="0" smtClean="0"/>
          </a:p>
          <a:p>
            <a:pPr algn="just">
              <a:lnSpc>
                <a:spcPct val="150000"/>
              </a:lnSpc>
            </a:pPr>
            <a:r>
              <a:rPr lang="pt-BR" sz="2800" i="1" dirty="0" smtClean="0"/>
              <a:t>Promover a competitividade em espaços que apresentam declínio populacional e elevadas taxas de emigração decorrentes de sua baixa capacidade de geração de oportunidades de emprego e renda e oferta de serviços.</a:t>
            </a:r>
            <a:endParaRPr lang="pt-B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272808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58" y="476672"/>
            <a:ext cx="8136904" cy="59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62068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003300"/>
                </a:solidFill>
              </a:rPr>
              <a:t>PNDR II –Objetivos da Política </a:t>
            </a:r>
            <a:endParaRPr lang="pt-BR" sz="2800" b="1" i="1" dirty="0" smtClean="0">
              <a:solidFill>
                <a:srgbClr val="003300"/>
              </a:solidFill>
            </a:endParaRPr>
          </a:p>
          <a:p>
            <a:endParaRPr lang="pt-BR" b="1" i="1" dirty="0">
              <a:solidFill>
                <a:srgbClr val="003300"/>
              </a:solidFill>
            </a:endParaRPr>
          </a:p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Objetivo 3: Agregação  de Valor e Diversificação Econômica</a:t>
            </a:r>
          </a:p>
          <a:p>
            <a:endParaRPr lang="pt-BR" sz="2400" dirty="0" smtClean="0">
              <a:solidFill>
                <a:srgbClr val="003300"/>
              </a:solidFill>
            </a:endParaRPr>
          </a:p>
          <a:p>
            <a:endParaRPr lang="pt-BR" sz="2000" dirty="0">
              <a:solidFill>
                <a:srgbClr val="00330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3300"/>
                </a:solidFill>
              </a:rPr>
              <a:t> </a:t>
            </a:r>
            <a:r>
              <a:rPr lang="pt-BR" sz="2800" dirty="0" smtClean="0">
                <a:solidFill>
                  <a:srgbClr val="003300"/>
                </a:solidFill>
              </a:rPr>
              <a:t>Áreas com forte especialização na produção de commodities agrícolas e/ou minerais </a:t>
            </a:r>
          </a:p>
          <a:p>
            <a:endParaRPr lang="pt-BR" sz="2800" dirty="0" smtClean="0">
              <a:solidFill>
                <a:srgbClr val="003300"/>
              </a:solidFill>
            </a:endParaRPr>
          </a:p>
          <a:p>
            <a:endParaRPr lang="pt-BR" sz="2800" dirty="0">
              <a:solidFill>
                <a:srgbClr val="00330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3300"/>
                </a:solidFill>
              </a:rPr>
              <a:t>Com baixo valor agregado nas exportações, baixa diversificação econômica, elevada desigualdade social, elevado risco ambiental</a:t>
            </a:r>
            <a:endParaRPr lang="pt-BR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768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620688"/>
            <a:ext cx="806489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003300"/>
                </a:solidFill>
              </a:rPr>
              <a:t>PNDR II –Objetivos da Política </a:t>
            </a:r>
            <a:endParaRPr lang="pt-BR" sz="2800" b="1" i="1" dirty="0" smtClean="0">
              <a:solidFill>
                <a:srgbClr val="003300"/>
              </a:solidFill>
            </a:endParaRPr>
          </a:p>
          <a:p>
            <a:endParaRPr lang="pt-BR" b="1" i="1" dirty="0">
              <a:solidFill>
                <a:srgbClr val="003300"/>
              </a:solidFill>
            </a:endParaRPr>
          </a:p>
          <a:p>
            <a:pPr algn="just"/>
            <a:r>
              <a:rPr lang="pt-BR" sz="2800" b="1" dirty="0" smtClean="0"/>
              <a:t>Objetivo 4 - Construção de uma rede de cidades </a:t>
            </a:r>
            <a:r>
              <a:rPr lang="pt-BR" sz="2800" b="1" dirty="0" err="1" smtClean="0"/>
              <a:t>policêntrica</a:t>
            </a:r>
            <a:r>
              <a:rPr lang="pt-BR" sz="2800" b="1" dirty="0" smtClean="0"/>
              <a:t> </a:t>
            </a:r>
            <a:endParaRPr lang="pt-BR" sz="2800" dirty="0" smtClean="0"/>
          </a:p>
          <a:p>
            <a:pPr algn="just"/>
            <a:endParaRPr lang="pt-BR" sz="2800" i="1" dirty="0" smtClean="0"/>
          </a:p>
          <a:p>
            <a:pPr algn="just"/>
            <a:r>
              <a:rPr lang="pt-BR" sz="2800" i="1" dirty="0" smtClean="0"/>
              <a:t>Construir uma rede de cidades mais equilibrada, com maior harmonia entre os diferentes níveis hierárquicos, identificando e fortalecendo polos, em diferentes escalas, que possam operar como vértices de uma rede </a:t>
            </a:r>
            <a:r>
              <a:rPr lang="pt-BR" sz="2800" i="1" dirty="0" err="1" smtClean="0"/>
              <a:t>policêntrica</a:t>
            </a:r>
            <a:r>
              <a:rPr lang="pt-BR" sz="2800" i="1" dirty="0" smtClean="0"/>
              <a:t> que contribua para a desconcentração e interiorização do desenvolvimento</a:t>
            </a:r>
            <a:endParaRPr lang="pt-BR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64" y="404664"/>
            <a:ext cx="662067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93330" y="332656"/>
            <a:ext cx="45506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-0.08299 0.04792 -0.1658 0.09583 -0.20174 0.11968 C -0.23768 0.14352 -0.21285 0.14005 -0.21545 0.14259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620688"/>
            <a:ext cx="806489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3300"/>
                </a:solidFill>
              </a:rPr>
              <a:t>Rede de Cidades </a:t>
            </a:r>
            <a:r>
              <a:rPr lang="pt-BR" sz="2800" b="1" dirty="0" err="1" smtClean="0">
                <a:solidFill>
                  <a:srgbClr val="003300"/>
                </a:solidFill>
              </a:rPr>
              <a:t>Policêntrica</a:t>
            </a:r>
            <a:endParaRPr lang="pt-BR" sz="2800" b="1" dirty="0" smtClean="0">
              <a:solidFill>
                <a:srgbClr val="003300"/>
              </a:solidFill>
            </a:endParaRPr>
          </a:p>
          <a:p>
            <a:pPr algn="ctr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3300"/>
                </a:solidFill>
              </a:rPr>
              <a:t>Indução e fortalecimento de novas centralidades, ampliando sua capacidade em termos de polarização, comando e organização do território, em consonância com as estratégias da política regional .</a:t>
            </a: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ctr"/>
            <a:endParaRPr lang="pt-BR" sz="2800" b="1" i="1" dirty="0" smtClean="0">
              <a:solidFill>
                <a:srgbClr val="003300"/>
              </a:solidFill>
            </a:endParaRPr>
          </a:p>
          <a:p>
            <a:pPr algn="ctr"/>
            <a:r>
              <a:rPr lang="pt-BR" sz="2800" b="1" i="1" dirty="0" smtClean="0">
                <a:solidFill>
                  <a:srgbClr val="003300"/>
                </a:solidFill>
              </a:rPr>
              <a:t> </a:t>
            </a:r>
          </a:p>
          <a:p>
            <a:endParaRPr lang="pt-BR" b="1" i="1" dirty="0">
              <a:solidFill>
                <a:srgbClr val="003300"/>
              </a:solidFill>
            </a:endParaRPr>
          </a:p>
          <a:p>
            <a:pPr algn="just"/>
            <a:endParaRPr lang="pt-BR" sz="2800" dirty="0" smtClean="0">
              <a:solidFill>
                <a:srgbClr val="003300"/>
              </a:solidFill>
            </a:endParaRPr>
          </a:p>
          <a:p>
            <a:pPr algn="just"/>
            <a:endParaRPr lang="pt-BR" sz="2800" dirty="0" smtClean="0">
              <a:solidFill>
                <a:srgbClr val="003300"/>
              </a:solidFill>
            </a:endParaRPr>
          </a:p>
          <a:p>
            <a:pPr algn="just"/>
            <a:endParaRPr lang="pt-BR" sz="2800" dirty="0" smtClean="0">
              <a:solidFill>
                <a:srgbClr val="003300"/>
              </a:solidFill>
            </a:endParaRPr>
          </a:p>
          <a:p>
            <a:pPr algn="just"/>
            <a:endParaRPr lang="pt-BR" sz="2800" dirty="0" smtClean="0">
              <a:solidFill>
                <a:srgbClr val="003300"/>
              </a:solidFill>
            </a:endParaRPr>
          </a:p>
          <a:p>
            <a:pPr algn="just"/>
            <a:endParaRPr lang="pt-BR" sz="2800" dirty="0">
              <a:solidFill>
                <a:srgbClr val="0033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67544" y="3284984"/>
            <a:ext cx="7344816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5076056" y="4149080"/>
            <a:ext cx="1872208" cy="129614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115616" y="4005064"/>
            <a:ext cx="4118435" cy="1491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</a:rPr>
              <a:t>Estrutura de Oferta de Serviços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</a:rPr>
              <a:t>Infraestrutura de Conexão</a:t>
            </a:r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</a:rPr>
              <a:t>Sistema Produtivo e </a:t>
            </a:r>
            <a:r>
              <a:rPr lang="pt-BR" sz="2000" b="1" dirty="0" err="1" smtClean="0">
                <a:solidFill>
                  <a:schemeClr val="bg1"/>
                </a:solidFill>
              </a:rPr>
              <a:t>Inovativo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</a:pP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5004048" y="3645024"/>
            <a:ext cx="813792" cy="10298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970240" y="4827240"/>
            <a:ext cx="2511608" cy="7695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1907704" y="3356992"/>
            <a:ext cx="3694112" cy="16778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2915816" y="5250904"/>
            <a:ext cx="3046040" cy="5543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6609928" y="2852936"/>
            <a:ext cx="1850504" cy="18219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330409" y="5877272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Salto </a:t>
            </a:r>
            <a:r>
              <a:rPr lang="pt-BR" b="1" dirty="0" err="1" smtClean="0"/>
              <a:t>Locacional</a:t>
            </a:r>
            <a:endParaRPr lang="pt-BR" b="1" dirty="0" smtClean="0"/>
          </a:p>
          <a:p>
            <a:r>
              <a:rPr lang="pt-BR" b="1" dirty="0" smtClean="0"/>
              <a:t>Caso Petrolina-Juazeiro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4016" y="1124744"/>
            <a:ext cx="8892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Processo Participativo =&gt; Agenda Federal e Estadual =&gt; Avanços na Governança -&gt;  </a:t>
            </a:r>
            <a:r>
              <a:rPr lang="pt-BR" sz="2400" dirty="0" err="1" smtClean="0">
                <a:solidFill>
                  <a:srgbClr val="003300"/>
                </a:solidFill>
              </a:rPr>
              <a:t>Pactuação</a:t>
            </a:r>
            <a:endParaRPr lang="pt-BR" sz="2400" dirty="0" smtClean="0">
              <a:solidFill>
                <a:srgbClr val="003300"/>
              </a:solidFill>
            </a:endParaRP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3ª Geração de Políticas (Baixo p/ Cima &amp; Cima p/ Baixo) </a:t>
            </a: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Instrumentos Específicos  &amp; Políticas Setoriais no Território</a:t>
            </a:r>
          </a:p>
          <a:p>
            <a:pPr algn="just"/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 Foco na Competitividade – com inclusão, inovação e sustentabilidade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3300"/>
                </a:solidFill>
              </a:rPr>
              <a:t> Desenvolvimento Regional como parte da Estratégia/Projeto  Nacional de Desenvolvimento 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endParaRPr lang="pt-BR" sz="2400" dirty="0" smtClean="0">
              <a:solidFill>
                <a:srgbClr val="002060"/>
              </a:solidFill>
            </a:endParaRP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99792" y="692696"/>
            <a:ext cx="34956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3300"/>
                </a:solidFill>
              </a:rPr>
              <a:t>Avanços PNDR II</a:t>
            </a:r>
          </a:p>
          <a:p>
            <a:endParaRPr lang="pt-BR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r>
              <a:rPr lang="pt-BR" sz="2800" b="1" dirty="0" smtClean="0"/>
              <a:t>Elegibilidade</a:t>
            </a:r>
          </a:p>
          <a:p>
            <a:endParaRPr lang="pt-BR" dirty="0" smtClean="0"/>
          </a:p>
          <a:p>
            <a:r>
              <a:rPr lang="pt-BR" b="1" dirty="0" smtClean="0"/>
              <a:t>	</a:t>
            </a:r>
            <a:endParaRPr lang="pt-BR" dirty="0" smtClean="0"/>
          </a:p>
          <a:p>
            <a:pPr lvl="0" algn="just">
              <a:buFont typeface="Wingdings" pitchFamily="2" charset="2"/>
              <a:buChar char="q"/>
            </a:pPr>
            <a:r>
              <a:rPr lang="pt-BR" sz="2000" dirty="0" smtClean="0"/>
              <a:t> A classificação das diversas microrregiões a partir dos critérios de </a:t>
            </a:r>
            <a:r>
              <a:rPr lang="pt-BR" sz="2000" b="1" dirty="0" smtClean="0"/>
              <a:t>elegibilidade não autoriza a formulação de políticas padronizadas</a:t>
            </a:r>
          </a:p>
          <a:p>
            <a:pPr lvl="0"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lvl="0" algn="just">
              <a:buFont typeface="Wingdings" pitchFamily="2" charset="2"/>
              <a:buChar char="q"/>
            </a:pPr>
            <a:r>
              <a:rPr lang="pt-BR" sz="2000" dirty="0" smtClean="0"/>
              <a:t> Os </a:t>
            </a:r>
            <a:r>
              <a:rPr lang="pt-BR" sz="2000" b="1" dirty="0" smtClean="0"/>
              <a:t>critérios devem ser multidimensionais </a:t>
            </a:r>
            <a:r>
              <a:rPr lang="pt-BR" sz="2000" dirty="0" smtClean="0"/>
              <a:t>e permitir a construção de tipologias dinâmicas, combinando os indicadores de acordo com as necessidades dos diferentes objetivos de política e eixos de intervenção. </a:t>
            </a:r>
          </a:p>
          <a:p>
            <a:pPr algn="just"/>
            <a:endParaRPr lang="pt-BR" sz="2000" dirty="0" smtClean="0"/>
          </a:p>
          <a:p>
            <a:pPr lvl="0" algn="just">
              <a:buFont typeface="Wingdings" pitchFamily="2" charset="2"/>
              <a:buChar char="q"/>
            </a:pPr>
            <a:r>
              <a:rPr lang="pt-BR" sz="2000" dirty="0" smtClean="0"/>
              <a:t> A eleição de determinados territórios com objeto prioritário das políticas da PNDRII, </a:t>
            </a:r>
            <a:r>
              <a:rPr lang="pt-BR" sz="2000" b="1" dirty="0" smtClean="0"/>
              <a:t>não significa que suas ações e recursos devam se limitar exclusivamente a estes espaços</a:t>
            </a:r>
            <a:r>
              <a:rPr lang="pt-BR" sz="2000" dirty="0" smtClean="0"/>
              <a:t>. As estratégias e ações devem ser concebidas de forma sistêmica, considerando as interações do território alvo com os demais em diferentes escalas.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r>
              <a:rPr lang="pt-BR" sz="2800" b="1" dirty="0" smtClean="0"/>
              <a:t>Elegibilidade - Objetivo 1 Convergência</a:t>
            </a:r>
          </a:p>
          <a:p>
            <a:endParaRPr lang="pt-BR" sz="2800" b="1" dirty="0" smtClean="0"/>
          </a:p>
          <a:p>
            <a:endParaRPr lang="pt-BR" sz="2000" dirty="0" smtClean="0"/>
          </a:p>
          <a:p>
            <a:r>
              <a:rPr lang="pt-BR" sz="2000" dirty="0" smtClean="0"/>
              <a:t>          </a:t>
            </a:r>
            <a:r>
              <a:rPr lang="pt-BR" sz="2000" b="1" dirty="0" err="1" smtClean="0"/>
              <a:t>RDPc</a:t>
            </a:r>
            <a:r>
              <a:rPr lang="pt-BR" sz="2000" b="1" dirty="0" smtClean="0"/>
              <a:t> x Var PIB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dirty="0" smtClean="0"/>
          </a:p>
          <a:p>
            <a:r>
              <a:rPr lang="pt-BR" b="1" dirty="0" smtClean="0"/>
              <a:t>	</a:t>
            </a:r>
            <a:endParaRPr lang="pt-BR" dirty="0" smtClean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953" y="4138090"/>
            <a:ext cx="4912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12086" y="1047219"/>
            <a:ext cx="4600923" cy="286232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Prioridade 1 – Espaços com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RDPc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abaixo de 50% da média nacional e entre 50% e 75% da media, de baixo dinamismo (</a:t>
            </a:r>
            <a:r>
              <a:rPr lang="pt-BR" dirty="0">
                <a:solidFill>
                  <a:schemeClr val="bg1"/>
                </a:solidFill>
              </a:rPr>
              <a:t>sendo a variação do PIB menor que mediana da variação do PIB </a:t>
            </a:r>
            <a:r>
              <a:rPr lang="pt-BR" dirty="0" smtClean="0">
                <a:solidFill>
                  <a:schemeClr val="bg1"/>
                </a:solidFill>
              </a:rPr>
              <a:t>nacional)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Prioridade 2- Espaços com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RDPc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entre 50% e 75% da média nacional com alto dinamismo (</a:t>
            </a:r>
            <a:r>
              <a:rPr lang="pt-BR" dirty="0" smtClean="0">
                <a:solidFill>
                  <a:schemeClr val="bg1"/>
                </a:solidFill>
              </a:rPr>
              <a:t>sendo </a:t>
            </a:r>
            <a:r>
              <a:rPr lang="pt-BR" dirty="0">
                <a:solidFill>
                  <a:schemeClr val="bg1"/>
                </a:solidFill>
              </a:rPr>
              <a:t>a variação do PIB </a:t>
            </a:r>
            <a:r>
              <a:rPr lang="pt-BR" dirty="0" smtClean="0">
                <a:solidFill>
                  <a:schemeClr val="bg1"/>
                </a:solidFill>
              </a:rPr>
              <a:t>maior </a:t>
            </a:r>
            <a:r>
              <a:rPr lang="pt-BR" dirty="0">
                <a:solidFill>
                  <a:schemeClr val="bg1"/>
                </a:solidFill>
              </a:rPr>
              <a:t>que mediana da variação do PIB </a:t>
            </a:r>
            <a:r>
              <a:rPr lang="pt-BR" dirty="0" smtClean="0">
                <a:solidFill>
                  <a:schemeClr val="bg1"/>
                </a:solidFill>
              </a:rPr>
              <a:t>nacional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</a:rPr>
              <a:t>)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r>
              <a:rPr lang="pt-BR" sz="2400" b="1" dirty="0" smtClean="0"/>
              <a:t>Elegibilidade</a:t>
            </a:r>
            <a:r>
              <a:rPr lang="pt-BR" sz="2800" b="1" dirty="0" smtClean="0"/>
              <a:t> </a:t>
            </a:r>
            <a:r>
              <a:rPr lang="pt-BR" sz="2400" b="1" dirty="0" smtClean="0"/>
              <a:t>Objetivo 2 – Competitividade regional e geração de emprego e renda</a:t>
            </a:r>
            <a:endParaRPr lang="pt-BR" sz="2400" dirty="0" smtClean="0"/>
          </a:p>
          <a:p>
            <a:endParaRPr lang="pt-BR" sz="2000" dirty="0" smtClean="0"/>
          </a:p>
          <a:p>
            <a:r>
              <a:rPr lang="pt-BR" sz="2000" dirty="0" err="1" smtClean="0"/>
              <a:t>MRGs</a:t>
            </a:r>
            <a:r>
              <a:rPr lang="pt-BR" sz="2000" dirty="0" smtClean="0"/>
              <a:t> que apresentaram crescimento negativo e aquelas que cresceram a taxa inferiores a 50% da média nacional no período.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46449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r>
              <a:rPr lang="pt-BR" sz="2400" b="1" dirty="0" smtClean="0"/>
              <a:t>Elegibilidade</a:t>
            </a:r>
            <a:r>
              <a:rPr lang="pt-BR" sz="2800" b="1" dirty="0" smtClean="0"/>
              <a:t> </a:t>
            </a:r>
            <a:r>
              <a:rPr lang="pt-BR" sz="2400" b="1" dirty="0" smtClean="0"/>
              <a:t>Objetivo 3 – Agregação de Valor e Diversificação Econômica</a:t>
            </a: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Peso de </a:t>
            </a:r>
            <a:r>
              <a:rPr lang="pt-BR" sz="2400" i="1" dirty="0" smtClean="0"/>
              <a:t>commodities</a:t>
            </a:r>
            <a:r>
              <a:rPr lang="pt-BR" sz="2400" dirty="0" smtClean="0"/>
              <a:t> agrícolas e minerais nas exportações da região.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Diante da fragilidade destes dados em escala microrregional, eles deverão ser cotejados com análises qualitativas de forma a permitir as confecção de um mapa com os espaços elegíveis.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0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just"/>
            <a:r>
              <a:rPr lang="pt-BR" sz="2400" b="1" dirty="0" smtClean="0"/>
              <a:t>Elegibilidade</a:t>
            </a:r>
            <a:r>
              <a:rPr lang="pt-BR" sz="2800" b="1" dirty="0" smtClean="0"/>
              <a:t> </a:t>
            </a:r>
            <a:r>
              <a:rPr lang="pt-BR" sz="2400" b="1" dirty="0" smtClean="0"/>
              <a:t>Objetivo 4 Construção de uma rede de cidades </a:t>
            </a:r>
            <a:r>
              <a:rPr lang="pt-BR" sz="2400" b="1" dirty="0" err="1" smtClean="0"/>
              <a:t>policêntrica</a:t>
            </a:r>
            <a:r>
              <a:rPr lang="pt-BR" sz="2400" b="1" dirty="0" smtClean="0"/>
              <a:t> </a:t>
            </a:r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504056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2708920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3300"/>
                </a:solidFill>
              </a:rPr>
              <a:t>11 macropolos e 118 subpolos consolidados, e propostos 7 novos macropolos e 23 subpolos induzidos</a:t>
            </a:r>
            <a:endParaRPr lang="pt-BR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just"/>
            <a:r>
              <a:rPr lang="pt-BR" sz="2400" b="1" dirty="0" smtClean="0"/>
              <a:t>Elegibilidade</a:t>
            </a:r>
            <a:r>
              <a:rPr lang="pt-BR" sz="2800" b="1" dirty="0" smtClean="0"/>
              <a:t> </a:t>
            </a:r>
            <a:r>
              <a:rPr lang="pt-BR" sz="2400" b="1" dirty="0" smtClean="0"/>
              <a:t>Objetivo 4 Construção de uma rede de cidades </a:t>
            </a:r>
            <a:r>
              <a:rPr lang="pt-BR" sz="2400" b="1" dirty="0" err="1" smtClean="0"/>
              <a:t>policêntrica</a:t>
            </a:r>
            <a:r>
              <a:rPr lang="pt-BR" sz="2400" b="1" dirty="0" smtClean="0"/>
              <a:t> </a:t>
            </a:r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2008" y="1628800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LcPeriod"/>
            </a:pPr>
            <a:r>
              <a:rPr lang="pt-BR" sz="2400" dirty="0" smtClean="0"/>
              <a:t>prever a consulta ativa a especialistas,  </a:t>
            </a:r>
            <a:r>
              <a:rPr lang="pt-BR" sz="2400" i="1" dirty="0" err="1" smtClean="0"/>
              <a:t>policy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makers</a:t>
            </a:r>
            <a:r>
              <a:rPr lang="pt-BR" sz="2400" dirty="0" smtClean="0"/>
              <a:t> e lideranças das próprias regiões, cujo conhecimento tacito é fundamental para a identificação dos subpolos, sobretudo</a:t>
            </a:r>
          </a:p>
          <a:p>
            <a:pPr marL="514350" indent="-514350" algn="just">
              <a:buFont typeface="+mj-lt"/>
              <a:buAutoNum type="romanLcPeriod"/>
            </a:pPr>
            <a:endParaRPr lang="pt-BR" sz="2400" dirty="0" smtClean="0"/>
          </a:p>
          <a:p>
            <a:pPr marL="514350" indent="-514350" algn="just">
              <a:buFont typeface="+mj-lt"/>
              <a:buAutoNum type="romanLcPeriod"/>
            </a:pPr>
            <a:r>
              <a:rPr lang="pt-BR" sz="2400" dirty="0" smtClean="0"/>
              <a:t>tratar a rede de forma integrada com as estratégias mais gerais da PNDRII e dos Planos de Desenvolvimento das superintendências macrorregionais de desenvolvimento;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pt-BR" sz="2400" dirty="0" smtClean="0"/>
              <a:t>ampliar o número de escalas consideradas;</a:t>
            </a:r>
          </a:p>
          <a:p>
            <a:pPr marL="514350" indent="-514350" algn="just">
              <a:buFont typeface="+mj-lt"/>
              <a:buAutoNum type="romanLcPeriod"/>
            </a:pPr>
            <a:endParaRPr lang="pt-BR" sz="2400" dirty="0" smtClean="0"/>
          </a:p>
          <a:p>
            <a:pPr marL="514350" indent="-514350" algn="just">
              <a:buFont typeface="+mj-lt"/>
              <a:buAutoNum type="romanLcPeriod"/>
            </a:pPr>
            <a:r>
              <a:rPr lang="pt-BR" sz="2400" dirty="0" smtClean="0"/>
              <a:t>dar tratamento especial a (re)estruturação da rede de cidades do semiárido e da faixa de fronteira.</a:t>
            </a:r>
          </a:p>
          <a:p>
            <a:pPr marL="514350" indent="-514350" algn="just"/>
            <a:r>
              <a:rPr lang="pt-BR" sz="2400" dirty="0" smtClean="0"/>
              <a:t>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1084" y="548680"/>
            <a:ext cx="626255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401083" y="548680"/>
            <a:ext cx="62625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/>
              <a:t>Regiões Especiais Prioritárias (</a:t>
            </a:r>
            <a:r>
              <a:rPr lang="pt-BR" b="1" dirty="0" err="1"/>
              <a:t>REPs</a:t>
            </a:r>
            <a:r>
              <a:rPr lang="pt-BR" b="1" dirty="0"/>
              <a:t>) da </a:t>
            </a:r>
            <a:r>
              <a:rPr lang="pt-BR" b="1" dirty="0" smtClean="0"/>
              <a:t>PNDR II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just"/>
            <a:r>
              <a:rPr lang="pt-BR" sz="2400" b="1" dirty="0" smtClean="0"/>
              <a:t>Regiões Programa Natas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008" y="1628800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t-BR" sz="2400" dirty="0" smtClean="0">
                <a:solidFill>
                  <a:srgbClr val="003300"/>
                </a:solidFill>
              </a:rPr>
              <a:t>Regiões prioritários definidas pelos atores em </a:t>
            </a:r>
            <a:r>
              <a:rPr lang="pt-BR" sz="2400" b="1" dirty="0" smtClean="0">
                <a:solidFill>
                  <a:srgbClr val="003300"/>
                </a:solidFill>
              </a:rPr>
              <a:t>diferentes  escalas</a:t>
            </a: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971550" lvl="1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3300"/>
                </a:solidFill>
              </a:rPr>
              <a:t>Ex: Marajó, BR 163, Xingu</a:t>
            </a:r>
          </a:p>
          <a:p>
            <a:pPr marL="971550" lvl="1" indent="-514350" algn="just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003300"/>
              </a:solidFill>
            </a:endParaRPr>
          </a:p>
          <a:p>
            <a:pPr marL="971550" lvl="1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003300"/>
                </a:solidFill>
              </a:rPr>
              <a:t>Prioridade para o Entorno dos Grandes Projetos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just"/>
            <a:r>
              <a:rPr lang="pt-BR" sz="2400" b="1" dirty="0" smtClean="0"/>
              <a:t>Regiões Programa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008" y="1628800"/>
            <a:ext cx="8820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336600"/>
                </a:solidFill>
              </a:rPr>
              <a:t>Criadas </a:t>
            </a:r>
            <a:r>
              <a:rPr lang="pt-BR" sz="2400" dirty="0">
                <a:solidFill>
                  <a:srgbClr val="336600"/>
                </a:solidFill>
              </a:rPr>
              <a:t>por tempo </a:t>
            </a:r>
            <a:r>
              <a:rPr lang="pt-BR" sz="2400" dirty="0" smtClean="0">
                <a:solidFill>
                  <a:srgbClr val="336600"/>
                </a:solidFill>
              </a:rPr>
              <a:t>determinado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3366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336600"/>
                </a:solidFill>
              </a:rPr>
              <a:t>Compostas </a:t>
            </a:r>
            <a:r>
              <a:rPr lang="pt-BR" sz="2400" dirty="0">
                <a:solidFill>
                  <a:srgbClr val="336600"/>
                </a:solidFill>
              </a:rPr>
              <a:t>por Regiões Elegíveis (</a:t>
            </a:r>
            <a:r>
              <a:rPr lang="pt-BR" sz="2400" dirty="0" err="1">
                <a:solidFill>
                  <a:srgbClr val="336600"/>
                </a:solidFill>
              </a:rPr>
              <a:t>REs</a:t>
            </a:r>
            <a:r>
              <a:rPr lang="pt-BR" sz="2400" dirty="0">
                <a:solidFill>
                  <a:srgbClr val="336600"/>
                </a:solidFill>
              </a:rPr>
              <a:t>) da </a:t>
            </a:r>
            <a:r>
              <a:rPr lang="pt-BR" sz="2400" dirty="0" smtClean="0">
                <a:solidFill>
                  <a:srgbClr val="336600"/>
                </a:solidFill>
              </a:rPr>
              <a:t>PNDR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3366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336600"/>
                </a:solidFill>
              </a:rPr>
              <a:t>PDRS alinhado com PNDR, Planos Macro e Planos Estaduais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3366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336600"/>
                </a:solidFill>
              </a:rPr>
              <a:t>Mecanismo de Governança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3366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336600"/>
                </a:solidFill>
              </a:rPr>
              <a:t>Pacto de Metas específicas alinhadas com metas gerais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pt-BR" sz="2400" dirty="0" smtClean="0">
              <a:solidFill>
                <a:srgbClr val="3366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rgbClr val="336600"/>
                </a:solidFill>
              </a:rPr>
              <a:t>Carteira de Projetos</a:t>
            </a:r>
          </a:p>
          <a:p>
            <a:pPr marL="514350" indent="-514350" algn="just">
              <a:buFont typeface="Wingdings" pitchFamily="2" charset="2"/>
              <a:buChar char="q"/>
            </a:pP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r>
              <a:rPr lang="pt-BR" sz="2400" dirty="0" smtClean="0">
                <a:solidFill>
                  <a:srgbClr val="003300"/>
                </a:solidFill>
              </a:rPr>
              <a:t> </a:t>
            </a:r>
            <a:endParaRPr lang="pt-BR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3217" y="332656"/>
            <a:ext cx="85689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Estratégias da PNDR:</a:t>
            </a:r>
          </a:p>
          <a:p>
            <a:r>
              <a:rPr lang="pt-BR" b="1" dirty="0" smtClean="0"/>
              <a:t>	</a:t>
            </a:r>
            <a:endParaRPr lang="pt-BR" dirty="0" smtClean="0"/>
          </a:p>
          <a:p>
            <a:r>
              <a:rPr lang="pt-BR" sz="2400" dirty="0"/>
              <a:t>I </a:t>
            </a:r>
            <a:r>
              <a:rPr lang="pt-BR" sz="2400" dirty="0" smtClean="0"/>
              <a:t>–Sistema </a:t>
            </a:r>
            <a:r>
              <a:rPr lang="pt-BR" sz="2400" dirty="0"/>
              <a:t>Nacional de </a:t>
            </a:r>
            <a:r>
              <a:rPr lang="pt-BR" sz="2400" dirty="0" smtClean="0"/>
              <a:t>Governança do DR;</a:t>
            </a:r>
          </a:p>
          <a:p>
            <a:endParaRPr lang="pt-BR" sz="2400" dirty="0" smtClean="0"/>
          </a:p>
          <a:p>
            <a:r>
              <a:rPr lang="pt-BR" sz="2400" dirty="0" smtClean="0"/>
              <a:t>II </a:t>
            </a:r>
            <a:r>
              <a:rPr lang="pt-BR" sz="2400" dirty="0"/>
              <a:t>– </a:t>
            </a:r>
            <a:r>
              <a:rPr lang="pt-BR" sz="2400" dirty="0" smtClean="0"/>
              <a:t>Dimensão </a:t>
            </a:r>
            <a:r>
              <a:rPr lang="pt-BR" sz="2400" dirty="0"/>
              <a:t>regional nas políticas e planos </a:t>
            </a:r>
            <a:r>
              <a:rPr lang="pt-BR" sz="2400" dirty="0" smtClean="0"/>
              <a:t> - Eixos </a:t>
            </a:r>
            <a:r>
              <a:rPr lang="pt-BR" sz="2400" dirty="0"/>
              <a:t>do Desenvolvimento Regional </a:t>
            </a:r>
            <a:r>
              <a:rPr lang="pt-BR" sz="2400" dirty="0" smtClean="0"/>
              <a:t>Sustentável;</a:t>
            </a:r>
          </a:p>
          <a:p>
            <a:endParaRPr lang="pt-BR" sz="2400" dirty="0"/>
          </a:p>
          <a:p>
            <a:r>
              <a:rPr lang="pt-BR" sz="2400" dirty="0"/>
              <a:t>III – Regionalização dos instrumentos de planejamento e orçamento federal e </a:t>
            </a:r>
            <a:r>
              <a:rPr lang="pt-BR" sz="2400" dirty="0" smtClean="0"/>
              <a:t>estaduais;</a:t>
            </a:r>
          </a:p>
          <a:p>
            <a:endParaRPr lang="pt-BR" sz="2400" dirty="0"/>
          </a:p>
          <a:p>
            <a:r>
              <a:rPr lang="pt-BR" sz="2400" dirty="0"/>
              <a:t>IV – </a:t>
            </a:r>
            <a:r>
              <a:rPr lang="pt-BR" sz="2400" dirty="0" smtClean="0"/>
              <a:t>Mecanismos de  Financiamento </a:t>
            </a:r>
            <a:r>
              <a:rPr lang="pt-BR" sz="2400" dirty="0"/>
              <a:t>do Desenvolvimento </a:t>
            </a:r>
            <a:r>
              <a:rPr lang="pt-BR" sz="2400" dirty="0" smtClean="0"/>
              <a:t>Regional;</a:t>
            </a:r>
          </a:p>
          <a:p>
            <a:endParaRPr lang="pt-BR" sz="2400" dirty="0"/>
          </a:p>
          <a:p>
            <a:r>
              <a:rPr lang="pt-BR" sz="2400" dirty="0"/>
              <a:t>V – </a:t>
            </a:r>
            <a:r>
              <a:rPr lang="pt-BR" sz="2400" dirty="0" smtClean="0"/>
              <a:t>Pactos </a:t>
            </a:r>
            <a:r>
              <a:rPr lang="pt-BR" sz="2400" dirty="0"/>
              <a:t>de metas, </a:t>
            </a:r>
            <a:r>
              <a:rPr lang="pt-BR" sz="2400" dirty="0" smtClean="0"/>
              <a:t>PDRS e </a:t>
            </a:r>
            <a:r>
              <a:rPr lang="pt-BR" sz="2400" dirty="0"/>
              <a:t>carteira de projetos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VI </a:t>
            </a:r>
            <a:r>
              <a:rPr lang="pt-BR" sz="2400" dirty="0" smtClean="0"/>
              <a:t>–Sistema </a:t>
            </a:r>
            <a:r>
              <a:rPr lang="pt-BR" sz="2400" dirty="0"/>
              <a:t>de Informações do Desenvolvimento </a:t>
            </a:r>
            <a:r>
              <a:rPr lang="pt-BR" sz="2400" dirty="0" smtClean="0"/>
              <a:t>Regional – ODR e Painel de Indicadores </a:t>
            </a:r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42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23" y="2183920"/>
            <a:ext cx="4104456" cy="241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139952" y="155679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3300"/>
                </a:solidFill>
              </a:rPr>
              <a:t>Pela primeira vez</a:t>
            </a:r>
          </a:p>
          <a:p>
            <a:pPr algn="ctr"/>
            <a:endParaRPr lang="pt-BR" sz="3200" b="1" dirty="0" smtClean="0">
              <a:solidFill>
                <a:srgbClr val="003300"/>
              </a:solidFill>
            </a:endParaRPr>
          </a:p>
          <a:p>
            <a:pPr algn="ctr"/>
            <a:endParaRPr lang="pt-BR" sz="3200" b="1" dirty="0" smtClean="0">
              <a:solidFill>
                <a:srgbClr val="0033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3300"/>
                </a:solidFill>
              </a:rPr>
              <a:t>Amplo debate sobre a questão regional brasileira</a:t>
            </a:r>
            <a:endParaRPr lang="pt-BR" sz="3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Governança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8617" y="1628799"/>
            <a:ext cx="8820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Sistema Nacional de </a:t>
            </a:r>
            <a:r>
              <a:rPr lang="pt-BR" sz="2400" dirty="0" smtClean="0"/>
              <a:t>Governança do Desenvolvimento </a:t>
            </a:r>
            <a:r>
              <a:rPr lang="pt-BR" sz="2400" dirty="0"/>
              <a:t>Regional – SNDR com os seguintes objetivos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r>
              <a:rPr lang="pt-BR" sz="2400" dirty="0"/>
              <a:t>I – Implementar, monitorar e avaliar a PNDR</a:t>
            </a:r>
            <a:r>
              <a:rPr lang="pt-BR" sz="2400" dirty="0" smtClean="0"/>
              <a:t>;</a:t>
            </a:r>
          </a:p>
          <a:p>
            <a:endParaRPr lang="pt-BR" sz="2400" dirty="0"/>
          </a:p>
          <a:p>
            <a:r>
              <a:rPr lang="pt-BR" sz="2400" dirty="0"/>
              <a:t>II </a:t>
            </a:r>
            <a:r>
              <a:rPr lang="pt-BR" sz="2400" dirty="0" smtClean="0"/>
              <a:t>–Dimensão participativa;</a:t>
            </a:r>
          </a:p>
          <a:p>
            <a:endParaRPr lang="pt-BR" sz="2400" dirty="0"/>
          </a:p>
          <a:p>
            <a:r>
              <a:rPr lang="pt-BR" sz="2400" dirty="0"/>
              <a:t>III – Coordenar a gestão integrada das políticas e </a:t>
            </a:r>
            <a:r>
              <a:rPr lang="pt-BR" sz="2400" dirty="0" smtClean="0"/>
              <a:t>planos, a </a:t>
            </a:r>
            <a:r>
              <a:rPr lang="pt-BR" sz="2400" dirty="0"/>
              <a:t>articulação federativa e o planejamento dos </a:t>
            </a:r>
            <a:r>
              <a:rPr lang="pt-BR" sz="2400" dirty="0" smtClean="0"/>
              <a:t>recursos.</a:t>
            </a:r>
            <a:endParaRPr lang="pt-BR" sz="2400" dirty="0"/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r>
              <a:rPr lang="pt-BR" sz="2400" dirty="0" smtClean="0">
                <a:solidFill>
                  <a:srgbClr val="003300"/>
                </a:solidFill>
              </a:rPr>
              <a:t> </a:t>
            </a:r>
            <a:endParaRPr lang="pt-BR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Governança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8617" y="1628799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Integram </a:t>
            </a:r>
            <a:r>
              <a:rPr lang="pt-BR" sz="2400" dirty="0"/>
              <a:t>o SNDR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Conselho </a:t>
            </a:r>
            <a:r>
              <a:rPr lang="pt-BR" sz="2400" dirty="0"/>
              <a:t>Nacional de Desenvolvimento Regional</a:t>
            </a:r>
            <a:r>
              <a:rPr lang="pt-BR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Conselhos </a:t>
            </a:r>
            <a:r>
              <a:rPr lang="pt-BR" sz="2400" dirty="0"/>
              <a:t>Macrorregionais de Desenvolvimento Regional</a:t>
            </a:r>
            <a:r>
              <a:rPr lang="pt-BR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Conselhos </a:t>
            </a:r>
            <a:r>
              <a:rPr lang="pt-BR" sz="2400" dirty="0"/>
              <a:t>Estaduais de Desenvolvimento Regional</a:t>
            </a:r>
            <a:r>
              <a:rPr lang="pt-BR" sz="24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Instâncias </a:t>
            </a:r>
            <a:r>
              <a:rPr lang="pt-BR" sz="2400" dirty="0"/>
              <a:t>Sub-Regionais de Desenvolvimento Regional.</a:t>
            </a: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r>
              <a:rPr lang="pt-BR" sz="2400" dirty="0" smtClean="0">
                <a:solidFill>
                  <a:srgbClr val="003300"/>
                </a:solidFill>
              </a:rPr>
              <a:t> </a:t>
            </a:r>
            <a:endParaRPr lang="pt-BR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Governança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052736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Conselho </a:t>
            </a:r>
            <a:r>
              <a:rPr lang="pt-BR" sz="2400" dirty="0"/>
              <a:t>Nacional de Desenvolvimento </a:t>
            </a:r>
            <a:r>
              <a:rPr lang="pt-BR" sz="2400" dirty="0" smtClean="0"/>
              <a:t>Regional, incluindo </a:t>
            </a:r>
            <a:r>
              <a:rPr lang="pt-BR" sz="2400" dirty="0"/>
              <a:t>suas instâncias tática e operacional: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Pactos </a:t>
            </a:r>
            <a:r>
              <a:rPr lang="pt-BR" sz="2400" dirty="0"/>
              <a:t>de Metas estratégicas globais da PNDR;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Regiões </a:t>
            </a:r>
            <a:r>
              <a:rPr lang="pt-BR" sz="2400" dirty="0"/>
              <a:t>Programa (RPs) e validar as propostas pelas instâncias do SNDR;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Coordenar </a:t>
            </a:r>
            <a:r>
              <a:rPr lang="pt-BR" sz="2400" dirty="0"/>
              <a:t>a regionalização de políticas e planos setoriais </a:t>
            </a:r>
            <a:r>
              <a:rPr lang="pt-BR" sz="2400" dirty="0" smtClean="0"/>
              <a:t>  </a:t>
            </a:r>
            <a:r>
              <a:rPr lang="pt-BR" sz="2400" dirty="0"/>
              <a:t>Monitorar e avaliar a </a:t>
            </a:r>
            <a:r>
              <a:rPr lang="pt-BR" sz="2400" dirty="0" smtClean="0"/>
              <a:t>PNDR.</a:t>
            </a: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/>
            <a:r>
              <a:rPr lang="pt-BR" sz="2400" dirty="0" smtClean="0">
                <a:solidFill>
                  <a:srgbClr val="003300"/>
                </a:solidFill>
              </a:rPr>
              <a:t> </a:t>
            </a:r>
            <a:endParaRPr lang="pt-BR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-27384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i="1" dirty="0" smtClean="0">
              <a:solidFill>
                <a:srgbClr val="0033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Governança</a:t>
            </a:r>
          </a:p>
        </p:txBody>
      </p:sp>
      <p:pic>
        <p:nvPicPr>
          <p:cNvPr id="6" name="Imagem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466" t="6270" r="58377" b="10965"/>
          <a:stretch/>
        </p:blipFill>
        <p:spPr bwMode="auto">
          <a:xfrm>
            <a:off x="827584" y="1196752"/>
            <a:ext cx="763284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73186"/>
              </p:ext>
            </p:extLst>
          </p:nvPr>
        </p:nvGraphicFramePr>
        <p:xfrm>
          <a:off x="1" y="404664"/>
          <a:ext cx="9216007" cy="636800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691010"/>
                <a:gridCol w="3752987"/>
                <a:gridCol w="3772010"/>
              </a:tblGrid>
              <a:tr h="24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Instância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Representantes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Competências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solidFill>
                      <a:schemeClr val="bg1"/>
                    </a:solidFill>
                  </a:tcPr>
                </a:tc>
              </a:tr>
              <a:tr h="612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Conselho Nacional de DR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Instância Estratégica: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Presidido pelo Ministro da Integração Nacional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Secretaria Executiva - SDR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Representantes de Ministérios e Órgãos Federais;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Representantes indicados pelos Conselhos Macrorregionais de Desenvolvimento Regional;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Representantes indicados pelos Conselhos Estaduais de Desenvolvimento Regional;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Representantes das Instâncias Sub-Regionais de Desenvolvimento Regional;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Representantes da Sociedade Civil.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Instância Tática: Câmara de Políticas Integração Nacional e Desenvolvimento Regional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Presidida pela Secretaria Executiva da Casa Civil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Secretaria Executiva - SDR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Representantes da Casa Civil,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Secretários Executivos de ministérios 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Dirigentes de órgãos federais que mantêm interface com a PNDR.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Instância Operacional: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Ministérios da Integração Nacional; do Desenvolvimento Agrário; do Meio Ambiente; do Desenvolvimento, Indústria e Comércio Exterior; da Educação; da Ciência, Tecnologia e Inovação; da Saúde; das Cidades; dos Transportes; do Desenvolvimento Social; do Trabalho e Emprego; e das Comunicações.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Estabelecer Pactos de Metas globais da PNDR;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Estabelecer Regiões Programa (RPs) e validar as propostas pelas instâncias do SNDR;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Coordenar a regionalização de políticas e planos setoriais federais, instrumentos de planejamento e orçamento federal e estaduais;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Aprovar e encaminhar proposta de regulamentação do Fundo Nacional de Desenvolvimento Regional;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Monitorar e avaliar a PNDR,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Organizar as Conferências Nacionais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Aprovar a programação e o balanço anual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100" dirty="0">
                          <a:effectLst/>
                        </a:rPr>
                        <a:t>Execução das ações afetas aos eixos setoriais prioritários da PNDR: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 – Educação e Capacitação Profissional;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II - Ciência, Tecnologia e Inovação;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III – Desenvolvimento Produtivo;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IV – Infraestrutura;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 – Acesso a Serviços; 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 - Sustentabilidade.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72938"/>
              </p:ext>
            </p:extLst>
          </p:nvPr>
        </p:nvGraphicFramePr>
        <p:xfrm>
          <a:off x="107503" y="764704"/>
          <a:ext cx="9036497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073"/>
                <a:gridCol w="3679885"/>
                <a:gridCol w="3698539"/>
              </a:tblGrid>
              <a:tr h="348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Instância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Representantes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Competências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5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Conselho Macrorregional de DR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órgãos colegiados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natureza permanente,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caráter deliberativo e consultivo,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integrantes das estruturas das Superintendências de Desenvolvimento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Instância Estratégica: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Presidido pelo Superintendente de Desenvolvimento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>
                          <a:effectLst/>
                        </a:rPr>
                        <a:t>Representantes das Superintendências de Desenvolvimento;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>
                          <a:effectLst/>
                        </a:rPr>
                        <a:t>Representantes dos Governos Estaduais;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>
                          <a:effectLst/>
                        </a:rPr>
                        <a:t>Representantes das Instâncias Sub-Regionais de Desenvolvimento Regional que extrapolem a escala estadual;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pt-BR" sz="1400">
                          <a:effectLst/>
                        </a:rPr>
                        <a:t>Representantes da Sociedade Civil.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t-BR" sz="1400">
                          <a:effectLst/>
                        </a:rPr>
                        <a:t>Caberá à Presidência do Conselho Macrorregional buscar interface entre as diretrizes estabelecidas pelos CONDEL e Conselhos Macrorregionais.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Estabelecer Pactos de Metas macrorregionais da PNDR;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Propor Regiões Programa (RPs) e encaminhar ao CN;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Construir Carteiras de Projetos Macrorregionais;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Coordenar as políticas estaduais em nível macrorregional e sua interface com políticas federais com impacto regional;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Definir diretrizes específicas para elaboração de planos macrorregionais de desenvolvimento regional;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Organizar as Conferências Macrorregionais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Aprovar a programação e o balanço anual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24278"/>
              </p:ext>
            </p:extLst>
          </p:nvPr>
        </p:nvGraphicFramePr>
        <p:xfrm>
          <a:off x="107503" y="764704"/>
          <a:ext cx="9036497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073"/>
                <a:gridCol w="3679885"/>
                <a:gridCol w="3698539"/>
              </a:tblGrid>
              <a:tr h="348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Instância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Representantes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Competências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5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Conselho </a:t>
                      </a:r>
                      <a:r>
                        <a:rPr lang="pt-BR" sz="1400" dirty="0" smtClean="0">
                          <a:effectLst/>
                        </a:rPr>
                        <a:t>Estadual de </a:t>
                      </a:r>
                      <a:r>
                        <a:rPr lang="pt-BR" sz="1400" dirty="0">
                          <a:effectLst/>
                        </a:rPr>
                        <a:t>DR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órgãos colegiados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natureza permanente,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caráter deliberativo e consultivo,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integrantes das estruturas das </a:t>
                      </a:r>
                      <a:r>
                        <a:rPr lang="pt-BR" sz="1400" dirty="0" smtClean="0">
                          <a:effectLst/>
                        </a:rPr>
                        <a:t>dos governos estaduais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Instância Estratégica: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Presidido pelo Superintendente de Desenvolvimento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Representantes das Superintendências de Desenvolvimento;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Representantes dos Governos Estaduais;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Representantes das Instâncias Sub-Regionais de Desenvolvimento Regional que extrapolem a escala estadual;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Representantes da Sociedade Civil.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Os Governos Estaduais constituirão ou elegerão instância governamental para sediar e secretariar os Conselhos Estaduais, preferencialmente Secretarias de Desenvolvimento Regional e Urbano ou afins.</a:t>
                      </a:r>
                      <a:endParaRPr lang="pt-BR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Estabelecer Pactos de Metas </a:t>
                      </a:r>
                      <a:r>
                        <a:rPr lang="pt-BR" sz="1400" dirty="0" smtClean="0">
                          <a:effectLst/>
                        </a:rPr>
                        <a:t>estaduais da </a:t>
                      </a:r>
                      <a:r>
                        <a:rPr lang="pt-BR" sz="1400" dirty="0">
                          <a:effectLst/>
                        </a:rPr>
                        <a:t>PNDR;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Propor Regiões Programa (RPs) e encaminhar ao </a:t>
                      </a:r>
                      <a:r>
                        <a:rPr lang="pt-BR" sz="1400" dirty="0" smtClean="0">
                          <a:effectLst/>
                        </a:rPr>
                        <a:t>CM e CN;</a:t>
                      </a:r>
                      <a:endParaRPr lang="pt-B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Construir Carteiras de Projetos </a:t>
                      </a:r>
                      <a:r>
                        <a:rPr lang="pt-BR" sz="1400" dirty="0" smtClean="0">
                          <a:effectLst/>
                        </a:rPr>
                        <a:t>Estaduais;</a:t>
                      </a:r>
                      <a:endParaRPr lang="pt-B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</a:rPr>
                        <a:t>Supervisionar as </a:t>
                      </a:r>
                      <a:r>
                        <a:rPr lang="pt-BR" sz="1400" dirty="0">
                          <a:effectLst/>
                        </a:rPr>
                        <a:t>políticas estaduais </a:t>
                      </a:r>
                      <a:r>
                        <a:rPr lang="pt-BR" sz="1400" dirty="0" smtClean="0">
                          <a:effectLst/>
                        </a:rPr>
                        <a:t>sua </a:t>
                      </a:r>
                      <a:r>
                        <a:rPr lang="pt-BR" sz="1400" dirty="0">
                          <a:effectLst/>
                        </a:rPr>
                        <a:t>interface com políticas </a:t>
                      </a:r>
                      <a:r>
                        <a:rPr lang="pt-BR" sz="1400" dirty="0" smtClean="0">
                          <a:effectLst/>
                        </a:rPr>
                        <a:t>macrorregionais </a:t>
                      </a:r>
                      <a:r>
                        <a:rPr lang="pt-BR" sz="1400" dirty="0">
                          <a:effectLst/>
                        </a:rPr>
                        <a:t>com impacto regional;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Definir diretrizes específicas para elaboração de planos </a:t>
                      </a:r>
                      <a:r>
                        <a:rPr lang="pt-BR" sz="1400" dirty="0" smtClean="0">
                          <a:effectLst/>
                        </a:rPr>
                        <a:t>estaduais </a:t>
                      </a:r>
                      <a:r>
                        <a:rPr lang="pt-BR" sz="1400" dirty="0">
                          <a:effectLst/>
                        </a:rPr>
                        <a:t>de desenvolvimento regional;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Organizar as Conferências </a:t>
                      </a:r>
                      <a:r>
                        <a:rPr lang="pt-BR" sz="1400" dirty="0" smtClean="0">
                          <a:effectLst/>
                        </a:rPr>
                        <a:t>Estaduais</a:t>
                      </a:r>
                      <a:endParaRPr lang="pt-B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</a:rPr>
                        <a:t>Aprovar a programação e o balanço anual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82738"/>
              </p:ext>
            </p:extLst>
          </p:nvPr>
        </p:nvGraphicFramePr>
        <p:xfrm>
          <a:off x="107503" y="764704"/>
          <a:ext cx="9036497" cy="5184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58073"/>
                <a:gridCol w="3679885"/>
                <a:gridCol w="3698539"/>
              </a:tblGrid>
              <a:tr h="348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Instância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Representantes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Competências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5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Instâncias Sub-Regionais de Desenvolvimento Regional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organizações públicas ou da sociedade civil que atuem territorialmente, em escala geográfica que extrapole o âmbito municipal.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Podem ser consideradas Instâncias Sub-Regionais de Desenvolvimento Regional do SNDR, dentre outras existentes ou que vierem a se constituir,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>
                          <a:effectLst/>
                        </a:rPr>
                        <a:t>Fóruns </a:t>
                      </a:r>
                      <a:r>
                        <a:rPr lang="pt-BR" sz="1400" dirty="0" err="1" smtClean="0">
                          <a:effectLst/>
                        </a:rPr>
                        <a:t>Mesorregionais</a:t>
                      </a:r>
                      <a:r>
                        <a:rPr lang="pt-BR" sz="1400" dirty="0" smtClean="0">
                          <a:effectLst/>
                        </a:rPr>
                        <a:t>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>
                          <a:effectLst/>
                        </a:rPr>
                        <a:t>Colegiados Territoriais,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>
                          <a:effectLst/>
                        </a:rPr>
                        <a:t>Núcleos de Fronteira,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>
                          <a:effectLst/>
                        </a:rPr>
                        <a:t>Comitês de Bacias,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>
                          <a:effectLst/>
                        </a:rPr>
                        <a:t>Consórcios Municipais ou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 smtClean="0">
                          <a:effectLst/>
                        </a:rPr>
                        <a:t>Agências de Desenvolvimento.</a:t>
                      </a:r>
                      <a:endParaRPr lang="pt-BR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</a:rPr>
                        <a:t>Elaborar Planos de Desenvolvimento Regional Sustentável - PDRS em Regiões Programa, no âmbito de sua área atuação, alinhadas com as Diretrizes da PNDR e dos Planos Macrorregionais e Estaduais de Desenvolvimento Regional pertinentes, se existentes;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</a:rPr>
                        <a:t>Propor os pactos de metas sub-regional da PNDR;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</a:rPr>
                        <a:t>Eleger representantes e compor os Conselhos Estaduais ou Macrorregionais de Desenvolvimento Regional.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0150" y="129604"/>
            <a:ext cx="70564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pt-BR" b="1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Eixos de Intervenção</a:t>
            </a:r>
            <a:r>
              <a:rPr lang="pt-BR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800" b="1" dirty="0">
                <a:solidFill>
                  <a:srgbClr val="003300"/>
                </a:solidFill>
              </a:rPr>
              <a:t/>
            </a:r>
            <a:br>
              <a:rPr lang="pt-BR" sz="4800" b="1" dirty="0">
                <a:solidFill>
                  <a:srgbClr val="003300"/>
                </a:solidFill>
              </a:rPr>
            </a:br>
            <a:endParaRPr lang="pt-BR" sz="1600" b="1" kern="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9483" y="1046614"/>
            <a:ext cx="7772400" cy="308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800" b="1" kern="0" dirty="0" smtClean="0">
                <a:solidFill>
                  <a:srgbClr val="003300"/>
                </a:solidFill>
                <a:latin typeface="Arial" charset="0"/>
              </a:rPr>
              <a:t> </a:t>
            </a:r>
            <a:endParaRPr lang="pt-BR" sz="2800" b="1" kern="0" dirty="0">
              <a:solidFill>
                <a:srgbClr val="0033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Educação, Capacitação Profissional</a:t>
            </a:r>
          </a:p>
          <a:p>
            <a:pPr>
              <a:defRPr/>
            </a:pPr>
            <a:endParaRPr lang="pt-BR" sz="2800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t-BR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Infraestrutura</a:t>
            </a:r>
          </a:p>
          <a:p>
            <a:pPr>
              <a:defRPr/>
            </a:pPr>
            <a:endParaRPr lang="pt-BR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Ciência, Tecnologia e Inovação</a:t>
            </a:r>
          </a:p>
          <a:p>
            <a:pPr>
              <a:defRPr/>
            </a:pPr>
            <a:endParaRPr lang="pt-BR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Desenvolvimento </a:t>
            </a:r>
            <a:r>
              <a:rPr lang="pt-BR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Produtivo</a:t>
            </a:r>
          </a:p>
          <a:p>
            <a:pPr>
              <a:defRPr/>
            </a:pPr>
            <a:endParaRPr lang="pt-BR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Saúde, Serviços Básicos (água, esgoto, lixo</a:t>
            </a:r>
            <a:r>
              <a:rPr lang="pt-BR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t-B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3494113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34821" name="Retângulo 1"/>
          <p:cNvSpPr>
            <a:spLocks noChangeArrowheads="1"/>
          </p:cNvSpPr>
          <p:nvPr/>
        </p:nvSpPr>
        <p:spPr bwMode="auto">
          <a:xfrm>
            <a:off x="2449077" y="332656"/>
            <a:ext cx="3929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3600" b="1" i="1" dirty="0" smtClean="0">
                <a:solidFill>
                  <a:srgbClr val="003300"/>
                </a:solidFill>
              </a:rPr>
              <a:t>Pacto </a:t>
            </a:r>
            <a:r>
              <a:rPr lang="pt-BR" sz="3600" b="1" i="1" dirty="0">
                <a:solidFill>
                  <a:srgbClr val="003300"/>
                </a:solidFill>
              </a:rPr>
              <a:t>de </a:t>
            </a:r>
            <a:r>
              <a:rPr lang="pt-BR" sz="3600" b="1" i="1" dirty="0" smtClean="0">
                <a:solidFill>
                  <a:srgbClr val="003300"/>
                </a:solidFill>
              </a:rPr>
              <a:t>Metas   </a:t>
            </a:r>
            <a:endParaRPr lang="pt-BR" sz="3600" b="1" i="1" dirty="0">
              <a:solidFill>
                <a:srgbClr val="003300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7544" y="1108194"/>
            <a:ext cx="8208912" cy="4985102"/>
          </a:xfrm>
          <a:prstGeom prst="round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 extrusionH="349250" contour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Divisa 9"/>
          <p:cNvSpPr/>
          <p:nvPr/>
        </p:nvSpPr>
        <p:spPr>
          <a:xfrm>
            <a:off x="1908175" y="3213100"/>
            <a:ext cx="1655763" cy="72072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PAC</a:t>
            </a:r>
          </a:p>
        </p:txBody>
      </p:sp>
      <p:sp>
        <p:nvSpPr>
          <p:cNvPr id="11" name="Divisa 10"/>
          <p:cNvSpPr/>
          <p:nvPr/>
        </p:nvSpPr>
        <p:spPr>
          <a:xfrm>
            <a:off x="3276600" y="3213100"/>
            <a:ext cx="1655763" cy="72072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Brasil</a:t>
            </a:r>
          </a:p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Maior</a:t>
            </a:r>
          </a:p>
        </p:txBody>
      </p:sp>
      <p:sp>
        <p:nvSpPr>
          <p:cNvPr id="9" name="Divisa 8"/>
          <p:cNvSpPr/>
          <p:nvPr/>
        </p:nvSpPr>
        <p:spPr>
          <a:xfrm>
            <a:off x="611188" y="3213100"/>
            <a:ext cx="1584325" cy="72072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PNDR</a:t>
            </a:r>
          </a:p>
        </p:txBody>
      </p:sp>
      <p:sp>
        <p:nvSpPr>
          <p:cNvPr id="12" name="Divisa 11"/>
          <p:cNvSpPr/>
          <p:nvPr/>
        </p:nvSpPr>
        <p:spPr>
          <a:xfrm>
            <a:off x="4643438" y="3213100"/>
            <a:ext cx="1657350" cy="72072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ENCT</a:t>
            </a:r>
          </a:p>
        </p:txBody>
      </p:sp>
      <p:sp>
        <p:nvSpPr>
          <p:cNvPr id="13" name="Divisa 12"/>
          <p:cNvSpPr/>
          <p:nvPr/>
        </p:nvSpPr>
        <p:spPr>
          <a:xfrm>
            <a:off x="6011863" y="3213100"/>
            <a:ext cx="1655762" cy="72072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FFFFFF"/>
                </a:solidFill>
              </a:rPr>
              <a:t>PNE</a:t>
            </a:r>
          </a:p>
        </p:txBody>
      </p:sp>
      <p:sp>
        <p:nvSpPr>
          <p:cNvPr id="14" name="Divisa 13"/>
          <p:cNvSpPr/>
          <p:nvPr/>
        </p:nvSpPr>
        <p:spPr>
          <a:xfrm>
            <a:off x="7451725" y="3213100"/>
            <a:ext cx="1296988" cy="720725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err="1">
                <a:solidFill>
                  <a:srgbClr val="FFFFFF"/>
                </a:solidFill>
              </a:rPr>
              <a:t>etc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84213" y="2781300"/>
            <a:ext cx="7848600" cy="1295400"/>
          </a:xfrm>
          <a:prstGeom prst="ellipse">
            <a:avLst/>
          </a:prstGeom>
          <a:noFill/>
          <a:ln w="1143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851275" y="2781300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70C0"/>
                </a:solidFill>
              </a:rPr>
              <a:t>Federal</a:t>
            </a:r>
          </a:p>
        </p:txBody>
      </p:sp>
      <p:sp>
        <p:nvSpPr>
          <p:cNvPr id="17" name="Elipse 16"/>
          <p:cNvSpPr/>
          <p:nvPr/>
        </p:nvSpPr>
        <p:spPr>
          <a:xfrm>
            <a:off x="755650" y="4292600"/>
            <a:ext cx="7848600" cy="6492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Estadua</a:t>
            </a:r>
            <a:r>
              <a:rPr lang="pt-BR" sz="2000" dirty="0"/>
              <a:t>l</a:t>
            </a:r>
          </a:p>
        </p:txBody>
      </p:sp>
      <p:sp>
        <p:nvSpPr>
          <p:cNvPr id="18" name="Elipse 17"/>
          <p:cNvSpPr/>
          <p:nvPr/>
        </p:nvSpPr>
        <p:spPr>
          <a:xfrm>
            <a:off x="827088" y="5373688"/>
            <a:ext cx="7848600" cy="647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Municipal</a:t>
            </a:r>
          </a:p>
        </p:txBody>
      </p:sp>
      <p:sp>
        <p:nvSpPr>
          <p:cNvPr id="19" name="Seta para cima e para baixo 18"/>
          <p:cNvSpPr/>
          <p:nvPr/>
        </p:nvSpPr>
        <p:spPr>
          <a:xfrm>
            <a:off x="4572000" y="4941888"/>
            <a:ext cx="215900" cy="431800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Seta para cima e para baixo 19"/>
          <p:cNvSpPr/>
          <p:nvPr/>
        </p:nvSpPr>
        <p:spPr>
          <a:xfrm>
            <a:off x="4572000" y="3860800"/>
            <a:ext cx="215900" cy="431800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827088" y="1989138"/>
            <a:ext cx="387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0070C0"/>
                </a:solidFill>
              </a:rPr>
              <a:t>Federalismo Cooperativo</a:t>
            </a:r>
          </a:p>
        </p:txBody>
      </p:sp>
      <p:sp>
        <p:nvSpPr>
          <p:cNvPr id="34838" name="CaixaDeTexto 21"/>
          <p:cNvSpPr txBox="1">
            <a:spLocks noChangeArrowheads="1"/>
          </p:cNvSpPr>
          <p:nvPr/>
        </p:nvSpPr>
        <p:spPr bwMode="auto">
          <a:xfrm>
            <a:off x="5754688" y="1341438"/>
            <a:ext cx="2851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070C0"/>
                </a:solidFill>
                <a:latin typeface="Arial Black" pitchFamily="34" charset="0"/>
              </a:rPr>
              <a:t>Território</a:t>
            </a:r>
          </a:p>
          <a:p>
            <a:pPr algn="ctr" eaLnBrk="1" hangingPunct="1"/>
            <a:r>
              <a:rPr lang="pt-BR" sz="2400" b="1">
                <a:solidFill>
                  <a:srgbClr val="0070C0"/>
                </a:solidFill>
                <a:latin typeface="Arial Black" pitchFamily="34" charset="0"/>
              </a:rPr>
              <a:t>(várias escalas)</a:t>
            </a:r>
          </a:p>
        </p:txBody>
      </p:sp>
    </p:spTree>
    <p:extLst>
      <p:ext uri="{BB962C8B-B14F-4D97-AF65-F5344CB8AC3E}">
        <p14:creationId xmlns:p14="http://schemas.microsoft.com/office/powerpoint/2010/main" val="21323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1" y="385030"/>
            <a:ext cx="4104456" cy="241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-231384" y="263590"/>
            <a:ext cx="954055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3300"/>
                </a:solidFill>
              </a:rPr>
              <a:t>				   Pela primeira vez</a:t>
            </a:r>
          </a:p>
          <a:p>
            <a:pPr algn="ctr"/>
            <a:endParaRPr lang="pt-BR" sz="3200" b="1" dirty="0" smtClean="0">
              <a:solidFill>
                <a:srgbClr val="0033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3300"/>
                </a:solidFill>
              </a:rPr>
              <a:t>					      Amplo debate 					       		    sobre a questão 					regional brasileira</a:t>
            </a:r>
          </a:p>
          <a:p>
            <a:pPr algn="ctr"/>
            <a:endParaRPr lang="pt-BR" sz="3200" b="1" dirty="0" smtClean="0">
              <a:solidFill>
                <a:srgbClr val="0033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3300"/>
                </a:solidFill>
              </a:rPr>
              <a:t>Mensagens – Força: </a:t>
            </a:r>
          </a:p>
          <a:p>
            <a:pPr algn="ctr"/>
            <a:r>
              <a:rPr lang="pt-BR" sz="2400" b="1" dirty="0" smtClean="0">
                <a:solidFill>
                  <a:srgbClr val="003300"/>
                </a:solidFill>
              </a:rPr>
              <a:t>1- “</a:t>
            </a:r>
            <a:r>
              <a:rPr lang="pt-BR" sz="2400" dirty="0" smtClean="0">
                <a:solidFill>
                  <a:srgbClr val="003300"/>
                </a:solidFill>
              </a:rPr>
              <a:t>O </a:t>
            </a:r>
            <a:r>
              <a:rPr lang="pt-BR" sz="2400" dirty="0">
                <a:solidFill>
                  <a:srgbClr val="003300"/>
                </a:solidFill>
              </a:rPr>
              <a:t>Brasil precisa de uma nova </a:t>
            </a:r>
            <a:r>
              <a:rPr lang="pt-BR" sz="2400" dirty="0" smtClean="0">
                <a:solidFill>
                  <a:srgbClr val="003300"/>
                </a:solidFill>
              </a:rPr>
              <a:t>PNDR”</a:t>
            </a:r>
          </a:p>
          <a:p>
            <a:pPr algn="ctr"/>
            <a:endParaRPr lang="pt-BR" sz="2400" dirty="0" smtClean="0">
              <a:solidFill>
                <a:srgbClr val="003300"/>
              </a:solidFill>
            </a:endParaRPr>
          </a:p>
          <a:p>
            <a:pPr algn="ctr"/>
            <a:r>
              <a:rPr lang="pt-BR" sz="2400" dirty="0" smtClean="0"/>
              <a:t>2 -“Participação </a:t>
            </a:r>
            <a:r>
              <a:rPr lang="pt-BR" sz="2400" dirty="0"/>
              <a:t>social na construção e implementação da </a:t>
            </a:r>
            <a:r>
              <a:rPr lang="pt-BR" sz="2400" dirty="0" smtClean="0"/>
              <a:t>Política”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3 - “</a:t>
            </a:r>
            <a:r>
              <a:rPr lang="pt-BR" sz="2400" dirty="0" smtClean="0">
                <a:solidFill>
                  <a:srgbClr val="003300"/>
                </a:solidFill>
              </a:rPr>
              <a:t>Necessidade </a:t>
            </a:r>
            <a:r>
              <a:rPr lang="pt-BR" sz="2400" dirty="0">
                <a:solidFill>
                  <a:srgbClr val="003300"/>
                </a:solidFill>
              </a:rPr>
              <a:t>do fortalecimento do Pacto Federativo</a:t>
            </a:r>
            <a:r>
              <a:rPr lang="pt-BR" sz="2400" dirty="0" smtClean="0">
                <a:solidFill>
                  <a:srgbClr val="003300"/>
                </a:solidFill>
              </a:rPr>
              <a:t>” </a:t>
            </a:r>
          </a:p>
          <a:p>
            <a:pPr algn="ctr"/>
            <a:r>
              <a:rPr lang="pt-BR" sz="2000" b="1" dirty="0" smtClean="0">
                <a:solidFill>
                  <a:srgbClr val="003300"/>
                </a:solidFill>
              </a:rPr>
              <a:t>Não </a:t>
            </a:r>
            <a:r>
              <a:rPr lang="pt-BR" sz="2000" b="1" dirty="0">
                <a:solidFill>
                  <a:srgbClr val="003300"/>
                </a:solidFill>
              </a:rPr>
              <a:t>apenas </a:t>
            </a:r>
            <a:r>
              <a:rPr lang="pt-BR" sz="2000" b="1" dirty="0" smtClean="0">
                <a:solidFill>
                  <a:srgbClr val="003300"/>
                </a:solidFill>
              </a:rPr>
              <a:t>fiscal </a:t>
            </a:r>
          </a:p>
          <a:p>
            <a:pPr algn="ctr"/>
            <a:r>
              <a:rPr lang="pt-BR" sz="2000" dirty="0" smtClean="0">
                <a:solidFill>
                  <a:srgbClr val="003300"/>
                </a:solidFill>
              </a:rPr>
              <a:t>“</a:t>
            </a:r>
            <a:r>
              <a:rPr lang="pt-BR" sz="2400" dirty="0">
                <a:solidFill>
                  <a:srgbClr val="003300"/>
                </a:solidFill>
              </a:rPr>
              <a:t>Redistribuição territorial das atividades estruturantes do desenvolvimento</a:t>
            </a:r>
            <a:r>
              <a:rPr lang="pt-BR" sz="2400" dirty="0" smtClean="0">
                <a:solidFill>
                  <a:srgbClr val="003300"/>
                </a:solidFill>
              </a:rPr>
              <a:t>”</a:t>
            </a:r>
            <a:endParaRPr lang="pt-BR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0150" y="129604"/>
            <a:ext cx="705643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pt-BR" b="1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Pactos de Metas</a:t>
            </a:r>
            <a:r>
              <a:rPr lang="pt-BR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800" b="1" dirty="0">
                <a:solidFill>
                  <a:srgbClr val="003300"/>
                </a:solidFill>
              </a:rPr>
              <a:t/>
            </a:r>
            <a:br>
              <a:rPr lang="pt-BR" sz="4800" b="1" dirty="0">
                <a:solidFill>
                  <a:srgbClr val="003300"/>
                </a:solidFill>
              </a:rPr>
            </a:br>
            <a:endParaRPr lang="pt-BR" sz="1600" b="1" kern="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098463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Pactos </a:t>
            </a:r>
            <a:r>
              <a:rPr lang="pt-BR" sz="2000" b="1" dirty="0"/>
              <a:t>de Metas estratégicas globais </a:t>
            </a:r>
            <a:endParaRPr lang="pt-BR" sz="2000" b="1" dirty="0" smtClean="0"/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Entre </a:t>
            </a:r>
            <a:r>
              <a:rPr lang="pt-BR" sz="2000" dirty="0"/>
              <a:t>o Ministério da Integração Nacional e os ministérios </a:t>
            </a:r>
            <a:r>
              <a:rPr lang="pt-BR" sz="2000" dirty="0" smtClean="0"/>
              <a:t>setoriais;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Ajustar </a:t>
            </a:r>
            <a:r>
              <a:rPr lang="pt-BR" sz="2000" dirty="0"/>
              <a:t>e complementar as diretrizes de cada um dos </a:t>
            </a:r>
            <a:r>
              <a:rPr lang="pt-BR" sz="2000" dirty="0" smtClean="0"/>
              <a:t>Eixos;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Definir </a:t>
            </a:r>
            <a:r>
              <a:rPr lang="pt-BR" sz="2000" dirty="0"/>
              <a:t>metas concretas para cada Região Programa (RP), com </a:t>
            </a:r>
            <a:r>
              <a:rPr lang="pt-BR" sz="2000" dirty="0" smtClean="0"/>
              <a:t>prazos, </a:t>
            </a:r>
            <a:r>
              <a:rPr lang="pt-BR" sz="2000" dirty="0"/>
              <a:t>responsabilidades e </a:t>
            </a:r>
            <a:r>
              <a:rPr lang="pt-BR" sz="2000" dirty="0" smtClean="0"/>
              <a:t>recursos.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/>
              <a:t>Pactos </a:t>
            </a:r>
            <a:r>
              <a:rPr lang="pt-BR" sz="2000" b="1" dirty="0"/>
              <a:t>de Metas </a:t>
            </a:r>
            <a:r>
              <a:rPr lang="pt-BR" sz="2000" b="1" dirty="0" smtClean="0"/>
              <a:t>específicas</a:t>
            </a:r>
          </a:p>
          <a:p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Considerando </a:t>
            </a:r>
            <a:r>
              <a:rPr lang="pt-BR" sz="2000" dirty="0"/>
              <a:t>as metas globais definidas para cada RP, os Conselhos Macrorregionais, Estaduais e as Instâncias Sub-Regionais proporão </a:t>
            </a:r>
            <a:r>
              <a:rPr lang="pt-BR" sz="2000" b="1" dirty="0"/>
              <a:t>Pactos de Metas específicas </a:t>
            </a:r>
            <a:r>
              <a:rPr lang="pt-BR" sz="2000" dirty="0"/>
              <a:t>a ser encaminhadas ao Conselho Nacional para aprovação.</a:t>
            </a:r>
          </a:p>
        </p:txBody>
      </p:sp>
    </p:spTree>
    <p:extLst>
      <p:ext uri="{BB962C8B-B14F-4D97-AF65-F5344CB8AC3E}">
        <p14:creationId xmlns:p14="http://schemas.microsoft.com/office/powerpoint/2010/main" val="3723099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0150" y="129604"/>
            <a:ext cx="705643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pt-BR" b="1" i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Regionalização dos instrumentos de planejamento e orçamento federal e estaduais</a:t>
            </a:r>
            <a:br>
              <a:rPr lang="pt-BR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pt-BR" sz="4800" b="1" dirty="0">
                <a:solidFill>
                  <a:srgbClr val="003300"/>
                </a:solidFill>
              </a:rPr>
              <a:t/>
            </a:r>
            <a:br>
              <a:rPr lang="pt-BR" sz="4800" b="1" dirty="0">
                <a:solidFill>
                  <a:srgbClr val="003300"/>
                </a:solidFill>
              </a:rPr>
            </a:br>
            <a:endParaRPr lang="pt-BR" sz="1600" b="1" kern="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8635" y="2564904"/>
            <a:ext cx="73884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De </a:t>
            </a:r>
            <a:r>
              <a:rPr lang="pt-BR" sz="2400" b="1" dirty="0"/>
              <a:t>acordo com diretrizes traçadas </a:t>
            </a:r>
            <a:r>
              <a:rPr lang="pt-BR" sz="2400" b="1" dirty="0" smtClean="0"/>
              <a:t>pelos Conselhos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/>
              <a:t>Terão </a:t>
            </a:r>
            <a:r>
              <a:rPr lang="pt-BR" sz="2400" b="1" dirty="0"/>
              <a:t>parâmetros técnicos para o acompanhamento da execução regionalizada</a:t>
            </a:r>
            <a:r>
              <a:rPr lang="pt-BR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Ministérios setoriais componentes do Conselho Nacional aumentarão gradualmente seus aportes às Regiões Elegíveis da PNDR</a:t>
            </a:r>
          </a:p>
        </p:txBody>
      </p:sp>
    </p:spTree>
    <p:extLst>
      <p:ext uri="{BB962C8B-B14F-4D97-AF65-F5344CB8AC3E}">
        <p14:creationId xmlns:p14="http://schemas.microsoft.com/office/powerpoint/2010/main" val="718295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2267744" y="462005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Financiamento</a:t>
            </a:r>
            <a:endParaRPr lang="pt-BR" sz="32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052736"/>
            <a:ext cx="8748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Financiar </a:t>
            </a:r>
            <a:r>
              <a:rPr lang="pt-BR" sz="2000" dirty="0"/>
              <a:t>a execução dos planos, programas e ações da PNDR, sendo integrado, dentre outros, pelos seguintes instrumentos</a:t>
            </a:r>
            <a:r>
              <a:rPr lang="pt-BR" sz="2000" dirty="0" smtClean="0"/>
              <a:t>:</a:t>
            </a:r>
          </a:p>
          <a:p>
            <a:endParaRPr lang="pt-BR" sz="2000" dirty="0"/>
          </a:p>
          <a:p>
            <a:r>
              <a:rPr lang="pt-BR" sz="2000" dirty="0"/>
              <a:t>I – Orçamento Geral da União;</a:t>
            </a:r>
          </a:p>
          <a:p>
            <a:r>
              <a:rPr lang="pt-BR" sz="2000" dirty="0"/>
              <a:t>II – Fundos Constitucionais de Financiamento das regiões Norte - FNO, Nordeste - FNE e do Centro-Oeste – FCO;</a:t>
            </a:r>
          </a:p>
          <a:p>
            <a:r>
              <a:rPr lang="pt-BR" sz="2000" dirty="0"/>
              <a:t>III – Fundos de Desenvolvimento do Nordeste – FDNE, Fundo de Desenvolvimento da Amazônia - FDA, Fundo do Desenvolvimento do Centro-Oeste – FDCO;</a:t>
            </a:r>
          </a:p>
          <a:p>
            <a:r>
              <a:rPr lang="pt-BR" sz="2000" dirty="0"/>
              <a:t>IV – Fundos constituídos pelos governos estaduais com a finalidade de reduzir as desigualdades regionais; </a:t>
            </a:r>
          </a:p>
          <a:p>
            <a:r>
              <a:rPr lang="pt-BR" sz="2000" dirty="0"/>
              <a:t>V – Programas de desenvolvimento regional dos bancos públicos federais e estaduais, existentes ou que venham a ser criados;</a:t>
            </a:r>
          </a:p>
          <a:p>
            <a:r>
              <a:rPr lang="pt-BR" sz="2000" dirty="0"/>
              <a:t>VI – Incentivos e Benefícios Fiscais;</a:t>
            </a:r>
          </a:p>
          <a:p>
            <a:r>
              <a:rPr lang="pt-BR" sz="2000" b="1" dirty="0"/>
              <a:t>VII – Fundo Nacional de Desenvolvimento Regional.</a:t>
            </a:r>
          </a:p>
        </p:txBody>
      </p:sp>
    </p:spTree>
    <p:extLst>
      <p:ext uri="{BB962C8B-B14F-4D97-AF65-F5344CB8AC3E}">
        <p14:creationId xmlns:p14="http://schemas.microsoft.com/office/powerpoint/2010/main" val="28318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2267744" y="462005"/>
            <a:ext cx="3074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Financiamento</a:t>
            </a:r>
            <a:endParaRPr lang="pt-BR" sz="32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052736"/>
            <a:ext cx="87484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 Ministro de Estado da Integração Nacional publicará Portaria Ministerial </a:t>
            </a:r>
            <a:r>
              <a:rPr lang="pt-BR" sz="2000" b="1" dirty="0"/>
              <a:t>aprimorando os critérios de concessão, gestão e controle social dos financiamentos e incentivos fiscais ao desenvolvimento </a:t>
            </a:r>
            <a:r>
              <a:rPr lang="pt-BR" sz="2000" b="1" dirty="0" smtClean="0"/>
              <a:t>regional </a:t>
            </a:r>
          </a:p>
          <a:p>
            <a:endParaRPr lang="pt-BR" sz="2000" dirty="0"/>
          </a:p>
          <a:p>
            <a:r>
              <a:rPr lang="pt-BR" sz="2000" dirty="0" smtClean="0"/>
              <a:t>I </a:t>
            </a:r>
            <a:r>
              <a:rPr lang="pt-BR" sz="2000" dirty="0"/>
              <a:t>- Incorporação e aprimoramento dos critérios de </a:t>
            </a:r>
            <a:r>
              <a:rPr lang="pt-BR" sz="2000" b="1" dirty="0"/>
              <a:t>seletividade espacial e setorial </a:t>
            </a:r>
            <a:r>
              <a:rPr lang="pt-BR" sz="2000" dirty="0"/>
              <a:t>dos fundos existentes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 </a:t>
            </a:r>
            <a:endParaRPr lang="pt-BR" sz="2000" dirty="0"/>
          </a:p>
          <a:p>
            <a:r>
              <a:rPr lang="pt-BR" sz="2000" dirty="0"/>
              <a:t>II - Incorporação e aprimoramento dos mecanismos de incentivo </a:t>
            </a:r>
            <a:r>
              <a:rPr lang="pt-BR" sz="2000" b="1" dirty="0"/>
              <a:t>a compras locais e empreendimentos inovadores sustentáveis ou de exploração do potencial da biodiversidade das regiões</a:t>
            </a:r>
            <a:r>
              <a:rPr lang="pt-BR" sz="2000" dirty="0"/>
              <a:t>;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III - Promoção de </a:t>
            </a:r>
            <a:r>
              <a:rPr lang="pt-BR" sz="2000" b="1" dirty="0"/>
              <a:t>complementaridade</a:t>
            </a:r>
            <a:r>
              <a:rPr lang="pt-BR" sz="2000" dirty="0"/>
              <a:t> entre os Fundos e as demais fontes financiamento dos bancos oficiais;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IV – Criação de novos mecanismos de incentivos fiscais federais para compensar redução de incentivos estaduais em segmentos estratégicos para o desenvolvimento regional.</a:t>
            </a:r>
          </a:p>
        </p:txBody>
      </p:sp>
    </p:spTree>
    <p:extLst>
      <p:ext uri="{BB962C8B-B14F-4D97-AF65-F5344CB8AC3E}">
        <p14:creationId xmlns:p14="http://schemas.microsoft.com/office/powerpoint/2010/main" val="37485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1847299" y="548680"/>
            <a:ext cx="457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Financiamento - FNDR</a:t>
            </a:r>
            <a:endParaRPr lang="pt-BR" sz="32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052736"/>
            <a:ext cx="9143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 </a:t>
            </a:r>
            <a:r>
              <a:rPr lang="pt-BR" sz="2400" dirty="0"/>
              <a:t>– Atuação nacional;</a:t>
            </a:r>
          </a:p>
          <a:p>
            <a:r>
              <a:rPr lang="pt-BR" sz="2400" dirty="0"/>
              <a:t>II – Fonte de recursos não reembolsáveis; </a:t>
            </a:r>
          </a:p>
          <a:p>
            <a:r>
              <a:rPr lang="pt-BR" sz="2400" dirty="0"/>
              <a:t>III – Contrapartida de Fundos Estaduais de Desenvolvimento Regional, a serem criados. </a:t>
            </a:r>
          </a:p>
          <a:p>
            <a:r>
              <a:rPr lang="pt-BR" sz="2400" dirty="0"/>
              <a:t>IV – Destinado à elaboração de planos e projetos básicos e executivos, projetos de infraestrutura complementar nos espaços menos desenvolvidos, Arranjos Produtivos e </a:t>
            </a:r>
            <a:r>
              <a:rPr lang="pt-BR" sz="2400" dirty="0" err="1"/>
              <a:t>Inovativos</a:t>
            </a:r>
            <a:r>
              <a:rPr lang="pt-BR" sz="2400" dirty="0"/>
              <a:t> Locais e Regionais e à capacitação e organização de agentes ou organizações locais e regionais de promoção do desenvolvimento.</a:t>
            </a:r>
          </a:p>
          <a:p>
            <a:endParaRPr lang="pt-BR" sz="2400" dirty="0" smtClean="0"/>
          </a:p>
          <a:p>
            <a:r>
              <a:rPr lang="pt-BR" sz="2400" dirty="0" smtClean="0"/>
              <a:t>Proposta </a:t>
            </a:r>
            <a:r>
              <a:rPr lang="pt-BR" sz="2400" dirty="0"/>
              <a:t>de iniciativa do Ministério da Integração Nacional regulamentando a criação do FNDR será apreciada e encaminhada ao Conselho Nacional de Desenvolvimento Regional.</a:t>
            </a:r>
          </a:p>
        </p:txBody>
      </p:sp>
    </p:spTree>
    <p:extLst>
      <p:ext uri="{BB962C8B-B14F-4D97-AF65-F5344CB8AC3E}">
        <p14:creationId xmlns:p14="http://schemas.microsoft.com/office/powerpoint/2010/main" val="36514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7"/>
          <a:stretch/>
        </p:blipFill>
        <p:spPr>
          <a:xfrm>
            <a:off x="11677" y="1183923"/>
            <a:ext cx="9144000" cy="5448925"/>
          </a:xfrm>
          <a:prstGeom prst="rect">
            <a:avLst/>
          </a:prstGeom>
        </p:spPr>
      </p:pic>
      <p:sp>
        <p:nvSpPr>
          <p:cNvPr id="2" name="Triângulo isósceles 1"/>
          <p:cNvSpPr/>
          <p:nvPr/>
        </p:nvSpPr>
        <p:spPr>
          <a:xfrm rot="5400000">
            <a:off x="8584054" y="6327068"/>
            <a:ext cx="395536" cy="216024"/>
          </a:xfrm>
          <a:prstGeom prst="triangle">
            <a:avLst/>
          </a:prstGeom>
          <a:solidFill>
            <a:srgbClr val="FFFFFF">
              <a:alpha val="41961"/>
            </a:srgbClr>
          </a:solidFill>
          <a:ln>
            <a:solidFill>
              <a:srgbClr val="FFFFFF">
                <a:alpha val="3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996624" y="1288158"/>
            <a:ext cx="658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Observatório do Desenvolvimento Regional do MI: portal </a:t>
            </a:r>
            <a:r>
              <a:rPr lang="pt-BR" sz="2000" b="1" dirty="0" err="1">
                <a:solidFill>
                  <a:schemeClr val="bg1"/>
                </a:solidFill>
              </a:rPr>
              <a:t>georreferenciado</a:t>
            </a:r>
            <a:r>
              <a:rPr lang="pt-BR" sz="2000" b="1" dirty="0">
                <a:solidFill>
                  <a:schemeClr val="bg1"/>
                </a:solidFill>
              </a:rPr>
              <a:t> sobre a dinâmica regional do Brasil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6512" y="3104999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Sérgio Duarte de Castro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</a:rPr>
              <a:t>Adriana Melo Alves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73812" y="2850693"/>
            <a:ext cx="917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bg1"/>
                </a:solidFill>
              </a:rPr>
              <a:t>Autores: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23728" y="2492896"/>
            <a:ext cx="6456387" cy="41305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059833" y="4157743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</a:rPr>
              <a:t>Inserir imagem ilustrativa do trabalho.</a:t>
            </a:r>
            <a:endParaRPr lang="pt-BR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03" y="2439243"/>
            <a:ext cx="3351990" cy="183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5" y="2439243"/>
            <a:ext cx="1987137" cy="1723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upo 10"/>
          <p:cNvGrpSpPr/>
          <p:nvPr/>
        </p:nvGrpSpPr>
        <p:grpSpPr>
          <a:xfrm>
            <a:off x="917939" y="4272060"/>
            <a:ext cx="5654717" cy="2137360"/>
            <a:chOff x="0" y="882643"/>
            <a:chExt cx="13012738" cy="4883007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634" y="2861306"/>
              <a:ext cx="4673104" cy="2904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o 17"/>
            <p:cNvGrpSpPr/>
            <p:nvPr/>
          </p:nvGrpSpPr>
          <p:grpSpPr>
            <a:xfrm>
              <a:off x="0" y="882643"/>
              <a:ext cx="11330905" cy="4870457"/>
              <a:chOff x="0" y="882643"/>
              <a:chExt cx="11330905" cy="4870457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32334"/>
                <a:ext cx="6096053" cy="48207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225" y="882643"/>
                <a:ext cx="4391236" cy="27251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upo 20"/>
              <p:cNvGrpSpPr/>
              <p:nvPr/>
            </p:nvGrpSpPr>
            <p:grpSpPr>
              <a:xfrm>
                <a:off x="7226449" y="3452614"/>
                <a:ext cx="4104456" cy="1440160"/>
                <a:chOff x="7154441" y="3342717"/>
                <a:chExt cx="4176464" cy="1550057"/>
              </a:xfrm>
            </p:grpSpPr>
            <p:cxnSp>
              <p:nvCxnSpPr>
                <p:cNvPr id="22" name="Conector de seta reta 21"/>
                <p:cNvCxnSpPr/>
                <p:nvPr/>
              </p:nvCxnSpPr>
              <p:spPr>
                <a:xfrm>
                  <a:off x="7154441" y="3342717"/>
                  <a:ext cx="2016224" cy="15500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22"/>
                <p:cNvCxnSpPr/>
                <p:nvPr/>
              </p:nvCxnSpPr>
              <p:spPr>
                <a:xfrm>
                  <a:off x="7154441" y="3342717"/>
                  <a:ext cx="2376264" cy="15500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de seta reta 23"/>
                <p:cNvCxnSpPr/>
                <p:nvPr/>
              </p:nvCxnSpPr>
              <p:spPr>
                <a:xfrm>
                  <a:off x="7154441" y="3342717"/>
                  <a:ext cx="3096344" cy="15500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de seta reta 24"/>
                <p:cNvCxnSpPr/>
                <p:nvPr/>
              </p:nvCxnSpPr>
              <p:spPr>
                <a:xfrm>
                  <a:off x="7154441" y="3342717"/>
                  <a:ext cx="3380811" cy="15500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de seta reta 25"/>
                <p:cNvCxnSpPr/>
                <p:nvPr/>
              </p:nvCxnSpPr>
              <p:spPr>
                <a:xfrm>
                  <a:off x="7154441" y="3342717"/>
                  <a:ext cx="3816424" cy="15500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de seta reta 26"/>
                <p:cNvCxnSpPr/>
                <p:nvPr/>
              </p:nvCxnSpPr>
              <p:spPr>
                <a:xfrm>
                  <a:off x="7154441" y="3342717"/>
                  <a:ext cx="4176464" cy="155005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upo 27"/>
          <p:cNvGrpSpPr/>
          <p:nvPr/>
        </p:nvGrpSpPr>
        <p:grpSpPr>
          <a:xfrm>
            <a:off x="6600186" y="4393733"/>
            <a:ext cx="2147882" cy="2319315"/>
            <a:chOff x="2132855" y="4278222"/>
            <a:chExt cx="4485706" cy="4641592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55" y="6521292"/>
              <a:ext cx="1918816" cy="2398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56" y="4288287"/>
              <a:ext cx="1872209" cy="2340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671" y="6557857"/>
              <a:ext cx="2566889" cy="2324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3"/>
            <a:stretch/>
          </p:blipFill>
          <p:spPr>
            <a:xfrm>
              <a:off x="4005064" y="4278222"/>
              <a:ext cx="2613497" cy="2322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33" y="2481173"/>
            <a:ext cx="1246686" cy="79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t="53" r="11586" b="-53"/>
          <a:stretch/>
        </p:blipFill>
        <p:spPr>
          <a:xfrm>
            <a:off x="7495353" y="3300662"/>
            <a:ext cx="1242266" cy="105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CaixaDeTexto 34"/>
          <p:cNvSpPr txBox="1"/>
          <p:nvPr/>
        </p:nvSpPr>
        <p:spPr>
          <a:xfrm>
            <a:off x="5019034" y="4926296"/>
            <a:ext cx="16037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Análise Evolutiva</a:t>
            </a:r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840623" y="2089734"/>
            <a:ext cx="16037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Gráficos PNDR</a:t>
            </a:r>
            <a:endParaRPr lang="pt-BR" sz="16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7496652" y="2100689"/>
            <a:ext cx="15883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Mapa Temático</a:t>
            </a:r>
            <a:endParaRPr lang="pt-BR" sz="16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371353" y="2089734"/>
            <a:ext cx="105861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Camadas</a:t>
            </a:r>
            <a:endParaRPr lang="pt-BR" sz="16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580626" y="6265803"/>
            <a:ext cx="199137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Análise Comparativa</a:t>
            </a:r>
            <a:endParaRPr lang="pt-BR" sz="16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959528" y="4023375"/>
            <a:ext cx="160370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Mapa de Calor</a:t>
            </a:r>
            <a:endParaRPr lang="pt-BR" sz="1600" dirty="0"/>
          </a:p>
        </p:txBody>
      </p:sp>
      <p:sp>
        <p:nvSpPr>
          <p:cNvPr id="41" name="Título 6"/>
          <p:cNvSpPr txBox="1">
            <a:spLocks/>
          </p:cNvSpPr>
          <p:nvPr/>
        </p:nvSpPr>
        <p:spPr bwMode="auto">
          <a:xfrm>
            <a:off x="-100022" y="434574"/>
            <a:ext cx="9177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Monitoramento – ODR e Painel de Indicadores</a:t>
            </a:r>
            <a:endParaRPr lang="pt-BR" sz="3200" b="1" i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65944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2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13" y="3573016"/>
            <a:ext cx="56102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57192"/>
            <a:ext cx="55801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724128" y="1882567"/>
            <a:ext cx="3168352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Orientar a definição de prioridades para os</a:t>
            </a: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eixos específicos da política.</a:t>
            </a:r>
          </a:p>
          <a:p>
            <a:pPr algn="just"/>
            <a:endParaRPr lang="pt-BR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Instrumento para o monitoramento da efetividade da política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18664"/>
              </p:ext>
            </p:extLst>
          </p:nvPr>
        </p:nvGraphicFramePr>
        <p:xfrm>
          <a:off x="323528" y="764704"/>
          <a:ext cx="6761233" cy="294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Espaço Reservado para Conteúdo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9661" y="3789040"/>
            <a:ext cx="8484339" cy="2869834"/>
          </a:xfrm>
          <a:prstGeom prst="rect">
            <a:avLst/>
          </a:prstGeom>
        </p:spPr>
      </p:pic>
      <p:sp>
        <p:nvSpPr>
          <p:cNvPr id="7" name="Título 6"/>
          <p:cNvSpPr txBox="1">
            <a:spLocks noGrp="1"/>
          </p:cNvSpPr>
          <p:nvPr>
            <p:ph type="title"/>
          </p:nvPr>
        </p:nvSpPr>
        <p:spPr>
          <a:xfrm>
            <a:off x="2712311" y="260648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i="1" dirty="0" smtClean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Pacto de Metas</a:t>
            </a:r>
            <a:endParaRPr lang="pt-BR" sz="3200" b="1" i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80112" y="4149079"/>
            <a:ext cx="1809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P</a:t>
            </a:r>
            <a:r>
              <a:rPr lang="pt-BR" b="1" dirty="0" smtClean="0"/>
              <a:t>AC 2007-2010</a:t>
            </a:r>
          </a:p>
          <a:p>
            <a:pPr algn="ctr"/>
            <a:r>
              <a:rPr lang="pt-BR" b="1" dirty="0" smtClean="0"/>
              <a:t>114,6 Bi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318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8087" y="404664"/>
            <a:ext cx="644943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7" name="Forma livre 6"/>
          <p:cNvSpPr/>
          <p:nvPr/>
        </p:nvSpPr>
        <p:spPr>
          <a:xfrm>
            <a:off x="-506413" y="323850"/>
            <a:ext cx="6518276" cy="6210300"/>
          </a:xfrm>
          <a:custGeom>
            <a:avLst/>
            <a:gdLst>
              <a:gd name="connsiteX0" fmla="*/ 899651 w 6518787"/>
              <a:gd name="connsiteY0" fmla="*/ 0 h 6209070"/>
              <a:gd name="connsiteX1" fmla="*/ 3111909 w 6518787"/>
              <a:gd name="connsiteY1" fmla="*/ 0 h 6209070"/>
              <a:gd name="connsiteX2" fmla="*/ 4881716 w 6518787"/>
              <a:gd name="connsiteY2" fmla="*/ 781664 h 6209070"/>
              <a:gd name="connsiteX3" fmla="*/ 6518787 w 6518787"/>
              <a:gd name="connsiteY3" fmla="*/ 1917290 h 6209070"/>
              <a:gd name="connsiteX4" fmla="*/ 6046838 w 6518787"/>
              <a:gd name="connsiteY4" fmla="*/ 4114800 h 6209070"/>
              <a:gd name="connsiteX5" fmla="*/ 4306529 w 6518787"/>
              <a:gd name="connsiteY5" fmla="*/ 5751870 h 6209070"/>
              <a:gd name="connsiteX6" fmla="*/ 3805083 w 6518787"/>
              <a:gd name="connsiteY6" fmla="*/ 5928851 h 6209070"/>
              <a:gd name="connsiteX7" fmla="*/ 3510116 w 6518787"/>
              <a:gd name="connsiteY7" fmla="*/ 6209070 h 6209070"/>
              <a:gd name="connsiteX8" fmla="*/ 870154 w 6518787"/>
              <a:gd name="connsiteY8" fmla="*/ 6209070 h 6209070"/>
              <a:gd name="connsiteX9" fmla="*/ 206477 w 6518787"/>
              <a:gd name="connsiteY9" fmla="*/ 2300748 h 6209070"/>
              <a:gd name="connsiteX10" fmla="*/ 0 w 6518787"/>
              <a:gd name="connsiteY10" fmla="*/ 589935 h 6209070"/>
              <a:gd name="connsiteX11" fmla="*/ 899651 w 6518787"/>
              <a:gd name="connsiteY11" fmla="*/ 0 h 620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18787" h="6209070">
                <a:moveTo>
                  <a:pt x="899651" y="0"/>
                </a:moveTo>
                <a:lnTo>
                  <a:pt x="3111909" y="0"/>
                </a:lnTo>
                <a:lnTo>
                  <a:pt x="4881716" y="781664"/>
                </a:lnTo>
                <a:lnTo>
                  <a:pt x="6518787" y="1917290"/>
                </a:lnTo>
                <a:lnTo>
                  <a:pt x="6046838" y="4114800"/>
                </a:lnTo>
                <a:lnTo>
                  <a:pt x="4306529" y="5751870"/>
                </a:lnTo>
                <a:lnTo>
                  <a:pt x="3805083" y="5928851"/>
                </a:lnTo>
                <a:lnTo>
                  <a:pt x="3510116" y="6209070"/>
                </a:lnTo>
                <a:lnTo>
                  <a:pt x="870154" y="6209070"/>
                </a:lnTo>
                <a:lnTo>
                  <a:pt x="206477" y="2300748"/>
                </a:lnTo>
                <a:lnTo>
                  <a:pt x="0" y="589935"/>
                </a:lnTo>
                <a:lnTo>
                  <a:pt x="899651" y="0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8504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22860" rIns="0" bIns="0"/>
          <a:lstStyle/>
          <a:p>
            <a:pPr algn="r"/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 algn="r"/>
            <a:endParaRPr lang="pt-BR" b="1" dirty="0">
              <a:solidFill>
                <a:srgbClr val="595959"/>
              </a:solidFill>
            </a:endParaRPr>
          </a:p>
          <a:p>
            <a:endParaRPr lang="pt-BR" b="1" dirty="0">
              <a:solidFill>
                <a:srgbClr val="7F7F7F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2852738"/>
            <a:ext cx="9144000" cy="14003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pt-BR" sz="3600" b="1" dirty="0" smtClean="0">
                <a:solidFill>
                  <a:srgbClr val="006600"/>
                </a:solidFill>
                <a:cs typeface="Arial" pitchFamily="34" charset="0"/>
              </a:rPr>
              <a:t>Adriana Alves</a:t>
            </a:r>
            <a:r>
              <a:rPr lang="pt-BR" sz="1400" b="1" dirty="0">
                <a:solidFill>
                  <a:srgbClr val="006600"/>
                </a:solidFill>
                <a:cs typeface="Arial" pitchFamily="34" charset="0"/>
              </a:rPr>
              <a:t/>
            </a:r>
            <a:br>
              <a:rPr lang="pt-BR" sz="1400" b="1" dirty="0">
                <a:solidFill>
                  <a:srgbClr val="006600"/>
                </a:solidFill>
                <a:cs typeface="Arial" pitchFamily="34" charset="0"/>
              </a:rPr>
            </a:br>
            <a:r>
              <a:rPr lang="pt-BR" sz="2400" b="1" dirty="0" smtClean="0">
                <a:solidFill>
                  <a:srgbClr val="006600"/>
                </a:solidFill>
              </a:rPr>
              <a:t>Secretária Nacional de Desenvolvimento  Regional</a:t>
            </a:r>
          </a:p>
          <a:p>
            <a:pPr algn="ctr">
              <a:lnSpc>
                <a:spcPts val="3400"/>
              </a:lnSpc>
              <a:defRPr/>
            </a:pPr>
            <a:r>
              <a:rPr lang="pt-BR" sz="2400" b="1" dirty="0" smtClean="0">
                <a:solidFill>
                  <a:srgbClr val="006600"/>
                </a:solidFill>
              </a:rPr>
              <a:t>Adriana.alves@integracao.gov.br</a:t>
            </a:r>
            <a:endParaRPr lang="pt-BR" sz="2400" b="1" dirty="0">
              <a:solidFill>
                <a:srgbClr val="0066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973138" y="0"/>
            <a:ext cx="9731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9144000" y="0"/>
            <a:ext cx="9731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3850" y="5036983"/>
            <a:ext cx="44801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rgbClr val="006600"/>
                </a:solidFill>
              </a:rPr>
              <a:t>SGAN 906, Modulo F, Bloco A</a:t>
            </a:r>
            <a:r>
              <a:rPr lang="pt-BR" b="1" dirty="0">
                <a:solidFill>
                  <a:srgbClr val="006600"/>
                </a:solidFill>
              </a:rPr>
              <a:t/>
            </a:r>
            <a:br>
              <a:rPr lang="pt-BR" b="1" dirty="0">
                <a:solidFill>
                  <a:srgbClr val="006600"/>
                </a:solidFill>
              </a:rPr>
            </a:br>
            <a:r>
              <a:rPr lang="pt-BR" b="1" dirty="0" smtClean="0">
                <a:solidFill>
                  <a:srgbClr val="006600"/>
                </a:solidFill>
              </a:rPr>
              <a:t>Ed. Celso Furtado 2º Andar - Gabinete </a:t>
            </a:r>
            <a:r>
              <a:rPr lang="pt-BR" b="1" dirty="0">
                <a:solidFill>
                  <a:srgbClr val="006600"/>
                </a:solidFill>
              </a:rPr>
              <a:t/>
            </a:r>
            <a:br>
              <a:rPr lang="pt-BR" b="1" dirty="0">
                <a:solidFill>
                  <a:srgbClr val="006600"/>
                </a:solidFill>
              </a:rPr>
            </a:br>
            <a:r>
              <a:rPr lang="pt-BR" b="1" dirty="0" smtClean="0">
                <a:solidFill>
                  <a:srgbClr val="006600"/>
                </a:solidFill>
              </a:rPr>
              <a:t>Brasília </a:t>
            </a:r>
            <a:r>
              <a:rPr lang="pt-BR" b="1" dirty="0">
                <a:solidFill>
                  <a:srgbClr val="006600"/>
                </a:solidFill>
              </a:rPr>
              <a:t>DF </a:t>
            </a:r>
            <a:r>
              <a:rPr lang="pt-BR" b="1" dirty="0" smtClean="0">
                <a:solidFill>
                  <a:srgbClr val="006600"/>
                </a:solidFill>
              </a:rPr>
              <a:t>– Brasil</a:t>
            </a:r>
          </a:p>
          <a:p>
            <a:pPr>
              <a:defRPr/>
            </a:pPr>
            <a:r>
              <a:rPr lang="pt-BR" b="1" dirty="0" smtClean="0">
                <a:solidFill>
                  <a:srgbClr val="006600"/>
                </a:solidFill>
              </a:rPr>
              <a:t>CEP 70790-060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22655" y="4987042"/>
            <a:ext cx="294830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rgbClr val="006600"/>
                </a:solidFill>
              </a:rPr>
              <a:t>Fone:  55 61 </a:t>
            </a:r>
            <a:r>
              <a:rPr lang="pt-BR" sz="2000" b="1" dirty="0" smtClean="0">
                <a:solidFill>
                  <a:srgbClr val="006600"/>
                </a:solidFill>
              </a:rPr>
              <a:t>3414 5419</a:t>
            </a:r>
            <a:endParaRPr lang="pt-BR" sz="2000" b="1" dirty="0">
              <a:solidFill>
                <a:srgbClr val="006600"/>
              </a:solidFill>
            </a:endParaRPr>
          </a:p>
          <a:p>
            <a:pPr algn="r">
              <a:defRPr/>
            </a:pPr>
            <a:r>
              <a:rPr lang="pt-BR" sz="2000" b="1" dirty="0" smtClean="0">
                <a:solidFill>
                  <a:srgbClr val="006600"/>
                </a:solidFill>
              </a:rPr>
              <a:t>Fax</a:t>
            </a:r>
            <a:r>
              <a:rPr lang="pt-BR" sz="2000" b="1" dirty="0">
                <a:solidFill>
                  <a:srgbClr val="006600"/>
                </a:solidFill>
              </a:rPr>
              <a:t>: 55 61 </a:t>
            </a:r>
            <a:r>
              <a:rPr lang="pt-BR" sz="2000" b="1" dirty="0" smtClean="0">
                <a:solidFill>
                  <a:srgbClr val="006600"/>
                </a:solidFill>
              </a:rPr>
              <a:t>3414 5711</a:t>
            </a:r>
          </a:p>
          <a:p>
            <a:pPr algn="r">
              <a:defRPr/>
            </a:pPr>
            <a:r>
              <a:rPr lang="pt-BR" sz="2000" b="1" dirty="0" smtClean="0">
                <a:solidFill>
                  <a:srgbClr val="006600"/>
                </a:solidFill>
              </a:rPr>
              <a:t>Cel.: </a:t>
            </a:r>
            <a:r>
              <a:rPr lang="pt-BR" sz="2000" b="1" dirty="0">
                <a:solidFill>
                  <a:srgbClr val="006600"/>
                </a:solidFill>
              </a:rPr>
              <a:t>55 61 </a:t>
            </a:r>
            <a:r>
              <a:rPr lang="pt-BR" sz="2000" b="1" dirty="0" smtClean="0">
                <a:solidFill>
                  <a:srgbClr val="006600"/>
                </a:solidFill>
              </a:rPr>
              <a:t>9311-0299</a:t>
            </a:r>
          </a:p>
          <a:p>
            <a:pPr algn="r">
              <a:defRPr/>
            </a:pPr>
            <a:r>
              <a:rPr lang="pt-BR" sz="2400" b="1" dirty="0" smtClean="0">
                <a:solidFill>
                  <a:srgbClr val="006600"/>
                </a:solidFill>
              </a:rPr>
              <a:t>www.mi.gov.br</a:t>
            </a:r>
            <a:r>
              <a:rPr lang="pt-BR" sz="2400" b="1" dirty="0">
                <a:solidFill>
                  <a:srgbClr val="006600"/>
                </a:solidFill>
              </a:rPr>
              <a:t/>
            </a:r>
            <a:br>
              <a:rPr lang="pt-BR" sz="2400" b="1" dirty="0">
                <a:solidFill>
                  <a:srgbClr val="006600"/>
                </a:solidFill>
              </a:rPr>
            </a:br>
            <a:endParaRPr lang="pt-BR" sz="2400" b="1" dirty="0">
              <a:solidFill>
                <a:srgbClr val="0066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96663" y="1858539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spc="30" dirty="0" smtClean="0">
                <a:solidFill>
                  <a:srgbClr val="006600"/>
                </a:solidFill>
              </a:rPr>
              <a:t>OBRIGADA !</a:t>
            </a:r>
            <a:endParaRPr lang="pt-BR" sz="4000" b="1" i="1" spc="3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1" y="1621358"/>
            <a:ext cx="4752529" cy="42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6850"/>
            <a:bevelB w="196850"/>
          </a:sp3d>
        </p:spPr>
      </p:pic>
      <p:sp>
        <p:nvSpPr>
          <p:cNvPr id="4" name="CaixaDeTexto 3"/>
          <p:cNvSpPr txBox="1"/>
          <p:nvPr/>
        </p:nvSpPr>
        <p:spPr>
          <a:xfrm>
            <a:off x="0" y="1124744"/>
            <a:ext cx="415066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3300"/>
                </a:solidFill>
              </a:rPr>
              <a:t> Cerca de 13 mil participantes</a:t>
            </a:r>
          </a:p>
          <a:p>
            <a:pPr>
              <a:lnSpc>
                <a:spcPts val="2300"/>
              </a:lnSpc>
              <a:buFont typeface="Wingdings" pitchFamily="2" charset="2"/>
              <a:buChar char="ü"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3300"/>
                </a:solidFill>
              </a:rPr>
              <a:t> Todos as Regiões e Estados</a:t>
            </a:r>
          </a:p>
          <a:p>
            <a:pPr>
              <a:lnSpc>
                <a:spcPts val="2300"/>
              </a:lnSpc>
              <a:buFont typeface="Wingdings" pitchFamily="2" charset="2"/>
              <a:buChar char="ü"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>
              <a:lnSpc>
                <a:spcPts val="23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3300"/>
                </a:solidFill>
              </a:rPr>
              <a:t> Todos os Segmentos </a:t>
            </a:r>
            <a:endParaRPr lang="pt-BR" sz="2400" b="1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2" y="3482202"/>
            <a:ext cx="4104456" cy="241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25026" y="1438905"/>
            <a:ext cx="51394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6850"/>
            <a:bevelB w="196850"/>
          </a:sp3d>
        </p:spPr>
      </p:pic>
      <p:sp>
        <p:nvSpPr>
          <p:cNvPr id="4" name="CaixaDeTexto 3"/>
          <p:cNvSpPr txBox="1"/>
          <p:nvPr/>
        </p:nvSpPr>
        <p:spPr>
          <a:xfrm>
            <a:off x="6455" y="613150"/>
            <a:ext cx="3825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3300"/>
                </a:solidFill>
              </a:rPr>
              <a:t>Agricultores Familiares, Indígenas, Quilombolas</a:t>
            </a:r>
          </a:p>
          <a:p>
            <a:pPr>
              <a:buFont typeface="Wingdings" pitchFamily="2" charset="2"/>
              <a:buChar char="ü"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03300"/>
                </a:solidFill>
              </a:rPr>
              <a:t>69% com Ensino Superior e 43% com Pós-Graduação</a:t>
            </a:r>
            <a:endParaRPr lang="pt-BR" sz="2400" b="1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" y="3290806"/>
            <a:ext cx="3825026" cy="22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51920" y="1484784"/>
            <a:ext cx="5071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Principal mensagem das Conferências:</a:t>
            </a: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r>
              <a:rPr lang="pt-BR" sz="2800" b="1" dirty="0" smtClean="0">
                <a:solidFill>
                  <a:srgbClr val="003300"/>
                </a:solidFill>
              </a:rPr>
              <a:t>“</a:t>
            </a:r>
            <a:r>
              <a:rPr lang="pt-BR" sz="2800" dirty="0" smtClean="0">
                <a:solidFill>
                  <a:srgbClr val="003300"/>
                </a:solidFill>
              </a:rPr>
              <a:t>O Brasil precisa de uma nova política de desenvolvimento regional”</a:t>
            </a:r>
            <a:endParaRPr lang="pt-BR" sz="2800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23" y="2348880"/>
            <a:ext cx="3824340" cy="225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</TotalTime>
  <Words>2587</Words>
  <Application>Microsoft Office PowerPoint</Application>
  <PresentationFormat>Apresentação na tela (4:3)</PresentationFormat>
  <Paragraphs>555</Paragraphs>
  <Slides>68</Slides>
  <Notes>9</Notes>
  <HiddenSlides>20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6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Financiamento</vt:lpstr>
      <vt:lpstr>Financiamento</vt:lpstr>
      <vt:lpstr>Financiamento - FNDR</vt:lpstr>
      <vt:lpstr>Apresentação do PowerPoint</vt:lpstr>
      <vt:lpstr>Apresentação do PowerPoint</vt:lpstr>
      <vt:lpstr>Pacto de Metas</vt:lpstr>
      <vt:lpstr>Apresentação do PowerPoint</vt:lpstr>
    </vt:vector>
  </TitlesOfParts>
  <Company>Ministério da Ciência e Tecnologia - MCT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Rede Local do MCT - SEDE</dc:creator>
  <cp:lastModifiedBy>Elza Carneiro dos Santos Figueiredo</cp:lastModifiedBy>
  <cp:revision>528</cp:revision>
  <cp:lastPrinted>2014-03-26T10:25:52Z</cp:lastPrinted>
  <dcterms:created xsi:type="dcterms:W3CDTF">2011-04-18T13:38:51Z</dcterms:created>
  <dcterms:modified xsi:type="dcterms:W3CDTF">2014-05-14T14:30:09Z</dcterms:modified>
</cp:coreProperties>
</file>