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6" r:id="rId5"/>
    <p:sldId id="288" r:id="rId6"/>
    <p:sldId id="289" r:id="rId7"/>
    <p:sldId id="290" r:id="rId8"/>
    <p:sldId id="291" r:id="rId9"/>
    <p:sldId id="292" r:id="rId10"/>
    <p:sldId id="274" r:id="rId11"/>
    <p:sldId id="258" r:id="rId12"/>
    <p:sldId id="259" r:id="rId13"/>
    <p:sldId id="276" r:id="rId14"/>
    <p:sldId id="257" r:id="rId15"/>
    <p:sldId id="279" r:id="rId16"/>
    <p:sldId id="280" r:id="rId17"/>
    <p:sldId id="281" r:id="rId18"/>
    <p:sldId id="282" r:id="rId19"/>
    <p:sldId id="283" r:id="rId20"/>
    <p:sldId id="263" r:id="rId21"/>
    <p:sldId id="284" r:id="rId22"/>
    <p:sldId id="286" r:id="rId23"/>
    <p:sldId id="277" r:id="rId24"/>
    <p:sldId id="278" r:id="rId25"/>
    <p:sldId id="261" r:id="rId26"/>
    <p:sldId id="262" r:id="rId27"/>
    <p:sldId id="28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1.png"/><Relationship Id="rId6" Type="http://schemas.openxmlformats.org/officeDocument/2006/relationships/image" Target="../media/image19.svg"/><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15.png"/><Relationship Id="rId1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879507-75EE-46BB-ABCC-FA7EC8AAC79F}" type="doc">
      <dgm:prSet loTypeId="urn:microsoft.com/office/officeart/2018/2/layout/IconCircle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C3C95C7B-F027-4943-AC71-F8486EA17E5C}">
      <dgm:prSet custT="1"/>
      <dgm:spPr/>
      <dgm:t>
        <a:bodyPr/>
        <a:lstStyle/>
        <a:p>
          <a:r>
            <a:rPr lang="pt-BR" sz="2000">
              <a:latin typeface="Montserrat" panose="00000500000000000000" pitchFamily="2" charset="0"/>
            </a:rPr>
            <a:t>Interesse Público: </a:t>
          </a:r>
        </a:p>
        <a:p>
          <a:r>
            <a:rPr lang="pt-BR" sz="2000" b="1">
              <a:latin typeface="Montserrat" panose="00000500000000000000" pitchFamily="2" charset="0"/>
            </a:rPr>
            <a:t>Não pode haver Defesa Comercial contrária ao Interesse Público no Brasil</a:t>
          </a:r>
          <a:endParaRPr lang="en-US" sz="2000" b="1">
            <a:latin typeface="Montserrat" panose="00000500000000000000" pitchFamily="2" charset="0"/>
          </a:endParaRPr>
        </a:p>
      </dgm:t>
    </dgm:pt>
    <dgm:pt modelId="{A8A2512A-3C50-4653-84BF-8E38A5A101F0}" type="parTrans" cxnId="{50CD4F36-366E-4257-9FCF-181A0421677F}">
      <dgm:prSet/>
      <dgm:spPr/>
      <dgm:t>
        <a:bodyPr/>
        <a:lstStyle/>
        <a:p>
          <a:endParaRPr lang="en-US" sz="3200">
            <a:latin typeface="Montserrat" panose="00000500000000000000" pitchFamily="2" charset="0"/>
          </a:endParaRPr>
        </a:p>
      </dgm:t>
    </dgm:pt>
    <dgm:pt modelId="{0977E5DD-3495-43CB-BE95-28E2C266B29F}" type="sibTrans" cxnId="{50CD4F36-366E-4257-9FCF-181A0421677F}">
      <dgm:prSet/>
      <dgm:spPr/>
      <dgm:t>
        <a:bodyPr/>
        <a:lstStyle/>
        <a:p>
          <a:endParaRPr lang="en-US" sz="3200">
            <a:latin typeface="Montserrat" panose="00000500000000000000" pitchFamily="2" charset="0"/>
          </a:endParaRPr>
        </a:p>
      </dgm:t>
    </dgm:pt>
    <dgm:pt modelId="{2B769E37-8D67-4554-B657-8C69BA206493}">
      <dgm:prSet phldr="0" custT="1"/>
      <dgm:spPr/>
      <dgm:t>
        <a:bodyPr/>
        <a:lstStyle/>
        <a:p>
          <a:r>
            <a:rPr lang="pt-BR" sz="2000">
              <a:latin typeface="Montserrat" panose="00000500000000000000" pitchFamily="2" charset="0"/>
            </a:rPr>
            <a:t> A Portaria SECEX 282/23 resolve boa parte dos desconfortos que motivaram o PDL 575/20</a:t>
          </a:r>
        </a:p>
      </dgm:t>
    </dgm:pt>
    <dgm:pt modelId="{0A664F49-9BE3-4D91-A118-BC165B350CE5}" type="parTrans" cxnId="{DDCCFAF0-A3AD-494E-AB8C-782A1367B6B6}">
      <dgm:prSet/>
      <dgm:spPr/>
      <dgm:t>
        <a:bodyPr/>
        <a:lstStyle/>
        <a:p>
          <a:endParaRPr lang="en-US" sz="3200">
            <a:latin typeface="Montserrat" panose="00000500000000000000" pitchFamily="2" charset="0"/>
          </a:endParaRPr>
        </a:p>
      </dgm:t>
    </dgm:pt>
    <dgm:pt modelId="{58711E32-0C55-44CF-99BC-69DAB69C3E26}" type="sibTrans" cxnId="{DDCCFAF0-A3AD-494E-AB8C-782A1367B6B6}">
      <dgm:prSet/>
      <dgm:spPr/>
      <dgm:t>
        <a:bodyPr/>
        <a:lstStyle/>
        <a:p>
          <a:endParaRPr lang="en-US" sz="3200">
            <a:latin typeface="Montserrat" panose="00000500000000000000" pitchFamily="2" charset="0"/>
          </a:endParaRPr>
        </a:p>
      </dgm:t>
    </dgm:pt>
    <dgm:pt modelId="{41B3B101-E551-4C99-985E-E6EFE7EF1F2C}">
      <dgm:prSet custT="1"/>
      <dgm:spPr/>
      <dgm:t>
        <a:bodyPr/>
        <a:lstStyle/>
        <a:p>
          <a:r>
            <a:rPr lang="pt-BR" sz="2000">
              <a:latin typeface="Montserrat" panose="00000500000000000000" pitchFamily="2" charset="0"/>
            </a:rPr>
            <a:t> A Portaria SECEX 282/23 deixou pontos por resolver</a:t>
          </a:r>
          <a:endParaRPr lang="en-US" sz="2000">
            <a:latin typeface="Montserrat" panose="00000500000000000000" pitchFamily="2" charset="0"/>
          </a:endParaRPr>
        </a:p>
      </dgm:t>
    </dgm:pt>
    <dgm:pt modelId="{AD226890-BE8A-4CF1-8640-F46DA3289AAA}" type="parTrans" cxnId="{4706DBD1-A22D-4163-8E0D-EE99BCC407CB}">
      <dgm:prSet/>
      <dgm:spPr/>
      <dgm:t>
        <a:bodyPr/>
        <a:lstStyle/>
        <a:p>
          <a:endParaRPr lang="en-US" sz="3200">
            <a:latin typeface="Montserrat" panose="00000500000000000000" pitchFamily="2" charset="0"/>
          </a:endParaRPr>
        </a:p>
      </dgm:t>
    </dgm:pt>
    <dgm:pt modelId="{9A591CA8-2D95-4215-9BC5-F577F9EF2E1C}" type="sibTrans" cxnId="{4706DBD1-A22D-4163-8E0D-EE99BCC407CB}">
      <dgm:prSet/>
      <dgm:spPr/>
      <dgm:t>
        <a:bodyPr/>
        <a:lstStyle/>
        <a:p>
          <a:endParaRPr lang="en-US" sz="3200">
            <a:latin typeface="Montserrat" panose="00000500000000000000" pitchFamily="2" charset="0"/>
          </a:endParaRPr>
        </a:p>
      </dgm:t>
    </dgm:pt>
    <dgm:pt modelId="{15AD1B4B-D1D2-4F6B-8FA3-8610A3B6C09F}" type="pres">
      <dgm:prSet presAssocID="{17879507-75EE-46BB-ABCC-FA7EC8AAC79F}" presName="root" presStyleCnt="0">
        <dgm:presLayoutVars>
          <dgm:dir/>
          <dgm:resizeHandles val="exact"/>
        </dgm:presLayoutVars>
      </dgm:prSet>
      <dgm:spPr/>
      <dgm:t>
        <a:bodyPr/>
        <a:lstStyle/>
        <a:p>
          <a:endParaRPr lang="pt-BR"/>
        </a:p>
      </dgm:t>
    </dgm:pt>
    <dgm:pt modelId="{E5E64B0E-867F-46C2-9232-B1CD054A7BF6}" type="pres">
      <dgm:prSet presAssocID="{17879507-75EE-46BB-ABCC-FA7EC8AAC79F}" presName="container" presStyleCnt="0">
        <dgm:presLayoutVars>
          <dgm:dir/>
          <dgm:resizeHandles val="exact"/>
        </dgm:presLayoutVars>
      </dgm:prSet>
      <dgm:spPr/>
    </dgm:pt>
    <dgm:pt modelId="{40E5399B-313E-4C2E-881E-B50A7B06D7C5}" type="pres">
      <dgm:prSet presAssocID="{C3C95C7B-F027-4943-AC71-F8486EA17E5C}" presName="compNode" presStyleCnt="0"/>
      <dgm:spPr/>
    </dgm:pt>
    <dgm:pt modelId="{74DF06DF-9134-4F9A-961B-288F496467D7}" type="pres">
      <dgm:prSet presAssocID="{C3C95C7B-F027-4943-AC71-F8486EA17E5C}" presName="iconBgRect" presStyleLbl="bgShp" presStyleIdx="0" presStyleCnt="3"/>
      <dgm:spPr>
        <a:solidFill>
          <a:schemeClr val="accent2"/>
        </a:solidFill>
      </dgm:spPr>
    </dgm:pt>
    <dgm:pt modelId="{67E3E542-2650-4A6B-91D9-5A658BF0F3F4}" type="pres">
      <dgm:prSet presAssocID="{C3C95C7B-F027-4943-AC71-F8486EA17E5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Group"/>
        </a:ext>
      </dgm:extLst>
    </dgm:pt>
    <dgm:pt modelId="{5B8D8E7C-8BA7-48F8-A5C2-B8F770F7B716}" type="pres">
      <dgm:prSet presAssocID="{C3C95C7B-F027-4943-AC71-F8486EA17E5C}" presName="spaceRect" presStyleCnt="0"/>
      <dgm:spPr/>
    </dgm:pt>
    <dgm:pt modelId="{7FEC5F56-2855-40E1-8081-D1EEB5769F02}" type="pres">
      <dgm:prSet presAssocID="{C3C95C7B-F027-4943-AC71-F8486EA17E5C}" presName="textRect" presStyleLbl="revTx" presStyleIdx="0" presStyleCnt="3">
        <dgm:presLayoutVars>
          <dgm:chMax val="1"/>
          <dgm:chPref val="1"/>
        </dgm:presLayoutVars>
      </dgm:prSet>
      <dgm:spPr/>
      <dgm:t>
        <a:bodyPr/>
        <a:lstStyle/>
        <a:p>
          <a:endParaRPr lang="pt-BR"/>
        </a:p>
      </dgm:t>
    </dgm:pt>
    <dgm:pt modelId="{A3325958-77C5-4985-BC35-B266262771B1}" type="pres">
      <dgm:prSet presAssocID="{0977E5DD-3495-43CB-BE95-28E2C266B29F}" presName="sibTrans" presStyleLbl="sibTrans2D1" presStyleIdx="0" presStyleCnt="0"/>
      <dgm:spPr/>
      <dgm:t>
        <a:bodyPr/>
        <a:lstStyle/>
        <a:p>
          <a:endParaRPr lang="pt-BR"/>
        </a:p>
      </dgm:t>
    </dgm:pt>
    <dgm:pt modelId="{667557A3-7636-4623-86E4-0B86427E75AD}" type="pres">
      <dgm:prSet presAssocID="{2B769E37-8D67-4554-B657-8C69BA206493}" presName="compNode" presStyleCnt="0"/>
      <dgm:spPr/>
    </dgm:pt>
    <dgm:pt modelId="{AF168899-8EAA-49AB-B072-4F9441F20DB5}" type="pres">
      <dgm:prSet presAssocID="{2B769E37-8D67-4554-B657-8C69BA206493}" presName="iconBgRect" presStyleLbl="bgShp" presStyleIdx="1" presStyleCnt="3"/>
      <dgm:spPr>
        <a:solidFill>
          <a:schemeClr val="accent2"/>
        </a:solidFill>
      </dgm:spPr>
    </dgm:pt>
    <dgm:pt modelId="{6CDACA7A-099C-4E5A-8EE0-0A5FBEA3171F}" type="pres">
      <dgm:prSet presAssocID="{2B769E37-8D67-4554-B657-8C69BA20649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Ribbon"/>
        </a:ext>
      </dgm:extLst>
    </dgm:pt>
    <dgm:pt modelId="{90F7DFCB-B26A-44F7-9C72-B87BC0E338BD}" type="pres">
      <dgm:prSet presAssocID="{2B769E37-8D67-4554-B657-8C69BA206493}" presName="spaceRect" presStyleCnt="0"/>
      <dgm:spPr/>
    </dgm:pt>
    <dgm:pt modelId="{A133712B-73D6-4B1C-AB9D-8E29A9E641A7}" type="pres">
      <dgm:prSet presAssocID="{2B769E37-8D67-4554-B657-8C69BA206493}" presName="textRect" presStyleLbl="revTx" presStyleIdx="1" presStyleCnt="3">
        <dgm:presLayoutVars>
          <dgm:chMax val="1"/>
          <dgm:chPref val="1"/>
        </dgm:presLayoutVars>
      </dgm:prSet>
      <dgm:spPr/>
      <dgm:t>
        <a:bodyPr/>
        <a:lstStyle/>
        <a:p>
          <a:endParaRPr lang="pt-BR"/>
        </a:p>
      </dgm:t>
    </dgm:pt>
    <dgm:pt modelId="{49767D43-B6A0-47AB-8B92-C619B00F861F}" type="pres">
      <dgm:prSet presAssocID="{58711E32-0C55-44CF-99BC-69DAB69C3E26}" presName="sibTrans" presStyleLbl="sibTrans2D1" presStyleIdx="0" presStyleCnt="0"/>
      <dgm:spPr/>
      <dgm:t>
        <a:bodyPr/>
        <a:lstStyle/>
        <a:p>
          <a:endParaRPr lang="pt-BR"/>
        </a:p>
      </dgm:t>
    </dgm:pt>
    <dgm:pt modelId="{DF5BBEB8-67AD-4D27-8D49-5511939E761C}" type="pres">
      <dgm:prSet presAssocID="{41B3B101-E551-4C99-985E-E6EFE7EF1F2C}" presName="compNode" presStyleCnt="0"/>
      <dgm:spPr/>
    </dgm:pt>
    <dgm:pt modelId="{60695BD6-16F0-4356-B386-F75FD2D72D9A}" type="pres">
      <dgm:prSet presAssocID="{41B3B101-E551-4C99-985E-E6EFE7EF1F2C}" presName="iconBgRect" presStyleLbl="bgShp" presStyleIdx="2" presStyleCnt="3"/>
      <dgm:spPr>
        <a:solidFill>
          <a:schemeClr val="accent2"/>
        </a:solidFill>
      </dgm:spPr>
    </dgm:pt>
    <dgm:pt modelId="{4D4DC76A-E2D4-49A8-9BF6-67AF25D6A91D}" type="pres">
      <dgm:prSet presAssocID="{41B3B101-E551-4C99-985E-E6EFE7EF1F2C}"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lipboard Partially Checked with solid fill"/>
        </a:ext>
      </dgm:extLst>
    </dgm:pt>
    <dgm:pt modelId="{9E7CA996-8772-481B-96C4-5FF5A6952F41}" type="pres">
      <dgm:prSet presAssocID="{41B3B101-E551-4C99-985E-E6EFE7EF1F2C}" presName="spaceRect" presStyleCnt="0"/>
      <dgm:spPr/>
    </dgm:pt>
    <dgm:pt modelId="{78E24EE5-BFA0-441C-A14D-D03F764A82AE}" type="pres">
      <dgm:prSet presAssocID="{41B3B101-E551-4C99-985E-E6EFE7EF1F2C}" presName="textRect" presStyleLbl="revTx" presStyleIdx="2" presStyleCnt="3">
        <dgm:presLayoutVars>
          <dgm:chMax val="1"/>
          <dgm:chPref val="1"/>
        </dgm:presLayoutVars>
      </dgm:prSet>
      <dgm:spPr/>
      <dgm:t>
        <a:bodyPr/>
        <a:lstStyle/>
        <a:p>
          <a:endParaRPr lang="pt-BR"/>
        </a:p>
      </dgm:t>
    </dgm:pt>
  </dgm:ptLst>
  <dgm:cxnLst>
    <dgm:cxn modelId="{B6470BCD-57B0-41E8-8387-49E975EE5745}" type="presOf" srcId="{41B3B101-E551-4C99-985E-E6EFE7EF1F2C}" destId="{78E24EE5-BFA0-441C-A14D-D03F764A82AE}" srcOrd="0" destOrd="0" presId="urn:microsoft.com/office/officeart/2018/2/layout/IconCircleList"/>
    <dgm:cxn modelId="{4706DBD1-A22D-4163-8E0D-EE99BCC407CB}" srcId="{17879507-75EE-46BB-ABCC-FA7EC8AAC79F}" destId="{41B3B101-E551-4C99-985E-E6EFE7EF1F2C}" srcOrd="2" destOrd="0" parTransId="{AD226890-BE8A-4CF1-8640-F46DA3289AAA}" sibTransId="{9A591CA8-2D95-4215-9BC5-F577F9EF2E1C}"/>
    <dgm:cxn modelId="{CB8D0326-7363-4174-92BD-A2BDB59DBDCA}" type="presOf" srcId="{0977E5DD-3495-43CB-BE95-28E2C266B29F}" destId="{A3325958-77C5-4985-BC35-B266262771B1}" srcOrd="0" destOrd="0" presId="urn:microsoft.com/office/officeart/2018/2/layout/IconCircleList"/>
    <dgm:cxn modelId="{D9194795-9538-48B8-A2B0-4A6D76FB8768}" type="presOf" srcId="{C3C95C7B-F027-4943-AC71-F8486EA17E5C}" destId="{7FEC5F56-2855-40E1-8081-D1EEB5769F02}" srcOrd="0" destOrd="0" presId="urn:microsoft.com/office/officeart/2018/2/layout/IconCircleList"/>
    <dgm:cxn modelId="{12A7CB3D-7C7E-446D-88BB-3C564882E9FC}" type="presOf" srcId="{2B769E37-8D67-4554-B657-8C69BA206493}" destId="{A133712B-73D6-4B1C-AB9D-8E29A9E641A7}" srcOrd="0" destOrd="0" presId="urn:microsoft.com/office/officeart/2018/2/layout/IconCircleList"/>
    <dgm:cxn modelId="{402110F8-B231-4BDB-A131-FD0970DE7433}" type="presOf" srcId="{58711E32-0C55-44CF-99BC-69DAB69C3E26}" destId="{49767D43-B6A0-47AB-8B92-C619B00F861F}" srcOrd="0" destOrd="0" presId="urn:microsoft.com/office/officeart/2018/2/layout/IconCircleList"/>
    <dgm:cxn modelId="{1AB4C783-0B0C-4769-A587-CCC5A41AF156}" type="presOf" srcId="{17879507-75EE-46BB-ABCC-FA7EC8AAC79F}" destId="{15AD1B4B-D1D2-4F6B-8FA3-8610A3B6C09F}" srcOrd="0" destOrd="0" presId="urn:microsoft.com/office/officeart/2018/2/layout/IconCircleList"/>
    <dgm:cxn modelId="{50CD4F36-366E-4257-9FCF-181A0421677F}" srcId="{17879507-75EE-46BB-ABCC-FA7EC8AAC79F}" destId="{C3C95C7B-F027-4943-AC71-F8486EA17E5C}" srcOrd="0" destOrd="0" parTransId="{A8A2512A-3C50-4653-84BF-8E38A5A101F0}" sibTransId="{0977E5DD-3495-43CB-BE95-28E2C266B29F}"/>
    <dgm:cxn modelId="{DDCCFAF0-A3AD-494E-AB8C-782A1367B6B6}" srcId="{17879507-75EE-46BB-ABCC-FA7EC8AAC79F}" destId="{2B769E37-8D67-4554-B657-8C69BA206493}" srcOrd="1" destOrd="0" parTransId="{0A664F49-9BE3-4D91-A118-BC165B350CE5}" sibTransId="{58711E32-0C55-44CF-99BC-69DAB69C3E26}"/>
    <dgm:cxn modelId="{2570C897-851B-4075-8CF3-682371696B20}" type="presParOf" srcId="{15AD1B4B-D1D2-4F6B-8FA3-8610A3B6C09F}" destId="{E5E64B0E-867F-46C2-9232-B1CD054A7BF6}" srcOrd="0" destOrd="0" presId="urn:microsoft.com/office/officeart/2018/2/layout/IconCircleList"/>
    <dgm:cxn modelId="{F9D2DBE1-C6A5-4C0A-88AD-58EA8560DC11}" type="presParOf" srcId="{E5E64B0E-867F-46C2-9232-B1CD054A7BF6}" destId="{40E5399B-313E-4C2E-881E-B50A7B06D7C5}" srcOrd="0" destOrd="0" presId="urn:microsoft.com/office/officeart/2018/2/layout/IconCircleList"/>
    <dgm:cxn modelId="{A0CEF5BC-33E1-4672-88F5-A689E77D4214}" type="presParOf" srcId="{40E5399B-313E-4C2E-881E-B50A7B06D7C5}" destId="{74DF06DF-9134-4F9A-961B-288F496467D7}" srcOrd="0" destOrd="0" presId="urn:microsoft.com/office/officeart/2018/2/layout/IconCircleList"/>
    <dgm:cxn modelId="{1D731B06-8F9A-4098-93E5-CF2601288DED}" type="presParOf" srcId="{40E5399B-313E-4C2E-881E-B50A7B06D7C5}" destId="{67E3E542-2650-4A6B-91D9-5A658BF0F3F4}" srcOrd="1" destOrd="0" presId="urn:microsoft.com/office/officeart/2018/2/layout/IconCircleList"/>
    <dgm:cxn modelId="{1F1971F7-C7FC-4DE5-915F-6438B20357E4}" type="presParOf" srcId="{40E5399B-313E-4C2E-881E-B50A7B06D7C5}" destId="{5B8D8E7C-8BA7-48F8-A5C2-B8F770F7B716}" srcOrd="2" destOrd="0" presId="urn:microsoft.com/office/officeart/2018/2/layout/IconCircleList"/>
    <dgm:cxn modelId="{9088ACAE-6381-4E36-B297-856D55B7D3F7}" type="presParOf" srcId="{40E5399B-313E-4C2E-881E-B50A7B06D7C5}" destId="{7FEC5F56-2855-40E1-8081-D1EEB5769F02}" srcOrd="3" destOrd="0" presId="urn:microsoft.com/office/officeart/2018/2/layout/IconCircleList"/>
    <dgm:cxn modelId="{0C422604-3A18-4086-9609-0AC8616FB40F}" type="presParOf" srcId="{E5E64B0E-867F-46C2-9232-B1CD054A7BF6}" destId="{A3325958-77C5-4985-BC35-B266262771B1}" srcOrd="1" destOrd="0" presId="urn:microsoft.com/office/officeart/2018/2/layout/IconCircleList"/>
    <dgm:cxn modelId="{3503F8A2-77F8-4E62-A9DA-05A35AA8708B}" type="presParOf" srcId="{E5E64B0E-867F-46C2-9232-B1CD054A7BF6}" destId="{667557A3-7636-4623-86E4-0B86427E75AD}" srcOrd="2" destOrd="0" presId="urn:microsoft.com/office/officeart/2018/2/layout/IconCircleList"/>
    <dgm:cxn modelId="{C7B08C1F-B46E-4EC4-AF2D-C9D03F062C7F}" type="presParOf" srcId="{667557A3-7636-4623-86E4-0B86427E75AD}" destId="{AF168899-8EAA-49AB-B072-4F9441F20DB5}" srcOrd="0" destOrd="0" presId="urn:microsoft.com/office/officeart/2018/2/layout/IconCircleList"/>
    <dgm:cxn modelId="{E64E323A-0CE3-4961-BC24-2826C55C94FE}" type="presParOf" srcId="{667557A3-7636-4623-86E4-0B86427E75AD}" destId="{6CDACA7A-099C-4E5A-8EE0-0A5FBEA3171F}" srcOrd="1" destOrd="0" presId="urn:microsoft.com/office/officeart/2018/2/layout/IconCircleList"/>
    <dgm:cxn modelId="{009CCD26-FA0E-4630-B136-E5586CE609A3}" type="presParOf" srcId="{667557A3-7636-4623-86E4-0B86427E75AD}" destId="{90F7DFCB-B26A-44F7-9C72-B87BC0E338BD}" srcOrd="2" destOrd="0" presId="urn:microsoft.com/office/officeart/2018/2/layout/IconCircleList"/>
    <dgm:cxn modelId="{B589D6FE-EDD1-4F9C-88C9-2CB5DD667500}" type="presParOf" srcId="{667557A3-7636-4623-86E4-0B86427E75AD}" destId="{A133712B-73D6-4B1C-AB9D-8E29A9E641A7}" srcOrd="3" destOrd="0" presId="urn:microsoft.com/office/officeart/2018/2/layout/IconCircleList"/>
    <dgm:cxn modelId="{EB46BFEE-C3E0-4A86-89A2-840EDABA16E3}" type="presParOf" srcId="{E5E64B0E-867F-46C2-9232-B1CD054A7BF6}" destId="{49767D43-B6A0-47AB-8B92-C619B00F861F}" srcOrd="3" destOrd="0" presId="urn:microsoft.com/office/officeart/2018/2/layout/IconCircleList"/>
    <dgm:cxn modelId="{E229909D-C609-489F-A545-D52D013D278E}" type="presParOf" srcId="{E5E64B0E-867F-46C2-9232-B1CD054A7BF6}" destId="{DF5BBEB8-67AD-4D27-8D49-5511939E761C}" srcOrd="4" destOrd="0" presId="urn:microsoft.com/office/officeart/2018/2/layout/IconCircleList"/>
    <dgm:cxn modelId="{8583091A-3968-461B-B5B3-F360D60FC063}" type="presParOf" srcId="{DF5BBEB8-67AD-4D27-8D49-5511939E761C}" destId="{60695BD6-16F0-4356-B386-F75FD2D72D9A}" srcOrd="0" destOrd="0" presId="urn:microsoft.com/office/officeart/2018/2/layout/IconCircleList"/>
    <dgm:cxn modelId="{7AF6789E-2AF5-4F61-9BCB-87419F0F6F58}" type="presParOf" srcId="{DF5BBEB8-67AD-4D27-8D49-5511939E761C}" destId="{4D4DC76A-E2D4-49A8-9BF6-67AF25D6A91D}" srcOrd="1" destOrd="0" presId="urn:microsoft.com/office/officeart/2018/2/layout/IconCircleList"/>
    <dgm:cxn modelId="{780209CF-85A9-4228-8369-5A844C811C7C}" type="presParOf" srcId="{DF5BBEB8-67AD-4D27-8D49-5511939E761C}" destId="{9E7CA996-8772-481B-96C4-5FF5A6952F41}" srcOrd="2" destOrd="0" presId="urn:microsoft.com/office/officeart/2018/2/layout/IconCircleList"/>
    <dgm:cxn modelId="{EE83C582-00A4-4F5B-AB8D-E03F9D059F60}" type="presParOf" srcId="{DF5BBEB8-67AD-4D27-8D49-5511939E761C}" destId="{78E24EE5-BFA0-441C-A14D-D03F764A82A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879507-75EE-46BB-ABCC-FA7EC8AAC79F}" type="doc">
      <dgm:prSet loTypeId="urn:microsoft.com/office/officeart/2018/2/layout/IconCircleList" loCatId="icon" qsTypeId="urn:microsoft.com/office/officeart/2005/8/quickstyle/simple1" qsCatId="simple" csTypeId="urn:microsoft.com/office/officeart/2005/8/colors/colorful2" csCatId="colorful" phldr="1"/>
      <dgm:spPr/>
      <dgm:t>
        <a:bodyPr/>
        <a:lstStyle/>
        <a:p>
          <a:endParaRPr lang="en-US"/>
        </a:p>
      </dgm:t>
    </dgm:pt>
    <dgm:pt modelId="{6FF3D860-C313-456F-BAAA-E0D637A705A2}">
      <dgm:prSet/>
      <dgm:spPr/>
      <dgm:t>
        <a:bodyPr/>
        <a:lstStyle/>
        <a:p>
          <a:pPr>
            <a:lnSpc>
              <a:spcPct val="100000"/>
            </a:lnSpc>
          </a:pPr>
          <a:r>
            <a:rPr lang="pt-BR"/>
            <a:t>Contextualização PDL 575 2020, Inovações Regulamentares com a Agregação no antigo Ministério da Economia, problemas com a Desagregação, Consulta Pública em Curso</a:t>
          </a:r>
          <a:endParaRPr lang="en-US"/>
        </a:p>
      </dgm:t>
    </dgm:pt>
    <dgm:pt modelId="{EA366537-5284-4F35-8BA3-5A32742DA280}" type="parTrans" cxnId="{5229E639-E9C4-4897-8CF5-A94CB49CC1CB}">
      <dgm:prSet/>
      <dgm:spPr/>
      <dgm:t>
        <a:bodyPr/>
        <a:lstStyle/>
        <a:p>
          <a:endParaRPr lang="en-US"/>
        </a:p>
      </dgm:t>
    </dgm:pt>
    <dgm:pt modelId="{31C36537-44E0-4134-92F2-BB34BB8DF273}" type="sibTrans" cxnId="{5229E639-E9C4-4897-8CF5-A94CB49CC1CB}">
      <dgm:prSet/>
      <dgm:spPr/>
      <dgm:t>
        <a:bodyPr/>
        <a:lstStyle/>
        <a:p>
          <a:pPr>
            <a:lnSpc>
              <a:spcPct val="100000"/>
            </a:lnSpc>
          </a:pPr>
          <a:endParaRPr lang="en-US"/>
        </a:p>
      </dgm:t>
    </dgm:pt>
    <dgm:pt modelId="{C3C95C7B-F027-4943-AC71-F8486EA17E5C}">
      <dgm:prSet/>
      <dgm:spPr/>
      <dgm:t>
        <a:bodyPr/>
        <a:lstStyle/>
        <a:p>
          <a:pPr>
            <a:lnSpc>
              <a:spcPct val="100000"/>
            </a:lnSpc>
          </a:pPr>
          <a:r>
            <a:rPr lang="pt-BR"/>
            <a:t>No topos do Interesse Público: </a:t>
          </a:r>
          <a:r>
            <a:rPr lang="pt-BR" b="1"/>
            <a:t>Não pode haver Defesa Comercial contrária ao Interesse Público no Brasil</a:t>
          </a:r>
          <a:endParaRPr lang="en-US" b="1"/>
        </a:p>
      </dgm:t>
    </dgm:pt>
    <dgm:pt modelId="{A8A2512A-3C50-4653-84BF-8E38A5A101F0}" type="parTrans" cxnId="{50CD4F36-366E-4257-9FCF-181A0421677F}">
      <dgm:prSet/>
      <dgm:spPr/>
      <dgm:t>
        <a:bodyPr/>
        <a:lstStyle/>
        <a:p>
          <a:endParaRPr lang="en-US"/>
        </a:p>
      </dgm:t>
    </dgm:pt>
    <dgm:pt modelId="{0977E5DD-3495-43CB-BE95-28E2C266B29F}" type="sibTrans" cxnId="{50CD4F36-366E-4257-9FCF-181A0421677F}">
      <dgm:prSet/>
      <dgm:spPr/>
      <dgm:t>
        <a:bodyPr/>
        <a:lstStyle/>
        <a:p>
          <a:pPr>
            <a:lnSpc>
              <a:spcPct val="100000"/>
            </a:lnSpc>
          </a:pPr>
          <a:endParaRPr lang="en-US"/>
        </a:p>
      </dgm:t>
    </dgm:pt>
    <dgm:pt modelId="{2B769E37-8D67-4554-B657-8C69BA206493}">
      <dgm:prSet/>
      <dgm:spPr/>
      <dgm:t>
        <a:bodyPr/>
        <a:lstStyle/>
        <a:p>
          <a:pPr>
            <a:lnSpc>
              <a:spcPct val="100000"/>
            </a:lnSpc>
          </a:pPr>
          <a:r>
            <a:rPr lang="pt-BR"/>
            <a:t>Aperfeiçoamentos necessários na Motivação ao PDL 575/2020: AIP perfeitamente compatível ao GATT/94 e mandatória no Brasil</a:t>
          </a:r>
          <a:endParaRPr lang="en-US"/>
        </a:p>
      </dgm:t>
    </dgm:pt>
    <dgm:pt modelId="{0A664F49-9BE3-4D91-A118-BC165B350CE5}" type="parTrans" cxnId="{DDCCFAF0-A3AD-494E-AB8C-782A1367B6B6}">
      <dgm:prSet/>
      <dgm:spPr/>
      <dgm:t>
        <a:bodyPr/>
        <a:lstStyle/>
        <a:p>
          <a:endParaRPr lang="en-US"/>
        </a:p>
      </dgm:t>
    </dgm:pt>
    <dgm:pt modelId="{58711E32-0C55-44CF-99BC-69DAB69C3E26}" type="sibTrans" cxnId="{DDCCFAF0-A3AD-494E-AB8C-782A1367B6B6}">
      <dgm:prSet/>
      <dgm:spPr/>
      <dgm:t>
        <a:bodyPr/>
        <a:lstStyle/>
        <a:p>
          <a:pPr>
            <a:lnSpc>
              <a:spcPct val="100000"/>
            </a:lnSpc>
          </a:pPr>
          <a:endParaRPr lang="en-US"/>
        </a:p>
      </dgm:t>
    </dgm:pt>
    <dgm:pt modelId="{FCBFBF2F-EEE2-49D4-92EA-5B61A744B31C}">
      <dgm:prSet/>
      <dgm:spPr/>
      <dgm:t>
        <a:bodyPr/>
        <a:lstStyle/>
        <a:p>
          <a:pPr>
            <a:lnSpc>
              <a:spcPct val="100000"/>
            </a:lnSpc>
          </a:pPr>
          <a:r>
            <a:rPr lang="pt-BR"/>
            <a:t>O Legislador Racional</a:t>
          </a:r>
          <a:endParaRPr lang="en-US"/>
        </a:p>
      </dgm:t>
    </dgm:pt>
    <dgm:pt modelId="{6D66F685-EA5F-41D6-8730-400E007D5AF0}" type="parTrans" cxnId="{00D47FFE-FCF5-4C89-96C2-43AE4589037D}">
      <dgm:prSet/>
      <dgm:spPr/>
      <dgm:t>
        <a:bodyPr/>
        <a:lstStyle/>
        <a:p>
          <a:endParaRPr lang="en-US"/>
        </a:p>
      </dgm:t>
    </dgm:pt>
    <dgm:pt modelId="{7F3A9368-F09E-4524-8ED9-BBEBBB5DCE48}" type="sibTrans" cxnId="{00D47FFE-FCF5-4C89-96C2-43AE4589037D}">
      <dgm:prSet/>
      <dgm:spPr/>
      <dgm:t>
        <a:bodyPr/>
        <a:lstStyle/>
        <a:p>
          <a:pPr>
            <a:lnSpc>
              <a:spcPct val="100000"/>
            </a:lnSpc>
          </a:pPr>
          <a:endParaRPr lang="en-US"/>
        </a:p>
      </dgm:t>
    </dgm:pt>
    <dgm:pt modelId="{41B3B101-E551-4C99-985E-E6EFE7EF1F2C}">
      <dgm:prSet/>
      <dgm:spPr/>
      <dgm:t>
        <a:bodyPr/>
        <a:lstStyle/>
        <a:p>
          <a:pPr>
            <a:lnSpc>
              <a:spcPct val="100000"/>
            </a:lnSpc>
          </a:pPr>
          <a:r>
            <a:rPr lang="pt-BR"/>
            <a:t>Os efeitos práticos da Defesa Comercial, a frequência do IP em Defesa Comercial como Sintoma de Problemas</a:t>
          </a:r>
          <a:endParaRPr lang="en-US"/>
        </a:p>
      </dgm:t>
    </dgm:pt>
    <dgm:pt modelId="{AD226890-BE8A-4CF1-8640-F46DA3289AAA}" type="parTrans" cxnId="{4706DBD1-A22D-4163-8E0D-EE99BCC407CB}">
      <dgm:prSet/>
      <dgm:spPr/>
      <dgm:t>
        <a:bodyPr/>
        <a:lstStyle/>
        <a:p>
          <a:endParaRPr lang="en-US"/>
        </a:p>
      </dgm:t>
    </dgm:pt>
    <dgm:pt modelId="{9A591CA8-2D95-4215-9BC5-F577F9EF2E1C}" type="sibTrans" cxnId="{4706DBD1-A22D-4163-8E0D-EE99BCC407CB}">
      <dgm:prSet/>
      <dgm:spPr/>
      <dgm:t>
        <a:bodyPr/>
        <a:lstStyle/>
        <a:p>
          <a:pPr>
            <a:lnSpc>
              <a:spcPct val="100000"/>
            </a:lnSpc>
          </a:pPr>
          <a:endParaRPr lang="en-US"/>
        </a:p>
      </dgm:t>
    </dgm:pt>
    <dgm:pt modelId="{673E188A-0644-4689-A123-BFECE3F96FEA}">
      <dgm:prSet/>
      <dgm:spPr/>
      <dgm:t>
        <a:bodyPr/>
        <a:lstStyle/>
        <a:p>
          <a:pPr>
            <a:lnSpc>
              <a:spcPct val="100000"/>
            </a:lnSpc>
          </a:pPr>
          <a:r>
            <a:rPr lang="pt-BR"/>
            <a:t>A implementação de procedimentos conformes e administrativamente razoáveis </a:t>
          </a:r>
          <a:endParaRPr lang="en-US"/>
        </a:p>
      </dgm:t>
    </dgm:pt>
    <dgm:pt modelId="{98D88348-6660-4A45-82DD-6DED254C088A}" type="parTrans" cxnId="{AD2B3D86-12DA-46B1-8C78-901F49A11C1A}">
      <dgm:prSet/>
      <dgm:spPr/>
      <dgm:t>
        <a:bodyPr/>
        <a:lstStyle/>
        <a:p>
          <a:endParaRPr lang="en-US"/>
        </a:p>
      </dgm:t>
    </dgm:pt>
    <dgm:pt modelId="{2D09CD6E-7C46-4386-87AA-C359C145E8F4}" type="sibTrans" cxnId="{AD2B3D86-12DA-46B1-8C78-901F49A11C1A}">
      <dgm:prSet/>
      <dgm:spPr/>
      <dgm:t>
        <a:bodyPr/>
        <a:lstStyle/>
        <a:p>
          <a:pPr>
            <a:lnSpc>
              <a:spcPct val="100000"/>
            </a:lnSpc>
          </a:pPr>
          <a:endParaRPr lang="en-US"/>
        </a:p>
      </dgm:t>
    </dgm:pt>
    <dgm:pt modelId="{C4B56232-0282-486E-9FCF-36C2A917CAD4}">
      <dgm:prSet/>
      <dgm:spPr/>
      <dgm:t>
        <a:bodyPr/>
        <a:lstStyle/>
        <a:p>
          <a:pPr>
            <a:lnSpc>
              <a:spcPct val="100000"/>
            </a:lnSpc>
          </a:pPr>
          <a:r>
            <a:rPr lang="pt-BR"/>
            <a:t>Proposta de Aperfeiçoamento: Definição de órgão competente e Restauração da Resolução Nº 29, de 07 de abril de 2017</a:t>
          </a:r>
          <a:endParaRPr lang="en-US"/>
        </a:p>
      </dgm:t>
    </dgm:pt>
    <dgm:pt modelId="{DAD9B60B-A9F6-4D8D-BD26-5F3DE54B8EF2}" type="parTrans" cxnId="{DF28F088-F4D7-4FFF-87FE-0E284FFB5341}">
      <dgm:prSet/>
      <dgm:spPr/>
      <dgm:t>
        <a:bodyPr/>
        <a:lstStyle/>
        <a:p>
          <a:endParaRPr lang="en-US"/>
        </a:p>
      </dgm:t>
    </dgm:pt>
    <dgm:pt modelId="{6EEF3DE1-EBE0-41F8-956C-0244D49B0D58}" type="sibTrans" cxnId="{DF28F088-F4D7-4FFF-87FE-0E284FFB5341}">
      <dgm:prSet/>
      <dgm:spPr/>
      <dgm:t>
        <a:bodyPr/>
        <a:lstStyle/>
        <a:p>
          <a:endParaRPr lang="en-US"/>
        </a:p>
      </dgm:t>
    </dgm:pt>
    <dgm:pt modelId="{15AD1B4B-D1D2-4F6B-8FA3-8610A3B6C09F}" type="pres">
      <dgm:prSet presAssocID="{17879507-75EE-46BB-ABCC-FA7EC8AAC79F}" presName="root" presStyleCnt="0">
        <dgm:presLayoutVars>
          <dgm:dir/>
          <dgm:resizeHandles val="exact"/>
        </dgm:presLayoutVars>
      </dgm:prSet>
      <dgm:spPr/>
      <dgm:t>
        <a:bodyPr/>
        <a:lstStyle/>
        <a:p>
          <a:endParaRPr lang="pt-BR"/>
        </a:p>
      </dgm:t>
    </dgm:pt>
    <dgm:pt modelId="{E5E64B0E-867F-46C2-9232-B1CD054A7BF6}" type="pres">
      <dgm:prSet presAssocID="{17879507-75EE-46BB-ABCC-FA7EC8AAC79F}" presName="container" presStyleCnt="0">
        <dgm:presLayoutVars>
          <dgm:dir/>
          <dgm:resizeHandles val="exact"/>
        </dgm:presLayoutVars>
      </dgm:prSet>
      <dgm:spPr/>
    </dgm:pt>
    <dgm:pt modelId="{F6C9EDF8-98E8-4546-9ABA-1BF882976D98}" type="pres">
      <dgm:prSet presAssocID="{6FF3D860-C313-456F-BAAA-E0D637A705A2}" presName="compNode" presStyleCnt="0"/>
      <dgm:spPr/>
    </dgm:pt>
    <dgm:pt modelId="{6C034AD4-9DF7-449A-B54E-CB8B8E6CC7A0}" type="pres">
      <dgm:prSet presAssocID="{6FF3D860-C313-456F-BAAA-E0D637A705A2}" presName="iconBgRect" presStyleLbl="bgShp" presStyleIdx="0" presStyleCnt="7"/>
      <dgm:spPr/>
    </dgm:pt>
    <dgm:pt modelId="{42529B8E-5CC4-4B9B-B8CC-DD079B8A6FBB}" type="pres">
      <dgm:prSet presAssocID="{6FF3D860-C313-456F-BAAA-E0D637A705A2}"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Lightbulb"/>
        </a:ext>
      </dgm:extLst>
    </dgm:pt>
    <dgm:pt modelId="{E9EA4535-B7FE-47C5-AC84-9B32989ADD51}" type="pres">
      <dgm:prSet presAssocID="{6FF3D860-C313-456F-BAAA-E0D637A705A2}" presName="spaceRect" presStyleCnt="0"/>
      <dgm:spPr/>
    </dgm:pt>
    <dgm:pt modelId="{6988362E-115D-4615-A250-AFE17711EA26}" type="pres">
      <dgm:prSet presAssocID="{6FF3D860-C313-456F-BAAA-E0D637A705A2}" presName="textRect" presStyleLbl="revTx" presStyleIdx="0" presStyleCnt="7">
        <dgm:presLayoutVars>
          <dgm:chMax val="1"/>
          <dgm:chPref val="1"/>
        </dgm:presLayoutVars>
      </dgm:prSet>
      <dgm:spPr/>
      <dgm:t>
        <a:bodyPr/>
        <a:lstStyle/>
        <a:p>
          <a:endParaRPr lang="pt-BR"/>
        </a:p>
      </dgm:t>
    </dgm:pt>
    <dgm:pt modelId="{03914DCC-A38A-4EF4-B8DA-814064258145}" type="pres">
      <dgm:prSet presAssocID="{31C36537-44E0-4134-92F2-BB34BB8DF273}" presName="sibTrans" presStyleLbl="sibTrans2D1" presStyleIdx="0" presStyleCnt="0"/>
      <dgm:spPr/>
      <dgm:t>
        <a:bodyPr/>
        <a:lstStyle/>
        <a:p>
          <a:endParaRPr lang="pt-BR"/>
        </a:p>
      </dgm:t>
    </dgm:pt>
    <dgm:pt modelId="{40E5399B-313E-4C2E-881E-B50A7B06D7C5}" type="pres">
      <dgm:prSet presAssocID="{C3C95C7B-F027-4943-AC71-F8486EA17E5C}" presName="compNode" presStyleCnt="0"/>
      <dgm:spPr/>
    </dgm:pt>
    <dgm:pt modelId="{74DF06DF-9134-4F9A-961B-288F496467D7}" type="pres">
      <dgm:prSet presAssocID="{C3C95C7B-F027-4943-AC71-F8486EA17E5C}" presName="iconBgRect" presStyleLbl="bgShp" presStyleIdx="1" presStyleCnt="7"/>
      <dgm:spPr/>
    </dgm:pt>
    <dgm:pt modelId="{67E3E542-2650-4A6B-91D9-5A658BF0F3F4}" type="pres">
      <dgm:prSet presAssocID="{C3C95C7B-F027-4943-AC71-F8486EA17E5C}"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Group"/>
        </a:ext>
      </dgm:extLst>
    </dgm:pt>
    <dgm:pt modelId="{5B8D8E7C-8BA7-48F8-A5C2-B8F770F7B716}" type="pres">
      <dgm:prSet presAssocID="{C3C95C7B-F027-4943-AC71-F8486EA17E5C}" presName="spaceRect" presStyleCnt="0"/>
      <dgm:spPr/>
    </dgm:pt>
    <dgm:pt modelId="{7FEC5F56-2855-40E1-8081-D1EEB5769F02}" type="pres">
      <dgm:prSet presAssocID="{C3C95C7B-F027-4943-AC71-F8486EA17E5C}" presName="textRect" presStyleLbl="revTx" presStyleIdx="1" presStyleCnt="7">
        <dgm:presLayoutVars>
          <dgm:chMax val="1"/>
          <dgm:chPref val="1"/>
        </dgm:presLayoutVars>
      </dgm:prSet>
      <dgm:spPr/>
      <dgm:t>
        <a:bodyPr/>
        <a:lstStyle/>
        <a:p>
          <a:endParaRPr lang="pt-BR"/>
        </a:p>
      </dgm:t>
    </dgm:pt>
    <dgm:pt modelId="{A3325958-77C5-4985-BC35-B266262771B1}" type="pres">
      <dgm:prSet presAssocID="{0977E5DD-3495-43CB-BE95-28E2C266B29F}" presName="sibTrans" presStyleLbl="sibTrans2D1" presStyleIdx="0" presStyleCnt="0"/>
      <dgm:spPr/>
      <dgm:t>
        <a:bodyPr/>
        <a:lstStyle/>
        <a:p>
          <a:endParaRPr lang="pt-BR"/>
        </a:p>
      </dgm:t>
    </dgm:pt>
    <dgm:pt modelId="{667557A3-7636-4623-86E4-0B86427E75AD}" type="pres">
      <dgm:prSet presAssocID="{2B769E37-8D67-4554-B657-8C69BA206493}" presName="compNode" presStyleCnt="0"/>
      <dgm:spPr/>
    </dgm:pt>
    <dgm:pt modelId="{AF168899-8EAA-49AB-B072-4F9441F20DB5}" type="pres">
      <dgm:prSet presAssocID="{2B769E37-8D67-4554-B657-8C69BA206493}" presName="iconBgRect" presStyleLbl="bgShp" presStyleIdx="2" presStyleCnt="7"/>
      <dgm:spPr/>
    </dgm:pt>
    <dgm:pt modelId="{6CDACA7A-099C-4E5A-8EE0-0A5FBEA3171F}" type="pres">
      <dgm:prSet presAssocID="{2B769E37-8D67-4554-B657-8C69BA206493}"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Ribbon"/>
        </a:ext>
      </dgm:extLst>
    </dgm:pt>
    <dgm:pt modelId="{90F7DFCB-B26A-44F7-9C72-B87BC0E338BD}" type="pres">
      <dgm:prSet presAssocID="{2B769E37-8D67-4554-B657-8C69BA206493}" presName="spaceRect" presStyleCnt="0"/>
      <dgm:spPr/>
    </dgm:pt>
    <dgm:pt modelId="{A133712B-73D6-4B1C-AB9D-8E29A9E641A7}" type="pres">
      <dgm:prSet presAssocID="{2B769E37-8D67-4554-B657-8C69BA206493}" presName="textRect" presStyleLbl="revTx" presStyleIdx="2" presStyleCnt="7">
        <dgm:presLayoutVars>
          <dgm:chMax val="1"/>
          <dgm:chPref val="1"/>
        </dgm:presLayoutVars>
      </dgm:prSet>
      <dgm:spPr/>
      <dgm:t>
        <a:bodyPr/>
        <a:lstStyle/>
        <a:p>
          <a:endParaRPr lang="pt-BR"/>
        </a:p>
      </dgm:t>
    </dgm:pt>
    <dgm:pt modelId="{49767D43-B6A0-47AB-8B92-C619B00F861F}" type="pres">
      <dgm:prSet presAssocID="{58711E32-0C55-44CF-99BC-69DAB69C3E26}" presName="sibTrans" presStyleLbl="sibTrans2D1" presStyleIdx="0" presStyleCnt="0"/>
      <dgm:spPr/>
      <dgm:t>
        <a:bodyPr/>
        <a:lstStyle/>
        <a:p>
          <a:endParaRPr lang="pt-BR"/>
        </a:p>
      </dgm:t>
    </dgm:pt>
    <dgm:pt modelId="{3A725414-3617-4BA9-9E1E-B8D36E6E6CCF}" type="pres">
      <dgm:prSet presAssocID="{FCBFBF2F-EEE2-49D4-92EA-5B61A744B31C}" presName="compNode" presStyleCnt="0"/>
      <dgm:spPr/>
    </dgm:pt>
    <dgm:pt modelId="{0BDD023D-7641-433A-9370-EDD0D20F5F66}" type="pres">
      <dgm:prSet presAssocID="{FCBFBF2F-EEE2-49D4-92EA-5B61A744B31C}" presName="iconBgRect" presStyleLbl="bgShp" presStyleIdx="3" presStyleCnt="7"/>
      <dgm:spPr/>
    </dgm:pt>
    <dgm:pt modelId="{20902485-CCAB-4D86-B83D-387DF58CEB51}" type="pres">
      <dgm:prSet presAssocID="{FCBFBF2F-EEE2-49D4-92EA-5B61A744B31C}"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extLst>
        <a:ext uri="{E40237B7-FDA0-4F09-8148-C483321AD2D9}">
          <dgm14:cNvPr xmlns:dgm14="http://schemas.microsoft.com/office/drawing/2010/diagram" id="0" name="" descr="Lecturer"/>
        </a:ext>
      </dgm:extLst>
    </dgm:pt>
    <dgm:pt modelId="{BCB70744-1342-4F28-965A-DB2791AC34EF}" type="pres">
      <dgm:prSet presAssocID="{FCBFBF2F-EEE2-49D4-92EA-5B61A744B31C}" presName="spaceRect" presStyleCnt="0"/>
      <dgm:spPr/>
    </dgm:pt>
    <dgm:pt modelId="{227E9FE9-AF97-438C-8B76-24CDAFDFCA20}" type="pres">
      <dgm:prSet presAssocID="{FCBFBF2F-EEE2-49D4-92EA-5B61A744B31C}" presName="textRect" presStyleLbl="revTx" presStyleIdx="3" presStyleCnt="7">
        <dgm:presLayoutVars>
          <dgm:chMax val="1"/>
          <dgm:chPref val="1"/>
        </dgm:presLayoutVars>
      </dgm:prSet>
      <dgm:spPr/>
      <dgm:t>
        <a:bodyPr/>
        <a:lstStyle/>
        <a:p>
          <a:endParaRPr lang="pt-BR"/>
        </a:p>
      </dgm:t>
    </dgm:pt>
    <dgm:pt modelId="{DEF5E8F3-E720-45F2-9743-36E977579181}" type="pres">
      <dgm:prSet presAssocID="{7F3A9368-F09E-4524-8ED9-BBEBBB5DCE48}" presName="sibTrans" presStyleLbl="sibTrans2D1" presStyleIdx="0" presStyleCnt="0"/>
      <dgm:spPr/>
      <dgm:t>
        <a:bodyPr/>
        <a:lstStyle/>
        <a:p>
          <a:endParaRPr lang="pt-BR"/>
        </a:p>
      </dgm:t>
    </dgm:pt>
    <dgm:pt modelId="{DF5BBEB8-67AD-4D27-8D49-5511939E761C}" type="pres">
      <dgm:prSet presAssocID="{41B3B101-E551-4C99-985E-E6EFE7EF1F2C}" presName="compNode" presStyleCnt="0"/>
      <dgm:spPr/>
    </dgm:pt>
    <dgm:pt modelId="{60695BD6-16F0-4356-B386-F75FD2D72D9A}" type="pres">
      <dgm:prSet presAssocID="{41B3B101-E551-4C99-985E-E6EFE7EF1F2C}" presName="iconBgRect" presStyleLbl="bgShp" presStyleIdx="4" presStyleCnt="7"/>
      <dgm:spPr/>
    </dgm:pt>
    <dgm:pt modelId="{4D4DC76A-E2D4-49A8-9BF6-67AF25D6A91D}" type="pres">
      <dgm:prSet presAssocID="{41B3B101-E551-4C99-985E-E6EFE7EF1F2C}"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dgm:spPr>
      <dgm:extLst>
        <a:ext uri="{E40237B7-FDA0-4F09-8148-C483321AD2D9}">
          <dgm14:cNvPr xmlns:dgm14="http://schemas.microsoft.com/office/drawing/2010/diagram" id="0" name="" descr="Irritant"/>
        </a:ext>
      </dgm:extLst>
    </dgm:pt>
    <dgm:pt modelId="{9E7CA996-8772-481B-96C4-5FF5A6952F41}" type="pres">
      <dgm:prSet presAssocID="{41B3B101-E551-4C99-985E-E6EFE7EF1F2C}" presName="spaceRect" presStyleCnt="0"/>
      <dgm:spPr/>
    </dgm:pt>
    <dgm:pt modelId="{78E24EE5-BFA0-441C-A14D-D03F764A82AE}" type="pres">
      <dgm:prSet presAssocID="{41B3B101-E551-4C99-985E-E6EFE7EF1F2C}" presName="textRect" presStyleLbl="revTx" presStyleIdx="4" presStyleCnt="7">
        <dgm:presLayoutVars>
          <dgm:chMax val="1"/>
          <dgm:chPref val="1"/>
        </dgm:presLayoutVars>
      </dgm:prSet>
      <dgm:spPr/>
      <dgm:t>
        <a:bodyPr/>
        <a:lstStyle/>
        <a:p>
          <a:endParaRPr lang="pt-BR"/>
        </a:p>
      </dgm:t>
    </dgm:pt>
    <dgm:pt modelId="{C6D2E3F2-7110-42D9-AF98-0DA3DD89C370}" type="pres">
      <dgm:prSet presAssocID="{9A591CA8-2D95-4215-9BC5-F577F9EF2E1C}" presName="sibTrans" presStyleLbl="sibTrans2D1" presStyleIdx="0" presStyleCnt="0"/>
      <dgm:spPr/>
      <dgm:t>
        <a:bodyPr/>
        <a:lstStyle/>
        <a:p>
          <a:endParaRPr lang="pt-BR"/>
        </a:p>
      </dgm:t>
    </dgm:pt>
    <dgm:pt modelId="{154FECBC-706E-4CBC-A511-A9EB09BA966A}" type="pres">
      <dgm:prSet presAssocID="{673E188A-0644-4689-A123-BFECE3F96FEA}" presName="compNode" presStyleCnt="0"/>
      <dgm:spPr/>
    </dgm:pt>
    <dgm:pt modelId="{EC34BC9B-37A4-471F-A1A1-93BA86CCF730}" type="pres">
      <dgm:prSet presAssocID="{673E188A-0644-4689-A123-BFECE3F96FEA}" presName="iconBgRect" presStyleLbl="bgShp" presStyleIdx="5" presStyleCnt="7"/>
      <dgm:spPr/>
    </dgm:pt>
    <dgm:pt modelId="{C76A985F-F1FB-4401-8BF7-FE1242CAF34D}" type="pres">
      <dgm:prSet presAssocID="{673E188A-0644-4689-A123-BFECE3F96FEA}"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dgm:spPr>
      <dgm:extLst>
        <a:ext uri="{E40237B7-FDA0-4F09-8148-C483321AD2D9}">
          <dgm14:cNvPr xmlns:dgm14="http://schemas.microsoft.com/office/drawing/2010/diagram" id="0" name="" descr="Check List"/>
        </a:ext>
      </dgm:extLst>
    </dgm:pt>
    <dgm:pt modelId="{01075517-4347-4D07-BF5A-4D8E85C1DB7D}" type="pres">
      <dgm:prSet presAssocID="{673E188A-0644-4689-A123-BFECE3F96FEA}" presName="spaceRect" presStyleCnt="0"/>
      <dgm:spPr/>
    </dgm:pt>
    <dgm:pt modelId="{D096FB26-2D84-49FE-9D9F-23C57E03A589}" type="pres">
      <dgm:prSet presAssocID="{673E188A-0644-4689-A123-BFECE3F96FEA}" presName="textRect" presStyleLbl="revTx" presStyleIdx="5" presStyleCnt="7">
        <dgm:presLayoutVars>
          <dgm:chMax val="1"/>
          <dgm:chPref val="1"/>
        </dgm:presLayoutVars>
      </dgm:prSet>
      <dgm:spPr/>
      <dgm:t>
        <a:bodyPr/>
        <a:lstStyle/>
        <a:p>
          <a:endParaRPr lang="pt-BR"/>
        </a:p>
      </dgm:t>
    </dgm:pt>
    <dgm:pt modelId="{55173F9A-4FDD-41E9-A45C-F2E63788DDF2}" type="pres">
      <dgm:prSet presAssocID="{2D09CD6E-7C46-4386-87AA-C359C145E8F4}" presName="sibTrans" presStyleLbl="sibTrans2D1" presStyleIdx="0" presStyleCnt="0"/>
      <dgm:spPr/>
      <dgm:t>
        <a:bodyPr/>
        <a:lstStyle/>
        <a:p>
          <a:endParaRPr lang="pt-BR"/>
        </a:p>
      </dgm:t>
    </dgm:pt>
    <dgm:pt modelId="{2B15C465-1C0A-4DBE-8ADE-E1D42455216A}" type="pres">
      <dgm:prSet presAssocID="{C4B56232-0282-486E-9FCF-36C2A917CAD4}" presName="compNode" presStyleCnt="0"/>
      <dgm:spPr/>
    </dgm:pt>
    <dgm:pt modelId="{DAC3EA5C-79E0-4F81-847A-9BF9CCAD5F37}" type="pres">
      <dgm:prSet presAssocID="{C4B56232-0282-486E-9FCF-36C2A917CAD4}" presName="iconBgRect" presStyleLbl="bgShp" presStyleIdx="6" presStyleCnt="7"/>
      <dgm:spPr/>
    </dgm:pt>
    <dgm:pt modelId="{745EBA73-CE5A-4E8C-8EBC-AA58A57F11FB}" type="pres">
      <dgm:prSet presAssocID="{C4B56232-0282-486E-9FCF-36C2A917CAD4}"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dgm:spPr>
      <dgm:extLst>
        <a:ext uri="{E40237B7-FDA0-4F09-8148-C483321AD2D9}">
          <dgm14:cNvPr xmlns:dgm14="http://schemas.microsoft.com/office/drawing/2010/diagram" id="0" name="" descr="Arrow: Slight curve"/>
        </a:ext>
      </dgm:extLst>
    </dgm:pt>
    <dgm:pt modelId="{BF1FE9F3-9825-49CA-B957-7CBBA2067D23}" type="pres">
      <dgm:prSet presAssocID="{C4B56232-0282-486E-9FCF-36C2A917CAD4}" presName="spaceRect" presStyleCnt="0"/>
      <dgm:spPr/>
    </dgm:pt>
    <dgm:pt modelId="{B6320D9A-8F32-4110-BA11-4EFD61425876}" type="pres">
      <dgm:prSet presAssocID="{C4B56232-0282-486E-9FCF-36C2A917CAD4}" presName="textRect" presStyleLbl="revTx" presStyleIdx="6" presStyleCnt="7">
        <dgm:presLayoutVars>
          <dgm:chMax val="1"/>
          <dgm:chPref val="1"/>
        </dgm:presLayoutVars>
      </dgm:prSet>
      <dgm:spPr/>
      <dgm:t>
        <a:bodyPr/>
        <a:lstStyle/>
        <a:p>
          <a:endParaRPr lang="pt-BR"/>
        </a:p>
      </dgm:t>
    </dgm:pt>
  </dgm:ptLst>
  <dgm:cxnLst>
    <dgm:cxn modelId="{4706DBD1-A22D-4163-8E0D-EE99BCC407CB}" srcId="{17879507-75EE-46BB-ABCC-FA7EC8AAC79F}" destId="{41B3B101-E551-4C99-985E-E6EFE7EF1F2C}" srcOrd="4" destOrd="0" parTransId="{AD226890-BE8A-4CF1-8640-F46DA3289AAA}" sibTransId="{9A591CA8-2D95-4215-9BC5-F577F9EF2E1C}"/>
    <dgm:cxn modelId="{DDCCFAF0-A3AD-494E-AB8C-782A1367B6B6}" srcId="{17879507-75EE-46BB-ABCC-FA7EC8AAC79F}" destId="{2B769E37-8D67-4554-B657-8C69BA206493}" srcOrd="2" destOrd="0" parTransId="{0A664F49-9BE3-4D91-A118-BC165B350CE5}" sibTransId="{58711E32-0C55-44CF-99BC-69DAB69C3E26}"/>
    <dgm:cxn modelId="{97B08185-2841-4F06-8EEE-F872E694E26C}" type="presOf" srcId="{7F3A9368-F09E-4524-8ED9-BBEBBB5DCE48}" destId="{DEF5E8F3-E720-45F2-9743-36E977579181}" srcOrd="0" destOrd="0" presId="urn:microsoft.com/office/officeart/2018/2/layout/IconCircleList"/>
    <dgm:cxn modelId="{AD2B3D86-12DA-46B1-8C78-901F49A11C1A}" srcId="{17879507-75EE-46BB-ABCC-FA7EC8AAC79F}" destId="{673E188A-0644-4689-A123-BFECE3F96FEA}" srcOrd="5" destOrd="0" parTransId="{98D88348-6660-4A45-82DD-6DED254C088A}" sibTransId="{2D09CD6E-7C46-4386-87AA-C359C145E8F4}"/>
    <dgm:cxn modelId="{50CD4F36-366E-4257-9FCF-181A0421677F}" srcId="{17879507-75EE-46BB-ABCC-FA7EC8AAC79F}" destId="{C3C95C7B-F027-4943-AC71-F8486EA17E5C}" srcOrd="1" destOrd="0" parTransId="{A8A2512A-3C50-4653-84BF-8E38A5A101F0}" sibTransId="{0977E5DD-3495-43CB-BE95-28E2C266B29F}"/>
    <dgm:cxn modelId="{B6470BCD-57B0-41E8-8387-49E975EE5745}" type="presOf" srcId="{41B3B101-E551-4C99-985E-E6EFE7EF1F2C}" destId="{78E24EE5-BFA0-441C-A14D-D03F764A82AE}" srcOrd="0" destOrd="0" presId="urn:microsoft.com/office/officeart/2018/2/layout/IconCircleList"/>
    <dgm:cxn modelId="{402110F8-B231-4BDB-A131-FD0970DE7433}" type="presOf" srcId="{58711E32-0C55-44CF-99BC-69DAB69C3E26}" destId="{49767D43-B6A0-47AB-8B92-C619B00F861F}" srcOrd="0" destOrd="0" presId="urn:microsoft.com/office/officeart/2018/2/layout/IconCircleList"/>
    <dgm:cxn modelId="{1AB4C783-0B0C-4769-A587-CCC5A41AF156}" type="presOf" srcId="{17879507-75EE-46BB-ABCC-FA7EC8AAC79F}" destId="{15AD1B4B-D1D2-4F6B-8FA3-8610A3B6C09F}" srcOrd="0" destOrd="0" presId="urn:microsoft.com/office/officeart/2018/2/layout/IconCircleList"/>
    <dgm:cxn modelId="{C5DD125D-4ECF-4683-BAC8-91B547C6F0DA}" type="presOf" srcId="{2D09CD6E-7C46-4386-87AA-C359C145E8F4}" destId="{55173F9A-4FDD-41E9-A45C-F2E63788DDF2}" srcOrd="0" destOrd="0" presId="urn:microsoft.com/office/officeart/2018/2/layout/IconCircleList"/>
    <dgm:cxn modelId="{C3FF0896-81BF-4694-AEE1-668659803A97}" type="presOf" srcId="{31C36537-44E0-4134-92F2-BB34BB8DF273}" destId="{03914DCC-A38A-4EF4-B8DA-814064258145}" srcOrd="0" destOrd="0" presId="urn:microsoft.com/office/officeart/2018/2/layout/IconCircleList"/>
    <dgm:cxn modelId="{00D47FFE-FCF5-4C89-96C2-43AE4589037D}" srcId="{17879507-75EE-46BB-ABCC-FA7EC8AAC79F}" destId="{FCBFBF2F-EEE2-49D4-92EA-5B61A744B31C}" srcOrd="3" destOrd="0" parTransId="{6D66F685-EA5F-41D6-8730-400E007D5AF0}" sibTransId="{7F3A9368-F09E-4524-8ED9-BBEBBB5DCE48}"/>
    <dgm:cxn modelId="{12A7CB3D-7C7E-446D-88BB-3C564882E9FC}" type="presOf" srcId="{2B769E37-8D67-4554-B657-8C69BA206493}" destId="{A133712B-73D6-4B1C-AB9D-8E29A9E641A7}" srcOrd="0" destOrd="0" presId="urn:microsoft.com/office/officeart/2018/2/layout/IconCircleList"/>
    <dgm:cxn modelId="{CB8D0326-7363-4174-92BD-A2BDB59DBDCA}" type="presOf" srcId="{0977E5DD-3495-43CB-BE95-28E2C266B29F}" destId="{A3325958-77C5-4985-BC35-B266262771B1}" srcOrd="0" destOrd="0" presId="urn:microsoft.com/office/officeart/2018/2/layout/IconCircleList"/>
    <dgm:cxn modelId="{C8AB7F53-1FA7-4FA3-9030-9BAA69027396}" type="presOf" srcId="{673E188A-0644-4689-A123-BFECE3F96FEA}" destId="{D096FB26-2D84-49FE-9D9F-23C57E03A589}" srcOrd="0" destOrd="0" presId="urn:microsoft.com/office/officeart/2018/2/layout/IconCircleList"/>
    <dgm:cxn modelId="{DF28F088-F4D7-4FFF-87FE-0E284FFB5341}" srcId="{17879507-75EE-46BB-ABCC-FA7EC8AAC79F}" destId="{C4B56232-0282-486E-9FCF-36C2A917CAD4}" srcOrd="6" destOrd="0" parTransId="{DAD9B60B-A9F6-4D8D-BD26-5F3DE54B8EF2}" sibTransId="{6EEF3DE1-EBE0-41F8-956C-0244D49B0D58}"/>
    <dgm:cxn modelId="{D9194795-9538-48B8-A2B0-4A6D76FB8768}" type="presOf" srcId="{C3C95C7B-F027-4943-AC71-F8486EA17E5C}" destId="{7FEC5F56-2855-40E1-8081-D1EEB5769F02}" srcOrd="0" destOrd="0" presId="urn:microsoft.com/office/officeart/2018/2/layout/IconCircleList"/>
    <dgm:cxn modelId="{979A1ECF-FA09-4491-9EAF-874E11E7ABF5}" type="presOf" srcId="{9A591CA8-2D95-4215-9BC5-F577F9EF2E1C}" destId="{C6D2E3F2-7110-42D9-AF98-0DA3DD89C370}" srcOrd="0" destOrd="0" presId="urn:microsoft.com/office/officeart/2018/2/layout/IconCircleList"/>
    <dgm:cxn modelId="{5DEFCF1E-8F20-40CB-8C00-CE70DF6571C5}" type="presOf" srcId="{6FF3D860-C313-456F-BAAA-E0D637A705A2}" destId="{6988362E-115D-4615-A250-AFE17711EA26}" srcOrd="0" destOrd="0" presId="urn:microsoft.com/office/officeart/2018/2/layout/IconCircleList"/>
    <dgm:cxn modelId="{5229E639-E9C4-4897-8CF5-A94CB49CC1CB}" srcId="{17879507-75EE-46BB-ABCC-FA7EC8AAC79F}" destId="{6FF3D860-C313-456F-BAAA-E0D637A705A2}" srcOrd="0" destOrd="0" parTransId="{EA366537-5284-4F35-8BA3-5A32742DA280}" sibTransId="{31C36537-44E0-4134-92F2-BB34BB8DF273}"/>
    <dgm:cxn modelId="{898AAE86-9070-45F8-80C3-AFA9FE814AE3}" type="presOf" srcId="{C4B56232-0282-486E-9FCF-36C2A917CAD4}" destId="{B6320D9A-8F32-4110-BA11-4EFD61425876}" srcOrd="0" destOrd="0" presId="urn:microsoft.com/office/officeart/2018/2/layout/IconCircleList"/>
    <dgm:cxn modelId="{61CCA5B0-89CE-4E00-B8CF-93B240D0548E}" type="presOf" srcId="{FCBFBF2F-EEE2-49D4-92EA-5B61A744B31C}" destId="{227E9FE9-AF97-438C-8B76-24CDAFDFCA20}" srcOrd="0" destOrd="0" presId="urn:microsoft.com/office/officeart/2018/2/layout/IconCircleList"/>
    <dgm:cxn modelId="{2570C897-851B-4075-8CF3-682371696B20}" type="presParOf" srcId="{15AD1B4B-D1D2-4F6B-8FA3-8610A3B6C09F}" destId="{E5E64B0E-867F-46C2-9232-B1CD054A7BF6}" srcOrd="0" destOrd="0" presId="urn:microsoft.com/office/officeart/2018/2/layout/IconCircleList"/>
    <dgm:cxn modelId="{3812CE50-40A8-4EAB-BC09-3FBAE7992EF9}" type="presParOf" srcId="{E5E64B0E-867F-46C2-9232-B1CD054A7BF6}" destId="{F6C9EDF8-98E8-4546-9ABA-1BF882976D98}" srcOrd="0" destOrd="0" presId="urn:microsoft.com/office/officeart/2018/2/layout/IconCircleList"/>
    <dgm:cxn modelId="{0210C5CC-D662-4E78-999E-C8510E02C709}" type="presParOf" srcId="{F6C9EDF8-98E8-4546-9ABA-1BF882976D98}" destId="{6C034AD4-9DF7-449A-B54E-CB8B8E6CC7A0}" srcOrd="0" destOrd="0" presId="urn:microsoft.com/office/officeart/2018/2/layout/IconCircleList"/>
    <dgm:cxn modelId="{DBFAC666-428E-4174-BA83-9E60CEC4BEB7}" type="presParOf" srcId="{F6C9EDF8-98E8-4546-9ABA-1BF882976D98}" destId="{42529B8E-5CC4-4B9B-B8CC-DD079B8A6FBB}" srcOrd="1" destOrd="0" presId="urn:microsoft.com/office/officeart/2018/2/layout/IconCircleList"/>
    <dgm:cxn modelId="{81F2C173-67CD-4A5D-AE04-CDD6F80CE106}" type="presParOf" srcId="{F6C9EDF8-98E8-4546-9ABA-1BF882976D98}" destId="{E9EA4535-B7FE-47C5-AC84-9B32989ADD51}" srcOrd="2" destOrd="0" presId="urn:microsoft.com/office/officeart/2018/2/layout/IconCircleList"/>
    <dgm:cxn modelId="{25399271-257E-4666-A0BE-82BF5E7ED8C7}" type="presParOf" srcId="{F6C9EDF8-98E8-4546-9ABA-1BF882976D98}" destId="{6988362E-115D-4615-A250-AFE17711EA26}" srcOrd="3" destOrd="0" presId="urn:microsoft.com/office/officeart/2018/2/layout/IconCircleList"/>
    <dgm:cxn modelId="{C7D69F05-C876-4E65-9076-F64018A0963A}" type="presParOf" srcId="{E5E64B0E-867F-46C2-9232-B1CD054A7BF6}" destId="{03914DCC-A38A-4EF4-B8DA-814064258145}" srcOrd="1" destOrd="0" presId="urn:microsoft.com/office/officeart/2018/2/layout/IconCircleList"/>
    <dgm:cxn modelId="{F9D2DBE1-C6A5-4C0A-88AD-58EA8560DC11}" type="presParOf" srcId="{E5E64B0E-867F-46C2-9232-B1CD054A7BF6}" destId="{40E5399B-313E-4C2E-881E-B50A7B06D7C5}" srcOrd="2" destOrd="0" presId="urn:microsoft.com/office/officeart/2018/2/layout/IconCircleList"/>
    <dgm:cxn modelId="{A0CEF5BC-33E1-4672-88F5-A689E77D4214}" type="presParOf" srcId="{40E5399B-313E-4C2E-881E-B50A7B06D7C5}" destId="{74DF06DF-9134-4F9A-961B-288F496467D7}" srcOrd="0" destOrd="0" presId="urn:microsoft.com/office/officeart/2018/2/layout/IconCircleList"/>
    <dgm:cxn modelId="{1D731B06-8F9A-4098-93E5-CF2601288DED}" type="presParOf" srcId="{40E5399B-313E-4C2E-881E-B50A7B06D7C5}" destId="{67E3E542-2650-4A6B-91D9-5A658BF0F3F4}" srcOrd="1" destOrd="0" presId="urn:microsoft.com/office/officeart/2018/2/layout/IconCircleList"/>
    <dgm:cxn modelId="{1F1971F7-C7FC-4DE5-915F-6438B20357E4}" type="presParOf" srcId="{40E5399B-313E-4C2E-881E-B50A7B06D7C5}" destId="{5B8D8E7C-8BA7-48F8-A5C2-B8F770F7B716}" srcOrd="2" destOrd="0" presId="urn:microsoft.com/office/officeart/2018/2/layout/IconCircleList"/>
    <dgm:cxn modelId="{9088ACAE-6381-4E36-B297-856D55B7D3F7}" type="presParOf" srcId="{40E5399B-313E-4C2E-881E-B50A7B06D7C5}" destId="{7FEC5F56-2855-40E1-8081-D1EEB5769F02}" srcOrd="3" destOrd="0" presId="urn:microsoft.com/office/officeart/2018/2/layout/IconCircleList"/>
    <dgm:cxn modelId="{0C422604-3A18-4086-9609-0AC8616FB40F}" type="presParOf" srcId="{E5E64B0E-867F-46C2-9232-B1CD054A7BF6}" destId="{A3325958-77C5-4985-BC35-B266262771B1}" srcOrd="3" destOrd="0" presId="urn:microsoft.com/office/officeart/2018/2/layout/IconCircleList"/>
    <dgm:cxn modelId="{3503F8A2-77F8-4E62-A9DA-05A35AA8708B}" type="presParOf" srcId="{E5E64B0E-867F-46C2-9232-B1CD054A7BF6}" destId="{667557A3-7636-4623-86E4-0B86427E75AD}" srcOrd="4" destOrd="0" presId="urn:microsoft.com/office/officeart/2018/2/layout/IconCircleList"/>
    <dgm:cxn modelId="{C7B08C1F-B46E-4EC4-AF2D-C9D03F062C7F}" type="presParOf" srcId="{667557A3-7636-4623-86E4-0B86427E75AD}" destId="{AF168899-8EAA-49AB-B072-4F9441F20DB5}" srcOrd="0" destOrd="0" presId="urn:microsoft.com/office/officeart/2018/2/layout/IconCircleList"/>
    <dgm:cxn modelId="{E64E323A-0CE3-4961-BC24-2826C55C94FE}" type="presParOf" srcId="{667557A3-7636-4623-86E4-0B86427E75AD}" destId="{6CDACA7A-099C-4E5A-8EE0-0A5FBEA3171F}" srcOrd="1" destOrd="0" presId="urn:microsoft.com/office/officeart/2018/2/layout/IconCircleList"/>
    <dgm:cxn modelId="{009CCD26-FA0E-4630-B136-E5586CE609A3}" type="presParOf" srcId="{667557A3-7636-4623-86E4-0B86427E75AD}" destId="{90F7DFCB-B26A-44F7-9C72-B87BC0E338BD}" srcOrd="2" destOrd="0" presId="urn:microsoft.com/office/officeart/2018/2/layout/IconCircleList"/>
    <dgm:cxn modelId="{B589D6FE-EDD1-4F9C-88C9-2CB5DD667500}" type="presParOf" srcId="{667557A3-7636-4623-86E4-0B86427E75AD}" destId="{A133712B-73D6-4B1C-AB9D-8E29A9E641A7}" srcOrd="3" destOrd="0" presId="urn:microsoft.com/office/officeart/2018/2/layout/IconCircleList"/>
    <dgm:cxn modelId="{EB46BFEE-C3E0-4A86-89A2-840EDABA16E3}" type="presParOf" srcId="{E5E64B0E-867F-46C2-9232-B1CD054A7BF6}" destId="{49767D43-B6A0-47AB-8B92-C619B00F861F}" srcOrd="5" destOrd="0" presId="urn:microsoft.com/office/officeart/2018/2/layout/IconCircleList"/>
    <dgm:cxn modelId="{F6A18004-B01B-4437-A704-8DC40B191E7B}" type="presParOf" srcId="{E5E64B0E-867F-46C2-9232-B1CD054A7BF6}" destId="{3A725414-3617-4BA9-9E1E-B8D36E6E6CCF}" srcOrd="6" destOrd="0" presId="urn:microsoft.com/office/officeart/2018/2/layout/IconCircleList"/>
    <dgm:cxn modelId="{875C8AA9-1DD2-464D-A58A-4652A187AA86}" type="presParOf" srcId="{3A725414-3617-4BA9-9E1E-B8D36E6E6CCF}" destId="{0BDD023D-7641-433A-9370-EDD0D20F5F66}" srcOrd="0" destOrd="0" presId="urn:microsoft.com/office/officeart/2018/2/layout/IconCircleList"/>
    <dgm:cxn modelId="{FA766EA4-676B-4195-84B9-86CA76C22A13}" type="presParOf" srcId="{3A725414-3617-4BA9-9E1E-B8D36E6E6CCF}" destId="{20902485-CCAB-4D86-B83D-387DF58CEB51}" srcOrd="1" destOrd="0" presId="urn:microsoft.com/office/officeart/2018/2/layout/IconCircleList"/>
    <dgm:cxn modelId="{49AA6697-7948-4FA1-88CA-D3D37F588A61}" type="presParOf" srcId="{3A725414-3617-4BA9-9E1E-B8D36E6E6CCF}" destId="{BCB70744-1342-4F28-965A-DB2791AC34EF}" srcOrd="2" destOrd="0" presId="urn:microsoft.com/office/officeart/2018/2/layout/IconCircleList"/>
    <dgm:cxn modelId="{06127286-4C02-47AC-816E-76230F5C25EC}" type="presParOf" srcId="{3A725414-3617-4BA9-9E1E-B8D36E6E6CCF}" destId="{227E9FE9-AF97-438C-8B76-24CDAFDFCA20}" srcOrd="3" destOrd="0" presId="urn:microsoft.com/office/officeart/2018/2/layout/IconCircleList"/>
    <dgm:cxn modelId="{4B9CCE8D-EEF0-491B-A8BF-04D8E79BFC7C}" type="presParOf" srcId="{E5E64B0E-867F-46C2-9232-B1CD054A7BF6}" destId="{DEF5E8F3-E720-45F2-9743-36E977579181}" srcOrd="7" destOrd="0" presId="urn:microsoft.com/office/officeart/2018/2/layout/IconCircleList"/>
    <dgm:cxn modelId="{E229909D-C609-489F-A545-D52D013D278E}" type="presParOf" srcId="{E5E64B0E-867F-46C2-9232-B1CD054A7BF6}" destId="{DF5BBEB8-67AD-4D27-8D49-5511939E761C}" srcOrd="8" destOrd="0" presId="urn:microsoft.com/office/officeart/2018/2/layout/IconCircleList"/>
    <dgm:cxn modelId="{8583091A-3968-461B-B5B3-F360D60FC063}" type="presParOf" srcId="{DF5BBEB8-67AD-4D27-8D49-5511939E761C}" destId="{60695BD6-16F0-4356-B386-F75FD2D72D9A}" srcOrd="0" destOrd="0" presId="urn:microsoft.com/office/officeart/2018/2/layout/IconCircleList"/>
    <dgm:cxn modelId="{7AF6789E-2AF5-4F61-9BCB-87419F0F6F58}" type="presParOf" srcId="{DF5BBEB8-67AD-4D27-8D49-5511939E761C}" destId="{4D4DC76A-E2D4-49A8-9BF6-67AF25D6A91D}" srcOrd="1" destOrd="0" presId="urn:microsoft.com/office/officeart/2018/2/layout/IconCircleList"/>
    <dgm:cxn modelId="{780209CF-85A9-4228-8369-5A844C811C7C}" type="presParOf" srcId="{DF5BBEB8-67AD-4D27-8D49-5511939E761C}" destId="{9E7CA996-8772-481B-96C4-5FF5A6952F41}" srcOrd="2" destOrd="0" presId="urn:microsoft.com/office/officeart/2018/2/layout/IconCircleList"/>
    <dgm:cxn modelId="{EE83C582-00A4-4F5B-AB8D-E03F9D059F60}" type="presParOf" srcId="{DF5BBEB8-67AD-4D27-8D49-5511939E761C}" destId="{78E24EE5-BFA0-441C-A14D-D03F764A82AE}" srcOrd="3" destOrd="0" presId="urn:microsoft.com/office/officeart/2018/2/layout/IconCircleList"/>
    <dgm:cxn modelId="{274A71AF-40B2-4FF5-8DAD-BFA3388123AA}" type="presParOf" srcId="{E5E64B0E-867F-46C2-9232-B1CD054A7BF6}" destId="{C6D2E3F2-7110-42D9-AF98-0DA3DD89C370}" srcOrd="9" destOrd="0" presId="urn:microsoft.com/office/officeart/2018/2/layout/IconCircleList"/>
    <dgm:cxn modelId="{E2EF8EC3-1ECE-47FA-BF5A-1E2064912511}" type="presParOf" srcId="{E5E64B0E-867F-46C2-9232-B1CD054A7BF6}" destId="{154FECBC-706E-4CBC-A511-A9EB09BA966A}" srcOrd="10" destOrd="0" presId="urn:microsoft.com/office/officeart/2018/2/layout/IconCircleList"/>
    <dgm:cxn modelId="{8C00D987-689D-4CE3-8E54-8701FF5C15D0}" type="presParOf" srcId="{154FECBC-706E-4CBC-A511-A9EB09BA966A}" destId="{EC34BC9B-37A4-471F-A1A1-93BA86CCF730}" srcOrd="0" destOrd="0" presId="urn:microsoft.com/office/officeart/2018/2/layout/IconCircleList"/>
    <dgm:cxn modelId="{B0805F82-6718-4B15-AB06-BC5501599A7D}" type="presParOf" srcId="{154FECBC-706E-4CBC-A511-A9EB09BA966A}" destId="{C76A985F-F1FB-4401-8BF7-FE1242CAF34D}" srcOrd="1" destOrd="0" presId="urn:microsoft.com/office/officeart/2018/2/layout/IconCircleList"/>
    <dgm:cxn modelId="{52A9C4FB-2389-48E7-BE7D-37E451AC3E01}" type="presParOf" srcId="{154FECBC-706E-4CBC-A511-A9EB09BA966A}" destId="{01075517-4347-4D07-BF5A-4D8E85C1DB7D}" srcOrd="2" destOrd="0" presId="urn:microsoft.com/office/officeart/2018/2/layout/IconCircleList"/>
    <dgm:cxn modelId="{8082EBF5-F39E-4550-B7CD-56C5C57F80A0}" type="presParOf" srcId="{154FECBC-706E-4CBC-A511-A9EB09BA966A}" destId="{D096FB26-2D84-49FE-9D9F-23C57E03A589}" srcOrd="3" destOrd="0" presId="urn:microsoft.com/office/officeart/2018/2/layout/IconCircleList"/>
    <dgm:cxn modelId="{08304311-A291-46AA-A339-F0F7617A78DB}" type="presParOf" srcId="{E5E64B0E-867F-46C2-9232-B1CD054A7BF6}" destId="{55173F9A-4FDD-41E9-A45C-F2E63788DDF2}" srcOrd="11" destOrd="0" presId="urn:microsoft.com/office/officeart/2018/2/layout/IconCircleList"/>
    <dgm:cxn modelId="{DB6474F8-0162-44C8-B634-643F93DDDABB}" type="presParOf" srcId="{E5E64B0E-867F-46C2-9232-B1CD054A7BF6}" destId="{2B15C465-1C0A-4DBE-8ADE-E1D42455216A}" srcOrd="12" destOrd="0" presId="urn:microsoft.com/office/officeart/2018/2/layout/IconCircleList"/>
    <dgm:cxn modelId="{E09594D5-2599-41BC-95FF-BB30F3CC7A4C}" type="presParOf" srcId="{2B15C465-1C0A-4DBE-8ADE-E1D42455216A}" destId="{DAC3EA5C-79E0-4F81-847A-9BF9CCAD5F37}" srcOrd="0" destOrd="0" presId="urn:microsoft.com/office/officeart/2018/2/layout/IconCircleList"/>
    <dgm:cxn modelId="{C71D0E48-C9B5-4955-B8CC-719331068DF7}" type="presParOf" srcId="{2B15C465-1C0A-4DBE-8ADE-E1D42455216A}" destId="{745EBA73-CE5A-4E8C-8EBC-AA58A57F11FB}" srcOrd="1" destOrd="0" presId="urn:microsoft.com/office/officeart/2018/2/layout/IconCircleList"/>
    <dgm:cxn modelId="{AD6AC126-3160-4F7B-A621-602E7F53B68D}" type="presParOf" srcId="{2B15C465-1C0A-4DBE-8ADE-E1D42455216A}" destId="{BF1FE9F3-9825-49CA-B957-7CBBA2067D23}" srcOrd="2" destOrd="0" presId="urn:microsoft.com/office/officeart/2018/2/layout/IconCircleList"/>
    <dgm:cxn modelId="{C8303F11-9885-432B-A40B-C829B168CD5A}" type="presParOf" srcId="{2B15C465-1C0A-4DBE-8ADE-E1D42455216A}" destId="{B6320D9A-8F32-4110-BA11-4EFD6142587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B909DF-8A61-4C49-AAFF-AEDB443F3CE6}" type="doc">
      <dgm:prSet loTypeId="urn:microsoft.com/office/officeart/2005/8/layout/process1" loCatId="process" qsTypeId="urn:microsoft.com/office/officeart/2005/8/quickstyle/simple4" qsCatId="simple" csTypeId="urn:microsoft.com/office/officeart/2005/8/colors/colorful1" csCatId="colorful" phldr="1"/>
      <dgm:spPr/>
      <dgm:t>
        <a:bodyPr/>
        <a:lstStyle/>
        <a:p>
          <a:endParaRPr lang="en-US"/>
        </a:p>
      </dgm:t>
    </dgm:pt>
    <dgm:pt modelId="{DA186CAC-8046-4944-A413-3C609AEE0CE7}">
      <dgm:prSet custT="1"/>
      <dgm:spPr/>
      <dgm:t>
        <a:bodyPr/>
        <a:lstStyle/>
        <a:p>
          <a:r>
            <a:rPr lang="pt-BR" sz="1200" i="1">
              <a:latin typeface="Montserrat" panose="00000500000000000000" pitchFamily="2" charset="0"/>
            </a:rPr>
            <a:t>Art. 2º Na condução do processo de avaliação de interesse público em defesa comercial, o Departamento de Defesa Comercial observará os princípios da legalidade, finalidade, motivação, razoabilidade, proporcionalidade, moralidade, ampla defesa, contraditório, segurança jurídica, interesse público e eficiência.</a:t>
          </a:r>
        </a:p>
      </dgm:t>
    </dgm:pt>
    <dgm:pt modelId="{97A9ED0B-F792-4893-A96B-1AB447A9E56C}" type="parTrans" cxnId="{CEBEA54B-2BAD-426F-97CB-12D85900F30D}">
      <dgm:prSet/>
      <dgm:spPr/>
      <dgm:t>
        <a:bodyPr/>
        <a:lstStyle/>
        <a:p>
          <a:endParaRPr lang="en-US" sz="1200">
            <a:latin typeface="Montserrat" panose="00000500000000000000" pitchFamily="2" charset="0"/>
          </a:endParaRPr>
        </a:p>
      </dgm:t>
    </dgm:pt>
    <dgm:pt modelId="{5CD99650-5D13-4071-B63F-2251A3E953F0}" type="sibTrans" cxnId="{CEBEA54B-2BAD-426F-97CB-12D85900F30D}">
      <dgm:prSet/>
      <dgm:spPr/>
      <dgm:t>
        <a:bodyPr/>
        <a:lstStyle/>
        <a:p>
          <a:endParaRPr lang="en-US" sz="1200">
            <a:latin typeface="Montserrat" panose="00000500000000000000" pitchFamily="2" charset="0"/>
          </a:endParaRPr>
        </a:p>
      </dgm:t>
    </dgm:pt>
    <dgm:pt modelId="{6610A578-B9EE-4B0D-AB4B-74AC70686FC6}">
      <dgm:prSet custT="1"/>
      <dgm:spPr/>
      <dgm:t>
        <a:bodyPr/>
        <a:lstStyle/>
        <a:p>
          <a:r>
            <a:rPr lang="pt-BR" sz="1200" b="1" u="sng">
              <a:latin typeface="Montserrat" panose="00000500000000000000" pitchFamily="2" charset="0"/>
            </a:rPr>
            <a:t>Problemas persistentes:</a:t>
          </a:r>
        </a:p>
      </dgm:t>
    </dgm:pt>
    <dgm:pt modelId="{76F87CBB-3FBA-43CE-8F2B-E93EBE9BA42D}" type="parTrans" cxnId="{92C8F690-AFA6-439F-A554-E622E2764BBD}">
      <dgm:prSet/>
      <dgm:spPr/>
      <dgm:t>
        <a:bodyPr/>
        <a:lstStyle/>
        <a:p>
          <a:endParaRPr lang="en-US" sz="1200">
            <a:latin typeface="Montserrat" panose="00000500000000000000" pitchFamily="2" charset="0"/>
          </a:endParaRPr>
        </a:p>
      </dgm:t>
    </dgm:pt>
    <dgm:pt modelId="{F7D41BF7-4353-4CB4-838A-D2F709891D5D}" type="sibTrans" cxnId="{92C8F690-AFA6-439F-A554-E622E2764BBD}">
      <dgm:prSet/>
      <dgm:spPr/>
      <dgm:t>
        <a:bodyPr/>
        <a:lstStyle/>
        <a:p>
          <a:endParaRPr lang="en-US" sz="1200">
            <a:latin typeface="Montserrat" panose="00000500000000000000" pitchFamily="2" charset="0"/>
          </a:endParaRPr>
        </a:p>
      </dgm:t>
    </dgm:pt>
    <dgm:pt modelId="{B660C52A-E54E-4903-94BA-4F8D241F89AF}">
      <dgm:prSet custT="1"/>
      <dgm:spPr/>
      <dgm:t>
        <a:bodyPr/>
        <a:lstStyle/>
        <a:p>
          <a:pPr>
            <a:lnSpc>
              <a:spcPct val="100000"/>
            </a:lnSpc>
          </a:pPr>
          <a:r>
            <a:rPr lang="pt-BR" sz="1200" b="1">
              <a:latin typeface="Montserrat" panose="00000500000000000000" pitchFamily="2" charset="0"/>
            </a:rPr>
            <a:t>Conflitos funcionais e desconfortos administrativos:</a:t>
          </a:r>
        </a:p>
      </dgm:t>
    </dgm:pt>
    <dgm:pt modelId="{5D7A2C3E-41C0-4BD2-8DCA-96D51F205C24}" type="parTrans" cxnId="{83E9F200-1EF7-40A0-9BD6-2DE323CAC7AD}">
      <dgm:prSet/>
      <dgm:spPr/>
      <dgm:t>
        <a:bodyPr/>
        <a:lstStyle/>
        <a:p>
          <a:endParaRPr lang="en-US" sz="1200">
            <a:latin typeface="Montserrat" panose="00000500000000000000" pitchFamily="2" charset="0"/>
          </a:endParaRPr>
        </a:p>
      </dgm:t>
    </dgm:pt>
    <dgm:pt modelId="{CCB20800-FDC8-4122-8975-F975F0E805BE}" type="sibTrans" cxnId="{83E9F200-1EF7-40A0-9BD6-2DE323CAC7AD}">
      <dgm:prSet/>
      <dgm:spPr/>
      <dgm:t>
        <a:bodyPr/>
        <a:lstStyle/>
        <a:p>
          <a:endParaRPr lang="en-US" sz="1200">
            <a:latin typeface="Montserrat" panose="00000500000000000000" pitchFamily="2" charset="0"/>
          </a:endParaRPr>
        </a:p>
      </dgm:t>
    </dgm:pt>
    <dgm:pt modelId="{D1860888-D72D-435E-91D4-7A30A4F09A70}">
      <dgm:prSet custT="1"/>
      <dgm:spPr/>
      <dgm:t>
        <a:bodyPr/>
        <a:lstStyle/>
        <a:p>
          <a:pPr>
            <a:lnSpc>
              <a:spcPct val="100000"/>
            </a:lnSpc>
          </a:pPr>
          <a:r>
            <a:rPr lang="pt-BR" sz="1200" b="1">
              <a:latin typeface="Montserrat" panose="00000500000000000000" pitchFamily="2" charset="0"/>
            </a:rPr>
            <a:t>Janelas temporais muito limitadas para pedidos de AIP:</a:t>
          </a:r>
        </a:p>
      </dgm:t>
    </dgm:pt>
    <dgm:pt modelId="{56BD88DD-A2BA-4D81-BBB5-3F0A4EF4D5DE}" type="parTrans" cxnId="{BC62C649-A015-4B14-926E-B26FEBD0F5AE}">
      <dgm:prSet/>
      <dgm:spPr/>
      <dgm:t>
        <a:bodyPr/>
        <a:lstStyle/>
        <a:p>
          <a:endParaRPr lang="en-US" sz="1200">
            <a:latin typeface="Montserrat" panose="00000500000000000000" pitchFamily="2" charset="0"/>
          </a:endParaRPr>
        </a:p>
      </dgm:t>
    </dgm:pt>
    <dgm:pt modelId="{F8FBEC3C-78CF-482A-A3DA-D98FD041F118}" type="sibTrans" cxnId="{BC62C649-A015-4B14-926E-B26FEBD0F5AE}">
      <dgm:prSet/>
      <dgm:spPr/>
      <dgm:t>
        <a:bodyPr/>
        <a:lstStyle/>
        <a:p>
          <a:endParaRPr lang="en-US" sz="1200">
            <a:latin typeface="Montserrat" panose="00000500000000000000" pitchFamily="2" charset="0"/>
          </a:endParaRPr>
        </a:p>
      </dgm:t>
    </dgm:pt>
    <dgm:pt modelId="{5C4DF7ED-1E64-4D50-B5CF-1DED598EF971}">
      <dgm:prSet custT="1"/>
      <dgm:spPr/>
      <dgm:t>
        <a:bodyPr/>
        <a:lstStyle/>
        <a:p>
          <a:pPr>
            <a:lnSpc>
              <a:spcPct val="100000"/>
            </a:lnSpc>
          </a:pPr>
          <a:r>
            <a:rPr lang="pt-BR" sz="1200" b="1">
              <a:latin typeface="Montserrat" panose="00000500000000000000" pitchFamily="2" charset="0"/>
            </a:rPr>
            <a:t>Resquícios da Portaria 13/2020:</a:t>
          </a:r>
        </a:p>
      </dgm:t>
    </dgm:pt>
    <dgm:pt modelId="{816B4ADB-FB71-454E-8F35-B689BB0AD32F}" type="parTrans" cxnId="{E3107C3E-EE12-4A64-B730-DE6349CF91A9}">
      <dgm:prSet/>
      <dgm:spPr/>
      <dgm:t>
        <a:bodyPr/>
        <a:lstStyle/>
        <a:p>
          <a:endParaRPr lang="en-US" sz="1200">
            <a:latin typeface="Montserrat" panose="00000500000000000000" pitchFamily="2" charset="0"/>
          </a:endParaRPr>
        </a:p>
      </dgm:t>
    </dgm:pt>
    <dgm:pt modelId="{4A13AE02-0316-4FF9-9632-876C9E9409E2}" type="sibTrans" cxnId="{E3107C3E-EE12-4A64-B730-DE6349CF91A9}">
      <dgm:prSet/>
      <dgm:spPr/>
      <dgm:t>
        <a:bodyPr/>
        <a:lstStyle/>
        <a:p>
          <a:endParaRPr lang="en-US" sz="1200">
            <a:latin typeface="Montserrat" panose="00000500000000000000" pitchFamily="2" charset="0"/>
          </a:endParaRPr>
        </a:p>
      </dgm:t>
    </dgm:pt>
    <dgm:pt modelId="{00926415-C763-43D1-8F72-E8C8FC8EDCF4}">
      <dgm:prSet custT="1"/>
      <dgm:spPr/>
      <dgm:t>
        <a:bodyPr/>
        <a:lstStyle/>
        <a:p>
          <a:r>
            <a:rPr lang="pt-BR" sz="1200">
              <a:latin typeface="Montserrat" panose="00000500000000000000" pitchFamily="2" charset="0"/>
            </a:rPr>
            <a:t>Não prevê a existência de equipes isoladas e especializadas em AIP.</a:t>
          </a:r>
        </a:p>
      </dgm:t>
    </dgm:pt>
    <dgm:pt modelId="{064F4438-CCB0-488B-8C22-3EE6AC7FA0E6}" type="parTrans" cxnId="{CF7404A5-F60C-4656-9712-2F687FEA5901}">
      <dgm:prSet/>
      <dgm:spPr/>
      <dgm:t>
        <a:bodyPr/>
        <a:lstStyle/>
        <a:p>
          <a:endParaRPr lang="en-US" sz="1200">
            <a:latin typeface="Montserrat" panose="00000500000000000000" pitchFamily="2" charset="0"/>
          </a:endParaRPr>
        </a:p>
      </dgm:t>
    </dgm:pt>
    <dgm:pt modelId="{C76B3119-C9B4-4A93-A0EA-96B0B0DF06C8}" type="sibTrans" cxnId="{CF7404A5-F60C-4656-9712-2F687FEA5901}">
      <dgm:prSet/>
      <dgm:spPr/>
    </dgm:pt>
    <dgm:pt modelId="{AC862BA1-06E6-4B2B-8268-0B89AB6AD43C}">
      <dgm:prSet custT="1"/>
      <dgm:spPr/>
      <dgm:t>
        <a:bodyPr/>
        <a:lstStyle/>
        <a:p>
          <a:r>
            <a:rPr lang="pt-BR" sz="1200">
              <a:latin typeface="Montserrat" panose="00000500000000000000" pitchFamily="2" charset="0"/>
            </a:rPr>
            <a:t>O Interesse Público não admite tais restrições temporais, deve ser garantido permanentemente</a:t>
          </a:r>
        </a:p>
      </dgm:t>
    </dgm:pt>
    <dgm:pt modelId="{B5800ACC-C4E1-401D-BB9E-427053A4CED0}" type="parTrans" cxnId="{CCCDC22C-23C0-461B-BB47-3F037D101CF5}">
      <dgm:prSet/>
      <dgm:spPr/>
      <dgm:t>
        <a:bodyPr/>
        <a:lstStyle/>
        <a:p>
          <a:endParaRPr lang="en-US" sz="1200">
            <a:latin typeface="Montserrat" panose="00000500000000000000" pitchFamily="2" charset="0"/>
          </a:endParaRPr>
        </a:p>
      </dgm:t>
    </dgm:pt>
    <dgm:pt modelId="{3C96E394-55D7-4544-9FD6-09EC6F1DAEF5}" type="sibTrans" cxnId="{CCCDC22C-23C0-461B-BB47-3F037D101CF5}">
      <dgm:prSet/>
      <dgm:spPr/>
    </dgm:pt>
    <dgm:pt modelId="{34F866CF-FB2F-4C0C-8758-9318781007F3}">
      <dgm:prSet custT="1"/>
      <dgm:spPr/>
      <dgm:t>
        <a:bodyPr/>
        <a:lstStyle/>
        <a:p>
          <a:r>
            <a:rPr lang="pt-BR" sz="1200">
              <a:latin typeface="Montserrat" panose="00000500000000000000" pitchFamily="2" charset="0"/>
            </a:rPr>
            <a:t>Análises de Equilíbrio Parcial referenciadas no texto da Portaria (Art. 15, § 2º) e no “novo” Formulário como preferenciais, ainda que não obrigatórias. </a:t>
          </a:r>
        </a:p>
      </dgm:t>
    </dgm:pt>
    <dgm:pt modelId="{E215E543-7430-4435-BF75-DE3D0750A0BC}" type="parTrans" cxnId="{98E791EE-CF2A-43F7-8584-1D5029CBDA6B}">
      <dgm:prSet/>
      <dgm:spPr/>
      <dgm:t>
        <a:bodyPr/>
        <a:lstStyle/>
        <a:p>
          <a:endParaRPr lang="en-US" sz="1200">
            <a:latin typeface="Montserrat" panose="00000500000000000000" pitchFamily="2" charset="0"/>
          </a:endParaRPr>
        </a:p>
      </dgm:t>
    </dgm:pt>
    <dgm:pt modelId="{D5551020-A7E6-402E-9037-4335BDA44C4C}" type="sibTrans" cxnId="{98E791EE-CF2A-43F7-8584-1D5029CBDA6B}">
      <dgm:prSet/>
      <dgm:spPr/>
    </dgm:pt>
    <dgm:pt modelId="{0925D70E-7748-48ED-A5A3-078056CA76E2}" type="pres">
      <dgm:prSet presAssocID="{94B909DF-8A61-4C49-AAFF-AEDB443F3CE6}" presName="Name0" presStyleCnt="0">
        <dgm:presLayoutVars>
          <dgm:dir/>
          <dgm:resizeHandles val="exact"/>
        </dgm:presLayoutVars>
      </dgm:prSet>
      <dgm:spPr/>
      <dgm:t>
        <a:bodyPr/>
        <a:lstStyle/>
        <a:p>
          <a:endParaRPr lang="pt-BR"/>
        </a:p>
      </dgm:t>
    </dgm:pt>
    <dgm:pt modelId="{0E42BB4D-2F1C-4D95-AA76-D44F3503027E}" type="pres">
      <dgm:prSet presAssocID="{DA186CAC-8046-4944-A413-3C609AEE0CE7}" presName="node" presStyleLbl="node1" presStyleIdx="0" presStyleCnt="2">
        <dgm:presLayoutVars>
          <dgm:bulletEnabled val="1"/>
        </dgm:presLayoutVars>
      </dgm:prSet>
      <dgm:spPr/>
      <dgm:t>
        <a:bodyPr/>
        <a:lstStyle/>
        <a:p>
          <a:endParaRPr lang="pt-BR"/>
        </a:p>
      </dgm:t>
    </dgm:pt>
    <dgm:pt modelId="{9785B079-3701-4A9A-A9B5-C15CBCDB6058}" type="pres">
      <dgm:prSet presAssocID="{5CD99650-5D13-4071-B63F-2251A3E953F0}" presName="sibTrans" presStyleLbl="sibTrans2D1" presStyleIdx="0" presStyleCnt="1"/>
      <dgm:spPr/>
      <dgm:t>
        <a:bodyPr/>
        <a:lstStyle/>
        <a:p>
          <a:endParaRPr lang="pt-BR"/>
        </a:p>
      </dgm:t>
    </dgm:pt>
    <dgm:pt modelId="{28DAD30D-43AE-4E48-AFF1-1B1B3C194170}" type="pres">
      <dgm:prSet presAssocID="{5CD99650-5D13-4071-B63F-2251A3E953F0}" presName="connectorText" presStyleLbl="sibTrans2D1" presStyleIdx="0" presStyleCnt="1"/>
      <dgm:spPr/>
      <dgm:t>
        <a:bodyPr/>
        <a:lstStyle/>
        <a:p>
          <a:endParaRPr lang="pt-BR"/>
        </a:p>
      </dgm:t>
    </dgm:pt>
    <dgm:pt modelId="{EAC235A1-6F5C-4822-8F0F-325A13306F77}" type="pres">
      <dgm:prSet presAssocID="{6610A578-B9EE-4B0D-AB4B-74AC70686FC6}" presName="node" presStyleLbl="node1" presStyleIdx="1" presStyleCnt="2">
        <dgm:presLayoutVars>
          <dgm:bulletEnabled val="1"/>
        </dgm:presLayoutVars>
      </dgm:prSet>
      <dgm:spPr/>
      <dgm:t>
        <a:bodyPr/>
        <a:lstStyle/>
        <a:p>
          <a:endParaRPr lang="pt-BR"/>
        </a:p>
      </dgm:t>
    </dgm:pt>
  </dgm:ptLst>
  <dgm:cxnLst>
    <dgm:cxn modelId="{98E791EE-CF2A-43F7-8584-1D5029CBDA6B}" srcId="{5C4DF7ED-1E64-4D50-B5CF-1DED598EF971}" destId="{34F866CF-FB2F-4C0C-8758-9318781007F3}" srcOrd="0" destOrd="0" parTransId="{E215E543-7430-4435-BF75-DE3D0750A0BC}" sibTransId="{D5551020-A7E6-402E-9037-4335BDA44C4C}"/>
    <dgm:cxn modelId="{83E9F200-1EF7-40A0-9BD6-2DE323CAC7AD}" srcId="{6610A578-B9EE-4B0D-AB4B-74AC70686FC6}" destId="{B660C52A-E54E-4903-94BA-4F8D241F89AF}" srcOrd="0" destOrd="0" parTransId="{5D7A2C3E-41C0-4BD2-8DCA-96D51F205C24}" sibTransId="{CCB20800-FDC8-4122-8975-F975F0E805BE}"/>
    <dgm:cxn modelId="{1A956476-F226-405D-81C9-7A18FBBA04D0}" type="presOf" srcId="{D1860888-D72D-435E-91D4-7A30A4F09A70}" destId="{EAC235A1-6F5C-4822-8F0F-325A13306F77}" srcOrd="0" destOrd="3" presId="urn:microsoft.com/office/officeart/2005/8/layout/process1"/>
    <dgm:cxn modelId="{CCCDC22C-23C0-461B-BB47-3F037D101CF5}" srcId="{D1860888-D72D-435E-91D4-7A30A4F09A70}" destId="{AC862BA1-06E6-4B2B-8268-0B89AB6AD43C}" srcOrd="0" destOrd="0" parTransId="{B5800ACC-C4E1-401D-BB9E-427053A4CED0}" sibTransId="{3C96E394-55D7-4544-9FD6-09EC6F1DAEF5}"/>
    <dgm:cxn modelId="{EA571F2C-6E40-4D83-8E4E-D39865715044}" type="presOf" srcId="{94B909DF-8A61-4C49-AAFF-AEDB443F3CE6}" destId="{0925D70E-7748-48ED-A5A3-078056CA76E2}" srcOrd="0" destOrd="0" presId="urn:microsoft.com/office/officeart/2005/8/layout/process1"/>
    <dgm:cxn modelId="{5A3351D8-1179-49EB-B060-32F7C4E5AB90}" type="presOf" srcId="{34F866CF-FB2F-4C0C-8758-9318781007F3}" destId="{EAC235A1-6F5C-4822-8F0F-325A13306F77}" srcOrd="0" destOrd="6" presId="urn:microsoft.com/office/officeart/2005/8/layout/process1"/>
    <dgm:cxn modelId="{E8C691CD-6CB7-4A40-81F8-1F6E59009840}" type="presOf" srcId="{B660C52A-E54E-4903-94BA-4F8D241F89AF}" destId="{EAC235A1-6F5C-4822-8F0F-325A13306F77}" srcOrd="0" destOrd="1" presId="urn:microsoft.com/office/officeart/2005/8/layout/process1"/>
    <dgm:cxn modelId="{994573F5-B5D5-444B-B9BF-E2FF633A0EE6}" type="presOf" srcId="{5CD99650-5D13-4071-B63F-2251A3E953F0}" destId="{9785B079-3701-4A9A-A9B5-C15CBCDB6058}" srcOrd="0" destOrd="0" presId="urn:microsoft.com/office/officeart/2005/8/layout/process1"/>
    <dgm:cxn modelId="{92C8F690-AFA6-439F-A554-E622E2764BBD}" srcId="{94B909DF-8A61-4C49-AAFF-AEDB443F3CE6}" destId="{6610A578-B9EE-4B0D-AB4B-74AC70686FC6}" srcOrd="1" destOrd="0" parTransId="{76F87CBB-3FBA-43CE-8F2B-E93EBE9BA42D}" sibTransId="{F7D41BF7-4353-4CB4-838A-D2F709891D5D}"/>
    <dgm:cxn modelId="{CEBEA54B-2BAD-426F-97CB-12D85900F30D}" srcId="{94B909DF-8A61-4C49-AAFF-AEDB443F3CE6}" destId="{DA186CAC-8046-4944-A413-3C609AEE0CE7}" srcOrd="0" destOrd="0" parTransId="{97A9ED0B-F792-4893-A96B-1AB447A9E56C}" sibTransId="{5CD99650-5D13-4071-B63F-2251A3E953F0}"/>
    <dgm:cxn modelId="{F612C31D-FDEF-4770-A466-E2B98BD15B24}" type="presOf" srcId="{5CD99650-5D13-4071-B63F-2251A3E953F0}" destId="{28DAD30D-43AE-4E48-AFF1-1B1B3C194170}" srcOrd="1" destOrd="0" presId="urn:microsoft.com/office/officeart/2005/8/layout/process1"/>
    <dgm:cxn modelId="{F4D77CF5-97F7-407E-930C-849D70F8A706}" type="presOf" srcId="{6610A578-B9EE-4B0D-AB4B-74AC70686FC6}" destId="{EAC235A1-6F5C-4822-8F0F-325A13306F77}" srcOrd="0" destOrd="0" presId="urn:microsoft.com/office/officeart/2005/8/layout/process1"/>
    <dgm:cxn modelId="{8E7BC39B-8E30-42B4-BA36-7F33EB8236BE}" type="presOf" srcId="{5C4DF7ED-1E64-4D50-B5CF-1DED598EF971}" destId="{EAC235A1-6F5C-4822-8F0F-325A13306F77}" srcOrd="0" destOrd="5" presId="urn:microsoft.com/office/officeart/2005/8/layout/process1"/>
    <dgm:cxn modelId="{BC62C649-A015-4B14-926E-B26FEBD0F5AE}" srcId="{6610A578-B9EE-4B0D-AB4B-74AC70686FC6}" destId="{D1860888-D72D-435E-91D4-7A30A4F09A70}" srcOrd="1" destOrd="0" parTransId="{56BD88DD-A2BA-4D81-BBB5-3F0A4EF4D5DE}" sibTransId="{F8FBEC3C-78CF-482A-A3DA-D98FD041F118}"/>
    <dgm:cxn modelId="{7573C832-E8C2-49D2-9B31-42723096F9B4}" type="presOf" srcId="{DA186CAC-8046-4944-A413-3C609AEE0CE7}" destId="{0E42BB4D-2F1C-4D95-AA76-D44F3503027E}" srcOrd="0" destOrd="0" presId="urn:microsoft.com/office/officeart/2005/8/layout/process1"/>
    <dgm:cxn modelId="{ABA101F5-EB6B-428D-9655-EF7BACC1B3CB}" type="presOf" srcId="{AC862BA1-06E6-4B2B-8268-0B89AB6AD43C}" destId="{EAC235A1-6F5C-4822-8F0F-325A13306F77}" srcOrd="0" destOrd="4" presId="urn:microsoft.com/office/officeart/2005/8/layout/process1"/>
    <dgm:cxn modelId="{E3107C3E-EE12-4A64-B730-DE6349CF91A9}" srcId="{6610A578-B9EE-4B0D-AB4B-74AC70686FC6}" destId="{5C4DF7ED-1E64-4D50-B5CF-1DED598EF971}" srcOrd="2" destOrd="0" parTransId="{816B4ADB-FB71-454E-8F35-B689BB0AD32F}" sibTransId="{4A13AE02-0316-4FF9-9632-876C9E9409E2}"/>
    <dgm:cxn modelId="{CF7404A5-F60C-4656-9712-2F687FEA5901}" srcId="{B660C52A-E54E-4903-94BA-4F8D241F89AF}" destId="{00926415-C763-43D1-8F72-E8C8FC8EDCF4}" srcOrd="0" destOrd="0" parTransId="{064F4438-CCB0-488B-8C22-3EE6AC7FA0E6}" sibTransId="{C76B3119-C9B4-4A93-A0EA-96B0B0DF06C8}"/>
    <dgm:cxn modelId="{165B296C-0BFD-491A-A288-FDFB08E4CC57}" type="presOf" srcId="{00926415-C763-43D1-8F72-E8C8FC8EDCF4}" destId="{EAC235A1-6F5C-4822-8F0F-325A13306F77}" srcOrd="0" destOrd="2" presId="urn:microsoft.com/office/officeart/2005/8/layout/process1"/>
    <dgm:cxn modelId="{E7A78B26-855D-4604-9DE7-CFF814868CE1}" type="presParOf" srcId="{0925D70E-7748-48ED-A5A3-078056CA76E2}" destId="{0E42BB4D-2F1C-4D95-AA76-D44F3503027E}" srcOrd="0" destOrd="0" presId="urn:microsoft.com/office/officeart/2005/8/layout/process1"/>
    <dgm:cxn modelId="{54EFB70E-5F1E-4C4A-832A-CB0522C3AB0D}" type="presParOf" srcId="{0925D70E-7748-48ED-A5A3-078056CA76E2}" destId="{9785B079-3701-4A9A-A9B5-C15CBCDB6058}" srcOrd="1" destOrd="0" presId="urn:microsoft.com/office/officeart/2005/8/layout/process1"/>
    <dgm:cxn modelId="{958989EE-91CD-46FD-805E-460FDAF7799C}" type="presParOf" srcId="{9785B079-3701-4A9A-A9B5-C15CBCDB6058}" destId="{28DAD30D-43AE-4E48-AFF1-1B1B3C194170}" srcOrd="0" destOrd="0" presId="urn:microsoft.com/office/officeart/2005/8/layout/process1"/>
    <dgm:cxn modelId="{DE25D32A-33A9-462F-8B01-741C9CF3C02E}" type="presParOf" srcId="{0925D70E-7748-48ED-A5A3-078056CA76E2}" destId="{EAC235A1-6F5C-4822-8F0F-325A13306F77}"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99401-6E56-46C7-9150-1618893A2711}" type="datetimeFigureOut">
              <a:rPr lang="pt-BR" smtClean="0"/>
              <a:t>12/12/2023</a:t>
            </a:fld>
            <a:endParaRPr lang="pt-B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58314-A38C-420B-ADBC-517B3E4DF411}" type="slidenum">
              <a:rPr lang="pt-BR" smtClean="0"/>
              <a:t>‹nº›</a:t>
            </a:fld>
            <a:endParaRPr lang="pt-BR"/>
          </a:p>
        </p:txBody>
      </p:sp>
    </p:spTree>
    <p:extLst>
      <p:ext uri="{BB962C8B-B14F-4D97-AF65-F5344CB8AC3E}">
        <p14:creationId xmlns:p14="http://schemas.microsoft.com/office/powerpoint/2010/main" val="3318558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a:t>Art. 7º O Comitê-Executivo de Gestão é composto pelos seguintes membros:</a:t>
            </a:r>
          </a:p>
          <a:p>
            <a:endParaRPr lang="pt-BR"/>
          </a:p>
          <a:p>
            <a:r>
              <a:rPr lang="pt-BR"/>
              <a:t>I - Ministro de Estado do Desenvolvimento, Indústria, Comércio e Serviços, que o presidirá;</a:t>
            </a:r>
          </a:p>
          <a:p>
            <a:endParaRPr lang="pt-BR"/>
          </a:p>
          <a:p>
            <a:r>
              <a:rPr lang="pt-BR"/>
              <a:t>II - Secretário-Executivo da Casa Civil da Presidência da República;</a:t>
            </a:r>
          </a:p>
          <a:p>
            <a:endParaRPr lang="pt-BR"/>
          </a:p>
          <a:p>
            <a:r>
              <a:rPr lang="pt-BR"/>
              <a:t>III - Secretário-Geral das Relações Exteriores do Ministério das Relações Exteriores;</a:t>
            </a:r>
          </a:p>
          <a:p>
            <a:endParaRPr lang="pt-BR"/>
          </a:p>
          <a:p>
            <a:r>
              <a:rPr lang="pt-BR"/>
              <a:t>IV - Secretário-Executivo do Ministério da Fazenda;</a:t>
            </a:r>
          </a:p>
          <a:p>
            <a:endParaRPr lang="pt-BR"/>
          </a:p>
          <a:p>
            <a:r>
              <a:rPr lang="pt-BR"/>
              <a:t>V - Secretário-Executivo do Ministério da Agricultura e Pecuária;</a:t>
            </a:r>
          </a:p>
          <a:p>
            <a:endParaRPr lang="pt-BR"/>
          </a:p>
          <a:p>
            <a:r>
              <a:rPr lang="pt-BR"/>
              <a:t>VI - Secretário-Executivo do Ministério do Planejamento e Orçamento;</a:t>
            </a:r>
          </a:p>
          <a:p>
            <a:endParaRPr lang="pt-BR"/>
          </a:p>
          <a:p>
            <a:r>
              <a:rPr lang="pt-BR"/>
              <a:t>VII - Secretário-Executivo do Ministério da Gestão e da Inovação em Serviços Públicos;</a:t>
            </a:r>
          </a:p>
          <a:p>
            <a:endParaRPr lang="pt-BR"/>
          </a:p>
          <a:p>
            <a:r>
              <a:rPr lang="pt-BR"/>
              <a:t>VIII - Secretário-Executivo do Ministério da Defesa; IX - Secretário-Executivo de Minas e Energia; (Inciso com redação dada pelo Decreto nº 11.524, de 10/5/2023)</a:t>
            </a:r>
          </a:p>
          <a:p>
            <a:endParaRPr lang="pt-BR"/>
          </a:p>
          <a:p>
            <a:r>
              <a:rPr lang="pt-BR"/>
              <a:t>X - Secretário-Executivo do Ministério do Desenvolvimento Agrário e Agricultura Familiar; e (Inciso com redação dada pelo Decreto nº 11.524, de 10/5/2023) XI - Secretário-Executivo da CAMEX, que não terá direito a voto. (Inciso acrescido pelo Decreto nº 11.524, de 10/5/2023)</a:t>
            </a:r>
          </a:p>
        </p:txBody>
      </p:sp>
      <p:sp>
        <p:nvSpPr>
          <p:cNvPr id="4" name="Slide Number Placeholder 3"/>
          <p:cNvSpPr>
            <a:spLocks noGrp="1"/>
          </p:cNvSpPr>
          <p:nvPr>
            <p:ph type="sldNum" sz="quarter" idx="5"/>
          </p:nvPr>
        </p:nvSpPr>
        <p:spPr/>
        <p:txBody>
          <a:bodyPr/>
          <a:lstStyle/>
          <a:p>
            <a:fld id="{DD258314-A38C-420B-ADBC-517B3E4DF411}" type="slidenum">
              <a:rPr lang="pt-BR" smtClean="0"/>
              <a:t>3</a:t>
            </a:fld>
            <a:endParaRPr lang="pt-BR"/>
          </a:p>
        </p:txBody>
      </p:sp>
    </p:spTree>
    <p:extLst>
      <p:ext uri="{BB962C8B-B14F-4D97-AF65-F5344CB8AC3E}">
        <p14:creationId xmlns:p14="http://schemas.microsoft.com/office/powerpoint/2010/main" val="1094849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D8CD9EC2-1DE5-499C-A916-D2D3E3BBE672}" type="datetimeFigureOut">
              <a:rPr lang="pt-BR" smtClean="0"/>
              <a:t>12/12/2023</a:t>
            </a:fld>
            <a:endParaRPr lang="pt-B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pt-B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EFCC0D4B-8BFD-4C32-A004-0EA9ABD31032}" type="slidenum">
              <a:rPr lang="pt-BR" smtClean="0"/>
              <a:t>‹nº›</a:t>
            </a:fld>
            <a:endParaRPr lang="pt-BR"/>
          </a:p>
        </p:txBody>
      </p:sp>
    </p:spTree>
    <p:extLst>
      <p:ext uri="{BB962C8B-B14F-4D97-AF65-F5344CB8AC3E}">
        <p14:creationId xmlns:p14="http://schemas.microsoft.com/office/powerpoint/2010/main" val="424756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CD9EC2-1DE5-499C-A916-D2D3E3BBE672}" type="datetimeFigureOut">
              <a:rPr lang="pt-BR" smtClean="0"/>
              <a:t>12/12/2023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FCC0D4B-8BFD-4C32-A004-0EA9ABD31032}" type="slidenum">
              <a:rPr lang="pt-BR" smtClean="0"/>
              <a:t>‹nº›</a:t>
            </a:fld>
            <a:endParaRPr lang="pt-BR"/>
          </a:p>
        </p:txBody>
      </p:sp>
    </p:spTree>
    <p:extLst>
      <p:ext uri="{BB962C8B-B14F-4D97-AF65-F5344CB8AC3E}">
        <p14:creationId xmlns:p14="http://schemas.microsoft.com/office/powerpoint/2010/main" val="3510703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D8CD9EC2-1DE5-499C-A916-D2D3E3BBE672}" type="datetimeFigureOut">
              <a:rPr lang="pt-BR" smtClean="0"/>
              <a:t>12/12/2023</a:t>
            </a:fld>
            <a:endParaRPr lang="pt-BR"/>
          </a:p>
        </p:txBody>
      </p:sp>
      <p:sp>
        <p:nvSpPr>
          <p:cNvPr id="5" name="Footer Placeholder 4"/>
          <p:cNvSpPr>
            <a:spLocks noGrp="1"/>
          </p:cNvSpPr>
          <p:nvPr>
            <p:ph type="ftr" sz="quarter" idx="11"/>
          </p:nvPr>
        </p:nvSpPr>
        <p:spPr>
          <a:xfrm>
            <a:off x="774923" y="5951811"/>
            <a:ext cx="7896279" cy="365125"/>
          </a:xfrm>
        </p:spPr>
        <p:txBody>
          <a:bodyPr/>
          <a:lstStyle/>
          <a:p>
            <a:endParaRPr lang="pt-B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EFCC0D4B-8BFD-4C32-A004-0EA9ABD31032}" type="slidenum">
              <a:rPr lang="pt-BR" smtClean="0"/>
              <a:t>‹nº›</a:t>
            </a:fld>
            <a:endParaRPr lang="pt-BR"/>
          </a:p>
        </p:txBody>
      </p:sp>
    </p:spTree>
    <p:extLst>
      <p:ext uri="{BB962C8B-B14F-4D97-AF65-F5344CB8AC3E}">
        <p14:creationId xmlns:p14="http://schemas.microsoft.com/office/powerpoint/2010/main" val="290707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CD9EC2-1DE5-499C-A916-D2D3E3BBE672}" type="datetimeFigureOut">
              <a:rPr lang="pt-BR" smtClean="0"/>
              <a:t>12/12/2023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10558300" y="5956137"/>
            <a:ext cx="1052508" cy="365125"/>
          </a:xfrm>
        </p:spPr>
        <p:txBody>
          <a:bodyPr/>
          <a:lstStyle/>
          <a:p>
            <a:fld id="{EFCC0D4B-8BFD-4C32-A004-0EA9ABD31032}" type="slidenum">
              <a:rPr lang="pt-BR" smtClean="0"/>
              <a:t>‹nº›</a:t>
            </a:fld>
            <a:endParaRPr lang="pt-BR"/>
          </a:p>
        </p:txBody>
      </p:sp>
    </p:spTree>
    <p:extLst>
      <p:ext uri="{BB962C8B-B14F-4D97-AF65-F5344CB8AC3E}">
        <p14:creationId xmlns:p14="http://schemas.microsoft.com/office/powerpoint/2010/main" val="4238649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8CD9EC2-1DE5-499C-A916-D2D3E3BBE672}" type="datetimeFigureOut">
              <a:rPr lang="pt-BR" smtClean="0"/>
              <a:t>12/12/2023</a:t>
            </a:fld>
            <a:endParaRPr lang="pt-B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pt-B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FCC0D4B-8BFD-4C32-A004-0EA9ABD31032}" type="slidenum">
              <a:rPr lang="pt-BR" smtClean="0"/>
              <a:t>‹nº›</a:t>
            </a:fld>
            <a:endParaRPr lang="pt-BR"/>
          </a:p>
        </p:txBody>
      </p:sp>
    </p:spTree>
    <p:extLst>
      <p:ext uri="{BB962C8B-B14F-4D97-AF65-F5344CB8AC3E}">
        <p14:creationId xmlns:p14="http://schemas.microsoft.com/office/powerpoint/2010/main" val="3965505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CD9EC2-1DE5-499C-A916-D2D3E3BBE672}" type="datetimeFigureOut">
              <a:rPr lang="pt-BR" smtClean="0"/>
              <a:t>12/12/2023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FCC0D4B-8BFD-4C32-A004-0EA9ABD31032}" type="slidenum">
              <a:rPr lang="pt-BR" smtClean="0"/>
              <a:t>‹nº›</a:t>
            </a:fld>
            <a:endParaRPr lang="pt-BR"/>
          </a:p>
        </p:txBody>
      </p:sp>
    </p:spTree>
    <p:extLst>
      <p:ext uri="{BB962C8B-B14F-4D97-AF65-F5344CB8AC3E}">
        <p14:creationId xmlns:p14="http://schemas.microsoft.com/office/powerpoint/2010/main" val="2633257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CD9EC2-1DE5-499C-A916-D2D3E3BBE672}" type="datetimeFigureOut">
              <a:rPr lang="pt-BR" smtClean="0"/>
              <a:t>12/12/2023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EFCC0D4B-8BFD-4C32-A004-0EA9ABD31032}" type="slidenum">
              <a:rPr lang="pt-BR" smtClean="0"/>
              <a:t>‹nº›</a:t>
            </a:fld>
            <a:endParaRPr lang="pt-BR"/>
          </a:p>
        </p:txBody>
      </p:sp>
    </p:spTree>
    <p:extLst>
      <p:ext uri="{BB962C8B-B14F-4D97-AF65-F5344CB8AC3E}">
        <p14:creationId xmlns:p14="http://schemas.microsoft.com/office/powerpoint/2010/main" val="1514460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D8CD9EC2-1DE5-499C-A916-D2D3E3BBE672}" type="datetimeFigureOut">
              <a:rPr lang="pt-BR" smtClean="0"/>
              <a:t>12/12/2023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EFCC0D4B-8BFD-4C32-A004-0EA9ABD31032}" type="slidenum">
              <a:rPr lang="pt-BR" smtClean="0"/>
              <a:t>‹nº›</a:t>
            </a:fld>
            <a:endParaRPr lang="pt-BR"/>
          </a:p>
        </p:txBody>
      </p:sp>
    </p:spTree>
    <p:extLst>
      <p:ext uri="{BB962C8B-B14F-4D97-AF65-F5344CB8AC3E}">
        <p14:creationId xmlns:p14="http://schemas.microsoft.com/office/powerpoint/2010/main" val="133859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D9EC2-1DE5-499C-A916-D2D3E3BBE672}" type="datetimeFigureOut">
              <a:rPr lang="pt-BR" smtClean="0"/>
              <a:t>12/12/2023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EFCC0D4B-8BFD-4C32-A004-0EA9ABD31032}" type="slidenum">
              <a:rPr lang="pt-BR" smtClean="0"/>
              <a:t>‹nº›</a:t>
            </a:fld>
            <a:endParaRPr lang="pt-BR"/>
          </a:p>
        </p:txBody>
      </p:sp>
    </p:spTree>
    <p:extLst>
      <p:ext uri="{BB962C8B-B14F-4D97-AF65-F5344CB8AC3E}">
        <p14:creationId xmlns:p14="http://schemas.microsoft.com/office/powerpoint/2010/main" val="3672538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D8CD9EC2-1DE5-499C-A916-D2D3E3BBE672}" type="datetimeFigureOut">
              <a:rPr lang="pt-BR" smtClean="0"/>
              <a:t>12/12/2023</a:t>
            </a:fld>
            <a:endParaRPr lang="pt-B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pt-B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FCC0D4B-8BFD-4C32-A004-0EA9ABD31032}" type="slidenum">
              <a:rPr lang="pt-BR" smtClean="0"/>
              <a:t>‹nº›</a:t>
            </a:fld>
            <a:endParaRPr lang="pt-BR"/>
          </a:p>
        </p:txBody>
      </p:sp>
    </p:spTree>
    <p:extLst>
      <p:ext uri="{BB962C8B-B14F-4D97-AF65-F5344CB8AC3E}">
        <p14:creationId xmlns:p14="http://schemas.microsoft.com/office/powerpoint/2010/main" val="3741993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CD9EC2-1DE5-499C-A916-D2D3E3BBE672}" type="datetimeFigureOut">
              <a:rPr lang="pt-BR" smtClean="0"/>
              <a:t>12/12/2023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FCC0D4B-8BFD-4C32-A004-0EA9ABD31032}" type="slidenum">
              <a:rPr lang="pt-BR" smtClean="0"/>
              <a:t>‹nº›</a:t>
            </a:fld>
            <a:endParaRPr lang="pt-BR"/>
          </a:p>
        </p:txBody>
      </p:sp>
    </p:spTree>
    <p:extLst>
      <p:ext uri="{BB962C8B-B14F-4D97-AF65-F5344CB8AC3E}">
        <p14:creationId xmlns:p14="http://schemas.microsoft.com/office/powerpoint/2010/main" val="97191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latin typeface="Abadi" panose="020F0502020204030204" pitchFamily="34" charset="0"/>
              </a:defRPr>
            </a:lvl1pPr>
          </a:lstStyle>
          <a:p>
            <a:fld id="{D8CD9EC2-1DE5-499C-A916-D2D3E3BBE672}" type="datetimeFigureOut">
              <a:rPr lang="pt-BR" smtClean="0"/>
              <a:pPr/>
              <a:t>12/12/2023</a:t>
            </a:fld>
            <a:endParaRPr lang="pt-B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latin typeface="Abadi" panose="020F0502020204030204" pitchFamily="34" charset="0"/>
              </a:defRPr>
            </a:lvl1pPr>
          </a:lstStyle>
          <a:p>
            <a:endParaRPr lang="pt-B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latin typeface="Abadi" panose="020F0502020204030204" pitchFamily="34" charset="0"/>
              </a:defRPr>
            </a:lvl1pPr>
          </a:lstStyle>
          <a:p>
            <a:fld id="{EFCC0D4B-8BFD-4C32-A004-0EA9ABD31032}" type="slidenum">
              <a:rPr lang="pt-BR" smtClean="0"/>
              <a:pPr/>
              <a:t>‹nº›</a:t>
            </a:fld>
            <a:endParaRPr lang="pt-B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19974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Abad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Abadi" panose="020F0502020204030204" pitchFamily="34" charset="0"/>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Abadi" panose="020F0502020204030204" pitchFamily="34" charset="0"/>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Abadi" panose="020F0502020204030204" pitchFamily="34" charset="0"/>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badi" panose="020F0502020204030204" pitchFamily="34" charset="0"/>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badi" panose="020F050202020403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rsaldanha@pucsp.br"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4BFB7C5-23B6-4047-BF5E-F9EEBB437C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D37DA931-62D6-4B32-9103-84C0960AEA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84420" y="457200"/>
            <a:ext cx="6248454" cy="58597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xmlns="" id="{728ABD32-429E-8E74-3960-0012ED2A4B8E}"/>
              </a:ext>
            </a:extLst>
          </p:cNvPr>
          <p:cNvSpPr>
            <a:spLocks noGrp="1"/>
          </p:cNvSpPr>
          <p:nvPr>
            <p:ph type="ctrTitle"/>
          </p:nvPr>
        </p:nvSpPr>
        <p:spPr>
          <a:xfrm>
            <a:off x="2156346" y="849745"/>
            <a:ext cx="5526993" cy="2778760"/>
          </a:xfrm>
        </p:spPr>
        <p:txBody>
          <a:bodyPr anchor="ctr">
            <a:normAutofit/>
          </a:bodyPr>
          <a:lstStyle/>
          <a:p>
            <a:pPr algn="ctr">
              <a:lnSpc>
                <a:spcPct val="90000"/>
              </a:lnSpc>
            </a:pPr>
            <a:r>
              <a:rPr lang="pt-BR">
                <a:solidFill>
                  <a:srgbClr val="FFFFFF"/>
                </a:solidFill>
              </a:rPr>
              <a:t>Avaliação de interesse público em defesa comercial e o Projeto de Decreto Legislativo nº 575, de 2020</a:t>
            </a:r>
          </a:p>
        </p:txBody>
      </p:sp>
      <p:sp>
        <p:nvSpPr>
          <p:cNvPr id="12" name="Rectangle 11">
            <a:extLst>
              <a:ext uri="{FF2B5EF4-FFF2-40B4-BE49-F238E27FC236}">
                <a16:creationId xmlns:a16="http://schemas.microsoft.com/office/drawing/2014/main" xmlns="" id="{4695E140-9B6E-43E9-B17E-CDFE3FCA8A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29872" y="453642"/>
            <a:ext cx="3615595" cy="5863293"/>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xmlns="" id="{8E47BB8E-487A-E5AC-0900-5008D930DC10}"/>
              </a:ext>
            </a:extLst>
          </p:cNvPr>
          <p:cNvSpPr>
            <a:spLocks noGrp="1"/>
          </p:cNvSpPr>
          <p:nvPr>
            <p:ph type="subTitle" idx="1"/>
          </p:nvPr>
        </p:nvSpPr>
        <p:spPr>
          <a:xfrm>
            <a:off x="8479788" y="2482034"/>
            <a:ext cx="2888564" cy="1806508"/>
          </a:xfrm>
        </p:spPr>
        <p:txBody>
          <a:bodyPr anchor="ctr">
            <a:normAutofit/>
          </a:bodyPr>
          <a:lstStyle/>
          <a:p>
            <a:pPr algn="ctr"/>
            <a:r>
              <a:rPr lang="pt-BR" sz="3200">
                <a:solidFill>
                  <a:srgbClr val="FFFFFF"/>
                </a:solidFill>
              </a:rPr>
              <a:t>Audiência Pública </a:t>
            </a:r>
            <a:r>
              <a:rPr lang="pt-BR" sz="2400">
                <a:solidFill>
                  <a:srgbClr val="FFFFFF"/>
                </a:solidFill>
              </a:rPr>
              <a:t>12/12/2023</a:t>
            </a:r>
            <a:endParaRPr lang="pt-BR" sz="3200">
              <a:solidFill>
                <a:srgbClr val="FFFFFF"/>
              </a:solidFill>
            </a:endParaRPr>
          </a:p>
        </p:txBody>
      </p:sp>
      <p:sp>
        <p:nvSpPr>
          <p:cNvPr id="14" name="Rectangle 13">
            <a:extLst>
              <a:ext uri="{FF2B5EF4-FFF2-40B4-BE49-F238E27FC236}">
                <a16:creationId xmlns:a16="http://schemas.microsoft.com/office/drawing/2014/main" xmlns="" id="{FBC3CD9F-A361-4496-A6E0-24338B2A69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1191" y="457201"/>
            <a:ext cx="1106164" cy="58597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Picture 6" descr="A logo for a company&#10;&#10;Description automatically generated">
            <a:extLst>
              <a:ext uri="{FF2B5EF4-FFF2-40B4-BE49-F238E27FC236}">
                <a16:creationId xmlns:a16="http://schemas.microsoft.com/office/drawing/2014/main" xmlns="" id="{26A0BE93-42D4-B832-F3AB-D34779D8C2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1491" y="3746520"/>
            <a:ext cx="2686424" cy="1879557"/>
          </a:xfrm>
          <a:prstGeom prst="rect">
            <a:avLst/>
          </a:prstGeom>
        </p:spPr>
      </p:pic>
      <p:pic>
        <p:nvPicPr>
          <p:cNvPr id="1026" name="Picture 2" descr="PUC-SP">
            <a:extLst>
              <a:ext uri="{FF2B5EF4-FFF2-40B4-BE49-F238E27FC236}">
                <a16:creationId xmlns:a16="http://schemas.microsoft.com/office/drawing/2014/main" xmlns="" id="{F1F97D81-5363-991F-D67B-00B4956BA2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7916" y="3536101"/>
            <a:ext cx="1549674" cy="247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84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1BB56EB9-078F-4952-AC1F-149C7A0AE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0CB979A-A3F3-A06C-034D-032EF20CBB81}"/>
              </a:ext>
            </a:extLst>
          </p:cNvPr>
          <p:cNvSpPr>
            <a:spLocks noGrp="1"/>
          </p:cNvSpPr>
          <p:nvPr>
            <p:ph type="title"/>
          </p:nvPr>
        </p:nvSpPr>
        <p:spPr>
          <a:xfrm>
            <a:off x="4449934" y="702156"/>
            <a:ext cx="7157865" cy="1013800"/>
          </a:xfrm>
        </p:spPr>
        <p:txBody>
          <a:bodyPr>
            <a:normAutofit/>
          </a:bodyPr>
          <a:lstStyle/>
          <a:p>
            <a:r>
              <a:rPr lang="pt-BR">
                <a:solidFill>
                  <a:schemeClr val="accent1"/>
                </a:solidFill>
              </a:rPr>
              <a:t>O Interesse Público não é acessório à defesa comercial</a:t>
            </a:r>
          </a:p>
        </p:txBody>
      </p:sp>
      <p:pic>
        <p:nvPicPr>
          <p:cNvPr id="16" name="Picture 15" descr="Uma sala com cadeiras coloridas">
            <a:extLst>
              <a:ext uri="{FF2B5EF4-FFF2-40B4-BE49-F238E27FC236}">
                <a16:creationId xmlns:a16="http://schemas.microsoft.com/office/drawing/2014/main" xmlns="" id="{F6E58BEE-881B-1DD8-0DA2-508867795DE9}"/>
              </a:ext>
            </a:extLst>
          </p:cNvPr>
          <p:cNvPicPr>
            <a:picLocks noChangeAspect="1"/>
          </p:cNvPicPr>
          <p:nvPr/>
        </p:nvPicPr>
        <p:blipFill rotWithShape="1">
          <a:blip r:embed="rId2"/>
          <a:srcRect l="29713" r="30072" b="-1"/>
          <a:stretch/>
        </p:blipFill>
        <p:spPr>
          <a:xfrm>
            <a:off x="20" y="10"/>
            <a:ext cx="4131713" cy="6857989"/>
          </a:xfrm>
          <a:prstGeom prst="rect">
            <a:avLst/>
          </a:prstGeom>
        </p:spPr>
      </p:pic>
      <p:sp>
        <p:nvSpPr>
          <p:cNvPr id="17" name="Rectangle 16">
            <a:extLst>
              <a:ext uri="{FF2B5EF4-FFF2-40B4-BE49-F238E27FC236}">
                <a16:creationId xmlns:a16="http://schemas.microsoft.com/office/drawing/2014/main" xmlns="" id="{7B42427A-0A1F-4A55-8705-D9179F1E0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49934" y="457200"/>
            <a:ext cx="7223760" cy="91440"/>
          </a:xfrm>
          <a:prstGeom prst="rect">
            <a:avLst/>
          </a:prstGeom>
          <a:solidFill>
            <a:srgbClr val="8BF5D5"/>
          </a:solidFill>
          <a:ln>
            <a:solidFill>
              <a:srgbClr val="8BF5D5"/>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xmlns="" id="{05065E81-F62A-3D60-A3A9-EB015EC779D7}"/>
              </a:ext>
            </a:extLst>
          </p:cNvPr>
          <p:cNvSpPr>
            <a:spLocks noGrp="1"/>
          </p:cNvSpPr>
          <p:nvPr>
            <p:ph idx="1"/>
          </p:nvPr>
        </p:nvSpPr>
        <p:spPr>
          <a:xfrm>
            <a:off x="4449933" y="2506133"/>
            <a:ext cx="7157866" cy="3962266"/>
          </a:xfrm>
        </p:spPr>
        <p:txBody>
          <a:bodyPr vert="horz" lIns="91440" tIns="45720" rIns="91440" bIns="45720" rtlCol="0">
            <a:normAutofit/>
          </a:bodyPr>
          <a:lstStyle/>
          <a:p>
            <a:pPr marL="342900" indent="-342900">
              <a:lnSpc>
                <a:spcPct val="90000"/>
              </a:lnSpc>
              <a:buClr>
                <a:srgbClr val="8BF5D5"/>
              </a:buClr>
              <a:buFont typeface="+mj-lt"/>
              <a:buAutoNum type="arabicPeriod"/>
            </a:pPr>
            <a:r>
              <a:rPr lang="en-US" sz="1400">
                <a:cs typeface="Calibri"/>
              </a:rPr>
              <a:t>O </a:t>
            </a:r>
            <a:r>
              <a:rPr lang="en-US" sz="1400" err="1">
                <a:cs typeface="Calibri"/>
              </a:rPr>
              <a:t>lugar-comum</a:t>
            </a:r>
            <a:r>
              <a:rPr lang="en-US" sz="1400">
                <a:cs typeface="Calibri"/>
              </a:rPr>
              <a:t> (</a:t>
            </a:r>
            <a:r>
              <a:rPr lang="en-US" sz="1400" err="1">
                <a:cs typeface="Calibri"/>
              </a:rPr>
              <a:t>topos</a:t>
            </a:r>
            <a:r>
              <a:rPr lang="en-US" sz="1400">
                <a:cs typeface="Calibri"/>
              </a:rPr>
              <a:t>) do Interesse Público é o </a:t>
            </a:r>
            <a:r>
              <a:rPr lang="en-US" sz="1400" err="1">
                <a:cs typeface="Calibri"/>
              </a:rPr>
              <a:t>fundamento</a:t>
            </a:r>
            <a:r>
              <a:rPr lang="en-US" sz="1400">
                <a:cs typeface="Calibri"/>
              </a:rPr>
              <a:t> que </a:t>
            </a:r>
            <a:r>
              <a:rPr lang="en-US" sz="1400" err="1">
                <a:cs typeface="Calibri"/>
              </a:rPr>
              <a:t>torna</a:t>
            </a:r>
            <a:r>
              <a:rPr lang="en-US" sz="1400">
                <a:cs typeface="Calibri"/>
              </a:rPr>
              <a:t> </a:t>
            </a:r>
            <a:r>
              <a:rPr lang="en-US" sz="1400" err="1">
                <a:cs typeface="Calibri"/>
              </a:rPr>
              <a:t>razoáveis</a:t>
            </a:r>
            <a:r>
              <a:rPr lang="en-US" sz="1400">
                <a:cs typeface="Calibri"/>
              </a:rPr>
              <a:t> </a:t>
            </a:r>
            <a:r>
              <a:rPr lang="en-US" sz="1400" err="1">
                <a:cs typeface="Calibri"/>
              </a:rPr>
              <a:t>os</a:t>
            </a:r>
            <a:r>
              <a:rPr lang="en-US" sz="1400">
                <a:cs typeface="Calibri"/>
              </a:rPr>
              <a:t> </a:t>
            </a:r>
            <a:r>
              <a:rPr lang="en-US" sz="1400" err="1">
                <a:cs typeface="Calibri"/>
              </a:rPr>
              <a:t>compromisssos</a:t>
            </a:r>
            <a:r>
              <a:rPr lang="en-US" sz="1400">
                <a:cs typeface="Calibri"/>
              </a:rPr>
              <a:t> </a:t>
            </a:r>
            <a:r>
              <a:rPr lang="en-US" sz="1400" err="1">
                <a:cs typeface="Calibri"/>
              </a:rPr>
              <a:t>multilaterais</a:t>
            </a:r>
            <a:r>
              <a:rPr lang="en-US" sz="1400">
                <a:cs typeface="Calibri"/>
              </a:rPr>
              <a:t> </a:t>
            </a:r>
            <a:r>
              <a:rPr lang="en-US" sz="1400" err="1">
                <a:cs typeface="Calibri"/>
              </a:rPr>
              <a:t>pró-comércio</a:t>
            </a:r>
            <a:r>
              <a:rPr lang="en-US" sz="1400">
                <a:cs typeface="Calibri"/>
              </a:rPr>
              <a:t> </a:t>
            </a:r>
            <a:r>
              <a:rPr lang="en-US" sz="1400" err="1">
                <a:cs typeface="Calibri"/>
              </a:rPr>
              <a:t>internacional</a:t>
            </a:r>
            <a:r>
              <a:rPr lang="en-US" sz="1400">
                <a:cs typeface="Calibri"/>
              </a:rPr>
              <a:t> </a:t>
            </a:r>
            <a:r>
              <a:rPr lang="en-US" sz="1400" err="1">
                <a:cs typeface="Calibri"/>
              </a:rPr>
              <a:t>assumidos</a:t>
            </a:r>
            <a:r>
              <a:rPr lang="en-US" sz="1400">
                <a:cs typeface="Calibri"/>
              </a:rPr>
              <a:t> </a:t>
            </a:r>
            <a:r>
              <a:rPr lang="en-US" sz="1400" err="1">
                <a:cs typeface="Calibri"/>
              </a:rPr>
              <a:t>pelo</a:t>
            </a:r>
            <a:r>
              <a:rPr lang="en-US" sz="1400">
                <a:cs typeface="Calibri"/>
              </a:rPr>
              <a:t> </a:t>
            </a:r>
            <a:r>
              <a:rPr lang="en-US" sz="1400" err="1">
                <a:cs typeface="Calibri"/>
              </a:rPr>
              <a:t>Brasil</a:t>
            </a:r>
            <a:r>
              <a:rPr lang="en-US" sz="1400">
                <a:cs typeface="Calibri"/>
              </a:rPr>
              <a:t> no GATT 47 e GATT 94.</a:t>
            </a:r>
          </a:p>
          <a:p>
            <a:pPr marL="342900" indent="-342900">
              <a:lnSpc>
                <a:spcPct val="90000"/>
              </a:lnSpc>
              <a:buClr>
                <a:srgbClr val="8BF5D5"/>
              </a:buClr>
              <a:buFont typeface="+mj-lt"/>
              <a:buAutoNum type="arabicPeriod"/>
            </a:pPr>
            <a:r>
              <a:rPr lang="en-US" sz="1400">
                <a:cs typeface="Calibri"/>
              </a:rPr>
              <a:t>A </a:t>
            </a:r>
            <a:r>
              <a:rPr lang="en-US" sz="1400" err="1">
                <a:cs typeface="Calibri"/>
              </a:rPr>
              <a:t>exceção</a:t>
            </a:r>
            <a:r>
              <a:rPr lang="en-US" sz="1400">
                <a:cs typeface="Calibri"/>
              </a:rPr>
              <a:t> </a:t>
            </a:r>
            <a:r>
              <a:rPr lang="en-US" sz="1400" err="1">
                <a:cs typeface="Calibri"/>
              </a:rPr>
              <a:t>trazida</a:t>
            </a:r>
            <a:r>
              <a:rPr lang="en-US" sz="1400">
                <a:cs typeface="Calibri"/>
              </a:rPr>
              <a:t> </a:t>
            </a:r>
            <a:r>
              <a:rPr lang="en-US" sz="1400" err="1">
                <a:cs typeface="Calibri"/>
              </a:rPr>
              <a:t>pelo</a:t>
            </a:r>
            <a:r>
              <a:rPr lang="en-US" sz="1400">
                <a:cs typeface="Calibri"/>
              </a:rPr>
              <a:t> </a:t>
            </a:r>
            <a:r>
              <a:rPr lang="en-US" sz="1400" err="1">
                <a:cs typeface="Calibri"/>
              </a:rPr>
              <a:t>Acordo</a:t>
            </a:r>
            <a:r>
              <a:rPr lang="en-US" sz="1400">
                <a:cs typeface="Calibri"/>
              </a:rPr>
              <a:t> Antidumping (Art. VI, GATT 94) </a:t>
            </a:r>
            <a:r>
              <a:rPr lang="en-US" sz="1400" err="1">
                <a:cs typeface="Calibri"/>
              </a:rPr>
              <a:t>autoriza</a:t>
            </a:r>
            <a:r>
              <a:rPr lang="en-US" sz="1400">
                <a:cs typeface="Calibri"/>
              </a:rPr>
              <a:t> (</a:t>
            </a:r>
            <a:r>
              <a:rPr lang="en-US" sz="1400" err="1">
                <a:cs typeface="Calibri"/>
              </a:rPr>
              <a:t>sem</a:t>
            </a:r>
            <a:r>
              <a:rPr lang="en-US" sz="1400">
                <a:cs typeface="Calibri"/>
              </a:rPr>
              <a:t> </a:t>
            </a:r>
            <a:r>
              <a:rPr lang="en-US" sz="1400" err="1">
                <a:cs typeface="Calibri"/>
              </a:rPr>
              <a:t>obrigar</a:t>
            </a:r>
            <a:r>
              <a:rPr lang="en-US" sz="1400">
                <a:cs typeface="Calibri"/>
              </a:rPr>
              <a:t>) </a:t>
            </a:r>
            <a:r>
              <a:rPr lang="en-US" sz="1400" err="1">
                <a:cs typeface="Calibri"/>
              </a:rPr>
              <a:t>os</a:t>
            </a:r>
            <a:r>
              <a:rPr lang="en-US" sz="1400">
                <a:cs typeface="Calibri"/>
              </a:rPr>
              <a:t> </a:t>
            </a:r>
            <a:r>
              <a:rPr lang="en-US" sz="1400" err="1">
                <a:cs typeface="Calibri"/>
              </a:rPr>
              <a:t>países-parte</a:t>
            </a:r>
            <a:r>
              <a:rPr lang="en-US" sz="1400">
                <a:cs typeface="Calibri"/>
              </a:rPr>
              <a:t> </a:t>
            </a:r>
            <a:r>
              <a:rPr lang="en-US" sz="1400" err="1">
                <a:cs typeface="Calibri"/>
              </a:rPr>
              <a:t>ao</a:t>
            </a:r>
            <a:r>
              <a:rPr lang="en-US" sz="1400">
                <a:cs typeface="Calibri"/>
              </a:rPr>
              <a:t> </a:t>
            </a:r>
            <a:r>
              <a:rPr lang="en-US" sz="1400" err="1">
                <a:cs typeface="Calibri"/>
              </a:rPr>
              <a:t>uso</a:t>
            </a:r>
            <a:r>
              <a:rPr lang="en-US" sz="1400">
                <a:cs typeface="Calibri"/>
              </a:rPr>
              <a:t> de </a:t>
            </a:r>
            <a:r>
              <a:rPr lang="en-US" sz="1400" err="1">
                <a:cs typeface="Calibri"/>
              </a:rPr>
              <a:t>meios</a:t>
            </a:r>
            <a:r>
              <a:rPr lang="en-US" sz="1400">
                <a:cs typeface="Calibri"/>
              </a:rPr>
              <a:t> de </a:t>
            </a:r>
            <a:r>
              <a:rPr lang="en-US" sz="1400" err="1">
                <a:cs typeface="Calibri"/>
              </a:rPr>
              <a:t>Defesa</a:t>
            </a:r>
            <a:r>
              <a:rPr lang="en-US" sz="1400">
                <a:cs typeface="Calibri"/>
              </a:rPr>
              <a:t> </a:t>
            </a:r>
            <a:r>
              <a:rPr lang="en-US" sz="1400" err="1">
                <a:cs typeface="Calibri"/>
              </a:rPr>
              <a:t>Comercial</a:t>
            </a:r>
            <a:r>
              <a:rPr lang="en-US" sz="1400">
                <a:cs typeface="Calibri"/>
              </a:rPr>
              <a:t> para </a:t>
            </a:r>
            <a:r>
              <a:rPr lang="en-US" sz="1400" err="1">
                <a:cs typeface="Calibri"/>
              </a:rPr>
              <a:t>obstacularizar</a:t>
            </a:r>
            <a:r>
              <a:rPr lang="en-US" sz="1400">
                <a:cs typeface="Calibri"/>
              </a:rPr>
              <a:t> </a:t>
            </a:r>
            <a:r>
              <a:rPr lang="en-US" sz="1400" err="1">
                <a:cs typeface="Calibri"/>
              </a:rPr>
              <a:t>certos</a:t>
            </a:r>
            <a:r>
              <a:rPr lang="en-US" sz="1400">
                <a:cs typeface="Calibri"/>
              </a:rPr>
              <a:t> </a:t>
            </a:r>
            <a:r>
              <a:rPr lang="en-US" sz="1400" err="1">
                <a:cs typeface="Calibri"/>
              </a:rPr>
              <a:t>tipos</a:t>
            </a:r>
            <a:r>
              <a:rPr lang="en-US" sz="1400">
                <a:cs typeface="Calibri"/>
              </a:rPr>
              <a:t> de </a:t>
            </a:r>
            <a:r>
              <a:rPr lang="en-US" sz="1400" err="1">
                <a:cs typeface="Calibri"/>
              </a:rPr>
              <a:t>fluxos</a:t>
            </a:r>
            <a:r>
              <a:rPr lang="en-US" sz="1400">
                <a:cs typeface="Calibri"/>
              </a:rPr>
              <a:t> </a:t>
            </a:r>
            <a:r>
              <a:rPr lang="en-US" sz="1400" err="1">
                <a:cs typeface="Calibri"/>
              </a:rPr>
              <a:t>comerciais</a:t>
            </a:r>
            <a:r>
              <a:rPr lang="en-US" sz="1400">
                <a:cs typeface="Calibri"/>
              </a:rPr>
              <a:t>.</a:t>
            </a:r>
          </a:p>
          <a:p>
            <a:pPr marL="342900" indent="-342900">
              <a:lnSpc>
                <a:spcPct val="90000"/>
              </a:lnSpc>
              <a:buClr>
                <a:srgbClr val="8BF5D5"/>
              </a:buClr>
              <a:buFont typeface="+mj-lt"/>
              <a:buAutoNum type="arabicPeriod"/>
            </a:pPr>
            <a:r>
              <a:rPr lang="en-US" sz="1400">
                <a:cs typeface="Calibri"/>
              </a:rPr>
              <a:t>A </a:t>
            </a:r>
            <a:r>
              <a:rPr lang="en-US" sz="1400" err="1">
                <a:cs typeface="Calibri"/>
              </a:rPr>
              <a:t>exceção</a:t>
            </a:r>
            <a:r>
              <a:rPr lang="en-US" sz="1400">
                <a:cs typeface="Calibri"/>
              </a:rPr>
              <a:t> (da </a:t>
            </a:r>
            <a:r>
              <a:rPr lang="en-US" sz="1400" err="1">
                <a:cs typeface="Calibri"/>
              </a:rPr>
              <a:t>exceção</a:t>
            </a:r>
            <a:r>
              <a:rPr lang="en-US" sz="1400">
                <a:cs typeface="Calibri"/>
              </a:rPr>
              <a:t> do Art. VI, GATT 94) da </a:t>
            </a:r>
            <a:r>
              <a:rPr lang="en-US" sz="1400" err="1">
                <a:cs typeface="Calibri"/>
              </a:rPr>
              <a:t>suspensão</a:t>
            </a:r>
            <a:r>
              <a:rPr lang="en-US" sz="1400">
                <a:cs typeface="Calibri"/>
              </a:rPr>
              <a:t>, </a:t>
            </a:r>
            <a:r>
              <a:rPr lang="en-US" sz="1400" err="1">
                <a:cs typeface="Calibri"/>
              </a:rPr>
              <a:t>mitigação</a:t>
            </a:r>
            <a:r>
              <a:rPr lang="en-US" sz="1400">
                <a:cs typeface="Calibri"/>
              </a:rPr>
              <a:t> </a:t>
            </a:r>
            <a:r>
              <a:rPr lang="en-US" sz="1400" err="1">
                <a:cs typeface="Calibri"/>
              </a:rPr>
              <a:t>ou</a:t>
            </a:r>
            <a:r>
              <a:rPr lang="en-US" sz="1400">
                <a:cs typeface="Calibri"/>
              </a:rPr>
              <a:t> </a:t>
            </a:r>
            <a:r>
              <a:rPr lang="en-US" sz="1400" err="1">
                <a:cs typeface="Calibri"/>
              </a:rPr>
              <a:t>extinção</a:t>
            </a:r>
            <a:r>
              <a:rPr lang="en-US" sz="1400">
                <a:cs typeface="Calibri"/>
              </a:rPr>
              <a:t> de </a:t>
            </a:r>
            <a:r>
              <a:rPr lang="en-US" sz="1400" err="1">
                <a:cs typeface="Calibri"/>
              </a:rPr>
              <a:t>medidas</a:t>
            </a:r>
            <a:r>
              <a:rPr lang="en-US" sz="1400">
                <a:cs typeface="Calibri"/>
              </a:rPr>
              <a:t> de </a:t>
            </a:r>
            <a:r>
              <a:rPr lang="en-US" sz="1400" err="1">
                <a:cs typeface="Calibri"/>
              </a:rPr>
              <a:t>Defesa</a:t>
            </a:r>
            <a:r>
              <a:rPr lang="en-US" sz="1400">
                <a:cs typeface="Calibri"/>
              </a:rPr>
              <a:t> </a:t>
            </a:r>
            <a:r>
              <a:rPr lang="en-US" sz="1400" err="1">
                <a:cs typeface="Calibri"/>
              </a:rPr>
              <a:t>Comercial</a:t>
            </a:r>
            <a:r>
              <a:rPr lang="en-US" sz="1400">
                <a:cs typeface="Calibri"/>
              </a:rPr>
              <a:t> </a:t>
            </a:r>
            <a:r>
              <a:rPr lang="en-US" sz="1400" err="1">
                <a:cs typeface="Calibri"/>
              </a:rPr>
              <a:t>autorizadas</a:t>
            </a:r>
            <a:r>
              <a:rPr lang="en-US" sz="1400">
                <a:cs typeface="Calibri"/>
              </a:rPr>
              <a:t>  </a:t>
            </a:r>
            <a:r>
              <a:rPr lang="en-US" sz="1400" err="1">
                <a:cs typeface="Calibri"/>
              </a:rPr>
              <a:t>tem</a:t>
            </a:r>
            <a:r>
              <a:rPr lang="en-US" sz="1400">
                <a:cs typeface="Calibri"/>
              </a:rPr>
              <a:t> o </a:t>
            </a:r>
            <a:r>
              <a:rPr lang="en-US" sz="1400" err="1">
                <a:cs typeface="Calibri"/>
              </a:rPr>
              <a:t>mesmo</a:t>
            </a:r>
            <a:r>
              <a:rPr lang="en-US" sz="1400">
                <a:cs typeface="Calibri"/>
              </a:rPr>
              <a:t> </a:t>
            </a:r>
            <a:r>
              <a:rPr lang="en-US" sz="1400" err="1">
                <a:cs typeface="Calibri"/>
              </a:rPr>
              <a:t>fundamento</a:t>
            </a:r>
            <a:r>
              <a:rPr lang="en-US" sz="1400">
                <a:cs typeface="Calibri"/>
              </a:rPr>
              <a:t> da </a:t>
            </a:r>
            <a:r>
              <a:rPr lang="en-US" sz="1400" err="1">
                <a:cs typeface="Calibri"/>
              </a:rPr>
              <a:t>adesão</a:t>
            </a:r>
            <a:r>
              <a:rPr lang="en-US" sz="1400">
                <a:cs typeface="Calibri"/>
              </a:rPr>
              <a:t> </a:t>
            </a:r>
            <a:r>
              <a:rPr lang="en-US" sz="1400" err="1">
                <a:cs typeface="Calibri"/>
              </a:rPr>
              <a:t>ao</a:t>
            </a:r>
            <a:r>
              <a:rPr lang="en-US" sz="1400">
                <a:cs typeface="Calibri"/>
              </a:rPr>
              <a:t> GATT 94.</a:t>
            </a:r>
          </a:p>
          <a:p>
            <a:pPr marL="0" indent="0">
              <a:lnSpc>
                <a:spcPct val="90000"/>
              </a:lnSpc>
              <a:buClr>
                <a:srgbClr val="8BF5D5"/>
              </a:buClr>
              <a:buNone/>
            </a:pPr>
            <a:endParaRPr lang="en-US" sz="1400">
              <a:cs typeface="Calibri"/>
            </a:endParaRPr>
          </a:p>
          <a:p>
            <a:pPr marL="0" indent="0">
              <a:lnSpc>
                <a:spcPct val="90000"/>
              </a:lnSpc>
              <a:buClr>
                <a:srgbClr val="8BF5D5"/>
              </a:buClr>
              <a:buNone/>
            </a:pPr>
            <a:r>
              <a:rPr lang="en-US" sz="1400" b="1">
                <a:cs typeface="Calibri"/>
              </a:rPr>
              <a:t>A </a:t>
            </a:r>
            <a:r>
              <a:rPr lang="en-US" sz="1400" b="1" err="1">
                <a:cs typeface="Calibri"/>
              </a:rPr>
              <a:t>adesão</a:t>
            </a:r>
            <a:r>
              <a:rPr lang="en-US" sz="1400" b="1">
                <a:cs typeface="Calibri"/>
              </a:rPr>
              <a:t> </a:t>
            </a:r>
            <a:r>
              <a:rPr lang="en-US" sz="1400" b="1" err="1">
                <a:cs typeface="Calibri"/>
              </a:rPr>
              <a:t>ao</a:t>
            </a:r>
            <a:r>
              <a:rPr lang="en-US" sz="1400" b="1">
                <a:cs typeface="Calibri"/>
              </a:rPr>
              <a:t> GATT 94, a </a:t>
            </a:r>
            <a:r>
              <a:rPr lang="en-US" sz="1400" b="1" err="1">
                <a:cs typeface="Calibri"/>
              </a:rPr>
              <a:t>imposição</a:t>
            </a:r>
            <a:r>
              <a:rPr lang="en-US" sz="1400" b="1">
                <a:cs typeface="Calibri"/>
              </a:rPr>
              <a:t> de </a:t>
            </a:r>
            <a:r>
              <a:rPr lang="en-US" sz="1400" b="1" err="1">
                <a:cs typeface="Calibri"/>
              </a:rPr>
              <a:t>medidas</a:t>
            </a:r>
            <a:r>
              <a:rPr lang="en-US" sz="1400" b="1">
                <a:cs typeface="Calibri"/>
              </a:rPr>
              <a:t> de </a:t>
            </a:r>
            <a:r>
              <a:rPr lang="en-US" sz="1400" b="1" err="1">
                <a:cs typeface="Calibri"/>
              </a:rPr>
              <a:t>Defesa</a:t>
            </a:r>
            <a:r>
              <a:rPr lang="en-US" sz="1400" b="1">
                <a:cs typeface="Calibri"/>
              </a:rPr>
              <a:t> </a:t>
            </a:r>
            <a:r>
              <a:rPr lang="en-US" sz="1400" b="1" err="1">
                <a:cs typeface="Calibri"/>
              </a:rPr>
              <a:t>Comercial</a:t>
            </a:r>
            <a:r>
              <a:rPr lang="en-US" sz="1400" b="1">
                <a:cs typeface="Calibri"/>
              </a:rPr>
              <a:t> e </a:t>
            </a:r>
            <a:r>
              <a:rPr lang="en-US" sz="1400" b="1" err="1">
                <a:cs typeface="Calibri"/>
              </a:rPr>
              <a:t>sua</a:t>
            </a:r>
            <a:r>
              <a:rPr lang="en-US" sz="1400" b="1">
                <a:cs typeface="Calibri"/>
              </a:rPr>
              <a:t> </a:t>
            </a:r>
            <a:r>
              <a:rPr lang="en-US" sz="1400" b="1" err="1">
                <a:cs typeface="Calibri"/>
              </a:rPr>
              <a:t>não</a:t>
            </a:r>
            <a:r>
              <a:rPr lang="en-US" sz="1400" b="1">
                <a:cs typeface="Calibri"/>
              </a:rPr>
              <a:t> </a:t>
            </a:r>
            <a:r>
              <a:rPr lang="en-US" sz="1400" b="1" err="1">
                <a:cs typeface="Calibri"/>
              </a:rPr>
              <a:t>imposição</a:t>
            </a:r>
            <a:r>
              <a:rPr lang="en-US" sz="1400" b="1">
                <a:cs typeface="Calibri"/>
              </a:rPr>
              <a:t> – </a:t>
            </a:r>
            <a:r>
              <a:rPr lang="en-US" sz="1400" b="1" err="1">
                <a:cs typeface="Calibri"/>
              </a:rPr>
              <a:t>parcial</a:t>
            </a:r>
            <a:r>
              <a:rPr lang="en-US" sz="1400" b="1">
                <a:cs typeface="Calibri"/>
              </a:rPr>
              <a:t> </a:t>
            </a:r>
            <a:r>
              <a:rPr lang="en-US" sz="1400" b="1" err="1">
                <a:cs typeface="Calibri"/>
              </a:rPr>
              <a:t>ou</a:t>
            </a:r>
            <a:r>
              <a:rPr lang="en-US" sz="1400" b="1">
                <a:cs typeface="Calibri"/>
              </a:rPr>
              <a:t> total – </a:t>
            </a:r>
            <a:r>
              <a:rPr lang="en-US" sz="1400" b="1" err="1">
                <a:cs typeface="Calibri"/>
              </a:rPr>
              <a:t>ocorrem</a:t>
            </a:r>
            <a:r>
              <a:rPr lang="en-US" sz="1400" b="1">
                <a:cs typeface="Calibri"/>
              </a:rPr>
              <a:t>, </a:t>
            </a:r>
            <a:r>
              <a:rPr lang="en-US" sz="1400" b="1" err="1">
                <a:cs typeface="Calibri"/>
              </a:rPr>
              <a:t>fazem</a:t>
            </a:r>
            <a:r>
              <a:rPr lang="en-US" sz="1400" b="1">
                <a:cs typeface="Calibri"/>
              </a:rPr>
              <a:t> </a:t>
            </a:r>
            <a:r>
              <a:rPr lang="en-US" sz="1400" b="1" err="1">
                <a:cs typeface="Calibri"/>
              </a:rPr>
              <a:t>sentido</a:t>
            </a:r>
            <a:r>
              <a:rPr lang="en-US" sz="1400" b="1">
                <a:cs typeface="Calibri"/>
              </a:rPr>
              <a:t> e </a:t>
            </a:r>
            <a:r>
              <a:rPr lang="en-US" sz="1400" b="1" err="1">
                <a:cs typeface="Calibri"/>
              </a:rPr>
              <a:t>são</a:t>
            </a:r>
            <a:r>
              <a:rPr lang="en-US" sz="1400" b="1">
                <a:cs typeface="Calibri"/>
              </a:rPr>
              <a:t> </a:t>
            </a:r>
            <a:r>
              <a:rPr lang="en-US" sz="1400" b="1" err="1">
                <a:cs typeface="Calibri"/>
              </a:rPr>
              <a:t>legais</a:t>
            </a:r>
            <a:r>
              <a:rPr lang="en-US" sz="1400" b="1">
                <a:cs typeface="Calibri"/>
              </a:rPr>
              <a:t> </a:t>
            </a:r>
            <a:r>
              <a:rPr lang="en-US" sz="1400" b="1" err="1">
                <a:cs typeface="Calibri"/>
              </a:rPr>
              <a:t>apenas</a:t>
            </a:r>
            <a:r>
              <a:rPr lang="en-US" sz="1400" b="1">
                <a:cs typeface="Calibri"/>
              </a:rPr>
              <a:t> </a:t>
            </a:r>
            <a:r>
              <a:rPr lang="en-US" sz="1400" b="1" err="1">
                <a:cs typeface="Calibri"/>
              </a:rPr>
              <a:t>por</a:t>
            </a:r>
            <a:r>
              <a:rPr lang="en-US" sz="1400" b="1">
                <a:cs typeface="Calibri"/>
              </a:rPr>
              <a:t> </a:t>
            </a:r>
            <a:r>
              <a:rPr lang="en-US" sz="1400" b="1" err="1">
                <a:cs typeface="Calibri"/>
              </a:rPr>
              <a:t>decorrência</a:t>
            </a:r>
            <a:r>
              <a:rPr lang="en-US" sz="1400" b="1">
                <a:cs typeface="Calibri"/>
              </a:rPr>
              <a:t> de </a:t>
            </a:r>
            <a:r>
              <a:rPr lang="en-US" sz="1400" b="1" err="1">
                <a:cs typeface="Calibri"/>
              </a:rPr>
              <a:t>Avaliação</a:t>
            </a:r>
            <a:r>
              <a:rPr lang="en-US" sz="1400" b="1">
                <a:cs typeface="Calibri"/>
              </a:rPr>
              <a:t> e </a:t>
            </a:r>
            <a:r>
              <a:rPr lang="en-US" sz="1400" b="1" err="1">
                <a:cs typeface="Calibri"/>
              </a:rPr>
              <a:t>Motivação</a:t>
            </a:r>
            <a:r>
              <a:rPr lang="en-US" sz="1400" b="1">
                <a:cs typeface="Calibri"/>
              </a:rPr>
              <a:t> no Interesse Público.</a:t>
            </a:r>
          </a:p>
          <a:p>
            <a:pPr marL="0" indent="0">
              <a:lnSpc>
                <a:spcPct val="90000"/>
              </a:lnSpc>
              <a:buClr>
                <a:srgbClr val="8BF5D5"/>
              </a:buClr>
              <a:buNone/>
            </a:pPr>
            <a:r>
              <a:rPr lang="en-US" sz="1400" b="1">
                <a:cs typeface="Calibri"/>
              </a:rPr>
              <a:t>Mas </a:t>
            </a:r>
            <a:r>
              <a:rPr lang="en-US" sz="1400" b="1" err="1">
                <a:cs typeface="Calibri"/>
              </a:rPr>
              <a:t>também</a:t>
            </a:r>
            <a:r>
              <a:rPr lang="en-US" sz="1400" b="1">
                <a:cs typeface="Calibri"/>
              </a:rPr>
              <a:t> é </a:t>
            </a:r>
            <a:r>
              <a:rPr lang="en-US" sz="1400" b="1" err="1">
                <a:cs typeface="Calibri"/>
              </a:rPr>
              <a:t>lugar-comum</a:t>
            </a:r>
            <a:r>
              <a:rPr lang="en-US" sz="1400" b="1">
                <a:cs typeface="Calibri"/>
              </a:rPr>
              <a:t> (</a:t>
            </a:r>
            <a:r>
              <a:rPr lang="en-US" sz="1400" b="1" err="1">
                <a:cs typeface="Calibri"/>
              </a:rPr>
              <a:t>topos</a:t>
            </a:r>
            <a:r>
              <a:rPr lang="en-US" sz="1400" b="1">
                <a:cs typeface="Calibri"/>
              </a:rPr>
              <a:t>) a </a:t>
            </a:r>
            <a:r>
              <a:rPr lang="en-US" sz="1400" b="1" err="1">
                <a:cs typeface="Calibri"/>
              </a:rPr>
              <a:t>identificação</a:t>
            </a:r>
            <a:r>
              <a:rPr lang="en-US" sz="1400" b="1">
                <a:cs typeface="Calibri"/>
              </a:rPr>
              <a:t> da </a:t>
            </a:r>
            <a:r>
              <a:rPr lang="en-US" sz="1400" b="1" err="1">
                <a:cs typeface="Calibri"/>
              </a:rPr>
              <a:t>Supremacia</a:t>
            </a:r>
            <a:r>
              <a:rPr lang="en-US" sz="1400" b="1">
                <a:cs typeface="Calibri"/>
              </a:rPr>
              <a:t> do Interesse Público </a:t>
            </a:r>
            <a:r>
              <a:rPr lang="en-US" sz="1400" b="1" err="1">
                <a:cs typeface="Calibri"/>
              </a:rPr>
              <a:t>ao</a:t>
            </a:r>
            <a:r>
              <a:rPr lang="en-US" sz="1400" b="1">
                <a:cs typeface="Calibri"/>
              </a:rPr>
              <a:t> </a:t>
            </a:r>
            <a:r>
              <a:rPr lang="en-US" sz="1400" b="1" err="1">
                <a:cs typeface="Calibri"/>
              </a:rPr>
              <a:t>Princípio</a:t>
            </a:r>
            <a:r>
              <a:rPr lang="en-US" sz="1400" b="1">
                <a:cs typeface="Calibri"/>
              </a:rPr>
              <a:t> da </a:t>
            </a:r>
            <a:r>
              <a:rPr lang="en-US" sz="1400" b="1" err="1">
                <a:cs typeface="Calibri"/>
              </a:rPr>
              <a:t>Impessoalidade</a:t>
            </a:r>
            <a:r>
              <a:rPr lang="en-US" sz="1400" b="1">
                <a:cs typeface="Calibri"/>
              </a:rPr>
              <a:t> </a:t>
            </a:r>
            <a:r>
              <a:rPr lang="en-US" sz="1400" b="1" err="1">
                <a:cs typeface="Calibri"/>
              </a:rPr>
              <a:t>Administrativa</a:t>
            </a:r>
            <a:r>
              <a:rPr lang="en-US" sz="1400" b="1">
                <a:cs typeface="Calibri"/>
              </a:rPr>
              <a:t>. A </a:t>
            </a:r>
            <a:r>
              <a:rPr lang="en-US" sz="1400" b="1" err="1">
                <a:cs typeface="Calibri"/>
              </a:rPr>
              <a:t>proteção</a:t>
            </a:r>
            <a:r>
              <a:rPr lang="en-US" sz="1400" b="1">
                <a:cs typeface="Calibri"/>
              </a:rPr>
              <a:t> de um </a:t>
            </a:r>
            <a:r>
              <a:rPr lang="en-US" sz="1400" b="1" err="1">
                <a:cs typeface="Calibri"/>
              </a:rPr>
              <a:t>segmento</a:t>
            </a:r>
            <a:r>
              <a:rPr lang="en-US" sz="1400" b="1">
                <a:cs typeface="Calibri"/>
              </a:rPr>
              <a:t> </a:t>
            </a:r>
            <a:r>
              <a:rPr lang="en-US" sz="1400" b="1" err="1">
                <a:cs typeface="Calibri"/>
              </a:rPr>
              <a:t>específico</a:t>
            </a:r>
            <a:r>
              <a:rPr lang="en-US" sz="1400" b="1">
                <a:cs typeface="Calibri"/>
              </a:rPr>
              <a:t> do mercado </a:t>
            </a:r>
            <a:r>
              <a:rPr lang="en-US" sz="1400" b="1" err="1">
                <a:cs typeface="Calibri"/>
              </a:rPr>
              <a:t>interno</a:t>
            </a:r>
            <a:r>
              <a:rPr lang="en-US" sz="1400" b="1">
                <a:cs typeface="Calibri"/>
              </a:rPr>
              <a:t> </a:t>
            </a:r>
            <a:r>
              <a:rPr lang="en-US" sz="1400" b="1" err="1">
                <a:cs typeface="Calibri"/>
              </a:rPr>
              <a:t>não</a:t>
            </a:r>
            <a:r>
              <a:rPr lang="en-US" sz="1400" b="1">
                <a:cs typeface="Calibri"/>
              </a:rPr>
              <a:t> é, </a:t>
            </a:r>
            <a:r>
              <a:rPr lang="en-US" sz="1400" b="1" err="1">
                <a:cs typeface="Calibri"/>
              </a:rPr>
              <a:t>necessariamente</a:t>
            </a:r>
            <a:r>
              <a:rPr lang="en-US" sz="1400" b="1">
                <a:cs typeface="Calibri"/>
              </a:rPr>
              <a:t>,  a </a:t>
            </a:r>
            <a:r>
              <a:rPr lang="en-US" sz="1400" b="1" err="1">
                <a:cs typeface="Calibri"/>
              </a:rPr>
              <a:t>proteção</a:t>
            </a:r>
            <a:r>
              <a:rPr lang="en-US" sz="1400" b="1">
                <a:cs typeface="Calibri"/>
              </a:rPr>
              <a:t> do mercado </a:t>
            </a:r>
            <a:r>
              <a:rPr lang="en-US" sz="1400" b="1" err="1">
                <a:cs typeface="Calibri"/>
              </a:rPr>
              <a:t>interno</a:t>
            </a:r>
            <a:r>
              <a:rPr lang="en-US" sz="1400" b="1">
                <a:cs typeface="Calibri"/>
              </a:rPr>
              <a:t>.  </a:t>
            </a:r>
          </a:p>
          <a:p>
            <a:pPr marL="0" indent="0">
              <a:lnSpc>
                <a:spcPct val="90000"/>
              </a:lnSpc>
              <a:buClr>
                <a:srgbClr val="8BF5D5"/>
              </a:buClr>
              <a:buNone/>
            </a:pPr>
            <a:endParaRPr lang="en-US" sz="1400">
              <a:cs typeface="Calibri"/>
            </a:endParaRPr>
          </a:p>
          <a:p>
            <a:pPr marL="0" indent="0">
              <a:lnSpc>
                <a:spcPct val="90000"/>
              </a:lnSpc>
              <a:buClr>
                <a:srgbClr val="8BF5D5"/>
              </a:buClr>
              <a:buNone/>
            </a:pPr>
            <a:endParaRPr lang="en-US" sz="1400">
              <a:cs typeface="Calibri"/>
            </a:endParaRPr>
          </a:p>
          <a:p>
            <a:pPr marL="0" indent="0">
              <a:lnSpc>
                <a:spcPct val="90000"/>
              </a:lnSpc>
              <a:buClr>
                <a:srgbClr val="8BF5D5"/>
              </a:buClr>
              <a:buNone/>
            </a:pPr>
            <a:endParaRPr lang="en-US" sz="1400">
              <a:cs typeface="Calibri"/>
            </a:endParaRPr>
          </a:p>
          <a:p>
            <a:pPr marL="0" indent="0">
              <a:lnSpc>
                <a:spcPct val="90000"/>
              </a:lnSpc>
              <a:buClr>
                <a:srgbClr val="8BF5D5"/>
              </a:buClr>
              <a:buNone/>
            </a:pPr>
            <a:endParaRPr lang="pt-BR" sz="1400">
              <a:cs typeface="Calibri"/>
            </a:endParaRPr>
          </a:p>
        </p:txBody>
      </p:sp>
    </p:spTree>
    <p:extLst>
      <p:ext uri="{BB962C8B-B14F-4D97-AF65-F5344CB8AC3E}">
        <p14:creationId xmlns:p14="http://schemas.microsoft.com/office/powerpoint/2010/main" val="170770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205AE7-C4E7-367E-3F90-44B0E9549D5E}"/>
              </a:ext>
            </a:extLst>
          </p:cNvPr>
          <p:cNvSpPr>
            <a:spLocks noGrp="1"/>
          </p:cNvSpPr>
          <p:nvPr>
            <p:ph type="title"/>
          </p:nvPr>
        </p:nvSpPr>
        <p:spPr/>
        <p:txBody>
          <a:bodyPr/>
          <a:lstStyle/>
          <a:p>
            <a:r>
              <a:rPr lang="en-US"/>
              <a:t>P</a:t>
            </a:r>
            <a:r>
              <a:rPr lang="pt-BR"/>
              <a:t>DL 575/2020 –  Problemas de Motivação - I</a:t>
            </a:r>
          </a:p>
        </p:txBody>
      </p:sp>
      <p:sp>
        <p:nvSpPr>
          <p:cNvPr id="3" name="Content Placeholder 2">
            <a:extLst>
              <a:ext uri="{FF2B5EF4-FFF2-40B4-BE49-F238E27FC236}">
                <a16:creationId xmlns:a16="http://schemas.microsoft.com/office/drawing/2014/main" xmlns="" id="{5D38EFAF-D579-4E3B-4931-3C9FB7D44F52}"/>
              </a:ext>
            </a:extLst>
          </p:cNvPr>
          <p:cNvSpPr>
            <a:spLocks noGrp="1"/>
          </p:cNvSpPr>
          <p:nvPr>
            <p:ph idx="1"/>
          </p:nvPr>
        </p:nvSpPr>
        <p:spPr/>
        <p:txBody>
          <a:bodyPr>
            <a:normAutofit fontScale="92500"/>
          </a:bodyPr>
          <a:lstStyle/>
          <a:p>
            <a:r>
              <a:rPr lang="en-US"/>
              <a:t>As </a:t>
            </a:r>
            <a:r>
              <a:rPr lang="en-US" err="1"/>
              <a:t>Avaliações</a:t>
            </a:r>
            <a:r>
              <a:rPr lang="en-US"/>
              <a:t> de Interesse Público, cf. </a:t>
            </a:r>
            <a:r>
              <a:rPr lang="en-US" err="1"/>
              <a:t>legislação</a:t>
            </a:r>
            <a:r>
              <a:rPr lang="en-US"/>
              <a:t> </a:t>
            </a:r>
            <a:r>
              <a:rPr lang="en-US" err="1"/>
              <a:t>citada</a:t>
            </a:r>
            <a:r>
              <a:rPr lang="en-US"/>
              <a:t> no PDL 575/20, </a:t>
            </a:r>
            <a:r>
              <a:rPr lang="en-US" err="1"/>
              <a:t>não</a:t>
            </a:r>
            <a:r>
              <a:rPr lang="en-US"/>
              <a:t> </a:t>
            </a:r>
            <a:r>
              <a:rPr lang="en-US" err="1"/>
              <a:t>implicam</a:t>
            </a:r>
            <a:r>
              <a:rPr lang="en-US"/>
              <a:t> </a:t>
            </a:r>
            <a:r>
              <a:rPr lang="en-US" err="1"/>
              <a:t>extrapolação</a:t>
            </a:r>
            <a:r>
              <a:rPr lang="en-US"/>
              <a:t> de </a:t>
            </a:r>
            <a:r>
              <a:rPr lang="en-US" err="1"/>
              <a:t>competências</a:t>
            </a:r>
            <a:r>
              <a:rPr lang="en-US"/>
              <a:t> </a:t>
            </a:r>
            <a:r>
              <a:rPr lang="en-US" err="1"/>
              <a:t>regulamentares</a:t>
            </a:r>
            <a:r>
              <a:rPr lang="en-US"/>
              <a:t>, vide </a:t>
            </a:r>
            <a:r>
              <a:rPr lang="en-US" err="1"/>
              <a:t>Acordo</a:t>
            </a:r>
            <a:r>
              <a:rPr lang="en-US"/>
              <a:t> Antidumping:</a:t>
            </a:r>
          </a:p>
          <a:p>
            <a:pPr marL="0" indent="0">
              <a:buNone/>
            </a:pPr>
            <a:r>
              <a:rPr lang="en-US"/>
              <a:t> Art 6.1 “</a:t>
            </a:r>
            <a:r>
              <a:rPr lang="pt-BR"/>
              <a:t>São </a:t>
            </a:r>
            <a:r>
              <a:rPr lang="pt-BR" b="1" u="sng"/>
              <a:t>da competência das autoridades do Membro importador a decisão sobre a imposição ou não de direito </a:t>
            </a:r>
            <a:r>
              <a:rPr lang="pt-BR" b="1" u="sng" err="1"/>
              <a:t>anti-dumping</a:t>
            </a:r>
            <a:r>
              <a:rPr lang="pt-BR"/>
              <a:t>, quando estiverem preenchidos os requisitos necessários, e a decisão, sobre se o montante do direito </a:t>
            </a:r>
            <a:r>
              <a:rPr lang="pt-BR" err="1"/>
              <a:t>anti-dumping</a:t>
            </a:r>
            <a:r>
              <a:rPr lang="pt-BR"/>
              <a:t> a ser imposto será a totalidade da margem de dumping ou menos do que esse valor. E desejável que o direito seja facultativo no território de todos os Membros e que seu montante seja menor do que a margem de dumping, caso tal valor inferior seja suficiente para eliminar o dano à indústria nacional”</a:t>
            </a:r>
          </a:p>
          <a:p>
            <a:pPr marL="0" indent="0">
              <a:buNone/>
            </a:pPr>
            <a:endParaRPr lang="pt-BR"/>
          </a:p>
          <a:p>
            <a:pPr marL="0" indent="0">
              <a:buNone/>
            </a:pPr>
            <a:r>
              <a:rPr lang="pt-BR" err="1"/>
              <a:t>Art</a:t>
            </a:r>
            <a:r>
              <a:rPr lang="pt-BR"/>
              <a:t> 6.15 “</a:t>
            </a:r>
            <a:r>
              <a:rPr lang="pt-BR" b="1" u="sng"/>
              <a:t>As autoridades deverão oferecer oportunidade para que os usuários industriais do produto objeto de investigação e as organizações de consumidores mais representativas</a:t>
            </a:r>
            <a:r>
              <a:rPr lang="pt-BR"/>
              <a:t>, nos casos em que o produto é habitualmente vendido no varejo, </a:t>
            </a:r>
            <a:r>
              <a:rPr lang="pt-BR" b="1" u="sng"/>
              <a:t>possam fornecer informações sobre dumping, dano e causalidade pertinentes à investigação</a:t>
            </a:r>
            <a:r>
              <a:rPr lang="pt-BR"/>
              <a:t>.”</a:t>
            </a:r>
          </a:p>
        </p:txBody>
      </p:sp>
      <p:sp>
        <p:nvSpPr>
          <p:cNvPr id="5" name="Speech Bubble: Rectangle with Corners Rounded 4">
            <a:extLst>
              <a:ext uri="{FF2B5EF4-FFF2-40B4-BE49-F238E27FC236}">
                <a16:creationId xmlns:a16="http://schemas.microsoft.com/office/drawing/2014/main" xmlns="" id="{ADEED465-71E0-55CF-ACD9-701EED869F6B}"/>
              </a:ext>
            </a:extLst>
          </p:cNvPr>
          <p:cNvSpPr/>
          <p:nvPr/>
        </p:nvSpPr>
        <p:spPr>
          <a:xfrm>
            <a:off x="7219950" y="741900"/>
            <a:ext cx="4657725" cy="1948111"/>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badi" panose="020F0502020204030204" pitchFamily="34" charset="0"/>
              </a:rPr>
              <a:t>A </a:t>
            </a:r>
            <a:r>
              <a:rPr lang="en-US" err="1">
                <a:latin typeface="Abadi" panose="020F0502020204030204" pitchFamily="34" charset="0"/>
              </a:rPr>
              <a:t>decisão</a:t>
            </a:r>
            <a:r>
              <a:rPr lang="en-US">
                <a:latin typeface="Abadi" panose="020F0502020204030204" pitchFamily="34" charset="0"/>
              </a:rPr>
              <a:t> de </a:t>
            </a:r>
            <a:r>
              <a:rPr lang="en-US" err="1">
                <a:latin typeface="Abadi" panose="020F0502020204030204" pitchFamily="34" charset="0"/>
              </a:rPr>
              <a:t>imposição</a:t>
            </a:r>
            <a:r>
              <a:rPr lang="en-US">
                <a:latin typeface="Abadi" panose="020F0502020204030204" pitchFamily="34" charset="0"/>
              </a:rPr>
              <a:t> </a:t>
            </a:r>
            <a:r>
              <a:rPr lang="en-US" err="1">
                <a:latin typeface="Abadi" panose="020F0502020204030204" pitchFamily="34" charset="0"/>
              </a:rPr>
              <a:t>ou</a:t>
            </a:r>
            <a:r>
              <a:rPr lang="en-US">
                <a:latin typeface="Abadi" panose="020F0502020204030204" pitchFamily="34" charset="0"/>
              </a:rPr>
              <a:t> </a:t>
            </a:r>
            <a:r>
              <a:rPr lang="en-US" err="1">
                <a:latin typeface="Abadi" panose="020F0502020204030204" pitchFamily="34" charset="0"/>
              </a:rPr>
              <a:t>não</a:t>
            </a:r>
            <a:r>
              <a:rPr lang="en-US">
                <a:latin typeface="Abadi" panose="020F0502020204030204" pitchFamily="34" charset="0"/>
              </a:rPr>
              <a:t>, no Brasil, </a:t>
            </a:r>
            <a:r>
              <a:rPr lang="en-US" err="1">
                <a:latin typeface="Abadi" panose="020F0502020204030204" pitchFamily="34" charset="0"/>
              </a:rPr>
              <a:t>deve</a:t>
            </a:r>
            <a:r>
              <a:rPr lang="en-US">
                <a:latin typeface="Abadi" panose="020F0502020204030204" pitchFamily="34" charset="0"/>
              </a:rPr>
              <a:t> ser </a:t>
            </a:r>
            <a:r>
              <a:rPr lang="en-US" err="1">
                <a:latin typeface="Abadi" panose="020F0502020204030204" pitchFamily="34" charset="0"/>
              </a:rPr>
              <a:t>fundada</a:t>
            </a:r>
            <a:r>
              <a:rPr lang="en-US">
                <a:latin typeface="Abadi" panose="020F0502020204030204" pitchFamily="34" charset="0"/>
              </a:rPr>
              <a:t> </a:t>
            </a:r>
            <a:r>
              <a:rPr lang="en-US" err="1">
                <a:latin typeface="Abadi" panose="020F0502020204030204" pitchFamily="34" charset="0"/>
              </a:rPr>
              <a:t>em</a:t>
            </a:r>
            <a:r>
              <a:rPr lang="en-US">
                <a:latin typeface="Abadi" panose="020F0502020204030204" pitchFamily="34" charset="0"/>
              </a:rPr>
              <a:t> </a:t>
            </a:r>
            <a:r>
              <a:rPr lang="en-US" err="1">
                <a:latin typeface="Abadi" panose="020F0502020204030204" pitchFamily="34" charset="0"/>
              </a:rPr>
              <a:t>Análise</a:t>
            </a:r>
            <a:r>
              <a:rPr lang="en-US">
                <a:latin typeface="Abadi" panose="020F0502020204030204" pitchFamily="34" charset="0"/>
              </a:rPr>
              <a:t> de Interesse Público e ser </a:t>
            </a:r>
            <a:r>
              <a:rPr lang="en-US" err="1">
                <a:latin typeface="Abadi" panose="020F0502020204030204" pitchFamily="34" charset="0"/>
              </a:rPr>
              <a:t>compatível</a:t>
            </a:r>
            <a:r>
              <a:rPr lang="en-US">
                <a:latin typeface="Abadi" panose="020F0502020204030204" pitchFamily="34" charset="0"/>
              </a:rPr>
              <a:t> com a </a:t>
            </a:r>
            <a:r>
              <a:rPr lang="en-US" err="1">
                <a:latin typeface="Abadi" panose="020F0502020204030204" pitchFamily="34" charset="0"/>
              </a:rPr>
              <a:t>Impessoalidade</a:t>
            </a:r>
            <a:r>
              <a:rPr lang="en-US">
                <a:latin typeface="Abadi" panose="020F0502020204030204" pitchFamily="34" charset="0"/>
              </a:rPr>
              <a:t> da </a:t>
            </a:r>
            <a:r>
              <a:rPr lang="en-US" err="1">
                <a:latin typeface="Abadi" panose="020F0502020204030204" pitchFamily="34" charset="0"/>
              </a:rPr>
              <a:t>Administração</a:t>
            </a:r>
            <a:r>
              <a:rPr lang="en-US">
                <a:latin typeface="Abadi" panose="020F0502020204030204" pitchFamily="34" charset="0"/>
              </a:rPr>
              <a:t>. </a:t>
            </a:r>
            <a:endParaRPr lang="pt-BR">
              <a:latin typeface="Abadi" panose="020F0502020204030204" pitchFamily="34" charset="0"/>
            </a:endParaRPr>
          </a:p>
        </p:txBody>
      </p:sp>
      <p:sp>
        <p:nvSpPr>
          <p:cNvPr id="6" name="Speech Bubble: Rectangle with Corners Rounded 5">
            <a:extLst>
              <a:ext uri="{FF2B5EF4-FFF2-40B4-BE49-F238E27FC236}">
                <a16:creationId xmlns:a16="http://schemas.microsoft.com/office/drawing/2014/main" xmlns="" id="{382E05A3-8D41-7843-F070-49C28141CA0C}"/>
              </a:ext>
            </a:extLst>
          </p:cNvPr>
          <p:cNvSpPr/>
          <p:nvPr/>
        </p:nvSpPr>
        <p:spPr>
          <a:xfrm>
            <a:off x="1438274" y="2580225"/>
            <a:ext cx="4657725" cy="1948111"/>
          </a:xfrm>
          <a:prstGeom prst="wedgeRoundRectCallout">
            <a:avLst>
              <a:gd name="adj1" fmla="val 33768"/>
              <a:gd name="adj2" fmla="val 6250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badi" panose="020F0502020204030204" pitchFamily="34" charset="0"/>
              </a:rPr>
              <a:t>O PDL 575/2020 </a:t>
            </a:r>
            <a:r>
              <a:rPr lang="en-US" err="1">
                <a:latin typeface="Abadi" panose="020F0502020204030204" pitchFamily="34" charset="0"/>
              </a:rPr>
              <a:t>retira</a:t>
            </a:r>
            <a:r>
              <a:rPr lang="en-US">
                <a:latin typeface="Abadi" panose="020F0502020204030204" pitchFamily="34" charset="0"/>
              </a:rPr>
              <a:t> </a:t>
            </a:r>
            <a:r>
              <a:rPr lang="en-US" err="1">
                <a:latin typeface="Abadi" panose="020F0502020204030204" pitchFamily="34" charset="0"/>
              </a:rPr>
              <a:t>os</a:t>
            </a:r>
            <a:r>
              <a:rPr lang="en-US">
                <a:latin typeface="Abadi" panose="020F0502020204030204" pitchFamily="34" charset="0"/>
              </a:rPr>
              <a:t> </a:t>
            </a:r>
            <a:r>
              <a:rPr lang="en-US" err="1">
                <a:latin typeface="Abadi" panose="020F0502020204030204" pitchFamily="34" charset="0"/>
              </a:rPr>
              <a:t>caminhos</a:t>
            </a:r>
            <a:r>
              <a:rPr lang="en-US">
                <a:latin typeface="Abadi" panose="020F0502020204030204" pitchFamily="34" charset="0"/>
              </a:rPr>
              <a:t> </a:t>
            </a:r>
            <a:r>
              <a:rPr lang="en-US" err="1">
                <a:latin typeface="Abadi" panose="020F0502020204030204" pitchFamily="34" charset="0"/>
              </a:rPr>
              <a:t>hoje</a:t>
            </a:r>
            <a:r>
              <a:rPr lang="en-US">
                <a:latin typeface="Abadi" panose="020F0502020204030204" pitchFamily="34" charset="0"/>
              </a:rPr>
              <a:t> </a:t>
            </a:r>
            <a:r>
              <a:rPr lang="en-US" err="1">
                <a:latin typeface="Abadi" panose="020F0502020204030204" pitchFamily="34" charset="0"/>
              </a:rPr>
              <a:t>usados</a:t>
            </a:r>
            <a:r>
              <a:rPr lang="en-US">
                <a:latin typeface="Abadi" panose="020F0502020204030204" pitchFamily="34" charset="0"/>
              </a:rPr>
              <a:t> para </a:t>
            </a:r>
            <a:r>
              <a:rPr lang="en-US" err="1">
                <a:latin typeface="Abadi" panose="020F0502020204030204" pitchFamily="34" charset="0"/>
              </a:rPr>
              <a:t>esta</a:t>
            </a:r>
            <a:r>
              <a:rPr lang="en-US">
                <a:latin typeface="Abadi" panose="020F0502020204030204" pitchFamily="34" charset="0"/>
              </a:rPr>
              <a:t> </a:t>
            </a:r>
            <a:r>
              <a:rPr lang="en-US" err="1">
                <a:latin typeface="Abadi" panose="020F0502020204030204" pitchFamily="34" charset="0"/>
              </a:rPr>
              <a:t>participação</a:t>
            </a:r>
            <a:r>
              <a:rPr lang="en-US">
                <a:latin typeface="Abadi" panose="020F0502020204030204" pitchFamily="34" charset="0"/>
              </a:rPr>
              <a:t> de </a:t>
            </a:r>
            <a:r>
              <a:rPr lang="en-US" err="1">
                <a:latin typeface="Abadi" panose="020F0502020204030204" pitchFamily="34" charset="0"/>
              </a:rPr>
              <a:t>membros</a:t>
            </a:r>
            <a:r>
              <a:rPr lang="en-US">
                <a:latin typeface="Abadi" panose="020F0502020204030204" pitchFamily="34" charset="0"/>
              </a:rPr>
              <a:t> da </a:t>
            </a:r>
            <a:r>
              <a:rPr lang="en-US" err="1">
                <a:latin typeface="Abadi" panose="020F0502020204030204" pitchFamily="34" charset="0"/>
              </a:rPr>
              <a:t>cadeia</a:t>
            </a:r>
            <a:r>
              <a:rPr lang="en-US">
                <a:latin typeface="Abadi" panose="020F0502020204030204" pitchFamily="34" charset="0"/>
              </a:rPr>
              <a:t> no downstream e </a:t>
            </a:r>
            <a:r>
              <a:rPr lang="en-US" err="1">
                <a:latin typeface="Abadi" panose="020F0502020204030204" pitchFamily="34" charset="0"/>
              </a:rPr>
              <a:t>consumidores</a:t>
            </a:r>
            <a:r>
              <a:rPr lang="en-US">
                <a:latin typeface="Abadi" panose="020F0502020204030204" pitchFamily="34" charset="0"/>
              </a:rPr>
              <a:t> para a </a:t>
            </a:r>
            <a:r>
              <a:rPr lang="en-US" err="1">
                <a:latin typeface="Abadi" panose="020F0502020204030204" pitchFamily="34" charset="0"/>
              </a:rPr>
              <a:t>atenção</a:t>
            </a:r>
            <a:r>
              <a:rPr lang="en-US">
                <a:latin typeface="Abadi" panose="020F0502020204030204" pitchFamily="34" charset="0"/>
              </a:rPr>
              <a:t> </a:t>
            </a:r>
            <a:r>
              <a:rPr lang="en-US" err="1">
                <a:latin typeface="Abadi" panose="020F0502020204030204" pitchFamily="34" charset="0"/>
              </a:rPr>
              <a:t>desta</a:t>
            </a:r>
            <a:r>
              <a:rPr lang="en-US">
                <a:latin typeface="Abadi" panose="020F0502020204030204" pitchFamily="34" charset="0"/>
              </a:rPr>
              <a:t> </a:t>
            </a:r>
            <a:r>
              <a:rPr lang="en-US" err="1">
                <a:latin typeface="Abadi" panose="020F0502020204030204" pitchFamily="34" charset="0"/>
              </a:rPr>
              <a:t>obrigação</a:t>
            </a:r>
            <a:r>
              <a:rPr lang="en-US">
                <a:latin typeface="Abadi" panose="020F0502020204030204" pitchFamily="34" charset="0"/>
              </a:rPr>
              <a:t> multilateral (</a:t>
            </a:r>
            <a:r>
              <a:rPr lang="en-US" err="1">
                <a:latin typeface="Abadi" panose="020F0502020204030204" pitchFamily="34" charset="0"/>
              </a:rPr>
              <a:t>não</a:t>
            </a:r>
            <a:r>
              <a:rPr lang="en-US">
                <a:latin typeface="Abadi" panose="020F0502020204030204" pitchFamily="34" charset="0"/>
              </a:rPr>
              <a:t> </a:t>
            </a:r>
            <a:r>
              <a:rPr lang="en-US" err="1">
                <a:latin typeface="Abadi" panose="020F0502020204030204" pitchFamily="34" charset="0"/>
              </a:rPr>
              <a:t>facultativa</a:t>
            </a:r>
            <a:r>
              <a:rPr lang="en-US">
                <a:latin typeface="Abadi" panose="020F0502020204030204" pitchFamily="34" charset="0"/>
              </a:rPr>
              <a:t>)</a:t>
            </a:r>
            <a:endParaRPr lang="pt-BR">
              <a:latin typeface="Abadi" panose="020F0502020204030204" pitchFamily="34" charset="0"/>
            </a:endParaRPr>
          </a:p>
        </p:txBody>
      </p:sp>
    </p:spTree>
    <p:extLst>
      <p:ext uri="{BB962C8B-B14F-4D97-AF65-F5344CB8AC3E}">
        <p14:creationId xmlns:p14="http://schemas.microsoft.com/office/powerpoint/2010/main" val="326631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205AE7-C4E7-367E-3F90-44B0E9549D5E}"/>
              </a:ext>
            </a:extLst>
          </p:cNvPr>
          <p:cNvSpPr>
            <a:spLocks noGrp="1"/>
          </p:cNvSpPr>
          <p:nvPr>
            <p:ph type="title"/>
          </p:nvPr>
        </p:nvSpPr>
        <p:spPr/>
        <p:txBody>
          <a:bodyPr/>
          <a:lstStyle/>
          <a:p>
            <a:r>
              <a:rPr lang="en-US"/>
              <a:t>P</a:t>
            </a:r>
            <a:r>
              <a:rPr lang="pt-BR"/>
              <a:t>DL 575/2020 –  Problemas de Motivação - II</a:t>
            </a:r>
          </a:p>
        </p:txBody>
      </p:sp>
      <p:sp>
        <p:nvSpPr>
          <p:cNvPr id="3" name="Content Placeholder 2">
            <a:extLst>
              <a:ext uri="{FF2B5EF4-FFF2-40B4-BE49-F238E27FC236}">
                <a16:creationId xmlns:a16="http://schemas.microsoft.com/office/drawing/2014/main" xmlns="" id="{5D38EFAF-D579-4E3B-4931-3C9FB7D44F52}"/>
              </a:ext>
            </a:extLst>
          </p:cNvPr>
          <p:cNvSpPr>
            <a:spLocks noGrp="1"/>
          </p:cNvSpPr>
          <p:nvPr>
            <p:ph idx="1"/>
          </p:nvPr>
        </p:nvSpPr>
        <p:spPr>
          <a:xfrm>
            <a:off x="581193" y="2180496"/>
            <a:ext cx="7979484" cy="3678303"/>
          </a:xfrm>
        </p:spPr>
        <p:txBody>
          <a:bodyPr>
            <a:normAutofit fontScale="92500" lnSpcReduction="20000"/>
          </a:bodyPr>
          <a:lstStyle/>
          <a:p>
            <a:r>
              <a:rPr lang="pt-BR"/>
              <a:t>“o Acordo Antidumping não faz nenhuma menção à existência de procedimentos de avaliação de interesse público ou à possibilidade de se suspenderem temporariamente medidas por esse motivo.” (PDL 572/2020)</a:t>
            </a:r>
          </a:p>
          <a:p>
            <a:r>
              <a:rPr lang="pt-BR"/>
              <a:t>“Tampouco, há autorização legal para extinção de medidas antidumping, de forma subsequente e automática, após dois anos de vigência de suspensão decorrente de decisões baseadas em interesse público.” (PDL 572/2020)</a:t>
            </a:r>
          </a:p>
          <a:p>
            <a:pPr marL="0" indent="0">
              <a:buNone/>
            </a:pPr>
            <a:r>
              <a:rPr lang="pt-BR"/>
              <a:t> O AAD dá espaço suficiente  para o que aqui se chama de “avaliação de interesse público” e suas consequências pelo teor do </a:t>
            </a:r>
            <a:r>
              <a:rPr lang="en-US"/>
              <a:t> Art 6.1 “</a:t>
            </a:r>
            <a:r>
              <a:rPr lang="pt-BR"/>
              <a:t>São </a:t>
            </a:r>
            <a:r>
              <a:rPr lang="pt-BR" b="1" u="sng"/>
              <a:t>da competência das autoridades do Membro importador a decisão sobre a imposição ou não de direito </a:t>
            </a:r>
            <a:r>
              <a:rPr lang="pt-BR" b="1" u="sng" err="1"/>
              <a:t>anti-dumping</a:t>
            </a:r>
            <a:r>
              <a:rPr lang="pt-BR"/>
              <a:t>, quando estiverem preenchidos os requisitos necessários, e a decisão, sobre se o montante do direito </a:t>
            </a:r>
            <a:r>
              <a:rPr lang="pt-BR" err="1"/>
              <a:t>anti-dumping</a:t>
            </a:r>
            <a:r>
              <a:rPr lang="pt-BR"/>
              <a:t> a ser imposto será a totalidade da margem de dumping ou menos do que esse valor. E desejável que o direito seja facultativo no território de todos os Membros e que seu montante seja menor do que a margem de dumping, caso tal valor inferior seja suficiente para eliminar o dano à indústria nacional”</a:t>
            </a:r>
          </a:p>
          <a:p>
            <a:pPr marL="0" indent="0">
              <a:buNone/>
            </a:pPr>
            <a:endParaRPr lang="pt-BR"/>
          </a:p>
        </p:txBody>
      </p:sp>
      <p:sp>
        <p:nvSpPr>
          <p:cNvPr id="5" name="Speech Bubble: Rectangle with Corners Rounded 4">
            <a:extLst>
              <a:ext uri="{FF2B5EF4-FFF2-40B4-BE49-F238E27FC236}">
                <a16:creationId xmlns:a16="http://schemas.microsoft.com/office/drawing/2014/main" xmlns="" id="{ADEED465-71E0-55CF-ACD9-701EED869F6B}"/>
              </a:ext>
            </a:extLst>
          </p:cNvPr>
          <p:cNvSpPr/>
          <p:nvPr/>
        </p:nvSpPr>
        <p:spPr>
          <a:xfrm>
            <a:off x="8679518" y="2261835"/>
            <a:ext cx="3034262" cy="1338943"/>
          </a:xfrm>
          <a:prstGeom prst="wedgeRoundRectCallout">
            <a:avLst>
              <a:gd name="adj1" fmla="val -45031"/>
              <a:gd name="adj2" fmla="val 12584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badi" panose="020B0604020104020204" pitchFamily="34" charset="0"/>
              </a:rPr>
              <a:t>A </a:t>
            </a:r>
            <a:r>
              <a:rPr lang="en-US" err="1">
                <a:latin typeface="Abadi" panose="020B0604020104020204" pitchFamily="34" charset="0"/>
              </a:rPr>
              <a:t>decisão</a:t>
            </a:r>
            <a:r>
              <a:rPr lang="en-US">
                <a:latin typeface="Abadi" panose="020B0604020104020204" pitchFamily="34" charset="0"/>
              </a:rPr>
              <a:t> de </a:t>
            </a:r>
            <a:r>
              <a:rPr lang="en-US" err="1">
                <a:latin typeface="Abadi" panose="020B0604020104020204" pitchFamily="34" charset="0"/>
              </a:rPr>
              <a:t>imposição</a:t>
            </a:r>
            <a:r>
              <a:rPr lang="en-US">
                <a:latin typeface="Abadi" panose="020B0604020104020204" pitchFamily="34" charset="0"/>
              </a:rPr>
              <a:t> </a:t>
            </a:r>
            <a:r>
              <a:rPr lang="en-US" err="1">
                <a:latin typeface="Abadi" panose="020B0604020104020204" pitchFamily="34" charset="0"/>
              </a:rPr>
              <a:t>ou</a:t>
            </a:r>
            <a:r>
              <a:rPr lang="en-US">
                <a:latin typeface="Abadi" panose="020B0604020104020204" pitchFamily="34" charset="0"/>
              </a:rPr>
              <a:t> </a:t>
            </a:r>
            <a:r>
              <a:rPr lang="en-US" err="1">
                <a:latin typeface="Abadi" panose="020B0604020104020204" pitchFamily="34" charset="0"/>
              </a:rPr>
              <a:t>não</a:t>
            </a:r>
            <a:r>
              <a:rPr lang="en-US">
                <a:latin typeface="Abadi" panose="020B0604020104020204" pitchFamily="34" charset="0"/>
              </a:rPr>
              <a:t>, </a:t>
            </a:r>
            <a:r>
              <a:rPr lang="en-US" err="1">
                <a:latin typeface="Abadi" panose="020B0604020104020204" pitchFamily="34" charset="0"/>
              </a:rPr>
              <a:t>fundada</a:t>
            </a:r>
            <a:r>
              <a:rPr lang="en-US">
                <a:latin typeface="Abadi" panose="020B0604020104020204" pitchFamily="34" charset="0"/>
              </a:rPr>
              <a:t> </a:t>
            </a:r>
            <a:r>
              <a:rPr lang="en-US" err="1">
                <a:latin typeface="Abadi" panose="020B0604020104020204" pitchFamily="34" charset="0"/>
              </a:rPr>
              <a:t>em</a:t>
            </a:r>
            <a:r>
              <a:rPr lang="en-US">
                <a:latin typeface="Abadi" panose="020B0604020104020204" pitchFamily="34" charset="0"/>
              </a:rPr>
              <a:t> </a:t>
            </a:r>
            <a:r>
              <a:rPr lang="en-US" err="1">
                <a:latin typeface="Abadi" panose="020B0604020104020204" pitchFamily="34" charset="0"/>
              </a:rPr>
              <a:t>Análise</a:t>
            </a:r>
            <a:r>
              <a:rPr lang="en-US">
                <a:latin typeface="Abadi" panose="020B0604020104020204" pitchFamily="34" charset="0"/>
              </a:rPr>
              <a:t> de Interesse Público, resolve </a:t>
            </a:r>
            <a:r>
              <a:rPr lang="en-US" err="1">
                <a:latin typeface="Abadi" panose="020B0604020104020204" pitchFamily="34" charset="0"/>
              </a:rPr>
              <a:t>todos</a:t>
            </a:r>
            <a:r>
              <a:rPr lang="en-US">
                <a:latin typeface="Abadi" panose="020B0604020104020204" pitchFamily="34" charset="0"/>
              </a:rPr>
              <a:t> </a:t>
            </a:r>
            <a:r>
              <a:rPr lang="en-US" err="1">
                <a:latin typeface="Abadi" panose="020B0604020104020204" pitchFamily="34" charset="0"/>
              </a:rPr>
              <a:t>os</a:t>
            </a:r>
            <a:r>
              <a:rPr lang="en-US">
                <a:latin typeface="Abadi" panose="020B0604020104020204" pitchFamily="34" charset="0"/>
              </a:rPr>
              <a:t> “</a:t>
            </a:r>
            <a:r>
              <a:rPr lang="en-US" err="1">
                <a:latin typeface="Abadi" panose="020B0604020104020204" pitchFamily="34" charset="0"/>
              </a:rPr>
              <a:t>problemas</a:t>
            </a:r>
            <a:r>
              <a:rPr lang="en-US">
                <a:latin typeface="Abadi" panose="020B0604020104020204" pitchFamily="34" charset="0"/>
              </a:rPr>
              <a:t>”.   </a:t>
            </a:r>
            <a:endParaRPr lang="pt-BR">
              <a:latin typeface="Abadi" panose="020B0604020104020204" pitchFamily="34" charset="0"/>
            </a:endParaRPr>
          </a:p>
        </p:txBody>
      </p:sp>
    </p:spTree>
    <p:extLst>
      <p:ext uri="{BB962C8B-B14F-4D97-AF65-F5344CB8AC3E}">
        <p14:creationId xmlns:p14="http://schemas.microsoft.com/office/powerpoint/2010/main" val="101535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205AE7-C4E7-367E-3F90-44B0E9549D5E}"/>
              </a:ext>
            </a:extLst>
          </p:cNvPr>
          <p:cNvSpPr>
            <a:spLocks noGrp="1"/>
          </p:cNvSpPr>
          <p:nvPr>
            <p:ph type="title"/>
          </p:nvPr>
        </p:nvSpPr>
        <p:spPr/>
        <p:txBody>
          <a:bodyPr/>
          <a:lstStyle/>
          <a:p>
            <a:r>
              <a:rPr lang="en-US"/>
              <a:t>P</a:t>
            </a:r>
            <a:r>
              <a:rPr lang="pt-BR"/>
              <a:t>DL 575/2020 –  Problemas de Motivação - III</a:t>
            </a:r>
          </a:p>
        </p:txBody>
      </p:sp>
      <p:sp>
        <p:nvSpPr>
          <p:cNvPr id="3" name="Content Placeholder 2">
            <a:extLst>
              <a:ext uri="{FF2B5EF4-FFF2-40B4-BE49-F238E27FC236}">
                <a16:creationId xmlns:a16="http://schemas.microsoft.com/office/drawing/2014/main" xmlns="" id="{5D38EFAF-D579-4E3B-4931-3C9FB7D44F52}"/>
              </a:ext>
            </a:extLst>
          </p:cNvPr>
          <p:cNvSpPr>
            <a:spLocks noGrp="1"/>
          </p:cNvSpPr>
          <p:nvPr>
            <p:ph idx="1"/>
          </p:nvPr>
        </p:nvSpPr>
        <p:spPr>
          <a:xfrm>
            <a:off x="451126" y="2255382"/>
            <a:ext cx="6501467" cy="3678303"/>
          </a:xfrm>
        </p:spPr>
        <p:txBody>
          <a:bodyPr>
            <a:normAutofit fontScale="85000" lnSpcReduction="10000"/>
          </a:bodyPr>
          <a:lstStyle/>
          <a:p>
            <a:r>
              <a:rPr lang="pt-BR"/>
              <a:t>“Por outro lado, tendo em conta as peculiaridades da política de defesa comercial, o legislador expressamente estabeleceu que as disposições da Lei nº 13.529, de 2011, que trata do sistema brasileiro de defesa da concorrência,” (PDL 572/2020)</a:t>
            </a:r>
          </a:p>
          <a:p>
            <a:endParaRPr lang="pt-BR"/>
          </a:p>
          <a:p>
            <a:pPr marL="0" indent="0">
              <a:buNone/>
            </a:pPr>
            <a:r>
              <a:rPr lang="pt-BR"/>
              <a:t> A inaplicabilidade do disposto na Lei 13.529/11 aos casos de Defesa Comercial é compreensível. Medidas de Defesa Comercial sempre dificultam a concorrência e o mais livre funcionamento dos mercados, mas...</a:t>
            </a:r>
          </a:p>
          <a:p>
            <a:pPr marL="0" indent="0">
              <a:buNone/>
            </a:pPr>
            <a:r>
              <a:rPr lang="pt-BR"/>
              <a:t>Na CF/88, “Art. 173 § 4º - lei reprimirá o abuso do poder econômico que vise à dominação dos mercados, à eliminação da concorrência e ao aumento arbitrário dos lucros.” </a:t>
            </a:r>
          </a:p>
          <a:p>
            <a:pPr marL="0" indent="0">
              <a:buNone/>
            </a:pPr>
            <a:r>
              <a:rPr lang="pt-BR" b="1"/>
              <a:t>Restando, sem as avaliações de interesse público em Defesa Comercial, lacuna regulamentar relevante, especialmente pelo disposto no Art. 119 da Lei de Defesa da Concorrência vigente.</a:t>
            </a:r>
          </a:p>
          <a:p>
            <a:pPr marL="0" indent="0">
              <a:buNone/>
            </a:pPr>
            <a:endParaRPr lang="pt-BR"/>
          </a:p>
        </p:txBody>
      </p:sp>
      <p:sp>
        <p:nvSpPr>
          <p:cNvPr id="5" name="Speech Bubble: Rectangle with Corners Rounded 4">
            <a:extLst>
              <a:ext uri="{FF2B5EF4-FFF2-40B4-BE49-F238E27FC236}">
                <a16:creationId xmlns:a16="http://schemas.microsoft.com/office/drawing/2014/main" xmlns="" id="{ADEED465-71E0-55CF-ACD9-701EED869F6B}"/>
              </a:ext>
            </a:extLst>
          </p:cNvPr>
          <p:cNvSpPr/>
          <p:nvPr/>
        </p:nvSpPr>
        <p:spPr>
          <a:xfrm>
            <a:off x="7596139" y="2255382"/>
            <a:ext cx="4144735" cy="1554336"/>
          </a:xfrm>
          <a:prstGeom prst="wedgeRoundRectCallout">
            <a:avLst>
              <a:gd name="adj1" fmla="val -61348"/>
              <a:gd name="adj2" fmla="val 9441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latin typeface="Abadi" panose="020B0604020104020204" pitchFamily="34" charset="0"/>
              </a:rPr>
              <a:t>O AAD </a:t>
            </a:r>
            <a:r>
              <a:rPr lang="en-US" sz="1600" err="1">
                <a:latin typeface="Abadi" panose="020B0604020104020204" pitchFamily="34" charset="0"/>
              </a:rPr>
              <a:t>não</a:t>
            </a:r>
            <a:r>
              <a:rPr lang="en-US" sz="1600">
                <a:latin typeface="Abadi" panose="020B0604020104020204" pitchFamily="34" charset="0"/>
              </a:rPr>
              <a:t> é </a:t>
            </a:r>
            <a:r>
              <a:rPr lang="en-US" sz="1600" err="1">
                <a:latin typeface="Abadi" panose="020B0604020104020204" pitchFamily="34" charset="0"/>
              </a:rPr>
              <a:t>alvará</a:t>
            </a:r>
            <a:r>
              <a:rPr lang="en-US" sz="1600">
                <a:latin typeface="Abadi" panose="020B0604020104020204" pitchFamily="34" charset="0"/>
              </a:rPr>
              <a:t> para </a:t>
            </a:r>
            <a:r>
              <a:rPr lang="en-US" sz="1600" err="1">
                <a:latin typeface="Abadi" panose="020B0604020104020204" pitchFamily="34" charset="0"/>
              </a:rPr>
              <a:t>práticas</a:t>
            </a:r>
            <a:r>
              <a:rPr lang="en-US" sz="1600">
                <a:latin typeface="Abadi" panose="020B0604020104020204" pitchFamily="34" charset="0"/>
              </a:rPr>
              <a:t> </a:t>
            </a:r>
            <a:r>
              <a:rPr lang="en-US" sz="1600" err="1">
                <a:latin typeface="Abadi" panose="020B0604020104020204" pitchFamily="34" charset="0"/>
              </a:rPr>
              <a:t>concorrencialmente</a:t>
            </a:r>
            <a:r>
              <a:rPr lang="en-US" sz="1600">
                <a:latin typeface="Abadi" panose="020B0604020104020204" pitchFamily="34" charset="0"/>
              </a:rPr>
              <a:t> </a:t>
            </a:r>
            <a:r>
              <a:rPr lang="en-US" sz="1600" err="1">
                <a:latin typeface="Abadi" panose="020B0604020104020204" pitchFamily="34" charset="0"/>
              </a:rPr>
              <a:t>abusivas</a:t>
            </a:r>
            <a:r>
              <a:rPr lang="en-US" sz="1600">
                <a:latin typeface="Abadi" panose="020B0604020104020204" pitchFamily="34" charset="0"/>
              </a:rPr>
              <a:t> e as </a:t>
            </a:r>
            <a:r>
              <a:rPr lang="en-US" sz="1600" err="1">
                <a:latin typeface="Abadi" panose="020B0604020104020204" pitchFamily="34" charset="0"/>
              </a:rPr>
              <a:t>Avaliações</a:t>
            </a:r>
            <a:r>
              <a:rPr lang="en-US" sz="1600">
                <a:latin typeface="Abadi" panose="020B0604020104020204" pitchFamily="34" charset="0"/>
              </a:rPr>
              <a:t> de Interesse Público </a:t>
            </a:r>
            <a:r>
              <a:rPr lang="en-US" sz="1600" err="1">
                <a:latin typeface="Abadi" panose="020B0604020104020204" pitchFamily="34" charset="0"/>
              </a:rPr>
              <a:t>são</a:t>
            </a:r>
            <a:r>
              <a:rPr lang="en-US" sz="1600">
                <a:latin typeface="Abadi" panose="020B0604020104020204" pitchFamily="34" charset="0"/>
              </a:rPr>
              <a:t> </a:t>
            </a:r>
            <a:r>
              <a:rPr lang="en-US" sz="1600" err="1">
                <a:latin typeface="Abadi" panose="020B0604020104020204" pitchFamily="34" charset="0"/>
              </a:rPr>
              <a:t>bem</a:t>
            </a:r>
            <a:r>
              <a:rPr lang="en-US" sz="1600">
                <a:latin typeface="Abadi" panose="020B0604020104020204" pitchFamily="34" charset="0"/>
              </a:rPr>
              <a:t> </a:t>
            </a:r>
            <a:r>
              <a:rPr lang="en-US" sz="1600" err="1">
                <a:latin typeface="Abadi" panose="020B0604020104020204" pitchFamily="34" charset="0"/>
              </a:rPr>
              <a:t>alinhadas</a:t>
            </a:r>
            <a:r>
              <a:rPr lang="en-US" sz="1600">
                <a:latin typeface="Abadi" panose="020B0604020104020204" pitchFamily="34" charset="0"/>
              </a:rPr>
              <a:t> </a:t>
            </a:r>
            <a:r>
              <a:rPr lang="en-US" sz="1600" err="1">
                <a:latin typeface="Abadi" panose="020B0604020104020204" pitchFamily="34" charset="0"/>
              </a:rPr>
              <a:t>ao</a:t>
            </a:r>
            <a:r>
              <a:rPr lang="en-US" sz="1600">
                <a:latin typeface="Abadi" panose="020B0604020104020204" pitchFamily="34" charset="0"/>
              </a:rPr>
              <a:t> </a:t>
            </a:r>
            <a:r>
              <a:rPr lang="en-US" sz="1600" err="1">
                <a:latin typeface="Abadi" panose="020B0604020104020204" pitchFamily="34" charset="0"/>
              </a:rPr>
              <a:t>ordenamento</a:t>
            </a:r>
            <a:r>
              <a:rPr lang="en-US" sz="1600">
                <a:latin typeface="Abadi" panose="020B0604020104020204" pitchFamily="34" charset="0"/>
              </a:rPr>
              <a:t> </a:t>
            </a:r>
            <a:r>
              <a:rPr lang="en-US" sz="1600" err="1">
                <a:latin typeface="Abadi" panose="020B0604020104020204" pitchFamily="34" charset="0"/>
              </a:rPr>
              <a:t>constitucional</a:t>
            </a:r>
            <a:r>
              <a:rPr lang="en-US" sz="1600">
                <a:latin typeface="Abadi" panose="020B0604020104020204" pitchFamily="34" charset="0"/>
              </a:rPr>
              <a:t> do </a:t>
            </a:r>
            <a:r>
              <a:rPr lang="pt-BR" sz="1600">
                <a:latin typeface="Abadi" panose="020B0604020104020204" pitchFamily="34" charset="0"/>
              </a:rPr>
              <a:t>Art. 173 § 4º (CF/88)</a:t>
            </a:r>
          </a:p>
        </p:txBody>
      </p:sp>
    </p:spTree>
    <p:extLst>
      <p:ext uri="{BB962C8B-B14F-4D97-AF65-F5344CB8AC3E}">
        <p14:creationId xmlns:p14="http://schemas.microsoft.com/office/powerpoint/2010/main" val="199404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205AE7-C4E7-367E-3F90-44B0E9549D5E}"/>
              </a:ext>
            </a:extLst>
          </p:cNvPr>
          <p:cNvSpPr>
            <a:spLocks noGrp="1"/>
          </p:cNvSpPr>
          <p:nvPr>
            <p:ph type="title"/>
          </p:nvPr>
        </p:nvSpPr>
        <p:spPr/>
        <p:txBody>
          <a:bodyPr/>
          <a:lstStyle/>
          <a:p>
            <a:r>
              <a:rPr lang="en-US"/>
              <a:t>P</a:t>
            </a:r>
            <a:r>
              <a:rPr lang="pt-BR"/>
              <a:t>DL 575/2020 –  Problemas de Motivação - IV</a:t>
            </a:r>
          </a:p>
        </p:txBody>
      </p:sp>
      <p:sp>
        <p:nvSpPr>
          <p:cNvPr id="3" name="Content Placeholder 2">
            <a:extLst>
              <a:ext uri="{FF2B5EF4-FFF2-40B4-BE49-F238E27FC236}">
                <a16:creationId xmlns:a16="http://schemas.microsoft.com/office/drawing/2014/main" xmlns="" id="{5D38EFAF-D579-4E3B-4931-3C9FB7D44F52}"/>
              </a:ext>
            </a:extLst>
          </p:cNvPr>
          <p:cNvSpPr>
            <a:spLocks noGrp="1"/>
          </p:cNvSpPr>
          <p:nvPr>
            <p:ph idx="1"/>
          </p:nvPr>
        </p:nvSpPr>
        <p:spPr>
          <a:xfrm>
            <a:off x="498423" y="1998280"/>
            <a:ext cx="5914201" cy="4770978"/>
          </a:xfrm>
        </p:spPr>
        <p:txBody>
          <a:bodyPr>
            <a:normAutofit fontScale="92500" lnSpcReduction="20000"/>
          </a:bodyPr>
          <a:lstStyle/>
          <a:p>
            <a:r>
              <a:rPr lang="pt-BR"/>
              <a:t>“</a:t>
            </a:r>
            <a:r>
              <a:rPr lang="pt-BR" i="1"/>
              <a:t>Assim, não há possibilidade de a Administração Pública, em afronta ao que dispõe a Lei, pretender introduzir no sistema brasileiro de defesa comercial aspectos estranhos à matéria, ou seja, institutos típicos de defesa da concorrência, inclusive através de portarias, em desrespeito à regra de hierarquia de normas.  A Portaria SECEX nº 13, de 2020, bem como o Guia Consolidado de Interesse Público em Defesa Comercial1são provas irrefutáveis da tentativa de contornar os limites legais impostos à Administração.”</a:t>
            </a:r>
            <a:r>
              <a:rPr lang="pt-BR"/>
              <a:t> (PDL 572/2020)</a:t>
            </a:r>
          </a:p>
          <a:p>
            <a:endParaRPr lang="pt-BR"/>
          </a:p>
          <a:p>
            <a:pPr marL="0" indent="0">
              <a:buNone/>
            </a:pPr>
            <a:r>
              <a:rPr lang="pt-BR" b="1"/>
              <a:t>A Portaria SECEX nº 13/2020 tem problemas de restrição temporal para submissão de pleitos de AIP, mas não interfere ou distorce os ritos específicos da Defesa Comercial (GATT 94).  As questões no formulário não são de resposta obrigatória e permitem inclusão de outros temas. Mesmo que seja perceptível a interferência de técnicos de Defesa da Concorrência na elaboração do Regulamento, que pode ser aperfeiçoado, a mesma segue perfeitamente compatível com o disposto no Art. 6.1 do AAD, inexistindo, pelas meras opções de estilo, extrapolação de prerrogativas.</a:t>
            </a:r>
            <a:endParaRPr lang="pt-BR"/>
          </a:p>
        </p:txBody>
      </p:sp>
      <p:sp>
        <p:nvSpPr>
          <p:cNvPr id="5" name="Speech Bubble: Rectangle with Corners Rounded 4">
            <a:extLst>
              <a:ext uri="{FF2B5EF4-FFF2-40B4-BE49-F238E27FC236}">
                <a16:creationId xmlns:a16="http://schemas.microsoft.com/office/drawing/2014/main" xmlns="" id="{ADEED465-71E0-55CF-ACD9-701EED869F6B}"/>
              </a:ext>
            </a:extLst>
          </p:cNvPr>
          <p:cNvSpPr/>
          <p:nvPr/>
        </p:nvSpPr>
        <p:spPr>
          <a:xfrm>
            <a:off x="6668814" y="1998280"/>
            <a:ext cx="4913615" cy="4055679"/>
          </a:xfrm>
          <a:prstGeom prst="wedgeRoundRectCallout">
            <a:avLst>
              <a:gd name="adj1" fmla="val 12674"/>
              <a:gd name="adj2" fmla="val 7491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sz="2000" b="1">
                <a:latin typeface="Abadi"/>
              </a:rPr>
              <a:t>CF 88 Art. 37. A administração pública direta e indireta de qualquer dos Poderes da União, dos Estados, do Distrito Federal e dos Municípios obedecerá aos princípios de legalidade, impessoalidade, moralidade, publicidade e eficiência e, também, ao seguinte: </a:t>
            </a:r>
            <a:endParaRPr lang="en-US" sz="2000" b="1"/>
          </a:p>
        </p:txBody>
      </p:sp>
    </p:spTree>
    <p:extLst>
      <p:ext uri="{BB962C8B-B14F-4D97-AF65-F5344CB8AC3E}">
        <p14:creationId xmlns:p14="http://schemas.microsoft.com/office/powerpoint/2010/main" val="418319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205AE7-C4E7-367E-3F90-44B0E9549D5E}"/>
              </a:ext>
            </a:extLst>
          </p:cNvPr>
          <p:cNvSpPr>
            <a:spLocks noGrp="1"/>
          </p:cNvSpPr>
          <p:nvPr>
            <p:ph type="title"/>
          </p:nvPr>
        </p:nvSpPr>
        <p:spPr/>
        <p:txBody>
          <a:bodyPr/>
          <a:lstStyle/>
          <a:p>
            <a:r>
              <a:rPr lang="en-US"/>
              <a:t>P</a:t>
            </a:r>
            <a:r>
              <a:rPr lang="pt-BR"/>
              <a:t>DL 575/2020 –  Problemas de Motivação - V</a:t>
            </a:r>
          </a:p>
        </p:txBody>
      </p:sp>
      <p:sp>
        <p:nvSpPr>
          <p:cNvPr id="3" name="Content Placeholder 2">
            <a:extLst>
              <a:ext uri="{FF2B5EF4-FFF2-40B4-BE49-F238E27FC236}">
                <a16:creationId xmlns:a16="http://schemas.microsoft.com/office/drawing/2014/main" xmlns="" id="{5D38EFAF-D579-4E3B-4931-3C9FB7D44F52}"/>
              </a:ext>
            </a:extLst>
          </p:cNvPr>
          <p:cNvSpPr>
            <a:spLocks noGrp="1"/>
          </p:cNvSpPr>
          <p:nvPr>
            <p:ph idx="1"/>
          </p:nvPr>
        </p:nvSpPr>
        <p:spPr>
          <a:xfrm>
            <a:off x="581193" y="2180496"/>
            <a:ext cx="6197980" cy="3678303"/>
          </a:xfrm>
        </p:spPr>
        <p:txBody>
          <a:bodyPr>
            <a:normAutofit fontScale="77500" lnSpcReduction="20000"/>
          </a:bodyPr>
          <a:lstStyle/>
          <a:p>
            <a:r>
              <a:rPr lang="pt-BR"/>
              <a:t>“Especificamente, o art. 104 do Decreto nº 8.058, de 2013, lista uma série de fatores que devem ser analisados em conjunto, para que seja alcançada qualquer conclusão sobre a probabilidade de continuação ou retomada de dano na hipótese de extinção da medida. Não há nenhuma clareza de que forma esses fatores se interligam com as disposições do Art. 11.3 do Acordo Antidumping,  (...) Isto significa que a autoridade investigadora deve basear-se em análises prospectivas e não retrospectivas para alcançar suas conclusões.” (PDL 572/2020)</a:t>
            </a:r>
          </a:p>
          <a:p>
            <a:endParaRPr lang="pt-BR"/>
          </a:p>
          <a:p>
            <a:pPr marL="0" indent="0">
              <a:buNone/>
            </a:pPr>
            <a:r>
              <a:rPr lang="pt-BR" b="1"/>
              <a:t>A Portaria SECEX nº 13/2020 tem problemas de restrição temporal para submissão de pleitos de AIP, mas não interfere ou distorce os ritos específicos da Defesa Comercial (GATT 94).  As questões no formulário não são de resposta obrigatória e permitem inclusão de outros temas. Mesmo que seja perceptível a interferência de técnicos de Defesa da Concorrência na elaboração do Regulamento, que pode ser aperfeiçoado, a mesma segue perfeitamente compatível com o disposto no Art. 6.1 do AAD, inexistindo, pelas meras opções de estilo, extrapolação de prerrogativas.</a:t>
            </a:r>
          </a:p>
          <a:p>
            <a:pPr marL="0" indent="0">
              <a:buNone/>
            </a:pPr>
            <a:endParaRPr lang="pt-BR"/>
          </a:p>
        </p:txBody>
      </p:sp>
    </p:spTree>
    <p:extLst>
      <p:ext uri="{BB962C8B-B14F-4D97-AF65-F5344CB8AC3E}">
        <p14:creationId xmlns:p14="http://schemas.microsoft.com/office/powerpoint/2010/main" val="418951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205AE7-C4E7-367E-3F90-44B0E9549D5E}"/>
              </a:ext>
            </a:extLst>
          </p:cNvPr>
          <p:cNvSpPr>
            <a:spLocks noGrp="1"/>
          </p:cNvSpPr>
          <p:nvPr>
            <p:ph type="title"/>
          </p:nvPr>
        </p:nvSpPr>
        <p:spPr/>
        <p:txBody>
          <a:bodyPr/>
          <a:lstStyle/>
          <a:p>
            <a:r>
              <a:rPr lang="en-US"/>
              <a:t>P</a:t>
            </a:r>
            <a:r>
              <a:rPr lang="pt-BR"/>
              <a:t>DL 575/2020 –  Problemas de Motivação - VI</a:t>
            </a:r>
          </a:p>
        </p:txBody>
      </p:sp>
      <p:sp>
        <p:nvSpPr>
          <p:cNvPr id="3" name="Content Placeholder 2">
            <a:extLst>
              <a:ext uri="{FF2B5EF4-FFF2-40B4-BE49-F238E27FC236}">
                <a16:creationId xmlns:a16="http://schemas.microsoft.com/office/drawing/2014/main" xmlns="" id="{5D38EFAF-D579-4E3B-4931-3C9FB7D44F52}"/>
              </a:ext>
            </a:extLst>
          </p:cNvPr>
          <p:cNvSpPr>
            <a:spLocks noGrp="1"/>
          </p:cNvSpPr>
          <p:nvPr>
            <p:ph idx="1"/>
          </p:nvPr>
        </p:nvSpPr>
        <p:spPr/>
        <p:txBody>
          <a:bodyPr>
            <a:normAutofit lnSpcReduction="10000"/>
          </a:bodyPr>
          <a:lstStyle/>
          <a:p>
            <a:r>
              <a:rPr lang="pt-BR"/>
              <a:t>“A Lei nº 9.019, de 1995, não autoriza nenhuma suspensão de medidas antidumping pelas razões previstas no art. 109 do Decreto nº 8.058, de 2013, claramente configurando a extrapolação do poder regulamentar.” (PDL 572/2020)</a:t>
            </a:r>
          </a:p>
          <a:p>
            <a:r>
              <a:rPr lang="pt-BR"/>
              <a:t>Em revisões de final de período, estabelece o Decreto 8.058/2013:</a:t>
            </a:r>
          </a:p>
          <a:p>
            <a:pPr marL="0" indent="0">
              <a:buNone/>
            </a:pPr>
            <a:r>
              <a:rPr lang="pt-BR"/>
              <a:t>“Art. 109. Em situações em que houver dúvidas quanto à provável evolução futura das importações do produto objeto de direito antidumping, o DECOM </a:t>
            </a:r>
            <a:r>
              <a:rPr lang="pt-BR" b="1"/>
              <a:t>poderá</a:t>
            </a:r>
            <a:r>
              <a:rPr lang="pt-BR"/>
              <a:t> recomendar a prorrogação do direito com a imediata suspensão de sua aplicação.</a:t>
            </a:r>
          </a:p>
          <a:p>
            <a:pPr marL="0" indent="0">
              <a:buNone/>
            </a:pPr>
            <a:r>
              <a:rPr lang="pt-BR"/>
              <a:t>Parágrafo único. A cobrança do direito será imediatamente retomada caso o aumento das importações ocorrer em volume que possa levar à retomada do dano.”</a:t>
            </a:r>
          </a:p>
          <a:p>
            <a:pPr marL="0" indent="0">
              <a:buNone/>
            </a:pPr>
            <a:r>
              <a:rPr lang="pt-BR" b="1"/>
              <a:t>A regulamentação do Art. 109 ao Decreto 8.058/13 não obriga à suspensão em caso de dúvidas, apenas faculta a mesma. É relaxamento de viés protecionista quando se analisa o previsto no Art. 11.3 do AAD, que sugere no caso de dúvidas ser vedada a prorrogação.</a:t>
            </a:r>
          </a:p>
          <a:p>
            <a:pPr marL="0" indent="0">
              <a:buNone/>
            </a:pPr>
            <a:endParaRPr lang="pt-BR"/>
          </a:p>
        </p:txBody>
      </p:sp>
      <p:sp>
        <p:nvSpPr>
          <p:cNvPr id="5" name="Speech Bubble: Rectangle with Corners Rounded 4">
            <a:extLst>
              <a:ext uri="{FF2B5EF4-FFF2-40B4-BE49-F238E27FC236}">
                <a16:creationId xmlns:a16="http://schemas.microsoft.com/office/drawing/2014/main" xmlns="" id="{ADEED465-71E0-55CF-ACD9-701EED869F6B}"/>
              </a:ext>
            </a:extLst>
          </p:cNvPr>
          <p:cNvSpPr/>
          <p:nvPr/>
        </p:nvSpPr>
        <p:spPr>
          <a:xfrm>
            <a:off x="713781" y="2150016"/>
            <a:ext cx="10244357" cy="1417320"/>
          </a:xfrm>
          <a:prstGeom prst="wedgeRoundRectCallout">
            <a:avLst>
              <a:gd name="adj1" fmla="val -5781"/>
              <a:gd name="adj2" fmla="val 15470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a:latin typeface="Abadi" panose="020B0604020104020204" pitchFamily="34" charset="0"/>
              </a:rPr>
              <a:t>“Art. 11.3 (...) </a:t>
            </a:r>
            <a:r>
              <a:rPr lang="pt-BR" b="1">
                <a:latin typeface="Abadi" panose="020B0604020104020204" pitchFamily="34" charset="0"/>
              </a:rPr>
              <a:t>todo direito </a:t>
            </a:r>
            <a:r>
              <a:rPr lang="pt-BR" b="1" err="1">
                <a:latin typeface="Abadi" panose="020B0604020104020204" pitchFamily="34" charset="0"/>
              </a:rPr>
              <a:t>anti-dumping</a:t>
            </a:r>
            <a:r>
              <a:rPr lang="pt-BR" b="1">
                <a:latin typeface="Abadi" panose="020B0604020104020204" pitchFamily="34" charset="0"/>
              </a:rPr>
              <a:t> definitivo será extinto em data não posterior a 5 anos</a:t>
            </a:r>
            <a:r>
              <a:rPr lang="pt-BR">
                <a:latin typeface="Abadi" panose="020B0604020104020204" pitchFamily="34" charset="0"/>
              </a:rPr>
              <a:t>, a contar de sua imposição (...) </a:t>
            </a:r>
            <a:r>
              <a:rPr lang="pt-BR" b="1">
                <a:latin typeface="Abadi" panose="020B0604020104020204" pitchFamily="34" charset="0"/>
              </a:rPr>
              <a:t>a menos que as autoridades determinem, (...) que a extinção dos direitos levaria muito provavelmente à continuação ou retomada do dumping e do dano</a:t>
            </a:r>
            <a:r>
              <a:rPr lang="pt-BR">
                <a:latin typeface="Abadi" panose="020B0604020104020204" pitchFamily="34" charset="0"/>
              </a:rPr>
              <a:t>. (...)” AAD, GATT 94</a:t>
            </a:r>
          </a:p>
        </p:txBody>
      </p:sp>
    </p:spTree>
    <p:extLst>
      <p:ext uri="{BB962C8B-B14F-4D97-AF65-F5344CB8AC3E}">
        <p14:creationId xmlns:p14="http://schemas.microsoft.com/office/powerpoint/2010/main" val="172523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B373F125-DEF3-41D6-9918-AB21A2ACC3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panose="020B0604020104020204" pitchFamily="34" charset="0"/>
            </a:endParaRPr>
          </a:p>
        </p:txBody>
      </p:sp>
      <p:sp>
        <p:nvSpPr>
          <p:cNvPr id="10" name="Rectangle 9">
            <a:extLst>
              <a:ext uri="{FF2B5EF4-FFF2-40B4-BE49-F238E27FC236}">
                <a16:creationId xmlns:a16="http://schemas.microsoft.com/office/drawing/2014/main" xmlns="" id="{71E9F226-EB6E-48C9-ADDA-636DE4BF4E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panose="020B0604020104020204" pitchFamily="34" charset="0"/>
            </a:endParaRPr>
          </a:p>
        </p:txBody>
      </p:sp>
      <p:sp>
        <p:nvSpPr>
          <p:cNvPr id="2" name="Title 1">
            <a:extLst>
              <a:ext uri="{FF2B5EF4-FFF2-40B4-BE49-F238E27FC236}">
                <a16:creationId xmlns:a16="http://schemas.microsoft.com/office/drawing/2014/main" xmlns="" id="{49DC382A-EAAB-3DB0-C878-743066C6D9AF}"/>
              </a:ext>
            </a:extLst>
          </p:cNvPr>
          <p:cNvSpPr>
            <a:spLocks noGrp="1"/>
          </p:cNvSpPr>
          <p:nvPr>
            <p:ph type="title"/>
          </p:nvPr>
        </p:nvSpPr>
        <p:spPr>
          <a:xfrm>
            <a:off x="959157" y="1113764"/>
            <a:ext cx="3269749" cy="4624327"/>
          </a:xfrm>
        </p:spPr>
        <p:txBody>
          <a:bodyPr anchor="ctr">
            <a:normAutofit/>
          </a:bodyPr>
          <a:lstStyle/>
          <a:p>
            <a:r>
              <a:rPr lang="pt-BR" sz="3200">
                <a:solidFill>
                  <a:srgbClr val="FFFFFF"/>
                </a:solidFill>
              </a:rPr>
              <a:t>O legislador Racional </a:t>
            </a:r>
          </a:p>
        </p:txBody>
      </p:sp>
      <p:sp>
        <p:nvSpPr>
          <p:cNvPr id="3" name="Content Placeholder 2">
            <a:extLst>
              <a:ext uri="{FF2B5EF4-FFF2-40B4-BE49-F238E27FC236}">
                <a16:creationId xmlns:a16="http://schemas.microsoft.com/office/drawing/2014/main" xmlns="" id="{C898CA5B-5DCE-68C7-2C17-F647C2408398}"/>
              </a:ext>
            </a:extLst>
          </p:cNvPr>
          <p:cNvSpPr>
            <a:spLocks noGrp="1"/>
          </p:cNvSpPr>
          <p:nvPr>
            <p:ph idx="1"/>
          </p:nvPr>
        </p:nvSpPr>
        <p:spPr>
          <a:xfrm>
            <a:off x="5155905" y="485678"/>
            <a:ext cx="6108179" cy="5888772"/>
          </a:xfrm>
        </p:spPr>
        <p:txBody>
          <a:bodyPr anchor="ctr">
            <a:normAutofit/>
          </a:bodyPr>
          <a:lstStyle/>
          <a:p>
            <a:pPr marL="0" indent="0">
              <a:buNone/>
            </a:pPr>
            <a:r>
              <a:rPr lang="pt-BR" sz="2000" b="1"/>
              <a:t>(i) Único</a:t>
            </a:r>
          </a:p>
          <a:p>
            <a:pPr marL="0" indent="0">
              <a:buNone/>
            </a:pPr>
            <a:r>
              <a:rPr lang="pt-BR" sz="2000" b="1"/>
              <a:t>(</a:t>
            </a:r>
            <a:r>
              <a:rPr lang="pt-BR" sz="2000" b="1" err="1"/>
              <a:t>ii</a:t>
            </a:r>
            <a:r>
              <a:rPr lang="pt-BR" sz="2000" b="1"/>
              <a:t>) Permanente (ausência de conflitos no tempo)</a:t>
            </a:r>
          </a:p>
          <a:p>
            <a:pPr marL="0" indent="0">
              <a:buNone/>
            </a:pPr>
            <a:r>
              <a:rPr lang="pt-BR" sz="2000" b="1"/>
              <a:t> (</a:t>
            </a:r>
            <a:r>
              <a:rPr lang="pt-BR" sz="2000" b="1" err="1"/>
              <a:t>iii</a:t>
            </a:r>
            <a:r>
              <a:rPr lang="pt-BR" sz="2000" b="1"/>
              <a:t>) Consciente (das repercussões fáticas e jurídicas)</a:t>
            </a:r>
          </a:p>
          <a:p>
            <a:pPr marL="0" indent="0">
              <a:buNone/>
            </a:pPr>
            <a:r>
              <a:rPr lang="pt-BR" sz="2000" b="1"/>
              <a:t> (</a:t>
            </a:r>
            <a:r>
              <a:rPr lang="pt-BR" sz="2000" b="1" err="1"/>
              <a:t>iv</a:t>
            </a:r>
            <a:r>
              <a:rPr lang="pt-BR" sz="2000" b="1"/>
              <a:t>) Onisciente (das condições fáticas envolvidas)</a:t>
            </a:r>
          </a:p>
          <a:p>
            <a:pPr marL="0" indent="0">
              <a:buNone/>
            </a:pPr>
            <a:r>
              <a:rPr lang="pt-BR" sz="2000" b="1"/>
              <a:t> (v) Justo (soluções axiologicamente adequadas)</a:t>
            </a:r>
          </a:p>
          <a:p>
            <a:pPr marL="0" indent="0">
              <a:buNone/>
            </a:pPr>
            <a:r>
              <a:rPr lang="pt-BR" sz="2000" b="1"/>
              <a:t>(vi) Coerente (não há contradições)</a:t>
            </a:r>
          </a:p>
          <a:p>
            <a:pPr marL="0" indent="0">
              <a:buNone/>
            </a:pPr>
            <a:r>
              <a:rPr lang="pt-BR" sz="2000" b="1"/>
              <a:t> (</a:t>
            </a:r>
            <a:r>
              <a:rPr lang="pt-BR" sz="2000" b="1" err="1"/>
              <a:t>vii</a:t>
            </a:r>
            <a:r>
              <a:rPr lang="pt-BR" sz="2000" b="1"/>
              <a:t>) </a:t>
            </a:r>
            <a:r>
              <a:rPr lang="pt-BR" sz="2000" b="1" err="1"/>
              <a:t>Onicompreensivo</a:t>
            </a:r>
            <a:r>
              <a:rPr lang="pt-BR" sz="2000" b="1"/>
              <a:t> (não há lacunas)</a:t>
            </a:r>
          </a:p>
          <a:p>
            <a:pPr marL="0" indent="0">
              <a:buNone/>
            </a:pPr>
            <a:r>
              <a:rPr lang="pt-BR" sz="2000" b="1"/>
              <a:t>(</a:t>
            </a:r>
            <a:r>
              <a:rPr lang="pt-BR" sz="2000" b="1" err="1"/>
              <a:t>viii</a:t>
            </a:r>
            <a:r>
              <a:rPr lang="pt-BR" sz="2000" b="1"/>
              <a:t>) Operativo (não dita normas supérfluas ou inúteis)</a:t>
            </a:r>
          </a:p>
          <a:p>
            <a:pPr marL="0" indent="0">
              <a:buNone/>
            </a:pPr>
            <a:r>
              <a:rPr lang="pt-BR" sz="2000" b="1"/>
              <a:t>(</a:t>
            </a:r>
            <a:r>
              <a:rPr lang="pt-BR" sz="2000" b="1" err="1"/>
              <a:t>ix</a:t>
            </a:r>
            <a:r>
              <a:rPr lang="pt-BR" sz="2000" b="1"/>
              <a:t>) preciso (não se sujeita a equívocos da linguagem natural)</a:t>
            </a:r>
          </a:p>
        </p:txBody>
      </p:sp>
    </p:spTree>
    <p:extLst>
      <p:ext uri="{BB962C8B-B14F-4D97-AF65-F5344CB8AC3E}">
        <p14:creationId xmlns:p14="http://schemas.microsoft.com/office/powerpoint/2010/main" val="4179284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DC382A-EAAB-3DB0-C878-743066C6D9AF}"/>
              </a:ext>
            </a:extLst>
          </p:cNvPr>
          <p:cNvSpPr>
            <a:spLocks noGrp="1"/>
          </p:cNvSpPr>
          <p:nvPr>
            <p:ph type="title"/>
          </p:nvPr>
        </p:nvSpPr>
        <p:spPr/>
        <p:txBody>
          <a:bodyPr/>
          <a:lstStyle/>
          <a:p>
            <a:r>
              <a:rPr lang="pt-BR" b="1">
                <a:latin typeface="Montserrat" panose="00000500000000000000" pitchFamily="2" charset="0"/>
              </a:rPr>
              <a:t>Condições Fáticas envolvidas</a:t>
            </a:r>
          </a:p>
        </p:txBody>
      </p:sp>
      <p:sp>
        <p:nvSpPr>
          <p:cNvPr id="3" name="Content Placeholder 2">
            <a:extLst>
              <a:ext uri="{FF2B5EF4-FFF2-40B4-BE49-F238E27FC236}">
                <a16:creationId xmlns:a16="http://schemas.microsoft.com/office/drawing/2014/main" xmlns="" id="{C898CA5B-5DCE-68C7-2C17-F647C2408398}"/>
              </a:ext>
            </a:extLst>
          </p:cNvPr>
          <p:cNvSpPr>
            <a:spLocks noGrp="1"/>
          </p:cNvSpPr>
          <p:nvPr>
            <p:ph idx="1"/>
          </p:nvPr>
        </p:nvSpPr>
        <p:spPr>
          <a:xfrm>
            <a:off x="754464" y="1967947"/>
            <a:ext cx="10515600" cy="4485345"/>
          </a:xfrm>
        </p:spPr>
        <p:txBody>
          <a:bodyPr>
            <a:normAutofit fontScale="92500" lnSpcReduction="20000"/>
          </a:bodyPr>
          <a:lstStyle/>
          <a:p>
            <a:r>
              <a:rPr lang="en-US" err="1">
                <a:latin typeface="Montserrat" panose="00000500000000000000" pitchFamily="2" charset="0"/>
              </a:rPr>
              <a:t>Os</a:t>
            </a:r>
            <a:r>
              <a:rPr lang="en-US">
                <a:latin typeface="Montserrat" panose="00000500000000000000" pitchFamily="2" charset="0"/>
              </a:rPr>
              <a:t> </a:t>
            </a:r>
            <a:r>
              <a:rPr lang="en-US" err="1">
                <a:latin typeface="Montserrat" panose="00000500000000000000" pitchFamily="2" charset="0"/>
              </a:rPr>
              <a:t>Procedimentos</a:t>
            </a:r>
            <a:r>
              <a:rPr lang="en-US">
                <a:latin typeface="Montserrat" panose="00000500000000000000" pitchFamily="2" charset="0"/>
              </a:rPr>
              <a:t> de </a:t>
            </a:r>
            <a:r>
              <a:rPr lang="en-US" err="1">
                <a:latin typeface="Montserrat" panose="00000500000000000000" pitchFamily="2" charset="0"/>
              </a:rPr>
              <a:t>Defesa</a:t>
            </a:r>
            <a:r>
              <a:rPr lang="en-US">
                <a:latin typeface="Montserrat" panose="00000500000000000000" pitchFamily="2" charset="0"/>
              </a:rPr>
              <a:t> </a:t>
            </a:r>
            <a:r>
              <a:rPr lang="en-US" err="1">
                <a:latin typeface="Montserrat" panose="00000500000000000000" pitchFamily="2" charset="0"/>
              </a:rPr>
              <a:t>Comercial</a:t>
            </a:r>
            <a:r>
              <a:rPr lang="en-US">
                <a:latin typeface="Montserrat" panose="00000500000000000000" pitchFamily="2" charset="0"/>
              </a:rPr>
              <a:t> </a:t>
            </a:r>
            <a:r>
              <a:rPr lang="en-US" err="1">
                <a:latin typeface="Montserrat" panose="00000500000000000000" pitchFamily="2" charset="0"/>
              </a:rPr>
              <a:t>são</a:t>
            </a:r>
            <a:r>
              <a:rPr lang="en-US">
                <a:latin typeface="Montserrat" panose="00000500000000000000" pitchFamily="2" charset="0"/>
              </a:rPr>
              <a:t> </a:t>
            </a:r>
            <a:r>
              <a:rPr lang="en-US" err="1">
                <a:latin typeface="Montserrat" panose="00000500000000000000" pitchFamily="2" charset="0"/>
              </a:rPr>
              <a:t>dispendiosos</a:t>
            </a:r>
            <a:r>
              <a:rPr lang="en-US">
                <a:latin typeface="Montserrat" panose="00000500000000000000" pitchFamily="2" charset="0"/>
              </a:rPr>
              <a:t> para as Partes </a:t>
            </a:r>
            <a:r>
              <a:rPr lang="en-US" err="1">
                <a:latin typeface="Montserrat" panose="00000500000000000000" pitchFamily="2" charset="0"/>
              </a:rPr>
              <a:t>Interessadas</a:t>
            </a:r>
            <a:endParaRPr lang="en-US">
              <a:latin typeface="Montserrat" panose="00000500000000000000" pitchFamily="2" charset="0"/>
            </a:endParaRPr>
          </a:p>
          <a:p>
            <a:r>
              <a:rPr lang="en-US" err="1">
                <a:latin typeface="Montserrat" panose="00000500000000000000" pitchFamily="2" charset="0"/>
              </a:rPr>
              <a:t>Os</a:t>
            </a:r>
            <a:r>
              <a:rPr lang="en-US">
                <a:latin typeface="Montserrat" panose="00000500000000000000" pitchFamily="2" charset="0"/>
              </a:rPr>
              <a:t> </a:t>
            </a:r>
            <a:r>
              <a:rPr lang="en-US" err="1">
                <a:latin typeface="Montserrat" panose="00000500000000000000" pitchFamily="2" charset="0"/>
              </a:rPr>
              <a:t>Procedimentos</a:t>
            </a:r>
            <a:r>
              <a:rPr lang="en-US">
                <a:latin typeface="Montserrat" panose="00000500000000000000" pitchFamily="2" charset="0"/>
              </a:rPr>
              <a:t> de </a:t>
            </a:r>
            <a:r>
              <a:rPr lang="en-US" err="1">
                <a:latin typeface="Montserrat" panose="00000500000000000000" pitchFamily="2" charset="0"/>
              </a:rPr>
              <a:t>Defesa</a:t>
            </a:r>
            <a:r>
              <a:rPr lang="en-US">
                <a:latin typeface="Montserrat" panose="00000500000000000000" pitchFamily="2" charset="0"/>
              </a:rPr>
              <a:t> </a:t>
            </a:r>
            <a:r>
              <a:rPr lang="en-US" err="1">
                <a:latin typeface="Montserrat" panose="00000500000000000000" pitchFamily="2" charset="0"/>
              </a:rPr>
              <a:t>Comercial</a:t>
            </a:r>
            <a:r>
              <a:rPr lang="en-US">
                <a:latin typeface="Montserrat" panose="00000500000000000000" pitchFamily="2" charset="0"/>
              </a:rPr>
              <a:t> </a:t>
            </a:r>
            <a:r>
              <a:rPr lang="en-US" err="1">
                <a:latin typeface="Montserrat" panose="00000500000000000000" pitchFamily="2" charset="0"/>
              </a:rPr>
              <a:t>são</a:t>
            </a:r>
            <a:r>
              <a:rPr lang="en-US">
                <a:latin typeface="Montserrat" panose="00000500000000000000" pitchFamily="2" charset="0"/>
              </a:rPr>
              <a:t> </a:t>
            </a:r>
            <a:r>
              <a:rPr lang="en-US" err="1">
                <a:latin typeface="Montserrat" panose="00000500000000000000" pitchFamily="2" charset="0"/>
              </a:rPr>
              <a:t>muito</a:t>
            </a:r>
            <a:r>
              <a:rPr lang="en-US">
                <a:latin typeface="Montserrat" panose="00000500000000000000" pitchFamily="2" charset="0"/>
              </a:rPr>
              <a:t> </a:t>
            </a:r>
            <a:r>
              <a:rPr lang="en-US" err="1">
                <a:latin typeface="Montserrat" panose="00000500000000000000" pitchFamily="2" charset="0"/>
              </a:rPr>
              <a:t>detalhados</a:t>
            </a:r>
            <a:r>
              <a:rPr lang="en-US">
                <a:latin typeface="Montserrat" panose="00000500000000000000" pitchFamily="2" charset="0"/>
              </a:rPr>
              <a:t> </a:t>
            </a:r>
            <a:r>
              <a:rPr lang="en-US" err="1">
                <a:latin typeface="Montserrat" panose="00000500000000000000" pitchFamily="2" charset="0"/>
              </a:rPr>
              <a:t>na</a:t>
            </a:r>
            <a:r>
              <a:rPr lang="en-US">
                <a:latin typeface="Montserrat" panose="00000500000000000000" pitchFamily="2" charset="0"/>
              </a:rPr>
              <a:t> </a:t>
            </a:r>
            <a:r>
              <a:rPr lang="en-US" err="1">
                <a:latin typeface="Montserrat" panose="00000500000000000000" pitchFamily="2" charset="0"/>
              </a:rPr>
              <a:t>detecção</a:t>
            </a:r>
            <a:r>
              <a:rPr lang="en-US">
                <a:latin typeface="Montserrat" panose="00000500000000000000" pitchFamily="2" charset="0"/>
              </a:rPr>
              <a:t> de dumping, mas…</a:t>
            </a:r>
          </a:p>
          <a:p>
            <a:r>
              <a:rPr lang="en-US">
                <a:latin typeface="Montserrat" panose="00000500000000000000" pitchFamily="2" charset="0"/>
              </a:rPr>
              <a:t>São </a:t>
            </a:r>
            <a:r>
              <a:rPr lang="en-US" err="1">
                <a:latin typeface="Montserrat" panose="00000500000000000000" pitchFamily="2" charset="0"/>
              </a:rPr>
              <a:t>padronizados</a:t>
            </a:r>
            <a:r>
              <a:rPr lang="en-US">
                <a:latin typeface="Montserrat" panose="00000500000000000000" pitchFamily="2" charset="0"/>
              </a:rPr>
              <a:t> e com </a:t>
            </a:r>
            <a:r>
              <a:rPr lang="en-US" err="1">
                <a:latin typeface="Montserrat" panose="00000500000000000000" pitchFamily="2" charset="0"/>
              </a:rPr>
              <a:t>pouca</a:t>
            </a:r>
            <a:r>
              <a:rPr lang="en-US">
                <a:latin typeface="Montserrat" panose="00000500000000000000" pitchFamily="2" charset="0"/>
              </a:rPr>
              <a:t> </a:t>
            </a:r>
            <a:r>
              <a:rPr lang="en-US" err="1">
                <a:latin typeface="Montserrat" panose="00000500000000000000" pitchFamily="2" charset="0"/>
              </a:rPr>
              <a:t>granularidade</a:t>
            </a:r>
            <a:r>
              <a:rPr lang="en-US">
                <a:latin typeface="Montserrat" panose="00000500000000000000" pitchFamily="2" charset="0"/>
              </a:rPr>
              <a:t> </a:t>
            </a:r>
            <a:r>
              <a:rPr lang="en-US" err="1">
                <a:latin typeface="Montserrat" panose="00000500000000000000" pitchFamily="2" charset="0"/>
              </a:rPr>
              <a:t>na</a:t>
            </a:r>
            <a:r>
              <a:rPr lang="en-US">
                <a:latin typeface="Montserrat" panose="00000500000000000000" pitchFamily="2" charset="0"/>
              </a:rPr>
              <a:t> </a:t>
            </a:r>
            <a:r>
              <a:rPr lang="en-US" err="1">
                <a:latin typeface="Montserrat" panose="00000500000000000000" pitchFamily="2" charset="0"/>
              </a:rPr>
              <a:t>investigação</a:t>
            </a:r>
            <a:r>
              <a:rPr lang="en-US">
                <a:latin typeface="Montserrat" panose="00000500000000000000" pitchFamily="2" charset="0"/>
              </a:rPr>
              <a:t> de </a:t>
            </a:r>
            <a:r>
              <a:rPr lang="en-US" err="1">
                <a:latin typeface="Montserrat" panose="00000500000000000000" pitchFamily="2" charset="0"/>
              </a:rPr>
              <a:t>Dano</a:t>
            </a:r>
            <a:r>
              <a:rPr lang="en-US">
                <a:latin typeface="Montserrat" panose="00000500000000000000" pitchFamily="2" charset="0"/>
              </a:rPr>
              <a:t> e de </a:t>
            </a:r>
            <a:r>
              <a:rPr lang="en-US" err="1">
                <a:latin typeface="Montserrat" panose="00000500000000000000" pitchFamily="2" charset="0"/>
              </a:rPr>
              <a:t>Nexo</a:t>
            </a:r>
            <a:r>
              <a:rPr lang="en-US">
                <a:latin typeface="Montserrat" panose="00000500000000000000" pitchFamily="2" charset="0"/>
              </a:rPr>
              <a:t> Causal</a:t>
            </a:r>
          </a:p>
          <a:p>
            <a:r>
              <a:rPr lang="en-US" err="1">
                <a:latin typeface="Montserrat" panose="00000500000000000000" pitchFamily="2" charset="0"/>
              </a:rPr>
              <a:t>Há</a:t>
            </a:r>
            <a:r>
              <a:rPr lang="en-US">
                <a:latin typeface="Montserrat" panose="00000500000000000000" pitchFamily="2" charset="0"/>
              </a:rPr>
              <a:t> </a:t>
            </a:r>
            <a:r>
              <a:rPr lang="en-US" err="1">
                <a:latin typeface="Montserrat" panose="00000500000000000000" pitchFamily="2" charset="0"/>
              </a:rPr>
              <a:t>espaço</a:t>
            </a:r>
            <a:r>
              <a:rPr lang="en-US">
                <a:latin typeface="Montserrat" panose="00000500000000000000" pitchFamily="2" charset="0"/>
              </a:rPr>
              <a:t> para </a:t>
            </a:r>
            <a:r>
              <a:rPr lang="en-US" err="1">
                <a:latin typeface="Montserrat" panose="00000500000000000000" pitchFamily="2" charset="0"/>
              </a:rPr>
              <a:t>manipulação</a:t>
            </a:r>
            <a:r>
              <a:rPr lang="en-US">
                <a:latin typeface="Montserrat" panose="00000500000000000000" pitchFamily="2" charset="0"/>
              </a:rPr>
              <a:t> e sham litigation </a:t>
            </a:r>
            <a:r>
              <a:rPr lang="en-US" err="1">
                <a:latin typeface="Montserrat" panose="00000500000000000000" pitchFamily="2" charset="0"/>
              </a:rPr>
              <a:t>na</a:t>
            </a:r>
            <a:r>
              <a:rPr lang="en-US">
                <a:latin typeface="Montserrat" panose="00000500000000000000" pitchFamily="2" charset="0"/>
              </a:rPr>
              <a:t> </a:t>
            </a:r>
            <a:r>
              <a:rPr lang="en-US" err="1">
                <a:latin typeface="Montserrat" panose="00000500000000000000" pitchFamily="2" charset="0"/>
              </a:rPr>
              <a:t>submissão</a:t>
            </a:r>
            <a:r>
              <a:rPr lang="en-US">
                <a:latin typeface="Montserrat" panose="00000500000000000000" pitchFamily="2" charset="0"/>
              </a:rPr>
              <a:t>, de </a:t>
            </a:r>
            <a:r>
              <a:rPr lang="en-US" err="1">
                <a:latin typeface="Montserrat" panose="00000500000000000000" pitchFamily="2" charset="0"/>
              </a:rPr>
              <a:t>difícil</a:t>
            </a:r>
            <a:r>
              <a:rPr lang="en-US">
                <a:latin typeface="Montserrat" panose="00000500000000000000" pitchFamily="2" charset="0"/>
              </a:rPr>
              <a:t> </a:t>
            </a:r>
            <a:r>
              <a:rPr lang="en-US" err="1">
                <a:latin typeface="Montserrat" panose="00000500000000000000" pitchFamily="2" charset="0"/>
              </a:rPr>
              <a:t>detecção</a:t>
            </a:r>
            <a:r>
              <a:rPr lang="en-US">
                <a:latin typeface="Montserrat" panose="00000500000000000000" pitchFamily="2" charset="0"/>
              </a:rPr>
              <a:t> </a:t>
            </a:r>
            <a:r>
              <a:rPr lang="en-US" err="1">
                <a:latin typeface="Montserrat" panose="00000500000000000000" pitchFamily="2" charset="0"/>
              </a:rPr>
              <a:t>mesmo</a:t>
            </a:r>
            <a:r>
              <a:rPr lang="en-US">
                <a:latin typeface="Montserrat" panose="00000500000000000000" pitchFamily="2" charset="0"/>
              </a:rPr>
              <a:t> </a:t>
            </a:r>
            <a:r>
              <a:rPr lang="en-US" err="1">
                <a:latin typeface="Montserrat" panose="00000500000000000000" pitchFamily="2" charset="0"/>
              </a:rPr>
              <a:t>pelas</a:t>
            </a:r>
            <a:r>
              <a:rPr lang="en-US">
                <a:latin typeface="Montserrat" panose="00000500000000000000" pitchFamily="2" charset="0"/>
              </a:rPr>
              <a:t> </a:t>
            </a:r>
            <a:r>
              <a:rPr lang="en-US" err="1">
                <a:latin typeface="Montserrat" panose="00000500000000000000" pitchFamily="2" charset="0"/>
              </a:rPr>
              <a:t>mais</a:t>
            </a:r>
            <a:r>
              <a:rPr lang="en-US">
                <a:latin typeface="Montserrat" panose="00000500000000000000" pitchFamily="2" charset="0"/>
              </a:rPr>
              <a:t> </a:t>
            </a:r>
            <a:r>
              <a:rPr lang="en-US" err="1">
                <a:latin typeface="Montserrat" panose="00000500000000000000" pitchFamily="2" charset="0"/>
              </a:rPr>
              <a:t>competentes</a:t>
            </a:r>
            <a:r>
              <a:rPr lang="en-US">
                <a:latin typeface="Montserrat" panose="00000500000000000000" pitchFamily="2" charset="0"/>
              </a:rPr>
              <a:t> </a:t>
            </a:r>
            <a:r>
              <a:rPr lang="en-US" err="1">
                <a:latin typeface="Montserrat" panose="00000500000000000000" pitchFamily="2" charset="0"/>
              </a:rPr>
              <a:t>autoridades</a:t>
            </a:r>
            <a:endParaRPr lang="en-US">
              <a:latin typeface="Montserrat" panose="00000500000000000000" pitchFamily="2" charset="0"/>
            </a:endParaRPr>
          </a:p>
          <a:p>
            <a:r>
              <a:rPr lang="en-US">
                <a:latin typeface="Montserrat" panose="00000500000000000000" pitchFamily="2" charset="0"/>
              </a:rPr>
              <a:t>As </a:t>
            </a:r>
            <a:r>
              <a:rPr lang="en-US" err="1">
                <a:latin typeface="Montserrat" panose="00000500000000000000" pitchFamily="2" charset="0"/>
              </a:rPr>
              <a:t>brechas</a:t>
            </a:r>
            <a:r>
              <a:rPr lang="en-US">
                <a:latin typeface="Montserrat" panose="00000500000000000000" pitchFamily="2" charset="0"/>
              </a:rPr>
              <a:t> do Art. 109 da Lei de </a:t>
            </a:r>
            <a:r>
              <a:rPr lang="en-US" err="1">
                <a:latin typeface="Montserrat" panose="00000500000000000000" pitchFamily="2" charset="0"/>
              </a:rPr>
              <a:t>Defesa</a:t>
            </a:r>
            <a:r>
              <a:rPr lang="en-US">
                <a:latin typeface="Montserrat" panose="00000500000000000000" pitchFamily="2" charset="0"/>
              </a:rPr>
              <a:t> da </a:t>
            </a:r>
            <a:r>
              <a:rPr lang="en-US" err="1">
                <a:latin typeface="Montserrat" panose="00000500000000000000" pitchFamily="2" charset="0"/>
              </a:rPr>
              <a:t>Concorrência</a:t>
            </a:r>
            <a:r>
              <a:rPr lang="en-US">
                <a:latin typeface="Montserrat" panose="00000500000000000000" pitchFamily="2" charset="0"/>
              </a:rPr>
              <a:t> </a:t>
            </a:r>
            <a:r>
              <a:rPr lang="en-US" err="1">
                <a:latin typeface="Montserrat" panose="00000500000000000000" pitchFamily="2" charset="0"/>
              </a:rPr>
              <a:t>podem</a:t>
            </a:r>
            <a:r>
              <a:rPr lang="en-US">
                <a:latin typeface="Montserrat" panose="00000500000000000000" pitchFamily="2" charset="0"/>
              </a:rPr>
              <a:t> ser </a:t>
            </a:r>
            <a:r>
              <a:rPr lang="en-US" err="1">
                <a:latin typeface="Montserrat" panose="00000500000000000000" pitchFamily="2" charset="0"/>
              </a:rPr>
              <a:t>usadas</a:t>
            </a:r>
            <a:r>
              <a:rPr lang="en-US">
                <a:latin typeface="Montserrat" panose="00000500000000000000" pitchFamily="2" charset="0"/>
              </a:rPr>
              <a:t> com </a:t>
            </a:r>
            <a:r>
              <a:rPr lang="en-US" err="1">
                <a:latin typeface="Montserrat" panose="00000500000000000000" pitchFamily="2" charset="0"/>
              </a:rPr>
              <a:t>má-fé</a:t>
            </a:r>
            <a:endParaRPr lang="en-US">
              <a:latin typeface="Montserrat" panose="00000500000000000000" pitchFamily="2" charset="0"/>
            </a:endParaRPr>
          </a:p>
          <a:p>
            <a:r>
              <a:rPr lang="en-US">
                <a:latin typeface="Montserrat" panose="00000500000000000000" pitchFamily="2" charset="0"/>
              </a:rPr>
              <a:t>A </a:t>
            </a:r>
            <a:r>
              <a:rPr lang="en-US" err="1">
                <a:latin typeface="Montserrat" panose="00000500000000000000" pitchFamily="2" charset="0"/>
              </a:rPr>
              <a:t>condução</a:t>
            </a:r>
            <a:r>
              <a:rPr lang="en-US">
                <a:latin typeface="Montserrat" panose="00000500000000000000" pitchFamily="2" charset="0"/>
              </a:rPr>
              <a:t> das </a:t>
            </a:r>
            <a:r>
              <a:rPr lang="en-US" err="1">
                <a:latin typeface="Montserrat" panose="00000500000000000000" pitchFamily="2" charset="0"/>
              </a:rPr>
              <a:t>investigações</a:t>
            </a:r>
            <a:r>
              <a:rPr lang="en-US">
                <a:latin typeface="Montserrat" panose="00000500000000000000" pitchFamily="2" charset="0"/>
              </a:rPr>
              <a:t> de </a:t>
            </a:r>
            <a:r>
              <a:rPr lang="en-US" err="1">
                <a:latin typeface="Montserrat" panose="00000500000000000000" pitchFamily="2" charset="0"/>
              </a:rPr>
              <a:t>Defesa</a:t>
            </a:r>
            <a:r>
              <a:rPr lang="en-US">
                <a:latin typeface="Montserrat" panose="00000500000000000000" pitchFamily="2" charset="0"/>
              </a:rPr>
              <a:t> </a:t>
            </a:r>
            <a:r>
              <a:rPr lang="en-US" err="1">
                <a:latin typeface="Montserrat" panose="00000500000000000000" pitchFamily="2" charset="0"/>
              </a:rPr>
              <a:t>Comercial</a:t>
            </a:r>
            <a:r>
              <a:rPr lang="en-US">
                <a:latin typeface="Montserrat" panose="00000500000000000000" pitchFamily="2" charset="0"/>
              </a:rPr>
              <a:t> </a:t>
            </a:r>
            <a:r>
              <a:rPr lang="en-US" err="1">
                <a:latin typeface="Montserrat" panose="00000500000000000000" pitchFamily="2" charset="0"/>
              </a:rPr>
              <a:t>estrito</a:t>
            </a:r>
            <a:r>
              <a:rPr lang="en-US">
                <a:latin typeface="Montserrat" panose="00000500000000000000" pitchFamily="2" charset="0"/>
              </a:rPr>
              <a:t> senso, </a:t>
            </a:r>
            <a:r>
              <a:rPr lang="en-US" err="1">
                <a:latin typeface="Montserrat" panose="00000500000000000000" pitchFamily="2" charset="0"/>
              </a:rPr>
              <a:t>motivadas</a:t>
            </a:r>
            <a:r>
              <a:rPr lang="en-US">
                <a:latin typeface="Montserrat" panose="00000500000000000000" pitchFamily="2" charset="0"/>
              </a:rPr>
              <a:t> no Interesse Público de </a:t>
            </a:r>
            <a:r>
              <a:rPr lang="en-US" err="1">
                <a:latin typeface="Montserrat" panose="00000500000000000000" pitchFamily="2" charset="0"/>
              </a:rPr>
              <a:t>proteção</a:t>
            </a:r>
            <a:r>
              <a:rPr lang="en-US">
                <a:latin typeface="Montserrat" panose="00000500000000000000" pitchFamily="2" charset="0"/>
              </a:rPr>
              <a:t> de um </a:t>
            </a:r>
            <a:r>
              <a:rPr lang="en-US" err="1">
                <a:latin typeface="Montserrat" panose="00000500000000000000" pitchFamily="2" charset="0"/>
              </a:rPr>
              <a:t>segmento</a:t>
            </a:r>
            <a:r>
              <a:rPr lang="en-US">
                <a:latin typeface="Montserrat" panose="00000500000000000000" pitchFamily="2" charset="0"/>
              </a:rPr>
              <a:t> da </a:t>
            </a:r>
            <a:r>
              <a:rPr lang="en-US" err="1">
                <a:latin typeface="Montserrat" panose="00000500000000000000" pitchFamily="2" charset="0"/>
              </a:rPr>
              <a:t>Indústria</a:t>
            </a:r>
            <a:r>
              <a:rPr lang="en-US">
                <a:latin typeface="Montserrat" panose="00000500000000000000" pitchFamily="2" charset="0"/>
              </a:rPr>
              <a:t> Nacional, </a:t>
            </a:r>
            <a:r>
              <a:rPr lang="en-US" err="1">
                <a:latin typeface="Montserrat" panose="00000500000000000000" pitchFamily="2" charset="0"/>
              </a:rPr>
              <a:t>são</a:t>
            </a:r>
            <a:r>
              <a:rPr lang="en-US">
                <a:latin typeface="Montserrat" panose="00000500000000000000" pitchFamily="2" charset="0"/>
              </a:rPr>
              <a:t> </a:t>
            </a:r>
            <a:r>
              <a:rPr lang="en-US" err="1">
                <a:latin typeface="Montserrat" panose="00000500000000000000" pitchFamily="2" charset="0"/>
              </a:rPr>
              <a:t>alheias</a:t>
            </a:r>
            <a:r>
              <a:rPr lang="en-US">
                <a:latin typeface="Montserrat" panose="00000500000000000000" pitchFamily="2" charset="0"/>
              </a:rPr>
              <a:t> a </a:t>
            </a:r>
            <a:r>
              <a:rPr lang="en-US" err="1">
                <a:latin typeface="Montserrat" panose="00000500000000000000" pitchFamily="2" charset="0"/>
              </a:rPr>
              <a:t>repercussões</a:t>
            </a:r>
            <a:r>
              <a:rPr lang="en-US">
                <a:latin typeface="Montserrat" panose="00000500000000000000" pitchFamily="2" charset="0"/>
              </a:rPr>
              <a:t> </a:t>
            </a:r>
            <a:r>
              <a:rPr lang="en-US" err="1">
                <a:latin typeface="Montserrat" panose="00000500000000000000" pitchFamily="2" charset="0"/>
              </a:rPr>
              <a:t>sobre</a:t>
            </a:r>
            <a:r>
              <a:rPr lang="en-US">
                <a:latin typeface="Montserrat" panose="00000500000000000000" pitchFamily="2" charset="0"/>
              </a:rPr>
              <a:t> outros </a:t>
            </a:r>
            <a:r>
              <a:rPr lang="en-US" err="1">
                <a:latin typeface="Montserrat" panose="00000500000000000000" pitchFamily="2" charset="0"/>
              </a:rPr>
              <a:t>segmentos</a:t>
            </a:r>
            <a:r>
              <a:rPr lang="en-US">
                <a:latin typeface="Montserrat" panose="00000500000000000000" pitchFamily="2" charset="0"/>
              </a:rPr>
              <a:t>, </a:t>
            </a:r>
            <a:r>
              <a:rPr lang="en-US" err="1">
                <a:latin typeface="Montserrat" panose="00000500000000000000" pitchFamily="2" charset="0"/>
              </a:rPr>
              <a:t>consumidores</a:t>
            </a:r>
            <a:r>
              <a:rPr lang="en-US">
                <a:latin typeface="Montserrat" panose="00000500000000000000" pitchFamily="2" charset="0"/>
              </a:rPr>
              <a:t>, interesses </a:t>
            </a:r>
            <a:r>
              <a:rPr lang="en-US" err="1">
                <a:latin typeface="Montserrat" panose="00000500000000000000" pitchFamily="2" charset="0"/>
              </a:rPr>
              <a:t>estratégicos</a:t>
            </a:r>
            <a:r>
              <a:rPr lang="en-US">
                <a:latin typeface="Montserrat" panose="00000500000000000000" pitchFamily="2" charset="0"/>
              </a:rPr>
              <a:t>, </a:t>
            </a:r>
            <a:r>
              <a:rPr lang="en-US" err="1">
                <a:latin typeface="Montserrat" panose="00000500000000000000" pitchFamily="2" charset="0"/>
              </a:rPr>
              <a:t>temas</a:t>
            </a:r>
            <a:r>
              <a:rPr lang="en-US">
                <a:latin typeface="Montserrat" panose="00000500000000000000" pitchFamily="2" charset="0"/>
              </a:rPr>
              <a:t> </a:t>
            </a:r>
            <a:r>
              <a:rPr lang="en-US" err="1">
                <a:latin typeface="Montserrat" panose="00000500000000000000" pitchFamily="2" charset="0"/>
              </a:rPr>
              <a:t>sanitários</a:t>
            </a:r>
            <a:r>
              <a:rPr lang="en-US">
                <a:latin typeface="Montserrat" panose="00000500000000000000" pitchFamily="2" charset="0"/>
              </a:rPr>
              <a:t> </a:t>
            </a:r>
            <a:r>
              <a:rPr lang="en-US" err="1">
                <a:latin typeface="Montserrat" panose="00000500000000000000" pitchFamily="2" charset="0"/>
              </a:rPr>
              <a:t>ou</a:t>
            </a:r>
            <a:r>
              <a:rPr lang="en-US">
                <a:latin typeface="Montserrat" panose="00000500000000000000" pitchFamily="2" charset="0"/>
              </a:rPr>
              <a:t> </a:t>
            </a:r>
            <a:r>
              <a:rPr lang="en-US" err="1">
                <a:latin typeface="Montserrat" panose="00000500000000000000" pitchFamily="2" charset="0"/>
              </a:rPr>
              <a:t>ambientais</a:t>
            </a:r>
            <a:r>
              <a:rPr lang="en-US">
                <a:latin typeface="Montserrat" panose="00000500000000000000" pitchFamily="2" charset="0"/>
              </a:rPr>
              <a:t>.  </a:t>
            </a:r>
          </a:p>
          <a:p>
            <a:r>
              <a:rPr lang="en-US">
                <a:latin typeface="Montserrat" panose="00000500000000000000" pitchFamily="2" charset="0"/>
              </a:rPr>
              <a:t>No Brasil as </a:t>
            </a:r>
            <a:r>
              <a:rPr lang="en-US" err="1">
                <a:latin typeface="Montserrat" panose="00000500000000000000" pitchFamily="2" charset="0"/>
              </a:rPr>
              <a:t>Autoridades</a:t>
            </a:r>
            <a:r>
              <a:rPr lang="en-US">
                <a:latin typeface="Montserrat" panose="00000500000000000000" pitchFamily="2" charset="0"/>
              </a:rPr>
              <a:t> de </a:t>
            </a:r>
            <a:r>
              <a:rPr lang="en-US" err="1">
                <a:latin typeface="Montserrat" panose="00000500000000000000" pitchFamily="2" charset="0"/>
              </a:rPr>
              <a:t>Defesa</a:t>
            </a:r>
            <a:r>
              <a:rPr lang="en-US">
                <a:latin typeface="Montserrat" panose="00000500000000000000" pitchFamily="2" charset="0"/>
              </a:rPr>
              <a:t> </a:t>
            </a:r>
            <a:r>
              <a:rPr lang="en-US" err="1">
                <a:latin typeface="Montserrat" panose="00000500000000000000" pitchFamily="2" charset="0"/>
              </a:rPr>
              <a:t>Comercial</a:t>
            </a:r>
            <a:r>
              <a:rPr lang="en-US">
                <a:latin typeface="Montserrat" panose="00000500000000000000" pitchFamily="2" charset="0"/>
              </a:rPr>
              <a:t> </a:t>
            </a:r>
            <a:r>
              <a:rPr lang="en-US" err="1">
                <a:latin typeface="Montserrat" panose="00000500000000000000" pitchFamily="2" charset="0"/>
              </a:rPr>
              <a:t>conduzem</a:t>
            </a:r>
            <a:r>
              <a:rPr lang="en-US">
                <a:latin typeface="Montserrat" panose="00000500000000000000" pitchFamily="2" charset="0"/>
              </a:rPr>
              <a:t> as </a:t>
            </a:r>
            <a:r>
              <a:rPr lang="en-US" err="1">
                <a:latin typeface="Montserrat" panose="00000500000000000000" pitchFamily="2" charset="0"/>
              </a:rPr>
              <a:t>investigações</a:t>
            </a:r>
            <a:r>
              <a:rPr lang="en-US">
                <a:latin typeface="Montserrat" panose="00000500000000000000" pitchFamily="2" charset="0"/>
              </a:rPr>
              <a:t> e </a:t>
            </a:r>
            <a:r>
              <a:rPr lang="en-US" err="1">
                <a:latin typeface="Montserrat" panose="00000500000000000000" pitchFamily="2" charset="0"/>
              </a:rPr>
              <a:t>preparam</a:t>
            </a:r>
            <a:r>
              <a:rPr lang="en-US">
                <a:latin typeface="Montserrat" panose="00000500000000000000" pitchFamily="2" charset="0"/>
              </a:rPr>
              <a:t> </a:t>
            </a:r>
            <a:r>
              <a:rPr lang="en-US" err="1">
                <a:latin typeface="Montserrat" panose="00000500000000000000" pitchFamily="2" charset="0"/>
              </a:rPr>
              <a:t>relatórios</a:t>
            </a:r>
            <a:r>
              <a:rPr lang="en-US">
                <a:latin typeface="Montserrat" panose="00000500000000000000" pitchFamily="2" charset="0"/>
              </a:rPr>
              <a:t> com </a:t>
            </a:r>
            <a:r>
              <a:rPr lang="en-US" err="1">
                <a:latin typeface="Montserrat" panose="00000500000000000000" pitchFamily="2" charset="0"/>
              </a:rPr>
              <a:t>Recomendações</a:t>
            </a:r>
            <a:r>
              <a:rPr lang="en-US">
                <a:latin typeface="Montserrat" panose="00000500000000000000" pitchFamily="2" charset="0"/>
              </a:rPr>
              <a:t>.</a:t>
            </a:r>
          </a:p>
          <a:p>
            <a:r>
              <a:rPr lang="en-US">
                <a:latin typeface="Montserrat" panose="00000500000000000000" pitchFamily="2" charset="0"/>
              </a:rPr>
              <a:t>A </a:t>
            </a:r>
            <a:r>
              <a:rPr lang="en-US" err="1">
                <a:latin typeface="Montserrat" panose="00000500000000000000" pitchFamily="2" charset="0"/>
              </a:rPr>
              <a:t>decisão</a:t>
            </a:r>
            <a:r>
              <a:rPr lang="en-US">
                <a:latin typeface="Montserrat" panose="00000500000000000000" pitchFamily="2" charset="0"/>
              </a:rPr>
              <a:t> de </a:t>
            </a:r>
            <a:r>
              <a:rPr lang="en-US" err="1">
                <a:latin typeface="Montserrat" panose="00000500000000000000" pitchFamily="2" charset="0"/>
              </a:rPr>
              <a:t>imposição</a:t>
            </a:r>
            <a:r>
              <a:rPr lang="en-US">
                <a:latin typeface="Montserrat" panose="00000500000000000000" pitchFamily="2" charset="0"/>
              </a:rPr>
              <a:t> </a:t>
            </a:r>
            <a:r>
              <a:rPr lang="en-US" err="1">
                <a:latin typeface="Montserrat" panose="00000500000000000000" pitchFamily="2" charset="0"/>
              </a:rPr>
              <a:t>ou</a:t>
            </a:r>
            <a:r>
              <a:rPr lang="en-US">
                <a:latin typeface="Montserrat" panose="00000500000000000000" pitchFamily="2" charset="0"/>
              </a:rPr>
              <a:t> </a:t>
            </a:r>
            <a:r>
              <a:rPr lang="en-US" err="1">
                <a:latin typeface="Montserrat" panose="00000500000000000000" pitchFamily="2" charset="0"/>
              </a:rPr>
              <a:t>não</a:t>
            </a:r>
            <a:r>
              <a:rPr lang="en-US">
                <a:latin typeface="Montserrat" panose="00000500000000000000" pitchFamily="2" charset="0"/>
              </a:rPr>
              <a:t>, é de </a:t>
            </a:r>
            <a:r>
              <a:rPr lang="en-US" err="1">
                <a:latin typeface="Montserrat" panose="00000500000000000000" pitchFamily="2" charset="0"/>
              </a:rPr>
              <a:t>competência</a:t>
            </a:r>
            <a:r>
              <a:rPr lang="en-US">
                <a:latin typeface="Montserrat" panose="00000500000000000000" pitchFamily="2" charset="0"/>
              </a:rPr>
              <a:t> da CAMEX. Nesta </a:t>
            </a:r>
            <a:r>
              <a:rPr lang="en-US" err="1">
                <a:latin typeface="Montserrat" panose="00000500000000000000" pitchFamily="2" charset="0"/>
              </a:rPr>
              <a:t>fase</a:t>
            </a:r>
            <a:r>
              <a:rPr lang="en-US">
                <a:latin typeface="Montserrat" panose="00000500000000000000" pitchFamily="2" charset="0"/>
              </a:rPr>
              <a:t> </a:t>
            </a:r>
            <a:r>
              <a:rPr lang="en-US" err="1">
                <a:latin typeface="Montserrat" panose="00000500000000000000" pitchFamily="2" charset="0"/>
              </a:rPr>
              <a:t>decisória</a:t>
            </a:r>
            <a:r>
              <a:rPr lang="en-US">
                <a:latin typeface="Montserrat" panose="00000500000000000000" pitchFamily="2" charset="0"/>
              </a:rPr>
              <a:t>, o Interesse Público </a:t>
            </a:r>
            <a:r>
              <a:rPr lang="en-US" err="1">
                <a:latin typeface="Montserrat" panose="00000500000000000000" pitchFamily="2" charset="0"/>
              </a:rPr>
              <a:t>não</a:t>
            </a:r>
            <a:r>
              <a:rPr lang="en-US">
                <a:latin typeface="Montserrat" panose="00000500000000000000" pitchFamily="2" charset="0"/>
              </a:rPr>
              <a:t> é </a:t>
            </a:r>
            <a:r>
              <a:rPr lang="en-US" err="1">
                <a:latin typeface="Montserrat" panose="00000500000000000000" pitchFamily="2" charset="0"/>
              </a:rPr>
              <a:t>condicionado</a:t>
            </a:r>
            <a:r>
              <a:rPr lang="en-US">
                <a:latin typeface="Montserrat" panose="00000500000000000000" pitchFamily="2" charset="0"/>
              </a:rPr>
              <a:t> </a:t>
            </a:r>
            <a:r>
              <a:rPr lang="en-US" err="1">
                <a:latin typeface="Montserrat" panose="00000500000000000000" pitchFamily="2" charset="0"/>
              </a:rPr>
              <a:t>aos</a:t>
            </a:r>
            <a:r>
              <a:rPr lang="en-US">
                <a:latin typeface="Montserrat" panose="00000500000000000000" pitchFamily="2" charset="0"/>
              </a:rPr>
              <a:t> interesses/</a:t>
            </a:r>
            <a:r>
              <a:rPr lang="en-US" err="1">
                <a:latin typeface="Montserrat" panose="00000500000000000000" pitchFamily="2" charset="0"/>
              </a:rPr>
              <a:t>necessidades</a:t>
            </a:r>
            <a:r>
              <a:rPr lang="en-US">
                <a:latin typeface="Montserrat" panose="00000500000000000000" pitchFamily="2" charset="0"/>
              </a:rPr>
              <a:t> de um segment industrial</a:t>
            </a:r>
          </a:p>
        </p:txBody>
      </p:sp>
    </p:spTree>
    <p:extLst>
      <p:ext uri="{BB962C8B-B14F-4D97-AF65-F5344CB8AC3E}">
        <p14:creationId xmlns:p14="http://schemas.microsoft.com/office/powerpoint/2010/main" val="958346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DC382A-EAAB-3DB0-C878-743066C6D9AF}"/>
              </a:ext>
            </a:extLst>
          </p:cNvPr>
          <p:cNvSpPr>
            <a:spLocks noGrp="1"/>
          </p:cNvSpPr>
          <p:nvPr>
            <p:ph type="title"/>
          </p:nvPr>
        </p:nvSpPr>
        <p:spPr/>
        <p:txBody>
          <a:bodyPr/>
          <a:lstStyle/>
          <a:p>
            <a:r>
              <a:rPr lang="pt-BR" b="1">
                <a:latin typeface="Montserrat" panose="00000500000000000000" pitchFamily="2" charset="0"/>
              </a:rPr>
              <a:t>Na Defesa Comercial, cada caso é um caso</a:t>
            </a:r>
          </a:p>
        </p:txBody>
      </p:sp>
      <p:sp>
        <p:nvSpPr>
          <p:cNvPr id="4" name="Text Placeholder 3">
            <a:extLst>
              <a:ext uri="{FF2B5EF4-FFF2-40B4-BE49-F238E27FC236}">
                <a16:creationId xmlns:a16="http://schemas.microsoft.com/office/drawing/2014/main" xmlns="" id="{34EAA83D-2444-3D65-FB50-D059B70FE3CC}"/>
              </a:ext>
            </a:extLst>
          </p:cNvPr>
          <p:cNvSpPr>
            <a:spLocks noGrp="1"/>
          </p:cNvSpPr>
          <p:nvPr>
            <p:ph type="body" idx="1"/>
          </p:nvPr>
        </p:nvSpPr>
        <p:spPr/>
        <p:txBody>
          <a:bodyPr/>
          <a:lstStyle/>
          <a:p>
            <a:r>
              <a:rPr lang="en-US" sz="1600" b="1">
                <a:latin typeface="Montserrat" panose="00000500000000000000" pitchFamily="2" charset="0"/>
              </a:rPr>
              <a:t>A </a:t>
            </a:r>
            <a:r>
              <a:rPr lang="en-US" sz="1600" b="1" err="1">
                <a:latin typeface="Montserrat" panose="00000500000000000000" pitchFamily="2" charset="0"/>
              </a:rPr>
              <a:t>Lógica</a:t>
            </a:r>
            <a:r>
              <a:rPr lang="en-US" sz="1600" b="1">
                <a:latin typeface="Montserrat" panose="00000500000000000000" pitchFamily="2" charset="0"/>
              </a:rPr>
              <a:t> do Dumping (</a:t>
            </a:r>
            <a:r>
              <a:rPr lang="en-US" sz="1600" b="1" err="1">
                <a:latin typeface="Montserrat" panose="00000500000000000000" pitchFamily="2" charset="0"/>
              </a:rPr>
              <a:t>Exportador</a:t>
            </a:r>
            <a:r>
              <a:rPr lang="en-US" sz="1600" b="1">
                <a:latin typeface="Montserrat" panose="00000500000000000000" pitchFamily="2" charset="0"/>
              </a:rPr>
              <a:t>)</a:t>
            </a:r>
            <a:endParaRPr lang="pt-BR" sz="1600" b="1">
              <a:latin typeface="Montserrat" panose="00000500000000000000" pitchFamily="2" charset="0"/>
            </a:endParaRPr>
          </a:p>
        </p:txBody>
      </p:sp>
      <p:sp>
        <p:nvSpPr>
          <p:cNvPr id="5" name="Text Placeholder 4">
            <a:extLst>
              <a:ext uri="{FF2B5EF4-FFF2-40B4-BE49-F238E27FC236}">
                <a16:creationId xmlns:a16="http://schemas.microsoft.com/office/drawing/2014/main" xmlns="" id="{F803D0F9-00CD-DAD4-7929-B50FC0E262C9}"/>
              </a:ext>
            </a:extLst>
          </p:cNvPr>
          <p:cNvSpPr>
            <a:spLocks noGrp="1"/>
          </p:cNvSpPr>
          <p:nvPr>
            <p:ph type="body" sz="quarter" idx="3"/>
          </p:nvPr>
        </p:nvSpPr>
        <p:spPr>
          <a:xfrm>
            <a:off x="6523735" y="2250892"/>
            <a:ext cx="5234256" cy="553373"/>
          </a:xfrm>
        </p:spPr>
        <p:txBody>
          <a:bodyPr/>
          <a:lstStyle/>
          <a:p>
            <a:r>
              <a:rPr lang="en-US" sz="1600" b="1">
                <a:latin typeface="Montserrat" panose="00000500000000000000" pitchFamily="2" charset="0"/>
              </a:rPr>
              <a:t>A </a:t>
            </a:r>
            <a:r>
              <a:rPr lang="en-US" sz="1600" b="1" err="1">
                <a:latin typeface="Montserrat" panose="00000500000000000000" pitchFamily="2" charset="0"/>
              </a:rPr>
              <a:t>Lógica</a:t>
            </a:r>
            <a:r>
              <a:rPr lang="en-US" sz="1600" b="1">
                <a:latin typeface="Montserrat" panose="00000500000000000000" pitchFamily="2" charset="0"/>
              </a:rPr>
              <a:t> do Dumping (</a:t>
            </a:r>
            <a:r>
              <a:rPr lang="en-US" sz="1600" b="1" err="1">
                <a:latin typeface="Montserrat" panose="00000500000000000000" pitchFamily="2" charset="0"/>
              </a:rPr>
              <a:t>Importador</a:t>
            </a:r>
            <a:r>
              <a:rPr lang="en-US" sz="1600" b="1">
                <a:latin typeface="Montserrat" panose="00000500000000000000" pitchFamily="2" charset="0"/>
              </a:rPr>
              <a:t> </a:t>
            </a:r>
            <a:r>
              <a:rPr lang="en-US" sz="1600" b="1" err="1">
                <a:latin typeface="Montserrat" panose="00000500000000000000" pitchFamily="2" charset="0"/>
              </a:rPr>
              <a:t>Monop</a:t>
            </a:r>
            <a:r>
              <a:rPr lang="en-US" sz="1600" b="1">
                <a:latin typeface="Montserrat" panose="00000500000000000000" pitchFamily="2" charset="0"/>
              </a:rPr>
              <a:t>.)</a:t>
            </a:r>
            <a:endParaRPr lang="pt-BR" sz="1600" b="1">
              <a:latin typeface="Montserrat" panose="00000500000000000000" pitchFamily="2" charset="0"/>
            </a:endParaRPr>
          </a:p>
        </p:txBody>
      </p:sp>
      <p:pic>
        <p:nvPicPr>
          <p:cNvPr id="7" name="Picture 3">
            <a:extLst>
              <a:ext uri="{FF2B5EF4-FFF2-40B4-BE49-F238E27FC236}">
                <a16:creationId xmlns:a16="http://schemas.microsoft.com/office/drawing/2014/main" xmlns="" id="{673BF983-D5C1-9B4D-0573-2FCB19812C5B}"/>
              </a:ext>
            </a:extLst>
          </p:cNvPr>
          <p:cNvPicPr>
            <a:picLocks noGrp="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05678" y="2925763"/>
            <a:ext cx="4664500" cy="3425341"/>
          </a:xfrm>
          <a:ln/>
        </p:spPr>
      </p:pic>
      <p:pic>
        <p:nvPicPr>
          <p:cNvPr id="11" name="Content Placeholder 10">
            <a:extLst>
              <a:ext uri="{FF2B5EF4-FFF2-40B4-BE49-F238E27FC236}">
                <a16:creationId xmlns:a16="http://schemas.microsoft.com/office/drawing/2014/main" xmlns="" id="{D7EADFD9-6F70-D0E8-7F38-994103420338}"/>
              </a:ext>
            </a:extLst>
          </p:cNvPr>
          <p:cNvPicPr>
            <a:picLocks noGrp="1" noChangeAspect="1"/>
          </p:cNvPicPr>
          <p:nvPr>
            <p:ph sz="quarter" idx="4"/>
          </p:nvPr>
        </p:nvPicPr>
        <p:blipFill>
          <a:blip r:embed="rId3"/>
          <a:stretch>
            <a:fillRect/>
          </a:stretch>
        </p:blipFill>
        <p:spPr>
          <a:xfrm>
            <a:off x="6756204" y="2925763"/>
            <a:ext cx="4316805" cy="2935287"/>
          </a:xfrm>
          <a:prstGeom prst="rect">
            <a:avLst/>
          </a:prstGeom>
        </p:spPr>
      </p:pic>
    </p:spTree>
    <p:extLst>
      <p:ext uri="{BB962C8B-B14F-4D97-AF65-F5344CB8AC3E}">
        <p14:creationId xmlns:p14="http://schemas.microsoft.com/office/powerpoint/2010/main" val="3901505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CB979A-A3F3-A06C-034D-032EF20CBB81}"/>
              </a:ext>
            </a:extLst>
          </p:cNvPr>
          <p:cNvSpPr>
            <a:spLocks noGrp="1"/>
          </p:cNvSpPr>
          <p:nvPr>
            <p:ph type="title"/>
          </p:nvPr>
        </p:nvSpPr>
        <p:spPr>
          <a:xfrm>
            <a:off x="581192" y="702156"/>
            <a:ext cx="11029616" cy="1013800"/>
          </a:xfrm>
        </p:spPr>
        <p:txBody>
          <a:bodyPr>
            <a:normAutofit/>
          </a:bodyPr>
          <a:lstStyle/>
          <a:p>
            <a:r>
              <a:rPr lang="pt-BR" b="1">
                <a:solidFill>
                  <a:srgbClr val="FFFEFF"/>
                </a:solidFill>
                <a:latin typeface="Montserrat"/>
              </a:rPr>
              <a:t>Pontos PRELIMINARES - Versão Resumida</a:t>
            </a:r>
            <a:endParaRPr lang="pt-BR" b="1">
              <a:solidFill>
                <a:srgbClr val="FFFEFF"/>
              </a:solidFill>
              <a:latin typeface="Montserrat" panose="00000500000000000000" pitchFamily="2" charset="0"/>
            </a:endParaRPr>
          </a:p>
        </p:txBody>
      </p:sp>
      <p:graphicFrame>
        <p:nvGraphicFramePr>
          <p:cNvPr id="13" name="Content Placeholder 2">
            <a:extLst>
              <a:ext uri="{FF2B5EF4-FFF2-40B4-BE49-F238E27FC236}">
                <a16:creationId xmlns:a16="http://schemas.microsoft.com/office/drawing/2014/main" xmlns="" id="{108C532C-30C7-6754-F099-01B2256FCF8C}"/>
              </a:ext>
            </a:extLst>
          </p:cNvPr>
          <p:cNvGraphicFramePr>
            <a:graphicFrameLocks noGrp="1"/>
          </p:cNvGraphicFramePr>
          <p:nvPr>
            <p:ph idx="1"/>
            <p:extLst>
              <p:ext uri="{D42A27DB-BD31-4B8C-83A1-F6EECF244321}">
                <p14:modId xmlns:p14="http://schemas.microsoft.com/office/powerpoint/2010/main" val="1684964335"/>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2214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A54F319C-9CA5-4C35-BF1D-9581B2641757}"/>
              </a:ext>
            </a:extLst>
          </p:cNvPr>
          <p:cNvGraphicFramePr>
            <a:graphicFrameLocks noGrp="1"/>
          </p:cNvGraphicFramePr>
          <p:nvPr>
            <p:extLst>
              <p:ext uri="{D42A27DB-BD31-4B8C-83A1-F6EECF244321}">
                <p14:modId xmlns:p14="http://schemas.microsoft.com/office/powerpoint/2010/main" val="1674967748"/>
              </p:ext>
            </p:extLst>
          </p:nvPr>
        </p:nvGraphicFramePr>
        <p:xfrm>
          <a:off x="776072" y="643467"/>
          <a:ext cx="10639861" cy="5571072"/>
        </p:xfrm>
        <a:graphic>
          <a:graphicData uri="http://schemas.openxmlformats.org/drawingml/2006/table">
            <a:tbl>
              <a:tblPr firstRow="1" bandRow="1">
                <a:tableStyleId>{8799B23B-EC83-4686-B30A-512413B5E67A}</a:tableStyleId>
              </a:tblPr>
              <a:tblGrid>
                <a:gridCol w="3245002">
                  <a:extLst>
                    <a:ext uri="{9D8B030D-6E8A-4147-A177-3AD203B41FA5}">
                      <a16:colId xmlns:a16="http://schemas.microsoft.com/office/drawing/2014/main" xmlns="" val="1588700793"/>
                    </a:ext>
                  </a:extLst>
                </a:gridCol>
                <a:gridCol w="817412">
                  <a:extLst>
                    <a:ext uri="{9D8B030D-6E8A-4147-A177-3AD203B41FA5}">
                      <a16:colId xmlns:a16="http://schemas.microsoft.com/office/drawing/2014/main" xmlns="" val="2237970780"/>
                    </a:ext>
                  </a:extLst>
                </a:gridCol>
                <a:gridCol w="1232874">
                  <a:extLst>
                    <a:ext uri="{9D8B030D-6E8A-4147-A177-3AD203B41FA5}">
                      <a16:colId xmlns:a16="http://schemas.microsoft.com/office/drawing/2014/main" xmlns="" val="654611999"/>
                    </a:ext>
                  </a:extLst>
                </a:gridCol>
                <a:gridCol w="2274153">
                  <a:extLst>
                    <a:ext uri="{9D8B030D-6E8A-4147-A177-3AD203B41FA5}">
                      <a16:colId xmlns:a16="http://schemas.microsoft.com/office/drawing/2014/main" xmlns="" val="699147001"/>
                    </a:ext>
                  </a:extLst>
                </a:gridCol>
                <a:gridCol w="1167048">
                  <a:extLst>
                    <a:ext uri="{9D8B030D-6E8A-4147-A177-3AD203B41FA5}">
                      <a16:colId xmlns:a16="http://schemas.microsoft.com/office/drawing/2014/main" xmlns="" val="403160673"/>
                    </a:ext>
                  </a:extLst>
                </a:gridCol>
                <a:gridCol w="1169180">
                  <a:extLst>
                    <a:ext uri="{9D8B030D-6E8A-4147-A177-3AD203B41FA5}">
                      <a16:colId xmlns:a16="http://schemas.microsoft.com/office/drawing/2014/main" xmlns="" val="3838056397"/>
                    </a:ext>
                  </a:extLst>
                </a:gridCol>
                <a:gridCol w="381187">
                  <a:extLst>
                    <a:ext uri="{9D8B030D-6E8A-4147-A177-3AD203B41FA5}">
                      <a16:colId xmlns:a16="http://schemas.microsoft.com/office/drawing/2014/main" xmlns="" val="3371554771"/>
                    </a:ext>
                  </a:extLst>
                </a:gridCol>
                <a:gridCol w="353005">
                  <a:extLst>
                    <a:ext uri="{9D8B030D-6E8A-4147-A177-3AD203B41FA5}">
                      <a16:colId xmlns:a16="http://schemas.microsoft.com/office/drawing/2014/main" xmlns="" val="775303152"/>
                    </a:ext>
                  </a:extLst>
                </a:gridCol>
              </a:tblGrid>
              <a:tr h="309504">
                <a:tc gridSpan="8">
                  <a:txBody>
                    <a:bodyPr/>
                    <a:lstStyle/>
                    <a:p>
                      <a:r>
                        <a:rPr lang="en-US" sz="1000">
                          <a:effectLst/>
                          <a:latin typeface="Abadi" panose="020B0604020104020204" pitchFamily="34" charset="0"/>
                        </a:rPr>
                        <a:t/>
                      </a:r>
                      <a:br>
                        <a:rPr lang="en-US" sz="1000">
                          <a:effectLst/>
                          <a:latin typeface="Abadi" panose="020B0604020104020204" pitchFamily="34" charset="0"/>
                        </a:rPr>
                      </a:br>
                      <a:r>
                        <a:rPr lang="en-US" sz="1000" err="1">
                          <a:effectLst/>
                          <a:latin typeface="Abadi" panose="020B0604020104020204" pitchFamily="34" charset="0"/>
                        </a:rPr>
                        <a:t>Número</a:t>
                      </a:r>
                      <a:r>
                        <a:rPr lang="en-US" sz="1000">
                          <a:effectLst/>
                          <a:latin typeface="Abadi" panose="020B0604020104020204" pitchFamily="34" charset="0"/>
                        </a:rPr>
                        <a:t> de </a:t>
                      </a:r>
                      <a:r>
                        <a:rPr lang="en-US" sz="1000" err="1">
                          <a:effectLst/>
                          <a:latin typeface="Abadi" panose="020B0604020104020204" pitchFamily="34" charset="0"/>
                        </a:rPr>
                        <a:t>medidas</a:t>
                      </a:r>
                      <a:r>
                        <a:rPr lang="en-US" sz="1000">
                          <a:effectLst/>
                          <a:latin typeface="Abadi" panose="020B0604020104020204" pitchFamily="34" charset="0"/>
                        </a:rPr>
                        <a:t> antidumping e </a:t>
                      </a:r>
                      <a:r>
                        <a:rPr lang="en-US" sz="1000" err="1">
                          <a:effectLst/>
                          <a:latin typeface="Abadi" panose="020B0604020104020204" pitchFamily="34" charset="0"/>
                        </a:rPr>
                        <a:t>compensatórias</a:t>
                      </a:r>
                      <a:r>
                        <a:rPr lang="en-US" sz="1000">
                          <a:effectLst/>
                          <a:latin typeface="Abadi" panose="020B0604020104020204" pitchFamily="34" charset="0"/>
                        </a:rPr>
                        <a:t> </a:t>
                      </a:r>
                      <a:r>
                        <a:rPr lang="en-US" sz="1000" err="1">
                          <a:effectLst/>
                          <a:latin typeface="Abadi" panose="020B0604020104020204" pitchFamily="34" charset="0"/>
                        </a:rPr>
                        <a:t>em</a:t>
                      </a:r>
                      <a:r>
                        <a:rPr lang="en-US" sz="1000">
                          <a:effectLst/>
                          <a:latin typeface="Abadi" panose="020B0604020104020204" pitchFamily="34" charset="0"/>
                        </a:rPr>
                        <a:t> vigor </a:t>
                      </a:r>
                      <a:r>
                        <a:rPr lang="en-US" sz="1000" err="1">
                          <a:effectLst/>
                          <a:latin typeface="Abadi" panose="020B0604020104020204" pitchFamily="34" charset="0"/>
                        </a:rPr>
                        <a:t>por</a:t>
                      </a:r>
                      <a:r>
                        <a:rPr lang="en-US" sz="1000">
                          <a:effectLst/>
                          <a:latin typeface="Abadi" panose="020B0604020104020204" pitchFamily="34" charset="0"/>
                        </a:rPr>
                        <a:t> </a:t>
                      </a:r>
                      <a:r>
                        <a:rPr lang="en-US" sz="1000" err="1">
                          <a:effectLst/>
                          <a:latin typeface="Abadi" panose="020B0604020104020204" pitchFamily="34" charset="0"/>
                        </a:rPr>
                        <a:t>categoria</a:t>
                      </a:r>
                      <a:r>
                        <a:rPr lang="en-US" sz="1000">
                          <a:effectLst/>
                          <a:latin typeface="Abadi" panose="020B0604020104020204" pitchFamily="34" charset="0"/>
                        </a:rPr>
                        <a:t> de </a:t>
                      </a:r>
                      <a:r>
                        <a:rPr lang="en-US" sz="1000" err="1">
                          <a:effectLst/>
                          <a:latin typeface="Abadi" panose="020B0604020104020204" pitchFamily="34" charset="0"/>
                        </a:rPr>
                        <a:t>uso</a:t>
                      </a:r>
                      <a:r>
                        <a:rPr lang="en-US" sz="1000">
                          <a:effectLst/>
                          <a:latin typeface="Abadi" panose="020B0604020104020204" pitchFamily="34" charset="0"/>
                        </a:rPr>
                        <a:t> (2018)¹ - IPEA 2019 (</a:t>
                      </a:r>
                      <a:r>
                        <a:rPr lang="en-US" sz="1000" err="1">
                          <a:effectLst/>
                          <a:latin typeface="Abadi" panose="020B0604020104020204" pitchFamily="34" charset="0"/>
                        </a:rPr>
                        <a:t>Leane</a:t>
                      </a:r>
                      <a:r>
                        <a:rPr lang="en-US" sz="1000">
                          <a:effectLst/>
                          <a:latin typeface="Abadi" panose="020B0604020104020204" pitchFamily="34" charset="0"/>
                        </a:rPr>
                        <a:t> </a:t>
                      </a:r>
                      <a:r>
                        <a:rPr lang="en-US" sz="1000" err="1">
                          <a:effectLst/>
                          <a:latin typeface="Abadi" panose="020B0604020104020204" pitchFamily="34" charset="0"/>
                        </a:rPr>
                        <a:t>Naidin</a:t>
                      </a:r>
                      <a:r>
                        <a:rPr lang="en-US" sz="1000">
                          <a:effectLst/>
                          <a:latin typeface="Abadi" panose="020B0604020104020204" pitchFamily="34" charset="0"/>
                        </a:rPr>
                        <a:t>)</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314306929"/>
                  </a:ext>
                </a:extLst>
              </a:tr>
              <a:tr h="164424">
                <a:tc>
                  <a:txBody>
                    <a:bodyPr/>
                    <a:lstStyle/>
                    <a:p>
                      <a:r>
                        <a:rPr lang="en-US" sz="1000" err="1">
                          <a:effectLst/>
                          <a:latin typeface="Abadi" panose="020B0604020104020204" pitchFamily="34" charset="0"/>
                        </a:rPr>
                        <a:t>Resultado</a:t>
                      </a:r>
                      <a:endParaRPr lang="en-US" sz="1000">
                        <a:effectLst/>
                        <a:latin typeface="Abadi" panose="020B0604020104020204" pitchFamily="34" charset="0"/>
                      </a:endParaRPr>
                    </a:p>
                  </a:txBody>
                  <a:tcPr marL="0" marR="0" marT="0" marB="0" anchor="ctr"/>
                </a:tc>
                <a:tc>
                  <a:txBody>
                    <a:bodyPr/>
                    <a:lstStyle/>
                    <a:p>
                      <a:r>
                        <a:rPr lang="en-US" sz="1000" err="1">
                          <a:effectLst/>
                          <a:latin typeface="Abadi" panose="020B0604020104020204" pitchFamily="34" charset="0"/>
                        </a:rPr>
                        <a:t>Medidas</a:t>
                      </a:r>
                      <a:endParaRPr lang="en-US" sz="1000">
                        <a:effectLst/>
                        <a:latin typeface="Abadi" panose="020B0604020104020204" pitchFamily="34" charset="0"/>
                      </a:endParaRPr>
                    </a:p>
                  </a:txBody>
                  <a:tcPr marL="0" marR="0" marT="0" marB="0" anchor="ctr"/>
                </a:tc>
                <a:tc>
                  <a:txBody>
                    <a:bodyPr/>
                    <a:lstStyle/>
                    <a:p>
                      <a:r>
                        <a:rPr lang="en-US" sz="1000" err="1">
                          <a:effectLst/>
                          <a:latin typeface="Abadi" panose="020B0604020104020204" pitchFamily="34" charset="0"/>
                        </a:rPr>
                        <a:t>Medidas</a:t>
                      </a:r>
                      <a:endParaRPr lang="en-US" sz="1000">
                        <a:effectLst/>
                        <a:latin typeface="Abadi" panose="020B0604020104020204" pitchFamily="34" charset="0"/>
                      </a:endParaRPr>
                    </a:p>
                  </a:txBody>
                  <a:tcPr marL="0" marR="0" marT="0" marB="0" anchor="ctr"/>
                </a:tc>
                <a:tc>
                  <a:txBody>
                    <a:bodyPr/>
                    <a:lstStyle/>
                    <a:p>
                      <a:r>
                        <a:rPr lang="en-US" sz="1000" err="1">
                          <a:effectLst/>
                          <a:latin typeface="Abadi" panose="020B0604020104020204" pitchFamily="34" charset="0"/>
                        </a:rPr>
                        <a:t>Medidas</a:t>
                      </a:r>
                      <a:endParaRPr lang="en-US" sz="1000">
                        <a:effectLst/>
                        <a:latin typeface="Abadi" panose="020B0604020104020204" pitchFamily="34" charset="0"/>
                      </a:endParaRPr>
                    </a:p>
                  </a:txBody>
                  <a:tcPr marL="0" marR="0" marT="0" marB="0" anchor="ctr"/>
                </a:tc>
                <a:tc>
                  <a:txBody>
                    <a:bodyPr/>
                    <a:lstStyle/>
                    <a:p>
                      <a:r>
                        <a:rPr lang="en-US" sz="1000" err="1">
                          <a:effectLst/>
                          <a:latin typeface="Abadi" panose="020B0604020104020204" pitchFamily="34" charset="0"/>
                        </a:rPr>
                        <a:t>Medidas</a:t>
                      </a:r>
                      <a:endParaRPr lang="en-US" sz="1000">
                        <a:effectLst/>
                        <a:latin typeface="Abadi" panose="020B0604020104020204" pitchFamily="34" charset="0"/>
                      </a:endParaRPr>
                    </a:p>
                  </a:txBody>
                  <a:tcPr marL="0" marR="0" marT="0" marB="0" anchor="ctr"/>
                </a:tc>
                <a:tc>
                  <a:txBody>
                    <a:bodyPr/>
                    <a:lstStyle/>
                    <a:p>
                      <a:r>
                        <a:rPr lang="en-US" sz="1000" err="1">
                          <a:effectLst/>
                          <a:latin typeface="Abadi" panose="020B0604020104020204" pitchFamily="34" charset="0"/>
                        </a:rPr>
                        <a:t>Medidas</a:t>
                      </a:r>
                      <a:endParaRPr lang="en-US" sz="1000">
                        <a:effectLst/>
                        <a:latin typeface="Abadi" panose="020B0604020104020204" pitchFamily="34" charset="0"/>
                      </a:endParaRPr>
                    </a:p>
                  </a:txBody>
                  <a:tcPr marL="0" marR="0" marT="0" marB="0" anchor="ctr"/>
                </a:tc>
                <a:tc>
                  <a:txBody>
                    <a:bodyPr/>
                    <a:lstStyle/>
                    <a:p>
                      <a:r>
                        <a:rPr lang="en-US" sz="1000">
                          <a:effectLst/>
                          <a:latin typeface="Abadi" panose="020B0604020104020204" pitchFamily="34" charset="0"/>
                        </a:rPr>
                        <a:t> </a:t>
                      </a:r>
                    </a:p>
                  </a:txBody>
                  <a:tcPr marL="0" marR="0" marT="0" marB="0" anchor="ctr"/>
                </a:tc>
                <a:tc>
                  <a:txBody>
                    <a:bodyPr/>
                    <a:lstStyle/>
                    <a:p>
                      <a:r>
                        <a:rPr lang="en-US" sz="1000">
                          <a:effectLst/>
                          <a:latin typeface="Abadi" panose="020B0604020104020204" pitchFamily="34" charset="0"/>
                        </a:rPr>
                        <a:t> </a:t>
                      </a:r>
                    </a:p>
                  </a:txBody>
                  <a:tcPr marL="0" marR="0" marT="0" marB="0" anchor="ctr"/>
                </a:tc>
                <a:extLst>
                  <a:ext uri="{0D108BD9-81ED-4DB2-BD59-A6C34878D82A}">
                    <a16:rowId xmlns:a16="http://schemas.microsoft.com/office/drawing/2014/main" xmlns="" val="182494985"/>
                  </a:ext>
                </a:extLst>
              </a:tr>
              <a:tr h="164424">
                <a:tc>
                  <a:txBody>
                    <a:bodyPr/>
                    <a:lstStyle/>
                    <a:p>
                      <a:r>
                        <a:rPr lang="en-US" sz="1000">
                          <a:effectLst/>
                          <a:latin typeface="Abadi" panose="020B0604020104020204" pitchFamily="34" charset="0"/>
                        </a:rPr>
                        <a:t> </a:t>
                      </a:r>
                    </a:p>
                  </a:txBody>
                  <a:tcPr marL="0" marR="0" marT="0" marB="0" anchor="ctr"/>
                </a:tc>
                <a:tc>
                  <a:txBody>
                    <a:bodyPr/>
                    <a:lstStyle/>
                    <a:p>
                      <a:r>
                        <a:rPr lang="en-US" sz="1000">
                          <a:effectLst/>
                          <a:latin typeface="Abadi" panose="020B0604020104020204" pitchFamily="34" charset="0"/>
                        </a:rPr>
                        <a:t> </a:t>
                      </a:r>
                    </a:p>
                  </a:txBody>
                  <a:tcPr marL="0" marR="0" marT="0" marB="0" anchor="ctr"/>
                </a:tc>
                <a:tc rowSpan="2">
                  <a:txBody>
                    <a:bodyPr/>
                    <a:lstStyle/>
                    <a:p>
                      <a:r>
                        <a:rPr lang="en-US" sz="1000">
                          <a:effectLst/>
                          <a:latin typeface="Abadi" panose="020B0604020104020204" pitchFamily="34" charset="0"/>
                        </a:rPr>
                        <a:t>Direito comp. (DC)</a:t>
                      </a:r>
                    </a:p>
                  </a:txBody>
                  <a:tcPr marL="0" marR="0" marT="0" marB="0" anchor="ctr"/>
                </a:tc>
                <a:tc rowSpan="2">
                  <a:txBody>
                    <a:bodyPr/>
                    <a:lstStyle/>
                    <a:p>
                      <a:r>
                        <a:rPr lang="en-US" sz="1000">
                          <a:effectLst/>
                          <a:latin typeface="Abadi" panose="020B0604020104020204" pitchFamily="34" charset="0"/>
                        </a:rPr>
                        <a:t>Direito (AD/DC) e </a:t>
                      </a:r>
                      <a:r>
                        <a:rPr lang="en-US" sz="1000" err="1">
                          <a:effectLst/>
                          <a:latin typeface="Abadi" panose="020B0604020104020204" pitchFamily="34" charset="0"/>
                        </a:rPr>
                        <a:t>acordo</a:t>
                      </a:r>
                      <a:r>
                        <a:rPr lang="en-US" sz="1000">
                          <a:effectLst/>
                          <a:latin typeface="Abadi" panose="020B0604020104020204" pitchFamily="34" charset="0"/>
                        </a:rPr>
                        <a:t> de </a:t>
                      </a:r>
                      <a:r>
                        <a:rPr lang="en-US" sz="1000" err="1">
                          <a:effectLst/>
                          <a:latin typeface="Abadi" panose="020B0604020104020204" pitchFamily="34" charset="0"/>
                        </a:rPr>
                        <a:t>preços</a:t>
                      </a:r>
                      <a:endParaRPr lang="en-US" sz="1000">
                        <a:effectLst/>
                        <a:latin typeface="Abadi" panose="020B0604020104020204" pitchFamily="34" charset="0"/>
                      </a:endParaRPr>
                    </a:p>
                  </a:txBody>
                  <a:tcPr marL="0" marR="0" marT="0" marB="0" anchor="ctr"/>
                </a:tc>
                <a:tc rowSpan="2">
                  <a:txBody>
                    <a:bodyPr/>
                    <a:lstStyle/>
                    <a:p>
                      <a:r>
                        <a:rPr lang="en-US" sz="1000">
                          <a:effectLst/>
                          <a:latin typeface="Abadi" panose="020B0604020104020204" pitchFamily="34" charset="0"/>
                        </a:rPr>
                        <a:t>Direito </a:t>
                      </a:r>
                      <a:r>
                        <a:rPr lang="en-US" sz="1000" err="1">
                          <a:effectLst/>
                          <a:latin typeface="Abadi" panose="020B0604020104020204" pitchFamily="34" charset="0"/>
                        </a:rPr>
                        <a:t>provisório</a:t>
                      </a:r>
                      <a:endParaRPr lang="en-US" sz="1000">
                        <a:effectLst/>
                        <a:latin typeface="Abadi" panose="020B0604020104020204" pitchFamily="34" charset="0"/>
                      </a:endParaRPr>
                    </a:p>
                  </a:txBody>
                  <a:tcPr marL="0" marR="0" marT="0" marB="0" anchor="ctr"/>
                </a:tc>
                <a:tc>
                  <a:txBody>
                    <a:bodyPr/>
                    <a:lstStyle/>
                    <a:p>
                      <a:r>
                        <a:rPr lang="en-US" sz="1000">
                          <a:effectLst/>
                          <a:latin typeface="Abadi" panose="020B0604020104020204" pitchFamily="34" charset="0"/>
                        </a:rPr>
                        <a:t> </a:t>
                      </a:r>
                    </a:p>
                  </a:txBody>
                  <a:tcPr marL="0" marR="0" marT="0" marB="0" anchor="ctr"/>
                </a:tc>
                <a:tc>
                  <a:txBody>
                    <a:bodyPr/>
                    <a:lstStyle/>
                    <a:p>
                      <a:r>
                        <a:rPr lang="en-US" sz="1000">
                          <a:effectLst/>
                          <a:latin typeface="Abadi" panose="020B0604020104020204" pitchFamily="34" charset="0"/>
                        </a:rPr>
                        <a:t>Total</a:t>
                      </a:r>
                    </a:p>
                  </a:txBody>
                  <a:tcPr marL="0" marR="0" marT="0" marB="0" anchor="ctr"/>
                </a:tc>
                <a:tc>
                  <a:txBody>
                    <a:bodyPr/>
                    <a:lstStyle/>
                    <a:p>
                      <a:r>
                        <a:rPr lang="en-US" sz="1000">
                          <a:effectLst/>
                          <a:latin typeface="Abadi" panose="020B0604020104020204" pitchFamily="34" charset="0"/>
                        </a:rPr>
                        <a:t>(%)</a:t>
                      </a:r>
                    </a:p>
                  </a:txBody>
                  <a:tcPr marL="0" marR="0" marT="0" marB="0" anchor="ctr"/>
                </a:tc>
                <a:extLst>
                  <a:ext uri="{0D108BD9-81ED-4DB2-BD59-A6C34878D82A}">
                    <a16:rowId xmlns:a16="http://schemas.microsoft.com/office/drawing/2014/main" xmlns="" val="2406760595"/>
                  </a:ext>
                </a:extLst>
              </a:tr>
              <a:tr h="164424">
                <a:tc>
                  <a:txBody>
                    <a:bodyPr/>
                    <a:lstStyle/>
                    <a:p>
                      <a:r>
                        <a:rPr lang="en-US" sz="1000" err="1">
                          <a:effectLst/>
                          <a:latin typeface="Abadi" panose="020B0604020104020204" pitchFamily="34" charset="0"/>
                        </a:rPr>
                        <a:t>Categoria</a:t>
                      </a:r>
                      <a:r>
                        <a:rPr lang="en-US" sz="1000">
                          <a:effectLst/>
                          <a:latin typeface="Abadi" panose="020B0604020104020204" pitchFamily="34" charset="0"/>
                        </a:rPr>
                        <a:t> de </a:t>
                      </a:r>
                      <a:r>
                        <a:rPr lang="en-US" sz="1000" err="1">
                          <a:effectLst/>
                          <a:latin typeface="Abadi" panose="020B0604020104020204" pitchFamily="34" charset="0"/>
                        </a:rPr>
                        <a:t>uso</a:t>
                      </a:r>
                      <a:endParaRPr lang="en-US" sz="1000">
                        <a:effectLst/>
                        <a:latin typeface="Abadi" panose="020B0604020104020204" pitchFamily="34" charset="0"/>
                      </a:endParaRPr>
                    </a:p>
                  </a:txBody>
                  <a:tcPr marL="0" marR="0" marT="0" marB="0" anchor="ctr"/>
                </a:tc>
                <a:tc>
                  <a:txBody>
                    <a:bodyPr/>
                    <a:lstStyle/>
                    <a:p>
                      <a:r>
                        <a:rPr lang="en-US" sz="1000">
                          <a:effectLst/>
                          <a:latin typeface="Abadi" panose="020B0604020104020204" pitchFamily="34" charset="0"/>
                        </a:rPr>
                        <a:t>Direito (AD)</a:t>
                      </a:r>
                    </a:p>
                  </a:txBody>
                  <a:tcPr marL="0" marR="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000" err="1">
                          <a:effectLst/>
                          <a:latin typeface="Abadi" panose="020B0604020104020204" pitchFamily="34" charset="0"/>
                        </a:rPr>
                        <a:t>Acordo</a:t>
                      </a:r>
                      <a:r>
                        <a:rPr lang="en-US" sz="1000">
                          <a:effectLst/>
                          <a:latin typeface="Abadi" panose="020B0604020104020204" pitchFamily="34" charset="0"/>
                        </a:rPr>
                        <a:t> de </a:t>
                      </a:r>
                      <a:r>
                        <a:rPr lang="en-US" sz="1000" err="1">
                          <a:effectLst/>
                          <a:latin typeface="Abadi" panose="020B0604020104020204" pitchFamily="34" charset="0"/>
                        </a:rPr>
                        <a:t>preços</a:t>
                      </a:r>
                      <a:endParaRPr lang="en-US" sz="1000">
                        <a:effectLst/>
                        <a:latin typeface="Abadi" panose="020B0604020104020204" pitchFamily="34" charset="0"/>
                      </a:endParaRPr>
                    </a:p>
                  </a:txBody>
                  <a:tcPr marL="0" marR="0" marT="0" marB="0" anchor="ctr"/>
                </a:tc>
                <a:tc>
                  <a:txBody>
                    <a:bodyPr/>
                    <a:lstStyle/>
                    <a:p>
                      <a:r>
                        <a:rPr lang="en-US" sz="1000">
                          <a:effectLst/>
                          <a:latin typeface="Abadi" panose="020B0604020104020204" pitchFamily="34" charset="0"/>
                        </a:rPr>
                        <a:t> </a:t>
                      </a:r>
                    </a:p>
                  </a:txBody>
                  <a:tcPr marL="0" marR="0" marT="0" marB="0" anchor="ctr"/>
                </a:tc>
                <a:tc>
                  <a:txBody>
                    <a:bodyPr/>
                    <a:lstStyle/>
                    <a:p>
                      <a:r>
                        <a:rPr lang="en-US" sz="1000">
                          <a:effectLst/>
                          <a:latin typeface="Abadi" panose="020B0604020104020204" pitchFamily="34" charset="0"/>
                        </a:rPr>
                        <a:t> </a:t>
                      </a:r>
                    </a:p>
                  </a:txBody>
                  <a:tcPr marL="0" marR="0" marT="0" marB="0" anchor="ctr"/>
                </a:tc>
                <a:extLst>
                  <a:ext uri="{0D108BD9-81ED-4DB2-BD59-A6C34878D82A}">
                    <a16:rowId xmlns:a16="http://schemas.microsoft.com/office/drawing/2014/main" xmlns="" val="3552157246"/>
                  </a:ext>
                </a:extLst>
              </a:tr>
              <a:tr h="164424">
                <a:tc>
                  <a:txBody>
                    <a:bodyPr/>
                    <a:lstStyle/>
                    <a:p>
                      <a:r>
                        <a:rPr lang="en-US" sz="1000">
                          <a:effectLst/>
                          <a:latin typeface="Abadi" panose="020B0604020104020204" pitchFamily="34" charset="0"/>
                        </a:rPr>
                        <a:t>Bens </a:t>
                      </a:r>
                      <a:r>
                        <a:rPr lang="en-US" sz="1000" err="1">
                          <a:effectLst/>
                          <a:latin typeface="Abadi" panose="020B0604020104020204" pitchFamily="34" charset="0"/>
                        </a:rPr>
                        <a:t>intermediários</a:t>
                      </a:r>
                      <a:endParaRPr lang="en-US" sz="1000">
                        <a:effectLst/>
                        <a:latin typeface="Abadi" panose="020B0604020104020204" pitchFamily="34" charset="0"/>
                      </a:endParaRPr>
                    </a:p>
                  </a:txBody>
                  <a:tcPr marL="0" marR="0" marT="0" marB="0" anchor="ctr"/>
                </a:tc>
                <a:tc>
                  <a:txBody>
                    <a:bodyPr/>
                    <a:lstStyle/>
                    <a:p>
                      <a:r>
                        <a:rPr lang="en-US" sz="1000">
                          <a:effectLst/>
                          <a:latin typeface="Abadi" panose="020B0604020104020204" pitchFamily="34" charset="0"/>
                        </a:rPr>
                        <a:t>99</a:t>
                      </a:r>
                    </a:p>
                  </a:txBody>
                  <a:tcPr marL="0" marR="0" marT="0" marB="0" anchor="ctr"/>
                </a:tc>
                <a:tc>
                  <a:txBody>
                    <a:bodyPr/>
                    <a:lstStyle/>
                    <a:p>
                      <a:r>
                        <a:rPr lang="en-US" sz="1000">
                          <a:effectLst/>
                          <a:latin typeface="Abadi" panose="020B0604020104020204" pitchFamily="34" charset="0"/>
                        </a:rPr>
                        <a:t>2</a:t>
                      </a:r>
                    </a:p>
                  </a:txBody>
                  <a:tcPr marL="0" marR="0" marT="0" marB="0" anchor="ctr"/>
                </a:tc>
                <a:tc>
                  <a:txBody>
                    <a:bodyPr/>
                    <a:lstStyle/>
                    <a:p>
                      <a:r>
                        <a:rPr lang="en-US" sz="1000">
                          <a:effectLst/>
                          <a:latin typeface="Abadi" panose="020B0604020104020204" pitchFamily="34" charset="0"/>
                        </a:rPr>
                        <a:t>2</a:t>
                      </a:r>
                    </a:p>
                  </a:txBody>
                  <a:tcPr marL="0" marR="0" marT="0" marB="0" anchor="ctr"/>
                </a:tc>
                <a:tc>
                  <a:txBody>
                    <a:bodyPr/>
                    <a:lstStyle/>
                    <a:p>
                      <a:r>
                        <a:rPr lang="en-US" sz="1000">
                          <a:effectLst/>
                          <a:latin typeface="Abadi" panose="020B0604020104020204" pitchFamily="34" charset="0"/>
                        </a:rPr>
                        <a:t>3</a:t>
                      </a:r>
                    </a:p>
                  </a:txBody>
                  <a:tcPr marL="0" marR="0" marT="0" marB="0" anchor="ctr"/>
                </a:tc>
                <a:tc>
                  <a:txBody>
                    <a:bodyPr/>
                    <a:lstStyle/>
                    <a:p>
                      <a:r>
                        <a:rPr lang="en-US" sz="1000">
                          <a:effectLst/>
                          <a:latin typeface="Abadi" panose="020B0604020104020204" pitchFamily="34" charset="0"/>
                        </a:rPr>
                        <a:t>0</a:t>
                      </a:r>
                    </a:p>
                  </a:txBody>
                  <a:tcPr marL="0" marR="0" marT="0" marB="0" anchor="ctr"/>
                </a:tc>
                <a:tc>
                  <a:txBody>
                    <a:bodyPr/>
                    <a:lstStyle/>
                    <a:p>
                      <a:r>
                        <a:rPr lang="en-US" sz="1000">
                          <a:effectLst/>
                          <a:latin typeface="Abadi" panose="020B0604020104020204" pitchFamily="34" charset="0"/>
                        </a:rPr>
                        <a:t>106</a:t>
                      </a:r>
                    </a:p>
                  </a:txBody>
                  <a:tcPr marL="0" marR="0" marT="0" marB="0" anchor="ctr"/>
                </a:tc>
                <a:tc>
                  <a:txBody>
                    <a:bodyPr/>
                    <a:lstStyle/>
                    <a:p>
                      <a:r>
                        <a:rPr lang="en-US" sz="1000">
                          <a:effectLst/>
                          <a:latin typeface="Abadi" panose="020B0604020104020204" pitchFamily="34" charset="0"/>
                        </a:rPr>
                        <a:t>60,2</a:t>
                      </a:r>
                    </a:p>
                  </a:txBody>
                  <a:tcPr marL="0" marR="0" marT="0" marB="0" anchor="ctr"/>
                </a:tc>
                <a:extLst>
                  <a:ext uri="{0D108BD9-81ED-4DB2-BD59-A6C34878D82A}">
                    <a16:rowId xmlns:a16="http://schemas.microsoft.com/office/drawing/2014/main" xmlns="" val="3946163492"/>
                  </a:ext>
                </a:extLst>
              </a:tr>
              <a:tr h="164424">
                <a:tc>
                  <a:txBody>
                    <a:bodyPr/>
                    <a:lstStyle/>
                    <a:p>
                      <a:r>
                        <a:rPr lang="en-US" sz="1000" err="1">
                          <a:effectLst/>
                          <a:latin typeface="Abadi" panose="020B0604020104020204" pitchFamily="34" charset="0"/>
                        </a:rPr>
                        <a:t>Produtos</a:t>
                      </a:r>
                      <a:r>
                        <a:rPr lang="en-US" sz="1000">
                          <a:effectLst/>
                          <a:latin typeface="Abadi" panose="020B0604020104020204" pitchFamily="34" charset="0"/>
                        </a:rPr>
                        <a:t> </a:t>
                      </a:r>
                      <a:r>
                        <a:rPr lang="en-US" sz="1000" err="1">
                          <a:effectLst/>
                          <a:latin typeface="Abadi" panose="020B0604020104020204" pitchFamily="34" charset="0"/>
                        </a:rPr>
                        <a:t>químicos</a:t>
                      </a:r>
                      <a:endParaRPr lang="en-US" sz="1000">
                        <a:effectLst/>
                        <a:latin typeface="Abadi" panose="020B0604020104020204" pitchFamily="34" charset="0"/>
                      </a:endParaRPr>
                    </a:p>
                  </a:txBody>
                  <a:tcPr marL="0" marR="0" marT="0" marB="0" anchor="ctr"/>
                </a:tc>
                <a:tc>
                  <a:txBody>
                    <a:bodyPr/>
                    <a:lstStyle/>
                    <a:p>
                      <a:r>
                        <a:rPr lang="en-US" sz="1000">
                          <a:effectLst/>
                          <a:latin typeface="Abadi" panose="020B0604020104020204" pitchFamily="34" charset="0"/>
                        </a:rPr>
                        <a:t>27</a:t>
                      </a:r>
                    </a:p>
                  </a:txBody>
                  <a:tcPr marL="0" marR="0" marT="0" marB="0" anchor="ctr"/>
                </a:tc>
                <a:tc>
                  <a:txBody>
                    <a:bodyPr/>
                    <a:lstStyle/>
                    <a:p>
                      <a:r>
                        <a:rPr lang="en-US" sz="1000">
                          <a:effectLst/>
                          <a:latin typeface="Abadi" panose="020B0604020104020204" pitchFamily="34" charset="0"/>
                        </a:rPr>
                        <a:t>0</a:t>
                      </a:r>
                    </a:p>
                  </a:txBody>
                  <a:tcPr marL="0" marR="0" marT="0" marB="0" anchor="ctr"/>
                </a:tc>
                <a:tc>
                  <a:txBody>
                    <a:bodyPr/>
                    <a:lstStyle/>
                    <a:p>
                      <a:r>
                        <a:rPr lang="en-US" sz="1000">
                          <a:effectLst/>
                          <a:latin typeface="Abadi" panose="020B0604020104020204" pitchFamily="34" charset="0"/>
                        </a:rPr>
                        <a:t>1</a:t>
                      </a:r>
                    </a:p>
                  </a:txBody>
                  <a:tcPr marL="0" marR="0" marT="0" marB="0" anchor="ctr"/>
                </a:tc>
                <a:tc>
                  <a:txBody>
                    <a:bodyPr/>
                    <a:lstStyle/>
                    <a:p>
                      <a:r>
                        <a:rPr lang="en-US" sz="1000">
                          <a:effectLst/>
                          <a:latin typeface="Abadi" panose="020B0604020104020204" pitchFamily="34" charset="0"/>
                        </a:rPr>
                        <a:t>0</a:t>
                      </a:r>
                    </a:p>
                  </a:txBody>
                  <a:tcPr marL="0" marR="0" marT="0" marB="0" anchor="ctr"/>
                </a:tc>
                <a:tc>
                  <a:txBody>
                    <a:bodyPr/>
                    <a:lstStyle/>
                    <a:p>
                      <a:r>
                        <a:rPr lang="en-US" sz="1000">
                          <a:effectLst/>
                          <a:latin typeface="Abadi" panose="020B0604020104020204" pitchFamily="34" charset="0"/>
                        </a:rPr>
                        <a:t>0</a:t>
                      </a:r>
                    </a:p>
                  </a:txBody>
                  <a:tcPr marL="0" marR="0" marT="0" marB="0" anchor="ctr"/>
                </a:tc>
                <a:tc>
                  <a:txBody>
                    <a:bodyPr/>
                    <a:lstStyle/>
                    <a:p>
                      <a:r>
                        <a:rPr lang="en-US" sz="1000">
                          <a:effectLst/>
                          <a:latin typeface="Abadi" panose="020B0604020104020204" pitchFamily="34" charset="0"/>
                        </a:rPr>
                        <a:t>28</a:t>
                      </a:r>
                    </a:p>
                  </a:txBody>
                  <a:tcPr marL="0" marR="0" marT="0" marB="0" anchor="ctr"/>
                </a:tc>
                <a:tc>
                  <a:txBody>
                    <a:bodyPr/>
                    <a:lstStyle/>
                    <a:p>
                      <a:r>
                        <a:rPr lang="en-US" sz="1000">
                          <a:effectLst/>
                          <a:latin typeface="Abadi" panose="020B0604020104020204" pitchFamily="34" charset="0"/>
                        </a:rPr>
                        <a:t> </a:t>
                      </a:r>
                    </a:p>
                  </a:txBody>
                  <a:tcPr marL="0" marR="0" marT="0" marB="0" anchor="ctr"/>
                </a:tc>
                <a:extLst>
                  <a:ext uri="{0D108BD9-81ED-4DB2-BD59-A6C34878D82A}">
                    <a16:rowId xmlns:a16="http://schemas.microsoft.com/office/drawing/2014/main" xmlns="" val="202245641"/>
                  </a:ext>
                </a:extLst>
              </a:tr>
              <a:tr h="164424">
                <a:tc>
                  <a:txBody>
                    <a:bodyPr/>
                    <a:lstStyle/>
                    <a:p>
                      <a:r>
                        <a:rPr lang="en-US" sz="1000" err="1">
                          <a:effectLst/>
                          <a:latin typeface="Abadi" panose="020B0604020104020204" pitchFamily="34" charset="0"/>
                        </a:rPr>
                        <a:t>Metalurgia</a:t>
                      </a:r>
                      <a:endParaRPr lang="en-US" sz="1000">
                        <a:effectLst/>
                        <a:latin typeface="Abadi" panose="020B0604020104020204" pitchFamily="34" charset="0"/>
                      </a:endParaRPr>
                    </a:p>
                  </a:txBody>
                  <a:tcPr marL="0" marR="0" marT="0" marB="0" anchor="ctr"/>
                </a:tc>
                <a:tc>
                  <a:txBody>
                    <a:bodyPr/>
                    <a:lstStyle/>
                    <a:p>
                      <a:r>
                        <a:rPr lang="en-US" sz="1000">
                          <a:latin typeface="Abadi" panose="020B0604020104020204" pitchFamily="34" charset="0"/>
                        </a:rPr>
                        <a:t>35</a:t>
                      </a:r>
                    </a:p>
                  </a:txBody>
                  <a:tcPr marL="0" marR="0" marT="0" marB="0" anchor="ctr"/>
                </a:tc>
                <a:tc>
                  <a:txBody>
                    <a:bodyPr/>
                    <a:lstStyle/>
                    <a:p>
                      <a:r>
                        <a:rPr lang="en-US" sz="1000">
                          <a:latin typeface="Abadi" panose="020B0604020104020204" pitchFamily="34" charset="0"/>
                        </a:rPr>
                        <a:t>1</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36</a:t>
                      </a:r>
                    </a:p>
                  </a:txBody>
                  <a:tcPr marL="0" marR="0" marT="0" marB="0" anchor="ctr"/>
                </a:tc>
                <a:tc>
                  <a:txBody>
                    <a:bodyPr/>
                    <a:lstStyle/>
                    <a:p>
                      <a:endParaRPr lang="en-US" sz="1000">
                        <a:effectLst/>
                        <a:latin typeface="Abadi" panose="020B0604020104020204" pitchFamily="34" charset="0"/>
                      </a:endParaRPr>
                    </a:p>
                  </a:txBody>
                  <a:tcPr marL="0" marR="0" marT="0" marB="0" anchor="ctr"/>
                </a:tc>
                <a:extLst>
                  <a:ext uri="{0D108BD9-81ED-4DB2-BD59-A6C34878D82A}">
                    <a16:rowId xmlns:a16="http://schemas.microsoft.com/office/drawing/2014/main" xmlns="" val="604702397"/>
                  </a:ext>
                </a:extLst>
              </a:tr>
              <a:tr h="164424">
                <a:tc>
                  <a:txBody>
                    <a:bodyPr/>
                    <a:lstStyle/>
                    <a:p>
                      <a:r>
                        <a:rPr lang="en-US" sz="1000" err="1">
                          <a:effectLst/>
                          <a:latin typeface="Abadi" panose="020B0604020104020204" pitchFamily="34" charset="0"/>
                        </a:rPr>
                        <a:t>Plástico</a:t>
                      </a:r>
                      <a:r>
                        <a:rPr lang="en-US" sz="1000">
                          <a:effectLst/>
                          <a:latin typeface="Abadi" panose="020B0604020104020204" pitchFamily="34" charset="0"/>
                        </a:rPr>
                        <a:t> e borracha</a:t>
                      </a:r>
                    </a:p>
                  </a:txBody>
                  <a:tcPr marL="0" marR="0" marT="0" marB="0" anchor="ctr"/>
                </a:tc>
                <a:tc>
                  <a:txBody>
                    <a:bodyPr/>
                    <a:lstStyle/>
                    <a:p>
                      <a:r>
                        <a:rPr lang="en-US" sz="1000">
                          <a:latin typeface="Abadi" panose="020B0604020104020204" pitchFamily="34" charset="0"/>
                        </a:rPr>
                        <a:t>23</a:t>
                      </a:r>
                    </a:p>
                  </a:txBody>
                  <a:tcPr marL="0" marR="0" marT="0" marB="0" anchor="ctr"/>
                </a:tc>
                <a:tc>
                  <a:txBody>
                    <a:bodyPr/>
                    <a:lstStyle/>
                    <a:p>
                      <a:r>
                        <a:rPr lang="en-US" sz="1000">
                          <a:latin typeface="Abadi" panose="020B0604020104020204" pitchFamily="34" charset="0"/>
                        </a:rPr>
                        <a:t>1</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2</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26</a:t>
                      </a:r>
                    </a:p>
                  </a:txBody>
                  <a:tcPr marL="0" marR="0" marT="0" marB="0" anchor="ctr"/>
                </a:tc>
                <a:tc>
                  <a:txBody>
                    <a:bodyPr/>
                    <a:lstStyle/>
                    <a:p>
                      <a:endParaRPr lang="en-US" sz="1000">
                        <a:effectLst/>
                        <a:latin typeface="Abadi" panose="020B0604020104020204" pitchFamily="34" charset="0"/>
                      </a:endParaRPr>
                    </a:p>
                  </a:txBody>
                  <a:tcPr marL="0" marR="0" marT="0" marB="0" anchor="ctr"/>
                </a:tc>
                <a:extLst>
                  <a:ext uri="{0D108BD9-81ED-4DB2-BD59-A6C34878D82A}">
                    <a16:rowId xmlns:a16="http://schemas.microsoft.com/office/drawing/2014/main" xmlns="" val="1158712969"/>
                  </a:ext>
                </a:extLst>
              </a:tr>
              <a:tr h="164424">
                <a:tc>
                  <a:txBody>
                    <a:bodyPr/>
                    <a:lstStyle/>
                    <a:p>
                      <a:r>
                        <a:rPr lang="en-US" sz="1000" err="1">
                          <a:effectLst/>
                          <a:latin typeface="Abadi" panose="020B0604020104020204" pitchFamily="34" charset="0"/>
                        </a:rPr>
                        <a:t>Têxtil</a:t>
                      </a:r>
                      <a:endParaRPr lang="en-US" sz="1000">
                        <a:effectLst/>
                        <a:latin typeface="Abadi" panose="020B0604020104020204" pitchFamily="34" charset="0"/>
                      </a:endParaRPr>
                    </a:p>
                  </a:txBody>
                  <a:tcPr marL="0" marR="0" marT="0" marB="0" anchor="ctr"/>
                </a:tc>
                <a:tc>
                  <a:txBody>
                    <a:bodyPr/>
                    <a:lstStyle/>
                    <a:p>
                      <a:r>
                        <a:rPr lang="en-US" sz="1000">
                          <a:latin typeface="Abadi" panose="020B0604020104020204" pitchFamily="34" charset="0"/>
                        </a:rPr>
                        <a:t>6</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6</a:t>
                      </a:r>
                    </a:p>
                  </a:txBody>
                  <a:tcPr marL="0" marR="0" marT="0" marB="0" anchor="ctr"/>
                </a:tc>
                <a:tc>
                  <a:txBody>
                    <a:bodyPr/>
                    <a:lstStyle/>
                    <a:p>
                      <a:endParaRPr lang="en-US" sz="1000">
                        <a:effectLst/>
                        <a:latin typeface="Abadi" panose="020B0604020104020204" pitchFamily="34" charset="0"/>
                      </a:endParaRPr>
                    </a:p>
                  </a:txBody>
                  <a:tcPr marL="0" marR="0" marT="0" marB="0" anchor="ctr"/>
                </a:tc>
                <a:extLst>
                  <a:ext uri="{0D108BD9-81ED-4DB2-BD59-A6C34878D82A}">
                    <a16:rowId xmlns:a16="http://schemas.microsoft.com/office/drawing/2014/main" xmlns="" val="3384810033"/>
                  </a:ext>
                </a:extLst>
              </a:tr>
              <a:tr h="164424">
                <a:tc>
                  <a:txBody>
                    <a:bodyPr/>
                    <a:lstStyle/>
                    <a:p>
                      <a:r>
                        <a:rPr lang="en-US" sz="1000">
                          <a:effectLst/>
                          <a:latin typeface="Abadi" panose="020B0604020104020204" pitchFamily="34" charset="0"/>
                        </a:rPr>
                        <a:t>Art. </a:t>
                      </a:r>
                      <a:r>
                        <a:rPr lang="en-US" sz="1000" err="1">
                          <a:effectLst/>
                          <a:latin typeface="Abadi" panose="020B0604020104020204" pitchFamily="34" charset="0"/>
                        </a:rPr>
                        <a:t>cimento</a:t>
                      </a:r>
                      <a:r>
                        <a:rPr lang="en-US" sz="1000">
                          <a:effectLst/>
                          <a:latin typeface="Abadi" panose="020B0604020104020204" pitchFamily="34" charset="0"/>
                        </a:rPr>
                        <a:t>, </a:t>
                      </a:r>
                      <a:r>
                        <a:rPr lang="en-US" sz="1000" err="1">
                          <a:effectLst/>
                          <a:latin typeface="Abadi" panose="020B0604020104020204" pitchFamily="34" charset="0"/>
                        </a:rPr>
                        <a:t>cerâmica</a:t>
                      </a:r>
                      <a:r>
                        <a:rPr lang="en-US" sz="1000">
                          <a:effectLst/>
                          <a:latin typeface="Abadi" panose="020B0604020104020204" pitchFamily="34" charset="0"/>
                        </a:rPr>
                        <a:t>, </a:t>
                      </a:r>
                      <a:r>
                        <a:rPr lang="en-US" sz="1000" err="1">
                          <a:effectLst/>
                          <a:latin typeface="Abadi" panose="020B0604020104020204" pitchFamily="34" charset="0"/>
                        </a:rPr>
                        <a:t>pedras</a:t>
                      </a:r>
                      <a:r>
                        <a:rPr lang="en-US" sz="1000">
                          <a:effectLst/>
                          <a:latin typeface="Abadi" panose="020B0604020104020204" pitchFamily="34" charset="0"/>
                        </a:rPr>
                        <a:t>, </a:t>
                      </a:r>
                      <a:r>
                        <a:rPr lang="en-US" sz="1000" err="1">
                          <a:effectLst/>
                          <a:latin typeface="Abadi" panose="020B0604020104020204" pitchFamily="34" charset="0"/>
                        </a:rPr>
                        <a:t>vidros</a:t>
                      </a:r>
                      <a:endParaRPr lang="en-US" sz="1000">
                        <a:effectLst/>
                        <a:latin typeface="Abadi" panose="020B0604020104020204" pitchFamily="34" charset="0"/>
                      </a:endParaRPr>
                    </a:p>
                  </a:txBody>
                  <a:tcPr marL="0" marR="0" marT="0" marB="0" anchor="ctr"/>
                </a:tc>
                <a:tc>
                  <a:txBody>
                    <a:bodyPr/>
                    <a:lstStyle/>
                    <a:p>
                      <a:r>
                        <a:rPr lang="en-US" sz="1000">
                          <a:latin typeface="Abadi" panose="020B0604020104020204" pitchFamily="34" charset="0"/>
                        </a:rPr>
                        <a:t>6</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1</a:t>
                      </a:r>
                    </a:p>
                  </a:txBody>
                  <a:tcPr marL="0" marR="0" marT="0" marB="0" anchor="ctr"/>
                </a:tc>
                <a:tc>
                  <a:txBody>
                    <a:bodyPr/>
                    <a:lstStyle/>
                    <a:p>
                      <a:r>
                        <a:rPr lang="en-US" sz="1000">
                          <a:latin typeface="Abadi" panose="020B0604020104020204" pitchFamily="34" charset="0"/>
                        </a:rPr>
                        <a:t>1</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8</a:t>
                      </a:r>
                    </a:p>
                  </a:txBody>
                  <a:tcPr marL="0" marR="0" marT="0" marB="0" anchor="ctr"/>
                </a:tc>
                <a:tc>
                  <a:txBody>
                    <a:bodyPr/>
                    <a:lstStyle/>
                    <a:p>
                      <a:endParaRPr lang="en-US" sz="1000">
                        <a:effectLst/>
                        <a:latin typeface="Abadi" panose="020B0604020104020204" pitchFamily="34" charset="0"/>
                      </a:endParaRPr>
                    </a:p>
                  </a:txBody>
                  <a:tcPr marL="0" marR="0" marT="0" marB="0" anchor="ctr"/>
                </a:tc>
                <a:extLst>
                  <a:ext uri="{0D108BD9-81ED-4DB2-BD59-A6C34878D82A}">
                    <a16:rowId xmlns:a16="http://schemas.microsoft.com/office/drawing/2014/main" xmlns="" val="2610387308"/>
                  </a:ext>
                </a:extLst>
              </a:tr>
              <a:tr h="164424">
                <a:tc>
                  <a:txBody>
                    <a:bodyPr/>
                    <a:lstStyle/>
                    <a:p>
                      <a:r>
                        <a:rPr lang="en-US" sz="1000" err="1">
                          <a:effectLst/>
                          <a:latin typeface="Abadi" panose="020B0604020104020204" pitchFamily="34" charset="0"/>
                        </a:rPr>
                        <a:t>Papel</a:t>
                      </a:r>
                      <a:r>
                        <a:rPr lang="en-US" sz="1000">
                          <a:effectLst/>
                          <a:latin typeface="Abadi" panose="020B0604020104020204" pitchFamily="34" charset="0"/>
                        </a:rPr>
                        <a:t> e </a:t>
                      </a:r>
                      <a:r>
                        <a:rPr lang="en-US" sz="1000" err="1">
                          <a:effectLst/>
                          <a:latin typeface="Abadi" panose="020B0604020104020204" pitchFamily="34" charset="0"/>
                        </a:rPr>
                        <a:t>celulose</a:t>
                      </a:r>
                      <a:endParaRPr lang="en-US" sz="1000">
                        <a:effectLst/>
                        <a:latin typeface="Abadi" panose="020B0604020104020204" pitchFamily="34" charset="0"/>
                      </a:endParaRPr>
                    </a:p>
                  </a:txBody>
                  <a:tcPr marL="0" marR="0" marT="0" marB="0" anchor="ctr"/>
                </a:tc>
                <a:tc>
                  <a:txBody>
                    <a:bodyPr/>
                    <a:lstStyle/>
                    <a:p>
                      <a:r>
                        <a:rPr lang="en-US" sz="1000">
                          <a:latin typeface="Abadi" panose="020B0604020104020204" pitchFamily="34" charset="0"/>
                        </a:rPr>
                        <a:t>2</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2</a:t>
                      </a:r>
                    </a:p>
                  </a:txBody>
                  <a:tcPr marL="0" marR="0" marT="0" marB="0" anchor="ctr"/>
                </a:tc>
                <a:tc>
                  <a:txBody>
                    <a:bodyPr/>
                    <a:lstStyle/>
                    <a:p>
                      <a:r>
                        <a:rPr lang="en-US" sz="1000">
                          <a:effectLst/>
                          <a:latin typeface="Abadi" panose="020B0604020104020204" pitchFamily="34" charset="0"/>
                        </a:rPr>
                        <a:t> </a:t>
                      </a:r>
                    </a:p>
                  </a:txBody>
                  <a:tcPr marL="0" marR="0" marT="0" marB="0" anchor="ctr"/>
                </a:tc>
                <a:extLst>
                  <a:ext uri="{0D108BD9-81ED-4DB2-BD59-A6C34878D82A}">
                    <a16:rowId xmlns:a16="http://schemas.microsoft.com/office/drawing/2014/main" xmlns="" val="725186328"/>
                  </a:ext>
                </a:extLst>
              </a:tr>
              <a:tr h="164424">
                <a:tc>
                  <a:txBody>
                    <a:bodyPr/>
                    <a:lstStyle/>
                    <a:p>
                      <a:r>
                        <a:rPr lang="en-US" sz="1000">
                          <a:effectLst/>
                          <a:latin typeface="Abadi" panose="020B0604020104020204" pitchFamily="34" charset="0"/>
                        </a:rPr>
                        <a:t>Bens </a:t>
                      </a:r>
                      <a:r>
                        <a:rPr lang="en-US" sz="1000" err="1">
                          <a:effectLst/>
                          <a:latin typeface="Abadi" panose="020B0604020104020204" pitchFamily="34" charset="0"/>
                        </a:rPr>
                        <a:t>intermediários</a:t>
                      </a:r>
                      <a:r>
                        <a:rPr lang="en-US" sz="1000">
                          <a:effectLst/>
                          <a:latin typeface="Abadi" panose="020B0604020104020204" pitchFamily="34" charset="0"/>
                        </a:rPr>
                        <a:t>-partes e </a:t>
                      </a:r>
                      <a:r>
                        <a:rPr lang="en-US" sz="1000" err="1">
                          <a:effectLst/>
                          <a:latin typeface="Abadi" panose="020B0604020104020204" pitchFamily="34" charset="0"/>
                        </a:rPr>
                        <a:t>peças</a:t>
                      </a:r>
                      <a:endParaRPr lang="en-US" sz="1000">
                        <a:effectLst/>
                        <a:latin typeface="Abadi" panose="020B0604020104020204" pitchFamily="34" charset="0"/>
                      </a:endParaRPr>
                    </a:p>
                  </a:txBody>
                  <a:tcPr marL="0" marR="0" marT="0" marB="0" anchor="ctr"/>
                </a:tc>
                <a:tc>
                  <a:txBody>
                    <a:bodyPr/>
                    <a:lstStyle/>
                    <a:p>
                      <a:r>
                        <a:rPr lang="en-US" sz="1000">
                          <a:effectLst/>
                          <a:latin typeface="Abadi" panose="020B0604020104020204" pitchFamily="34" charset="0"/>
                        </a:rPr>
                        <a:t>38</a:t>
                      </a:r>
                    </a:p>
                  </a:txBody>
                  <a:tcPr marL="0" marR="0" marT="0" marB="0" anchor="ctr"/>
                </a:tc>
                <a:tc>
                  <a:txBody>
                    <a:bodyPr/>
                    <a:lstStyle/>
                    <a:p>
                      <a:r>
                        <a:rPr lang="en-US" sz="1000">
                          <a:effectLst/>
                          <a:latin typeface="Abadi" panose="020B0604020104020204" pitchFamily="34" charset="0"/>
                        </a:rPr>
                        <a:t>0</a:t>
                      </a:r>
                    </a:p>
                  </a:txBody>
                  <a:tcPr marL="0" marR="0" marT="0" marB="0" anchor="ctr"/>
                </a:tc>
                <a:tc>
                  <a:txBody>
                    <a:bodyPr/>
                    <a:lstStyle/>
                    <a:p>
                      <a:r>
                        <a:rPr lang="en-US" sz="1000">
                          <a:effectLst/>
                          <a:latin typeface="Abadi" panose="020B0604020104020204" pitchFamily="34" charset="0"/>
                        </a:rPr>
                        <a:t>1</a:t>
                      </a:r>
                    </a:p>
                  </a:txBody>
                  <a:tcPr marL="0" marR="0" marT="0" marB="0" anchor="ctr"/>
                </a:tc>
                <a:tc>
                  <a:txBody>
                    <a:bodyPr/>
                    <a:lstStyle/>
                    <a:p>
                      <a:r>
                        <a:rPr lang="en-US" sz="1000">
                          <a:effectLst/>
                          <a:latin typeface="Abadi" panose="020B0604020104020204" pitchFamily="34" charset="0"/>
                        </a:rPr>
                        <a:t>0</a:t>
                      </a:r>
                    </a:p>
                  </a:txBody>
                  <a:tcPr marL="0" marR="0" marT="0" marB="0" anchor="ctr"/>
                </a:tc>
                <a:tc>
                  <a:txBody>
                    <a:bodyPr/>
                    <a:lstStyle/>
                    <a:p>
                      <a:r>
                        <a:rPr lang="en-US" sz="1000">
                          <a:effectLst/>
                          <a:latin typeface="Abadi" panose="020B0604020104020204" pitchFamily="34" charset="0"/>
                        </a:rPr>
                        <a:t>0</a:t>
                      </a:r>
                    </a:p>
                  </a:txBody>
                  <a:tcPr marL="0" marR="0" marT="0" marB="0" anchor="ctr"/>
                </a:tc>
                <a:tc>
                  <a:txBody>
                    <a:bodyPr/>
                    <a:lstStyle/>
                    <a:p>
                      <a:r>
                        <a:rPr lang="en-US" sz="1000">
                          <a:effectLst/>
                          <a:latin typeface="Abadi" panose="020B0604020104020204" pitchFamily="34" charset="0"/>
                        </a:rPr>
                        <a:t>39</a:t>
                      </a:r>
                    </a:p>
                  </a:txBody>
                  <a:tcPr marL="0" marR="0" marT="0" marB="0" anchor="ctr"/>
                </a:tc>
                <a:tc>
                  <a:txBody>
                    <a:bodyPr/>
                    <a:lstStyle/>
                    <a:p>
                      <a:r>
                        <a:rPr lang="en-US" sz="1000">
                          <a:effectLst/>
                          <a:latin typeface="Abadi" panose="020B0604020104020204" pitchFamily="34" charset="0"/>
                        </a:rPr>
                        <a:t>22,2</a:t>
                      </a:r>
                    </a:p>
                  </a:txBody>
                  <a:tcPr marL="0" marR="0" marT="0" marB="0" anchor="ctr"/>
                </a:tc>
                <a:extLst>
                  <a:ext uri="{0D108BD9-81ED-4DB2-BD59-A6C34878D82A}">
                    <a16:rowId xmlns:a16="http://schemas.microsoft.com/office/drawing/2014/main" xmlns="" val="3437462381"/>
                  </a:ext>
                </a:extLst>
              </a:tr>
              <a:tr h="164424">
                <a:tc>
                  <a:txBody>
                    <a:bodyPr/>
                    <a:lstStyle/>
                    <a:p>
                      <a:r>
                        <a:rPr lang="en-US" sz="1000" err="1">
                          <a:effectLst/>
                          <a:latin typeface="Abadi" panose="020B0604020104020204" pitchFamily="34" charset="0"/>
                        </a:rPr>
                        <a:t>Artigos</a:t>
                      </a:r>
                      <a:r>
                        <a:rPr lang="en-US" sz="1000">
                          <a:effectLst/>
                          <a:latin typeface="Abadi" panose="020B0604020104020204" pitchFamily="34" charset="0"/>
                        </a:rPr>
                        <a:t> de </a:t>
                      </a:r>
                      <a:r>
                        <a:rPr lang="en-US" sz="1000" err="1">
                          <a:effectLst/>
                          <a:latin typeface="Abadi" panose="020B0604020104020204" pitchFamily="34" charset="0"/>
                        </a:rPr>
                        <a:t>vidro</a:t>
                      </a:r>
                      <a:endParaRPr lang="en-US" sz="1000">
                        <a:effectLst/>
                        <a:latin typeface="Abadi" panose="020B0604020104020204" pitchFamily="34" charset="0"/>
                      </a:endParaRPr>
                    </a:p>
                  </a:txBody>
                  <a:tcPr marL="0" marR="0" marT="0" marB="0" anchor="ctr"/>
                </a:tc>
                <a:tc>
                  <a:txBody>
                    <a:bodyPr/>
                    <a:lstStyle/>
                    <a:p>
                      <a:r>
                        <a:rPr lang="en-US" sz="1000">
                          <a:effectLst/>
                          <a:latin typeface="Abadi" panose="020B0604020104020204" pitchFamily="34" charset="0"/>
                        </a:rPr>
                        <a:t>3</a:t>
                      </a:r>
                    </a:p>
                  </a:txBody>
                  <a:tcPr marL="0" marR="0" marT="0" marB="0" anchor="ctr"/>
                </a:tc>
                <a:tc>
                  <a:txBody>
                    <a:bodyPr/>
                    <a:lstStyle/>
                    <a:p>
                      <a:r>
                        <a:rPr lang="en-US" sz="1000">
                          <a:effectLst/>
                          <a:latin typeface="Abadi" panose="020B0604020104020204" pitchFamily="34" charset="0"/>
                        </a:rPr>
                        <a:t>0</a:t>
                      </a:r>
                    </a:p>
                  </a:txBody>
                  <a:tcPr marL="0" marR="0" marT="0" marB="0" anchor="ctr"/>
                </a:tc>
                <a:tc>
                  <a:txBody>
                    <a:bodyPr/>
                    <a:lstStyle/>
                    <a:p>
                      <a:r>
                        <a:rPr lang="en-US" sz="1000">
                          <a:effectLst/>
                          <a:latin typeface="Abadi" panose="020B0604020104020204" pitchFamily="34" charset="0"/>
                        </a:rPr>
                        <a:t>0</a:t>
                      </a:r>
                    </a:p>
                  </a:txBody>
                  <a:tcPr marL="0" marR="0" marT="0" marB="0" anchor="ctr"/>
                </a:tc>
                <a:tc>
                  <a:txBody>
                    <a:bodyPr/>
                    <a:lstStyle/>
                    <a:p>
                      <a:r>
                        <a:rPr lang="en-US" sz="1000">
                          <a:effectLst/>
                          <a:latin typeface="Abadi" panose="020B0604020104020204" pitchFamily="34" charset="0"/>
                        </a:rPr>
                        <a:t>0</a:t>
                      </a:r>
                    </a:p>
                  </a:txBody>
                  <a:tcPr marL="0" marR="0" marT="0" marB="0" anchor="ctr"/>
                </a:tc>
                <a:tc>
                  <a:txBody>
                    <a:bodyPr/>
                    <a:lstStyle/>
                    <a:p>
                      <a:r>
                        <a:rPr lang="en-US" sz="1000">
                          <a:effectLst/>
                          <a:latin typeface="Abadi" panose="020B0604020104020204" pitchFamily="34" charset="0"/>
                        </a:rPr>
                        <a:t>0</a:t>
                      </a:r>
                    </a:p>
                  </a:txBody>
                  <a:tcPr marL="0" marR="0" marT="0" marB="0" anchor="ctr"/>
                </a:tc>
                <a:tc>
                  <a:txBody>
                    <a:bodyPr/>
                    <a:lstStyle/>
                    <a:p>
                      <a:r>
                        <a:rPr lang="en-US" sz="1000">
                          <a:effectLst/>
                          <a:latin typeface="Abadi" panose="020B0604020104020204" pitchFamily="34" charset="0"/>
                        </a:rPr>
                        <a:t>3</a:t>
                      </a:r>
                    </a:p>
                  </a:txBody>
                  <a:tcPr marL="0" marR="0" marT="0" marB="0" anchor="ctr"/>
                </a:tc>
                <a:tc>
                  <a:txBody>
                    <a:bodyPr/>
                    <a:lstStyle/>
                    <a:p>
                      <a:r>
                        <a:rPr lang="en-US" sz="1000">
                          <a:effectLst/>
                          <a:latin typeface="Abadi" panose="020B0604020104020204" pitchFamily="34" charset="0"/>
                        </a:rPr>
                        <a:t> </a:t>
                      </a:r>
                    </a:p>
                  </a:txBody>
                  <a:tcPr marL="0" marR="0" marT="0" marB="0" anchor="ctr"/>
                </a:tc>
                <a:extLst>
                  <a:ext uri="{0D108BD9-81ED-4DB2-BD59-A6C34878D82A}">
                    <a16:rowId xmlns:a16="http://schemas.microsoft.com/office/drawing/2014/main" xmlns="" val="2162601394"/>
                  </a:ext>
                </a:extLst>
              </a:tr>
              <a:tr h="164424">
                <a:tc>
                  <a:txBody>
                    <a:bodyPr/>
                    <a:lstStyle/>
                    <a:p>
                      <a:r>
                        <a:rPr lang="en-US" sz="1000" err="1">
                          <a:effectLst/>
                          <a:latin typeface="Abadi" panose="020B0604020104020204" pitchFamily="34" charset="0"/>
                        </a:rPr>
                        <a:t>Equipamento</a:t>
                      </a:r>
                      <a:r>
                        <a:rPr lang="en-US" sz="1000">
                          <a:effectLst/>
                          <a:latin typeface="Abadi" panose="020B0604020104020204" pitchFamily="34" charset="0"/>
                        </a:rPr>
                        <a:t> </a:t>
                      </a:r>
                      <a:r>
                        <a:rPr lang="en-US" sz="1000" err="1">
                          <a:effectLst/>
                          <a:latin typeface="Abadi" panose="020B0604020104020204" pitchFamily="34" charset="0"/>
                        </a:rPr>
                        <a:t>elétrico</a:t>
                      </a:r>
                      <a:endParaRPr lang="en-US" sz="1000">
                        <a:effectLst/>
                        <a:latin typeface="Abadi" panose="020B0604020104020204" pitchFamily="34" charset="0"/>
                      </a:endParaRPr>
                    </a:p>
                  </a:txBody>
                  <a:tcPr marL="0" marR="0" marT="0" marB="0" anchor="ctr"/>
                </a:tc>
                <a:tc>
                  <a:txBody>
                    <a:bodyPr/>
                    <a:lstStyle/>
                    <a:p>
                      <a:r>
                        <a:rPr lang="en-US" sz="1000">
                          <a:latin typeface="Abadi" panose="020B0604020104020204" pitchFamily="34" charset="0"/>
                        </a:rPr>
                        <a:t>5</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5</a:t>
                      </a:r>
                    </a:p>
                  </a:txBody>
                  <a:tcPr marL="0" marR="0" marT="0" marB="0" anchor="ctr"/>
                </a:tc>
                <a:tc>
                  <a:txBody>
                    <a:bodyPr/>
                    <a:lstStyle/>
                    <a:p>
                      <a:endParaRPr lang="en-US" sz="1000">
                        <a:effectLst/>
                        <a:latin typeface="Abadi" panose="020B0604020104020204" pitchFamily="34" charset="0"/>
                      </a:endParaRPr>
                    </a:p>
                  </a:txBody>
                  <a:tcPr marL="0" marR="0" marT="0" marB="0" anchor="ctr"/>
                </a:tc>
                <a:extLst>
                  <a:ext uri="{0D108BD9-81ED-4DB2-BD59-A6C34878D82A}">
                    <a16:rowId xmlns:a16="http://schemas.microsoft.com/office/drawing/2014/main" xmlns="" val="1260306239"/>
                  </a:ext>
                </a:extLst>
              </a:tr>
              <a:tr h="164424">
                <a:tc>
                  <a:txBody>
                    <a:bodyPr/>
                    <a:lstStyle/>
                    <a:p>
                      <a:r>
                        <a:rPr lang="en-US" sz="1000" err="1">
                          <a:effectLst/>
                          <a:latin typeface="Abadi" panose="020B0604020104020204" pitchFamily="34" charset="0"/>
                        </a:rPr>
                        <a:t>Metalurgia</a:t>
                      </a:r>
                      <a:endParaRPr lang="en-US" sz="1000">
                        <a:effectLst/>
                        <a:latin typeface="Abadi" panose="020B0604020104020204" pitchFamily="34" charset="0"/>
                      </a:endParaRPr>
                    </a:p>
                  </a:txBody>
                  <a:tcPr marL="0" marR="0" marT="0" marB="0" anchor="ctr"/>
                </a:tc>
                <a:tc>
                  <a:txBody>
                    <a:bodyPr/>
                    <a:lstStyle/>
                    <a:p>
                      <a:r>
                        <a:rPr lang="en-US" sz="1000">
                          <a:latin typeface="Abadi" panose="020B0604020104020204" pitchFamily="34" charset="0"/>
                        </a:rPr>
                        <a:t>1</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1</a:t>
                      </a:r>
                    </a:p>
                  </a:txBody>
                  <a:tcPr marL="0" marR="0" marT="0" marB="0" anchor="ctr"/>
                </a:tc>
                <a:tc>
                  <a:txBody>
                    <a:bodyPr/>
                    <a:lstStyle/>
                    <a:p>
                      <a:endParaRPr lang="en-US" sz="1000">
                        <a:effectLst/>
                        <a:latin typeface="Abadi" panose="020B0604020104020204" pitchFamily="34" charset="0"/>
                      </a:endParaRPr>
                    </a:p>
                  </a:txBody>
                  <a:tcPr marL="0" marR="0" marT="0" marB="0" anchor="ctr"/>
                </a:tc>
                <a:extLst>
                  <a:ext uri="{0D108BD9-81ED-4DB2-BD59-A6C34878D82A}">
                    <a16:rowId xmlns:a16="http://schemas.microsoft.com/office/drawing/2014/main" xmlns="" val="4140306947"/>
                  </a:ext>
                </a:extLst>
              </a:tr>
              <a:tr h="164424">
                <a:tc>
                  <a:txBody>
                    <a:bodyPr/>
                    <a:lstStyle/>
                    <a:p>
                      <a:r>
                        <a:rPr lang="en-US" sz="1000" err="1">
                          <a:effectLst/>
                          <a:latin typeface="Abadi" panose="020B0604020104020204" pitchFamily="34" charset="0"/>
                        </a:rPr>
                        <a:t>Plástico</a:t>
                      </a:r>
                      <a:r>
                        <a:rPr lang="en-US" sz="1000">
                          <a:effectLst/>
                          <a:latin typeface="Abadi" panose="020B0604020104020204" pitchFamily="34" charset="0"/>
                        </a:rPr>
                        <a:t> e borracha</a:t>
                      </a:r>
                    </a:p>
                  </a:txBody>
                  <a:tcPr marL="0" marR="0" marT="0" marB="0" anchor="ctr"/>
                </a:tc>
                <a:tc>
                  <a:txBody>
                    <a:bodyPr/>
                    <a:lstStyle/>
                    <a:p>
                      <a:r>
                        <a:rPr lang="en-US" sz="1000">
                          <a:latin typeface="Abadi" panose="020B0604020104020204" pitchFamily="34" charset="0"/>
                        </a:rPr>
                        <a:t>20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1</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21</a:t>
                      </a:r>
                    </a:p>
                  </a:txBody>
                  <a:tcPr marL="0" marR="0" marT="0" marB="0" anchor="ctr"/>
                </a:tc>
                <a:tc>
                  <a:txBody>
                    <a:bodyPr/>
                    <a:lstStyle/>
                    <a:p>
                      <a:endParaRPr lang="en-US" sz="1000">
                        <a:effectLst/>
                        <a:latin typeface="Abadi" panose="020B0604020104020204" pitchFamily="34" charset="0"/>
                      </a:endParaRPr>
                    </a:p>
                  </a:txBody>
                  <a:tcPr marL="0" marR="0" marT="0" marB="0" anchor="ctr"/>
                </a:tc>
                <a:extLst>
                  <a:ext uri="{0D108BD9-81ED-4DB2-BD59-A6C34878D82A}">
                    <a16:rowId xmlns:a16="http://schemas.microsoft.com/office/drawing/2014/main" xmlns="" val="696283579"/>
                  </a:ext>
                </a:extLst>
              </a:tr>
              <a:tr h="164424">
                <a:tc>
                  <a:txBody>
                    <a:bodyPr/>
                    <a:lstStyle/>
                    <a:p>
                      <a:r>
                        <a:rPr lang="en-US" sz="1000" err="1">
                          <a:effectLst/>
                          <a:latin typeface="Abadi" panose="020B0604020104020204" pitchFamily="34" charset="0"/>
                        </a:rPr>
                        <a:t>Químico</a:t>
                      </a:r>
                      <a:endParaRPr lang="en-US" sz="1000">
                        <a:effectLst/>
                        <a:latin typeface="Abadi" panose="020B0604020104020204" pitchFamily="34" charset="0"/>
                      </a:endParaRPr>
                    </a:p>
                  </a:txBody>
                  <a:tcPr marL="0" marR="0" marT="0" marB="0" anchor="ctr"/>
                </a:tc>
                <a:tc>
                  <a:txBody>
                    <a:bodyPr/>
                    <a:lstStyle/>
                    <a:p>
                      <a:r>
                        <a:rPr lang="en-US" sz="1000">
                          <a:latin typeface="Abadi" panose="020B0604020104020204" pitchFamily="34" charset="0"/>
                        </a:rPr>
                        <a:t>5</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5</a:t>
                      </a:r>
                    </a:p>
                  </a:txBody>
                  <a:tcPr marL="0" marR="0" marT="0" marB="0" anchor="ctr"/>
                </a:tc>
                <a:tc>
                  <a:txBody>
                    <a:bodyPr/>
                    <a:lstStyle/>
                    <a:p>
                      <a:endParaRPr lang="en-US" sz="1000">
                        <a:effectLst/>
                        <a:latin typeface="Abadi" panose="020B0604020104020204" pitchFamily="34" charset="0"/>
                      </a:endParaRPr>
                    </a:p>
                  </a:txBody>
                  <a:tcPr marL="0" marR="0" marT="0" marB="0" anchor="ctr"/>
                </a:tc>
                <a:extLst>
                  <a:ext uri="{0D108BD9-81ED-4DB2-BD59-A6C34878D82A}">
                    <a16:rowId xmlns:a16="http://schemas.microsoft.com/office/drawing/2014/main" xmlns="" val="3744182218"/>
                  </a:ext>
                </a:extLst>
              </a:tr>
              <a:tr h="164424">
                <a:tc>
                  <a:txBody>
                    <a:bodyPr/>
                    <a:lstStyle/>
                    <a:p>
                      <a:r>
                        <a:rPr lang="en-US" sz="1000">
                          <a:effectLst/>
                          <a:latin typeface="Abadi" panose="020B0604020104020204" pitchFamily="34" charset="0"/>
                        </a:rPr>
                        <a:t>Art. </a:t>
                      </a:r>
                      <a:r>
                        <a:rPr lang="en-US" sz="1000" err="1">
                          <a:effectLst/>
                        </a:rPr>
                        <a:t>cimento</a:t>
                      </a:r>
                      <a:r>
                        <a:rPr lang="en-US" sz="1000">
                          <a:effectLst/>
                        </a:rPr>
                        <a:t>, </a:t>
                      </a:r>
                      <a:r>
                        <a:rPr lang="en-US" sz="1000" err="1">
                          <a:effectLst/>
                        </a:rPr>
                        <a:t>cerâmica</a:t>
                      </a:r>
                      <a:r>
                        <a:rPr lang="en-US" sz="1000">
                          <a:effectLst/>
                        </a:rPr>
                        <a:t>, </a:t>
                      </a:r>
                      <a:r>
                        <a:rPr lang="en-US" sz="1000" err="1">
                          <a:effectLst/>
                        </a:rPr>
                        <a:t>pedras</a:t>
                      </a:r>
                      <a:r>
                        <a:rPr lang="en-US" sz="1000">
                          <a:effectLst/>
                        </a:rPr>
                        <a:t>, </a:t>
                      </a:r>
                      <a:r>
                        <a:rPr lang="en-US" sz="1000" err="1">
                          <a:effectLst/>
                        </a:rPr>
                        <a:t>vidros</a:t>
                      </a:r>
                      <a:r>
                        <a:rPr lang="en-US" sz="1000">
                          <a:effectLst/>
                        </a:rPr>
                        <a:t> </a:t>
                      </a:r>
                      <a:r>
                        <a:rPr lang="en-US" sz="1000" err="1">
                          <a:effectLst/>
                        </a:rPr>
                        <a:t>ou</a:t>
                      </a:r>
                      <a:r>
                        <a:rPr lang="en-US" sz="1000">
                          <a:effectLst/>
                        </a:rPr>
                        <a:t> </a:t>
                      </a:r>
                      <a:r>
                        <a:rPr lang="en-US" sz="1000" err="1">
                          <a:effectLst/>
                        </a:rPr>
                        <a:t>materiais</a:t>
                      </a:r>
                      <a:r>
                        <a:rPr lang="en-US" sz="1000">
                          <a:effectLst/>
                        </a:rPr>
                        <a:t> </a:t>
                      </a:r>
                      <a:r>
                        <a:rPr lang="en-US" sz="1000" err="1">
                          <a:effectLst/>
                        </a:rPr>
                        <a:t>similares</a:t>
                      </a:r>
                      <a:endParaRPr lang="en-US" sz="1000">
                        <a:effectLst/>
                      </a:endParaRPr>
                    </a:p>
                  </a:txBody>
                  <a:tcPr marL="0" marR="0" marT="0" marB="0" anchor="ctr">
                    <a:solidFill>
                      <a:schemeClr val="accent6">
                        <a:lumMod val="60000"/>
                        <a:lumOff val="40000"/>
                        <a:alpha val="20000"/>
                      </a:schemeClr>
                    </a:solidFill>
                  </a:tcPr>
                </a:tc>
                <a:tc>
                  <a:txBody>
                    <a:bodyPr/>
                    <a:lstStyle/>
                    <a:p>
                      <a:r>
                        <a:rPr lang="en-US" sz="1000">
                          <a:latin typeface="Abadi" panose="020B0604020104020204" pitchFamily="34" charset="0"/>
                        </a:rPr>
                        <a:t>4</a:t>
                      </a:r>
                    </a:p>
                  </a:txBody>
                  <a:tcPr marL="0" marR="0" marT="0" marB="0" anchor="ctr">
                    <a:solidFill>
                      <a:schemeClr val="accent3">
                        <a:alpha val="29000"/>
                      </a:schemeClr>
                    </a:solidFill>
                  </a:tcP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4</a:t>
                      </a:r>
                    </a:p>
                  </a:txBody>
                  <a:tcPr marL="0" marR="0" marT="0" marB="0" anchor="ctr"/>
                </a:tc>
                <a:tc>
                  <a:txBody>
                    <a:bodyPr/>
                    <a:lstStyle/>
                    <a:p>
                      <a:r>
                        <a:rPr lang="en-US" sz="1000">
                          <a:effectLst/>
                          <a:latin typeface="Abadi" panose="020B0604020104020204" pitchFamily="34" charset="0"/>
                        </a:rPr>
                        <a:t> </a:t>
                      </a:r>
                    </a:p>
                  </a:txBody>
                  <a:tcPr marL="0" marR="0" marT="0" marB="0" anchor="ctr"/>
                </a:tc>
                <a:extLst>
                  <a:ext uri="{0D108BD9-81ED-4DB2-BD59-A6C34878D82A}">
                    <a16:rowId xmlns:a16="http://schemas.microsoft.com/office/drawing/2014/main" xmlns="" val="3451140645"/>
                  </a:ext>
                </a:extLst>
              </a:tr>
              <a:tr h="164424">
                <a:tc>
                  <a:txBody>
                    <a:bodyPr/>
                    <a:lstStyle/>
                    <a:p>
                      <a:r>
                        <a:rPr lang="en-US" sz="1000">
                          <a:effectLst/>
                          <a:latin typeface="Abadi" panose="020B0604020104020204" pitchFamily="34" charset="0"/>
                        </a:rPr>
                        <a:t>Bens de </a:t>
                      </a:r>
                      <a:r>
                        <a:rPr lang="en-US" sz="1000" err="1">
                          <a:effectLst/>
                          <a:latin typeface="Abadi" panose="020B0604020104020204" pitchFamily="34" charset="0"/>
                        </a:rPr>
                        <a:t>consumo</a:t>
                      </a:r>
                      <a:r>
                        <a:rPr lang="en-US" sz="1000">
                          <a:effectLst/>
                          <a:latin typeface="Abadi" panose="020B0604020104020204" pitchFamily="34" charset="0"/>
                        </a:rPr>
                        <a:t> </a:t>
                      </a:r>
                      <a:r>
                        <a:rPr lang="en-US" sz="1000" err="1">
                          <a:effectLst/>
                          <a:latin typeface="Abadi" panose="020B0604020104020204" pitchFamily="34" charset="0"/>
                        </a:rPr>
                        <a:t>durável</a:t>
                      </a:r>
                      <a:endParaRPr lang="en-US" sz="1000">
                        <a:effectLst/>
                        <a:latin typeface="Abadi" panose="020B0604020104020204" pitchFamily="34" charset="0"/>
                      </a:endParaRPr>
                    </a:p>
                  </a:txBody>
                  <a:tcPr marL="0" marR="0" marT="0" marB="0" anchor="ctr"/>
                </a:tc>
                <a:tc>
                  <a:txBody>
                    <a:bodyPr/>
                    <a:lstStyle/>
                    <a:p>
                      <a:r>
                        <a:rPr lang="en-US" sz="1000">
                          <a:effectLst/>
                          <a:latin typeface="Abadi" panose="020B0604020104020204" pitchFamily="34" charset="0"/>
                        </a:rPr>
                        <a:t>16</a:t>
                      </a:r>
                    </a:p>
                  </a:txBody>
                  <a:tcPr marL="0" marR="0" marT="0" marB="0" anchor="ctr"/>
                </a:tc>
                <a:tc>
                  <a:txBody>
                    <a:bodyPr/>
                    <a:lstStyle/>
                    <a:p>
                      <a:r>
                        <a:rPr lang="en-US" sz="1000">
                          <a:effectLst/>
                          <a:latin typeface="Abadi" panose="020B0604020104020204" pitchFamily="34" charset="0"/>
                        </a:rPr>
                        <a:t>0</a:t>
                      </a:r>
                    </a:p>
                  </a:txBody>
                  <a:tcPr marL="0" marR="0" marT="0" marB="0" anchor="ctr"/>
                </a:tc>
                <a:tc>
                  <a:txBody>
                    <a:bodyPr/>
                    <a:lstStyle/>
                    <a:p>
                      <a:r>
                        <a:rPr lang="en-US" sz="1000">
                          <a:effectLst/>
                          <a:latin typeface="Abadi" panose="020B0604020104020204" pitchFamily="34" charset="0"/>
                        </a:rPr>
                        <a:t>1</a:t>
                      </a:r>
                    </a:p>
                  </a:txBody>
                  <a:tcPr marL="0" marR="0" marT="0" marB="0" anchor="ctr"/>
                </a:tc>
                <a:tc>
                  <a:txBody>
                    <a:bodyPr/>
                    <a:lstStyle/>
                    <a:p>
                      <a:r>
                        <a:rPr lang="en-US" sz="1000">
                          <a:effectLst/>
                          <a:latin typeface="Abadi" panose="020B0604020104020204" pitchFamily="34" charset="0"/>
                        </a:rPr>
                        <a:t>0</a:t>
                      </a:r>
                    </a:p>
                  </a:txBody>
                  <a:tcPr marL="0" marR="0" marT="0" marB="0" anchor="ctr"/>
                </a:tc>
                <a:tc>
                  <a:txBody>
                    <a:bodyPr/>
                    <a:lstStyle/>
                    <a:p>
                      <a:r>
                        <a:rPr lang="en-US" sz="1000">
                          <a:effectLst/>
                          <a:latin typeface="Abadi" panose="020B0604020104020204" pitchFamily="34" charset="0"/>
                        </a:rPr>
                        <a:t>1</a:t>
                      </a:r>
                    </a:p>
                  </a:txBody>
                  <a:tcPr marL="0" marR="0" marT="0" marB="0" anchor="ctr"/>
                </a:tc>
                <a:tc>
                  <a:txBody>
                    <a:bodyPr/>
                    <a:lstStyle/>
                    <a:p>
                      <a:r>
                        <a:rPr lang="en-US" sz="1000">
                          <a:effectLst/>
                          <a:latin typeface="Abadi" panose="020B0604020104020204" pitchFamily="34" charset="0"/>
                        </a:rPr>
                        <a:t>18</a:t>
                      </a:r>
                    </a:p>
                  </a:txBody>
                  <a:tcPr marL="0" marR="0" marT="0" marB="0" anchor="ctr"/>
                </a:tc>
                <a:tc>
                  <a:txBody>
                    <a:bodyPr/>
                    <a:lstStyle/>
                    <a:p>
                      <a:r>
                        <a:rPr lang="en-US" sz="1000">
                          <a:effectLst/>
                          <a:latin typeface="Abadi" panose="020B0604020104020204" pitchFamily="34" charset="0"/>
                        </a:rPr>
                        <a:t>10,2</a:t>
                      </a:r>
                    </a:p>
                  </a:txBody>
                  <a:tcPr marL="0" marR="0" marT="0" marB="0" anchor="ctr"/>
                </a:tc>
                <a:extLst>
                  <a:ext uri="{0D108BD9-81ED-4DB2-BD59-A6C34878D82A}">
                    <a16:rowId xmlns:a16="http://schemas.microsoft.com/office/drawing/2014/main" xmlns="" val="3145917245"/>
                  </a:ext>
                </a:extLst>
              </a:tr>
              <a:tr h="164424">
                <a:tc>
                  <a:txBody>
                    <a:bodyPr/>
                    <a:lstStyle/>
                    <a:p>
                      <a:r>
                        <a:rPr lang="en-US" sz="1000" err="1">
                          <a:effectLst/>
                          <a:latin typeface="Abadi" panose="020B0604020104020204" pitchFamily="34" charset="0"/>
                        </a:rPr>
                        <a:t>Artigos</a:t>
                      </a:r>
                      <a:r>
                        <a:rPr lang="en-US" sz="1000">
                          <a:effectLst/>
                          <a:latin typeface="Abadi" panose="020B0604020104020204" pitchFamily="34" charset="0"/>
                        </a:rPr>
                        <a:t> de </a:t>
                      </a:r>
                      <a:r>
                        <a:rPr lang="en-US" sz="1000" err="1">
                          <a:effectLst/>
                          <a:latin typeface="Abadi" panose="020B0604020104020204" pitchFamily="34" charset="0"/>
                        </a:rPr>
                        <a:t>vidro</a:t>
                      </a:r>
                      <a:endParaRPr lang="en-US" sz="1000">
                        <a:effectLst/>
                        <a:latin typeface="Abadi" panose="020B0604020104020204" pitchFamily="34" charset="0"/>
                      </a:endParaRPr>
                    </a:p>
                  </a:txBody>
                  <a:tcPr marL="0" marR="0" marT="0" marB="0" anchor="ctr"/>
                </a:tc>
                <a:tc>
                  <a:txBody>
                    <a:bodyPr/>
                    <a:lstStyle/>
                    <a:p>
                      <a:r>
                        <a:rPr lang="en-US" sz="1000">
                          <a:effectLst/>
                          <a:latin typeface="Abadi" panose="020B0604020104020204" pitchFamily="34" charset="0"/>
                        </a:rPr>
                        <a:t>3</a:t>
                      </a:r>
                    </a:p>
                  </a:txBody>
                  <a:tcPr marL="0" marR="0" marT="0" marB="0" anchor="ctr"/>
                </a:tc>
                <a:tc>
                  <a:txBody>
                    <a:bodyPr/>
                    <a:lstStyle/>
                    <a:p>
                      <a:r>
                        <a:rPr lang="en-US" sz="1000">
                          <a:effectLst/>
                          <a:latin typeface="Abadi" panose="020B0604020104020204" pitchFamily="34" charset="0"/>
                        </a:rPr>
                        <a:t>0</a:t>
                      </a:r>
                    </a:p>
                  </a:txBody>
                  <a:tcPr marL="0" marR="0" marT="0" marB="0" anchor="ctr"/>
                </a:tc>
                <a:tc>
                  <a:txBody>
                    <a:bodyPr/>
                    <a:lstStyle/>
                    <a:p>
                      <a:r>
                        <a:rPr lang="en-US" sz="1000">
                          <a:effectLst/>
                          <a:latin typeface="Abadi" panose="020B0604020104020204" pitchFamily="34" charset="0"/>
                        </a:rPr>
                        <a:t>1</a:t>
                      </a:r>
                    </a:p>
                  </a:txBody>
                  <a:tcPr marL="0" marR="0" marT="0" marB="0" anchor="ctr"/>
                </a:tc>
                <a:tc>
                  <a:txBody>
                    <a:bodyPr/>
                    <a:lstStyle/>
                    <a:p>
                      <a:r>
                        <a:rPr lang="en-US" sz="1000">
                          <a:effectLst/>
                          <a:latin typeface="Abadi" panose="020B0604020104020204" pitchFamily="34" charset="0"/>
                        </a:rPr>
                        <a:t>0</a:t>
                      </a:r>
                    </a:p>
                  </a:txBody>
                  <a:tcPr marL="0" marR="0" marT="0" marB="0" anchor="ctr"/>
                </a:tc>
                <a:tc>
                  <a:txBody>
                    <a:bodyPr/>
                    <a:lstStyle/>
                    <a:p>
                      <a:r>
                        <a:rPr lang="en-US" sz="1000">
                          <a:effectLst/>
                          <a:latin typeface="Abadi" panose="020B0604020104020204" pitchFamily="34" charset="0"/>
                        </a:rPr>
                        <a:t>0</a:t>
                      </a:r>
                    </a:p>
                  </a:txBody>
                  <a:tcPr marL="0" marR="0" marT="0" marB="0" anchor="ctr"/>
                </a:tc>
                <a:tc>
                  <a:txBody>
                    <a:bodyPr/>
                    <a:lstStyle/>
                    <a:p>
                      <a:r>
                        <a:rPr lang="en-US" sz="1000">
                          <a:effectLst/>
                          <a:latin typeface="Abadi" panose="020B0604020104020204" pitchFamily="34" charset="0"/>
                        </a:rPr>
                        <a:t>4</a:t>
                      </a:r>
                    </a:p>
                  </a:txBody>
                  <a:tcPr marL="0" marR="0" marT="0" marB="0" anchor="ctr"/>
                </a:tc>
                <a:tc>
                  <a:txBody>
                    <a:bodyPr/>
                    <a:lstStyle/>
                    <a:p>
                      <a:r>
                        <a:rPr lang="en-US" sz="1000">
                          <a:effectLst/>
                          <a:latin typeface="Abadi" panose="020B0604020104020204" pitchFamily="34" charset="0"/>
                        </a:rPr>
                        <a:t> </a:t>
                      </a:r>
                    </a:p>
                  </a:txBody>
                  <a:tcPr marL="0" marR="0" marT="0" marB="0" anchor="ctr"/>
                </a:tc>
                <a:extLst>
                  <a:ext uri="{0D108BD9-81ED-4DB2-BD59-A6C34878D82A}">
                    <a16:rowId xmlns:a16="http://schemas.microsoft.com/office/drawing/2014/main" xmlns="" val="1674611447"/>
                  </a:ext>
                </a:extLst>
              </a:tr>
              <a:tr h="164424">
                <a:tc>
                  <a:txBody>
                    <a:bodyPr/>
                    <a:lstStyle/>
                    <a:p>
                      <a:r>
                        <a:rPr lang="en-US" sz="1000" err="1">
                          <a:effectLst/>
                          <a:latin typeface="Abadi" panose="020B0604020104020204" pitchFamily="34" charset="0"/>
                        </a:rPr>
                        <a:t>Calçados</a:t>
                      </a:r>
                      <a:endParaRPr lang="en-US" sz="1000">
                        <a:effectLst/>
                        <a:latin typeface="Abadi" panose="020B0604020104020204" pitchFamily="34" charset="0"/>
                      </a:endParaRPr>
                    </a:p>
                  </a:txBody>
                  <a:tcPr marL="0" marR="0" marT="0" marB="0" anchor="ctr"/>
                </a:tc>
                <a:tc>
                  <a:txBody>
                    <a:bodyPr/>
                    <a:lstStyle/>
                    <a:p>
                      <a:r>
                        <a:rPr lang="en-US" sz="1000">
                          <a:latin typeface="Abadi" panose="020B0604020104020204" pitchFamily="34" charset="0"/>
                        </a:rPr>
                        <a:t>1</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1</a:t>
                      </a:r>
                    </a:p>
                  </a:txBody>
                  <a:tcPr marL="0" marR="0" marT="0" marB="0" anchor="ctr"/>
                </a:tc>
                <a:tc>
                  <a:txBody>
                    <a:bodyPr/>
                    <a:lstStyle/>
                    <a:p>
                      <a:endParaRPr lang="en-US" sz="1000">
                        <a:effectLst/>
                        <a:latin typeface="Abadi" panose="020B0604020104020204" pitchFamily="34" charset="0"/>
                      </a:endParaRPr>
                    </a:p>
                  </a:txBody>
                  <a:tcPr marL="0" marR="0" marT="0" marB="0" anchor="ctr"/>
                </a:tc>
                <a:extLst>
                  <a:ext uri="{0D108BD9-81ED-4DB2-BD59-A6C34878D82A}">
                    <a16:rowId xmlns:a16="http://schemas.microsoft.com/office/drawing/2014/main" xmlns="" val="2367593973"/>
                  </a:ext>
                </a:extLst>
              </a:tr>
              <a:tr h="164424">
                <a:tc>
                  <a:txBody>
                    <a:bodyPr/>
                    <a:lstStyle/>
                    <a:p>
                      <a:r>
                        <a:rPr lang="en-US" sz="1000" err="1">
                          <a:effectLst/>
                          <a:latin typeface="Abadi" panose="020B0604020104020204" pitchFamily="34" charset="0"/>
                        </a:rPr>
                        <a:t>Equipamento</a:t>
                      </a:r>
                      <a:r>
                        <a:rPr lang="en-US" sz="1000">
                          <a:effectLst/>
                          <a:latin typeface="Abadi" panose="020B0604020104020204" pitchFamily="34" charset="0"/>
                        </a:rPr>
                        <a:t> </a:t>
                      </a:r>
                      <a:r>
                        <a:rPr lang="en-US" sz="1000" err="1">
                          <a:effectLst/>
                          <a:latin typeface="Abadi" panose="020B0604020104020204" pitchFamily="34" charset="0"/>
                        </a:rPr>
                        <a:t>elétrico</a:t>
                      </a:r>
                      <a:endParaRPr lang="en-US" sz="1000">
                        <a:effectLst/>
                        <a:latin typeface="Abadi" panose="020B0604020104020204" pitchFamily="34" charset="0"/>
                      </a:endParaRPr>
                    </a:p>
                  </a:txBody>
                  <a:tcPr marL="0" marR="0" marT="0" marB="0" anchor="ctr"/>
                </a:tc>
                <a:tc>
                  <a:txBody>
                    <a:bodyPr/>
                    <a:lstStyle/>
                    <a:p>
                      <a:r>
                        <a:rPr lang="en-US" sz="1000">
                          <a:latin typeface="Abadi" panose="020B0604020104020204" pitchFamily="34" charset="0"/>
                        </a:rPr>
                        <a:t>1</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1</a:t>
                      </a:r>
                    </a:p>
                  </a:txBody>
                  <a:tcPr marL="0" marR="0" marT="0" marB="0" anchor="ctr"/>
                </a:tc>
                <a:tc>
                  <a:txBody>
                    <a:bodyPr/>
                    <a:lstStyle/>
                    <a:p>
                      <a:endParaRPr lang="en-US" sz="1000">
                        <a:effectLst/>
                        <a:latin typeface="Abadi" panose="020B0604020104020204" pitchFamily="34" charset="0"/>
                      </a:endParaRPr>
                    </a:p>
                  </a:txBody>
                  <a:tcPr marL="0" marR="0" marT="0" marB="0" anchor="ctr"/>
                </a:tc>
                <a:extLst>
                  <a:ext uri="{0D108BD9-81ED-4DB2-BD59-A6C34878D82A}">
                    <a16:rowId xmlns:a16="http://schemas.microsoft.com/office/drawing/2014/main" xmlns="" val="3623846976"/>
                  </a:ext>
                </a:extLst>
              </a:tr>
              <a:tr h="164424">
                <a:tc>
                  <a:txBody>
                    <a:bodyPr/>
                    <a:lstStyle/>
                    <a:p>
                      <a:r>
                        <a:rPr lang="en-US" sz="1000" err="1">
                          <a:effectLst/>
                          <a:latin typeface="Abadi" panose="020B0604020104020204" pitchFamily="34" charset="0"/>
                        </a:rPr>
                        <a:t>Metalurgia</a:t>
                      </a:r>
                      <a:endParaRPr lang="en-US" sz="1000">
                        <a:effectLst/>
                        <a:latin typeface="Abadi" panose="020B0604020104020204" pitchFamily="34" charset="0"/>
                      </a:endParaRPr>
                    </a:p>
                  </a:txBody>
                  <a:tcPr marL="0" marR="0" marT="0" marB="0" anchor="ctr"/>
                </a:tc>
                <a:tc>
                  <a:txBody>
                    <a:bodyPr/>
                    <a:lstStyle/>
                    <a:p>
                      <a:r>
                        <a:rPr lang="en-US" sz="1000">
                          <a:latin typeface="Abadi" panose="020B0604020104020204" pitchFamily="34" charset="0"/>
                        </a:rPr>
                        <a:t>1</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1</a:t>
                      </a:r>
                    </a:p>
                  </a:txBody>
                  <a:tcPr marL="0" marR="0" marT="0" marB="0" anchor="ctr"/>
                </a:tc>
                <a:tc>
                  <a:txBody>
                    <a:bodyPr/>
                    <a:lstStyle/>
                    <a:p>
                      <a:endParaRPr lang="en-US" sz="1000">
                        <a:effectLst/>
                        <a:latin typeface="Abadi" panose="020B0604020104020204" pitchFamily="34" charset="0"/>
                      </a:endParaRPr>
                    </a:p>
                  </a:txBody>
                  <a:tcPr marL="0" marR="0" marT="0" marB="0" anchor="ctr"/>
                </a:tc>
                <a:extLst>
                  <a:ext uri="{0D108BD9-81ED-4DB2-BD59-A6C34878D82A}">
                    <a16:rowId xmlns:a16="http://schemas.microsoft.com/office/drawing/2014/main" xmlns="" val="2496289102"/>
                  </a:ext>
                </a:extLst>
              </a:tr>
              <a:tr h="164424">
                <a:tc>
                  <a:txBody>
                    <a:bodyPr/>
                    <a:lstStyle/>
                    <a:p>
                      <a:r>
                        <a:rPr lang="en-US" sz="1000" err="1">
                          <a:effectLst/>
                          <a:latin typeface="Abadi" panose="020B0604020104020204" pitchFamily="34" charset="0"/>
                        </a:rPr>
                        <a:t>Miscelânea</a:t>
                      </a:r>
                      <a:endParaRPr lang="en-US" sz="1000">
                        <a:effectLst/>
                        <a:latin typeface="Abadi" panose="020B0604020104020204" pitchFamily="34" charset="0"/>
                      </a:endParaRPr>
                    </a:p>
                  </a:txBody>
                  <a:tcPr marL="0" marR="0" marT="0" marB="0" anchor="ctr"/>
                </a:tc>
                <a:tc>
                  <a:txBody>
                    <a:bodyPr/>
                    <a:lstStyle/>
                    <a:p>
                      <a:r>
                        <a:rPr lang="en-US" sz="1000">
                          <a:latin typeface="Abadi" panose="020B0604020104020204" pitchFamily="34" charset="0"/>
                        </a:rPr>
                        <a:t>3</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3</a:t>
                      </a:r>
                    </a:p>
                  </a:txBody>
                  <a:tcPr marL="0" marR="0" marT="0" marB="0" anchor="ctr"/>
                </a:tc>
                <a:tc>
                  <a:txBody>
                    <a:bodyPr/>
                    <a:lstStyle/>
                    <a:p>
                      <a:endParaRPr lang="en-US" sz="1000">
                        <a:effectLst/>
                        <a:latin typeface="Abadi" panose="020B0604020104020204" pitchFamily="34" charset="0"/>
                      </a:endParaRPr>
                    </a:p>
                  </a:txBody>
                  <a:tcPr marL="0" marR="0" marT="0" marB="0" anchor="ctr"/>
                </a:tc>
                <a:extLst>
                  <a:ext uri="{0D108BD9-81ED-4DB2-BD59-A6C34878D82A}">
                    <a16:rowId xmlns:a16="http://schemas.microsoft.com/office/drawing/2014/main" xmlns="" val="3689339422"/>
                  </a:ext>
                </a:extLst>
              </a:tr>
              <a:tr h="164424">
                <a:tc>
                  <a:txBody>
                    <a:bodyPr/>
                    <a:lstStyle/>
                    <a:p>
                      <a:r>
                        <a:rPr lang="en-US" sz="1000" err="1">
                          <a:effectLst/>
                          <a:latin typeface="Abadi" panose="020B0604020104020204" pitchFamily="34" charset="0"/>
                        </a:rPr>
                        <a:t>Ótica</a:t>
                      </a:r>
                      <a:endParaRPr lang="en-US" sz="1000">
                        <a:effectLst/>
                        <a:latin typeface="Abadi" panose="020B0604020104020204" pitchFamily="34" charset="0"/>
                      </a:endParaRPr>
                    </a:p>
                  </a:txBody>
                  <a:tcPr marL="0" marR="0" marT="0" marB="0" anchor="ctr"/>
                </a:tc>
                <a:tc>
                  <a:txBody>
                    <a:bodyPr/>
                    <a:lstStyle/>
                    <a:p>
                      <a:r>
                        <a:rPr lang="en-US" sz="1000">
                          <a:latin typeface="Abadi" panose="020B0604020104020204" pitchFamily="34" charset="0"/>
                        </a:rPr>
                        <a:t>1</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1</a:t>
                      </a:r>
                    </a:p>
                  </a:txBody>
                  <a:tcPr marL="0" marR="0" marT="0" marB="0" anchor="ctr"/>
                </a:tc>
                <a:tc>
                  <a:txBody>
                    <a:bodyPr/>
                    <a:lstStyle/>
                    <a:p>
                      <a:endParaRPr lang="en-US" sz="1000">
                        <a:effectLst/>
                        <a:latin typeface="Abadi" panose="020B0604020104020204" pitchFamily="34" charset="0"/>
                      </a:endParaRPr>
                    </a:p>
                  </a:txBody>
                  <a:tcPr marL="0" marR="0" marT="0" marB="0" anchor="ctr"/>
                </a:tc>
                <a:extLst>
                  <a:ext uri="{0D108BD9-81ED-4DB2-BD59-A6C34878D82A}">
                    <a16:rowId xmlns:a16="http://schemas.microsoft.com/office/drawing/2014/main" xmlns="" val="3232355999"/>
                  </a:ext>
                </a:extLst>
              </a:tr>
              <a:tr h="164424">
                <a:tc>
                  <a:txBody>
                    <a:bodyPr/>
                    <a:lstStyle/>
                    <a:p>
                      <a:r>
                        <a:rPr lang="en-US" sz="1000" err="1">
                          <a:effectLst/>
                          <a:latin typeface="Abadi" panose="020B0604020104020204" pitchFamily="34" charset="0"/>
                        </a:rPr>
                        <a:t>Papel</a:t>
                      </a:r>
                      <a:r>
                        <a:rPr lang="en-US" sz="1000">
                          <a:effectLst/>
                          <a:latin typeface="Abadi" panose="020B0604020104020204" pitchFamily="34" charset="0"/>
                        </a:rPr>
                        <a:t> e </a:t>
                      </a:r>
                      <a:r>
                        <a:rPr lang="en-US" sz="1000" err="1">
                          <a:effectLst/>
                          <a:latin typeface="Abadi" panose="020B0604020104020204" pitchFamily="34" charset="0"/>
                        </a:rPr>
                        <a:t>celulose</a:t>
                      </a:r>
                      <a:endParaRPr lang="en-US" sz="1000">
                        <a:effectLst/>
                        <a:latin typeface="Abadi" panose="020B0604020104020204" pitchFamily="34" charset="0"/>
                      </a:endParaRPr>
                    </a:p>
                  </a:txBody>
                  <a:tcPr marL="0" marR="0" marT="0" marB="0" anchor="ctr"/>
                </a:tc>
                <a:tc>
                  <a:txBody>
                    <a:bodyPr/>
                    <a:lstStyle/>
                    <a:p>
                      <a:r>
                        <a:rPr lang="en-US" sz="1000">
                          <a:latin typeface="Abadi" panose="020B0604020104020204" pitchFamily="34" charset="0"/>
                        </a:rPr>
                        <a:t>4</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1</a:t>
                      </a:r>
                    </a:p>
                  </a:txBody>
                  <a:tcPr marL="0" marR="0" marT="0" marB="0" anchor="ctr"/>
                </a:tc>
                <a:tc>
                  <a:txBody>
                    <a:bodyPr/>
                    <a:lstStyle/>
                    <a:p>
                      <a:r>
                        <a:rPr lang="en-US" sz="1000">
                          <a:latin typeface="Abadi" panose="020B0604020104020204" pitchFamily="34" charset="0"/>
                        </a:rPr>
                        <a:t>5</a:t>
                      </a:r>
                    </a:p>
                  </a:txBody>
                  <a:tcPr marL="0" marR="0" marT="0" marB="0" anchor="ctr"/>
                </a:tc>
                <a:tc>
                  <a:txBody>
                    <a:bodyPr/>
                    <a:lstStyle/>
                    <a:p>
                      <a:endParaRPr lang="en-US" sz="1000">
                        <a:effectLst/>
                        <a:latin typeface="Abadi" panose="020B0604020104020204" pitchFamily="34" charset="0"/>
                      </a:endParaRPr>
                    </a:p>
                  </a:txBody>
                  <a:tcPr marL="0" marR="0" marT="0" marB="0" anchor="ctr"/>
                </a:tc>
                <a:extLst>
                  <a:ext uri="{0D108BD9-81ED-4DB2-BD59-A6C34878D82A}">
                    <a16:rowId xmlns:a16="http://schemas.microsoft.com/office/drawing/2014/main" xmlns="" val="1586579843"/>
                  </a:ext>
                </a:extLst>
              </a:tr>
              <a:tr h="164424">
                <a:tc>
                  <a:txBody>
                    <a:bodyPr/>
                    <a:lstStyle/>
                    <a:p>
                      <a:r>
                        <a:rPr lang="en-US" sz="1000" err="1">
                          <a:effectLst/>
                          <a:latin typeface="Abadi" panose="020B0604020104020204" pitchFamily="34" charset="0"/>
                        </a:rPr>
                        <a:t>Têxtil</a:t>
                      </a:r>
                      <a:endParaRPr lang="en-US" sz="1000">
                        <a:effectLst/>
                        <a:latin typeface="Abadi" panose="020B0604020104020204" pitchFamily="34" charset="0"/>
                      </a:endParaRPr>
                    </a:p>
                  </a:txBody>
                  <a:tcPr marL="0" marR="0" marT="0" marB="0" anchor="ctr"/>
                </a:tc>
                <a:tc>
                  <a:txBody>
                    <a:bodyPr/>
                    <a:lstStyle/>
                    <a:p>
                      <a:r>
                        <a:rPr lang="en-US" sz="1000">
                          <a:latin typeface="Abadi" panose="020B0604020104020204" pitchFamily="34" charset="0"/>
                        </a:rPr>
                        <a:t>2</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2</a:t>
                      </a:r>
                    </a:p>
                  </a:txBody>
                  <a:tcPr marL="0" marR="0" marT="0" marB="0" anchor="ctr"/>
                </a:tc>
                <a:tc>
                  <a:txBody>
                    <a:bodyPr/>
                    <a:lstStyle/>
                    <a:p>
                      <a:r>
                        <a:rPr lang="en-US" sz="1000">
                          <a:effectLst/>
                          <a:latin typeface="Abadi" panose="020B0604020104020204" pitchFamily="34" charset="0"/>
                        </a:rPr>
                        <a:t> </a:t>
                      </a:r>
                    </a:p>
                  </a:txBody>
                  <a:tcPr marL="0" marR="0" marT="0" marB="0" anchor="ctr"/>
                </a:tc>
                <a:extLst>
                  <a:ext uri="{0D108BD9-81ED-4DB2-BD59-A6C34878D82A}">
                    <a16:rowId xmlns:a16="http://schemas.microsoft.com/office/drawing/2014/main" xmlns="" val="1289436595"/>
                  </a:ext>
                </a:extLst>
              </a:tr>
              <a:tr h="164424">
                <a:tc>
                  <a:txBody>
                    <a:bodyPr/>
                    <a:lstStyle/>
                    <a:p>
                      <a:r>
                        <a:rPr lang="en-US" sz="1000">
                          <a:effectLst/>
                          <a:latin typeface="Abadi" panose="020B0604020104020204" pitchFamily="34" charset="0"/>
                        </a:rPr>
                        <a:t>Bens de </a:t>
                      </a:r>
                      <a:r>
                        <a:rPr lang="en-US" sz="1000" err="1">
                          <a:effectLst/>
                          <a:latin typeface="Abadi" panose="020B0604020104020204" pitchFamily="34" charset="0"/>
                        </a:rPr>
                        <a:t>consumo</a:t>
                      </a:r>
                      <a:r>
                        <a:rPr lang="en-US" sz="1000">
                          <a:effectLst/>
                          <a:latin typeface="Abadi" panose="020B0604020104020204" pitchFamily="34" charset="0"/>
                        </a:rPr>
                        <a:t> </a:t>
                      </a:r>
                      <a:r>
                        <a:rPr lang="en-US" sz="1000" err="1">
                          <a:effectLst/>
                          <a:latin typeface="Abadi" panose="020B0604020104020204" pitchFamily="34" charset="0"/>
                        </a:rPr>
                        <a:t>não</a:t>
                      </a:r>
                      <a:r>
                        <a:rPr lang="en-US" sz="1000">
                          <a:effectLst/>
                          <a:latin typeface="Abadi" panose="020B0604020104020204" pitchFamily="34" charset="0"/>
                        </a:rPr>
                        <a:t> </a:t>
                      </a:r>
                      <a:r>
                        <a:rPr lang="en-US" sz="1000" err="1">
                          <a:effectLst/>
                          <a:latin typeface="Abadi" panose="020B0604020104020204" pitchFamily="34" charset="0"/>
                        </a:rPr>
                        <a:t>durável</a:t>
                      </a:r>
                      <a:endParaRPr lang="en-US" sz="1000">
                        <a:effectLst/>
                        <a:latin typeface="Abadi" panose="020B0604020104020204" pitchFamily="34" charset="0"/>
                      </a:endParaRPr>
                    </a:p>
                  </a:txBody>
                  <a:tcPr marL="0" marR="0" marT="0" marB="0" anchor="ctr"/>
                </a:tc>
                <a:tc>
                  <a:txBody>
                    <a:bodyPr/>
                    <a:lstStyle/>
                    <a:p>
                      <a:r>
                        <a:rPr lang="en-US" sz="1000">
                          <a:effectLst/>
                          <a:latin typeface="Abadi" panose="020B0604020104020204" pitchFamily="34" charset="0"/>
                        </a:rPr>
                        <a:t>9</a:t>
                      </a:r>
                    </a:p>
                  </a:txBody>
                  <a:tcPr marL="0" marR="0" marT="0" marB="0" anchor="ctr"/>
                </a:tc>
                <a:tc>
                  <a:txBody>
                    <a:bodyPr/>
                    <a:lstStyle/>
                    <a:p>
                      <a:r>
                        <a:rPr lang="en-US" sz="1000">
                          <a:effectLst/>
                          <a:latin typeface="Abadi" panose="020B0604020104020204" pitchFamily="34" charset="0"/>
                        </a:rPr>
                        <a:t>0</a:t>
                      </a:r>
                    </a:p>
                  </a:txBody>
                  <a:tcPr marL="0" marR="0" marT="0" marB="0" anchor="ctr"/>
                </a:tc>
                <a:tc>
                  <a:txBody>
                    <a:bodyPr/>
                    <a:lstStyle/>
                    <a:p>
                      <a:r>
                        <a:rPr lang="en-US" sz="1000">
                          <a:effectLst/>
                          <a:latin typeface="Abadi" panose="020B0604020104020204" pitchFamily="34" charset="0"/>
                        </a:rPr>
                        <a:t>4</a:t>
                      </a:r>
                    </a:p>
                  </a:txBody>
                  <a:tcPr marL="0" marR="0" marT="0" marB="0" anchor="ctr"/>
                </a:tc>
                <a:tc>
                  <a:txBody>
                    <a:bodyPr/>
                    <a:lstStyle/>
                    <a:p>
                      <a:r>
                        <a:rPr lang="en-US" sz="1000">
                          <a:effectLst/>
                          <a:latin typeface="Abadi" panose="020B0604020104020204" pitchFamily="34" charset="0"/>
                        </a:rPr>
                        <a:t>0</a:t>
                      </a:r>
                    </a:p>
                  </a:txBody>
                  <a:tcPr marL="0" marR="0" marT="0" marB="0" anchor="ctr"/>
                </a:tc>
                <a:tc>
                  <a:txBody>
                    <a:bodyPr/>
                    <a:lstStyle/>
                    <a:p>
                      <a:r>
                        <a:rPr lang="en-US" sz="1000">
                          <a:effectLst/>
                          <a:latin typeface="Abadi" panose="020B0604020104020204" pitchFamily="34" charset="0"/>
                        </a:rPr>
                        <a:t>0</a:t>
                      </a:r>
                    </a:p>
                  </a:txBody>
                  <a:tcPr marL="0" marR="0" marT="0" marB="0" anchor="ctr"/>
                </a:tc>
                <a:tc>
                  <a:txBody>
                    <a:bodyPr/>
                    <a:lstStyle/>
                    <a:p>
                      <a:r>
                        <a:rPr lang="en-US" sz="1000">
                          <a:effectLst/>
                          <a:latin typeface="Abadi" panose="020B0604020104020204" pitchFamily="34" charset="0"/>
                        </a:rPr>
                        <a:t>13</a:t>
                      </a:r>
                    </a:p>
                  </a:txBody>
                  <a:tcPr marL="0" marR="0" marT="0" marB="0" anchor="ctr"/>
                </a:tc>
                <a:tc>
                  <a:txBody>
                    <a:bodyPr/>
                    <a:lstStyle/>
                    <a:p>
                      <a:r>
                        <a:rPr lang="en-US" sz="1000">
                          <a:effectLst/>
                          <a:latin typeface="Abadi" panose="020B0604020104020204" pitchFamily="34" charset="0"/>
                        </a:rPr>
                        <a:t>7,4</a:t>
                      </a:r>
                    </a:p>
                  </a:txBody>
                  <a:tcPr marL="0" marR="0" marT="0" marB="0" anchor="ctr"/>
                </a:tc>
                <a:extLst>
                  <a:ext uri="{0D108BD9-81ED-4DB2-BD59-A6C34878D82A}">
                    <a16:rowId xmlns:a16="http://schemas.microsoft.com/office/drawing/2014/main" xmlns="" val="685213773"/>
                  </a:ext>
                </a:extLst>
              </a:tr>
              <a:tr h="164424">
                <a:tc>
                  <a:txBody>
                    <a:bodyPr/>
                    <a:lstStyle/>
                    <a:p>
                      <a:r>
                        <a:rPr lang="en-US" sz="1000" err="1">
                          <a:effectLst/>
                          <a:latin typeface="Abadi" panose="020B0604020104020204" pitchFamily="34" charset="0"/>
                        </a:rPr>
                        <a:t>Produtos</a:t>
                      </a:r>
                      <a:r>
                        <a:rPr lang="en-US" sz="1000">
                          <a:effectLst/>
                          <a:latin typeface="Abadi" panose="020B0604020104020204" pitchFamily="34" charset="0"/>
                        </a:rPr>
                        <a:t> </a:t>
                      </a:r>
                      <a:r>
                        <a:rPr lang="en-US" sz="1000" err="1">
                          <a:effectLst/>
                          <a:latin typeface="Abadi" panose="020B0604020104020204" pitchFamily="34" charset="0"/>
                        </a:rPr>
                        <a:t>agrícolas</a:t>
                      </a:r>
                      <a:endParaRPr lang="en-US" sz="1000">
                        <a:effectLst/>
                        <a:latin typeface="Abadi" panose="020B0604020104020204" pitchFamily="34" charset="0"/>
                      </a:endParaRPr>
                    </a:p>
                  </a:txBody>
                  <a:tcPr marL="0" marR="0" marT="0" marB="0" anchor="ctr"/>
                </a:tc>
                <a:tc>
                  <a:txBody>
                    <a:bodyPr/>
                    <a:lstStyle/>
                    <a:p>
                      <a:r>
                        <a:rPr lang="en-US" sz="1000">
                          <a:effectLst/>
                          <a:latin typeface="Abadi" panose="020B0604020104020204" pitchFamily="34" charset="0"/>
                        </a:rPr>
                        <a:t>4</a:t>
                      </a:r>
                    </a:p>
                  </a:txBody>
                  <a:tcPr marL="0" marR="0" marT="0" marB="0" anchor="ctr"/>
                </a:tc>
                <a:tc>
                  <a:txBody>
                    <a:bodyPr/>
                    <a:lstStyle/>
                    <a:p>
                      <a:r>
                        <a:rPr lang="en-US" sz="1000">
                          <a:effectLst/>
                          <a:latin typeface="Abadi" panose="020B0604020104020204" pitchFamily="34" charset="0"/>
                        </a:rPr>
                        <a:t>0</a:t>
                      </a:r>
                    </a:p>
                  </a:txBody>
                  <a:tcPr marL="0" marR="0" marT="0" marB="0" anchor="ctr"/>
                </a:tc>
                <a:tc>
                  <a:txBody>
                    <a:bodyPr/>
                    <a:lstStyle/>
                    <a:p>
                      <a:r>
                        <a:rPr lang="en-US" sz="1000">
                          <a:effectLst/>
                          <a:latin typeface="Abadi" panose="020B0604020104020204" pitchFamily="34" charset="0"/>
                        </a:rPr>
                        <a:t>3</a:t>
                      </a:r>
                    </a:p>
                  </a:txBody>
                  <a:tcPr marL="0" marR="0" marT="0" marB="0" anchor="ctr"/>
                </a:tc>
                <a:tc>
                  <a:txBody>
                    <a:bodyPr/>
                    <a:lstStyle/>
                    <a:p>
                      <a:r>
                        <a:rPr lang="en-US" sz="1000">
                          <a:effectLst/>
                          <a:latin typeface="Abadi" panose="020B0604020104020204" pitchFamily="34" charset="0"/>
                        </a:rPr>
                        <a:t>0</a:t>
                      </a:r>
                    </a:p>
                  </a:txBody>
                  <a:tcPr marL="0" marR="0" marT="0" marB="0" anchor="ctr"/>
                </a:tc>
                <a:tc>
                  <a:txBody>
                    <a:bodyPr/>
                    <a:lstStyle/>
                    <a:p>
                      <a:r>
                        <a:rPr lang="en-US" sz="1000">
                          <a:effectLst/>
                          <a:latin typeface="Abadi" panose="020B0604020104020204" pitchFamily="34" charset="0"/>
                        </a:rPr>
                        <a:t>0</a:t>
                      </a:r>
                    </a:p>
                  </a:txBody>
                  <a:tcPr marL="0" marR="0" marT="0" marB="0" anchor="ctr"/>
                </a:tc>
                <a:tc>
                  <a:txBody>
                    <a:bodyPr/>
                    <a:lstStyle/>
                    <a:p>
                      <a:r>
                        <a:rPr lang="en-US" sz="1000">
                          <a:effectLst/>
                          <a:latin typeface="Abadi" panose="020B0604020104020204" pitchFamily="34" charset="0"/>
                        </a:rPr>
                        <a:t>7</a:t>
                      </a:r>
                    </a:p>
                  </a:txBody>
                  <a:tcPr marL="0" marR="0" marT="0" marB="0" anchor="ctr"/>
                </a:tc>
                <a:tc>
                  <a:txBody>
                    <a:bodyPr/>
                    <a:lstStyle/>
                    <a:p>
                      <a:r>
                        <a:rPr lang="en-US" sz="1000">
                          <a:effectLst/>
                          <a:latin typeface="Abadi" panose="020B0604020104020204" pitchFamily="34" charset="0"/>
                        </a:rPr>
                        <a:t> </a:t>
                      </a:r>
                    </a:p>
                  </a:txBody>
                  <a:tcPr marL="0" marR="0" marT="0" marB="0" anchor="ctr"/>
                </a:tc>
                <a:extLst>
                  <a:ext uri="{0D108BD9-81ED-4DB2-BD59-A6C34878D82A}">
                    <a16:rowId xmlns:a16="http://schemas.microsoft.com/office/drawing/2014/main" xmlns="" val="263089449"/>
                  </a:ext>
                </a:extLst>
              </a:tr>
              <a:tr h="164424">
                <a:tc>
                  <a:txBody>
                    <a:bodyPr/>
                    <a:lstStyle/>
                    <a:p>
                      <a:r>
                        <a:rPr lang="en-US" sz="1000">
                          <a:effectLst/>
                          <a:latin typeface="Abadi" panose="020B0604020104020204" pitchFamily="34" charset="0"/>
                        </a:rPr>
                        <a:t>Material </a:t>
                      </a:r>
                      <a:r>
                        <a:rPr lang="en-US" sz="1000" err="1">
                          <a:effectLst/>
                          <a:latin typeface="Abadi" panose="020B0604020104020204" pitchFamily="34" charset="0"/>
                        </a:rPr>
                        <a:t>médico</a:t>
                      </a:r>
                      <a:endParaRPr lang="en-US" sz="1000">
                        <a:effectLst/>
                        <a:latin typeface="Abadi" panose="020B0604020104020204" pitchFamily="34" charset="0"/>
                      </a:endParaRPr>
                    </a:p>
                  </a:txBody>
                  <a:tcPr marL="0" marR="0" marT="0" marB="0" anchor="ctr"/>
                </a:tc>
                <a:tc>
                  <a:txBody>
                    <a:bodyPr/>
                    <a:lstStyle/>
                    <a:p>
                      <a:r>
                        <a:rPr lang="en-US" sz="1000">
                          <a:latin typeface="Abadi" panose="020B0604020104020204" pitchFamily="34" charset="0"/>
                        </a:rPr>
                        <a:t>1</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1</a:t>
                      </a:r>
                    </a:p>
                  </a:txBody>
                  <a:tcPr marL="0" marR="0" marT="0" marB="0" anchor="ctr"/>
                </a:tc>
                <a:tc>
                  <a:txBody>
                    <a:bodyPr/>
                    <a:lstStyle/>
                    <a:p>
                      <a:endParaRPr lang="en-US" sz="1000">
                        <a:effectLst/>
                        <a:latin typeface="Abadi" panose="020B0604020104020204" pitchFamily="34" charset="0"/>
                      </a:endParaRPr>
                    </a:p>
                  </a:txBody>
                  <a:tcPr marL="0" marR="0" marT="0" marB="0" anchor="ctr"/>
                </a:tc>
                <a:extLst>
                  <a:ext uri="{0D108BD9-81ED-4DB2-BD59-A6C34878D82A}">
                    <a16:rowId xmlns:a16="http://schemas.microsoft.com/office/drawing/2014/main" xmlns="" val="3331522172"/>
                  </a:ext>
                </a:extLst>
              </a:tr>
              <a:tr h="164424">
                <a:tc>
                  <a:txBody>
                    <a:bodyPr/>
                    <a:lstStyle/>
                    <a:p>
                      <a:r>
                        <a:rPr lang="en-US" sz="1000">
                          <a:effectLst/>
                          <a:latin typeface="Abadi" panose="020B0604020104020204" pitchFamily="34" charset="0"/>
                        </a:rPr>
                        <a:t>Mineral</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1</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1</a:t>
                      </a:r>
                    </a:p>
                  </a:txBody>
                  <a:tcPr marL="0" marR="0" marT="0" marB="0" anchor="ctr"/>
                </a:tc>
                <a:tc>
                  <a:txBody>
                    <a:bodyPr/>
                    <a:lstStyle/>
                    <a:p>
                      <a:endParaRPr lang="en-US" sz="1000">
                        <a:effectLst/>
                        <a:latin typeface="Abadi" panose="020B0604020104020204" pitchFamily="34" charset="0"/>
                      </a:endParaRPr>
                    </a:p>
                  </a:txBody>
                  <a:tcPr marL="0" marR="0" marT="0" marB="0" anchor="ctr"/>
                </a:tc>
                <a:extLst>
                  <a:ext uri="{0D108BD9-81ED-4DB2-BD59-A6C34878D82A}">
                    <a16:rowId xmlns:a16="http://schemas.microsoft.com/office/drawing/2014/main" xmlns="" val="4006574350"/>
                  </a:ext>
                </a:extLst>
              </a:tr>
              <a:tr h="164424">
                <a:tc>
                  <a:txBody>
                    <a:bodyPr/>
                    <a:lstStyle/>
                    <a:p>
                      <a:r>
                        <a:rPr lang="en-US" sz="1000" err="1">
                          <a:effectLst/>
                          <a:latin typeface="Abadi" panose="020B0604020104020204" pitchFamily="34" charset="0"/>
                        </a:rPr>
                        <a:t>Plástico</a:t>
                      </a:r>
                      <a:r>
                        <a:rPr lang="en-US" sz="1000">
                          <a:effectLst/>
                          <a:latin typeface="Abadi" panose="020B0604020104020204" pitchFamily="34" charset="0"/>
                        </a:rPr>
                        <a:t> e borracha</a:t>
                      </a:r>
                    </a:p>
                  </a:txBody>
                  <a:tcPr marL="0" marR="0" marT="0" marB="0" anchor="ctr"/>
                </a:tc>
                <a:tc>
                  <a:txBody>
                    <a:bodyPr/>
                    <a:lstStyle/>
                    <a:p>
                      <a:r>
                        <a:rPr lang="en-US" sz="1000">
                          <a:latin typeface="Abadi" panose="020B0604020104020204" pitchFamily="34" charset="0"/>
                        </a:rPr>
                        <a:t>4</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0</a:t>
                      </a:r>
                    </a:p>
                  </a:txBody>
                  <a:tcPr marL="0" marR="0" marT="0" marB="0" anchor="ctr"/>
                </a:tc>
                <a:tc>
                  <a:txBody>
                    <a:bodyPr/>
                    <a:lstStyle/>
                    <a:p>
                      <a:r>
                        <a:rPr lang="en-US" sz="1000">
                          <a:latin typeface="Abadi" panose="020B0604020104020204" pitchFamily="34" charset="0"/>
                        </a:rPr>
                        <a:t>4</a:t>
                      </a:r>
                    </a:p>
                  </a:txBody>
                  <a:tcPr marL="0" marR="0" marT="0" marB="0" anchor="ctr"/>
                </a:tc>
                <a:tc>
                  <a:txBody>
                    <a:bodyPr/>
                    <a:lstStyle/>
                    <a:p>
                      <a:r>
                        <a:rPr lang="en-US" sz="1000">
                          <a:effectLst/>
                          <a:latin typeface="Abadi" panose="020B0604020104020204" pitchFamily="34" charset="0"/>
                        </a:rPr>
                        <a:t> </a:t>
                      </a:r>
                    </a:p>
                  </a:txBody>
                  <a:tcPr marL="0" marR="0" marT="0" marB="0" anchor="ctr"/>
                </a:tc>
                <a:extLst>
                  <a:ext uri="{0D108BD9-81ED-4DB2-BD59-A6C34878D82A}">
                    <a16:rowId xmlns:a16="http://schemas.microsoft.com/office/drawing/2014/main" xmlns="" val="884141504"/>
                  </a:ext>
                </a:extLst>
              </a:tr>
              <a:tr h="164424">
                <a:tc>
                  <a:txBody>
                    <a:bodyPr/>
                    <a:lstStyle/>
                    <a:p>
                      <a:r>
                        <a:rPr lang="en-US" sz="1000">
                          <a:effectLst/>
                          <a:latin typeface="Abadi" panose="020B0604020104020204" pitchFamily="34" charset="0"/>
                        </a:rPr>
                        <a:t>Total</a:t>
                      </a:r>
                    </a:p>
                  </a:txBody>
                  <a:tcPr marL="0" marR="0" marT="0" marB="0" anchor="ctr"/>
                </a:tc>
                <a:tc>
                  <a:txBody>
                    <a:bodyPr/>
                    <a:lstStyle/>
                    <a:p>
                      <a:r>
                        <a:rPr lang="en-US" sz="1000">
                          <a:effectLst/>
                          <a:latin typeface="Abadi" panose="020B0604020104020204" pitchFamily="34" charset="0"/>
                        </a:rPr>
                        <a:t>162</a:t>
                      </a:r>
                    </a:p>
                  </a:txBody>
                  <a:tcPr marL="0" marR="0" marT="0" marB="0" anchor="ctr"/>
                </a:tc>
                <a:tc>
                  <a:txBody>
                    <a:bodyPr/>
                    <a:lstStyle/>
                    <a:p>
                      <a:r>
                        <a:rPr lang="en-US" sz="1000">
                          <a:effectLst/>
                          <a:latin typeface="Abadi" panose="020B0604020104020204" pitchFamily="34" charset="0"/>
                        </a:rPr>
                        <a:t>2</a:t>
                      </a:r>
                    </a:p>
                  </a:txBody>
                  <a:tcPr marL="0" marR="0" marT="0" marB="0" anchor="ctr"/>
                </a:tc>
                <a:tc>
                  <a:txBody>
                    <a:bodyPr/>
                    <a:lstStyle/>
                    <a:p>
                      <a:r>
                        <a:rPr lang="en-US" sz="1000">
                          <a:effectLst/>
                          <a:latin typeface="Abadi" panose="020B0604020104020204" pitchFamily="34" charset="0"/>
                        </a:rPr>
                        <a:t>8</a:t>
                      </a:r>
                    </a:p>
                  </a:txBody>
                  <a:tcPr marL="0" marR="0" marT="0" marB="0" anchor="ctr"/>
                </a:tc>
                <a:tc>
                  <a:txBody>
                    <a:bodyPr/>
                    <a:lstStyle/>
                    <a:p>
                      <a:r>
                        <a:rPr lang="en-US" sz="1000">
                          <a:effectLst/>
                          <a:latin typeface="Abadi" panose="020B0604020104020204" pitchFamily="34" charset="0"/>
                        </a:rPr>
                        <a:t>3</a:t>
                      </a:r>
                    </a:p>
                  </a:txBody>
                  <a:tcPr marL="0" marR="0" marT="0" marB="0" anchor="ctr"/>
                </a:tc>
                <a:tc>
                  <a:txBody>
                    <a:bodyPr/>
                    <a:lstStyle/>
                    <a:p>
                      <a:r>
                        <a:rPr lang="en-US" sz="1000">
                          <a:effectLst/>
                          <a:latin typeface="Abadi" panose="020B0604020104020204" pitchFamily="34" charset="0"/>
                        </a:rPr>
                        <a:t>1</a:t>
                      </a:r>
                    </a:p>
                  </a:txBody>
                  <a:tcPr marL="0" marR="0" marT="0" marB="0" anchor="ctr"/>
                </a:tc>
                <a:tc>
                  <a:txBody>
                    <a:bodyPr/>
                    <a:lstStyle/>
                    <a:p>
                      <a:r>
                        <a:rPr lang="en-US" sz="1000">
                          <a:effectLst/>
                          <a:latin typeface="Abadi" panose="020B0604020104020204" pitchFamily="34" charset="0"/>
                        </a:rPr>
                        <a:t>176</a:t>
                      </a:r>
                    </a:p>
                  </a:txBody>
                  <a:tcPr marL="0" marR="0" marT="0" marB="0" anchor="ctr"/>
                </a:tc>
                <a:tc>
                  <a:txBody>
                    <a:bodyPr/>
                    <a:lstStyle/>
                    <a:p>
                      <a:r>
                        <a:rPr lang="en-US" sz="1000">
                          <a:effectLst/>
                          <a:latin typeface="Abadi" panose="020B0604020104020204" pitchFamily="34" charset="0"/>
                        </a:rPr>
                        <a:t>100</a:t>
                      </a:r>
                    </a:p>
                  </a:txBody>
                  <a:tcPr marL="0" marR="0" marT="0" marB="0" anchor="ctr"/>
                </a:tc>
                <a:extLst>
                  <a:ext uri="{0D108BD9-81ED-4DB2-BD59-A6C34878D82A}">
                    <a16:rowId xmlns:a16="http://schemas.microsoft.com/office/drawing/2014/main" xmlns="" val="188815693"/>
                  </a:ext>
                </a:extLst>
              </a:tr>
            </a:tbl>
          </a:graphicData>
        </a:graphic>
      </p:graphicFrame>
      <p:pic>
        <p:nvPicPr>
          <p:cNvPr id="2" name="Picture 1">
            <a:extLst>
              <a:ext uri="{FF2B5EF4-FFF2-40B4-BE49-F238E27FC236}">
                <a16:creationId xmlns:a16="http://schemas.microsoft.com/office/drawing/2014/main" xmlns="" id="{003DBB8B-A1A9-0E25-B063-72BAB598DB7E}"/>
              </a:ext>
            </a:extLst>
          </p:cNvPr>
          <p:cNvPicPr>
            <a:picLocks noChangeAspect="1"/>
          </p:cNvPicPr>
          <p:nvPr/>
        </p:nvPicPr>
        <p:blipFill>
          <a:blip r:embed="rId2"/>
          <a:stretch>
            <a:fillRect/>
          </a:stretch>
        </p:blipFill>
        <p:spPr>
          <a:xfrm>
            <a:off x="622520" y="643461"/>
            <a:ext cx="10793408" cy="6089938"/>
          </a:xfrm>
          <a:prstGeom prst="rect">
            <a:avLst/>
          </a:prstGeom>
        </p:spPr>
      </p:pic>
    </p:spTree>
    <p:extLst>
      <p:ext uri="{BB962C8B-B14F-4D97-AF65-F5344CB8AC3E}">
        <p14:creationId xmlns:p14="http://schemas.microsoft.com/office/powerpoint/2010/main" val="3257374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636F6DB7-CF8D-494A-82F6-13B58DCA98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panose="020B0604020104020204" pitchFamily="34" charset="0"/>
            </a:endParaRPr>
          </a:p>
        </p:txBody>
      </p:sp>
      <p:sp>
        <p:nvSpPr>
          <p:cNvPr id="13" name="Rectangle 12">
            <a:extLst>
              <a:ext uri="{FF2B5EF4-FFF2-40B4-BE49-F238E27FC236}">
                <a16:creationId xmlns:a16="http://schemas.microsoft.com/office/drawing/2014/main" xmlns="" id="{0B7E5194-6E82-4A44-99C3-FE7D87F341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latin typeface="Abadi" panose="020B0604020104020204" pitchFamily="34" charset="0"/>
            </a:endParaRPr>
          </a:p>
        </p:txBody>
      </p:sp>
      <p:sp>
        <p:nvSpPr>
          <p:cNvPr id="2" name="Title 1">
            <a:extLst>
              <a:ext uri="{FF2B5EF4-FFF2-40B4-BE49-F238E27FC236}">
                <a16:creationId xmlns:a16="http://schemas.microsoft.com/office/drawing/2014/main" xmlns="" id="{49DC382A-EAAB-3DB0-C878-743066C6D9AF}"/>
              </a:ext>
            </a:extLst>
          </p:cNvPr>
          <p:cNvSpPr>
            <a:spLocks noGrp="1"/>
          </p:cNvSpPr>
          <p:nvPr>
            <p:ph type="title"/>
          </p:nvPr>
        </p:nvSpPr>
        <p:spPr>
          <a:xfrm>
            <a:off x="764110" y="826346"/>
            <a:ext cx="3171905" cy="1013800"/>
          </a:xfrm>
        </p:spPr>
        <p:txBody>
          <a:bodyPr>
            <a:normAutofit/>
          </a:bodyPr>
          <a:lstStyle/>
          <a:p>
            <a:r>
              <a:rPr lang="pt-BR" sz="2400">
                <a:solidFill>
                  <a:srgbClr val="FFFFFF"/>
                </a:solidFill>
              </a:rPr>
              <a:t>Há Dano, QUAIS AS Causas?</a:t>
            </a:r>
          </a:p>
        </p:txBody>
      </p:sp>
      <p:grpSp>
        <p:nvGrpSpPr>
          <p:cNvPr id="15" name="Group 14">
            <a:extLst>
              <a:ext uri="{FF2B5EF4-FFF2-40B4-BE49-F238E27FC236}">
                <a16:creationId xmlns:a16="http://schemas.microsoft.com/office/drawing/2014/main" xmlns="" id="{49FCC1E1-84D3-494D-A0A0-286AFA1C301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46534" y="453643"/>
            <a:ext cx="11298933" cy="98554"/>
            <a:chOff x="446534" y="453643"/>
            <a:chExt cx="11298933" cy="98554"/>
          </a:xfrm>
        </p:grpSpPr>
        <p:sp>
          <p:nvSpPr>
            <p:cNvPr id="16" name="Rectangle 15">
              <a:extLst>
                <a:ext uri="{FF2B5EF4-FFF2-40B4-BE49-F238E27FC236}">
                  <a16:creationId xmlns:a16="http://schemas.microsoft.com/office/drawing/2014/main" xmlns="" id="{96E09E90-FF79-402E-AF01-97A279BEAD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latin typeface="Abadi" panose="020B0604020104020204" pitchFamily="34" charset="0"/>
              </a:endParaRPr>
            </a:p>
          </p:txBody>
        </p:sp>
        <p:sp>
          <p:nvSpPr>
            <p:cNvPr id="17" name="Rectangle 16">
              <a:extLst>
                <a:ext uri="{FF2B5EF4-FFF2-40B4-BE49-F238E27FC236}">
                  <a16:creationId xmlns:a16="http://schemas.microsoft.com/office/drawing/2014/main" xmlns="" id="{EC6946F8-4B9B-4C51-9F51-2DB377392C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latin typeface="Abadi" panose="020B0604020104020204" pitchFamily="34" charset="0"/>
              </a:endParaRPr>
            </a:p>
          </p:txBody>
        </p:sp>
        <p:sp>
          <p:nvSpPr>
            <p:cNvPr id="18" name="Rectangle 17">
              <a:extLst>
                <a:ext uri="{FF2B5EF4-FFF2-40B4-BE49-F238E27FC236}">
                  <a16:creationId xmlns:a16="http://schemas.microsoft.com/office/drawing/2014/main" xmlns="" id="{7B3D2B3D-A285-438C-A344-AED3E46A07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latin typeface="Abadi" panose="020B0604020104020204" pitchFamily="34" charset="0"/>
              </a:endParaRPr>
            </a:p>
          </p:txBody>
        </p:sp>
      </p:grpSp>
      <p:sp>
        <p:nvSpPr>
          <p:cNvPr id="8" name="Content Placeholder 7">
            <a:extLst>
              <a:ext uri="{FF2B5EF4-FFF2-40B4-BE49-F238E27FC236}">
                <a16:creationId xmlns:a16="http://schemas.microsoft.com/office/drawing/2014/main" xmlns="" id="{30F5B81E-0159-1E12-0033-2F5ECB53D7E8}"/>
              </a:ext>
            </a:extLst>
          </p:cNvPr>
          <p:cNvSpPr>
            <a:spLocks noGrp="1"/>
          </p:cNvSpPr>
          <p:nvPr>
            <p:ph idx="1"/>
          </p:nvPr>
        </p:nvSpPr>
        <p:spPr>
          <a:xfrm>
            <a:off x="764110" y="2052084"/>
            <a:ext cx="3033249" cy="3856229"/>
          </a:xfrm>
        </p:spPr>
        <p:txBody>
          <a:bodyPr anchor="t">
            <a:normAutofit/>
          </a:bodyPr>
          <a:lstStyle/>
          <a:p>
            <a:r>
              <a:rPr lang="en-US" sz="1600">
                <a:solidFill>
                  <a:srgbClr val="FFFFFF"/>
                </a:solidFill>
              </a:rPr>
              <a:t>Dados de um </a:t>
            </a:r>
            <a:r>
              <a:rPr lang="en-US" sz="1600" err="1">
                <a:solidFill>
                  <a:srgbClr val="FFFFFF"/>
                </a:solidFill>
              </a:rPr>
              <a:t>caso</a:t>
            </a:r>
            <a:r>
              <a:rPr lang="en-US" sz="1600">
                <a:solidFill>
                  <a:srgbClr val="FFFFFF"/>
                </a:solidFill>
              </a:rPr>
              <a:t> </a:t>
            </a:r>
            <a:r>
              <a:rPr lang="en-US" sz="1600" err="1">
                <a:solidFill>
                  <a:srgbClr val="FFFFFF"/>
                </a:solidFill>
              </a:rPr>
              <a:t>recente</a:t>
            </a:r>
            <a:r>
              <a:rPr lang="en-US" sz="1600">
                <a:solidFill>
                  <a:srgbClr val="FFFFFF"/>
                </a:solidFill>
              </a:rPr>
              <a:t>, </a:t>
            </a:r>
            <a:r>
              <a:rPr lang="en-US" sz="1600" err="1">
                <a:solidFill>
                  <a:srgbClr val="FFFFFF"/>
                </a:solidFill>
              </a:rPr>
              <a:t>fonte</a:t>
            </a:r>
            <a:r>
              <a:rPr lang="en-US" sz="1600">
                <a:solidFill>
                  <a:srgbClr val="FFFFFF"/>
                </a:solidFill>
              </a:rPr>
              <a:t> </a:t>
            </a:r>
            <a:r>
              <a:rPr lang="en-US" sz="1600" err="1">
                <a:solidFill>
                  <a:srgbClr val="FFFFFF"/>
                </a:solidFill>
              </a:rPr>
              <a:t>DoU</a:t>
            </a:r>
            <a:endParaRPr lang="en-US" sz="1600">
              <a:solidFill>
                <a:srgbClr val="FFFFFF"/>
              </a:solidFill>
            </a:endParaRPr>
          </a:p>
          <a:p>
            <a:r>
              <a:rPr lang="en-US" sz="1600">
                <a:solidFill>
                  <a:srgbClr val="FFFFFF"/>
                </a:solidFill>
              </a:rPr>
              <a:t>Mercado </a:t>
            </a:r>
            <a:r>
              <a:rPr lang="en-US" sz="1600" err="1">
                <a:solidFill>
                  <a:srgbClr val="FFFFFF"/>
                </a:solidFill>
              </a:rPr>
              <a:t>cresceu</a:t>
            </a:r>
            <a:r>
              <a:rPr lang="en-US" sz="1600">
                <a:solidFill>
                  <a:srgbClr val="FFFFFF"/>
                </a:solidFill>
              </a:rPr>
              <a:t> 121% </a:t>
            </a:r>
            <a:r>
              <a:rPr lang="en-US" sz="1600" err="1">
                <a:solidFill>
                  <a:srgbClr val="FFFFFF"/>
                </a:solidFill>
              </a:rPr>
              <a:t>em</a:t>
            </a:r>
            <a:r>
              <a:rPr lang="en-US" sz="1600">
                <a:solidFill>
                  <a:srgbClr val="FFFFFF"/>
                </a:solidFill>
              </a:rPr>
              <a:t> 5 </a:t>
            </a:r>
            <a:r>
              <a:rPr lang="en-US" sz="1600" err="1">
                <a:solidFill>
                  <a:srgbClr val="FFFFFF"/>
                </a:solidFill>
              </a:rPr>
              <a:t>anos</a:t>
            </a:r>
            <a:endParaRPr lang="en-US" sz="1600">
              <a:solidFill>
                <a:srgbClr val="FFFFFF"/>
              </a:solidFill>
            </a:endParaRPr>
          </a:p>
          <a:p>
            <a:r>
              <a:rPr lang="en-US" sz="1600">
                <a:solidFill>
                  <a:srgbClr val="FFFFFF"/>
                </a:solidFill>
              </a:rPr>
              <a:t>ID com </a:t>
            </a:r>
            <a:r>
              <a:rPr lang="en-US" sz="1600" err="1">
                <a:solidFill>
                  <a:srgbClr val="FFFFFF"/>
                </a:solidFill>
              </a:rPr>
              <a:t>indicadores</a:t>
            </a:r>
            <a:r>
              <a:rPr lang="en-US" sz="1600">
                <a:solidFill>
                  <a:srgbClr val="FFFFFF"/>
                </a:solidFill>
              </a:rPr>
              <a:t> de </a:t>
            </a:r>
            <a:r>
              <a:rPr lang="en-US" sz="1600" err="1">
                <a:solidFill>
                  <a:srgbClr val="FFFFFF"/>
                </a:solidFill>
              </a:rPr>
              <a:t>fragilização</a:t>
            </a:r>
            <a:endParaRPr lang="en-US" sz="1600">
              <a:solidFill>
                <a:srgbClr val="FFFFFF"/>
              </a:solidFill>
            </a:endParaRPr>
          </a:p>
          <a:p>
            <a:r>
              <a:rPr lang="en-US" sz="1600">
                <a:solidFill>
                  <a:srgbClr val="FFFFFF"/>
                </a:solidFill>
              </a:rPr>
              <a:t>Outros Produtores </a:t>
            </a:r>
            <a:r>
              <a:rPr lang="en-US" sz="1600" err="1">
                <a:solidFill>
                  <a:srgbClr val="FFFFFF"/>
                </a:solidFill>
              </a:rPr>
              <a:t>Domésticos</a:t>
            </a:r>
            <a:r>
              <a:rPr lang="en-US" sz="1600">
                <a:solidFill>
                  <a:srgbClr val="FFFFFF"/>
                </a:solidFill>
              </a:rPr>
              <a:t> </a:t>
            </a:r>
            <a:r>
              <a:rPr lang="en-US" sz="1600" err="1">
                <a:solidFill>
                  <a:srgbClr val="FFFFFF"/>
                </a:solidFill>
              </a:rPr>
              <a:t>aumentaram</a:t>
            </a:r>
            <a:r>
              <a:rPr lang="en-US" sz="1600">
                <a:solidFill>
                  <a:srgbClr val="FFFFFF"/>
                </a:solidFill>
              </a:rPr>
              <a:t> as </a:t>
            </a:r>
            <a:r>
              <a:rPr lang="en-US" sz="1600" err="1">
                <a:solidFill>
                  <a:srgbClr val="FFFFFF"/>
                </a:solidFill>
              </a:rPr>
              <a:t>vendas</a:t>
            </a:r>
            <a:r>
              <a:rPr lang="en-US" sz="1600">
                <a:solidFill>
                  <a:srgbClr val="FFFFFF"/>
                </a:solidFill>
              </a:rPr>
              <a:t> </a:t>
            </a:r>
            <a:r>
              <a:rPr lang="en-US" sz="1600" err="1">
                <a:solidFill>
                  <a:srgbClr val="FFFFFF"/>
                </a:solidFill>
              </a:rPr>
              <a:t>em</a:t>
            </a:r>
            <a:r>
              <a:rPr lang="en-US" sz="1600">
                <a:solidFill>
                  <a:srgbClr val="FFFFFF"/>
                </a:solidFill>
              </a:rPr>
              <a:t> 166%</a:t>
            </a:r>
          </a:p>
          <a:p>
            <a:r>
              <a:rPr lang="en-US" sz="1600" err="1">
                <a:solidFill>
                  <a:srgbClr val="FFFFFF"/>
                </a:solidFill>
              </a:rPr>
              <a:t>Margem</a:t>
            </a:r>
            <a:r>
              <a:rPr lang="en-US" sz="1600">
                <a:solidFill>
                  <a:srgbClr val="FFFFFF"/>
                </a:solidFill>
              </a:rPr>
              <a:t> de Dumping de </a:t>
            </a:r>
            <a:r>
              <a:rPr lang="en-US" sz="1600" err="1">
                <a:solidFill>
                  <a:srgbClr val="FFFFFF"/>
                </a:solidFill>
              </a:rPr>
              <a:t>Abertura</a:t>
            </a:r>
            <a:r>
              <a:rPr lang="en-US" sz="1600">
                <a:solidFill>
                  <a:srgbClr val="FFFFFF"/>
                </a:solidFill>
              </a:rPr>
              <a:t>: 360%</a:t>
            </a:r>
          </a:p>
          <a:p>
            <a:r>
              <a:rPr lang="en-US" sz="1600" err="1">
                <a:solidFill>
                  <a:srgbClr val="FFFFFF"/>
                </a:solidFill>
              </a:rPr>
              <a:t>Indexador</a:t>
            </a:r>
            <a:r>
              <a:rPr lang="en-US" sz="1600">
                <a:solidFill>
                  <a:srgbClr val="FFFFFF"/>
                </a:solidFill>
              </a:rPr>
              <a:t> </a:t>
            </a:r>
            <a:r>
              <a:rPr lang="en-US" sz="1600" err="1">
                <a:solidFill>
                  <a:srgbClr val="FFFFFF"/>
                </a:solidFill>
              </a:rPr>
              <a:t>utilizado</a:t>
            </a:r>
            <a:r>
              <a:rPr lang="en-US" sz="1600">
                <a:solidFill>
                  <a:srgbClr val="FFFFFF"/>
                </a:solidFill>
              </a:rPr>
              <a:t>: IPA-OG</a:t>
            </a:r>
          </a:p>
        </p:txBody>
      </p:sp>
      <p:pic>
        <p:nvPicPr>
          <p:cNvPr id="4" name="Content Placeholder 3">
            <a:extLst>
              <a:ext uri="{FF2B5EF4-FFF2-40B4-BE49-F238E27FC236}">
                <a16:creationId xmlns:a16="http://schemas.microsoft.com/office/drawing/2014/main" xmlns="" id="{B426AB11-E892-B562-3A2B-5244748432C6}"/>
              </a:ext>
            </a:extLst>
          </p:cNvPr>
          <p:cNvPicPr>
            <a:picLocks noChangeAspect="1"/>
          </p:cNvPicPr>
          <p:nvPr/>
        </p:nvPicPr>
        <p:blipFill>
          <a:blip r:embed="rId2"/>
          <a:stretch>
            <a:fillRect/>
          </a:stretch>
        </p:blipFill>
        <p:spPr>
          <a:xfrm>
            <a:off x="4274612" y="614407"/>
            <a:ext cx="7535070" cy="5359673"/>
          </a:xfrm>
          <a:prstGeom prst="rect">
            <a:avLst/>
          </a:prstGeom>
        </p:spPr>
      </p:pic>
    </p:spTree>
    <p:extLst>
      <p:ext uri="{BB962C8B-B14F-4D97-AF65-F5344CB8AC3E}">
        <p14:creationId xmlns:p14="http://schemas.microsoft.com/office/powerpoint/2010/main" val="265546079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02E7BB-77A5-6AD7-21F4-56C2413668F8}"/>
              </a:ext>
            </a:extLst>
          </p:cNvPr>
          <p:cNvSpPr>
            <a:spLocks noGrp="1"/>
          </p:cNvSpPr>
          <p:nvPr>
            <p:ph type="title"/>
          </p:nvPr>
        </p:nvSpPr>
        <p:spPr/>
        <p:txBody>
          <a:bodyPr/>
          <a:lstStyle/>
          <a:p>
            <a:r>
              <a:rPr lang="pt-BR"/>
              <a:t>Repercussões Fáticas</a:t>
            </a:r>
          </a:p>
        </p:txBody>
      </p:sp>
      <p:sp>
        <p:nvSpPr>
          <p:cNvPr id="3" name="Content Placeholder 2">
            <a:extLst>
              <a:ext uri="{FF2B5EF4-FFF2-40B4-BE49-F238E27FC236}">
                <a16:creationId xmlns:a16="http://schemas.microsoft.com/office/drawing/2014/main" xmlns="" id="{370318E5-655E-9C65-BAAB-DC5F08B7F7A0}"/>
              </a:ext>
            </a:extLst>
          </p:cNvPr>
          <p:cNvSpPr>
            <a:spLocks noGrp="1"/>
          </p:cNvSpPr>
          <p:nvPr>
            <p:ph idx="1"/>
          </p:nvPr>
        </p:nvSpPr>
        <p:spPr>
          <a:xfrm>
            <a:off x="495547" y="1898374"/>
            <a:ext cx="11115261" cy="4504860"/>
          </a:xfrm>
        </p:spPr>
        <p:txBody>
          <a:bodyPr>
            <a:normAutofit lnSpcReduction="10000"/>
          </a:bodyPr>
          <a:lstStyle/>
          <a:p>
            <a:endParaRPr lang="pt-BR"/>
          </a:p>
          <a:p>
            <a:r>
              <a:rPr lang="pt-BR"/>
              <a:t>Aumento dos Preços no Mercado Doméstico </a:t>
            </a:r>
            <a:r>
              <a:rPr lang="pt-BR">
                <a:sym typeface="Wingdings" panose="05000000000000000000" pitchFamily="2" charset="2"/>
              </a:rPr>
              <a:t> Sempre (Inflação é um problema de Interesse Público)</a:t>
            </a:r>
          </a:p>
          <a:p>
            <a:r>
              <a:rPr lang="pt-BR">
                <a:sym typeface="Wingdings" panose="05000000000000000000" pitchFamily="2" charset="2"/>
              </a:rPr>
              <a:t>Aumentos nos Custos dos elos de </a:t>
            </a:r>
            <a:r>
              <a:rPr lang="pt-BR" err="1">
                <a:sym typeface="Wingdings" panose="05000000000000000000" pitchFamily="2" charset="2"/>
              </a:rPr>
              <a:t>Downstream</a:t>
            </a:r>
            <a:r>
              <a:rPr lang="pt-BR">
                <a:sym typeface="Wingdings" panose="05000000000000000000" pitchFamily="2" charset="2"/>
              </a:rPr>
              <a:t>  Sempre (Impacto em produção, empregos, renda nos demais segmentos encadeados é um problema de Interesse Público)</a:t>
            </a:r>
          </a:p>
          <a:p>
            <a:r>
              <a:rPr lang="pt-BR">
                <a:sym typeface="Wingdings" panose="05000000000000000000" pitchFamily="2" charset="2"/>
              </a:rPr>
              <a:t>Desabastecimento?  Frequente (Impacto em produção, empregos, renda nos demais segmentos encadeados e sobre os consumidores finais é um problema de Interesse Público)</a:t>
            </a:r>
          </a:p>
          <a:p>
            <a:r>
              <a:rPr lang="pt-BR">
                <a:sym typeface="Wingdings" panose="05000000000000000000" pitchFamily="2" charset="2"/>
              </a:rPr>
              <a:t>Criação de Posição Dominante e Abuso de Poder de Mercado  Estratégia da Defesa Comercial para elevação dos Custos de Rivais (O Impacto deste fenômeno sobre o Mercado Interno é problema de Interesse Público)</a:t>
            </a:r>
          </a:p>
          <a:p>
            <a:r>
              <a:rPr lang="pt-BR">
                <a:sym typeface="Wingdings" panose="05000000000000000000" pitchFamily="2" charset="2"/>
              </a:rPr>
              <a:t>Impactos sanitários/ambientais adversos Possíveis (Problemas de Interesse Público)</a:t>
            </a:r>
          </a:p>
          <a:p>
            <a:r>
              <a:rPr lang="pt-BR">
                <a:sym typeface="Wingdings" panose="05000000000000000000" pitchFamily="2" charset="2"/>
              </a:rPr>
              <a:t>Prolongamento de ineficiências produtivas, sem enfrentar as causas não dumping  Muito provável, especialmente com as sucessivas prorrogações quinquenais</a:t>
            </a:r>
          </a:p>
          <a:p>
            <a:r>
              <a:rPr lang="pt-BR">
                <a:sym typeface="Wingdings" panose="05000000000000000000" pitchFamily="2" charset="2"/>
              </a:rPr>
              <a:t>Sucesso na </a:t>
            </a:r>
            <a:r>
              <a:rPr lang="pt-BR" err="1">
                <a:sym typeface="Wingdings" panose="05000000000000000000" pitchFamily="2" charset="2"/>
              </a:rPr>
              <a:t>sham</a:t>
            </a:r>
            <a:r>
              <a:rPr lang="pt-BR">
                <a:sym typeface="Wingdings" panose="05000000000000000000" pitchFamily="2" charset="2"/>
              </a:rPr>
              <a:t> </a:t>
            </a:r>
            <a:r>
              <a:rPr lang="pt-BR" err="1">
                <a:sym typeface="Wingdings" panose="05000000000000000000" pitchFamily="2" charset="2"/>
              </a:rPr>
              <a:t>litigation</a:t>
            </a:r>
            <a:r>
              <a:rPr lang="pt-BR">
                <a:sym typeface="Wingdings" panose="05000000000000000000" pitchFamily="2" charset="2"/>
              </a:rPr>
              <a:t>  Possível (Desestímulo aos comportamentos rentistas prejudiciais é de Interesse Público</a:t>
            </a:r>
            <a:endParaRPr lang="pt-BR"/>
          </a:p>
        </p:txBody>
      </p:sp>
    </p:spTree>
    <p:extLst>
      <p:ext uri="{BB962C8B-B14F-4D97-AF65-F5344CB8AC3E}">
        <p14:creationId xmlns:p14="http://schemas.microsoft.com/office/powerpoint/2010/main" val="783109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xmlns="" id="{E9209EA6-FB9C-4E80-9B63-3BC4C0628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87D98868-D6DC-40C4-A67A-26D3EF9B9D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614407"/>
            <a:ext cx="750779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xmlns="" id="{085E2C4C-428E-09CC-0098-2CEE7E149732}"/>
              </a:ext>
            </a:extLst>
          </p:cNvPr>
          <p:cNvSpPr>
            <a:spLocks noGrp="1"/>
          </p:cNvSpPr>
          <p:nvPr>
            <p:ph type="title"/>
          </p:nvPr>
        </p:nvSpPr>
        <p:spPr>
          <a:xfrm>
            <a:off x="4401850" y="702156"/>
            <a:ext cx="7208958" cy="1013800"/>
          </a:xfrm>
        </p:spPr>
        <p:txBody>
          <a:bodyPr>
            <a:normAutofit/>
          </a:bodyPr>
          <a:lstStyle/>
          <a:p>
            <a:pPr>
              <a:lnSpc>
                <a:spcPct val="90000"/>
              </a:lnSpc>
            </a:pPr>
            <a:r>
              <a:rPr lang="en-US" sz="2200">
                <a:solidFill>
                  <a:srgbClr val="FFFFFF"/>
                </a:solidFill>
              </a:rPr>
              <a:t>A</a:t>
            </a:r>
            <a:r>
              <a:rPr lang="pt-BR" sz="2200">
                <a:solidFill>
                  <a:srgbClr val="FFFFFF"/>
                </a:solidFill>
              </a:rPr>
              <a:t> Portaria 282/2023 | Importantes aperfeiçoamentos em relação à Minuta posta à Consulta Pública</a:t>
            </a:r>
          </a:p>
        </p:txBody>
      </p:sp>
      <p:grpSp>
        <p:nvGrpSpPr>
          <p:cNvPr id="49" name="Group 48">
            <a:extLst>
              <a:ext uri="{FF2B5EF4-FFF2-40B4-BE49-F238E27FC236}">
                <a16:creationId xmlns:a16="http://schemas.microsoft.com/office/drawing/2014/main" xmlns="" id="{DD45597E-AF81-4397-A735-3DE1D96E821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46534" y="453643"/>
            <a:ext cx="11298933" cy="98554"/>
            <a:chOff x="446534" y="453643"/>
            <a:chExt cx="11298933" cy="98554"/>
          </a:xfrm>
        </p:grpSpPr>
        <p:sp>
          <p:nvSpPr>
            <p:cNvPr id="50" name="Rectangle 49">
              <a:extLst>
                <a:ext uri="{FF2B5EF4-FFF2-40B4-BE49-F238E27FC236}">
                  <a16:creationId xmlns:a16="http://schemas.microsoft.com/office/drawing/2014/main" xmlns="" id="{4AEC0180-A18F-4E78-AFAC-B3659BB794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Rectangle 50">
              <a:extLst>
                <a:ext uri="{FF2B5EF4-FFF2-40B4-BE49-F238E27FC236}">
                  <a16:creationId xmlns:a16="http://schemas.microsoft.com/office/drawing/2014/main" xmlns="" id="{C7DAF487-E053-4DEB-8D83-094FEDB5FC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Rectangle 51">
              <a:extLst>
                <a:ext uri="{FF2B5EF4-FFF2-40B4-BE49-F238E27FC236}">
                  <a16:creationId xmlns:a16="http://schemas.microsoft.com/office/drawing/2014/main" xmlns="" id="{91B89CFB-6047-4883-B0F7-85F7502214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graphicFrame>
        <p:nvGraphicFramePr>
          <p:cNvPr id="4" name="Diagram 3">
            <a:extLst>
              <a:ext uri="{FF2B5EF4-FFF2-40B4-BE49-F238E27FC236}">
                <a16:creationId xmlns:a16="http://schemas.microsoft.com/office/drawing/2014/main" xmlns="" id="{3229D5CA-4DEB-1DF0-10AB-916924C5D823}"/>
              </a:ext>
            </a:extLst>
          </p:cNvPr>
          <p:cNvGraphicFramePr/>
          <p:nvPr>
            <p:extLst>
              <p:ext uri="{D42A27DB-BD31-4B8C-83A1-F6EECF244321}">
                <p14:modId xmlns:p14="http://schemas.microsoft.com/office/powerpoint/2010/main" val="3341367432"/>
              </p:ext>
            </p:extLst>
          </p:nvPr>
        </p:nvGraphicFramePr>
        <p:xfrm>
          <a:off x="446534" y="2006162"/>
          <a:ext cx="11298933" cy="4383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7538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7ED8E3-8D46-33D8-4ACD-C37D7CF8CE9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119FD813-081A-E734-945A-BD4BAC2BF6B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34174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FBC78D-57ED-BEB0-51AD-F99676DDF679}"/>
              </a:ext>
            </a:extLst>
          </p:cNvPr>
          <p:cNvSpPr>
            <a:spLocks noGrp="1"/>
          </p:cNvSpPr>
          <p:nvPr>
            <p:ph type="title"/>
          </p:nvPr>
        </p:nvSpPr>
        <p:spPr/>
        <p:txBody>
          <a:bodyPr/>
          <a:lstStyle/>
          <a:p>
            <a:r>
              <a:rPr lang="en-US" b="1">
                <a:latin typeface="Montserrat" panose="00000500000000000000" pitchFamily="2" charset="0"/>
              </a:rPr>
              <a:t>A </a:t>
            </a:r>
            <a:r>
              <a:rPr lang="en-US" b="1" err="1">
                <a:latin typeface="Montserrat" panose="00000500000000000000" pitchFamily="2" charset="0"/>
              </a:rPr>
              <a:t>Camex</a:t>
            </a:r>
            <a:r>
              <a:rPr lang="en-US" b="1">
                <a:latin typeface="Montserrat" panose="00000500000000000000" pitchFamily="2" charset="0"/>
              </a:rPr>
              <a:t> e O COMITÊ-EXECUTIVO DE GESTÃO </a:t>
            </a:r>
            <a:br>
              <a:rPr lang="en-US" b="1">
                <a:latin typeface="Montserrat" panose="00000500000000000000" pitchFamily="2" charset="0"/>
              </a:rPr>
            </a:br>
            <a:r>
              <a:rPr lang="en-US" b="1">
                <a:latin typeface="Montserrat" panose="00000500000000000000" pitchFamily="2" charset="0"/>
              </a:rPr>
              <a:t>(</a:t>
            </a:r>
            <a:r>
              <a:rPr lang="pt-BR" b="1">
                <a:latin typeface="Montserrat" panose="00000500000000000000" pitchFamily="2" charset="0"/>
              </a:rPr>
              <a:t>DECRETO Nº 11.428/23)</a:t>
            </a:r>
          </a:p>
        </p:txBody>
      </p:sp>
      <p:sp>
        <p:nvSpPr>
          <p:cNvPr id="3" name="Text Placeholder 2">
            <a:extLst>
              <a:ext uri="{FF2B5EF4-FFF2-40B4-BE49-F238E27FC236}">
                <a16:creationId xmlns:a16="http://schemas.microsoft.com/office/drawing/2014/main" xmlns="" id="{9A7B1655-48BD-ED50-D09E-A4D913571C70}"/>
              </a:ext>
            </a:extLst>
          </p:cNvPr>
          <p:cNvSpPr>
            <a:spLocks noGrp="1"/>
          </p:cNvSpPr>
          <p:nvPr>
            <p:ph type="body" idx="1"/>
          </p:nvPr>
        </p:nvSpPr>
        <p:spPr>
          <a:xfrm>
            <a:off x="581193" y="1965521"/>
            <a:ext cx="5087075" cy="536005"/>
          </a:xfrm>
        </p:spPr>
        <p:txBody>
          <a:bodyPr/>
          <a:lstStyle/>
          <a:p>
            <a:r>
              <a:rPr lang="en-US" b="1">
                <a:latin typeface="Montserrat" panose="00000500000000000000" pitchFamily="2" charset="0"/>
              </a:rPr>
              <a:t>CAMEX</a:t>
            </a:r>
            <a:endParaRPr lang="pt-BR" b="1">
              <a:latin typeface="Montserrat" panose="00000500000000000000" pitchFamily="2" charset="0"/>
            </a:endParaRPr>
          </a:p>
        </p:txBody>
      </p:sp>
      <p:sp>
        <p:nvSpPr>
          <p:cNvPr id="4" name="Content Placeholder 3">
            <a:extLst>
              <a:ext uri="{FF2B5EF4-FFF2-40B4-BE49-F238E27FC236}">
                <a16:creationId xmlns:a16="http://schemas.microsoft.com/office/drawing/2014/main" xmlns="" id="{BF6C4A1F-09B5-939A-1C25-7BA9113AD44D}"/>
              </a:ext>
            </a:extLst>
          </p:cNvPr>
          <p:cNvSpPr>
            <a:spLocks noGrp="1"/>
          </p:cNvSpPr>
          <p:nvPr>
            <p:ph sz="half" idx="2"/>
          </p:nvPr>
        </p:nvSpPr>
        <p:spPr>
          <a:xfrm>
            <a:off x="581194" y="2518894"/>
            <a:ext cx="5393100" cy="4037354"/>
          </a:xfrm>
        </p:spPr>
        <p:txBody>
          <a:bodyPr>
            <a:normAutofit fontScale="85000" lnSpcReduction="20000"/>
          </a:bodyPr>
          <a:lstStyle/>
          <a:p>
            <a:pPr marL="0" indent="0" algn="just">
              <a:buNone/>
            </a:pPr>
            <a:r>
              <a:rPr lang="pt-BR" sz="1600">
                <a:latin typeface="Montserrat" panose="00000500000000000000" pitchFamily="2" charset="0"/>
              </a:rPr>
              <a:t>Art. 1º A Câmara de Comércio Exterior </a:t>
            </a:r>
            <a:r>
              <a:rPr lang="pt-BR" sz="1600" b="1">
                <a:latin typeface="Montserrat" panose="00000500000000000000" pitchFamily="2" charset="0"/>
              </a:rPr>
              <a:t>- CAMEX, da Presidência da República, tem por objetivo a formulação, a adoção, a implementação e a coordenação de políticas e de atividades relativas ao comércio exterior </a:t>
            </a:r>
            <a:r>
              <a:rPr lang="pt-BR" sz="1600">
                <a:latin typeface="Montserrat" panose="00000500000000000000" pitchFamily="2" charset="0"/>
              </a:rPr>
              <a:t>de bens e serviços, aos investimentos estrangeiros diretos, aos investimentos brasileiros no exterior e ao financiamento às exportações, </a:t>
            </a:r>
            <a:r>
              <a:rPr lang="pt-BR" sz="1600" b="1">
                <a:latin typeface="Montserrat" panose="00000500000000000000" pitchFamily="2" charset="0"/>
              </a:rPr>
              <a:t>com vistas a promover o aumento da produtividade da economia brasileira e da competitividade internacional do País</a:t>
            </a:r>
            <a:r>
              <a:rPr lang="pt-BR" sz="1600">
                <a:latin typeface="Montserrat" panose="00000500000000000000" pitchFamily="2" charset="0"/>
              </a:rPr>
              <a:t>.</a:t>
            </a:r>
          </a:p>
          <a:p>
            <a:pPr marL="0" indent="0" algn="just">
              <a:buNone/>
            </a:pPr>
            <a:r>
              <a:rPr lang="pt-BR" sz="1600">
                <a:latin typeface="Montserrat" panose="00000500000000000000" pitchFamily="2" charset="0"/>
              </a:rPr>
              <a:t>§ 1º Na implementação da política de comércio exterior, </a:t>
            </a:r>
            <a:r>
              <a:rPr lang="pt-BR" sz="1600" b="1">
                <a:latin typeface="Montserrat" panose="00000500000000000000" pitchFamily="2" charset="0"/>
              </a:rPr>
              <a:t>a CAMEX observará:</a:t>
            </a:r>
          </a:p>
          <a:p>
            <a:pPr marL="0" indent="0" algn="just">
              <a:buNone/>
            </a:pPr>
            <a:r>
              <a:rPr lang="pt-BR" sz="1600" b="1">
                <a:latin typeface="Montserrat" panose="00000500000000000000" pitchFamily="2" charset="0"/>
              </a:rPr>
              <a:t>I - os compromissos internacionais firmados pelo País, no âmbito das matérias de que trata o caput;</a:t>
            </a:r>
          </a:p>
          <a:p>
            <a:pPr marL="0" indent="0" algn="just">
              <a:buNone/>
            </a:pPr>
            <a:r>
              <a:rPr lang="pt-BR" sz="1600" b="1">
                <a:latin typeface="Montserrat" panose="00000500000000000000" pitchFamily="2" charset="0"/>
              </a:rPr>
              <a:t>II - o papel do comércio exterior como instrumento para a promoção do crescimento da produtividade da economia nacional</a:t>
            </a:r>
            <a:r>
              <a:rPr lang="pt-BR" sz="1600">
                <a:latin typeface="Montserrat" panose="00000500000000000000" pitchFamily="2" charset="0"/>
              </a:rPr>
              <a:t>; e</a:t>
            </a:r>
          </a:p>
          <a:p>
            <a:pPr marL="0" indent="0" algn="just">
              <a:buNone/>
            </a:pPr>
            <a:r>
              <a:rPr lang="pt-BR" sz="1600">
                <a:latin typeface="Montserrat" panose="00000500000000000000" pitchFamily="2" charset="0"/>
              </a:rPr>
              <a:t>III - as políticas de atração de investimento estrangeiro direto, de promoção de investimento brasileiro no exterior e de transferência de tecnologia, que complementam a política de comércio exterior.</a:t>
            </a:r>
          </a:p>
        </p:txBody>
      </p:sp>
      <p:sp>
        <p:nvSpPr>
          <p:cNvPr id="5" name="Text Placeholder 4">
            <a:extLst>
              <a:ext uri="{FF2B5EF4-FFF2-40B4-BE49-F238E27FC236}">
                <a16:creationId xmlns:a16="http://schemas.microsoft.com/office/drawing/2014/main" xmlns="" id="{7C93902D-07C9-B41C-476D-003D80992EDE}"/>
              </a:ext>
            </a:extLst>
          </p:cNvPr>
          <p:cNvSpPr>
            <a:spLocks noGrp="1"/>
          </p:cNvSpPr>
          <p:nvPr>
            <p:ph type="body" sz="quarter" idx="3"/>
          </p:nvPr>
        </p:nvSpPr>
        <p:spPr>
          <a:xfrm>
            <a:off x="6096000" y="1960290"/>
            <a:ext cx="5087073" cy="553373"/>
          </a:xfrm>
        </p:spPr>
        <p:txBody>
          <a:bodyPr/>
          <a:lstStyle/>
          <a:p>
            <a:r>
              <a:rPr lang="pt-BR" b="1">
                <a:latin typeface="Montserrat" panose="00000500000000000000" pitchFamily="2" charset="0"/>
              </a:rPr>
              <a:t>Comitê-Executivo de Gestão</a:t>
            </a:r>
          </a:p>
        </p:txBody>
      </p:sp>
      <p:sp>
        <p:nvSpPr>
          <p:cNvPr id="6" name="Content Placeholder 5">
            <a:extLst>
              <a:ext uri="{FF2B5EF4-FFF2-40B4-BE49-F238E27FC236}">
                <a16:creationId xmlns:a16="http://schemas.microsoft.com/office/drawing/2014/main" xmlns="" id="{E335E474-1E72-B008-131F-94AAB3D22909}"/>
              </a:ext>
            </a:extLst>
          </p:cNvPr>
          <p:cNvSpPr>
            <a:spLocks noGrp="1"/>
          </p:cNvSpPr>
          <p:nvPr>
            <p:ph sz="quarter" idx="4"/>
          </p:nvPr>
        </p:nvSpPr>
        <p:spPr>
          <a:xfrm>
            <a:off x="6096000" y="2518894"/>
            <a:ext cx="5393100" cy="4037354"/>
          </a:xfrm>
        </p:spPr>
        <p:txBody>
          <a:bodyPr>
            <a:normAutofit fontScale="85000" lnSpcReduction="20000"/>
          </a:bodyPr>
          <a:lstStyle/>
          <a:p>
            <a:pPr marL="0" indent="0">
              <a:buNone/>
            </a:pPr>
            <a:r>
              <a:rPr lang="pt-BR">
                <a:latin typeface="Montserrat" panose="00000500000000000000" pitchFamily="2" charset="0"/>
              </a:rPr>
              <a:t>Art. 6º Ao Comitê-Executivo de Gestão compete:</a:t>
            </a:r>
          </a:p>
          <a:p>
            <a:pPr marL="0" indent="0">
              <a:buNone/>
            </a:pPr>
            <a:r>
              <a:rPr lang="pt-BR">
                <a:latin typeface="Montserrat" panose="00000500000000000000" pitchFamily="2" charset="0"/>
              </a:rPr>
              <a:t>(...)</a:t>
            </a:r>
          </a:p>
          <a:p>
            <a:pPr marL="0" indent="0">
              <a:buNone/>
            </a:pPr>
            <a:r>
              <a:rPr lang="pt-BR">
                <a:latin typeface="Montserrat" panose="00000500000000000000" pitchFamily="2" charset="0"/>
              </a:rPr>
              <a:t>VI - fixar direitos antidumping e compensatórios, provisórios ou definitivos, e salvaguardas;</a:t>
            </a:r>
          </a:p>
          <a:p>
            <a:pPr marL="0" indent="0">
              <a:buNone/>
            </a:pPr>
            <a:r>
              <a:rPr lang="pt-BR">
                <a:latin typeface="Montserrat" panose="00000500000000000000" pitchFamily="2" charset="0"/>
              </a:rPr>
              <a:t>VII - decidir sobre a suspensão da exigibilidade dos direitos provisórios;</a:t>
            </a:r>
          </a:p>
          <a:p>
            <a:pPr marL="0" indent="0">
              <a:buNone/>
            </a:pPr>
            <a:r>
              <a:rPr lang="pt-BR">
                <a:latin typeface="Montserrat" panose="00000500000000000000" pitchFamily="2" charset="0"/>
              </a:rPr>
              <a:t>VIII - homologar o compromisso previsto no art. 4º da Lei nº 9.019, de 30 de março de 1995;</a:t>
            </a:r>
          </a:p>
          <a:p>
            <a:pPr marL="0" indent="0">
              <a:buNone/>
            </a:pPr>
            <a:r>
              <a:rPr lang="pt-BR">
                <a:latin typeface="Montserrat" panose="00000500000000000000" pitchFamily="2" charset="0"/>
              </a:rPr>
              <a:t>(...)</a:t>
            </a:r>
          </a:p>
          <a:p>
            <a:pPr marL="0" indent="0">
              <a:buNone/>
            </a:pPr>
            <a:r>
              <a:rPr lang="pt-BR">
                <a:latin typeface="Montserrat" panose="00000500000000000000" pitchFamily="2" charset="0"/>
              </a:rPr>
              <a:t>X - estabelecer as orientações para investigações de defesa comercial;</a:t>
            </a:r>
          </a:p>
          <a:p>
            <a:pPr marL="0" indent="0">
              <a:buNone/>
            </a:pPr>
            <a:r>
              <a:rPr lang="pt-BR">
                <a:latin typeface="Montserrat" panose="00000500000000000000" pitchFamily="2" charset="0"/>
              </a:rPr>
              <a:t>(...)</a:t>
            </a:r>
          </a:p>
          <a:p>
            <a:pPr marL="0" indent="0">
              <a:buNone/>
            </a:pPr>
            <a:r>
              <a:rPr lang="pt-BR">
                <a:latin typeface="Montserrat" panose="00000500000000000000" pitchFamily="2" charset="0"/>
              </a:rPr>
              <a:t>Membros com direito a voto: MDIC, Casa Civil, MF, MAPA, MPO, MGI, Defesa, MME, MDA</a:t>
            </a:r>
          </a:p>
          <a:p>
            <a:pPr marL="0" indent="0">
              <a:buNone/>
            </a:pPr>
            <a:endParaRPr lang="pt-BR">
              <a:latin typeface="Montserrat" panose="00000500000000000000" pitchFamily="2" charset="0"/>
            </a:endParaRPr>
          </a:p>
        </p:txBody>
      </p:sp>
      <p:pic>
        <p:nvPicPr>
          <p:cNvPr id="7" name="Picture 6">
            <a:extLst>
              <a:ext uri="{FF2B5EF4-FFF2-40B4-BE49-F238E27FC236}">
                <a16:creationId xmlns:a16="http://schemas.microsoft.com/office/drawing/2014/main" xmlns="" id="{CE4B7EBE-F000-93E8-3F1C-D0223C17B0B9}"/>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11074313" y="955577"/>
            <a:ext cx="536494" cy="536494"/>
          </a:xfrm>
          <a:prstGeom prst="rect">
            <a:avLst/>
          </a:prstGeom>
        </p:spPr>
      </p:pic>
    </p:spTree>
    <p:extLst>
      <p:ext uri="{BB962C8B-B14F-4D97-AF65-F5344CB8AC3E}">
        <p14:creationId xmlns:p14="http://schemas.microsoft.com/office/powerpoint/2010/main" val="1469560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78C72A-AFAF-4355-95A5-CC63A57E9DFE}"/>
              </a:ext>
            </a:extLst>
          </p:cNvPr>
          <p:cNvSpPr>
            <a:spLocks noGrp="1"/>
          </p:cNvSpPr>
          <p:nvPr>
            <p:ph type="title"/>
          </p:nvPr>
        </p:nvSpPr>
        <p:spPr/>
        <p:txBody>
          <a:bodyPr>
            <a:normAutofit/>
          </a:bodyPr>
          <a:lstStyle/>
          <a:p>
            <a:r>
              <a:rPr lang="en-US">
                <a:latin typeface="Montserrat" panose="00000500000000000000" pitchFamily="2" charset="0"/>
              </a:rPr>
              <a:t>CAMEX E INTERESSE PÚBLICO</a:t>
            </a:r>
            <a:endParaRPr lang="pt-BR">
              <a:latin typeface="Montserrat" panose="00000500000000000000" pitchFamily="2" charset="0"/>
            </a:endParaRPr>
          </a:p>
        </p:txBody>
      </p:sp>
      <p:sp>
        <p:nvSpPr>
          <p:cNvPr id="3" name="Content Placeholder 2">
            <a:extLst>
              <a:ext uri="{FF2B5EF4-FFF2-40B4-BE49-F238E27FC236}">
                <a16:creationId xmlns:a16="http://schemas.microsoft.com/office/drawing/2014/main" xmlns="" id="{D2089745-754E-3BEF-44E7-5167771B5BFF}"/>
              </a:ext>
            </a:extLst>
          </p:cNvPr>
          <p:cNvSpPr>
            <a:spLocks noGrp="1"/>
          </p:cNvSpPr>
          <p:nvPr>
            <p:ph sz="half" idx="1"/>
          </p:nvPr>
        </p:nvSpPr>
        <p:spPr/>
        <p:txBody>
          <a:bodyPr anchor="t">
            <a:normAutofit fontScale="92500" lnSpcReduction="10000"/>
          </a:bodyPr>
          <a:lstStyle/>
          <a:p>
            <a:endParaRPr lang="pt-BR">
              <a:latin typeface="Montserrat" panose="00000500000000000000" pitchFamily="2" charset="0"/>
            </a:endParaRPr>
          </a:p>
          <a:p>
            <a:r>
              <a:rPr lang="pt-BR">
                <a:latin typeface="Montserrat" panose="00000500000000000000" pitchFamily="2" charset="0"/>
              </a:rPr>
              <a:t>Na Defesa Comercial e nas AIP A Instrução com determinação positiva finda numa recomendação técnica à CAMEX</a:t>
            </a:r>
          </a:p>
          <a:p>
            <a:r>
              <a:rPr lang="pt-BR">
                <a:latin typeface="Montserrat" panose="00000500000000000000" pitchFamily="2" charset="0"/>
              </a:rPr>
              <a:t>O Ato Administrativo de Impõe medidas de Defesa comercial é discricionário, exercício de uma faculdade excepcional, não há obrigatoriedade da imposição, mesmo que haja enquadramento positivo –  GATT/94 </a:t>
            </a:r>
          </a:p>
          <a:p>
            <a:endParaRPr lang="pt-BR">
              <a:latin typeface="Montserrat" panose="00000500000000000000" pitchFamily="2" charset="0"/>
            </a:endParaRPr>
          </a:p>
        </p:txBody>
      </p:sp>
      <p:sp>
        <p:nvSpPr>
          <p:cNvPr id="4" name="Content Placeholder 3">
            <a:extLst>
              <a:ext uri="{FF2B5EF4-FFF2-40B4-BE49-F238E27FC236}">
                <a16:creationId xmlns:a16="http://schemas.microsoft.com/office/drawing/2014/main" xmlns="" id="{0F1BBD8B-54A1-C49C-DCB8-CE53CE882E59}"/>
              </a:ext>
            </a:extLst>
          </p:cNvPr>
          <p:cNvSpPr>
            <a:spLocks noGrp="1"/>
          </p:cNvSpPr>
          <p:nvPr>
            <p:ph sz="half" idx="2"/>
          </p:nvPr>
        </p:nvSpPr>
        <p:spPr/>
        <p:txBody>
          <a:bodyPr>
            <a:normAutofit fontScale="92500" lnSpcReduction="10000"/>
          </a:bodyPr>
          <a:lstStyle/>
          <a:p>
            <a:r>
              <a:rPr lang="en-US">
                <a:latin typeface="Montserrat" panose="00000500000000000000" pitchFamily="2" charset="0"/>
              </a:rPr>
              <a:t>Art 6.1 “</a:t>
            </a:r>
            <a:r>
              <a:rPr lang="pt-BR">
                <a:latin typeface="Montserrat" panose="00000500000000000000" pitchFamily="2" charset="0"/>
              </a:rPr>
              <a:t>São </a:t>
            </a:r>
            <a:r>
              <a:rPr lang="pt-BR" b="1" u="sng">
                <a:latin typeface="Montserrat" panose="00000500000000000000" pitchFamily="2" charset="0"/>
              </a:rPr>
              <a:t>da competência das autoridades do Membro importador a decisão sobre a imposição ou não de direito antidumping</a:t>
            </a:r>
            <a:r>
              <a:rPr lang="pt-BR">
                <a:latin typeface="Montserrat" panose="00000500000000000000" pitchFamily="2" charset="0"/>
              </a:rPr>
              <a:t>, quando estiverem preenchidos os requisitos necessários, e a decisão, sobre se o montante do direito </a:t>
            </a:r>
            <a:r>
              <a:rPr lang="pt-BR" err="1">
                <a:latin typeface="Montserrat" panose="00000500000000000000" pitchFamily="2" charset="0"/>
              </a:rPr>
              <a:t>anti-dumping</a:t>
            </a:r>
            <a:r>
              <a:rPr lang="pt-BR">
                <a:latin typeface="Montserrat" panose="00000500000000000000" pitchFamily="2" charset="0"/>
              </a:rPr>
              <a:t> a ser imposto será a totalidade da margem de dumping ou menos do que esse valor. E desejável que o direito seja facultativo no território de todos os Membros e que seu montante seja menor do que a margem de dumping, caso tal valor inferior seja suficiente para eliminar o dano à indústria nacional”</a:t>
            </a:r>
          </a:p>
          <a:p>
            <a:endParaRPr lang="pt-BR">
              <a:latin typeface="Montserrat" panose="00000500000000000000" pitchFamily="2" charset="0"/>
            </a:endParaRPr>
          </a:p>
        </p:txBody>
      </p:sp>
      <p:pic>
        <p:nvPicPr>
          <p:cNvPr id="5" name="Picture 4">
            <a:extLst>
              <a:ext uri="{FF2B5EF4-FFF2-40B4-BE49-F238E27FC236}">
                <a16:creationId xmlns:a16="http://schemas.microsoft.com/office/drawing/2014/main" xmlns="" id="{F460DC48-17D0-E87B-D6F3-8A58C9C3C9D1}"/>
              </a:ext>
            </a:extLst>
          </p:cNvPr>
          <p:cNvPicPr>
            <a:picLocks noChangeAspect="1"/>
          </p:cNvPicPr>
          <p:nvPr/>
        </p:nvPicPr>
        <p:blipFill>
          <a:blip r:embed="rId2"/>
          <a:stretch>
            <a:fillRect/>
          </a:stretch>
        </p:blipFill>
        <p:spPr>
          <a:xfrm>
            <a:off x="11074313" y="955577"/>
            <a:ext cx="536494" cy="536494"/>
          </a:xfrm>
          <a:prstGeom prst="rect">
            <a:avLst/>
          </a:prstGeom>
        </p:spPr>
      </p:pic>
    </p:spTree>
    <p:extLst>
      <p:ext uri="{BB962C8B-B14F-4D97-AF65-F5344CB8AC3E}">
        <p14:creationId xmlns:p14="http://schemas.microsoft.com/office/powerpoint/2010/main" val="375123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C58F46-10FA-DD40-DFAA-349D011A1D89}"/>
              </a:ext>
            </a:extLst>
          </p:cNvPr>
          <p:cNvSpPr>
            <a:spLocks noGrp="1"/>
          </p:cNvSpPr>
          <p:nvPr>
            <p:ph type="title"/>
          </p:nvPr>
        </p:nvSpPr>
        <p:spPr/>
        <p:txBody>
          <a:bodyPr/>
          <a:lstStyle/>
          <a:p>
            <a:r>
              <a:rPr lang="en-US"/>
              <a:t>PORTARIA SECEX 282/2023</a:t>
            </a:r>
            <a:endParaRPr lang="pt-BR"/>
          </a:p>
        </p:txBody>
      </p:sp>
      <p:sp>
        <p:nvSpPr>
          <p:cNvPr id="5" name="Text Placeholder 4">
            <a:extLst>
              <a:ext uri="{FF2B5EF4-FFF2-40B4-BE49-F238E27FC236}">
                <a16:creationId xmlns:a16="http://schemas.microsoft.com/office/drawing/2014/main" xmlns="" id="{4024A4A3-6FD2-95B1-F120-18F06F937D07}"/>
              </a:ext>
            </a:extLst>
          </p:cNvPr>
          <p:cNvSpPr>
            <a:spLocks noGrp="1"/>
          </p:cNvSpPr>
          <p:nvPr>
            <p:ph type="body" idx="1"/>
          </p:nvPr>
        </p:nvSpPr>
        <p:spPr>
          <a:xfrm>
            <a:off x="719569" y="1839777"/>
            <a:ext cx="5087075" cy="536005"/>
          </a:xfrm>
        </p:spPr>
        <p:txBody>
          <a:bodyPr/>
          <a:lstStyle/>
          <a:p>
            <a:r>
              <a:rPr lang="en-US" err="1"/>
              <a:t>Pontos</a:t>
            </a:r>
            <a:r>
              <a:rPr lang="en-US"/>
              <a:t> </a:t>
            </a:r>
            <a:r>
              <a:rPr lang="en-US" err="1"/>
              <a:t>Positivos</a:t>
            </a:r>
            <a:endParaRPr lang="pt-BR"/>
          </a:p>
        </p:txBody>
      </p:sp>
      <p:sp>
        <p:nvSpPr>
          <p:cNvPr id="3" name="Content Placeholder 2">
            <a:extLst>
              <a:ext uri="{FF2B5EF4-FFF2-40B4-BE49-F238E27FC236}">
                <a16:creationId xmlns:a16="http://schemas.microsoft.com/office/drawing/2014/main" xmlns="" id="{2DE95034-83E8-5417-844F-CABCA6D9FB93}"/>
              </a:ext>
            </a:extLst>
          </p:cNvPr>
          <p:cNvSpPr>
            <a:spLocks noGrp="1"/>
          </p:cNvSpPr>
          <p:nvPr>
            <p:ph sz="half" idx="2"/>
          </p:nvPr>
        </p:nvSpPr>
        <p:spPr>
          <a:xfrm>
            <a:off x="581194" y="2375782"/>
            <a:ext cx="5393100" cy="3485269"/>
          </a:xfrm>
        </p:spPr>
        <p:txBody>
          <a:bodyPr>
            <a:normAutofit fontScale="92500" lnSpcReduction="20000"/>
          </a:bodyPr>
          <a:lstStyle/>
          <a:p>
            <a:endParaRPr lang="pt-BR" sz="2800"/>
          </a:p>
          <a:p>
            <a:r>
              <a:rPr lang="pt-BR" sz="2200"/>
              <a:t>Realização de avaliações a posteriori</a:t>
            </a:r>
          </a:p>
          <a:p>
            <a:r>
              <a:rPr lang="pt-BR" sz="2200"/>
              <a:t>Prazos mais ágeis</a:t>
            </a:r>
          </a:p>
          <a:p>
            <a:r>
              <a:rPr lang="pt-BR" sz="2200"/>
              <a:t>Torna desnecessária a iniciativa do PDL 575/20</a:t>
            </a:r>
          </a:p>
        </p:txBody>
      </p:sp>
      <p:sp>
        <p:nvSpPr>
          <p:cNvPr id="6" name="Text Placeholder 5">
            <a:extLst>
              <a:ext uri="{FF2B5EF4-FFF2-40B4-BE49-F238E27FC236}">
                <a16:creationId xmlns:a16="http://schemas.microsoft.com/office/drawing/2014/main" xmlns="" id="{33A10C8A-346C-5C5B-7243-A1FAD6E7F5FC}"/>
              </a:ext>
            </a:extLst>
          </p:cNvPr>
          <p:cNvSpPr>
            <a:spLocks noGrp="1"/>
          </p:cNvSpPr>
          <p:nvPr>
            <p:ph type="body" sz="quarter" idx="3"/>
          </p:nvPr>
        </p:nvSpPr>
        <p:spPr>
          <a:xfrm>
            <a:off x="6630061" y="1889385"/>
            <a:ext cx="5087073" cy="553373"/>
          </a:xfrm>
        </p:spPr>
        <p:txBody>
          <a:bodyPr/>
          <a:lstStyle/>
          <a:p>
            <a:r>
              <a:rPr lang="en-US" err="1"/>
              <a:t>Pontos</a:t>
            </a:r>
            <a:r>
              <a:rPr lang="en-US"/>
              <a:t> </a:t>
            </a:r>
            <a:r>
              <a:rPr lang="en-US" err="1"/>
              <a:t>Controversos</a:t>
            </a:r>
            <a:endParaRPr lang="pt-BR"/>
          </a:p>
        </p:txBody>
      </p:sp>
      <p:sp>
        <p:nvSpPr>
          <p:cNvPr id="7" name="Content Placeholder 6">
            <a:extLst>
              <a:ext uri="{FF2B5EF4-FFF2-40B4-BE49-F238E27FC236}">
                <a16:creationId xmlns:a16="http://schemas.microsoft.com/office/drawing/2014/main" xmlns="" id="{02CDA5B5-7821-AEB9-22C9-8A7E416CB78A}"/>
              </a:ext>
            </a:extLst>
          </p:cNvPr>
          <p:cNvSpPr>
            <a:spLocks noGrp="1"/>
          </p:cNvSpPr>
          <p:nvPr>
            <p:ph sz="quarter" idx="4"/>
          </p:nvPr>
        </p:nvSpPr>
        <p:spPr>
          <a:xfrm>
            <a:off x="6217709" y="2506548"/>
            <a:ext cx="5393100" cy="4264122"/>
          </a:xfrm>
        </p:spPr>
        <p:txBody>
          <a:bodyPr>
            <a:normAutofit fontScale="92500" lnSpcReduction="20000"/>
          </a:bodyPr>
          <a:lstStyle/>
          <a:p>
            <a:r>
              <a:rPr lang="pt-BR" sz="1900"/>
              <a:t>Não prevê a existência de equipes isoladas e especializadas em AIP</a:t>
            </a:r>
          </a:p>
          <a:p>
            <a:r>
              <a:rPr lang="pt-BR" sz="1900"/>
              <a:t>Possíveis conflitos funcionais e desconfortos administrativos: Juízo de Admissibilidade e Instrução</a:t>
            </a:r>
          </a:p>
          <a:p>
            <a:r>
              <a:rPr lang="pt-BR" sz="1900"/>
              <a:t>Janelas temporais muito limitadas para pedidos de AIP:</a:t>
            </a:r>
          </a:p>
          <a:p>
            <a:r>
              <a:rPr lang="pt-BR" sz="1900"/>
              <a:t>O Interesse Público não admite tais restrições temporais, deve ser garantido permanentemente</a:t>
            </a:r>
          </a:p>
          <a:p>
            <a:r>
              <a:rPr lang="pt-BR" sz="1900"/>
              <a:t>Resquícios da Portaria 13/2020:</a:t>
            </a:r>
          </a:p>
          <a:p>
            <a:r>
              <a:rPr lang="pt-BR" sz="1900"/>
              <a:t>Análises de Equilíbrio Parcial referenciadas no texto da Portaria (Art. 15, § 2º) e no “novo” Formulário como preferenciais, ainda que não obrigatórias. </a:t>
            </a:r>
          </a:p>
          <a:p>
            <a:endParaRPr lang="pt-BR"/>
          </a:p>
        </p:txBody>
      </p:sp>
      <p:pic>
        <p:nvPicPr>
          <p:cNvPr id="8" name="Picture 7">
            <a:extLst>
              <a:ext uri="{FF2B5EF4-FFF2-40B4-BE49-F238E27FC236}">
                <a16:creationId xmlns:a16="http://schemas.microsoft.com/office/drawing/2014/main" xmlns="" id="{7374ED84-564B-4228-E314-7DFB8B528211}"/>
              </a:ext>
            </a:extLst>
          </p:cNvPr>
          <p:cNvPicPr>
            <a:picLocks noChangeAspect="1"/>
          </p:cNvPicPr>
          <p:nvPr/>
        </p:nvPicPr>
        <p:blipFill>
          <a:blip r:embed="rId2"/>
          <a:stretch>
            <a:fillRect/>
          </a:stretch>
        </p:blipFill>
        <p:spPr>
          <a:xfrm>
            <a:off x="3608535" y="1970054"/>
            <a:ext cx="536494" cy="536494"/>
          </a:xfrm>
          <a:prstGeom prst="rect">
            <a:avLst/>
          </a:prstGeom>
        </p:spPr>
      </p:pic>
      <p:pic>
        <p:nvPicPr>
          <p:cNvPr id="10" name="Picture 9">
            <a:extLst>
              <a:ext uri="{FF2B5EF4-FFF2-40B4-BE49-F238E27FC236}">
                <a16:creationId xmlns:a16="http://schemas.microsoft.com/office/drawing/2014/main" xmlns="" id="{1D93DC71-EA85-9E66-F946-6B16B8BC2B64}"/>
              </a:ext>
            </a:extLst>
          </p:cNvPr>
          <p:cNvPicPr>
            <a:picLocks noChangeAspect="1"/>
          </p:cNvPicPr>
          <p:nvPr/>
        </p:nvPicPr>
        <p:blipFill>
          <a:blip r:embed="rId3"/>
          <a:stretch>
            <a:fillRect/>
          </a:stretch>
        </p:blipFill>
        <p:spPr>
          <a:xfrm>
            <a:off x="10357223" y="1948254"/>
            <a:ext cx="536494" cy="536494"/>
          </a:xfrm>
          <a:prstGeom prst="rect">
            <a:avLst/>
          </a:prstGeom>
        </p:spPr>
      </p:pic>
      <p:pic>
        <p:nvPicPr>
          <p:cNvPr id="11" name="Picture 10">
            <a:extLst>
              <a:ext uri="{FF2B5EF4-FFF2-40B4-BE49-F238E27FC236}">
                <a16:creationId xmlns:a16="http://schemas.microsoft.com/office/drawing/2014/main" xmlns="" id="{C0DF0874-C830-96D0-0677-96EE1640186A}"/>
              </a:ext>
            </a:extLst>
          </p:cNvPr>
          <p:cNvPicPr>
            <a:picLocks noChangeAspect="1"/>
          </p:cNvPicPr>
          <p:nvPr/>
        </p:nvPicPr>
        <p:blipFill>
          <a:blip r:embed="rId4"/>
          <a:stretch>
            <a:fillRect/>
          </a:stretch>
        </p:blipFill>
        <p:spPr>
          <a:xfrm>
            <a:off x="11074313" y="945144"/>
            <a:ext cx="536494" cy="536494"/>
          </a:xfrm>
          <a:prstGeom prst="rect">
            <a:avLst/>
          </a:prstGeom>
        </p:spPr>
      </p:pic>
    </p:spTree>
    <p:extLst>
      <p:ext uri="{BB962C8B-B14F-4D97-AF65-F5344CB8AC3E}">
        <p14:creationId xmlns:p14="http://schemas.microsoft.com/office/powerpoint/2010/main" val="861362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C58F46-10FA-DD40-DFAA-349D011A1D89}"/>
              </a:ext>
            </a:extLst>
          </p:cNvPr>
          <p:cNvSpPr>
            <a:spLocks noGrp="1"/>
          </p:cNvSpPr>
          <p:nvPr>
            <p:ph type="title"/>
          </p:nvPr>
        </p:nvSpPr>
        <p:spPr/>
        <p:txBody>
          <a:bodyPr/>
          <a:lstStyle/>
          <a:p>
            <a:r>
              <a:rPr lang="en-US"/>
              <a:t>PORTARIA SECEX 282/2023 - </a:t>
            </a:r>
            <a:r>
              <a:rPr lang="en-US" err="1"/>
              <a:t>Encaminhamentos</a:t>
            </a:r>
            <a:endParaRPr lang="pt-BR"/>
          </a:p>
        </p:txBody>
      </p:sp>
      <p:pic>
        <p:nvPicPr>
          <p:cNvPr id="10" name="Picture 9">
            <a:extLst>
              <a:ext uri="{FF2B5EF4-FFF2-40B4-BE49-F238E27FC236}">
                <a16:creationId xmlns:a16="http://schemas.microsoft.com/office/drawing/2014/main" xmlns="" id="{1D93DC71-EA85-9E66-F946-6B16B8BC2B64}"/>
              </a:ext>
            </a:extLst>
          </p:cNvPr>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11074313" y="940809"/>
            <a:ext cx="536494" cy="536494"/>
          </a:xfrm>
          <a:prstGeom prst="rect">
            <a:avLst/>
          </a:prstGeom>
        </p:spPr>
      </p:pic>
      <p:sp>
        <p:nvSpPr>
          <p:cNvPr id="9" name="Content Placeholder 8">
            <a:extLst>
              <a:ext uri="{FF2B5EF4-FFF2-40B4-BE49-F238E27FC236}">
                <a16:creationId xmlns:a16="http://schemas.microsoft.com/office/drawing/2014/main" xmlns="" id="{5F58BF88-FF87-5981-1645-C6F41489F11C}"/>
              </a:ext>
            </a:extLst>
          </p:cNvPr>
          <p:cNvSpPr>
            <a:spLocks noGrp="1"/>
          </p:cNvSpPr>
          <p:nvPr>
            <p:ph idx="1"/>
          </p:nvPr>
        </p:nvSpPr>
        <p:spPr/>
        <p:txBody>
          <a:bodyPr>
            <a:normAutofit/>
          </a:bodyPr>
          <a:lstStyle/>
          <a:p>
            <a:r>
              <a:rPr lang="pt-BR"/>
              <a:t>Formação de Grupo Técnico Especializado e funcionalmente independente para Avaliação de Interesse Público  </a:t>
            </a:r>
          </a:p>
          <a:p>
            <a:r>
              <a:rPr lang="pt-BR"/>
              <a:t>Revisão nos limites temporais para a submissão de pleitos de Interesse Público ou regulamentação de rito para dar suporte à CAMEX para casos a serem abertos </a:t>
            </a:r>
            <a:r>
              <a:rPr lang="pt-BR" err="1"/>
              <a:t>Ex-Officio</a:t>
            </a:r>
            <a:r>
              <a:rPr lang="pt-BR"/>
              <a:t>: O Interesse Público não admite tais restrições temporais, deve ser garantido permanentemente</a:t>
            </a:r>
          </a:p>
          <a:p>
            <a:r>
              <a:rPr lang="pt-BR"/>
              <a:t>Ampliação dos Prazos Exíguos para a Instrução de AIP: o Interesse Público não é acessório, mas fundamento da Defesa Comercial</a:t>
            </a:r>
          </a:p>
          <a:p>
            <a:r>
              <a:rPr lang="pt-BR"/>
              <a:t>Eliminação de referências a análises de Equilíbrio Parcial no corpo da Portaria (Art. 15, § 2º)  ou do Formulário: texto desnecessário e contraditório aos prazos exíguos</a:t>
            </a:r>
          </a:p>
          <a:p>
            <a:endParaRPr lang="pt-BR"/>
          </a:p>
        </p:txBody>
      </p:sp>
    </p:spTree>
    <p:extLst>
      <p:ext uri="{BB962C8B-B14F-4D97-AF65-F5344CB8AC3E}">
        <p14:creationId xmlns:p14="http://schemas.microsoft.com/office/powerpoint/2010/main" val="2071683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928117C-9446-4E7F-AE62-95E0F6DB5B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badi" panose="020B0604020104020204" pitchFamily="34" charset="0"/>
              <a:ea typeface="+mn-ea"/>
              <a:cs typeface="+mn-cs"/>
            </a:endParaRPr>
          </a:p>
        </p:txBody>
      </p:sp>
      <p:sp>
        <p:nvSpPr>
          <p:cNvPr id="11" name="Rectangle 10">
            <a:extLst>
              <a:ext uri="{FF2B5EF4-FFF2-40B4-BE49-F238E27FC236}">
                <a16:creationId xmlns:a16="http://schemas.microsoft.com/office/drawing/2014/main" xmlns="" id="{84D30AFB-4D71-48B0-AA00-28EE92363A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badi" panose="020B0604020104020204" pitchFamily="34" charset="0"/>
              <a:ea typeface="+mn-ea"/>
              <a:cs typeface="+mn-cs"/>
            </a:endParaRPr>
          </a:p>
        </p:txBody>
      </p:sp>
      <p:sp>
        <p:nvSpPr>
          <p:cNvPr id="13" name="Rectangle 12">
            <a:extLst>
              <a:ext uri="{FF2B5EF4-FFF2-40B4-BE49-F238E27FC236}">
                <a16:creationId xmlns:a16="http://schemas.microsoft.com/office/drawing/2014/main" xmlns="" id="{96A0B76F-8010-4C62-B4B6-C5FC438C05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badi" panose="020B0604020104020204" pitchFamily="34" charset="0"/>
              <a:ea typeface="+mn-ea"/>
              <a:cs typeface="+mn-cs"/>
            </a:endParaRPr>
          </a:p>
        </p:txBody>
      </p:sp>
      <p:sp>
        <p:nvSpPr>
          <p:cNvPr id="15" name="Rectangle 14">
            <a:extLst>
              <a:ext uri="{FF2B5EF4-FFF2-40B4-BE49-F238E27FC236}">
                <a16:creationId xmlns:a16="http://schemas.microsoft.com/office/drawing/2014/main" xmlns="" id="{9FC936C0-4624-438D-BDD0-6B296BD64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badi" panose="020B0604020104020204" pitchFamily="34" charset="0"/>
              <a:ea typeface="+mn-ea"/>
              <a:cs typeface="+mn-cs"/>
            </a:endParaRPr>
          </a:p>
        </p:txBody>
      </p:sp>
      <p:sp useBgFill="1">
        <p:nvSpPr>
          <p:cNvPr id="17" name="Rectangle 16">
            <a:extLst>
              <a:ext uri="{FF2B5EF4-FFF2-40B4-BE49-F238E27FC236}">
                <a16:creationId xmlns:a16="http://schemas.microsoft.com/office/drawing/2014/main" xmlns="" id="{F34F34AF-75E7-4149-A3CF-2E483C744F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panose="020B0604020104020204" pitchFamily="34" charset="0"/>
              <a:ea typeface="+mn-ea"/>
              <a:cs typeface="+mn-cs"/>
            </a:endParaRPr>
          </a:p>
        </p:txBody>
      </p:sp>
      <p:pic>
        <p:nvPicPr>
          <p:cNvPr id="5" name="Picture 4" descr="Rearview de linhas de pessoas que visualizes um filme numa teatro">
            <a:extLst>
              <a:ext uri="{FF2B5EF4-FFF2-40B4-BE49-F238E27FC236}">
                <a16:creationId xmlns:a16="http://schemas.microsoft.com/office/drawing/2014/main" xmlns="" id="{D877D104-CA80-365D-2AD3-C2C54A58347B}"/>
              </a:ext>
            </a:extLst>
          </p:cNvPr>
          <p:cNvPicPr>
            <a:picLocks noChangeAspect="1"/>
          </p:cNvPicPr>
          <p:nvPr/>
        </p:nvPicPr>
        <p:blipFill rotWithShape="1">
          <a:blip r:embed="rId2">
            <a:grayscl/>
          </a:blip>
          <a:srcRect t="8510" b="7220"/>
          <a:stretch/>
        </p:blipFill>
        <p:spPr>
          <a:xfrm>
            <a:off x="20" y="10"/>
            <a:ext cx="12191980" cy="6857990"/>
          </a:xfrm>
          <a:prstGeom prst="rect">
            <a:avLst/>
          </a:prstGeom>
        </p:spPr>
      </p:pic>
      <p:grpSp>
        <p:nvGrpSpPr>
          <p:cNvPr id="19" name="Group 18">
            <a:extLst>
              <a:ext uri="{FF2B5EF4-FFF2-40B4-BE49-F238E27FC236}">
                <a16:creationId xmlns:a16="http://schemas.microsoft.com/office/drawing/2014/main" xmlns="" id="{1654C7F9-AF92-42BD-A713-6B020F63B30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38068" y="457200"/>
            <a:ext cx="3703320" cy="5935132"/>
            <a:chOff x="438068" y="457200"/>
            <a:chExt cx="3703320" cy="5935132"/>
          </a:xfrm>
        </p:grpSpPr>
        <p:sp>
          <p:nvSpPr>
            <p:cNvPr id="20" name="Rectangle 19">
              <a:extLst>
                <a:ext uri="{FF2B5EF4-FFF2-40B4-BE49-F238E27FC236}">
                  <a16:creationId xmlns:a16="http://schemas.microsoft.com/office/drawing/2014/main" xmlns="" id="{D4E3B121-1133-4B7A-BF30-80EF7C9F06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badi" panose="020B0604020104020204" pitchFamily="34" charset="0"/>
                <a:ea typeface="+mn-ea"/>
                <a:cs typeface="+mn-cs"/>
              </a:endParaRPr>
            </a:p>
          </p:txBody>
        </p:sp>
        <p:sp>
          <p:nvSpPr>
            <p:cNvPr id="21" name="Rectangle 20">
              <a:extLst>
                <a:ext uri="{FF2B5EF4-FFF2-40B4-BE49-F238E27FC236}">
                  <a16:creationId xmlns:a16="http://schemas.microsoft.com/office/drawing/2014/main" xmlns="" id="{8C0F23FC-3B0D-4C62-B729-C43F56DC11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badi" panose="020B0604020104020204" pitchFamily="34" charset="0"/>
                <a:ea typeface="+mn-ea"/>
                <a:cs typeface="+mn-cs"/>
              </a:endParaRPr>
            </a:p>
          </p:txBody>
        </p:sp>
      </p:grpSp>
      <p:sp>
        <p:nvSpPr>
          <p:cNvPr id="2" name="Title 1">
            <a:extLst>
              <a:ext uri="{FF2B5EF4-FFF2-40B4-BE49-F238E27FC236}">
                <a16:creationId xmlns:a16="http://schemas.microsoft.com/office/drawing/2014/main" xmlns="" id="{2B501FE1-E31A-0693-2AD9-A7AF4213EAAF}"/>
              </a:ext>
            </a:extLst>
          </p:cNvPr>
          <p:cNvSpPr>
            <a:spLocks noGrp="1"/>
          </p:cNvSpPr>
          <p:nvPr>
            <p:ph type="title"/>
          </p:nvPr>
        </p:nvSpPr>
        <p:spPr>
          <a:xfrm>
            <a:off x="482600" y="1913513"/>
            <a:ext cx="4033628" cy="4487287"/>
          </a:xfrm>
        </p:spPr>
        <p:txBody>
          <a:bodyPr vert="horz" lIns="91440" tIns="45720" rIns="91440" bIns="45720" rtlCol="0" anchor="b">
            <a:normAutofit fontScale="90000"/>
          </a:bodyPr>
          <a:lstStyle/>
          <a:p>
            <a:r>
              <a:rPr lang="en-US" sz="3600">
                <a:solidFill>
                  <a:srgbClr val="FFFFFF"/>
                </a:solidFill>
              </a:rPr>
              <a:t>Que o Interesse Público </a:t>
            </a:r>
            <a:r>
              <a:rPr lang="en-US" sz="3600" err="1">
                <a:solidFill>
                  <a:srgbClr val="FFFFFF"/>
                </a:solidFill>
              </a:rPr>
              <a:t>não</a:t>
            </a:r>
            <a:r>
              <a:rPr lang="en-US" sz="3600">
                <a:solidFill>
                  <a:srgbClr val="FFFFFF"/>
                </a:solidFill>
              </a:rPr>
              <a:t> se </a:t>
            </a:r>
            <a:r>
              <a:rPr lang="en-US" sz="3600" err="1">
                <a:solidFill>
                  <a:srgbClr val="FFFFFF"/>
                </a:solidFill>
              </a:rPr>
              <a:t>liquefaça</a:t>
            </a:r>
            <a:r>
              <a:rPr lang="en-US" sz="3600">
                <a:solidFill>
                  <a:srgbClr val="FFFFFF"/>
                </a:solidFill>
              </a:rPr>
              <a:t> </a:t>
            </a:r>
            <a:r>
              <a:rPr lang="en-US" sz="3600" err="1">
                <a:solidFill>
                  <a:srgbClr val="FFFFFF"/>
                </a:solidFill>
              </a:rPr>
              <a:t>como</a:t>
            </a:r>
            <a:r>
              <a:rPr lang="en-US" sz="3600">
                <a:solidFill>
                  <a:srgbClr val="FFFFFF"/>
                </a:solidFill>
              </a:rPr>
              <a:t> </a:t>
            </a:r>
            <a:r>
              <a:rPr lang="en-US" sz="3600" err="1">
                <a:solidFill>
                  <a:srgbClr val="FFFFFF"/>
                </a:solidFill>
              </a:rPr>
              <a:t>Topos</a:t>
            </a:r>
            <a:r>
              <a:rPr lang="en-US" sz="3600">
                <a:solidFill>
                  <a:srgbClr val="FFFFFF"/>
                </a:solidFill>
              </a:rPr>
              <a:t>!</a:t>
            </a:r>
            <a:br>
              <a:rPr lang="en-US" sz="3600">
                <a:solidFill>
                  <a:srgbClr val="FFFFFF"/>
                </a:solidFill>
              </a:rPr>
            </a:br>
            <a:r>
              <a:rPr lang="en-US" sz="3600">
                <a:solidFill>
                  <a:srgbClr val="FFFFFF"/>
                </a:solidFill>
              </a:rPr>
              <a:t/>
            </a:r>
            <a:br>
              <a:rPr lang="en-US" sz="3600">
                <a:solidFill>
                  <a:srgbClr val="FFFFFF"/>
                </a:solidFill>
              </a:rPr>
            </a:br>
            <a:r>
              <a:rPr lang="en-US" sz="3600" err="1">
                <a:solidFill>
                  <a:srgbClr val="FFFFFF"/>
                </a:solidFill>
              </a:rPr>
              <a:t>Obrigado</a:t>
            </a:r>
            <a:r>
              <a:rPr lang="en-US" sz="3600">
                <a:solidFill>
                  <a:srgbClr val="FFFFFF"/>
                </a:solidFill>
              </a:rPr>
              <a:t/>
            </a:r>
            <a:br>
              <a:rPr lang="en-US" sz="3600">
                <a:solidFill>
                  <a:srgbClr val="FFFFFF"/>
                </a:solidFill>
              </a:rPr>
            </a:br>
            <a:r>
              <a:rPr lang="en-US" sz="3600">
                <a:solidFill>
                  <a:srgbClr val="FFFFFF"/>
                </a:solidFill>
              </a:rPr>
              <a:t>Prof. Roland Saldanha</a:t>
            </a:r>
            <a:br>
              <a:rPr lang="en-US" sz="3600">
                <a:solidFill>
                  <a:srgbClr val="FFFFFF"/>
                </a:solidFill>
              </a:rPr>
            </a:br>
            <a:r>
              <a:rPr lang="en-US" sz="2700">
                <a:solidFill>
                  <a:srgbClr val="FFFFFF"/>
                </a:solidFill>
                <a:hlinkClick r:id="rId3"/>
              </a:rPr>
              <a:t>rsaldanha@pucsp.br</a:t>
            </a:r>
            <a:r>
              <a:rPr lang="en-US" sz="3600">
                <a:solidFill>
                  <a:srgbClr val="FFFFFF"/>
                </a:solidFill>
              </a:rPr>
              <a:t/>
            </a:r>
            <a:br>
              <a:rPr lang="en-US" sz="3600">
                <a:solidFill>
                  <a:srgbClr val="FFFFFF"/>
                </a:solidFill>
              </a:rPr>
            </a:br>
            <a:r>
              <a:rPr lang="en-US" sz="3600">
                <a:solidFill>
                  <a:srgbClr val="FFFFFF"/>
                </a:solidFill>
              </a:rPr>
              <a:t/>
            </a:r>
            <a:br>
              <a:rPr lang="en-US" sz="3600">
                <a:solidFill>
                  <a:srgbClr val="FFFFFF"/>
                </a:solidFill>
              </a:rPr>
            </a:br>
            <a:endParaRPr lang="en-US" sz="3600">
              <a:solidFill>
                <a:srgbClr val="FFFFFF"/>
              </a:solidFill>
            </a:endParaRPr>
          </a:p>
        </p:txBody>
      </p:sp>
    </p:spTree>
    <p:extLst>
      <p:ext uri="{BB962C8B-B14F-4D97-AF65-F5344CB8AC3E}">
        <p14:creationId xmlns:p14="http://schemas.microsoft.com/office/powerpoint/2010/main" val="2242564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CB979A-A3F3-A06C-034D-032EF20CBB81}"/>
              </a:ext>
            </a:extLst>
          </p:cNvPr>
          <p:cNvSpPr>
            <a:spLocks noGrp="1"/>
          </p:cNvSpPr>
          <p:nvPr>
            <p:ph type="title"/>
          </p:nvPr>
        </p:nvSpPr>
        <p:spPr>
          <a:xfrm>
            <a:off x="533895" y="694273"/>
            <a:ext cx="11029616" cy="1013800"/>
          </a:xfrm>
        </p:spPr>
        <p:txBody>
          <a:bodyPr>
            <a:normAutofit/>
          </a:bodyPr>
          <a:lstStyle/>
          <a:p>
            <a:r>
              <a:rPr lang="pt-BR">
                <a:solidFill>
                  <a:srgbClr val="FFFEFF"/>
                </a:solidFill>
                <a:latin typeface="Montserrat" panose="00000500000000000000" pitchFamily="2" charset="0"/>
              </a:rPr>
              <a:t>Pontos PRELIMINARES</a:t>
            </a:r>
          </a:p>
        </p:txBody>
      </p:sp>
      <p:graphicFrame>
        <p:nvGraphicFramePr>
          <p:cNvPr id="13" name="Content Placeholder 2">
            <a:extLst>
              <a:ext uri="{FF2B5EF4-FFF2-40B4-BE49-F238E27FC236}">
                <a16:creationId xmlns:a16="http://schemas.microsoft.com/office/drawing/2014/main" xmlns="" id="{108C532C-30C7-6754-F099-01B2256FCF8C}"/>
              </a:ext>
            </a:extLst>
          </p:cNvPr>
          <p:cNvGraphicFramePr>
            <a:graphicFrameLocks noGrp="1"/>
          </p:cNvGraphicFramePr>
          <p:nvPr>
            <p:ph idx="1"/>
            <p:extLst>
              <p:ext uri="{D42A27DB-BD31-4B8C-83A1-F6EECF244321}">
                <p14:modId xmlns:p14="http://schemas.microsoft.com/office/powerpoint/2010/main" val="748944083"/>
              </p:ext>
            </p:extLst>
          </p:nvPr>
        </p:nvGraphicFramePr>
        <p:xfrm>
          <a:off x="533728" y="2173342"/>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0080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0A1424-A672-5365-611E-167A0D05CA3E}"/>
              </a:ext>
            </a:extLst>
          </p:cNvPr>
          <p:cNvSpPr>
            <a:spLocks noGrp="1"/>
          </p:cNvSpPr>
          <p:nvPr>
            <p:ph type="title"/>
          </p:nvPr>
        </p:nvSpPr>
        <p:spPr>
          <a:xfrm>
            <a:off x="581192" y="702156"/>
            <a:ext cx="11029616" cy="1013800"/>
          </a:xfrm>
        </p:spPr>
        <p:txBody>
          <a:bodyPr vert="horz" lIns="91440" tIns="45720" rIns="91440" bIns="45720" rtlCol="0">
            <a:normAutofit/>
          </a:bodyPr>
          <a:lstStyle/>
          <a:p>
            <a:r>
              <a:rPr lang="en-US">
                <a:solidFill>
                  <a:srgbClr val="FFFEFF"/>
                </a:solidFill>
                <a:latin typeface="+mj-lt"/>
              </a:rPr>
              <a:t>Histórico</a:t>
            </a:r>
            <a:br>
              <a:rPr lang="en-US">
                <a:solidFill>
                  <a:srgbClr val="FFFEFF"/>
                </a:solidFill>
                <a:latin typeface="+mj-lt"/>
              </a:rPr>
            </a:br>
            <a:endParaRPr lang="en-US">
              <a:solidFill>
                <a:srgbClr val="FFFEFF"/>
              </a:solidFill>
              <a:latin typeface="+mj-lt"/>
            </a:endParaRPr>
          </a:p>
        </p:txBody>
      </p:sp>
      <p:graphicFrame>
        <p:nvGraphicFramePr>
          <p:cNvPr id="36" name="Table 4">
            <a:extLst>
              <a:ext uri="{FF2B5EF4-FFF2-40B4-BE49-F238E27FC236}">
                <a16:creationId xmlns:a16="http://schemas.microsoft.com/office/drawing/2014/main" xmlns="" id="{18A644BF-AB3D-90C0-23C4-BE0FCDC29ED4}"/>
              </a:ext>
            </a:extLst>
          </p:cNvPr>
          <p:cNvGraphicFramePr>
            <a:graphicFrameLocks noGrp="1"/>
          </p:cNvGraphicFramePr>
          <p:nvPr>
            <p:ph idx="1"/>
            <p:extLst>
              <p:ext uri="{D42A27DB-BD31-4B8C-83A1-F6EECF244321}">
                <p14:modId xmlns:p14="http://schemas.microsoft.com/office/powerpoint/2010/main" val="3739225070"/>
              </p:ext>
            </p:extLst>
          </p:nvPr>
        </p:nvGraphicFramePr>
        <p:xfrm>
          <a:off x="457200" y="2181224"/>
          <a:ext cx="11310937" cy="4171946"/>
        </p:xfrm>
        <a:graphic>
          <a:graphicData uri="http://schemas.openxmlformats.org/drawingml/2006/table">
            <a:tbl>
              <a:tblPr firstRow="1" bandRow="1">
                <a:tableStyleId>{3B4B98B0-60AC-42C2-AFA5-B58CD77FA1E5}</a:tableStyleId>
              </a:tblPr>
              <a:tblGrid>
                <a:gridCol w="4028910">
                  <a:extLst>
                    <a:ext uri="{9D8B030D-6E8A-4147-A177-3AD203B41FA5}">
                      <a16:colId xmlns:a16="http://schemas.microsoft.com/office/drawing/2014/main" xmlns="" val="4290482660"/>
                    </a:ext>
                  </a:extLst>
                </a:gridCol>
                <a:gridCol w="4047778">
                  <a:extLst>
                    <a:ext uri="{9D8B030D-6E8A-4147-A177-3AD203B41FA5}">
                      <a16:colId xmlns:a16="http://schemas.microsoft.com/office/drawing/2014/main" xmlns="" val="2349685414"/>
                    </a:ext>
                  </a:extLst>
                </a:gridCol>
                <a:gridCol w="3234249">
                  <a:extLst>
                    <a:ext uri="{9D8B030D-6E8A-4147-A177-3AD203B41FA5}">
                      <a16:colId xmlns:a16="http://schemas.microsoft.com/office/drawing/2014/main" xmlns="" val="1360135436"/>
                    </a:ext>
                  </a:extLst>
                </a:gridCol>
              </a:tblGrid>
              <a:tr h="418978">
                <a:tc gridSpan="3">
                  <a:txBody>
                    <a:bodyPr/>
                    <a:lstStyle/>
                    <a:p>
                      <a:endParaRPr lang="pt-BR" sz="1100">
                        <a:latin typeface="Montserrat" panose="00000500000000000000" pitchFamily="2" charset="0"/>
                      </a:endParaRPr>
                    </a:p>
                  </a:txBody>
                  <a:tcPr marL="55190" marR="55190" marT="27595" marB="27595"/>
                </a:tc>
                <a:tc hMerge="1">
                  <a:txBody>
                    <a:bodyPr/>
                    <a:lstStyle/>
                    <a:p>
                      <a:r>
                        <a:rPr lang="pt-BR"/>
                        <a:t>Histórico</a:t>
                      </a:r>
                    </a:p>
                  </a:txBody>
                  <a:tcPr/>
                </a:tc>
                <a:tc hMerge="1">
                  <a:txBody>
                    <a:bodyPr/>
                    <a:lstStyle/>
                    <a:p>
                      <a:r>
                        <a:rPr lang="pt-BR"/>
                        <a:t>Casuística</a:t>
                      </a:r>
                    </a:p>
                  </a:txBody>
                  <a:tcPr/>
                </a:tc>
                <a:extLst>
                  <a:ext uri="{0D108BD9-81ED-4DB2-BD59-A6C34878D82A}">
                    <a16:rowId xmlns:a16="http://schemas.microsoft.com/office/drawing/2014/main" xmlns="" val="2334332794"/>
                  </a:ext>
                </a:extLst>
              </a:tr>
              <a:tr h="275261">
                <a:tc>
                  <a:txBody>
                    <a:bodyPr/>
                    <a:lstStyle/>
                    <a:p>
                      <a:r>
                        <a:rPr lang="pt-BR" sz="1000" b="1">
                          <a:latin typeface="Montserrat" panose="00000500000000000000" pitchFamily="2" charset="0"/>
                        </a:rPr>
                        <a:t>Decreto nº 1.602/1995 e </a:t>
                      </a:r>
                      <a:r>
                        <a:rPr lang="pt-BR" sz="1000" b="1" u="none" strike="noStrike" kern="1200" baseline="0">
                          <a:solidFill>
                            <a:schemeClr val="dk1"/>
                          </a:solidFill>
                          <a:latin typeface="Montserrat" panose="00000500000000000000" pitchFamily="2" charset="0"/>
                        </a:rPr>
                        <a:t>Decreto nº 1.751 /1995</a:t>
                      </a:r>
                      <a:endParaRPr lang="pt-BR" sz="1000" b="1">
                        <a:latin typeface="Montserrat" panose="00000500000000000000" pitchFamily="2" charset="0"/>
                      </a:endParaRPr>
                    </a:p>
                  </a:txBody>
                  <a:tcPr marL="55190" marR="55190" marT="27595" marB="27595"/>
                </a:tc>
                <a:tc>
                  <a:txBody>
                    <a:bodyPr/>
                    <a:lstStyle/>
                    <a:p>
                      <a:endParaRPr lang="pt-BR" sz="1000" b="1">
                        <a:latin typeface="Montserrat" panose="00000500000000000000" pitchFamily="2" charset="0"/>
                      </a:endParaRPr>
                    </a:p>
                  </a:txBody>
                  <a:tcPr marL="55190" marR="55190" marT="27595" marB="27595"/>
                </a:tc>
                <a:tc>
                  <a:txBody>
                    <a:bodyPr/>
                    <a:lstStyle/>
                    <a:p>
                      <a:r>
                        <a:rPr lang="pt-BR" sz="1000" b="1">
                          <a:latin typeface="Montserrat" panose="00000500000000000000" pitchFamily="2" charset="0"/>
                        </a:rPr>
                        <a:t>20 Processos IP entre 1995 e fev/2012</a:t>
                      </a:r>
                    </a:p>
                  </a:txBody>
                  <a:tcPr marL="55190" marR="55190" marT="27595" marB="27595"/>
                </a:tc>
                <a:extLst>
                  <a:ext uri="{0D108BD9-81ED-4DB2-BD59-A6C34878D82A}">
                    <a16:rowId xmlns:a16="http://schemas.microsoft.com/office/drawing/2014/main" xmlns="" val="3101309791"/>
                  </a:ext>
                </a:extLst>
              </a:tr>
              <a:tr h="275261">
                <a:tc>
                  <a:txBody>
                    <a:bodyPr/>
                    <a:lstStyle/>
                    <a:p>
                      <a:r>
                        <a:rPr lang="pt-BR" sz="1000" b="1">
                          <a:latin typeface="Montserrat" panose="00000500000000000000" pitchFamily="2" charset="0"/>
                        </a:rPr>
                        <a:t>Resolução CAMEX nº 13/2012</a:t>
                      </a:r>
                    </a:p>
                  </a:txBody>
                  <a:tcPr marL="55190" marR="55190" marT="27595" marB="27595"/>
                </a:tc>
                <a:tc>
                  <a:txBody>
                    <a:bodyPr/>
                    <a:lstStyle/>
                    <a:p>
                      <a:r>
                        <a:rPr lang="pt-BR" sz="1000" b="1">
                          <a:latin typeface="Montserrat" panose="00000500000000000000" pitchFamily="2" charset="0"/>
                        </a:rPr>
                        <a:t>Criação GTIP</a:t>
                      </a:r>
                    </a:p>
                  </a:txBody>
                  <a:tcPr marL="55190" marR="55190" marT="27595" marB="27595"/>
                </a:tc>
                <a:tc>
                  <a:txBody>
                    <a:bodyPr/>
                    <a:lstStyle/>
                    <a:p>
                      <a:endParaRPr lang="pt-BR" sz="1000" b="1">
                        <a:latin typeface="Montserrat" panose="00000500000000000000" pitchFamily="2" charset="0"/>
                      </a:endParaRPr>
                    </a:p>
                  </a:txBody>
                  <a:tcPr marL="55190" marR="55190" marT="27595" marB="27595"/>
                </a:tc>
                <a:extLst>
                  <a:ext uri="{0D108BD9-81ED-4DB2-BD59-A6C34878D82A}">
                    <a16:rowId xmlns:a16="http://schemas.microsoft.com/office/drawing/2014/main" xmlns="" val="3314221289"/>
                  </a:ext>
                </a:extLst>
              </a:tr>
              <a:tr h="275261">
                <a:tc>
                  <a:txBody>
                    <a:bodyPr/>
                    <a:lstStyle/>
                    <a:p>
                      <a:r>
                        <a:rPr lang="pt-BR" sz="1000" b="1">
                          <a:latin typeface="Montserrat" panose="00000500000000000000" pitchFamily="2" charset="0"/>
                        </a:rPr>
                        <a:t>Resolução CAMEX nº 50/2012</a:t>
                      </a:r>
                    </a:p>
                  </a:txBody>
                  <a:tcPr marL="55190" marR="55190" marT="27595" marB="27595"/>
                </a:tc>
                <a:tc>
                  <a:txBody>
                    <a:bodyPr/>
                    <a:lstStyle/>
                    <a:p>
                      <a:r>
                        <a:rPr lang="pt-BR" sz="1000" b="1">
                          <a:latin typeface="Montserrat" panose="00000500000000000000" pitchFamily="2" charset="0"/>
                        </a:rPr>
                        <a:t>Roteiro e Procedimentos IP</a:t>
                      </a:r>
                    </a:p>
                  </a:txBody>
                  <a:tcPr marL="55190" marR="55190" marT="27595" marB="27595"/>
                </a:tc>
                <a:tc>
                  <a:txBody>
                    <a:bodyPr/>
                    <a:lstStyle/>
                    <a:p>
                      <a:r>
                        <a:rPr lang="pt-BR" sz="1000" b="1">
                          <a:latin typeface="Montserrat" panose="00000500000000000000" pitchFamily="2" charset="0"/>
                        </a:rPr>
                        <a:t>14 Processos IP entre fev/2012 e abr/2015</a:t>
                      </a:r>
                    </a:p>
                  </a:txBody>
                  <a:tcPr marL="55190" marR="55190" marT="27595" marB="27595"/>
                </a:tc>
                <a:extLst>
                  <a:ext uri="{0D108BD9-81ED-4DB2-BD59-A6C34878D82A}">
                    <a16:rowId xmlns:a16="http://schemas.microsoft.com/office/drawing/2014/main" xmlns="" val="3477269136"/>
                  </a:ext>
                </a:extLst>
              </a:tr>
              <a:tr h="275261">
                <a:tc>
                  <a:txBody>
                    <a:bodyPr/>
                    <a:lstStyle/>
                    <a:p>
                      <a:r>
                        <a:rPr lang="pt-BR" sz="1000" b="1">
                          <a:latin typeface="Montserrat" panose="00000500000000000000" pitchFamily="2" charset="0"/>
                        </a:rPr>
                        <a:t>Decreto nº 8.058/2013</a:t>
                      </a:r>
                    </a:p>
                  </a:txBody>
                  <a:tcPr marL="55190" marR="55190" marT="27595" marB="27595"/>
                </a:tc>
                <a:tc>
                  <a:txBody>
                    <a:bodyPr/>
                    <a:lstStyle/>
                    <a:p>
                      <a:endParaRPr lang="pt-BR" sz="1000" b="1">
                        <a:latin typeface="Montserrat" panose="00000500000000000000" pitchFamily="2" charset="0"/>
                      </a:endParaRPr>
                    </a:p>
                  </a:txBody>
                  <a:tcPr marL="55190" marR="55190" marT="27595" marB="27595"/>
                </a:tc>
                <a:tc>
                  <a:txBody>
                    <a:bodyPr/>
                    <a:lstStyle/>
                    <a:p>
                      <a:endParaRPr lang="pt-BR" sz="1000" b="1">
                        <a:latin typeface="Montserrat" panose="00000500000000000000" pitchFamily="2" charset="0"/>
                      </a:endParaRPr>
                    </a:p>
                  </a:txBody>
                  <a:tcPr marL="55190" marR="55190" marT="27595" marB="27595"/>
                </a:tc>
                <a:extLst>
                  <a:ext uri="{0D108BD9-81ED-4DB2-BD59-A6C34878D82A}">
                    <a16:rowId xmlns:a16="http://schemas.microsoft.com/office/drawing/2014/main" xmlns="" val="3535646385"/>
                  </a:ext>
                </a:extLst>
              </a:tr>
              <a:tr h="275261">
                <a:tc>
                  <a:txBody>
                    <a:bodyPr/>
                    <a:lstStyle/>
                    <a:p>
                      <a:r>
                        <a:rPr lang="pt-BR" sz="1000" b="1">
                          <a:latin typeface="Montserrat" panose="00000500000000000000" pitchFamily="2" charset="0"/>
                        </a:rPr>
                        <a:t>Resolução CAMEX nº 27/2015</a:t>
                      </a:r>
                    </a:p>
                  </a:txBody>
                  <a:tcPr marL="55190" marR="55190" marT="27595" marB="27595"/>
                </a:tc>
                <a:tc>
                  <a:txBody>
                    <a:bodyPr/>
                    <a:lstStyle/>
                    <a:p>
                      <a:r>
                        <a:rPr lang="pt-BR" sz="1000" b="1">
                          <a:latin typeface="Montserrat" panose="00000500000000000000" pitchFamily="2" charset="0"/>
                        </a:rPr>
                        <a:t>GTIP na SEAE/MF</a:t>
                      </a:r>
                    </a:p>
                  </a:txBody>
                  <a:tcPr marL="55190" marR="55190" marT="27595" marB="27595"/>
                </a:tc>
                <a:tc>
                  <a:txBody>
                    <a:bodyPr/>
                    <a:lstStyle/>
                    <a:p>
                      <a:endParaRPr lang="pt-BR" sz="1000" b="1">
                        <a:latin typeface="Montserrat" panose="00000500000000000000" pitchFamily="2" charset="0"/>
                      </a:endParaRPr>
                    </a:p>
                  </a:txBody>
                  <a:tcPr marL="55190" marR="55190" marT="27595" marB="27595"/>
                </a:tc>
                <a:extLst>
                  <a:ext uri="{0D108BD9-81ED-4DB2-BD59-A6C34878D82A}">
                    <a16:rowId xmlns:a16="http://schemas.microsoft.com/office/drawing/2014/main" xmlns="" val="1519201091"/>
                  </a:ext>
                </a:extLst>
              </a:tr>
              <a:tr h="275261">
                <a:tc>
                  <a:txBody>
                    <a:bodyPr/>
                    <a:lstStyle/>
                    <a:p>
                      <a:r>
                        <a:rPr lang="pt-BR" sz="1000" b="1">
                          <a:latin typeface="Montserrat" panose="00000500000000000000" pitchFamily="2" charset="0"/>
                        </a:rPr>
                        <a:t>Resolução CAMEX nº 93/2015</a:t>
                      </a:r>
                    </a:p>
                  </a:txBody>
                  <a:tcPr marL="55190" marR="55190" marT="27595" marB="2759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b="1">
                          <a:latin typeface="Montserrat" panose="00000500000000000000" pitchFamily="2" charset="0"/>
                        </a:rPr>
                        <a:t>GTIP na SEAE/MF</a:t>
                      </a:r>
                    </a:p>
                  </a:txBody>
                  <a:tcPr marL="55190" marR="55190" marT="27595" marB="27595"/>
                </a:tc>
                <a:tc>
                  <a:txBody>
                    <a:bodyPr/>
                    <a:lstStyle/>
                    <a:p>
                      <a:r>
                        <a:rPr lang="pt-BR" sz="1000" b="1">
                          <a:latin typeface="Montserrat" panose="00000500000000000000" pitchFamily="2" charset="0"/>
                        </a:rPr>
                        <a:t>7 Processos IP entre abr/2015 e abr/2016</a:t>
                      </a:r>
                    </a:p>
                  </a:txBody>
                  <a:tcPr marL="55190" marR="55190" marT="27595" marB="27595"/>
                </a:tc>
                <a:extLst>
                  <a:ext uri="{0D108BD9-81ED-4DB2-BD59-A6C34878D82A}">
                    <a16:rowId xmlns:a16="http://schemas.microsoft.com/office/drawing/2014/main" xmlns="" val="989305572"/>
                  </a:ext>
                </a:extLst>
              </a:tr>
              <a:tr h="275261">
                <a:tc>
                  <a:txBody>
                    <a:bodyPr/>
                    <a:lstStyle/>
                    <a:p>
                      <a:r>
                        <a:rPr lang="pt-BR" sz="1000" b="1">
                          <a:latin typeface="Montserrat" panose="00000500000000000000" pitchFamily="2" charset="0"/>
                        </a:rPr>
                        <a:t>Resolução CAMEX n° 30/2016</a:t>
                      </a:r>
                    </a:p>
                  </a:txBody>
                  <a:tcPr marL="55190" marR="55190" marT="27595" marB="27595"/>
                </a:tc>
                <a:tc>
                  <a:txBody>
                    <a:bodyPr/>
                    <a:lstStyle/>
                    <a:p>
                      <a:r>
                        <a:rPr lang="pt-BR" sz="1000" b="1">
                          <a:latin typeface="Montserrat" panose="00000500000000000000" pitchFamily="2" charset="0"/>
                        </a:rPr>
                        <a:t>GTIP SAIN/MF</a:t>
                      </a:r>
                    </a:p>
                  </a:txBody>
                  <a:tcPr marL="55190" marR="55190" marT="27595" marB="27595"/>
                </a:tc>
                <a:tc>
                  <a:txBody>
                    <a:bodyPr/>
                    <a:lstStyle/>
                    <a:p>
                      <a:r>
                        <a:rPr lang="pt-BR" sz="1000" b="1">
                          <a:latin typeface="Montserrat" panose="00000500000000000000" pitchFamily="2" charset="0"/>
                        </a:rPr>
                        <a:t>5 Processos IP entre abr/2016 e abr/2017</a:t>
                      </a:r>
                    </a:p>
                  </a:txBody>
                  <a:tcPr marL="55190" marR="55190" marT="27595" marB="27595"/>
                </a:tc>
                <a:extLst>
                  <a:ext uri="{0D108BD9-81ED-4DB2-BD59-A6C34878D82A}">
                    <a16:rowId xmlns:a16="http://schemas.microsoft.com/office/drawing/2014/main" xmlns="" val="32741895"/>
                  </a:ext>
                </a:extLst>
              </a:tr>
              <a:tr h="449836">
                <a:tc>
                  <a:txBody>
                    <a:bodyPr/>
                    <a:lstStyle/>
                    <a:p>
                      <a:r>
                        <a:rPr lang="pt-BR" sz="1000" b="1">
                          <a:latin typeface="Montserrat" panose="00000500000000000000" pitchFamily="2" charset="0"/>
                        </a:rPr>
                        <a:t>Resolução CAMEX nº 29/2017</a:t>
                      </a:r>
                    </a:p>
                  </a:txBody>
                  <a:tcPr marL="55190" marR="55190" marT="27595" marB="27595"/>
                </a:tc>
                <a:tc>
                  <a:txBody>
                    <a:bodyPr/>
                    <a:lstStyle/>
                    <a:p>
                      <a:r>
                        <a:rPr lang="pt-BR" sz="1000" b="1">
                          <a:latin typeface="Montserrat" panose="00000500000000000000" pitchFamily="2" charset="0"/>
                        </a:rPr>
                        <a:t>GTIP SAIN/MF passa a fazer análise de admissibilidade</a:t>
                      </a:r>
                    </a:p>
                  </a:txBody>
                  <a:tcPr marL="55190" marR="55190" marT="27595" marB="27595"/>
                </a:tc>
                <a:tc>
                  <a:txBody>
                    <a:bodyPr/>
                    <a:lstStyle/>
                    <a:p>
                      <a:r>
                        <a:rPr lang="pt-BR" sz="1000" b="1">
                          <a:latin typeface="Montserrat" panose="00000500000000000000" pitchFamily="2" charset="0"/>
                        </a:rPr>
                        <a:t>7 Processos IP entre abr/2017 e jan/2019</a:t>
                      </a:r>
                    </a:p>
                    <a:p>
                      <a:endParaRPr lang="pt-BR" sz="1000" b="1">
                        <a:latin typeface="Montserrat" panose="00000500000000000000" pitchFamily="2" charset="0"/>
                      </a:endParaRPr>
                    </a:p>
                  </a:txBody>
                  <a:tcPr marL="55190" marR="55190" marT="27595" marB="27595"/>
                </a:tc>
                <a:extLst>
                  <a:ext uri="{0D108BD9-81ED-4DB2-BD59-A6C34878D82A}">
                    <a16:rowId xmlns:a16="http://schemas.microsoft.com/office/drawing/2014/main" xmlns="" val="220977978"/>
                  </a:ext>
                </a:extLst>
              </a:tr>
              <a:tr h="275261">
                <a:tc>
                  <a:txBody>
                    <a:bodyPr/>
                    <a:lstStyle/>
                    <a:p>
                      <a:r>
                        <a:rPr lang="pt-BR" sz="1000" b="1">
                          <a:latin typeface="Montserrat" panose="00000500000000000000" pitchFamily="2" charset="0"/>
                        </a:rPr>
                        <a:t>Decretos nº 9.679/2019, e nº 9.745/2019</a:t>
                      </a:r>
                    </a:p>
                  </a:txBody>
                  <a:tcPr marL="55190" marR="55190" marT="27595" marB="27595"/>
                </a:tc>
                <a:tc>
                  <a:txBody>
                    <a:bodyPr/>
                    <a:lstStyle/>
                    <a:p>
                      <a:r>
                        <a:rPr lang="pt-BR" sz="1000" b="1">
                          <a:latin typeface="Montserrat" panose="00000500000000000000" pitchFamily="2" charset="0"/>
                        </a:rPr>
                        <a:t>CGIP/SDCOM/ME</a:t>
                      </a:r>
                    </a:p>
                  </a:txBody>
                  <a:tcPr marL="55190" marR="55190" marT="27595" marB="27595"/>
                </a:tc>
                <a:tc>
                  <a:txBody>
                    <a:bodyPr/>
                    <a:lstStyle/>
                    <a:p>
                      <a:endParaRPr lang="pt-BR" sz="1000" b="1">
                        <a:latin typeface="Montserrat" panose="00000500000000000000" pitchFamily="2" charset="0"/>
                      </a:endParaRPr>
                    </a:p>
                  </a:txBody>
                  <a:tcPr marL="55190" marR="55190" marT="27595" marB="27595"/>
                </a:tc>
                <a:extLst>
                  <a:ext uri="{0D108BD9-81ED-4DB2-BD59-A6C34878D82A}">
                    <a16:rowId xmlns:a16="http://schemas.microsoft.com/office/drawing/2014/main" xmlns="" val="3147805969"/>
                  </a:ext>
                </a:extLst>
              </a:tr>
              <a:tr h="275261">
                <a:tc>
                  <a:txBody>
                    <a:bodyPr/>
                    <a:lstStyle/>
                    <a:p>
                      <a:r>
                        <a:rPr lang="pt-BR" sz="1000" b="1">
                          <a:latin typeface="Montserrat" panose="00000500000000000000" pitchFamily="2" charset="0"/>
                        </a:rPr>
                        <a:t>Portaria SECEX nº 8/2019 e Portaria SECEX nº 13/2020</a:t>
                      </a:r>
                    </a:p>
                  </a:txBody>
                  <a:tcPr marL="55190" marR="55190" marT="27595" marB="27595"/>
                </a:tc>
                <a:tc>
                  <a:txBody>
                    <a:bodyPr/>
                    <a:lstStyle/>
                    <a:p>
                      <a:r>
                        <a:rPr lang="pt-BR" sz="1000" b="1">
                          <a:latin typeface="Montserrat" panose="00000500000000000000" pitchFamily="2" charset="0"/>
                        </a:rPr>
                        <a:t>Consulta Pública, Roteiro e Procedimentos </a:t>
                      </a:r>
                    </a:p>
                  </a:txBody>
                  <a:tcPr marL="55190" marR="55190" marT="27595" marB="27595"/>
                </a:tc>
                <a:tc>
                  <a:txBody>
                    <a:bodyPr/>
                    <a:lstStyle/>
                    <a:p>
                      <a:endParaRPr lang="pt-BR" sz="1000" b="1">
                        <a:latin typeface="Montserrat" panose="00000500000000000000" pitchFamily="2" charset="0"/>
                      </a:endParaRPr>
                    </a:p>
                  </a:txBody>
                  <a:tcPr marL="55190" marR="55190" marT="27595" marB="27595"/>
                </a:tc>
                <a:extLst>
                  <a:ext uri="{0D108BD9-81ED-4DB2-BD59-A6C34878D82A}">
                    <a16:rowId xmlns:a16="http://schemas.microsoft.com/office/drawing/2014/main" xmlns="" val="539021352"/>
                  </a:ext>
                </a:extLst>
              </a:tr>
              <a:tr h="275261">
                <a:tc>
                  <a:txBody>
                    <a:bodyPr/>
                    <a:lstStyle/>
                    <a:p>
                      <a:pPr lvl="0">
                        <a:buNone/>
                      </a:pPr>
                      <a:r>
                        <a:rPr lang="pt-BR" sz="1000" b="1" kern="1200" noProof="0">
                          <a:solidFill>
                            <a:schemeClr val="dk1"/>
                          </a:solidFill>
                          <a:latin typeface="Montserrat" panose="00000500000000000000" pitchFamily="2" charset="0"/>
                        </a:rPr>
                        <a:t>Portaria</a:t>
                      </a:r>
                      <a:r>
                        <a:rPr lang="pt-BR" sz="1000" b="1" u="none" strike="noStrike" baseline="0" noProof="0">
                          <a:solidFill>
                            <a:srgbClr val="000000"/>
                          </a:solidFill>
                          <a:latin typeface="Montserrat" panose="00000500000000000000" pitchFamily="2" charset="0"/>
                        </a:rPr>
                        <a:t> </a:t>
                      </a:r>
                      <a:r>
                        <a:rPr lang="pt-BR" sz="1000" b="1" kern="1200" noProof="0">
                          <a:solidFill>
                            <a:schemeClr val="dk1"/>
                          </a:solidFill>
                          <a:latin typeface="Montserrat" panose="00000500000000000000" pitchFamily="2" charset="0"/>
                        </a:rPr>
                        <a:t>SECEX</a:t>
                      </a:r>
                      <a:r>
                        <a:rPr lang="pt-BR" sz="1000" b="1" u="none" strike="noStrike" baseline="0" noProof="0">
                          <a:solidFill>
                            <a:srgbClr val="000000"/>
                          </a:solidFill>
                          <a:latin typeface="Montserrat" panose="00000500000000000000" pitchFamily="2" charset="0"/>
                        </a:rPr>
                        <a:t> Nº 237/2023</a:t>
                      </a:r>
                      <a:endParaRPr lang="pt-BR" sz="1000" b="1">
                        <a:latin typeface="Montserrat" panose="00000500000000000000" pitchFamily="2" charset="0"/>
                      </a:endParaRPr>
                    </a:p>
                  </a:txBody>
                  <a:tcPr marL="55190" marR="55190" marT="27595" marB="27595"/>
                </a:tc>
                <a:tc>
                  <a:txBody>
                    <a:bodyPr/>
                    <a:lstStyle/>
                    <a:p>
                      <a:r>
                        <a:rPr lang="pt-BR" sz="1000" b="1">
                          <a:latin typeface="Montserrat" panose="00000500000000000000" pitchFamily="2" charset="0"/>
                        </a:rPr>
                        <a:t>Acaba obrigatoriedade IP em Investigações Originais</a:t>
                      </a:r>
                    </a:p>
                  </a:txBody>
                  <a:tcPr marL="55190" marR="55190" marT="27595" marB="27595"/>
                </a:tc>
                <a:tc>
                  <a:txBody>
                    <a:bodyPr/>
                    <a:lstStyle/>
                    <a:p>
                      <a:endParaRPr lang="pt-BR" sz="1000" b="1">
                        <a:latin typeface="Montserrat" panose="00000500000000000000" pitchFamily="2" charset="0"/>
                      </a:endParaRPr>
                    </a:p>
                  </a:txBody>
                  <a:tcPr marL="55190" marR="55190" marT="27595" marB="27595"/>
                </a:tc>
                <a:extLst>
                  <a:ext uri="{0D108BD9-81ED-4DB2-BD59-A6C34878D82A}">
                    <a16:rowId xmlns:a16="http://schemas.microsoft.com/office/drawing/2014/main" xmlns="" val="1032979895"/>
                  </a:ext>
                </a:extLst>
              </a:tr>
              <a:tr h="275261">
                <a:tc>
                  <a:txBody>
                    <a:bodyPr/>
                    <a:lstStyle/>
                    <a:p>
                      <a:r>
                        <a:rPr lang="pt-BR" sz="1000" b="1">
                          <a:latin typeface="Montserrat" panose="00000500000000000000" pitchFamily="2" charset="0"/>
                        </a:rPr>
                        <a:t>DECRETO Nº 11.428/2023</a:t>
                      </a:r>
                    </a:p>
                  </a:txBody>
                  <a:tcPr marL="55190" marR="55190" marT="27595" marB="27595"/>
                </a:tc>
                <a:tc>
                  <a:txBody>
                    <a:bodyPr/>
                    <a:lstStyle/>
                    <a:p>
                      <a:r>
                        <a:rPr lang="pt-BR" sz="1000" b="1">
                          <a:latin typeface="Montserrat" panose="00000500000000000000" pitchFamily="2" charset="0"/>
                        </a:rPr>
                        <a:t>Tira voz do CADE na CAMEX</a:t>
                      </a:r>
                    </a:p>
                  </a:txBody>
                  <a:tcPr marL="55190" marR="55190" marT="27595" marB="27595"/>
                </a:tc>
                <a:tc>
                  <a:txBody>
                    <a:bodyPr/>
                    <a:lstStyle/>
                    <a:p>
                      <a:endParaRPr lang="pt-BR" sz="1000" b="1">
                        <a:latin typeface="Montserrat" panose="00000500000000000000" pitchFamily="2" charset="0"/>
                      </a:endParaRPr>
                    </a:p>
                  </a:txBody>
                  <a:tcPr marL="55190" marR="55190" marT="27595" marB="27595"/>
                </a:tc>
                <a:extLst>
                  <a:ext uri="{0D108BD9-81ED-4DB2-BD59-A6C34878D82A}">
                    <a16:rowId xmlns:a16="http://schemas.microsoft.com/office/drawing/2014/main" xmlns="" val="2357618646"/>
                  </a:ext>
                </a:extLst>
              </a:tr>
              <a:tr h="275261">
                <a:tc gridSpan="3">
                  <a:txBody>
                    <a:bodyPr/>
                    <a:lstStyle/>
                    <a:p>
                      <a:r>
                        <a:rPr lang="pt-BR" sz="1000" b="1">
                          <a:latin typeface="Montserrat" panose="00000500000000000000" pitchFamily="2" charset="0"/>
                        </a:rPr>
                        <a:t>Portaria SECEX Nº 282/2023 – Vigência a partir de 01/01/2024, revoga a Portaria SECEX Nº 13/2020</a:t>
                      </a:r>
                    </a:p>
                  </a:txBody>
                  <a:tcPr marL="55190" marR="55190" marT="27595" marB="27595"/>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xmlns="" val="1169068095"/>
                  </a:ext>
                </a:extLst>
              </a:tr>
            </a:tbl>
          </a:graphicData>
        </a:graphic>
      </p:graphicFrame>
    </p:spTree>
    <p:extLst>
      <p:ext uri="{BB962C8B-B14F-4D97-AF65-F5344CB8AC3E}">
        <p14:creationId xmlns:p14="http://schemas.microsoft.com/office/powerpoint/2010/main" val="991808179"/>
      </p:ext>
    </p:extLst>
  </p:cSld>
  <p:clrMapOvr>
    <a:masterClrMapping/>
  </p:clrMapOvr>
</p:sld>
</file>

<file path=ppt/theme/theme1.xml><?xml version="1.0" encoding="utf-8"?>
<a:theme xmlns:a="http://schemas.openxmlformats.org/drawingml/2006/main" name="Dividend">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FA021F1789E348B3CFCC344773DDAB" ma:contentTypeVersion="19" ma:contentTypeDescription="Create a new document." ma:contentTypeScope="" ma:versionID="59895bc3cb4e8a14da20df02d8acba30">
  <xsd:schema xmlns:xsd="http://www.w3.org/2001/XMLSchema" xmlns:xs="http://www.w3.org/2001/XMLSchema" xmlns:p="http://schemas.microsoft.com/office/2006/metadata/properties" xmlns:ns2="b915560a-f979-46e8-946a-d0d5ca3c5a92" xmlns:ns3="75218646-0a5e-4380-87f6-9ece3cc498d1" targetNamespace="http://schemas.microsoft.com/office/2006/metadata/properties" ma:root="true" ma:fieldsID="3bd2ac6a234321f87d4f1c5a17dbdbe9" ns2:_="" ns3:_="">
    <xsd:import namespace="b915560a-f979-46e8-946a-d0d5ca3c5a92"/>
    <xsd:import namespace="75218646-0a5e-4380-87f6-9ece3cc498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15560a-f979-46e8-946a-d0d5ca3c5a9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0fe993c-1907-4bba-88d0-69230f7613aa"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218646-0a5e-4380-87f6-9ece3cc498d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2a5b7c1-8fd4-4307-ab31-f070eb99f14c}" ma:internalName="TaxCatchAll" ma:showField="CatchAllData" ma:web="75218646-0a5e-4380-87f6-9ece3cc498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5218646-0a5e-4380-87f6-9ece3cc498d1">
      <UserInfo>
        <DisplayName>Partners</DisplayName>
        <AccountId>25</AccountId>
        <AccountType/>
      </UserInfo>
    </SharedWithUsers>
    <TaxCatchAll xmlns="75218646-0a5e-4380-87f6-9ece3cc498d1" xsi:nil="true"/>
    <lcf76f155ced4ddcb4097134ff3c332f xmlns="b915560a-f979-46e8-946a-d0d5ca3c5a9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3B03DC2-B851-4E69-A4FA-98D530AD9E46}">
  <ds:schemaRefs>
    <ds:schemaRef ds:uri="http://schemas.microsoft.com/office/2006/metadata/contentType"/>
    <ds:schemaRef ds:uri="http://schemas.microsoft.com/office/2006/metadata/properties/metaAttributes"/>
    <ds:schemaRef ds:uri="http://www.w3.org/2000/xmlns/"/>
    <ds:schemaRef ds:uri="http://www.w3.org/2001/XMLSchema"/>
    <ds:schemaRef ds:uri="b915560a-f979-46e8-946a-d0d5ca3c5a92"/>
    <ds:schemaRef ds:uri="75218646-0a5e-4380-87f6-9ece3cc498d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A2ADC7-7410-4D34-BD64-C06946227C79}">
  <ds:schemaRefs>
    <ds:schemaRef ds:uri="http://schemas.microsoft.com/sharepoint/v3/contenttype/forms"/>
  </ds:schemaRefs>
</ds:datastoreItem>
</file>

<file path=customXml/itemProps3.xml><?xml version="1.0" encoding="utf-8"?>
<ds:datastoreItem xmlns:ds="http://schemas.openxmlformats.org/officeDocument/2006/customXml" ds:itemID="{A0A6B179-C180-40F8-B088-C79C75A74514}">
  <ds:schemaRefs>
    <ds:schemaRef ds:uri="b915560a-f979-46e8-946a-d0d5ca3c5a92"/>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75218646-0a5e-4380-87f6-9ece3cc498d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0</TotalTime>
  <Words>3570</Words>
  <Application>Microsoft Office PowerPoint</Application>
  <PresentationFormat>Widescreen</PresentationFormat>
  <Paragraphs>434</Paragraphs>
  <Slides>24</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24</vt:i4>
      </vt:variant>
    </vt:vector>
  </HeadingPairs>
  <TitlesOfParts>
    <vt:vector size="31" baseType="lpstr">
      <vt:lpstr>Abadi</vt:lpstr>
      <vt:lpstr>Calibri</vt:lpstr>
      <vt:lpstr>Gill Sans MT</vt:lpstr>
      <vt:lpstr>Montserrat</vt:lpstr>
      <vt:lpstr>Wingdings</vt:lpstr>
      <vt:lpstr>Wingdings 2</vt:lpstr>
      <vt:lpstr>Dividend</vt:lpstr>
      <vt:lpstr>Avaliação de interesse público em defesa comercial e o Projeto de Decreto Legislativo nº 575, de 2020</vt:lpstr>
      <vt:lpstr>Pontos PRELIMINARES - Versão Resumida</vt:lpstr>
      <vt:lpstr>A Camex e O COMITÊ-EXECUTIVO DE GESTÃO  (DECRETO Nº 11.428/23)</vt:lpstr>
      <vt:lpstr>CAMEX E INTERESSE PÚBLICO</vt:lpstr>
      <vt:lpstr>PORTARIA SECEX 282/2023</vt:lpstr>
      <vt:lpstr>PORTARIA SECEX 282/2023 - Encaminhamentos</vt:lpstr>
      <vt:lpstr>Que o Interesse Público não se liquefaça como Topos!  Obrigado Prof. Roland Saldanha rsaldanha@pucsp.br  </vt:lpstr>
      <vt:lpstr>Pontos PRELIMINARES</vt:lpstr>
      <vt:lpstr>Histórico </vt:lpstr>
      <vt:lpstr>O Interesse Público não é acessório à defesa comercial</vt:lpstr>
      <vt:lpstr>PDL 575/2020 –  Problemas de Motivação - I</vt:lpstr>
      <vt:lpstr>PDL 575/2020 –  Problemas de Motivação - II</vt:lpstr>
      <vt:lpstr>PDL 575/2020 –  Problemas de Motivação - III</vt:lpstr>
      <vt:lpstr>PDL 575/2020 –  Problemas de Motivação - IV</vt:lpstr>
      <vt:lpstr>PDL 575/2020 –  Problemas de Motivação - V</vt:lpstr>
      <vt:lpstr>PDL 575/2020 –  Problemas de Motivação - VI</vt:lpstr>
      <vt:lpstr>O legislador Racional </vt:lpstr>
      <vt:lpstr>Condições Fáticas envolvidas</vt:lpstr>
      <vt:lpstr>Na Defesa Comercial, cada caso é um caso</vt:lpstr>
      <vt:lpstr>Apresentação do PowerPoint</vt:lpstr>
      <vt:lpstr>Há Dano, QUAIS AS Causas?</vt:lpstr>
      <vt:lpstr>Repercussões Fáticas</vt:lpstr>
      <vt:lpstr>A Portaria 282/2023 | Importantes aperfeiçoamentos em relação à Minuta posta à Consulta Pública</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Consulta Pública DECOM</dc:title>
  <dc:creator>Secure Data</dc:creator>
  <cp:lastModifiedBy>Fernando César Silva</cp:lastModifiedBy>
  <cp:revision>2</cp:revision>
  <dcterms:created xsi:type="dcterms:W3CDTF">2023-04-24T18:14:28Z</dcterms:created>
  <dcterms:modified xsi:type="dcterms:W3CDTF">2023-12-12T17:34:32Z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0x010100B8FA021F1789E348B3CFCC344773DDAB</vt:lpwstr>
  </property>
  <property fmtid="{D5CDD505-2E9C-101B-9397-08002B2CF9AE}" pid="3" name="MediaServiceImageTags">
    <vt:lpwstr/>
  </property>
</Properties>
</file>