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8" r:id="rId5"/>
    <p:sldId id="314" r:id="rId6"/>
    <p:sldId id="315" r:id="rId7"/>
    <p:sldId id="280" r:id="rId8"/>
    <p:sldId id="276" r:id="rId9"/>
    <p:sldId id="277" r:id="rId10"/>
    <p:sldId id="278" r:id="rId11"/>
    <p:sldId id="279" r:id="rId12"/>
    <p:sldId id="312" r:id="rId13"/>
    <p:sldId id="316" r:id="rId14"/>
    <p:sldId id="317" r:id="rId15"/>
    <p:sldId id="313" r:id="rId16"/>
    <p:sldId id="258" r:id="rId17"/>
    <p:sldId id="257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9EC4F7-DBE1-4F5F-94ED-E5D3A7346F28}" v="112" dt="2023-12-08T11:29:26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796" autoAdjust="0"/>
  </p:normalViewPr>
  <p:slideViewPr>
    <p:cSldViewPr snapToGrid="0">
      <p:cViewPr varScale="1">
        <p:scale>
          <a:sx n="116" d="100"/>
          <a:sy n="116" d="100"/>
        </p:scale>
        <p:origin x="10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CC7A31-B637-435D-81B4-61F807ADA680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0D87503-755A-44C2-8276-FFE326ED5A20}">
      <dgm:prSet phldrT="[Texto]"/>
      <dgm:spPr/>
      <dgm:t>
        <a:bodyPr/>
        <a:lstStyle/>
        <a:p>
          <a:r>
            <a:rPr lang="pt-BR" dirty="0"/>
            <a:t>Acordo Antidumping</a:t>
          </a:r>
        </a:p>
      </dgm:t>
    </dgm:pt>
    <dgm:pt modelId="{787C4EA7-D9AB-4A2C-B870-88A497CA33A2}" type="parTrans" cxnId="{69511205-8DC1-4672-9BEB-7C6F1DA802C5}">
      <dgm:prSet/>
      <dgm:spPr/>
      <dgm:t>
        <a:bodyPr/>
        <a:lstStyle/>
        <a:p>
          <a:endParaRPr lang="pt-BR"/>
        </a:p>
      </dgm:t>
    </dgm:pt>
    <dgm:pt modelId="{934AA1EA-F43F-4BBB-9337-90C9E25C4F6F}" type="sibTrans" cxnId="{69511205-8DC1-4672-9BEB-7C6F1DA802C5}">
      <dgm:prSet/>
      <dgm:spPr/>
      <dgm:t>
        <a:bodyPr/>
        <a:lstStyle/>
        <a:p>
          <a:endParaRPr lang="pt-BR"/>
        </a:p>
      </dgm:t>
    </dgm:pt>
    <dgm:pt modelId="{3C82AAC1-3765-41DE-B362-12B60F51BF6B}">
      <dgm:prSet phldrT="[Texto]"/>
      <dgm:spPr/>
      <dgm:t>
        <a:bodyPr/>
        <a:lstStyle/>
        <a:p>
          <a:r>
            <a:rPr lang="pt-BR" dirty="0"/>
            <a:t>Acordo sobre Subsídios e Medidas Compensatórias</a:t>
          </a:r>
        </a:p>
      </dgm:t>
    </dgm:pt>
    <dgm:pt modelId="{EC922DB4-574B-493F-B5C5-6EEEAF6D5E7E}" type="parTrans" cxnId="{A105E100-0F37-4564-81AE-3986865541E9}">
      <dgm:prSet/>
      <dgm:spPr/>
      <dgm:t>
        <a:bodyPr/>
        <a:lstStyle/>
        <a:p>
          <a:endParaRPr lang="pt-BR"/>
        </a:p>
      </dgm:t>
    </dgm:pt>
    <dgm:pt modelId="{CECD23A4-5E46-417F-8B16-DDFFB0FE391F}" type="sibTrans" cxnId="{A105E100-0F37-4564-81AE-3986865541E9}">
      <dgm:prSet/>
      <dgm:spPr/>
      <dgm:t>
        <a:bodyPr/>
        <a:lstStyle/>
        <a:p>
          <a:endParaRPr lang="pt-BR"/>
        </a:p>
      </dgm:t>
    </dgm:pt>
    <dgm:pt modelId="{685146B3-288B-42B4-966C-648066AFC0B4}" type="pres">
      <dgm:prSet presAssocID="{B5CC7A31-B637-435D-81B4-61F807ADA6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25B99E7-ADB9-4A63-8B3D-51C9B81C01EF}" type="pres">
      <dgm:prSet presAssocID="{E0D87503-755A-44C2-8276-FFE326ED5A2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FE6367-C305-46EA-B5DC-6588CEA749B9}" type="pres">
      <dgm:prSet presAssocID="{934AA1EA-F43F-4BBB-9337-90C9E25C4F6F}" presName="sibTrans" presStyleCnt="0"/>
      <dgm:spPr/>
    </dgm:pt>
    <dgm:pt modelId="{110C5E1A-03F8-423A-ADA3-21974E971313}" type="pres">
      <dgm:prSet presAssocID="{3C82AAC1-3765-41DE-B362-12B60F51BF6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105E100-0F37-4564-81AE-3986865541E9}" srcId="{B5CC7A31-B637-435D-81B4-61F807ADA680}" destId="{3C82AAC1-3765-41DE-B362-12B60F51BF6B}" srcOrd="1" destOrd="0" parTransId="{EC922DB4-574B-493F-B5C5-6EEEAF6D5E7E}" sibTransId="{CECD23A4-5E46-417F-8B16-DDFFB0FE391F}"/>
    <dgm:cxn modelId="{96A9C03C-4900-41FB-BA6E-EC0BE123A539}" type="presOf" srcId="{B5CC7A31-B637-435D-81B4-61F807ADA680}" destId="{685146B3-288B-42B4-966C-648066AFC0B4}" srcOrd="0" destOrd="0" presId="urn:microsoft.com/office/officeart/2005/8/layout/default"/>
    <dgm:cxn modelId="{69511205-8DC1-4672-9BEB-7C6F1DA802C5}" srcId="{B5CC7A31-B637-435D-81B4-61F807ADA680}" destId="{E0D87503-755A-44C2-8276-FFE326ED5A20}" srcOrd="0" destOrd="0" parTransId="{787C4EA7-D9AB-4A2C-B870-88A497CA33A2}" sibTransId="{934AA1EA-F43F-4BBB-9337-90C9E25C4F6F}"/>
    <dgm:cxn modelId="{B0705036-5508-4A18-9467-00ED4173F25B}" type="presOf" srcId="{E0D87503-755A-44C2-8276-FFE326ED5A20}" destId="{325B99E7-ADB9-4A63-8B3D-51C9B81C01EF}" srcOrd="0" destOrd="0" presId="urn:microsoft.com/office/officeart/2005/8/layout/default"/>
    <dgm:cxn modelId="{73BCAE95-C1DE-4099-9265-AEFBFA597F3F}" type="presOf" srcId="{3C82AAC1-3765-41DE-B362-12B60F51BF6B}" destId="{110C5E1A-03F8-423A-ADA3-21974E971313}" srcOrd="0" destOrd="0" presId="urn:microsoft.com/office/officeart/2005/8/layout/default"/>
    <dgm:cxn modelId="{8F868698-C1DB-46F2-A29F-C925847D80BA}" type="presParOf" srcId="{685146B3-288B-42B4-966C-648066AFC0B4}" destId="{325B99E7-ADB9-4A63-8B3D-51C9B81C01EF}" srcOrd="0" destOrd="0" presId="urn:microsoft.com/office/officeart/2005/8/layout/default"/>
    <dgm:cxn modelId="{C592E4A5-E73A-4573-88E3-69B638CFCDB4}" type="presParOf" srcId="{685146B3-288B-42B4-966C-648066AFC0B4}" destId="{8DFE6367-C305-46EA-B5DC-6588CEA749B9}" srcOrd="1" destOrd="0" presId="urn:microsoft.com/office/officeart/2005/8/layout/default"/>
    <dgm:cxn modelId="{FA3B1C87-35C9-41BA-A5E3-A947C314E17D}" type="presParOf" srcId="{685146B3-288B-42B4-966C-648066AFC0B4}" destId="{110C5E1A-03F8-423A-ADA3-21974E97131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932745-2F2F-74E4-AAFD-DA7142328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784C4BD-6AD0-76D8-743E-1F72C988F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A9F3E74-D430-D466-F3B3-DE5811AA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4D5D-4E96-4B43-9FF4-51151FA9F45E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AF60BE0-3EC8-3CE1-7D46-C47E6B2C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0A350D2-2F1F-7D6D-FBC0-80EC2316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40C1-981C-4AAD-B987-1B8BF600AD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75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E59714-D31E-CACE-AAAF-BA1138E27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CA03825B-668E-0557-22AD-FA57950E4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5E5DCFF-3FEA-8275-36C7-5C161360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4D5D-4E96-4B43-9FF4-51151FA9F45E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FA911EF-2E96-2C06-50CF-8FDD9F7AC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7F728AB-FF4E-5A27-7AB9-9F3CE3E0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40C1-981C-4AAD-B987-1B8BF600AD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33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53941D7-62BD-B708-4377-987224F24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F8B1263-CCF8-7B12-CE98-C9CB88D6B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34DE1AA-8526-5809-73FF-DFCA29C23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4D5D-4E96-4B43-9FF4-51151FA9F45E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4AD796D-3051-B21A-10DA-F3D565E72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B1BD188-E975-1126-7897-98DF9A71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40C1-981C-4AAD-B987-1B8BF600AD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95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C3386C-4903-19AC-F842-EAFC3291B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7D7E9FC-2DF4-92AC-F684-F71BC8230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C18C42A-57E2-7CF0-3281-A0F42946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4D5D-4E96-4B43-9FF4-51151FA9F45E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C8B8C0C-8393-A6F6-2AF2-7BE8AE2D3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E9D39A4-215B-B08E-DFA9-C23BBC87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40C1-981C-4AAD-B987-1B8BF600AD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79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22B0D0-884C-2AF0-D094-E578194E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102B40B-1419-55CE-6A7D-B08946F67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15DDD36-B1EC-F8B6-B743-012F98FC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4D5D-4E96-4B43-9FF4-51151FA9F45E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3536A40-60A0-0E20-77BB-8D9A4DB43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FB98797-8B43-D413-8470-8463AA5B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40C1-981C-4AAD-B987-1B8BF600AD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71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176C23-5246-FA61-9BEA-10884FED9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D5C489D-B152-507F-21E3-5C5F4D67A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8745253-4E8D-950C-6627-4C4DE860A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DF7CCA8-A0FF-D758-4CD5-426BCECFB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4D5D-4E96-4B43-9FF4-51151FA9F45E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8F5281F-5042-B002-528B-5BB99484C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E9FF2A2-4B8E-CE95-7842-57E930608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40C1-981C-4AAD-B987-1B8BF600AD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70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B178A0-B9A4-6444-81E4-F4B8BFDE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6B1A41A-7007-75D7-7E32-55461E601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18DB8EB-4E86-78CD-55DC-1E7ED97BA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80571C0C-B76B-57AA-AD66-F6115AC415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25654479-93A2-F227-774A-FCA1DD510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E3323024-D31E-D7D7-81B9-910D353C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4D5D-4E96-4B43-9FF4-51151FA9F45E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3901AB3D-538F-56AB-311F-833886440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3D2968D6-2FE8-5738-67D9-1EAAA01F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40C1-981C-4AAD-B987-1B8BF600AD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08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64C05D-E70E-0A27-E86E-7E823D18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891FA328-971D-7AEC-7F81-550610C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4D5D-4E96-4B43-9FF4-51151FA9F45E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7362B7A2-A521-DACB-21C3-AD4CA71EF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1A07DBC9-7C33-4EA0-98E7-FFA3A741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40C1-981C-4AAD-B987-1B8BF600AD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06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9F9D7ABC-1BAF-02E7-3EC6-109649461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4D5D-4E96-4B43-9FF4-51151FA9F45E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016CBC18-69C1-9944-9E8F-4F3C7DC23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5A00388-9A20-1F1E-41F8-A851E443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40C1-981C-4AAD-B987-1B8BF600AD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53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FD1083-F32B-3B03-EA6D-B963BE116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416B3EF-FE8E-35C3-E470-E6E92B8B8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B96347C-E580-7831-3CC7-1F48FF89F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659A6AB-FC07-680D-68D9-6A9627843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4D5D-4E96-4B43-9FF4-51151FA9F45E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DBDC305-E522-390C-D499-AE36E107E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AA21B8D-D69B-EBB0-B3EC-634F1718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40C1-981C-4AAD-B987-1B8BF600AD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41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8C1D91-103C-C6F3-DE64-F48DE3C90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1DC9B825-4B61-2771-8105-C0C6DE111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021DE88-49A2-ED4E-E560-B70E628BA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6759FE4-5C45-6FF8-20ED-75A1075B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4D5D-4E96-4B43-9FF4-51151FA9F45E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C945265-2BC4-F215-24EF-F8C74CC2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11DC7FE-5D26-6CC2-4995-348928E5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40C1-981C-4AAD-B987-1B8BF600AD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30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6DE8BB5A-4CE0-0F92-D3F4-04E79E549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D8372AD-44B6-0E30-8573-DF67F66FA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2B42D4C-1FE8-DE89-7394-0FE0971A4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F4D5D-4E96-4B43-9FF4-51151FA9F45E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AAE7F20-A1D7-39F0-6AE6-DE82C9E0D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E7C5D00-F490-344E-F10A-5D86F4791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F40C1-981C-4AAD-B987-1B8BF600AD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33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1.png"/><Relationship Id="rId18" Type="http://schemas.openxmlformats.org/officeDocument/2006/relationships/image" Target="../media/image51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45.svg"/><Relationship Id="rId17" Type="http://schemas.openxmlformats.org/officeDocument/2006/relationships/image" Target="../media/image43.png"/><Relationship Id="rId2" Type="http://schemas.openxmlformats.org/officeDocument/2006/relationships/image" Target="../media/image5.png"/><Relationship Id="rId16" Type="http://schemas.openxmlformats.org/officeDocument/2006/relationships/image" Target="../media/image4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39.png"/><Relationship Id="rId14" Type="http://schemas.openxmlformats.org/officeDocument/2006/relationships/image" Target="../media/image4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orma&#10;&#10;Descrição gerada automaticamente">
            <a:extLst>
              <a:ext uri="{FF2B5EF4-FFF2-40B4-BE49-F238E27FC236}">
                <a16:creationId xmlns:a16="http://schemas.microsoft.com/office/drawing/2014/main" xmlns="" id="{D4BB6B65-4B4F-B360-088D-233E72D49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3A9A98-B44D-0606-9018-022205E60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909" y="692757"/>
            <a:ext cx="9698182" cy="774980"/>
          </a:xfrm>
        </p:spPr>
        <p:txBody>
          <a:bodyPr>
            <a:normAutofit/>
          </a:bodyPr>
          <a:lstStyle/>
          <a:p>
            <a:r>
              <a:rPr lang="pt-BR" sz="2400" dirty="0"/>
              <a:t>Audiência Pública</a:t>
            </a:r>
            <a:br>
              <a:rPr lang="pt-BR" sz="2400" dirty="0"/>
            </a:br>
            <a:r>
              <a:rPr lang="pt-BR" sz="2400" dirty="0"/>
              <a:t>Projeto de Decreto Legislativo nº 575, de 2020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E8DD2B2-DBE8-29FE-01A3-26AA061F7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8871"/>
            <a:ext cx="9144000" cy="918882"/>
          </a:xfrm>
        </p:spPr>
        <p:txBody>
          <a:bodyPr/>
          <a:lstStyle/>
          <a:p>
            <a:r>
              <a:rPr lang="pt-BR" dirty="0"/>
              <a:t>Rafaela Noman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F0EE6470-9D9B-9F99-955D-6DB4929F4040}"/>
              </a:ext>
            </a:extLst>
          </p:cNvPr>
          <p:cNvSpPr txBox="1">
            <a:spLocks/>
          </p:cNvSpPr>
          <p:nvPr/>
        </p:nvSpPr>
        <p:spPr>
          <a:xfrm>
            <a:off x="1318626" y="2305518"/>
            <a:ext cx="9698182" cy="1277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/>
              <a:t>Avaliação de Interesse Público </a:t>
            </a:r>
            <a:endParaRPr lang="pt-BR" dirty="0"/>
          </a:p>
          <a:p>
            <a:r>
              <a:rPr lang="pt-BR" sz="4000" dirty="0"/>
              <a:t>em Defesa Comercial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6023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4BB6B65-4B4F-B360-088D-233E72D49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C96CEE-009E-0F9E-0442-49C2C8A88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36" y="365125"/>
            <a:ext cx="10820464" cy="1325563"/>
          </a:xfrm>
        </p:spPr>
        <p:txBody>
          <a:bodyPr/>
          <a:lstStyle/>
          <a:p>
            <a:r>
              <a:rPr lang="pt-BR" dirty="0"/>
              <a:t>Entidades que participaram da consulta pública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xmlns="" id="{9514460C-61C6-6135-A6E1-0C2FA223E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490" y="5226212"/>
            <a:ext cx="1391943" cy="531761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FE7B9AE9-CC8F-4A36-2892-D018FCA630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439"/>
          <a:stretch/>
        </p:blipFill>
        <p:spPr>
          <a:xfrm>
            <a:off x="3066492" y="2571841"/>
            <a:ext cx="1391942" cy="233653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xmlns="" id="{FA7C1A3B-42C5-4559-14F9-CBE1A9E76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9682" y="2437597"/>
            <a:ext cx="1197085" cy="708940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xmlns="" id="{94A2CFB0-35AB-D6E9-DA09-04CBC47C3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8234" y="5878221"/>
            <a:ext cx="1107894" cy="541945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xmlns="" id="{E93D22A4-350A-4E03-D3A3-6BAC74518F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2465" y="3223463"/>
            <a:ext cx="1391944" cy="658892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xmlns="" id="{E46E35BA-95E4-42E9-089D-8DF0F2EFF2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2660" y="4353213"/>
            <a:ext cx="1391944" cy="932409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EB4E4977-FA63-2420-579A-29CF0104EB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399" y="4486007"/>
            <a:ext cx="1391942" cy="387076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xmlns="" id="{376D9AF5-0BFE-D5EF-F4AF-C7E046B535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3399" y="6106757"/>
            <a:ext cx="2014457" cy="462318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xmlns="" id="{59F919AD-4F3F-4E9C-3F10-3C28F8415DE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34999" b="-14779"/>
          <a:stretch/>
        </p:blipFill>
        <p:spPr>
          <a:xfrm>
            <a:off x="5462463" y="1501264"/>
            <a:ext cx="1391945" cy="594399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xmlns="" id="{B224F824-5C51-E447-F19E-2E97B1C4DF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22660" y="3381783"/>
            <a:ext cx="1391943" cy="899118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xmlns="" id="{DB4F0E11-C8DD-9FF8-CB3A-F962BD2E13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69479" y="5060418"/>
            <a:ext cx="1391942" cy="384292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xmlns="" id="{8293474B-60DB-71FD-4FAD-17EF54F5D84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28174" y="1446324"/>
            <a:ext cx="1391943" cy="836403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xmlns="" id="{6C1855CE-D315-671B-969B-DB81C4BFD1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69477" y="4083516"/>
            <a:ext cx="1391944" cy="533424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xmlns="" id="{666926B4-D355-5F52-F27F-308DDFD97FF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24" t="-7418" r="-524" b="33198"/>
          <a:stretch/>
        </p:blipFill>
        <p:spPr>
          <a:xfrm>
            <a:off x="677399" y="5921327"/>
            <a:ext cx="1391942" cy="571547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xmlns="" id="{9E9F36CC-7E83-C714-24FA-A1DC8F319D0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62467" y="2322466"/>
            <a:ext cx="1391942" cy="476083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xmlns="" id="{FEDD8839-75FB-C27A-22F5-2BD7C7C81FF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62465" y="4271882"/>
            <a:ext cx="1391944" cy="442909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xmlns="" id="{F32B85E7-FC77-8B3D-1C3E-1D3656775FC5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-2373" t="10123" r="2373" b="16946"/>
          <a:stretch/>
        </p:blipFill>
        <p:spPr>
          <a:xfrm>
            <a:off x="3066490" y="1524843"/>
            <a:ext cx="1391943" cy="738310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xmlns="" id="{C37DCBC7-02CD-87DB-4161-1AD4A1C598B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66492" y="4485627"/>
            <a:ext cx="1391942" cy="572243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xmlns="" id="{E7ECBD03-A7A7-12BF-EE5C-80ED159DE65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62465" y="4869919"/>
            <a:ext cx="1391944" cy="808449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xmlns="" id="{3F90D8A0-3B43-7DD1-29A3-078E356FF11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66488" y="6030556"/>
            <a:ext cx="1391945" cy="462319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xmlns="" id="{D0871BE1-0A12-89EF-D545-8F7414983B7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7395" y="5191169"/>
            <a:ext cx="1391945" cy="393379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xmlns="" id="{DE3D0A89-C6DA-CD8B-25FF-09566B4DEA5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66490" y="3191866"/>
            <a:ext cx="1391944" cy="771949"/>
          </a:xfrm>
          <a:prstGeom prst="rect">
            <a:avLst/>
          </a:prstGeom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xmlns="" id="{143372EB-6956-A0BE-DE2F-53A559C4C5E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69479" y="3243638"/>
            <a:ext cx="1391942" cy="476083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xmlns="" id="{C067A158-FD0B-780C-AC09-05EFE48391C7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26915"/>
          <a:stretch/>
        </p:blipFill>
        <p:spPr>
          <a:xfrm>
            <a:off x="5462465" y="5911855"/>
            <a:ext cx="1391943" cy="581020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20E9AF92-A24A-9194-FF58-EC678492642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869479" y="2436829"/>
            <a:ext cx="1391942" cy="433358"/>
          </a:xfrm>
          <a:prstGeom prst="rect">
            <a:avLst/>
          </a:prstGeom>
        </p:spPr>
      </p:pic>
      <p:pic>
        <p:nvPicPr>
          <p:cNvPr id="61" name="Imagem 60">
            <a:extLst>
              <a:ext uri="{FF2B5EF4-FFF2-40B4-BE49-F238E27FC236}">
                <a16:creationId xmlns:a16="http://schemas.microsoft.com/office/drawing/2014/main" xmlns="" id="{7BD9B3FC-90D7-EA9D-02AD-2670E6C9294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869475" y="1459224"/>
            <a:ext cx="1391945" cy="594399"/>
          </a:xfrm>
          <a:prstGeom prst="rect">
            <a:avLst/>
          </a:prstGeom>
        </p:spPr>
      </p:pic>
      <p:pic>
        <p:nvPicPr>
          <p:cNvPr id="62" name="Imagem 61">
            <a:extLst>
              <a:ext uri="{FF2B5EF4-FFF2-40B4-BE49-F238E27FC236}">
                <a16:creationId xmlns:a16="http://schemas.microsoft.com/office/drawing/2014/main" xmlns="" id="{A47685DB-4A70-5298-5330-B66B677E1DD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128174" y="5537582"/>
            <a:ext cx="1391944" cy="338049"/>
          </a:xfrm>
          <a:prstGeom prst="rect">
            <a:avLst/>
          </a:prstGeom>
        </p:spPr>
      </p:pic>
      <p:pic>
        <p:nvPicPr>
          <p:cNvPr id="63" name="Imagem 62">
            <a:extLst>
              <a:ext uri="{FF2B5EF4-FFF2-40B4-BE49-F238E27FC236}">
                <a16:creationId xmlns:a16="http://schemas.microsoft.com/office/drawing/2014/main" xmlns="" id="{951251EF-5656-EB9E-DD4B-9F721F7BDE9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7397" y="1527643"/>
            <a:ext cx="1391943" cy="755400"/>
          </a:xfrm>
          <a:prstGeom prst="rect">
            <a:avLst/>
          </a:prstGeom>
        </p:spPr>
      </p:pic>
      <p:pic>
        <p:nvPicPr>
          <p:cNvPr id="64" name="Imagem 63">
            <a:extLst>
              <a:ext uri="{FF2B5EF4-FFF2-40B4-BE49-F238E27FC236}">
                <a16:creationId xmlns:a16="http://schemas.microsoft.com/office/drawing/2014/main" xmlns="" id="{CC58578A-3F7D-42A9-DB2F-3DCED42DD1C1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-2052" t="1300" r="2052" b="4130"/>
          <a:stretch/>
        </p:blipFill>
        <p:spPr>
          <a:xfrm>
            <a:off x="677397" y="3509894"/>
            <a:ext cx="1391943" cy="427829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xmlns="" id="{C89FA330-3777-A6A3-F6E2-36120B28053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77395" y="2649749"/>
            <a:ext cx="1391945" cy="3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86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4BB6B65-4B4F-B360-088D-233E72D49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E0FBCD-F527-E271-7670-2826A06A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1"/>
            <a:ext cx="10515600" cy="990902"/>
          </a:xfrm>
        </p:spPr>
        <p:txBody>
          <a:bodyPr/>
          <a:lstStyle/>
          <a:p>
            <a:r>
              <a:rPr lang="pt-BR" dirty="0"/>
              <a:t>Principais mudanças da Portaria 282/2023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2E763047-169D-1934-00AA-7894555B67E7}"/>
              </a:ext>
            </a:extLst>
          </p:cNvPr>
          <p:cNvCxnSpPr>
            <a:cxnSpLocks/>
          </p:cNvCxnSpPr>
          <p:nvPr/>
        </p:nvCxnSpPr>
        <p:spPr>
          <a:xfrm>
            <a:off x="723056" y="6578037"/>
            <a:ext cx="10972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1299A43B-0707-61C8-7C6A-9D048DC2982C}"/>
              </a:ext>
            </a:extLst>
          </p:cNvPr>
          <p:cNvGrpSpPr/>
          <p:nvPr/>
        </p:nvGrpSpPr>
        <p:grpSpPr>
          <a:xfrm>
            <a:off x="2072732" y="2497677"/>
            <a:ext cx="8406798" cy="2956908"/>
            <a:chOff x="1892601" y="2107809"/>
            <a:chExt cx="8406798" cy="2956908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xmlns="" id="{37CF8ACD-EE5F-F495-312D-67A96E8AD523}"/>
                </a:ext>
              </a:extLst>
            </p:cNvPr>
            <p:cNvGrpSpPr/>
            <p:nvPr/>
          </p:nvGrpSpPr>
          <p:grpSpPr>
            <a:xfrm>
              <a:off x="1892601" y="2818714"/>
              <a:ext cx="2227532" cy="1868884"/>
              <a:chOff x="1892601" y="2818714"/>
              <a:chExt cx="2227532" cy="1868884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xmlns="" id="{64A40987-03A4-F611-2AD9-B128C9761A51}"/>
                  </a:ext>
                </a:extLst>
              </p:cNvPr>
              <p:cNvSpPr/>
              <p:nvPr/>
            </p:nvSpPr>
            <p:spPr>
              <a:xfrm>
                <a:off x="2251228" y="2818714"/>
                <a:ext cx="1504718" cy="15047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EB6C1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00" dirty="0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xmlns="" id="{8576E90F-8481-659E-0776-A5FCB8FB5C51}"/>
                  </a:ext>
                </a:extLst>
              </p:cNvPr>
              <p:cNvSpPr/>
              <p:nvPr/>
            </p:nvSpPr>
            <p:spPr>
              <a:xfrm flipV="1">
                <a:off x="2253614" y="3578912"/>
                <a:ext cx="1495346" cy="747673"/>
              </a:xfrm>
              <a:custGeom>
                <a:avLst/>
                <a:gdLst>
                  <a:gd name="connsiteX0" fmla="*/ 747673 w 1495346"/>
                  <a:gd name="connsiteY0" fmla="*/ 0 h 747673"/>
                  <a:gd name="connsiteX1" fmla="*/ 1495346 w 1495346"/>
                  <a:gd name="connsiteY1" fmla="*/ 747673 h 747673"/>
                  <a:gd name="connsiteX2" fmla="*/ 0 w 1495346"/>
                  <a:gd name="connsiteY2" fmla="*/ 747673 h 747673"/>
                  <a:gd name="connsiteX3" fmla="*/ 747673 w 1495346"/>
                  <a:gd name="connsiteY3" fmla="*/ 0 h 747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5346" h="747673">
                    <a:moveTo>
                      <a:pt x="747673" y="0"/>
                    </a:moveTo>
                    <a:cubicBezTo>
                      <a:pt x="1160601" y="0"/>
                      <a:pt x="1495346" y="334745"/>
                      <a:pt x="1495346" y="747673"/>
                    </a:cubicBezTo>
                    <a:lnTo>
                      <a:pt x="0" y="747673"/>
                    </a:lnTo>
                    <a:cubicBezTo>
                      <a:pt x="0" y="334745"/>
                      <a:pt x="334745" y="0"/>
                      <a:pt x="747673" y="0"/>
                    </a:cubicBezTo>
                    <a:close/>
                  </a:path>
                </a:pathLst>
              </a:custGeom>
              <a:solidFill>
                <a:srgbClr val="EB6C1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pt-BR" sz="2000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xmlns="" id="{4D872DA2-DE1F-C54A-13E1-495FAD6B9B53}"/>
                  </a:ext>
                </a:extLst>
              </p:cNvPr>
              <p:cNvSpPr/>
              <p:nvPr/>
            </p:nvSpPr>
            <p:spPr>
              <a:xfrm>
                <a:off x="1892601" y="3573832"/>
                <a:ext cx="2227532" cy="1113766"/>
              </a:xfrm>
              <a:custGeom>
                <a:avLst/>
                <a:gdLst>
                  <a:gd name="connsiteX0" fmla="*/ 0 w 2227532"/>
                  <a:gd name="connsiteY0" fmla="*/ 0 h 1113766"/>
                  <a:gd name="connsiteX1" fmla="*/ 172671 w 2227532"/>
                  <a:gd name="connsiteY1" fmla="*/ 0 h 1113766"/>
                  <a:gd name="connsiteX2" fmla="*/ 1115924 w 2227532"/>
                  <a:gd name="connsiteY2" fmla="*/ 943253 h 1113766"/>
                  <a:gd name="connsiteX3" fmla="*/ 2059177 w 2227532"/>
                  <a:gd name="connsiteY3" fmla="*/ 0 h 1113766"/>
                  <a:gd name="connsiteX4" fmla="*/ 2227532 w 2227532"/>
                  <a:gd name="connsiteY4" fmla="*/ 0 h 1113766"/>
                  <a:gd name="connsiteX5" fmla="*/ 1113766 w 2227532"/>
                  <a:gd name="connsiteY5" fmla="*/ 1113766 h 1113766"/>
                  <a:gd name="connsiteX6" fmla="*/ 0 w 2227532"/>
                  <a:gd name="connsiteY6" fmla="*/ 0 h 111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7532" h="1113766">
                    <a:moveTo>
                      <a:pt x="0" y="0"/>
                    </a:moveTo>
                    <a:lnTo>
                      <a:pt x="172671" y="0"/>
                    </a:lnTo>
                    <a:cubicBezTo>
                      <a:pt x="172671" y="520944"/>
                      <a:pt x="594980" y="943253"/>
                      <a:pt x="1115924" y="943253"/>
                    </a:cubicBezTo>
                    <a:cubicBezTo>
                      <a:pt x="1636868" y="943253"/>
                      <a:pt x="2059177" y="520944"/>
                      <a:pt x="2059177" y="0"/>
                    </a:cubicBezTo>
                    <a:lnTo>
                      <a:pt x="2227532" y="0"/>
                    </a:lnTo>
                    <a:cubicBezTo>
                      <a:pt x="2227532" y="615116"/>
                      <a:pt x="1728882" y="1113766"/>
                      <a:pt x="1113766" y="1113766"/>
                    </a:cubicBezTo>
                    <a:cubicBezTo>
                      <a:pt x="498650" y="1113766"/>
                      <a:pt x="0" y="615116"/>
                      <a:pt x="0" y="0"/>
                    </a:cubicBezTo>
                    <a:close/>
                  </a:path>
                </a:pathLst>
              </a:custGeom>
              <a:solidFill>
                <a:srgbClr val="EB6C1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pt-BR" sz="2000" dirty="0"/>
              </a:p>
            </p:txBody>
          </p: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xmlns="" id="{D0AB5D85-AAFF-2A1C-ED84-FF05108B41BA}"/>
                </a:ext>
              </a:extLst>
            </p:cNvPr>
            <p:cNvGrpSpPr/>
            <p:nvPr/>
          </p:nvGrpSpPr>
          <p:grpSpPr>
            <a:xfrm>
              <a:off x="3948283" y="2465994"/>
              <a:ext cx="2227532" cy="1868884"/>
              <a:chOff x="5054624" y="1947325"/>
              <a:chExt cx="2227532" cy="1868884"/>
            </a:xfrm>
          </p:grpSpPr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xmlns="" id="{6B47196F-0006-09CB-4C50-AD4616E6AD75}"/>
                  </a:ext>
                </a:extLst>
              </p:cNvPr>
              <p:cNvSpPr/>
              <p:nvPr/>
            </p:nvSpPr>
            <p:spPr>
              <a:xfrm flipV="1">
                <a:off x="5413251" y="2311491"/>
                <a:ext cx="1504718" cy="15047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EAB2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00" dirty="0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xmlns="" id="{6B874FE8-9C35-D3A8-C6AC-79D6E9E8849C}"/>
                  </a:ext>
                </a:extLst>
              </p:cNvPr>
              <p:cNvSpPr/>
              <p:nvPr/>
            </p:nvSpPr>
            <p:spPr>
              <a:xfrm>
                <a:off x="5420717" y="2313418"/>
                <a:ext cx="1495346" cy="747673"/>
              </a:xfrm>
              <a:custGeom>
                <a:avLst/>
                <a:gdLst>
                  <a:gd name="connsiteX0" fmla="*/ 747673 w 1495346"/>
                  <a:gd name="connsiteY0" fmla="*/ 0 h 747673"/>
                  <a:gd name="connsiteX1" fmla="*/ 1495346 w 1495346"/>
                  <a:gd name="connsiteY1" fmla="*/ 747673 h 747673"/>
                  <a:gd name="connsiteX2" fmla="*/ 0 w 1495346"/>
                  <a:gd name="connsiteY2" fmla="*/ 747673 h 747673"/>
                  <a:gd name="connsiteX3" fmla="*/ 747673 w 1495346"/>
                  <a:gd name="connsiteY3" fmla="*/ 0 h 747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5346" h="747673">
                    <a:moveTo>
                      <a:pt x="747673" y="0"/>
                    </a:moveTo>
                    <a:cubicBezTo>
                      <a:pt x="1160601" y="0"/>
                      <a:pt x="1495346" y="334745"/>
                      <a:pt x="1495346" y="747673"/>
                    </a:cubicBezTo>
                    <a:lnTo>
                      <a:pt x="0" y="747673"/>
                    </a:lnTo>
                    <a:cubicBezTo>
                      <a:pt x="0" y="334745"/>
                      <a:pt x="334745" y="0"/>
                      <a:pt x="7476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pt-BR" sz="2000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xmlns="" id="{48CE3007-7980-8693-0011-4C751F7E0F1A}"/>
                  </a:ext>
                </a:extLst>
              </p:cNvPr>
              <p:cNvSpPr/>
              <p:nvPr/>
            </p:nvSpPr>
            <p:spPr>
              <a:xfrm flipV="1">
                <a:off x="5054624" y="1947325"/>
                <a:ext cx="2227532" cy="1113766"/>
              </a:xfrm>
              <a:custGeom>
                <a:avLst/>
                <a:gdLst>
                  <a:gd name="connsiteX0" fmla="*/ 0 w 2227532"/>
                  <a:gd name="connsiteY0" fmla="*/ 0 h 1113766"/>
                  <a:gd name="connsiteX1" fmla="*/ 172671 w 2227532"/>
                  <a:gd name="connsiteY1" fmla="*/ 0 h 1113766"/>
                  <a:gd name="connsiteX2" fmla="*/ 1115924 w 2227532"/>
                  <a:gd name="connsiteY2" fmla="*/ 943253 h 1113766"/>
                  <a:gd name="connsiteX3" fmla="*/ 2059177 w 2227532"/>
                  <a:gd name="connsiteY3" fmla="*/ 0 h 1113766"/>
                  <a:gd name="connsiteX4" fmla="*/ 2227532 w 2227532"/>
                  <a:gd name="connsiteY4" fmla="*/ 0 h 1113766"/>
                  <a:gd name="connsiteX5" fmla="*/ 1113766 w 2227532"/>
                  <a:gd name="connsiteY5" fmla="*/ 1113766 h 1113766"/>
                  <a:gd name="connsiteX6" fmla="*/ 0 w 2227532"/>
                  <a:gd name="connsiteY6" fmla="*/ 0 h 111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7532" h="1113766">
                    <a:moveTo>
                      <a:pt x="0" y="0"/>
                    </a:moveTo>
                    <a:lnTo>
                      <a:pt x="172671" y="0"/>
                    </a:lnTo>
                    <a:cubicBezTo>
                      <a:pt x="172671" y="520944"/>
                      <a:pt x="594980" y="943253"/>
                      <a:pt x="1115924" y="943253"/>
                    </a:cubicBezTo>
                    <a:cubicBezTo>
                      <a:pt x="1636868" y="943253"/>
                      <a:pt x="2059177" y="520944"/>
                      <a:pt x="2059177" y="0"/>
                    </a:cubicBezTo>
                    <a:lnTo>
                      <a:pt x="2227532" y="0"/>
                    </a:lnTo>
                    <a:cubicBezTo>
                      <a:pt x="2227532" y="615116"/>
                      <a:pt x="1728882" y="1113766"/>
                      <a:pt x="1113766" y="1113766"/>
                    </a:cubicBezTo>
                    <a:cubicBezTo>
                      <a:pt x="498650" y="1113766"/>
                      <a:pt x="0" y="61511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pt-BR" sz="2000" dirty="0"/>
              </a:p>
            </p:txBody>
          </p: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xmlns="" id="{056AAF34-0576-A4B1-5DBE-75A6A514E552}"/>
                </a:ext>
              </a:extLst>
            </p:cNvPr>
            <p:cNvGrpSpPr/>
            <p:nvPr/>
          </p:nvGrpSpPr>
          <p:grpSpPr>
            <a:xfrm>
              <a:off x="6016185" y="2824429"/>
              <a:ext cx="2227532" cy="1868884"/>
              <a:chOff x="7110461" y="2305973"/>
              <a:chExt cx="2227532" cy="1868884"/>
            </a:xfrm>
          </p:grpSpPr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xmlns="" id="{CD1ED01D-BD88-CFB8-3C3D-655FF0712B64}"/>
                  </a:ext>
                </a:extLst>
              </p:cNvPr>
              <p:cNvSpPr/>
              <p:nvPr/>
            </p:nvSpPr>
            <p:spPr>
              <a:xfrm>
                <a:off x="7469088" y="2305973"/>
                <a:ext cx="1504718" cy="15047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4FC58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00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xmlns="" id="{F93C4053-E123-5656-01BB-2EAD6DCF389E}"/>
                  </a:ext>
                </a:extLst>
              </p:cNvPr>
              <p:cNvSpPr/>
              <p:nvPr/>
            </p:nvSpPr>
            <p:spPr>
              <a:xfrm flipV="1">
                <a:off x="7476554" y="3061091"/>
                <a:ext cx="1495346" cy="747673"/>
              </a:xfrm>
              <a:custGeom>
                <a:avLst/>
                <a:gdLst>
                  <a:gd name="connsiteX0" fmla="*/ 747673 w 1495346"/>
                  <a:gd name="connsiteY0" fmla="*/ 0 h 747673"/>
                  <a:gd name="connsiteX1" fmla="*/ 1495346 w 1495346"/>
                  <a:gd name="connsiteY1" fmla="*/ 747673 h 747673"/>
                  <a:gd name="connsiteX2" fmla="*/ 0 w 1495346"/>
                  <a:gd name="connsiteY2" fmla="*/ 747673 h 747673"/>
                  <a:gd name="connsiteX3" fmla="*/ 747673 w 1495346"/>
                  <a:gd name="connsiteY3" fmla="*/ 0 h 747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5346" h="747673">
                    <a:moveTo>
                      <a:pt x="747673" y="0"/>
                    </a:moveTo>
                    <a:cubicBezTo>
                      <a:pt x="1160601" y="0"/>
                      <a:pt x="1495346" y="334745"/>
                      <a:pt x="1495346" y="747673"/>
                    </a:cubicBezTo>
                    <a:lnTo>
                      <a:pt x="0" y="747673"/>
                    </a:lnTo>
                    <a:cubicBezTo>
                      <a:pt x="0" y="334745"/>
                      <a:pt x="334745" y="0"/>
                      <a:pt x="747673" y="0"/>
                    </a:cubicBezTo>
                    <a:close/>
                  </a:path>
                </a:pathLst>
              </a:custGeom>
              <a:solidFill>
                <a:srgbClr val="4FC5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pt-BR" sz="2000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xmlns="" id="{876D3957-A043-04CB-4600-D05E8DA65189}"/>
                  </a:ext>
                </a:extLst>
              </p:cNvPr>
              <p:cNvSpPr/>
              <p:nvPr/>
            </p:nvSpPr>
            <p:spPr>
              <a:xfrm>
                <a:off x="7110461" y="3061091"/>
                <a:ext cx="2227532" cy="1113766"/>
              </a:xfrm>
              <a:custGeom>
                <a:avLst/>
                <a:gdLst>
                  <a:gd name="connsiteX0" fmla="*/ 0 w 2227532"/>
                  <a:gd name="connsiteY0" fmla="*/ 0 h 1113766"/>
                  <a:gd name="connsiteX1" fmla="*/ 172671 w 2227532"/>
                  <a:gd name="connsiteY1" fmla="*/ 0 h 1113766"/>
                  <a:gd name="connsiteX2" fmla="*/ 1115924 w 2227532"/>
                  <a:gd name="connsiteY2" fmla="*/ 943253 h 1113766"/>
                  <a:gd name="connsiteX3" fmla="*/ 2059177 w 2227532"/>
                  <a:gd name="connsiteY3" fmla="*/ 0 h 1113766"/>
                  <a:gd name="connsiteX4" fmla="*/ 2227532 w 2227532"/>
                  <a:gd name="connsiteY4" fmla="*/ 0 h 1113766"/>
                  <a:gd name="connsiteX5" fmla="*/ 1113766 w 2227532"/>
                  <a:gd name="connsiteY5" fmla="*/ 1113766 h 1113766"/>
                  <a:gd name="connsiteX6" fmla="*/ 0 w 2227532"/>
                  <a:gd name="connsiteY6" fmla="*/ 0 h 111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7532" h="1113766">
                    <a:moveTo>
                      <a:pt x="0" y="0"/>
                    </a:moveTo>
                    <a:lnTo>
                      <a:pt x="172671" y="0"/>
                    </a:lnTo>
                    <a:cubicBezTo>
                      <a:pt x="172671" y="520944"/>
                      <a:pt x="594980" y="943253"/>
                      <a:pt x="1115924" y="943253"/>
                    </a:cubicBezTo>
                    <a:cubicBezTo>
                      <a:pt x="1636868" y="943253"/>
                      <a:pt x="2059177" y="520944"/>
                      <a:pt x="2059177" y="0"/>
                    </a:cubicBezTo>
                    <a:lnTo>
                      <a:pt x="2227532" y="0"/>
                    </a:lnTo>
                    <a:cubicBezTo>
                      <a:pt x="2227532" y="615116"/>
                      <a:pt x="1728882" y="1113766"/>
                      <a:pt x="1113766" y="1113766"/>
                    </a:cubicBezTo>
                    <a:cubicBezTo>
                      <a:pt x="498650" y="1113766"/>
                      <a:pt x="0" y="615116"/>
                      <a:pt x="0" y="0"/>
                    </a:cubicBezTo>
                    <a:close/>
                  </a:path>
                </a:pathLst>
              </a:custGeom>
              <a:solidFill>
                <a:srgbClr val="4FC5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pt-BR" sz="2000" dirty="0"/>
              </a:p>
            </p:txBody>
          </p:sp>
        </p:grp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56846512-FCAF-9E0D-E423-030DE052E866}"/>
                </a:ext>
              </a:extLst>
            </p:cNvPr>
            <p:cNvSpPr/>
            <p:nvPr/>
          </p:nvSpPr>
          <p:spPr>
            <a:xfrm flipV="1">
              <a:off x="8430494" y="2849095"/>
              <a:ext cx="1504718" cy="150471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188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xmlns="" id="{81E4D1CF-0668-14F7-FD67-9AF3EDC59E26}"/>
                </a:ext>
              </a:extLst>
            </p:cNvPr>
            <p:cNvSpPr/>
            <p:nvPr/>
          </p:nvSpPr>
          <p:spPr>
            <a:xfrm>
              <a:off x="8437960" y="2851022"/>
              <a:ext cx="1495346" cy="747673"/>
            </a:xfrm>
            <a:custGeom>
              <a:avLst/>
              <a:gdLst>
                <a:gd name="connsiteX0" fmla="*/ 747673 w 1495346"/>
                <a:gd name="connsiteY0" fmla="*/ 0 h 747673"/>
                <a:gd name="connsiteX1" fmla="*/ 1495346 w 1495346"/>
                <a:gd name="connsiteY1" fmla="*/ 747673 h 747673"/>
                <a:gd name="connsiteX2" fmla="*/ 0 w 1495346"/>
                <a:gd name="connsiteY2" fmla="*/ 747673 h 747673"/>
                <a:gd name="connsiteX3" fmla="*/ 747673 w 1495346"/>
                <a:gd name="connsiteY3" fmla="*/ 0 h 74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346" h="747673">
                  <a:moveTo>
                    <a:pt x="747673" y="0"/>
                  </a:moveTo>
                  <a:cubicBezTo>
                    <a:pt x="1160601" y="0"/>
                    <a:pt x="1495346" y="334745"/>
                    <a:pt x="1495346" y="747673"/>
                  </a:cubicBezTo>
                  <a:lnTo>
                    <a:pt x="0" y="747673"/>
                  </a:lnTo>
                  <a:cubicBezTo>
                    <a:pt x="0" y="334745"/>
                    <a:pt x="334745" y="0"/>
                    <a:pt x="747673" y="0"/>
                  </a:cubicBezTo>
                  <a:close/>
                </a:path>
              </a:pathLst>
            </a:custGeom>
            <a:solidFill>
              <a:srgbClr val="6188C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 sz="200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xmlns="" id="{DE5CDAD7-BD39-A7E9-8651-922778B9975C}"/>
                </a:ext>
              </a:extLst>
            </p:cNvPr>
            <p:cNvSpPr/>
            <p:nvPr/>
          </p:nvSpPr>
          <p:spPr>
            <a:xfrm flipV="1">
              <a:off x="8071867" y="2484929"/>
              <a:ext cx="2227532" cy="1113766"/>
            </a:xfrm>
            <a:custGeom>
              <a:avLst/>
              <a:gdLst>
                <a:gd name="connsiteX0" fmla="*/ 0 w 2227532"/>
                <a:gd name="connsiteY0" fmla="*/ 0 h 1113766"/>
                <a:gd name="connsiteX1" fmla="*/ 172671 w 2227532"/>
                <a:gd name="connsiteY1" fmla="*/ 0 h 1113766"/>
                <a:gd name="connsiteX2" fmla="*/ 1115924 w 2227532"/>
                <a:gd name="connsiteY2" fmla="*/ 943253 h 1113766"/>
                <a:gd name="connsiteX3" fmla="*/ 2059177 w 2227532"/>
                <a:gd name="connsiteY3" fmla="*/ 0 h 1113766"/>
                <a:gd name="connsiteX4" fmla="*/ 2227532 w 2227532"/>
                <a:gd name="connsiteY4" fmla="*/ 0 h 1113766"/>
                <a:gd name="connsiteX5" fmla="*/ 1113766 w 2227532"/>
                <a:gd name="connsiteY5" fmla="*/ 1113766 h 1113766"/>
                <a:gd name="connsiteX6" fmla="*/ 0 w 2227532"/>
                <a:gd name="connsiteY6" fmla="*/ 0 h 111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7532" h="1113766">
                  <a:moveTo>
                    <a:pt x="0" y="0"/>
                  </a:moveTo>
                  <a:lnTo>
                    <a:pt x="172671" y="0"/>
                  </a:lnTo>
                  <a:cubicBezTo>
                    <a:pt x="172671" y="520944"/>
                    <a:pt x="594980" y="943253"/>
                    <a:pt x="1115924" y="943253"/>
                  </a:cubicBezTo>
                  <a:cubicBezTo>
                    <a:pt x="1636868" y="943253"/>
                    <a:pt x="2059177" y="520944"/>
                    <a:pt x="2059177" y="0"/>
                  </a:cubicBezTo>
                  <a:lnTo>
                    <a:pt x="2227532" y="0"/>
                  </a:lnTo>
                  <a:cubicBezTo>
                    <a:pt x="2227532" y="615116"/>
                    <a:pt x="1728882" y="1113766"/>
                    <a:pt x="1113766" y="1113766"/>
                  </a:cubicBezTo>
                  <a:cubicBezTo>
                    <a:pt x="498650" y="1113766"/>
                    <a:pt x="0" y="615116"/>
                    <a:pt x="0" y="0"/>
                  </a:cubicBezTo>
                  <a:close/>
                </a:path>
              </a:pathLst>
            </a:custGeom>
            <a:solidFill>
              <a:srgbClr val="6188C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 sz="2000" dirty="0"/>
            </a:p>
          </p:txBody>
        </p: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xmlns="" id="{67A34DE0-0B05-DB5C-F517-3CCB435FE58C}"/>
                </a:ext>
              </a:extLst>
            </p:cNvPr>
            <p:cNvCxnSpPr/>
            <p:nvPr/>
          </p:nvCxnSpPr>
          <p:spPr>
            <a:xfrm>
              <a:off x="5059269" y="4323432"/>
              <a:ext cx="0" cy="710905"/>
            </a:xfrm>
            <a:prstGeom prst="straightConnector1">
              <a:avLst/>
            </a:prstGeom>
            <a:ln>
              <a:solidFill>
                <a:srgbClr val="FFC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>
              <a:extLst>
                <a:ext uri="{FF2B5EF4-FFF2-40B4-BE49-F238E27FC236}">
                  <a16:creationId xmlns:a16="http://schemas.microsoft.com/office/drawing/2014/main" xmlns="" id="{A6D97979-10D0-D99E-56E3-7269CDDAC284}"/>
                </a:ext>
              </a:extLst>
            </p:cNvPr>
            <p:cNvCxnSpPr/>
            <p:nvPr/>
          </p:nvCxnSpPr>
          <p:spPr>
            <a:xfrm>
              <a:off x="9190578" y="4353812"/>
              <a:ext cx="0" cy="710905"/>
            </a:xfrm>
            <a:prstGeom prst="straightConnector1">
              <a:avLst/>
            </a:prstGeom>
            <a:ln>
              <a:solidFill>
                <a:srgbClr val="6188CD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xmlns="" id="{29859945-DC26-CBE0-B69D-BB55C977A4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1287" y="2107809"/>
              <a:ext cx="0" cy="710905"/>
            </a:xfrm>
            <a:prstGeom prst="straightConnector1">
              <a:avLst/>
            </a:prstGeom>
            <a:ln>
              <a:solidFill>
                <a:srgbClr val="EB6C1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xmlns="" id="{136372DF-6B9C-3162-EE69-45D5799146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5596" y="2138190"/>
              <a:ext cx="0" cy="710905"/>
            </a:xfrm>
            <a:prstGeom prst="straightConnector1">
              <a:avLst/>
            </a:prstGeom>
            <a:ln>
              <a:solidFill>
                <a:srgbClr val="4FC58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7850FCF8-AE58-0AA7-BDF5-867B9FB22BBB}"/>
              </a:ext>
            </a:extLst>
          </p:cNvPr>
          <p:cNvSpPr txBox="1"/>
          <p:nvPr/>
        </p:nvSpPr>
        <p:spPr>
          <a:xfrm>
            <a:off x="1878839" y="1808013"/>
            <a:ext cx="2642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b="1" dirty="0">
                <a:cs typeface="Aldhabi" panose="01000000000000000000" pitchFamily="2" charset="-78"/>
              </a:rPr>
              <a:t>Avaliação de interesse público a posteriori</a:t>
            </a:r>
            <a:endParaRPr lang="en" sz="1600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11CF0993-835C-63C9-7D21-0B4CA32BD766}"/>
              </a:ext>
            </a:extLst>
          </p:cNvPr>
          <p:cNvSpPr txBox="1"/>
          <p:nvPr/>
        </p:nvSpPr>
        <p:spPr>
          <a:xfrm>
            <a:off x="3912632" y="5479864"/>
            <a:ext cx="264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b="1" dirty="0">
                <a:cs typeface="Aldhabi" panose="01000000000000000000" pitchFamily="2" charset="-78"/>
              </a:rPr>
              <a:t>Prazos mais céleres</a:t>
            </a:r>
            <a:endParaRPr lang="pt-BR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7B61835F-13B7-5CDE-C9E1-59EA04998C81}"/>
              </a:ext>
            </a:extLst>
          </p:cNvPr>
          <p:cNvSpPr txBox="1"/>
          <p:nvPr/>
        </p:nvSpPr>
        <p:spPr>
          <a:xfrm>
            <a:off x="5975780" y="1788302"/>
            <a:ext cx="2642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b="1" dirty="0">
                <a:cs typeface="Aldhabi" panose="01000000000000000000" pitchFamily="2" charset="-78"/>
              </a:rPr>
              <a:t>Limitação no rol de partes interessadas</a:t>
            </a:r>
            <a:endParaRPr lang="en" sz="1600" dirty="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F68DFF23-8E06-4EBC-A433-C015BFDED95B}"/>
              </a:ext>
            </a:extLst>
          </p:cNvPr>
          <p:cNvSpPr txBox="1"/>
          <p:nvPr/>
        </p:nvSpPr>
        <p:spPr>
          <a:xfrm>
            <a:off x="7877177" y="5498799"/>
            <a:ext cx="2814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b="1" dirty="0">
                <a:cs typeface="Aldhabi" panose="01000000000000000000" pitchFamily="2" charset="-78"/>
              </a:rPr>
              <a:t>Juízo de admissibilidade da petição</a:t>
            </a:r>
            <a:endParaRPr lang="en" sz="1600" dirty="0"/>
          </a:p>
        </p:txBody>
      </p:sp>
    </p:spTree>
    <p:extLst>
      <p:ext uri="{BB962C8B-B14F-4D97-AF65-F5344CB8AC3E}">
        <p14:creationId xmlns:p14="http://schemas.microsoft.com/office/powerpoint/2010/main" val="2727579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4BB6B65-4B4F-B360-088D-233E72D49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42859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324707-6D46-1B20-6B3F-1FA6CCE6C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69" y="432748"/>
            <a:ext cx="11511511" cy="602245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Sugestões recebidas na consulta pública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6FDEF056-547D-3782-2284-56525FD7A507}"/>
              </a:ext>
            </a:extLst>
          </p:cNvPr>
          <p:cNvCxnSpPr>
            <a:cxnSpLocks/>
          </p:cNvCxnSpPr>
          <p:nvPr/>
        </p:nvCxnSpPr>
        <p:spPr>
          <a:xfrm>
            <a:off x="580946" y="6640388"/>
            <a:ext cx="10972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26BF3728-6C11-B930-93DA-33FF93DBF0F4}"/>
              </a:ext>
            </a:extLst>
          </p:cNvPr>
          <p:cNvGrpSpPr/>
          <p:nvPr/>
        </p:nvGrpSpPr>
        <p:grpSpPr>
          <a:xfrm>
            <a:off x="4386987" y="2085796"/>
            <a:ext cx="3190955" cy="3332986"/>
            <a:chOff x="6767014" y="1490399"/>
            <a:chExt cx="3190955" cy="3332986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063E0BAC-4A19-7291-991C-2C2BEBE16EE2}"/>
                </a:ext>
              </a:extLst>
            </p:cNvPr>
            <p:cNvSpPr/>
            <p:nvPr/>
          </p:nvSpPr>
          <p:spPr>
            <a:xfrm>
              <a:off x="7058039" y="1780495"/>
              <a:ext cx="2612451" cy="2728731"/>
            </a:xfrm>
            <a:prstGeom prst="ellipse">
              <a:avLst/>
            </a:prstGeom>
            <a:noFill/>
            <a:ln w="139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xmlns="" id="{1E1E3E10-3DAF-CB34-CEEB-5A923AEEB969}"/>
                </a:ext>
              </a:extLst>
            </p:cNvPr>
            <p:cNvSpPr/>
            <p:nvPr/>
          </p:nvSpPr>
          <p:spPr>
            <a:xfrm>
              <a:off x="7263416" y="1959361"/>
              <a:ext cx="2235831" cy="23353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292100" dist="63500" dir="7800000" sx="102000" sy="102000" algn="tr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xmlns="" id="{9F4FD90F-7DB4-5EB2-F122-1A39911C1489}"/>
                </a:ext>
              </a:extLst>
            </p:cNvPr>
            <p:cNvSpPr txBox="1"/>
            <p:nvPr/>
          </p:nvSpPr>
          <p:spPr>
            <a:xfrm>
              <a:off x="7448520" y="2642391"/>
              <a:ext cx="19112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latin typeface="Gulim" panose="020B0600000101010101" pitchFamily="34" charset="-127"/>
                  <a:ea typeface="Gulim" panose="020B0600000101010101" pitchFamily="34" charset="-127"/>
                </a:rPr>
                <a:t>Nova Portaria de Interesse Público</a:t>
              </a:r>
            </a:p>
          </p:txBody>
        </p:sp>
        <p:sp>
          <p:nvSpPr>
            <p:cNvPr id="11" name="Arco 10">
              <a:extLst>
                <a:ext uri="{FF2B5EF4-FFF2-40B4-BE49-F238E27FC236}">
                  <a16:creationId xmlns:a16="http://schemas.microsoft.com/office/drawing/2014/main" xmlns="" id="{C4C3DAC7-92A7-6F3B-106C-9053BD67330D}"/>
                </a:ext>
              </a:extLst>
            </p:cNvPr>
            <p:cNvSpPr/>
            <p:nvPr/>
          </p:nvSpPr>
          <p:spPr>
            <a:xfrm rot="2700000">
              <a:off x="6695999" y="1561414"/>
              <a:ext cx="3332986" cy="3190955"/>
            </a:xfrm>
            <a:prstGeom prst="arc">
              <a:avLst>
                <a:gd name="adj1" fmla="val 16200000"/>
                <a:gd name="adj2" fmla="val 10789385"/>
              </a:avLst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E89FA0E1-CE7D-FEF2-8EED-A003E18A5269}"/>
              </a:ext>
            </a:extLst>
          </p:cNvPr>
          <p:cNvGrpSpPr/>
          <p:nvPr/>
        </p:nvGrpSpPr>
        <p:grpSpPr>
          <a:xfrm>
            <a:off x="4760192" y="2360056"/>
            <a:ext cx="253998" cy="251494"/>
            <a:chOff x="4401821" y="1663700"/>
            <a:chExt cx="253998" cy="251494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xmlns="" id="{E2A4C75C-316D-758B-EFE7-C1CB813B7825}"/>
                </a:ext>
              </a:extLst>
            </p:cNvPr>
            <p:cNvSpPr/>
            <p:nvPr/>
          </p:nvSpPr>
          <p:spPr>
            <a:xfrm>
              <a:off x="4468884" y="1730102"/>
              <a:ext cx="119872" cy="11869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xmlns="" id="{D97A5E50-1E6D-1FC0-65E5-90ACC70BC867}"/>
                </a:ext>
              </a:extLst>
            </p:cNvPr>
            <p:cNvSpPr/>
            <p:nvPr/>
          </p:nvSpPr>
          <p:spPr>
            <a:xfrm>
              <a:off x="4401821" y="1663700"/>
              <a:ext cx="253998" cy="251494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xmlns="" id="{8BFDF6D8-B913-40DA-ED70-B56D89660982}"/>
              </a:ext>
            </a:extLst>
          </p:cNvPr>
          <p:cNvGrpSpPr/>
          <p:nvPr/>
        </p:nvGrpSpPr>
        <p:grpSpPr>
          <a:xfrm>
            <a:off x="4252778" y="3287242"/>
            <a:ext cx="253998" cy="251494"/>
            <a:chOff x="4366313" y="3211637"/>
            <a:chExt cx="253998" cy="251494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50057C77-7F18-D591-BB35-727A35EDB910}"/>
                </a:ext>
              </a:extLst>
            </p:cNvPr>
            <p:cNvSpPr/>
            <p:nvPr/>
          </p:nvSpPr>
          <p:spPr>
            <a:xfrm>
              <a:off x="4433376" y="3278039"/>
              <a:ext cx="119872" cy="118690"/>
            </a:xfrm>
            <a:prstGeom prst="ellipse">
              <a:avLst/>
            </a:prstGeom>
            <a:solidFill>
              <a:srgbClr val="4FC58A"/>
            </a:solidFill>
            <a:ln w="38100">
              <a:solidFill>
                <a:srgbClr val="A0E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xmlns="" id="{5BE322E3-391C-14AC-BC9D-4F6BFB3D8DE3}"/>
                </a:ext>
              </a:extLst>
            </p:cNvPr>
            <p:cNvSpPr/>
            <p:nvPr/>
          </p:nvSpPr>
          <p:spPr>
            <a:xfrm>
              <a:off x="4366313" y="3211637"/>
              <a:ext cx="253998" cy="251494"/>
            </a:xfrm>
            <a:prstGeom prst="ellipse">
              <a:avLst/>
            </a:prstGeom>
            <a:noFill/>
            <a:ln w="76200">
              <a:solidFill>
                <a:srgbClr val="4FC58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xmlns="" id="{59D3891D-8EA0-8730-797F-765B2E3E3AF4}"/>
              </a:ext>
            </a:extLst>
          </p:cNvPr>
          <p:cNvGrpSpPr/>
          <p:nvPr/>
        </p:nvGrpSpPr>
        <p:grpSpPr>
          <a:xfrm>
            <a:off x="4362416" y="4336337"/>
            <a:ext cx="253998" cy="251494"/>
            <a:chOff x="4475951" y="4260732"/>
            <a:chExt cx="253998" cy="251494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xmlns="" id="{ACAA806C-34D4-B7FB-818E-5E5B5E035848}"/>
                </a:ext>
              </a:extLst>
            </p:cNvPr>
            <p:cNvSpPr/>
            <p:nvPr/>
          </p:nvSpPr>
          <p:spPr>
            <a:xfrm>
              <a:off x="4543014" y="4327134"/>
              <a:ext cx="119872" cy="118690"/>
            </a:xfrm>
            <a:prstGeom prst="ellipse">
              <a:avLst/>
            </a:prstGeom>
            <a:solidFill>
              <a:srgbClr val="6188CD"/>
            </a:solidFill>
            <a:ln w="38100">
              <a:solidFill>
                <a:srgbClr val="AABFE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xmlns="" id="{013FC0D1-DF6B-F0A5-639A-5A37C53B0D06}"/>
                </a:ext>
              </a:extLst>
            </p:cNvPr>
            <p:cNvSpPr/>
            <p:nvPr/>
          </p:nvSpPr>
          <p:spPr>
            <a:xfrm>
              <a:off x="4475951" y="4260732"/>
              <a:ext cx="253998" cy="251494"/>
            </a:xfrm>
            <a:prstGeom prst="ellipse">
              <a:avLst/>
            </a:prstGeom>
            <a:noFill/>
            <a:ln w="76200">
              <a:solidFill>
                <a:srgbClr val="6188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xmlns="" id="{8CF70D91-4F4A-418A-B2C8-D09EE7168006}"/>
              </a:ext>
            </a:extLst>
          </p:cNvPr>
          <p:cNvGrpSpPr/>
          <p:nvPr/>
        </p:nvGrpSpPr>
        <p:grpSpPr>
          <a:xfrm>
            <a:off x="5201279" y="5141615"/>
            <a:ext cx="253998" cy="251494"/>
            <a:chOff x="5314814" y="5066010"/>
            <a:chExt cx="253998" cy="251494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xmlns="" id="{C69EB159-8F14-66A4-D08B-A3752D9E653A}"/>
                </a:ext>
              </a:extLst>
            </p:cNvPr>
            <p:cNvSpPr/>
            <p:nvPr/>
          </p:nvSpPr>
          <p:spPr>
            <a:xfrm>
              <a:off x="5381877" y="5132412"/>
              <a:ext cx="119872" cy="118690"/>
            </a:xfrm>
            <a:prstGeom prst="ellipse">
              <a:avLst/>
            </a:prstGeom>
            <a:solidFill>
              <a:srgbClr val="EB6C15"/>
            </a:solidFill>
            <a:ln w="38100">
              <a:solidFill>
                <a:srgbClr val="F6BC9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xmlns="" id="{DBE90CD8-6FB7-13B6-1092-BE8A408B4782}"/>
                </a:ext>
              </a:extLst>
            </p:cNvPr>
            <p:cNvSpPr/>
            <p:nvPr/>
          </p:nvSpPr>
          <p:spPr>
            <a:xfrm>
              <a:off x="5314814" y="5066010"/>
              <a:ext cx="253998" cy="251494"/>
            </a:xfrm>
            <a:prstGeom prst="ellipse">
              <a:avLst/>
            </a:prstGeom>
            <a:noFill/>
            <a:ln w="76200">
              <a:solidFill>
                <a:srgbClr val="EB6C1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xmlns="" id="{4E84AF33-B2A4-5FD6-3DA5-BE6DA6224E06}"/>
              </a:ext>
            </a:extLst>
          </p:cNvPr>
          <p:cNvGrpSpPr/>
          <p:nvPr/>
        </p:nvGrpSpPr>
        <p:grpSpPr>
          <a:xfrm>
            <a:off x="6532475" y="5189898"/>
            <a:ext cx="253998" cy="251494"/>
            <a:chOff x="6646010" y="5114293"/>
            <a:chExt cx="253998" cy="251494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xmlns="" id="{3468CF7A-B828-15AA-92F6-CA73E31020F8}"/>
                </a:ext>
              </a:extLst>
            </p:cNvPr>
            <p:cNvSpPr/>
            <p:nvPr/>
          </p:nvSpPr>
          <p:spPr>
            <a:xfrm>
              <a:off x="6713073" y="5180695"/>
              <a:ext cx="119872" cy="118690"/>
            </a:xfrm>
            <a:prstGeom prst="ellipse">
              <a:avLst/>
            </a:prstGeom>
            <a:solidFill>
              <a:srgbClr val="993366"/>
            </a:solidFill>
            <a:ln w="38100">
              <a:solidFill>
                <a:srgbClr val="D98B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xmlns="" id="{E47051C7-778B-3F38-93EC-71A47572A666}"/>
                </a:ext>
              </a:extLst>
            </p:cNvPr>
            <p:cNvSpPr/>
            <p:nvPr/>
          </p:nvSpPr>
          <p:spPr>
            <a:xfrm>
              <a:off x="6646010" y="5114293"/>
              <a:ext cx="253998" cy="251494"/>
            </a:xfrm>
            <a:prstGeom prst="ellipse">
              <a:avLst/>
            </a:prstGeom>
            <a:noFill/>
            <a:ln w="76200">
              <a:solidFill>
                <a:srgbClr val="9933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xmlns="" id="{2C1CBA6E-CE65-0A3C-4235-51A30B3F0E41}"/>
              </a:ext>
            </a:extLst>
          </p:cNvPr>
          <p:cNvGrpSpPr/>
          <p:nvPr/>
        </p:nvGrpSpPr>
        <p:grpSpPr>
          <a:xfrm>
            <a:off x="7339486" y="4330102"/>
            <a:ext cx="253998" cy="251494"/>
            <a:chOff x="7453021" y="4254497"/>
            <a:chExt cx="253998" cy="251494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xmlns="" id="{AE99D349-E51E-6E9B-8E3B-D9A0D64D59B2}"/>
                </a:ext>
              </a:extLst>
            </p:cNvPr>
            <p:cNvSpPr/>
            <p:nvPr/>
          </p:nvSpPr>
          <p:spPr>
            <a:xfrm>
              <a:off x="7520084" y="4320899"/>
              <a:ext cx="119872" cy="118690"/>
            </a:xfrm>
            <a:prstGeom prst="ellipse">
              <a:avLst/>
            </a:prstGeom>
            <a:solidFill>
              <a:srgbClr val="927D6E"/>
            </a:solidFill>
            <a:ln w="38100">
              <a:solidFill>
                <a:srgbClr val="C5BA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xmlns="" id="{ED5DCB9D-9ECD-0EBE-29E0-6938B05884BC}"/>
                </a:ext>
              </a:extLst>
            </p:cNvPr>
            <p:cNvSpPr/>
            <p:nvPr/>
          </p:nvSpPr>
          <p:spPr>
            <a:xfrm>
              <a:off x="7453021" y="4254497"/>
              <a:ext cx="253998" cy="251494"/>
            </a:xfrm>
            <a:prstGeom prst="ellipse">
              <a:avLst/>
            </a:prstGeom>
            <a:noFill/>
            <a:ln w="76200">
              <a:solidFill>
                <a:srgbClr val="927D6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xmlns="" id="{5F846A06-3B29-D660-DAF9-A647DAD11DDD}"/>
              </a:ext>
            </a:extLst>
          </p:cNvPr>
          <p:cNvGrpSpPr/>
          <p:nvPr/>
        </p:nvGrpSpPr>
        <p:grpSpPr>
          <a:xfrm>
            <a:off x="7421304" y="3290489"/>
            <a:ext cx="253998" cy="251494"/>
            <a:chOff x="7534839" y="3214884"/>
            <a:chExt cx="253998" cy="251494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xmlns="" id="{B11024F5-17A0-AAC4-512C-7800DF3D5CD7}"/>
                </a:ext>
              </a:extLst>
            </p:cNvPr>
            <p:cNvSpPr/>
            <p:nvPr/>
          </p:nvSpPr>
          <p:spPr>
            <a:xfrm>
              <a:off x="7601902" y="3281286"/>
              <a:ext cx="119872" cy="118690"/>
            </a:xfrm>
            <a:prstGeom prst="ellipse">
              <a:avLst/>
            </a:prstGeom>
            <a:solidFill>
              <a:srgbClr val="2BB5D5"/>
            </a:solidFill>
            <a:ln w="38100">
              <a:solidFill>
                <a:srgbClr val="7BD1E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xmlns="" id="{51E191AD-28F1-1900-C0E7-1DED33F2A470}"/>
                </a:ext>
              </a:extLst>
            </p:cNvPr>
            <p:cNvSpPr/>
            <p:nvPr/>
          </p:nvSpPr>
          <p:spPr>
            <a:xfrm>
              <a:off x="7534839" y="3214884"/>
              <a:ext cx="253998" cy="251494"/>
            </a:xfrm>
            <a:prstGeom prst="ellipse">
              <a:avLst/>
            </a:prstGeom>
            <a:noFill/>
            <a:ln w="76200">
              <a:solidFill>
                <a:srgbClr val="2BB5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xmlns="" id="{BC35C135-D8BF-7172-3F59-D5E199D2CAF2}"/>
              </a:ext>
            </a:extLst>
          </p:cNvPr>
          <p:cNvGrpSpPr/>
          <p:nvPr/>
        </p:nvGrpSpPr>
        <p:grpSpPr>
          <a:xfrm>
            <a:off x="6913777" y="2354600"/>
            <a:ext cx="253998" cy="251494"/>
            <a:chOff x="7027312" y="2278995"/>
            <a:chExt cx="253998" cy="251494"/>
          </a:xfrm>
        </p:grpSpPr>
        <p:sp>
          <p:nvSpPr>
            <p:cNvPr id="34" name="Elipse 33">
              <a:extLst>
                <a:ext uri="{FF2B5EF4-FFF2-40B4-BE49-F238E27FC236}">
                  <a16:creationId xmlns:a16="http://schemas.microsoft.com/office/drawing/2014/main" xmlns="" id="{F503DD50-F513-70F9-BEE6-59D2C0E6447B}"/>
                </a:ext>
              </a:extLst>
            </p:cNvPr>
            <p:cNvSpPr/>
            <p:nvPr/>
          </p:nvSpPr>
          <p:spPr>
            <a:xfrm>
              <a:off x="7094375" y="2345397"/>
              <a:ext cx="119872" cy="118690"/>
            </a:xfrm>
            <a:prstGeom prst="ellipse">
              <a:avLst/>
            </a:prstGeom>
            <a:solidFill>
              <a:srgbClr val="E11F1F"/>
            </a:solidFill>
            <a:ln w="38100">
              <a:solidFill>
                <a:srgbClr val="EE82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xmlns="" id="{B47EFC07-1CC9-8659-F00F-E4F07AD3ADF8}"/>
                </a:ext>
              </a:extLst>
            </p:cNvPr>
            <p:cNvSpPr/>
            <p:nvPr/>
          </p:nvSpPr>
          <p:spPr>
            <a:xfrm>
              <a:off x="7027312" y="2278995"/>
              <a:ext cx="253998" cy="251494"/>
            </a:xfrm>
            <a:prstGeom prst="ellipse">
              <a:avLst/>
            </a:prstGeom>
            <a:noFill/>
            <a:ln w="76200">
              <a:solidFill>
                <a:srgbClr val="E11F1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xmlns="" id="{44CAC550-9140-6C09-4153-D941D4821F19}"/>
              </a:ext>
            </a:extLst>
          </p:cNvPr>
          <p:cNvGrpSpPr/>
          <p:nvPr/>
        </p:nvGrpSpPr>
        <p:grpSpPr>
          <a:xfrm>
            <a:off x="3605423" y="1342415"/>
            <a:ext cx="1137924" cy="1137924"/>
            <a:chOff x="3718958" y="1266810"/>
            <a:chExt cx="1137924" cy="1137924"/>
          </a:xfrm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xmlns="" id="{F9AB425B-C24E-6080-EF39-A74FAC3CB38F}"/>
                </a:ext>
              </a:extLst>
            </p:cNvPr>
            <p:cNvSpPr/>
            <p:nvPr/>
          </p:nvSpPr>
          <p:spPr>
            <a:xfrm>
              <a:off x="3718958" y="1266810"/>
              <a:ext cx="1137924" cy="1137924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Círculo: Vazio 37">
              <a:extLst>
                <a:ext uri="{FF2B5EF4-FFF2-40B4-BE49-F238E27FC236}">
                  <a16:creationId xmlns:a16="http://schemas.microsoft.com/office/drawing/2014/main" xmlns="" id="{30699A7A-E9A0-D407-C99D-642C6EA86906}"/>
                </a:ext>
              </a:extLst>
            </p:cNvPr>
            <p:cNvSpPr/>
            <p:nvPr/>
          </p:nvSpPr>
          <p:spPr>
            <a:xfrm>
              <a:off x="3795876" y="1343728"/>
              <a:ext cx="984089" cy="984089"/>
            </a:xfrm>
            <a:prstGeom prst="donut">
              <a:avLst>
                <a:gd name="adj" fmla="val 1495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39" name="Lágrima 38">
              <a:extLst>
                <a:ext uri="{FF2B5EF4-FFF2-40B4-BE49-F238E27FC236}">
                  <a16:creationId xmlns:a16="http://schemas.microsoft.com/office/drawing/2014/main" xmlns="" id="{561015F7-A9FF-1749-FEBF-9396B5316A1C}"/>
                </a:ext>
              </a:extLst>
            </p:cNvPr>
            <p:cNvSpPr/>
            <p:nvPr/>
          </p:nvSpPr>
          <p:spPr>
            <a:xfrm rot="20922429">
              <a:off x="3864007" y="1710170"/>
              <a:ext cx="510345" cy="561380"/>
            </a:xfrm>
            <a:prstGeom prst="teardrop">
              <a:avLst/>
            </a:prstGeom>
            <a:solidFill>
              <a:schemeClr val="tx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xmlns="" id="{11695C0C-F231-E8AC-C7F7-20842DA4809A}"/>
                </a:ext>
              </a:extLst>
            </p:cNvPr>
            <p:cNvSpPr/>
            <p:nvPr/>
          </p:nvSpPr>
          <p:spPr>
            <a:xfrm>
              <a:off x="3936574" y="1484426"/>
              <a:ext cx="702691" cy="702691"/>
            </a:xfrm>
            <a:prstGeom prst="ellipse">
              <a:avLst/>
            </a:prstGeom>
            <a:noFill/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xmlns="" id="{EB9D8908-4B9E-8473-8FB7-8A9F3AA09EFC}"/>
                </a:ext>
              </a:extLst>
            </p:cNvPr>
            <p:cNvSpPr/>
            <p:nvPr/>
          </p:nvSpPr>
          <p:spPr>
            <a:xfrm>
              <a:off x="3943387" y="1490343"/>
              <a:ext cx="690856" cy="6908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2" name="Gráfico 41" descr="Lâmpada e engrenagem com preenchimento sólido">
              <a:extLst>
                <a:ext uri="{FF2B5EF4-FFF2-40B4-BE49-F238E27FC236}">
                  <a16:creationId xmlns:a16="http://schemas.microsoft.com/office/drawing/2014/main" xmlns="" id="{F8587565-FDE9-3CA1-C129-3861C795F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064228" y="1612080"/>
              <a:ext cx="447383" cy="447383"/>
            </a:xfrm>
            <a:prstGeom prst="rect">
              <a:avLst/>
            </a:prstGeom>
          </p:spPr>
        </p:pic>
        <p:sp>
          <p:nvSpPr>
            <p:cNvPr id="43" name="Elipse 42">
              <a:extLst>
                <a:ext uri="{FF2B5EF4-FFF2-40B4-BE49-F238E27FC236}">
                  <a16:creationId xmlns:a16="http://schemas.microsoft.com/office/drawing/2014/main" xmlns="" id="{149F052C-9302-63E5-E14B-0FA38E78F14A}"/>
                </a:ext>
              </a:extLst>
            </p:cNvPr>
            <p:cNvSpPr/>
            <p:nvPr/>
          </p:nvSpPr>
          <p:spPr>
            <a:xfrm>
              <a:off x="4260746" y="1791535"/>
              <a:ext cx="44238" cy="4423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xmlns="" id="{9B7BAC69-63C2-6151-1076-121D7F354B90}"/>
                </a:ext>
              </a:extLst>
            </p:cNvPr>
            <p:cNvCxnSpPr>
              <a:cxnSpLocks/>
            </p:cNvCxnSpPr>
            <p:nvPr/>
          </p:nvCxnSpPr>
          <p:spPr>
            <a:xfrm>
              <a:off x="4064228" y="1623375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>
              <a:extLst>
                <a:ext uri="{FF2B5EF4-FFF2-40B4-BE49-F238E27FC236}">
                  <a16:creationId xmlns:a16="http://schemas.microsoft.com/office/drawing/2014/main" xmlns="" id="{75D4E135-AA6E-11BC-1735-CEE68EE69E74}"/>
                </a:ext>
              </a:extLst>
            </p:cNvPr>
            <p:cNvCxnSpPr>
              <a:cxnSpLocks/>
            </p:cNvCxnSpPr>
            <p:nvPr/>
          </p:nvCxnSpPr>
          <p:spPr>
            <a:xfrm>
              <a:off x="4390920" y="1624639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xmlns="" id="{64827D64-C97C-61BA-F025-60F000ECBDE4}"/>
                </a:ext>
              </a:extLst>
            </p:cNvPr>
            <p:cNvCxnSpPr>
              <a:cxnSpLocks/>
            </p:cNvCxnSpPr>
            <p:nvPr/>
          </p:nvCxnSpPr>
          <p:spPr>
            <a:xfrm>
              <a:off x="4476048" y="1754753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xmlns="" id="{57894F24-1297-8239-9272-A639010C83D9}"/>
                </a:ext>
              </a:extLst>
            </p:cNvPr>
            <p:cNvCxnSpPr>
              <a:cxnSpLocks/>
            </p:cNvCxnSpPr>
            <p:nvPr/>
          </p:nvCxnSpPr>
          <p:spPr>
            <a:xfrm>
              <a:off x="4476048" y="1891185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xmlns="" id="{F060EC0F-CF1C-0E3A-AFBB-26B9512A67FB}"/>
                </a:ext>
              </a:extLst>
            </p:cNvPr>
            <p:cNvCxnSpPr>
              <a:cxnSpLocks/>
            </p:cNvCxnSpPr>
            <p:nvPr/>
          </p:nvCxnSpPr>
          <p:spPr>
            <a:xfrm>
              <a:off x="4390920" y="1979191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xmlns="" id="{086B8F28-9ED9-8391-4185-A36DA6577E23}"/>
                </a:ext>
              </a:extLst>
            </p:cNvPr>
            <p:cNvCxnSpPr>
              <a:cxnSpLocks/>
            </p:cNvCxnSpPr>
            <p:nvPr/>
          </p:nvCxnSpPr>
          <p:spPr>
            <a:xfrm>
              <a:off x="4073354" y="1979191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xmlns="" id="{1F487AB1-A3C7-EECA-B964-66988C971F0D}"/>
                </a:ext>
              </a:extLst>
            </p:cNvPr>
            <p:cNvCxnSpPr>
              <a:cxnSpLocks/>
            </p:cNvCxnSpPr>
            <p:nvPr/>
          </p:nvCxnSpPr>
          <p:spPr>
            <a:xfrm>
              <a:off x="4040257" y="1875878"/>
              <a:ext cx="640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xmlns="" id="{BDB49DB0-076C-8AD8-3AA0-AB4CF68515D2}"/>
                </a:ext>
              </a:extLst>
            </p:cNvPr>
            <p:cNvCxnSpPr>
              <a:cxnSpLocks/>
            </p:cNvCxnSpPr>
            <p:nvPr/>
          </p:nvCxnSpPr>
          <p:spPr>
            <a:xfrm>
              <a:off x="3999485" y="1750816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xmlns="" id="{700DBE3D-4937-4EE6-76A1-7C34C6F042EA}"/>
              </a:ext>
            </a:extLst>
          </p:cNvPr>
          <p:cNvGrpSpPr/>
          <p:nvPr/>
        </p:nvGrpSpPr>
        <p:grpSpPr>
          <a:xfrm>
            <a:off x="2911308" y="2678158"/>
            <a:ext cx="1137924" cy="1137924"/>
            <a:chOff x="3024843" y="2602553"/>
            <a:chExt cx="1137924" cy="1137924"/>
          </a:xfrm>
        </p:grpSpPr>
        <p:sp>
          <p:nvSpPr>
            <p:cNvPr id="53" name="Elipse 52">
              <a:extLst>
                <a:ext uri="{FF2B5EF4-FFF2-40B4-BE49-F238E27FC236}">
                  <a16:creationId xmlns:a16="http://schemas.microsoft.com/office/drawing/2014/main" xmlns="" id="{CDFC7C51-82AB-BC50-3B81-4087D65F2D3F}"/>
                </a:ext>
              </a:extLst>
            </p:cNvPr>
            <p:cNvSpPr/>
            <p:nvPr/>
          </p:nvSpPr>
          <p:spPr>
            <a:xfrm>
              <a:off x="3024843" y="2602553"/>
              <a:ext cx="1137924" cy="1137924"/>
            </a:xfrm>
            <a:prstGeom prst="ellipse">
              <a:avLst/>
            </a:prstGeom>
            <a:noFill/>
            <a:ln>
              <a:solidFill>
                <a:srgbClr val="3DB97B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Círculo: Vazio 53">
              <a:extLst>
                <a:ext uri="{FF2B5EF4-FFF2-40B4-BE49-F238E27FC236}">
                  <a16:creationId xmlns:a16="http://schemas.microsoft.com/office/drawing/2014/main" xmlns="" id="{AD55963D-5E92-8A26-7B2D-852AD9ABF396}"/>
                </a:ext>
              </a:extLst>
            </p:cNvPr>
            <p:cNvSpPr/>
            <p:nvPr/>
          </p:nvSpPr>
          <p:spPr>
            <a:xfrm>
              <a:off x="3101761" y="2679471"/>
              <a:ext cx="984089" cy="984089"/>
            </a:xfrm>
            <a:prstGeom prst="donut">
              <a:avLst>
                <a:gd name="adj" fmla="val 14950"/>
              </a:avLst>
            </a:prstGeom>
            <a:solidFill>
              <a:srgbClr val="4FC58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55" name="Lágrima 54">
              <a:extLst>
                <a:ext uri="{FF2B5EF4-FFF2-40B4-BE49-F238E27FC236}">
                  <a16:creationId xmlns:a16="http://schemas.microsoft.com/office/drawing/2014/main" xmlns="" id="{C031CC53-4162-D86F-9552-C368B2D64856}"/>
                </a:ext>
              </a:extLst>
            </p:cNvPr>
            <p:cNvSpPr/>
            <p:nvPr/>
          </p:nvSpPr>
          <p:spPr>
            <a:xfrm rot="20922429">
              <a:off x="3191761" y="3059923"/>
              <a:ext cx="510345" cy="561380"/>
            </a:xfrm>
            <a:prstGeom prst="teardrop">
              <a:avLst/>
            </a:prstGeom>
            <a:solidFill>
              <a:schemeClr val="tx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xmlns="" id="{66D21BF8-B98B-9114-93D9-3878B84F2A0D}"/>
                </a:ext>
              </a:extLst>
            </p:cNvPr>
            <p:cNvSpPr/>
            <p:nvPr/>
          </p:nvSpPr>
          <p:spPr>
            <a:xfrm>
              <a:off x="3242459" y="2820169"/>
              <a:ext cx="702691" cy="702691"/>
            </a:xfrm>
            <a:prstGeom prst="ellipse">
              <a:avLst/>
            </a:prstGeom>
            <a:noFill/>
            <a:ln w="28575">
              <a:solidFill>
                <a:srgbClr val="A0E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Elipse 56">
              <a:extLst>
                <a:ext uri="{FF2B5EF4-FFF2-40B4-BE49-F238E27FC236}">
                  <a16:creationId xmlns:a16="http://schemas.microsoft.com/office/drawing/2014/main" xmlns="" id="{A9242ED3-402D-0260-71D3-E2D81B2BEBA1}"/>
                </a:ext>
              </a:extLst>
            </p:cNvPr>
            <p:cNvSpPr/>
            <p:nvPr/>
          </p:nvSpPr>
          <p:spPr>
            <a:xfrm>
              <a:off x="3249272" y="2826086"/>
              <a:ext cx="690856" cy="6908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3DB97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xmlns="" id="{6B0ECA61-0AFA-4985-8A88-26EFB597BAFE}"/>
                </a:ext>
              </a:extLst>
            </p:cNvPr>
            <p:cNvCxnSpPr>
              <a:cxnSpLocks/>
            </p:cNvCxnSpPr>
            <p:nvPr/>
          </p:nvCxnSpPr>
          <p:spPr>
            <a:xfrm>
              <a:off x="3370113" y="2959118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>
              <a:extLst>
                <a:ext uri="{FF2B5EF4-FFF2-40B4-BE49-F238E27FC236}">
                  <a16:creationId xmlns:a16="http://schemas.microsoft.com/office/drawing/2014/main" xmlns="" id="{40F60A2C-2E0E-21AA-855E-881B35A005C1}"/>
                </a:ext>
              </a:extLst>
            </p:cNvPr>
            <p:cNvCxnSpPr>
              <a:cxnSpLocks/>
            </p:cNvCxnSpPr>
            <p:nvPr/>
          </p:nvCxnSpPr>
          <p:spPr>
            <a:xfrm>
              <a:off x="3696805" y="2960382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>
              <a:extLst>
                <a:ext uri="{FF2B5EF4-FFF2-40B4-BE49-F238E27FC236}">
                  <a16:creationId xmlns:a16="http://schemas.microsoft.com/office/drawing/2014/main" xmlns="" id="{797B046A-EE3A-6EDC-0B86-4F75C54DA8A3}"/>
                </a:ext>
              </a:extLst>
            </p:cNvPr>
            <p:cNvCxnSpPr>
              <a:cxnSpLocks/>
            </p:cNvCxnSpPr>
            <p:nvPr/>
          </p:nvCxnSpPr>
          <p:spPr>
            <a:xfrm>
              <a:off x="3781933" y="3226928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xmlns="" id="{1ABB05E7-5D13-C4D9-76C3-B39A6623ED6C}"/>
                </a:ext>
              </a:extLst>
            </p:cNvPr>
            <p:cNvCxnSpPr>
              <a:cxnSpLocks/>
            </p:cNvCxnSpPr>
            <p:nvPr/>
          </p:nvCxnSpPr>
          <p:spPr>
            <a:xfrm>
              <a:off x="3696805" y="3314934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>
              <a:extLst>
                <a:ext uri="{FF2B5EF4-FFF2-40B4-BE49-F238E27FC236}">
                  <a16:creationId xmlns:a16="http://schemas.microsoft.com/office/drawing/2014/main" xmlns="" id="{0FBA2832-9002-5587-6711-BA420E4A902E}"/>
                </a:ext>
              </a:extLst>
            </p:cNvPr>
            <p:cNvCxnSpPr>
              <a:cxnSpLocks/>
            </p:cNvCxnSpPr>
            <p:nvPr/>
          </p:nvCxnSpPr>
          <p:spPr>
            <a:xfrm>
              <a:off x="3379239" y="3314934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>
              <a:extLst>
                <a:ext uri="{FF2B5EF4-FFF2-40B4-BE49-F238E27FC236}">
                  <a16:creationId xmlns:a16="http://schemas.microsoft.com/office/drawing/2014/main" xmlns="" id="{D988EBC3-6149-D866-46F4-5DE1ADA41217}"/>
                </a:ext>
              </a:extLst>
            </p:cNvPr>
            <p:cNvCxnSpPr>
              <a:cxnSpLocks/>
            </p:cNvCxnSpPr>
            <p:nvPr/>
          </p:nvCxnSpPr>
          <p:spPr>
            <a:xfrm>
              <a:off x="3346142" y="3211621"/>
              <a:ext cx="640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>
              <a:extLst>
                <a:ext uri="{FF2B5EF4-FFF2-40B4-BE49-F238E27FC236}">
                  <a16:creationId xmlns:a16="http://schemas.microsoft.com/office/drawing/2014/main" xmlns="" id="{392E0286-F9F8-D879-CFB0-1B2BC8495471}"/>
                </a:ext>
              </a:extLst>
            </p:cNvPr>
            <p:cNvCxnSpPr>
              <a:cxnSpLocks/>
            </p:cNvCxnSpPr>
            <p:nvPr/>
          </p:nvCxnSpPr>
          <p:spPr>
            <a:xfrm>
              <a:off x="3305370" y="3086559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Gráfico 64" descr="Engrenagem única estrutura de tópicos">
              <a:extLst>
                <a:ext uri="{FF2B5EF4-FFF2-40B4-BE49-F238E27FC236}">
                  <a16:creationId xmlns:a16="http://schemas.microsoft.com/office/drawing/2014/main" xmlns="" id="{1768D55E-E1A0-4DC1-5A25-DA0D4CFF8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352554" y="2909355"/>
              <a:ext cx="469882" cy="469882"/>
            </a:xfrm>
            <a:prstGeom prst="rect">
              <a:avLst/>
            </a:prstGeom>
          </p:spPr>
        </p:pic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xmlns="" id="{4B771B74-ECCC-0B35-246E-030877495D4C}"/>
                </a:ext>
              </a:extLst>
            </p:cNvPr>
            <p:cNvSpPr/>
            <p:nvPr/>
          </p:nvSpPr>
          <p:spPr>
            <a:xfrm>
              <a:off x="3556234" y="3031158"/>
              <a:ext cx="89240" cy="45719"/>
            </a:xfrm>
            <a:prstGeom prst="rect">
              <a:avLst/>
            </a:prstGeom>
            <a:solidFill>
              <a:srgbClr val="A0E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xmlns="" id="{2ADDD6DE-5316-21DE-37DE-DAB53C154260}"/>
                </a:ext>
              </a:extLst>
            </p:cNvPr>
            <p:cNvSpPr/>
            <p:nvPr/>
          </p:nvSpPr>
          <p:spPr>
            <a:xfrm>
              <a:off x="3539567" y="3095652"/>
              <a:ext cx="99723" cy="99723"/>
            </a:xfrm>
            <a:prstGeom prst="ellipse">
              <a:avLst/>
            </a:prstGeom>
            <a:solidFill>
              <a:srgbClr val="A0E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8" name="Agrupar 67">
            <a:extLst>
              <a:ext uri="{FF2B5EF4-FFF2-40B4-BE49-F238E27FC236}">
                <a16:creationId xmlns:a16="http://schemas.microsoft.com/office/drawing/2014/main" xmlns="" id="{C8E1CF8C-0182-13B5-6C6D-9C381700C608}"/>
              </a:ext>
            </a:extLst>
          </p:cNvPr>
          <p:cNvGrpSpPr/>
          <p:nvPr/>
        </p:nvGrpSpPr>
        <p:grpSpPr>
          <a:xfrm>
            <a:off x="3112363" y="4215894"/>
            <a:ext cx="1137924" cy="1137924"/>
            <a:chOff x="3309978" y="4266409"/>
            <a:chExt cx="1137924" cy="1137924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xmlns="" id="{61E436BD-2318-3097-A875-5E620F065A7A}"/>
                </a:ext>
              </a:extLst>
            </p:cNvPr>
            <p:cNvSpPr/>
            <p:nvPr/>
          </p:nvSpPr>
          <p:spPr>
            <a:xfrm>
              <a:off x="3309978" y="4266409"/>
              <a:ext cx="1137924" cy="1137924"/>
            </a:xfrm>
            <a:prstGeom prst="ellipse">
              <a:avLst/>
            </a:prstGeom>
            <a:noFill/>
            <a:ln>
              <a:solidFill>
                <a:srgbClr val="3A67B8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Círculo: Vazio 69">
              <a:extLst>
                <a:ext uri="{FF2B5EF4-FFF2-40B4-BE49-F238E27FC236}">
                  <a16:creationId xmlns:a16="http://schemas.microsoft.com/office/drawing/2014/main" xmlns="" id="{CC400E48-EBA5-2726-7CD5-45D8252F4B6F}"/>
                </a:ext>
              </a:extLst>
            </p:cNvPr>
            <p:cNvSpPr/>
            <p:nvPr/>
          </p:nvSpPr>
          <p:spPr>
            <a:xfrm>
              <a:off x="3386896" y="4343327"/>
              <a:ext cx="984089" cy="984089"/>
            </a:xfrm>
            <a:prstGeom prst="donut">
              <a:avLst>
                <a:gd name="adj" fmla="val 14950"/>
              </a:avLst>
            </a:prstGeom>
            <a:solidFill>
              <a:srgbClr val="6188C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71" name="Lágrima 70">
              <a:extLst>
                <a:ext uri="{FF2B5EF4-FFF2-40B4-BE49-F238E27FC236}">
                  <a16:creationId xmlns:a16="http://schemas.microsoft.com/office/drawing/2014/main" xmlns="" id="{01000829-6ED0-5021-DF88-E334311B01F2}"/>
                </a:ext>
              </a:extLst>
            </p:cNvPr>
            <p:cNvSpPr/>
            <p:nvPr/>
          </p:nvSpPr>
          <p:spPr>
            <a:xfrm rot="20922429">
              <a:off x="3475899" y="4731150"/>
              <a:ext cx="510345" cy="561380"/>
            </a:xfrm>
            <a:prstGeom prst="teardrop">
              <a:avLst/>
            </a:prstGeom>
            <a:solidFill>
              <a:schemeClr val="tx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xmlns="" id="{2249535B-5333-19D1-9FD6-E217645808FD}"/>
                </a:ext>
              </a:extLst>
            </p:cNvPr>
            <p:cNvSpPr/>
            <p:nvPr/>
          </p:nvSpPr>
          <p:spPr>
            <a:xfrm>
              <a:off x="3527594" y="4484025"/>
              <a:ext cx="702691" cy="702691"/>
            </a:xfrm>
            <a:prstGeom prst="ellipse">
              <a:avLst/>
            </a:prstGeom>
            <a:noFill/>
            <a:ln w="28575">
              <a:solidFill>
                <a:srgbClr val="AABFE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3" name="Elipse 72">
              <a:extLst>
                <a:ext uri="{FF2B5EF4-FFF2-40B4-BE49-F238E27FC236}">
                  <a16:creationId xmlns:a16="http://schemas.microsoft.com/office/drawing/2014/main" xmlns="" id="{85B68668-1E9E-569B-4B92-49E84CBEA5E2}"/>
                </a:ext>
              </a:extLst>
            </p:cNvPr>
            <p:cNvSpPr/>
            <p:nvPr/>
          </p:nvSpPr>
          <p:spPr>
            <a:xfrm>
              <a:off x="3534407" y="4489942"/>
              <a:ext cx="690856" cy="6908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3A67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4" name="Conector reto 73">
              <a:extLst>
                <a:ext uri="{FF2B5EF4-FFF2-40B4-BE49-F238E27FC236}">
                  <a16:creationId xmlns:a16="http://schemas.microsoft.com/office/drawing/2014/main" xmlns="" id="{A7D7591B-4D72-99B9-30DE-881422E20C48}"/>
                </a:ext>
              </a:extLst>
            </p:cNvPr>
            <p:cNvCxnSpPr>
              <a:cxnSpLocks/>
            </p:cNvCxnSpPr>
            <p:nvPr/>
          </p:nvCxnSpPr>
          <p:spPr>
            <a:xfrm>
              <a:off x="3655248" y="4622974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74">
              <a:extLst>
                <a:ext uri="{FF2B5EF4-FFF2-40B4-BE49-F238E27FC236}">
                  <a16:creationId xmlns:a16="http://schemas.microsoft.com/office/drawing/2014/main" xmlns="" id="{8A9CB118-4DAE-EBAD-1C30-9FCDA88C12F1}"/>
                </a:ext>
              </a:extLst>
            </p:cNvPr>
            <p:cNvCxnSpPr>
              <a:cxnSpLocks/>
            </p:cNvCxnSpPr>
            <p:nvPr/>
          </p:nvCxnSpPr>
          <p:spPr>
            <a:xfrm>
              <a:off x="3981940" y="4624238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to 75">
              <a:extLst>
                <a:ext uri="{FF2B5EF4-FFF2-40B4-BE49-F238E27FC236}">
                  <a16:creationId xmlns:a16="http://schemas.microsoft.com/office/drawing/2014/main" xmlns="" id="{B746A78F-A1F4-024F-7ADF-29F2C0540ECE}"/>
                </a:ext>
              </a:extLst>
            </p:cNvPr>
            <p:cNvCxnSpPr>
              <a:cxnSpLocks/>
            </p:cNvCxnSpPr>
            <p:nvPr/>
          </p:nvCxnSpPr>
          <p:spPr>
            <a:xfrm>
              <a:off x="4067068" y="4754352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>
              <a:extLst>
                <a:ext uri="{FF2B5EF4-FFF2-40B4-BE49-F238E27FC236}">
                  <a16:creationId xmlns:a16="http://schemas.microsoft.com/office/drawing/2014/main" xmlns="" id="{20FEBFE1-9D37-D9A0-F77A-C0A49C646B49}"/>
                </a:ext>
              </a:extLst>
            </p:cNvPr>
            <p:cNvCxnSpPr>
              <a:cxnSpLocks/>
            </p:cNvCxnSpPr>
            <p:nvPr/>
          </p:nvCxnSpPr>
          <p:spPr>
            <a:xfrm>
              <a:off x="4067068" y="4890784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to 77">
              <a:extLst>
                <a:ext uri="{FF2B5EF4-FFF2-40B4-BE49-F238E27FC236}">
                  <a16:creationId xmlns:a16="http://schemas.microsoft.com/office/drawing/2014/main" xmlns="" id="{1D22BEBE-EA99-5E79-D5D1-50DEAC7B26A4}"/>
                </a:ext>
              </a:extLst>
            </p:cNvPr>
            <p:cNvCxnSpPr>
              <a:cxnSpLocks/>
            </p:cNvCxnSpPr>
            <p:nvPr/>
          </p:nvCxnSpPr>
          <p:spPr>
            <a:xfrm>
              <a:off x="3981940" y="4978790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to 78">
              <a:extLst>
                <a:ext uri="{FF2B5EF4-FFF2-40B4-BE49-F238E27FC236}">
                  <a16:creationId xmlns:a16="http://schemas.microsoft.com/office/drawing/2014/main" xmlns="" id="{CEF78B53-54A1-66F1-6DA2-862F11293467}"/>
                </a:ext>
              </a:extLst>
            </p:cNvPr>
            <p:cNvCxnSpPr>
              <a:cxnSpLocks/>
            </p:cNvCxnSpPr>
            <p:nvPr/>
          </p:nvCxnSpPr>
          <p:spPr>
            <a:xfrm>
              <a:off x="3664374" y="4978790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to 79">
              <a:extLst>
                <a:ext uri="{FF2B5EF4-FFF2-40B4-BE49-F238E27FC236}">
                  <a16:creationId xmlns:a16="http://schemas.microsoft.com/office/drawing/2014/main" xmlns="" id="{27B867A6-60E1-AD55-2F2E-5E6E99605159}"/>
                </a:ext>
              </a:extLst>
            </p:cNvPr>
            <p:cNvCxnSpPr>
              <a:cxnSpLocks/>
            </p:cNvCxnSpPr>
            <p:nvPr/>
          </p:nvCxnSpPr>
          <p:spPr>
            <a:xfrm>
              <a:off x="3631277" y="4875477"/>
              <a:ext cx="640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to 80">
              <a:extLst>
                <a:ext uri="{FF2B5EF4-FFF2-40B4-BE49-F238E27FC236}">
                  <a16:creationId xmlns:a16="http://schemas.microsoft.com/office/drawing/2014/main" xmlns="" id="{6EF3BCBA-034C-BDEC-3BC7-E63DFF9BFE64}"/>
                </a:ext>
              </a:extLst>
            </p:cNvPr>
            <p:cNvCxnSpPr>
              <a:cxnSpLocks/>
            </p:cNvCxnSpPr>
            <p:nvPr/>
          </p:nvCxnSpPr>
          <p:spPr>
            <a:xfrm>
              <a:off x="3590505" y="4750415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Gráfico 81" descr="Cena de pôr do sol estrutura de tópicos">
              <a:extLst>
                <a:ext uri="{FF2B5EF4-FFF2-40B4-BE49-F238E27FC236}">
                  <a16:creationId xmlns:a16="http://schemas.microsoft.com/office/drawing/2014/main" xmlns="" id="{8E5A35A3-8FE5-4C83-E4A4-3CD0932D7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659586" y="4555474"/>
              <a:ext cx="471320" cy="471320"/>
            </a:xfrm>
            <a:prstGeom prst="rect">
              <a:avLst/>
            </a:prstGeom>
          </p:spPr>
        </p:pic>
        <p:sp>
          <p:nvSpPr>
            <p:cNvPr id="83" name="Elipse 82">
              <a:extLst>
                <a:ext uri="{FF2B5EF4-FFF2-40B4-BE49-F238E27FC236}">
                  <a16:creationId xmlns:a16="http://schemas.microsoft.com/office/drawing/2014/main" xmlns="" id="{36CA36E1-0E18-3DCE-5AE6-3C31EEB7AF74}"/>
                </a:ext>
              </a:extLst>
            </p:cNvPr>
            <p:cNvSpPr/>
            <p:nvPr/>
          </p:nvSpPr>
          <p:spPr>
            <a:xfrm>
              <a:off x="3836884" y="4720861"/>
              <a:ext cx="118319" cy="118319"/>
            </a:xfrm>
            <a:prstGeom prst="ellipse">
              <a:avLst/>
            </a:prstGeom>
            <a:solidFill>
              <a:srgbClr val="AABF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4" name="Agrupar 83">
            <a:extLst>
              <a:ext uri="{FF2B5EF4-FFF2-40B4-BE49-F238E27FC236}">
                <a16:creationId xmlns:a16="http://schemas.microsoft.com/office/drawing/2014/main" xmlns="" id="{06A59ED1-CBF4-6060-2E13-4B3DA8BCA43A}"/>
              </a:ext>
            </a:extLst>
          </p:cNvPr>
          <p:cNvGrpSpPr/>
          <p:nvPr/>
        </p:nvGrpSpPr>
        <p:grpSpPr>
          <a:xfrm>
            <a:off x="4435198" y="5430615"/>
            <a:ext cx="1137924" cy="1137924"/>
            <a:chOff x="4548733" y="5407560"/>
            <a:chExt cx="1137924" cy="1137924"/>
          </a:xfrm>
        </p:grpSpPr>
        <p:sp>
          <p:nvSpPr>
            <p:cNvPr id="85" name="Elipse 84">
              <a:extLst>
                <a:ext uri="{FF2B5EF4-FFF2-40B4-BE49-F238E27FC236}">
                  <a16:creationId xmlns:a16="http://schemas.microsoft.com/office/drawing/2014/main" xmlns="" id="{4CA87E7C-083C-09EA-11E7-AFE030A8FAD3}"/>
                </a:ext>
              </a:extLst>
            </p:cNvPr>
            <p:cNvSpPr/>
            <p:nvPr/>
          </p:nvSpPr>
          <p:spPr>
            <a:xfrm>
              <a:off x="4548733" y="5407560"/>
              <a:ext cx="1137924" cy="1137924"/>
            </a:xfrm>
            <a:prstGeom prst="ellipse">
              <a:avLst/>
            </a:prstGeom>
            <a:noFill/>
            <a:ln>
              <a:solidFill>
                <a:srgbClr val="C2581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6" name="Círculo: Vazio 85">
              <a:extLst>
                <a:ext uri="{FF2B5EF4-FFF2-40B4-BE49-F238E27FC236}">
                  <a16:creationId xmlns:a16="http://schemas.microsoft.com/office/drawing/2014/main" xmlns="" id="{BEE7C3F2-95B5-9D62-15B5-3F44B85E12E5}"/>
                </a:ext>
              </a:extLst>
            </p:cNvPr>
            <p:cNvSpPr/>
            <p:nvPr/>
          </p:nvSpPr>
          <p:spPr>
            <a:xfrm>
              <a:off x="4625651" y="5484478"/>
              <a:ext cx="984089" cy="984089"/>
            </a:xfrm>
            <a:prstGeom prst="donut">
              <a:avLst>
                <a:gd name="adj" fmla="val 14950"/>
              </a:avLst>
            </a:prstGeom>
            <a:solidFill>
              <a:srgbClr val="EB6C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87" name="Lágrima 86">
              <a:extLst>
                <a:ext uri="{FF2B5EF4-FFF2-40B4-BE49-F238E27FC236}">
                  <a16:creationId xmlns:a16="http://schemas.microsoft.com/office/drawing/2014/main" xmlns="" id="{981ADB37-E57C-0C34-83BC-B681EC51EF3D}"/>
                </a:ext>
              </a:extLst>
            </p:cNvPr>
            <p:cNvSpPr/>
            <p:nvPr/>
          </p:nvSpPr>
          <p:spPr>
            <a:xfrm rot="20922429">
              <a:off x="4710014" y="5861683"/>
              <a:ext cx="510345" cy="561380"/>
            </a:xfrm>
            <a:prstGeom prst="teardrop">
              <a:avLst/>
            </a:prstGeom>
            <a:solidFill>
              <a:schemeClr val="tx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Elipse 87">
              <a:extLst>
                <a:ext uri="{FF2B5EF4-FFF2-40B4-BE49-F238E27FC236}">
                  <a16:creationId xmlns:a16="http://schemas.microsoft.com/office/drawing/2014/main" xmlns="" id="{77E04159-0C6F-BF09-ADDC-B877E022E42A}"/>
                </a:ext>
              </a:extLst>
            </p:cNvPr>
            <p:cNvSpPr/>
            <p:nvPr/>
          </p:nvSpPr>
          <p:spPr>
            <a:xfrm>
              <a:off x="4766349" y="5625176"/>
              <a:ext cx="702691" cy="702691"/>
            </a:xfrm>
            <a:prstGeom prst="ellipse">
              <a:avLst/>
            </a:prstGeom>
            <a:noFill/>
            <a:ln w="28575">
              <a:solidFill>
                <a:srgbClr val="F6BC9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F655AFE8-4E96-0A87-39E5-D4EC00A1CEE2}"/>
                </a:ext>
              </a:extLst>
            </p:cNvPr>
            <p:cNvSpPr/>
            <p:nvPr/>
          </p:nvSpPr>
          <p:spPr>
            <a:xfrm>
              <a:off x="4773162" y="5631093"/>
              <a:ext cx="690856" cy="6908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2581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90" name="Conector reto 89">
              <a:extLst>
                <a:ext uri="{FF2B5EF4-FFF2-40B4-BE49-F238E27FC236}">
                  <a16:creationId xmlns:a16="http://schemas.microsoft.com/office/drawing/2014/main" xmlns="" id="{93EFF935-36BF-DD28-2268-C93F7F4A4E0C}"/>
                </a:ext>
              </a:extLst>
            </p:cNvPr>
            <p:cNvCxnSpPr>
              <a:cxnSpLocks/>
            </p:cNvCxnSpPr>
            <p:nvPr/>
          </p:nvCxnSpPr>
          <p:spPr>
            <a:xfrm>
              <a:off x="4894003" y="5764125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to 90">
              <a:extLst>
                <a:ext uri="{FF2B5EF4-FFF2-40B4-BE49-F238E27FC236}">
                  <a16:creationId xmlns:a16="http://schemas.microsoft.com/office/drawing/2014/main" xmlns="" id="{259E38C2-AE2F-F259-2FBB-4434D42362FF}"/>
                </a:ext>
              </a:extLst>
            </p:cNvPr>
            <p:cNvCxnSpPr>
              <a:cxnSpLocks/>
            </p:cNvCxnSpPr>
            <p:nvPr/>
          </p:nvCxnSpPr>
          <p:spPr>
            <a:xfrm>
              <a:off x="5220695" y="5765389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to 91">
              <a:extLst>
                <a:ext uri="{FF2B5EF4-FFF2-40B4-BE49-F238E27FC236}">
                  <a16:creationId xmlns:a16="http://schemas.microsoft.com/office/drawing/2014/main" xmlns="" id="{5AE21D14-D131-BE46-B55D-A8211FCBF73F}"/>
                </a:ext>
              </a:extLst>
            </p:cNvPr>
            <p:cNvCxnSpPr>
              <a:cxnSpLocks/>
            </p:cNvCxnSpPr>
            <p:nvPr/>
          </p:nvCxnSpPr>
          <p:spPr>
            <a:xfrm>
              <a:off x="5305823" y="5895503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to 92">
              <a:extLst>
                <a:ext uri="{FF2B5EF4-FFF2-40B4-BE49-F238E27FC236}">
                  <a16:creationId xmlns:a16="http://schemas.microsoft.com/office/drawing/2014/main" xmlns="" id="{955C583A-3787-D393-2B79-95319165DCB6}"/>
                </a:ext>
              </a:extLst>
            </p:cNvPr>
            <p:cNvCxnSpPr>
              <a:cxnSpLocks/>
            </p:cNvCxnSpPr>
            <p:nvPr/>
          </p:nvCxnSpPr>
          <p:spPr>
            <a:xfrm>
              <a:off x="5305823" y="6031935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to 93">
              <a:extLst>
                <a:ext uri="{FF2B5EF4-FFF2-40B4-BE49-F238E27FC236}">
                  <a16:creationId xmlns:a16="http://schemas.microsoft.com/office/drawing/2014/main" xmlns="" id="{3A4123E1-A379-08C1-3EB0-5B5FB8EFBAFB}"/>
                </a:ext>
              </a:extLst>
            </p:cNvPr>
            <p:cNvCxnSpPr>
              <a:cxnSpLocks/>
            </p:cNvCxnSpPr>
            <p:nvPr/>
          </p:nvCxnSpPr>
          <p:spPr>
            <a:xfrm>
              <a:off x="5220695" y="6119941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reto 94">
              <a:extLst>
                <a:ext uri="{FF2B5EF4-FFF2-40B4-BE49-F238E27FC236}">
                  <a16:creationId xmlns:a16="http://schemas.microsoft.com/office/drawing/2014/main" xmlns="" id="{734F349B-C197-8696-CEB7-AEEF38D28787}"/>
                </a:ext>
              </a:extLst>
            </p:cNvPr>
            <p:cNvCxnSpPr>
              <a:cxnSpLocks/>
            </p:cNvCxnSpPr>
            <p:nvPr/>
          </p:nvCxnSpPr>
          <p:spPr>
            <a:xfrm>
              <a:off x="4903129" y="6119941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to 95">
              <a:extLst>
                <a:ext uri="{FF2B5EF4-FFF2-40B4-BE49-F238E27FC236}">
                  <a16:creationId xmlns:a16="http://schemas.microsoft.com/office/drawing/2014/main" xmlns="" id="{23C6F7B2-6343-0BB9-8107-DEB7F47A24AA}"/>
                </a:ext>
              </a:extLst>
            </p:cNvPr>
            <p:cNvCxnSpPr>
              <a:cxnSpLocks/>
            </p:cNvCxnSpPr>
            <p:nvPr/>
          </p:nvCxnSpPr>
          <p:spPr>
            <a:xfrm>
              <a:off x="4870032" y="6016628"/>
              <a:ext cx="640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to 96">
              <a:extLst>
                <a:ext uri="{FF2B5EF4-FFF2-40B4-BE49-F238E27FC236}">
                  <a16:creationId xmlns:a16="http://schemas.microsoft.com/office/drawing/2014/main" xmlns="" id="{079BCBA3-834E-1AA7-AC48-E78B95C765EB}"/>
                </a:ext>
              </a:extLst>
            </p:cNvPr>
            <p:cNvCxnSpPr>
              <a:cxnSpLocks/>
            </p:cNvCxnSpPr>
            <p:nvPr/>
          </p:nvCxnSpPr>
          <p:spPr>
            <a:xfrm>
              <a:off x="4829260" y="5891566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8" name="Gráfico 97" descr="Navio de cruzeiro estrutura de tópicos">
              <a:extLst>
                <a:ext uri="{FF2B5EF4-FFF2-40B4-BE49-F238E27FC236}">
                  <a16:creationId xmlns:a16="http://schemas.microsoft.com/office/drawing/2014/main" xmlns="" id="{30AD06DE-FDD7-BCCD-AB29-FEDB45626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909640" y="5696282"/>
              <a:ext cx="503930" cy="503930"/>
            </a:xfrm>
            <a:prstGeom prst="rect">
              <a:avLst/>
            </a:prstGeom>
          </p:spPr>
        </p:pic>
        <p:sp>
          <p:nvSpPr>
            <p:cNvPr id="99" name="Retângulo 98">
              <a:extLst>
                <a:ext uri="{FF2B5EF4-FFF2-40B4-BE49-F238E27FC236}">
                  <a16:creationId xmlns:a16="http://schemas.microsoft.com/office/drawing/2014/main" xmlns="" id="{3D8B1922-0AE7-3D0D-7316-9E69037DD4CC}"/>
                </a:ext>
              </a:extLst>
            </p:cNvPr>
            <p:cNvSpPr/>
            <p:nvPr/>
          </p:nvSpPr>
          <p:spPr>
            <a:xfrm>
              <a:off x="5172120" y="5900848"/>
              <a:ext cx="93513" cy="45719"/>
            </a:xfrm>
            <a:prstGeom prst="rect">
              <a:avLst/>
            </a:prstGeom>
            <a:solidFill>
              <a:srgbClr val="F6BC9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0" name="Agrupar 99">
            <a:extLst>
              <a:ext uri="{FF2B5EF4-FFF2-40B4-BE49-F238E27FC236}">
                <a16:creationId xmlns:a16="http://schemas.microsoft.com/office/drawing/2014/main" xmlns="" id="{3FAACB46-3BAE-7F42-4C60-92A5F22B0AE3}"/>
              </a:ext>
            </a:extLst>
          </p:cNvPr>
          <p:cNvGrpSpPr/>
          <p:nvPr/>
        </p:nvGrpSpPr>
        <p:grpSpPr>
          <a:xfrm>
            <a:off x="6534151" y="5430614"/>
            <a:ext cx="1137924" cy="1137924"/>
            <a:chOff x="6647686" y="5407559"/>
            <a:chExt cx="1137924" cy="1137924"/>
          </a:xfrm>
        </p:grpSpPr>
        <p:sp>
          <p:nvSpPr>
            <p:cNvPr id="101" name="Elipse 100">
              <a:extLst>
                <a:ext uri="{FF2B5EF4-FFF2-40B4-BE49-F238E27FC236}">
                  <a16:creationId xmlns:a16="http://schemas.microsoft.com/office/drawing/2014/main" xmlns="" id="{244E8934-17C4-4CD1-472B-BD5EF1D42485}"/>
                </a:ext>
              </a:extLst>
            </p:cNvPr>
            <p:cNvSpPr/>
            <p:nvPr/>
          </p:nvSpPr>
          <p:spPr>
            <a:xfrm>
              <a:off x="6647686" y="5407559"/>
              <a:ext cx="1137924" cy="1137924"/>
            </a:xfrm>
            <a:prstGeom prst="ellipse">
              <a:avLst/>
            </a:prstGeom>
            <a:noFill/>
            <a:ln>
              <a:solidFill>
                <a:srgbClr val="77274F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2" name="Círculo: Vazio 101">
              <a:extLst>
                <a:ext uri="{FF2B5EF4-FFF2-40B4-BE49-F238E27FC236}">
                  <a16:creationId xmlns:a16="http://schemas.microsoft.com/office/drawing/2014/main" xmlns="" id="{D5DBD4E8-DCEA-029A-2CB4-CC749C695305}"/>
                </a:ext>
              </a:extLst>
            </p:cNvPr>
            <p:cNvSpPr/>
            <p:nvPr/>
          </p:nvSpPr>
          <p:spPr>
            <a:xfrm>
              <a:off x="6724604" y="5484477"/>
              <a:ext cx="984089" cy="984089"/>
            </a:xfrm>
            <a:prstGeom prst="donut">
              <a:avLst>
                <a:gd name="adj" fmla="val 14950"/>
              </a:avLst>
            </a:prstGeom>
            <a:solidFill>
              <a:srgbClr val="9933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03" name="Lágrima 102">
              <a:extLst>
                <a:ext uri="{FF2B5EF4-FFF2-40B4-BE49-F238E27FC236}">
                  <a16:creationId xmlns:a16="http://schemas.microsoft.com/office/drawing/2014/main" xmlns="" id="{3842A3ED-94C0-BFAB-DD96-BC5C79AF3EBB}"/>
                </a:ext>
              </a:extLst>
            </p:cNvPr>
            <p:cNvSpPr/>
            <p:nvPr/>
          </p:nvSpPr>
          <p:spPr>
            <a:xfrm rot="20922429">
              <a:off x="6784546" y="5849066"/>
              <a:ext cx="510345" cy="561380"/>
            </a:xfrm>
            <a:prstGeom prst="teardrop">
              <a:avLst/>
            </a:prstGeom>
            <a:solidFill>
              <a:schemeClr val="tx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4" name="Elipse 103">
              <a:extLst>
                <a:ext uri="{FF2B5EF4-FFF2-40B4-BE49-F238E27FC236}">
                  <a16:creationId xmlns:a16="http://schemas.microsoft.com/office/drawing/2014/main" xmlns="" id="{F33248DA-E985-555E-C6A4-A2B259BBE23D}"/>
                </a:ext>
              </a:extLst>
            </p:cNvPr>
            <p:cNvSpPr/>
            <p:nvPr/>
          </p:nvSpPr>
          <p:spPr>
            <a:xfrm>
              <a:off x="6865302" y="5625175"/>
              <a:ext cx="702691" cy="702691"/>
            </a:xfrm>
            <a:prstGeom prst="ellipse">
              <a:avLst/>
            </a:prstGeom>
            <a:noFill/>
            <a:ln w="28575">
              <a:solidFill>
                <a:srgbClr val="D98B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5" name="Elipse 104">
              <a:extLst>
                <a:ext uri="{FF2B5EF4-FFF2-40B4-BE49-F238E27FC236}">
                  <a16:creationId xmlns:a16="http://schemas.microsoft.com/office/drawing/2014/main" xmlns="" id="{3DC493D1-72B7-C908-3821-EE6AA0888B4A}"/>
                </a:ext>
              </a:extLst>
            </p:cNvPr>
            <p:cNvSpPr/>
            <p:nvPr/>
          </p:nvSpPr>
          <p:spPr>
            <a:xfrm>
              <a:off x="6872115" y="5631092"/>
              <a:ext cx="690856" cy="6908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7727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06" name="Conector reto 105">
              <a:extLst>
                <a:ext uri="{FF2B5EF4-FFF2-40B4-BE49-F238E27FC236}">
                  <a16:creationId xmlns:a16="http://schemas.microsoft.com/office/drawing/2014/main" xmlns="" id="{413C9346-008C-600D-3B17-1223FF5298C2}"/>
                </a:ext>
              </a:extLst>
            </p:cNvPr>
            <p:cNvCxnSpPr>
              <a:cxnSpLocks/>
            </p:cNvCxnSpPr>
            <p:nvPr/>
          </p:nvCxnSpPr>
          <p:spPr>
            <a:xfrm>
              <a:off x="6992956" y="5764124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to 106">
              <a:extLst>
                <a:ext uri="{FF2B5EF4-FFF2-40B4-BE49-F238E27FC236}">
                  <a16:creationId xmlns:a16="http://schemas.microsoft.com/office/drawing/2014/main" xmlns="" id="{E27C54C9-83A5-B99C-19F1-A47AD9D2128F}"/>
                </a:ext>
              </a:extLst>
            </p:cNvPr>
            <p:cNvCxnSpPr>
              <a:cxnSpLocks/>
            </p:cNvCxnSpPr>
            <p:nvPr/>
          </p:nvCxnSpPr>
          <p:spPr>
            <a:xfrm>
              <a:off x="7319648" y="5765388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to 107">
              <a:extLst>
                <a:ext uri="{FF2B5EF4-FFF2-40B4-BE49-F238E27FC236}">
                  <a16:creationId xmlns:a16="http://schemas.microsoft.com/office/drawing/2014/main" xmlns="" id="{AD6845FC-DF2C-0E0E-4C5F-93534866D89F}"/>
                </a:ext>
              </a:extLst>
            </p:cNvPr>
            <p:cNvCxnSpPr>
              <a:cxnSpLocks/>
            </p:cNvCxnSpPr>
            <p:nvPr/>
          </p:nvCxnSpPr>
          <p:spPr>
            <a:xfrm>
              <a:off x="7404776" y="5895502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to 108">
              <a:extLst>
                <a:ext uri="{FF2B5EF4-FFF2-40B4-BE49-F238E27FC236}">
                  <a16:creationId xmlns:a16="http://schemas.microsoft.com/office/drawing/2014/main" xmlns="" id="{7EBEC714-075D-D702-1E14-669EA2563977}"/>
                </a:ext>
              </a:extLst>
            </p:cNvPr>
            <p:cNvCxnSpPr>
              <a:cxnSpLocks/>
            </p:cNvCxnSpPr>
            <p:nvPr/>
          </p:nvCxnSpPr>
          <p:spPr>
            <a:xfrm>
              <a:off x="7404776" y="6031934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to 109">
              <a:extLst>
                <a:ext uri="{FF2B5EF4-FFF2-40B4-BE49-F238E27FC236}">
                  <a16:creationId xmlns:a16="http://schemas.microsoft.com/office/drawing/2014/main" xmlns="" id="{28C6669F-EE8B-92AF-CFE1-585D096C7918}"/>
                </a:ext>
              </a:extLst>
            </p:cNvPr>
            <p:cNvCxnSpPr>
              <a:cxnSpLocks/>
            </p:cNvCxnSpPr>
            <p:nvPr/>
          </p:nvCxnSpPr>
          <p:spPr>
            <a:xfrm>
              <a:off x="7319648" y="6119940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to 110">
              <a:extLst>
                <a:ext uri="{FF2B5EF4-FFF2-40B4-BE49-F238E27FC236}">
                  <a16:creationId xmlns:a16="http://schemas.microsoft.com/office/drawing/2014/main" xmlns="" id="{98294E36-6D5A-F249-97C1-161BD13A3EDF}"/>
                </a:ext>
              </a:extLst>
            </p:cNvPr>
            <p:cNvCxnSpPr>
              <a:cxnSpLocks/>
            </p:cNvCxnSpPr>
            <p:nvPr/>
          </p:nvCxnSpPr>
          <p:spPr>
            <a:xfrm>
              <a:off x="7002082" y="6119940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to 111">
              <a:extLst>
                <a:ext uri="{FF2B5EF4-FFF2-40B4-BE49-F238E27FC236}">
                  <a16:creationId xmlns:a16="http://schemas.microsoft.com/office/drawing/2014/main" xmlns="" id="{C56EA47E-2AD0-696C-C309-F13E0BBCEFE0}"/>
                </a:ext>
              </a:extLst>
            </p:cNvPr>
            <p:cNvCxnSpPr>
              <a:cxnSpLocks/>
            </p:cNvCxnSpPr>
            <p:nvPr/>
          </p:nvCxnSpPr>
          <p:spPr>
            <a:xfrm>
              <a:off x="6968985" y="6016627"/>
              <a:ext cx="640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to 112">
              <a:extLst>
                <a:ext uri="{FF2B5EF4-FFF2-40B4-BE49-F238E27FC236}">
                  <a16:creationId xmlns:a16="http://schemas.microsoft.com/office/drawing/2014/main" xmlns="" id="{D7262327-785C-0D02-B9F1-28DDE28C60D5}"/>
                </a:ext>
              </a:extLst>
            </p:cNvPr>
            <p:cNvCxnSpPr>
              <a:cxnSpLocks/>
            </p:cNvCxnSpPr>
            <p:nvPr/>
          </p:nvCxnSpPr>
          <p:spPr>
            <a:xfrm>
              <a:off x="6928213" y="5891565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4" name="Gráfico 113" descr="Sirene estrutura de tópicos">
              <a:extLst>
                <a:ext uri="{FF2B5EF4-FFF2-40B4-BE49-F238E27FC236}">
                  <a16:creationId xmlns:a16="http://schemas.microsoft.com/office/drawing/2014/main" xmlns="" id="{A57C5137-43BA-B479-E3BB-F59D7D4E0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6999092" y="5707810"/>
              <a:ext cx="454301" cy="454301"/>
            </a:xfrm>
            <a:prstGeom prst="rect">
              <a:avLst/>
            </a:prstGeom>
          </p:spPr>
        </p:pic>
        <p:sp>
          <p:nvSpPr>
            <p:cNvPr id="115" name="Retângulo: Cantos Superiores Recortados 114">
              <a:extLst>
                <a:ext uri="{FF2B5EF4-FFF2-40B4-BE49-F238E27FC236}">
                  <a16:creationId xmlns:a16="http://schemas.microsoft.com/office/drawing/2014/main" xmlns="" id="{D18FCB42-ABA3-1F99-E717-6C02418D4195}"/>
                </a:ext>
              </a:extLst>
            </p:cNvPr>
            <p:cNvSpPr/>
            <p:nvPr/>
          </p:nvSpPr>
          <p:spPr>
            <a:xfrm>
              <a:off x="7162915" y="5900848"/>
              <a:ext cx="101161" cy="101696"/>
            </a:xfrm>
            <a:prstGeom prst="snip2SameRect">
              <a:avLst/>
            </a:prstGeom>
            <a:solidFill>
              <a:srgbClr val="D98BB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16" name="Agrupar 115">
            <a:extLst>
              <a:ext uri="{FF2B5EF4-FFF2-40B4-BE49-F238E27FC236}">
                <a16:creationId xmlns:a16="http://schemas.microsoft.com/office/drawing/2014/main" xmlns="" id="{7FF2EE42-6C87-AE41-70CA-5CAB9133A4CA}"/>
              </a:ext>
            </a:extLst>
          </p:cNvPr>
          <p:cNvGrpSpPr/>
          <p:nvPr/>
        </p:nvGrpSpPr>
        <p:grpSpPr>
          <a:xfrm>
            <a:off x="7713340" y="4215894"/>
            <a:ext cx="1137924" cy="1137924"/>
            <a:chOff x="7721774" y="4266409"/>
            <a:chExt cx="1137924" cy="1137924"/>
          </a:xfrm>
        </p:grpSpPr>
        <p:sp>
          <p:nvSpPr>
            <p:cNvPr id="117" name="Elipse 116">
              <a:extLst>
                <a:ext uri="{FF2B5EF4-FFF2-40B4-BE49-F238E27FC236}">
                  <a16:creationId xmlns:a16="http://schemas.microsoft.com/office/drawing/2014/main" xmlns="" id="{04804911-E8A1-55D3-38C5-FE3E0FD82BCB}"/>
                </a:ext>
              </a:extLst>
            </p:cNvPr>
            <p:cNvSpPr/>
            <p:nvPr/>
          </p:nvSpPr>
          <p:spPr>
            <a:xfrm>
              <a:off x="7721774" y="4266409"/>
              <a:ext cx="1137924" cy="1137924"/>
            </a:xfrm>
            <a:prstGeom prst="ellipse">
              <a:avLst/>
            </a:prstGeom>
            <a:noFill/>
            <a:ln>
              <a:solidFill>
                <a:srgbClr val="726156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8" name="Círculo: Vazio 117">
              <a:extLst>
                <a:ext uri="{FF2B5EF4-FFF2-40B4-BE49-F238E27FC236}">
                  <a16:creationId xmlns:a16="http://schemas.microsoft.com/office/drawing/2014/main" xmlns="" id="{88C823EA-D671-9279-EA08-F623BB3E3A5D}"/>
                </a:ext>
              </a:extLst>
            </p:cNvPr>
            <p:cNvSpPr/>
            <p:nvPr/>
          </p:nvSpPr>
          <p:spPr>
            <a:xfrm>
              <a:off x="7798692" y="4343327"/>
              <a:ext cx="984089" cy="984089"/>
            </a:xfrm>
            <a:prstGeom prst="donut">
              <a:avLst>
                <a:gd name="adj" fmla="val 14950"/>
              </a:avLst>
            </a:prstGeom>
            <a:solidFill>
              <a:srgbClr val="927D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19" name="Lágrima 118">
              <a:extLst>
                <a:ext uri="{FF2B5EF4-FFF2-40B4-BE49-F238E27FC236}">
                  <a16:creationId xmlns:a16="http://schemas.microsoft.com/office/drawing/2014/main" xmlns="" id="{4CCC5554-BB2C-8FD9-1974-1E9AD4BF560E}"/>
                </a:ext>
              </a:extLst>
            </p:cNvPr>
            <p:cNvSpPr/>
            <p:nvPr/>
          </p:nvSpPr>
          <p:spPr>
            <a:xfrm rot="20922429">
              <a:off x="7859267" y="4709063"/>
              <a:ext cx="510345" cy="561380"/>
            </a:xfrm>
            <a:prstGeom prst="teardrop">
              <a:avLst/>
            </a:prstGeom>
            <a:solidFill>
              <a:schemeClr val="tx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0" name="Elipse 119">
              <a:extLst>
                <a:ext uri="{FF2B5EF4-FFF2-40B4-BE49-F238E27FC236}">
                  <a16:creationId xmlns:a16="http://schemas.microsoft.com/office/drawing/2014/main" xmlns="" id="{8F5777EF-5F80-4B97-AD4D-C91E23F0AD44}"/>
                </a:ext>
              </a:extLst>
            </p:cNvPr>
            <p:cNvSpPr/>
            <p:nvPr/>
          </p:nvSpPr>
          <p:spPr>
            <a:xfrm>
              <a:off x="7939390" y="4484025"/>
              <a:ext cx="702691" cy="702691"/>
            </a:xfrm>
            <a:prstGeom prst="ellipse">
              <a:avLst/>
            </a:prstGeom>
            <a:noFill/>
            <a:ln w="28575">
              <a:solidFill>
                <a:srgbClr val="C5BA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FB73BB71-25F2-3AB1-C205-1058F3C90398}"/>
                </a:ext>
              </a:extLst>
            </p:cNvPr>
            <p:cNvSpPr/>
            <p:nvPr/>
          </p:nvSpPr>
          <p:spPr>
            <a:xfrm>
              <a:off x="7946203" y="4489942"/>
              <a:ext cx="690856" cy="6908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72615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22" name="Conector reto 121">
              <a:extLst>
                <a:ext uri="{FF2B5EF4-FFF2-40B4-BE49-F238E27FC236}">
                  <a16:creationId xmlns:a16="http://schemas.microsoft.com/office/drawing/2014/main" xmlns="" id="{EE9FEFA0-F7A7-FEA3-F90C-CA0415BCAE7D}"/>
                </a:ext>
              </a:extLst>
            </p:cNvPr>
            <p:cNvCxnSpPr>
              <a:cxnSpLocks/>
            </p:cNvCxnSpPr>
            <p:nvPr/>
          </p:nvCxnSpPr>
          <p:spPr>
            <a:xfrm>
              <a:off x="8245991" y="4680118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to 122">
              <a:extLst>
                <a:ext uri="{FF2B5EF4-FFF2-40B4-BE49-F238E27FC236}">
                  <a16:creationId xmlns:a16="http://schemas.microsoft.com/office/drawing/2014/main" xmlns="" id="{2F624240-24FC-C60C-6805-000F70EA1140}"/>
                </a:ext>
              </a:extLst>
            </p:cNvPr>
            <p:cNvCxnSpPr>
              <a:cxnSpLocks/>
            </p:cNvCxnSpPr>
            <p:nvPr/>
          </p:nvCxnSpPr>
          <p:spPr>
            <a:xfrm>
              <a:off x="8478864" y="4754352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to 123">
              <a:extLst>
                <a:ext uri="{FF2B5EF4-FFF2-40B4-BE49-F238E27FC236}">
                  <a16:creationId xmlns:a16="http://schemas.microsoft.com/office/drawing/2014/main" xmlns="" id="{B17BCAF3-DFC9-AD38-3597-CE36AD5BCEA7}"/>
                </a:ext>
              </a:extLst>
            </p:cNvPr>
            <p:cNvCxnSpPr>
              <a:cxnSpLocks/>
            </p:cNvCxnSpPr>
            <p:nvPr/>
          </p:nvCxnSpPr>
          <p:spPr>
            <a:xfrm>
              <a:off x="8478864" y="4890784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to 124">
              <a:extLst>
                <a:ext uri="{FF2B5EF4-FFF2-40B4-BE49-F238E27FC236}">
                  <a16:creationId xmlns:a16="http://schemas.microsoft.com/office/drawing/2014/main" xmlns="" id="{818FCDC5-E5D0-F3BD-2F6D-CE82F3B1690A}"/>
                </a:ext>
              </a:extLst>
            </p:cNvPr>
            <p:cNvCxnSpPr>
              <a:cxnSpLocks/>
            </p:cNvCxnSpPr>
            <p:nvPr/>
          </p:nvCxnSpPr>
          <p:spPr>
            <a:xfrm>
              <a:off x="8393736" y="4978790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to 125">
              <a:extLst>
                <a:ext uri="{FF2B5EF4-FFF2-40B4-BE49-F238E27FC236}">
                  <a16:creationId xmlns:a16="http://schemas.microsoft.com/office/drawing/2014/main" xmlns="" id="{4D913EE5-A468-9135-D957-A535BCABFDD2}"/>
                </a:ext>
              </a:extLst>
            </p:cNvPr>
            <p:cNvCxnSpPr>
              <a:cxnSpLocks/>
            </p:cNvCxnSpPr>
            <p:nvPr/>
          </p:nvCxnSpPr>
          <p:spPr>
            <a:xfrm>
              <a:off x="8076170" y="4978790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to 126">
              <a:extLst>
                <a:ext uri="{FF2B5EF4-FFF2-40B4-BE49-F238E27FC236}">
                  <a16:creationId xmlns:a16="http://schemas.microsoft.com/office/drawing/2014/main" xmlns="" id="{BFF2A31C-0C8F-4205-F4DB-45945B1B0407}"/>
                </a:ext>
              </a:extLst>
            </p:cNvPr>
            <p:cNvCxnSpPr>
              <a:cxnSpLocks/>
            </p:cNvCxnSpPr>
            <p:nvPr/>
          </p:nvCxnSpPr>
          <p:spPr>
            <a:xfrm>
              <a:off x="8043073" y="4875477"/>
              <a:ext cx="640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to 127">
              <a:extLst>
                <a:ext uri="{FF2B5EF4-FFF2-40B4-BE49-F238E27FC236}">
                  <a16:creationId xmlns:a16="http://schemas.microsoft.com/office/drawing/2014/main" xmlns="" id="{1867CFD7-F833-666B-E1C0-8E1ED3A36258}"/>
                </a:ext>
              </a:extLst>
            </p:cNvPr>
            <p:cNvCxnSpPr>
              <a:cxnSpLocks/>
            </p:cNvCxnSpPr>
            <p:nvPr/>
          </p:nvCxnSpPr>
          <p:spPr>
            <a:xfrm>
              <a:off x="8002301" y="4750415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9" name="Gráfico 128" descr="Dinheiro estrutura de tópicos">
              <a:extLst>
                <a:ext uri="{FF2B5EF4-FFF2-40B4-BE49-F238E27FC236}">
                  <a16:creationId xmlns:a16="http://schemas.microsoft.com/office/drawing/2014/main" xmlns="" id="{0D7CAD83-0DD8-B82F-95F5-5C891C340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8112204" y="4639533"/>
              <a:ext cx="368954" cy="368954"/>
            </a:xfrm>
            <a:prstGeom prst="rect">
              <a:avLst/>
            </a:prstGeom>
          </p:spPr>
        </p:pic>
        <p:sp>
          <p:nvSpPr>
            <p:cNvPr id="130" name="Elipse 129">
              <a:extLst>
                <a:ext uri="{FF2B5EF4-FFF2-40B4-BE49-F238E27FC236}">
                  <a16:creationId xmlns:a16="http://schemas.microsoft.com/office/drawing/2014/main" xmlns="" id="{240DA68F-D384-A74E-A907-0DAE638A2DB1}"/>
                </a:ext>
              </a:extLst>
            </p:cNvPr>
            <p:cNvSpPr/>
            <p:nvPr/>
          </p:nvSpPr>
          <p:spPr>
            <a:xfrm>
              <a:off x="8273152" y="4839762"/>
              <a:ext cx="45719" cy="57355"/>
            </a:xfrm>
            <a:prstGeom prst="ellipse">
              <a:avLst/>
            </a:prstGeom>
            <a:solidFill>
              <a:srgbClr val="C5BA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31" name="Agrupar 130">
            <a:extLst>
              <a:ext uri="{FF2B5EF4-FFF2-40B4-BE49-F238E27FC236}">
                <a16:creationId xmlns:a16="http://schemas.microsoft.com/office/drawing/2014/main" xmlns="" id="{1EE07ECE-F2E5-4B9B-7A50-8ABC82CDFB9B}"/>
              </a:ext>
            </a:extLst>
          </p:cNvPr>
          <p:cNvGrpSpPr/>
          <p:nvPr/>
        </p:nvGrpSpPr>
        <p:grpSpPr>
          <a:xfrm>
            <a:off x="7842138" y="2678158"/>
            <a:ext cx="1137924" cy="1137924"/>
            <a:chOff x="7955673" y="2602553"/>
            <a:chExt cx="1137924" cy="1137924"/>
          </a:xfrm>
        </p:grpSpPr>
        <p:sp>
          <p:nvSpPr>
            <p:cNvPr id="132" name="Elipse 131">
              <a:extLst>
                <a:ext uri="{FF2B5EF4-FFF2-40B4-BE49-F238E27FC236}">
                  <a16:creationId xmlns:a16="http://schemas.microsoft.com/office/drawing/2014/main" xmlns="" id="{6472413B-845B-A3D3-0DC4-D0676A1A2B34}"/>
                </a:ext>
              </a:extLst>
            </p:cNvPr>
            <p:cNvSpPr/>
            <p:nvPr/>
          </p:nvSpPr>
          <p:spPr>
            <a:xfrm>
              <a:off x="7955673" y="2602553"/>
              <a:ext cx="1137924" cy="1137924"/>
            </a:xfrm>
            <a:prstGeom prst="ellipse">
              <a:avLst/>
            </a:prstGeom>
            <a:noFill/>
            <a:ln>
              <a:solidFill>
                <a:srgbClr val="1F859D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3" name="Círculo: Vazio 132">
              <a:extLst>
                <a:ext uri="{FF2B5EF4-FFF2-40B4-BE49-F238E27FC236}">
                  <a16:creationId xmlns:a16="http://schemas.microsoft.com/office/drawing/2014/main" xmlns="" id="{BE3B4A86-8A88-FEDE-1B99-81E0E81C877C}"/>
                </a:ext>
              </a:extLst>
            </p:cNvPr>
            <p:cNvSpPr/>
            <p:nvPr/>
          </p:nvSpPr>
          <p:spPr>
            <a:xfrm>
              <a:off x="8032591" y="2679471"/>
              <a:ext cx="984089" cy="984089"/>
            </a:xfrm>
            <a:prstGeom prst="donut">
              <a:avLst>
                <a:gd name="adj" fmla="val 14950"/>
              </a:avLst>
            </a:prstGeom>
            <a:solidFill>
              <a:srgbClr val="2BB5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34" name="Lágrima 133">
              <a:extLst>
                <a:ext uri="{FF2B5EF4-FFF2-40B4-BE49-F238E27FC236}">
                  <a16:creationId xmlns:a16="http://schemas.microsoft.com/office/drawing/2014/main" xmlns="" id="{9D69DC68-81CC-D6B4-8623-ADAD9FA27742}"/>
                </a:ext>
              </a:extLst>
            </p:cNvPr>
            <p:cNvSpPr/>
            <p:nvPr/>
          </p:nvSpPr>
          <p:spPr>
            <a:xfrm rot="20922429">
              <a:off x="8098343" y="3045130"/>
              <a:ext cx="510345" cy="561380"/>
            </a:xfrm>
            <a:prstGeom prst="teardrop">
              <a:avLst/>
            </a:prstGeom>
            <a:solidFill>
              <a:schemeClr val="tx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5" name="Elipse 134">
              <a:extLst>
                <a:ext uri="{FF2B5EF4-FFF2-40B4-BE49-F238E27FC236}">
                  <a16:creationId xmlns:a16="http://schemas.microsoft.com/office/drawing/2014/main" xmlns="" id="{D2BAC902-5549-65B9-18F4-9BCBBEBF8409}"/>
                </a:ext>
              </a:extLst>
            </p:cNvPr>
            <p:cNvSpPr/>
            <p:nvPr/>
          </p:nvSpPr>
          <p:spPr>
            <a:xfrm>
              <a:off x="8173289" y="2820169"/>
              <a:ext cx="702691" cy="702691"/>
            </a:xfrm>
            <a:prstGeom prst="ellipse">
              <a:avLst/>
            </a:prstGeom>
            <a:noFill/>
            <a:ln w="28575">
              <a:solidFill>
                <a:srgbClr val="7BD1E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6" name="Elipse 135">
              <a:extLst>
                <a:ext uri="{FF2B5EF4-FFF2-40B4-BE49-F238E27FC236}">
                  <a16:creationId xmlns:a16="http://schemas.microsoft.com/office/drawing/2014/main" xmlns="" id="{ACB26B7A-058A-3479-9B3E-C0C231F5DE88}"/>
                </a:ext>
              </a:extLst>
            </p:cNvPr>
            <p:cNvSpPr/>
            <p:nvPr/>
          </p:nvSpPr>
          <p:spPr>
            <a:xfrm>
              <a:off x="8180102" y="2826086"/>
              <a:ext cx="690856" cy="6908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F85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37" name="Conector reto 136">
              <a:extLst>
                <a:ext uri="{FF2B5EF4-FFF2-40B4-BE49-F238E27FC236}">
                  <a16:creationId xmlns:a16="http://schemas.microsoft.com/office/drawing/2014/main" xmlns="" id="{D88D2767-82B6-0ECF-26C4-6CC1F0DE1702}"/>
                </a:ext>
              </a:extLst>
            </p:cNvPr>
            <p:cNvCxnSpPr>
              <a:cxnSpLocks/>
            </p:cNvCxnSpPr>
            <p:nvPr/>
          </p:nvCxnSpPr>
          <p:spPr>
            <a:xfrm>
              <a:off x="8318871" y="2994678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ector reto 137">
              <a:extLst>
                <a:ext uri="{FF2B5EF4-FFF2-40B4-BE49-F238E27FC236}">
                  <a16:creationId xmlns:a16="http://schemas.microsoft.com/office/drawing/2014/main" xmlns="" id="{6983928B-D862-CC96-67CE-032BE181F2A6}"/>
                </a:ext>
              </a:extLst>
            </p:cNvPr>
            <p:cNvCxnSpPr>
              <a:cxnSpLocks/>
            </p:cNvCxnSpPr>
            <p:nvPr/>
          </p:nvCxnSpPr>
          <p:spPr>
            <a:xfrm>
              <a:off x="8712763" y="3090496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ector reto 138">
              <a:extLst>
                <a:ext uri="{FF2B5EF4-FFF2-40B4-BE49-F238E27FC236}">
                  <a16:creationId xmlns:a16="http://schemas.microsoft.com/office/drawing/2014/main" xmlns="" id="{158FD46B-4BBE-2ED2-B6A6-63373673B501}"/>
                </a:ext>
              </a:extLst>
            </p:cNvPr>
            <p:cNvCxnSpPr>
              <a:cxnSpLocks/>
            </p:cNvCxnSpPr>
            <p:nvPr/>
          </p:nvCxnSpPr>
          <p:spPr>
            <a:xfrm>
              <a:off x="8712763" y="3226928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ector reto 139">
              <a:extLst>
                <a:ext uri="{FF2B5EF4-FFF2-40B4-BE49-F238E27FC236}">
                  <a16:creationId xmlns:a16="http://schemas.microsoft.com/office/drawing/2014/main" xmlns="" id="{814982F0-FD1C-B5E9-8FA9-C2B794659B3C}"/>
                </a:ext>
              </a:extLst>
            </p:cNvPr>
            <p:cNvCxnSpPr>
              <a:cxnSpLocks/>
            </p:cNvCxnSpPr>
            <p:nvPr/>
          </p:nvCxnSpPr>
          <p:spPr>
            <a:xfrm>
              <a:off x="8459495" y="3278273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ector reto 140">
              <a:extLst>
                <a:ext uri="{FF2B5EF4-FFF2-40B4-BE49-F238E27FC236}">
                  <a16:creationId xmlns:a16="http://schemas.microsoft.com/office/drawing/2014/main" xmlns="" id="{E305D8A8-1BCE-D7E0-0E25-66BCA41032CE}"/>
                </a:ext>
              </a:extLst>
            </p:cNvPr>
            <p:cNvCxnSpPr>
              <a:cxnSpLocks/>
            </p:cNvCxnSpPr>
            <p:nvPr/>
          </p:nvCxnSpPr>
          <p:spPr>
            <a:xfrm>
              <a:off x="8329658" y="3195375"/>
              <a:ext cx="640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ector reto 141">
              <a:extLst>
                <a:ext uri="{FF2B5EF4-FFF2-40B4-BE49-F238E27FC236}">
                  <a16:creationId xmlns:a16="http://schemas.microsoft.com/office/drawing/2014/main" xmlns="" id="{8AD91DCB-A6E7-B73D-3794-81F74725791D}"/>
                </a:ext>
              </a:extLst>
            </p:cNvPr>
            <p:cNvCxnSpPr>
              <a:cxnSpLocks/>
            </p:cNvCxnSpPr>
            <p:nvPr/>
          </p:nvCxnSpPr>
          <p:spPr>
            <a:xfrm>
              <a:off x="8273152" y="3101191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3" name="Gráfico 142" descr="Pesquisa estrutura de tópicos">
              <a:extLst>
                <a:ext uri="{FF2B5EF4-FFF2-40B4-BE49-F238E27FC236}">
                  <a16:creationId xmlns:a16="http://schemas.microsoft.com/office/drawing/2014/main" xmlns="" id="{7E3AB7C7-01A7-6E52-0DC5-786855EE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8371176" y="2952962"/>
              <a:ext cx="396444" cy="396444"/>
            </a:xfrm>
            <a:prstGeom prst="rect">
              <a:avLst/>
            </a:prstGeom>
          </p:spPr>
        </p:pic>
        <p:sp>
          <p:nvSpPr>
            <p:cNvPr id="144" name="Retângulo: Cantos Arredondados 143">
              <a:extLst>
                <a:ext uri="{FF2B5EF4-FFF2-40B4-BE49-F238E27FC236}">
                  <a16:creationId xmlns:a16="http://schemas.microsoft.com/office/drawing/2014/main" xmlns="" id="{F4D94A1A-C2BF-765D-E411-894F9E325C33}"/>
                </a:ext>
              </a:extLst>
            </p:cNvPr>
            <p:cNvSpPr/>
            <p:nvPr/>
          </p:nvSpPr>
          <p:spPr>
            <a:xfrm rot="18949025">
              <a:off x="8651632" y="3205906"/>
              <a:ext cx="45719" cy="103310"/>
            </a:xfrm>
            <a:prstGeom prst="roundRect">
              <a:avLst/>
            </a:prstGeom>
            <a:solidFill>
              <a:srgbClr val="2BB5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45" name="Agrupar 144">
            <a:extLst>
              <a:ext uri="{FF2B5EF4-FFF2-40B4-BE49-F238E27FC236}">
                <a16:creationId xmlns:a16="http://schemas.microsoft.com/office/drawing/2014/main" xmlns="" id="{1CA5F07D-ABE5-A9B1-8B4E-C8DA170FB387}"/>
              </a:ext>
            </a:extLst>
          </p:cNvPr>
          <p:cNvGrpSpPr/>
          <p:nvPr/>
        </p:nvGrpSpPr>
        <p:grpSpPr>
          <a:xfrm>
            <a:off x="7172288" y="1342415"/>
            <a:ext cx="1137924" cy="1137924"/>
            <a:chOff x="7285823" y="1266810"/>
            <a:chExt cx="1137924" cy="1137924"/>
          </a:xfrm>
        </p:grpSpPr>
        <p:sp>
          <p:nvSpPr>
            <p:cNvPr id="146" name="Elipse 145">
              <a:extLst>
                <a:ext uri="{FF2B5EF4-FFF2-40B4-BE49-F238E27FC236}">
                  <a16:creationId xmlns:a16="http://schemas.microsoft.com/office/drawing/2014/main" xmlns="" id="{C92C083C-951B-D2C3-A99F-2D8AAA90886E}"/>
                </a:ext>
              </a:extLst>
            </p:cNvPr>
            <p:cNvSpPr/>
            <p:nvPr/>
          </p:nvSpPr>
          <p:spPr>
            <a:xfrm>
              <a:off x="7285823" y="1266810"/>
              <a:ext cx="1137924" cy="1137924"/>
            </a:xfrm>
            <a:prstGeom prst="ellipse">
              <a:avLst/>
            </a:prstGeom>
            <a:noFill/>
            <a:ln>
              <a:solidFill>
                <a:srgbClr val="9B1515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7" name="Círculo: Vazio 146">
              <a:extLst>
                <a:ext uri="{FF2B5EF4-FFF2-40B4-BE49-F238E27FC236}">
                  <a16:creationId xmlns:a16="http://schemas.microsoft.com/office/drawing/2014/main" xmlns="" id="{57BD18DD-60B3-6767-9EF9-9BD42AC7A6A8}"/>
                </a:ext>
              </a:extLst>
            </p:cNvPr>
            <p:cNvSpPr/>
            <p:nvPr/>
          </p:nvSpPr>
          <p:spPr>
            <a:xfrm>
              <a:off x="7362741" y="1343728"/>
              <a:ext cx="984089" cy="984089"/>
            </a:xfrm>
            <a:prstGeom prst="donut">
              <a:avLst>
                <a:gd name="adj" fmla="val 14950"/>
              </a:avLst>
            </a:prstGeom>
            <a:solidFill>
              <a:srgbClr val="E11F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48" name="Lágrima 147">
              <a:extLst>
                <a:ext uri="{FF2B5EF4-FFF2-40B4-BE49-F238E27FC236}">
                  <a16:creationId xmlns:a16="http://schemas.microsoft.com/office/drawing/2014/main" xmlns="" id="{ED125512-8618-9BCF-5522-DDFD1E2C7E33}"/>
                </a:ext>
              </a:extLst>
            </p:cNvPr>
            <p:cNvSpPr/>
            <p:nvPr/>
          </p:nvSpPr>
          <p:spPr>
            <a:xfrm rot="20922429">
              <a:off x="7440194" y="1713128"/>
              <a:ext cx="510345" cy="561380"/>
            </a:xfrm>
            <a:prstGeom prst="teardrop">
              <a:avLst/>
            </a:prstGeom>
            <a:solidFill>
              <a:schemeClr val="tx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9" name="Elipse 148">
              <a:extLst>
                <a:ext uri="{FF2B5EF4-FFF2-40B4-BE49-F238E27FC236}">
                  <a16:creationId xmlns:a16="http://schemas.microsoft.com/office/drawing/2014/main" xmlns="" id="{ABF9250C-0D94-1078-4048-82CBC992D670}"/>
                </a:ext>
              </a:extLst>
            </p:cNvPr>
            <p:cNvSpPr/>
            <p:nvPr/>
          </p:nvSpPr>
          <p:spPr>
            <a:xfrm>
              <a:off x="7503439" y="1484426"/>
              <a:ext cx="702691" cy="702691"/>
            </a:xfrm>
            <a:prstGeom prst="ellipse">
              <a:avLst/>
            </a:prstGeom>
            <a:noFill/>
            <a:ln w="28575">
              <a:solidFill>
                <a:srgbClr val="EE82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0" name="Elipse 149">
              <a:extLst>
                <a:ext uri="{FF2B5EF4-FFF2-40B4-BE49-F238E27FC236}">
                  <a16:creationId xmlns:a16="http://schemas.microsoft.com/office/drawing/2014/main" xmlns="" id="{8D312299-1B7F-F5E4-486B-6109D8D2928E}"/>
                </a:ext>
              </a:extLst>
            </p:cNvPr>
            <p:cNvSpPr/>
            <p:nvPr/>
          </p:nvSpPr>
          <p:spPr>
            <a:xfrm>
              <a:off x="7510252" y="1490343"/>
              <a:ext cx="690856" cy="6908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9B151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51" name="Conector reto 150">
              <a:extLst>
                <a:ext uri="{FF2B5EF4-FFF2-40B4-BE49-F238E27FC236}">
                  <a16:creationId xmlns:a16="http://schemas.microsoft.com/office/drawing/2014/main" xmlns="" id="{5E3BE6DC-23FD-6685-D804-67D80866079C}"/>
                </a:ext>
              </a:extLst>
            </p:cNvPr>
            <p:cNvCxnSpPr>
              <a:cxnSpLocks/>
            </p:cNvCxnSpPr>
            <p:nvPr/>
          </p:nvCxnSpPr>
          <p:spPr>
            <a:xfrm>
              <a:off x="7652067" y="1612080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ector reto 151">
              <a:extLst>
                <a:ext uri="{FF2B5EF4-FFF2-40B4-BE49-F238E27FC236}">
                  <a16:creationId xmlns:a16="http://schemas.microsoft.com/office/drawing/2014/main" xmlns="" id="{6E279360-F774-3FA0-E8DD-92AD4D2D987F}"/>
                </a:ext>
              </a:extLst>
            </p:cNvPr>
            <p:cNvCxnSpPr>
              <a:cxnSpLocks/>
            </p:cNvCxnSpPr>
            <p:nvPr/>
          </p:nvCxnSpPr>
          <p:spPr>
            <a:xfrm>
              <a:off x="8042913" y="1754753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ector reto 152">
              <a:extLst>
                <a:ext uri="{FF2B5EF4-FFF2-40B4-BE49-F238E27FC236}">
                  <a16:creationId xmlns:a16="http://schemas.microsoft.com/office/drawing/2014/main" xmlns="" id="{B222E425-9166-11A6-51FE-E74ACA0E5CE3}"/>
                </a:ext>
              </a:extLst>
            </p:cNvPr>
            <p:cNvCxnSpPr>
              <a:cxnSpLocks/>
            </p:cNvCxnSpPr>
            <p:nvPr/>
          </p:nvCxnSpPr>
          <p:spPr>
            <a:xfrm>
              <a:off x="8042913" y="1891185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ector reto 153">
              <a:extLst>
                <a:ext uri="{FF2B5EF4-FFF2-40B4-BE49-F238E27FC236}">
                  <a16:creationId xmlns:a16="http://schemas.microsoft.com/office/drawing/2014/main" xmlns="" id="{6A29BEC0-480D-78D4-FCC8-13C772D1A783}"/>
                </a:ext>
              </a:extLst>
            </p:cNvPr>
            <p:cNvCxnSpPr>
              <a:cxnSpLocks/>
            </p:cNvCxnSpPr>
            <p:nvPr/>
          </p:nvCxnSpPr>
          <p:spPr>
            <a:xfrm>
              <a:off x="7806489" y="2019196"/>
              <a:ext cx="1099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ector reto 154">
              <a:extLst>
                <a:ext uri="{FF2B5EF4-FFF2-40B4-BE49-F238E27FC236}">
                  <a16:creationId xmlns:a16="http://schemas.microsoft.com/office/drawing/2014/main" xmlns="" id="{29E1D065-765C-54B6-8132-FE52AE6596FF}"/>
                </a:ext>
              </a:extLst>
            </p:cNvPr>
            <p:cNvCxnSpPr>
              <a:cxnSpLocks/>
            </p:cNvCxnSpPr>
            <p:nvPr/>
          </p:nvCxnSpPr>
          <p:spPr>
            <a:xfrm>
              <a:off x="7607122" y="1875878"/>
              <a:ext cx="640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ector reto 155">
              <a:extLst>
                <a:ext uri="{FF2B5EF4-FFF2-40B4-BE49-F238E27FC236}">
                  <a16:creationId xmlns:a16="http://schemas.microsoft.com/office/drawing/2014/main" xmlns="" id="{F0D97EAD-F063-3A86-60EE-64E60B744181}"/>
                </a:ext>
              </a:extLst>
            </p:cNvPr>
            <p:cNvCxnSpPr>
              <a:cxnSpLocks/>
            </p:cNvCxnSpPr>
            <p:nvPr/>
          </p:nvCxnSpPr>
          <p:spPr>
            <a:xfrm>
              <a:off x="7566350" y="1750816"/>
              <a:ext cx="9548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7" name="Gráfico 156" descr="Matemática estrutura de tópicos">
              <a:extLst>
                <a:ext uri="{FF2B5EF4-FFF2-40B4-BE49-F238E27FC236}">
                  <a16:creationId xmlns:a16="http://schemas.microsoft.com/office/drawing/2014/main" xmlns="" id="{70120C0B-C732-6AB3-4976-041CD3C86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7637479" y="1595169"/>
              <a:ext cx="447925" cy="447925"/>
            </a:xfrm>
            <a:prstGeom prst="rect">
              <a:avLst/>
            </a:prstGeom>
          </p:spPr>
        </p:pic>
        <p:sp>
          <p:nvSpPr>
            <p:cNvPr id="158" name="Retângulo 157">
              <a:extLst>
                <a:ext uri="{FF2B5EF4-FFF2-40B4-BE49-F238E27FC236}">
                  <a16:creationId xmlns:a16="http://schemas.microsoft.com/office/drawing/2014/main" xmlns="" id="{EFAD7D02-6C7F-0452-23A7-28844ECB1823}"/>
                </a:ext>
              </a:extLst>
            </p:cNvPr>
            <p:cNvSpPr/>
            <p:nvPr/>
          </p:nvSpPr>
          <p:spPr>
            <a:xfrm>
              <a:off x="7693892" y="1655481"/>
              <a:ext cx="325615" cy="313148"/>
            </a:xfrm>
            <a:prstGeom prst="rect">
              <a:avLst/>
            </a:prstGeom>
            <a:noFill/>
            <a:ln w="19050">
              <a:solidFill>
                <a:srgbClr val="EE82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59" name="Conector reto 158">
              <a:extLst>
                <a:ext uri="{FF2B5EF4-FFF2-40B4-BE49-F238E27FC236}">
                  <a16:creationId xmlns:a16="http://schemas.microsoft.com/office/drawing/2014/main" xmlns="" id="{D62FB797-388E-EAE2-13FB-EA6C0F4F1E55}"/>
                </a:ext>
              </a:extLst>
            </p:cNvPr>
            <p:cNvCxnSpPr>
              <a:cxnSpLocks/>
              <a:stCxn id="158" idx="0"/>
              <a:endCxn id="158" idx="2"/>
            </p:cNvCxnSpPr>
            <p:nvPr/>
          </p:nvCxnSpPr>
          <p:spPr>
            <a:xfrm>
              <a:off x="7856700" y="1655481"/>
              <a:ext cx="0" cy="313148"/>
            </a:xfrm>
            <a:prstGeom prst="line">
              <a:avLst/>
            </a:prstGeom>
            <a:ln w="19050">
              <a:solidFill>
                <a:srgbClr val="EE828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Conector reto 159">
              <a:extLst>
                <a:ext uri="{FF2B5EF4-FFF2-40B4-BE49-F238E27FC236}">
                  <a16:creationId xmlns:a16="http://schemas.microsoft.com/office/drawing/2014/main" xmlns="" id="{0FD1801C-45A6-2B02-F508-4BFEBE44891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856700" y="1661196"/>
              <a:ext cx="0" cy="313148"/>
            </a:xfrm>
            <a:prstGeom prst="line">
              <a:avLst/>
            </a:prstGeom>
            <a:ln w="19050">
              <a:solidFill>
                <a:srgbClr val="EE828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2" name="CaixaDeTexto 161">
            <a:extLst>
              <a:ext uri="{FF2B5EF4-FFF2-40B4-BE49-F238E27FC236}">
                <a16:creationId xmlns:a16="http://schemas.microsoft.com/office/drawing/2014/main" xmlns="" id="{394EB9B0-13DF-7EE7-946F-66197FBC2AD8}"/>
              </a:ext>
            </a:extLst>
          </p:cNvPr>
          <p:cNvSpPr txBox="1"/>
          <p:nvPr/>
        </p:nvSpPr>
        <p:spPr>
          <a:xfrm>
            <a:off x="8466786" y="1264304"/>
            <a:ext cx="2467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000" dirty="0">
                <a:latin typeface="Tw Cen MT" panose="020B0602020104020603" pitchFamily="34" charset="0"/>
              </a:rPr>
              <a:t>Retirada das medidas de salvaguarda do escopo da Portaria</a:t>
            </a:r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xmlns="" id="{9A0324E2-848C-C8FD-9035-62277A3447B2}"/>
              </a:ext>
            </a:extLst>
          </p:cNvPr>
          <p:cNvSpPr txBox="1"/>
          <p:nvPr/>
        </p:nvSpPr>
        <p:spPr>
          <a:xfrm>
            <a:off x="8995788" y="2562451"/>
            <a:ext cx="3011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000" dirty="0">
                <a:latin typeface="Tw Cen MT" panose="020B0602020104020603" pitchFamily="34" charset="0"/>
              </a:rPr>
              <a:t>Retirada da menção ao enfoque político-estratégico do interesse público</a:t>
            </a:r>
          </a:p>
        </p:txBody>
      </p:sp>
      <p:sp>
        <p:nvSpPr>
          <p:cNvPr id="168" name="CaixaDeTexto 167">
            <a:extLst>
              <a:ext uri="{FF2B5EF4-FFF2-40B4-BE49-F238E27FC236}">
                <a16:creationId xmlns:a16="http://schemas.microsoft.com/office/drawing/2014/main" xmlns="" id="{2047B44A-3163-BEC6-69B2-A317AF47AB8F}"/>
              </a:ext>
            </a:extLst>
          </p:cNvPr>
          <p:cNvSpPr txBox="1"/>
          <p:nvPr/>
        </p:nvSpPr>
        <p:spPr>
          <a:xfrm>
            <a:off x="8971120" y="4013901"/>
            <a:ext cx="2993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000" dirty="0">
                <a:latin typeface="Tw Cen MT" panose="020B0602020104020603" pitchFamily="34" charset="0"/>
              </a:rPr>
              <a:t>Capítulo para disciplinar a reavaliação de medidas aplicadas em montante diferente do recomendado</a:t>
            </a:r>
          </a:p>
        </p:txBody>
      </p:sp>
      <p:sp>
        <p:nvSpPr>
          <p:cNvPr id="171" name="CaixaDeTexto 170">
            <a:extLst>
              <a:ext uri="{FF2B5EF4-FFF2-40B4-BE49-F238E27FC236}">
                <a16:creationId xmlns:a16="http://schemas.microsoft.com/office/drawing/2014/main" xmlns="" id="{2C84FEA2-357A-7600-0680-1594D26881CE}"/>
              </a:ext>
            </a:extLst>
          </p:cNvPr>
          <p:cNvSpPr txBox="1"/>
          <p:nvPr/>
        </p:nvSpPr>
        <p:spPr>
          <a:xfrm>
            <a:off x="7757239" y="5688485"/>
            <a:ext cx="3420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000" dirty="0">
                <a:latin typeface="Tw Cen MT" panose="020B0602020104020603" pitchFamily="34" charset="0"/>
              </a:rPr>
              <a:t>Possibilidade de apresentação de outros estudos econômicos de impacto no bem-estar</a:t>
            </a:r>
          </a:p>
        </p:txBody>
      </p:sp>
      <p:sp>
        <p:nvSpPr>
          <p:cNvPr id="174" name="CaixaDeTexto 173">
            <a:extLst>
              <a:ext uri="{FF2B5EF4-FFF2-40B4-BE49-F238E27FC236}">
                <a16:creationId xmlns:a16="http://schemas.microsoft.com/office/drawing/2014/main" xmlns="" id="{63359987-8D7C-7C18-F485-5ECE0DD1C321}"/>
              </a:ext>
            </a:extLst>
          </p:cNvPr>
          <p:cNvSpPr txBox="1"/>
          <p:nvPr/>
        </p:nvSpPr>
        <p:spPr>
          <a:xfrm>
            <a:off x="749842" y="5619799"/>
            <a:ext cx="355923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900" dirty="0">
                <a:latin typeface="Tw Cen MT" panose="020B0602020104020603" pitchFamily="34" charset="0"/>
              </a:rPr>
              <a:t>Possibilidade de avaliar o interesse público mesmo em setores com indústria fragmentada</a:t>
            </a:r>
          </a:p>
        </p:txBody>
      </p:sp>
      <p:sp>
        <p:nvSpPr>
          <p:cNvPr id="177" name="CaixaDeTexto 176">
            <a:extLst>
              <a:ext uri="{FF2B5EF4-FFF2-40B4-BE49-F238E27FC236}">
                <a16:creationId xmlns:a16="http://schemas.microsoft.com/office/drawing/2014/main" xmlns="" id="{21627567-A65E-00FA-2FE7-6A135B5B745A}"/>
              </a:ext>
            </a:extLst>
          </p:cNvPr>
          <p:cNvSpPr txBox="1"/>
          <p:nvPr/>
        </p:nvSpPr>
        <p:spPr>
          <a:xfrm>
            <a:off x="225777" y="4379387"/>
            <a:ext cx="26751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900" dirty="0">
                <a:latin typeface="Tw Cen MT" panose="020B0602020104020603" pitchFamily="34" charset="0"/>
              </a:rPr>
              <a:t>Aumento do prazo para protocolo da petição</a:t>
            </a:r>
          </a:p>
        </p:txBody>
      </p:sp>
      <p:sp>
        <p:nvSpPr>
          <p:cNvPr id="180" name="CaixaDeTexto 179">
            <a:extLst>
              <a:ext uri="{FF2B5EF4-FFF2-40B4-BE49-F238E27FC236}">
                <a16:creationId xmlns:a16="http://schemas.microsoft.com/office/drawing/2014/main" xmlns="" id="{353A9C5A-8D95-934A-D0D3-B387243555A0}"/>
              </a:ext>
            </a:extLst>
          </p:cNvPr>
          <p:cNvSpPr txBox="1"/>
          <p:nvPr/>
        </p:nvSpPr>
        <p:spPr>
          <a:xfrm>
            <a:off x="143182" y="2334682"/>
            <a:ext cx="26411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900" dirty="0">
                <a:latin typeface="Tw Cen MT" panose="020B0602020104020603" pitchFamily="34" charset="0"/>
              </a:rPr>
              <a:t>A </a:t>
            </a:r>
            <a:r>
              <a:rPr lang="en" sz="1900" dirty="0" err="1">
                <a:latin typeface="Tw Cen MT" panose="020B0602020104020603" pitchFamily="34" charset="0"/>
              </a:rPr>
              <a:t>avaliação</a:t>
            </a:r>
            <a:r>
              <a:rPr lang="en" sz="1900" dirty="0">
                <a:latin typeface="Tw Cen MT" panose="020B0602020104020603" pitchFamily="34" charset="0"/>
              </a:rPr>
              <a:t> com </a:t>
            </a:r>
            <a:r>
              <a:rPr lang="en" sz="1900" dirty="0" err="1">
                <a:latin typeface="Tw Cen MT" panose="020B0602020104020603" pitchFamily="34" charset="0"/>
              </a:rPr>
              <a:t>enfoque</a:t>
            </a:r>
            <a:r>
              <a:rPr lang="en" sz="1900" dirty="0">
                <a:latin typeface="Tw Cen MT" panose="020B0602020104020603" pitchFamily="34" charset="0"/>
              </a:rPr>
              <a:t> </a:t>
            </a:r>
            <a:r>
              <a:rPr lang="en" sz="1900" dirty="0" err="1">
                <a:latin typeface="Tw Cen MT" panose="020B0602020104020603" pitchFamily="34" charset="0"/>
              </a:rPr>
              <a:t>em</a:t>
            </a:r>
            <a:r>
              <a:rPr lang="en" sz="1900" dirty="0">
                <a:latin typeface="Tw Cen MT" panose="020B0602020104020603" pitchFamily="34" charset="0"/>
              </a:rPr>
              <a:t> </a:t>
            </a:r>
            <a:r>
              <a:rPr lang="en" sz="1900" dirty="0" err="1">
                <a:latin typeface="Tw Cen MT" panose="020B0602020104020603" pitchFamily="34" charset="0"/>
              </a:rPr>
              <a:t>desabastecimento</a:t>
            </a:r>
            <a:r>
              <a:rPr lang="en" sz="1900" dirty="0">
                <a:latin typeface="Tw Cen MT" panose="020B0602020104020603" pitchFamily="34" charset="0"/>
              </a:rPr>
              <a:t> </a:t>
            </a:r>
            <a:r>
              <a:rPr lang="en" sz="1900" dirty="0" err="1">
                <a:latin typeface="Tw Cen MT" panose="020B0602020104020603" pitchFamily="34" charset="0"/>
              </a:rPr>
              <a:t>pode</a:t>
            </a:r>
            <a:r>
              <a:rPr lang="en" sz="1900" dirty="0">
                <a:latin typeface="Tw Cen MT" panose="020B0602020104020603" pitchFamily="34" charset="0"/>
              </a:rPr>
              <a:t> ser </a:t>
            </a:r>
            <a:r>
              <a:rPr lang="en" sz="1900" dirty="0" err="1">
                <a:latin typeface="Tw Cen MT" panose="020B0602020104020603" pitchFamily="34" charset="0"/>
              </a:rPr>
              <a:t>solicitada</a:t>
            </a:r>
            <a:r>
              <a:rPr lang="en" sz="1900" dirty="0">
                <a:latin typeface="Tw Cen MT" panose="020B0602020104020603" pitchFamily="34" charset="0"/>
              </a:rPr>
              <a:t> a </a:t>
            </a:r>
            <a:r>
              <a:rPr lang="en" sz="1900" dirty="0" err="1">
                <a:latin typeface="Tw Cen MT" panose="020B0602020104020603" pitchFamily="34" charset="0"/>
              </a:rPr>
              <a:t>qualquer</a:t>
            </a:r>
            <a:r>
              <a:rPr lang="en" sz="1900" dirty="0">
                <a:latin typeface="Tw Cen MT" panose="020B0602020104020603" pitchFamily="34" charset="0"/>
              </a:rPr>
              <a:t> </a:t>
            </a:r>
            <a:r>
              <a:rPr lang="en" sz="1900" dirty="0" err="1">
                <a:latin typeface="Tw Cen MT" panose="020B0602020104020603" pitchFamily="34" charset="0"/>
              </a:rPr>
              <a:t>momento</a:t>
            </a:r>
            <a:endParaRPr lang="en" sz="1900" dirty="0">
              <a:latin typeface="Tw Cen MT" panose="020B0602020104020603" pitchFamily="34" charset="0"/>
            </a:endParaRPr>
          </a:p>
        </p:txBody>
      </p:sp>
      <p:sp>
        <p:nvSpPr>
          <p:cNvPr id="183" name="CaixaDeTexto 182">
            <a:extLst>
              <a:ext uri="{FF2B5EF4-FFF2-40B4-BE49-F238E27FC236}">
                <a16:creationId xmlns:a16="http://schemas.microsoft.com/office/drawing/2014/main" xmlns="" id="{0E3529B9-41E5-3935-9CFE-7C80BC7513E9}"/>
              </a:ext>
            </a:extLst>
          </p:cNvPr>
          <p:cNvSpPr txBox="1"/>
          <p:nvPr/>
        </p:nvSpPr>
        <p:spPr>
          <a:xfrm>
            <a:off x="856354" y="1163151"/>
            <a:ext cx="246768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900" dirty="0">
                <a:latin typeface="Tw Cen MT" panose="020B0602020104020603" pitchFamily="34" charset="0"/>
              </a:rPr>
              <a:t>Reformulação do enfoque em “desabastecimento”</a:t>
            </a:r>
          </a:p>
        </p:txBody>
      </p:sp>
    </p:spTree>
    <p:extLst>
      <p:ext uri="{BB962C8B-B14F-4D97-AF65-F5344CB8AC3E}">
        <p14:creationId xmlns:p14="http://schemas.microsoft.com/office/powerpoint/2010/main" val="2467286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4BB6B65-4B4F-B360-088D-233E72D49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15890FC-777B-0556-96A6-E768E43A5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373"/>
            <a:ext cx="10515600" cy="4397590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2529105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4BB6B65-4B4F-B360-088D-233E72D49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4BB6B65-4B4F-B360-088D-233E72D49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3396A22E-C2AD-0C70-E7C0-A89ABEA0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1091567"/>
          </a:xfrm>
        </p:spPr>
        <p:txBody>
          <a:bodyPr/>
          <a:lstStyle/>
          <a:p>
            <a:r>
              <a:rPr lang="pt-BR" dirty="0"/>
              <a:t>O que é defesa comercial?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8FDCAE7-719C-35BF-9309-248A7627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44600"/>
            <a:ext cx="10515600" cy="869950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Forma de intervenção pontual em situações em que há práticas de comércio internacional tipificadas como desleais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515FF410-0C65-78BC-FB04-8C13ECC4655E}"/>
              </a:ext>
            </a:extLst>
          </p:cNvPr>
          <p:cNvGrpSpPr/>
          <p:nvPr/>
        </p:nvGrpSpPr>
        <p:grpSpPr>
          <a:xfrm>
            <a:off x="4448652" y="3139978"/>
            <a:ext cx="3294694" cy="2163060"/>
            <a:chOff x="4870988" y="2529840"/>
            <a:chExt cx="3294694" cy="2163060"/>
          </a:xfrm>
        </p:grpSpPr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xmlns="" id="{B36960DC-3DA8-E7F5-1F59-60D3936FDD00}"/>
                </a:ext>
              </a:extLst>
            </p:cNvPr>
            <p:cNvSpPr/>
            <p:nvPr/>
          </p:nvSpPr>
          <p:spPr>
            <a:xfrm rot="10800000">
              <a:off x="4870988" y="2529840"/>
              <a:ext cx="2196463" cy="2143760"/>
            </a:xfrm>
            <a:custGeom>
              <a:avLst/>
              <a:gdLst>
                <a:gd name="connsiteX0" fmla="*/ 1124583 w 2196463"/>
                <a:gd name="connsiteY0" fmla="*/ 2143760 h 2143760"/>
                <a:gd name="connsiteX1" fmla="*/ 124966 w 2196463"/>
                <a:gd name="connsiteY1" fmla="*/ 1459580 h 2143760"/>
                <a:gd name="connsiteX2" fmla="*/ 81850 w 2196463"/>
                <a:gd name="connsiteY2" fmla="*/ 1311243 h 2143760"/>
                <a:gd name="connsiteX3" fmla="*/ 0 w 2196463"/>
                <a:gd name="connsiteY3" fmla="*/ 1311243 h 2143760"/>
                <a:gd name="connsiteX4" fmla="*/ 238288 w 2196463"/>
                <a:gd name="connsiteY4" fmla="*/ 988060 h 2143760"/>
                <a:gd name="connsiteX5" fmla="*/ 557855 w 2196463"/>
                <a:gd name="connsiteY5" fmla="*/ 1311243 h 2143760"/>
                <a:gd name="connsiteX6" fmla="*/ 464274 w 2196463"/>
                <a:gd name="connsiteY6" fmla="*/ 1311243 h 2143760"/>
                <a:gd name="connsiteX7" fmla="*/ 469805 w 2196463"/>
                <a:gd name="connsiteY7" fmla="*/ 1329865 h 2143760"/>
                <a:gd name="connsiteX8" fmla="*/ 1124583 w 2196463"/>
                <a:gd name="connsiteY8" fmla="*/ 1775460 h 2143760"/>
                <a:gd name="connsiteX9" fmla="*/ 1828163 w 2196463"/>
                <a:gd name="connsiteY9" fmla="*/ 1071880 h 2143760"/>
                <a:gd name="connsiteX10" fmla="*/ 1124583 w 2196463"/>
                <a:gd name="connsiteY10" fmla="*/ 368300 h 2143760"/>
                <a:gd name="connsiteX11" fmla="*/ 1039188 w 2196463"/>
                <a:gd name="connsiteY11" fmla="*/ 376908 h 2143760"/>
                <a:gd name="connsiteX12" fmla="*/ 1011494 w 2196463"/>
                <a:gd name="connsiteY12" fmla="*/ 6067 h 2143760"/>
                <a:gd name="connsiteX13" fmla="*/ 1014989 w 2196463"/>
                <a:gd name="connsiteY13" fmla="*/ 5534 h 2143760"/>
                <a:gd name="connsiteX14" fmla="*/ 1124583 w 2196463"/>
                <a:gd name="connsiteY14" fmla="*/ 0 h 2143760"/>
                <a:gd name="connsiteX15" fmla="*/ 2196463 w 2196463"/>
                <a:gd name="connsiteY15" fmla="*/ 1071880 h 2143760"/>
                <a:gd name="connsiteX16" fmla="*/ 1124583 w 2196463"/>
                <a:gd name="connsiteY16" fmla="*/ 2143760 h 214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96463" h="2143760">
                  <a:moveTo>
                    <a:pt x="1124583" y="2143760"/>
                  </a:moveTo>
                  <a:cubicBezTo>
                    <a:pt x="669322" y="2143760"/>
                    <a:pt x="280352" y="1859935"/>
                    <a:pt x="124966" y="1459580"/>
                  </a:cubicBezTo>
                  <a:lnTo>
                    <a:pt x="81850" y="1311243"/>
                  </a:lnTo>
                  <a:lnTo>
                    <a:pt x="0" y="1311243"/>
                  </a:lnTo>
                  <a:lnTo>
                    <a:pt x="238288" y="988060"/>
                  </a:lnTo>
                  <a:lnTo>
                    <a:pt x="557855" y="1311243"/>
                  </a:lnTo>
                  <a:lnTo>
                    <a:pt x="464274" y="1311243"/>
                  </a:lnTo>
                  <a:lnTo>
                    <a:pt x="469805" y="1329865"/>
                  </a:lnTo>
                  <a:cubicBezTo>
                    <a:pt x="572702" y="1590811"/>
                    <a:pt x="827078" y="1775460"/>
                    <a:pt x="1124583" y="1775460"/>
                  </a:cubicBezTo>
                  <a:cubicBezTo>
                    <a:pt x="1513160" y="1775460"/>
                    <a:pt x="1828163" y="1460457"/>
                    <a:pt x="1828163" y="1071880"/>
                  </a:cubicBezTo>
                  <a:cubicBezTo>
                    <a:pt x="1828163" y="683303"/>
                    <a:pt x="1513160" y="368300"/>
                    <a:pt x="1124583" y="368300"/>
                  </a:cubicBezTo>
                  <a:lnTo>
                    <a:pt x="1039188" y="376908"/>
                  </a:lnTo>
                  <a:lnTo>
                    <a:pt x="1011494" y="6067"/>
                  </a:lnTo>
                  <a:lnTo>
                    <a:pt x="1014989" y="5534"/>
                  </a:lnTo>
                  <a:cubicBezTo>
                    <a:pt x="1051023" y="1874"/>
                    <a:pt x="1087584" y="0"/>
                    <a:pt x="1124583" y="0"/>
                  </a:cubicBezTo>
                  <a:cubicBezTo>
                    <a:pt x="1716566" y="0"/>
                    <a:pt x="2196463" y="479897"/>
                    <a:pt x="2196463" y="1071880"/>
                  </a:cubicBezTo>
                  <a:cubicBezTo>
                    <a:pt x="2196463" y="1663863"/>
                    <a:pt x="1716566" y="2143760"/>
                    <a:pt x="1124583" y="21437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 dirty="0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xmlns="" id="{8E9B013E-8934-594D-3E0E-33503A3ECD8F}"/>
                </a:ext>
              </a:extLst>
            </p:cNvPr>
            <p:cNvSpPr/>
            <p:nvPr/>
          </p:nvSpPr>
          <p:spPr>
            <a:xfrm rot="10800000" flipH="1" flipV="1">
              <a:off x="5969219" y="2549140"/>
              <a:ext cx="2196463" cy="2143760"/>
            </a:xfrm>
            <a:custGeom>
              <a:avLst/>
              <a:gdLst>
                <a:gd name="connsiteX0" fmla="*/ 1124583 w 2196463"/>
                <a:gd name="connsiteY0" fmla="*/ 2143760 h 2143760"/>
                <a:gd name="connsiteX1" fmla="*/ 124966 w 2196463"/>
                <a:gd name="connsiteY1" fmla="*/ 1459580 h 2143760"/>
                <a:gd name="connsiteX2" fmla="*/ 81850 w 2196463"/>
                <a:gd name="connsiteY2" fmla="*/ 1311243 h 2143760"/>
                <a:gd name="connsiteX3" fmla="*/ 0 w 2196463"/>
                <a:gd name="connsiteY3" fmla="*/ 1311243 h 2143760"/>
                <a:gd name="connsiteX4" fmla="*/ 238288 w 2196463"/>
                <a:gd name="connsiteY4" fmla="*/ 988060 h 2143760"/>
                <a:gd name="connsiteX5" fmla="*/ 557855 w 2196463"/>
                <a:gd name="connsiteY5" fmla="*/ 1311243 h 2143760"/>
                <a:gd name="connsiteX6" fmla="*/ 464274 w 2196463"/>
                <a:gd name="connsiteY6" fmla="*/ 1311243 h 2143760"/>
                <a:gd name="connsiteX7" fmla="*/ 469805 w 2196463"/>
                <a:gd name="connsiteY7" fmla="*/ 1329865 h 2143760"/>
                <a:gd name="connsiteX8" fmla="*/ 1124583 w 2196463"/>
                <a:gd name="connsiteY8" fmla="*/ 1775460 h 2143760"/>
                <a:gd name="connsiteX9" fmla="*/ 1828163 w 2196463"/>
                <a:gd name="connsiteY9" fmla="*/ 1071880 h 2143760"/>
                <a:gd name="connsiteX10" fmla="*/ 1124583 w 2196463"/>
                <a:gd name="connsiteY10" fmla="*/ 368300 h 2143760"/>
                <a:gd name="connsiteX11" fmla="*/ 1039188 w 2196463"/>
                <a:gd name="connsiteY11" fmla="*/ 376908 h 2143760"/>
                <a:gd name="connsiteX12" fmla="*/ 1011494 w 2196463"/>
                <a:gd name="connsiteY12" fmla="*/ 6067 h 2143760"/>
                <a:gd name="connsiteX13" fmla="*/ 1014989 w 2196463"/>
                <a:gd name="connsiteY13" fmla="*/ 5534 h 2143760"/>
                <a:gd name="connsiteX14" fmla="*/ 1124583 w 2196463"/>
                <a:gd name="connsiteY14" fmla="*/ 0 h 2143760"/>
                <a:gd name="connsiteX15" fmla="*/ 2196463 w 2196463"/>
                <a:gd name="connsiteY15" fmla="*/ 1071880 h 2143760"/>
                <a:gd name="connsiteX16" fmla="*/ 1124583 w 2196463"/>
                <a:gd name="connsiteY16" fmla="*/ 2143760 h 214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96463" h="2143760">
                  <a:moveTo>
                    <a:pt x="1124583" y="2143760"/>
                  </a:moveTo>
                  <a:cubicBezTo>
                    <a:pt x="669322" y="2143760"/>
                    <a:pt x="280352" y="1859935"/>
                    <a:pt x="124966" y="1459580"/>
                  </a:cubicBezTo>
                  <a:lnTo>
                    <a:pt x="81850" y="1311243"/>
                  </a:lnTo>
                  <a:lnTo>
                    <a:pt x="0" y="1311243"/>
                  </a:lnTo>
                  <a:lnTo>
                    <a:pt x="238288" y="988060"/>
                  </a:lnTo>
                  <a:lnTo>
                    <a:pt x="557855" y="1311243"/>
                  </a:lnTo>
                  <a:lnTo>
                    <a:pt x="464274" y="1311243"/>
                  </a:lnTo>
                  <a:lnTo>
                    <a:pt x="469805" y="1329865"/>
                  </a:lnTo>
                  <a:cubicBezTo>
                    <a:pt x="572702" y="1590811"/>
                    <a:pt x="827078" y="1775460"/>
                    <a:pt x="1124583" y="1775460"/>
                  </a:cubicBezTo>
                  <a:cubicBezTo>
                    <a:pt x="1513160" y="1775460"/>
                    <a:pt x="1828163" y="1460457"/>
                    <a:pt x="1828163" y="1071880"/>
                  </a:cubicBezTo>
                  <a:cubicBezTo>
                    <a:pt x="1828163" y="683303"/>
                    <a:pt x="1513160" y="368300"/>
                    <a:pt x="1124583" y="368300"/>
                  </a:cubicBezTo>
                  <a:lnTo>
                    <a:pt x="1039188" y="376908"/>
                  </a:lnTo>
                  <a:lnTo>
                    <a:pt x="1011494" y="6067"/>
                  </a:lnTo>
                  <a:lnTo>
                    <a:pt x="1014989" y="5534"/>
                  </a:lnTo>
                  <a:cubicBezTo>
                    <a:pt x="1051023" y="1874"/>
                    <a:pt x="1087584" y="0"/>
                    <a:pt x="1124583" y="0"/>
                  </a:cubicBezTo>
                  <a:cubicBezTo>
                    <a:pt x="1716566" y="0"/>
                    <a:pt x="2196463" y="479897"/>
                    <a:pt x="2196463" y="1071880"/>
                  </a:cubicBezTo>
                  <a:cubicBezTo>
                    <a:pt x="2196463" y="1663863"/>
                    <a:pt x="1716566" y="2143760"/>
                    <a:pt x="1124583" y="2143760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 dirty="0"/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43F7259E-650E-9457-B497-FD03B9121B99}"/>
              </a:ext>
            </a:extLst>
          </p:cNvPr>
          <p:cNvSpPr/>
          <p:nvPr/>
        </p:nvSpPr>
        <p:spPr>
          <a:xfrm>
            <a:off x="694480" y="2586613"/>
            <a:ext cx="250399" cy="334303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C14AA263-007D-426C-E44E-0227D7D95F67}"/>
              </a:ext>
            </a:extLst>
          </p:cNvPr>
          <p:cNvSpPr/>
          <p:nvPr/>
        </p:nvSpPr>
        <p:spPr>
          <a:xfrm>
            <a:off x="11420364" y="2586613"/>
            <a:ext cx="250399" cy="3442711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FA0E5DCA-CCD3-5A6C-A46C-668F7D7B8184}"/>
              </a:ext>
            </a:extLst>
          </p:cNvPr>
          <p:cNvSpPr txBox="1"/>
          <p:nvPr/>
        </p:nvSpPr>
        <p:spPr>
          <a:xfrm>
            <a:off x="1151509" y="2678313"/>
            <a:ext cx="2917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ahnschrift Condensed" panose="020B0502040204020203" pitchFamily="34" charset="0"/>
              </a:rPr>
              <a:t>DUMPING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DF21D73C-70CE-0A49-92FD-F68DDEA5705B}"/>
              </a:ext>
            </a:extLst>
          </p:cNvPr>
          <p:cNvSpPr txBox="1"/>
          <p:nvPr/>
        </p:nvSpPr>
        <p:spPr>
          <a:xfrm>
            <a:off x="8329851" y="2586614"/>
            <a:ext cx="2917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latin typeface="Bahnschrift Condensed" panose="020B0502040204020203" pitchFamily="34" charset="0"/>
              </a:rPr>
              <a:t>SUBSÍDIOS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62124391-E04C-48AE-AD1F-EE324D43B198}"/>
              </a:ext>
            </a:extLst>
          </p:cNvPr>
          <p:cNvSpPr txBox="1"/>
          <p:nvPr/>
        </p:nvSpPr>
        <p:spPr>
          <a:xfrm>
            <a:off x="1202571" y="3449579"/>
            <a:ext cx="2988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Ocorre quando um produtor estrangeiro exporta para o Brasil a um preço abaixo do valor normal, causando dano à indústria brasileira</a:t>
            </a:r>
            <a:endParaRPr lang="en-US" sz="20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2CE4A7E9-AA15-41F9-6FC5-8E97BF46D1DA}"/>
              </a:ext>
            </a:extLst>
          </p:cNvPr>
          <p:cNvSpPr txBox="1"/>
          <p:nvPr/>
        </p:nvSpPr>
        <p:spPr>
          <a:xfrm>
            <a:off x="7743346" y="3067329"/>
            <a:ext cx="34763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/>
              <a:t>Ocorrem quando há um benefício ao produtor ou exportador estrangeiro em decorrência </a:t>
            </a:r>
            <a:r>
              <a:rPr lang="en-US" sz="2000" dirty="0"/>
              <a:t>de </a:t>
            </a:r>
            <a:r>
              <a:rPr lang="en-US" sz="2000" dirty="0" err="1"/>
              <a:t>contribuição</a:t>
            </a:r>
            <a:r>
              <a:rPr lang="en-US" sz="2000" dirty="0"/>
              <a:t> </a:t>
            </a:r>
            <a:r>
              <a:rPr lang="en-US" sz="2000" dirty="0" err="1"/>
              <a:t>financeira</a:t>
            </a:r>
            <a:r>
              <a:rPr lang="en-US" sz="2000" dirty="0"/>
              <a:t> de </a:t>
            </a:r>
            <a:r>
              <a:rPr lang="en-US" sz="2000" dirty="0" err="1"/>
              <a:t>governo</a:t>
            </a:r>
            <a:r>
              <a:rPr lang="en-US" sz="2000" dirty="0"/>
              <a:t> </a:t>
            </a:r>
            <a:r>
              <a:rPr lang="en-US" sz="2000" dirty="0" err="1"/>
              <a:t>estrangeiro</a:t>
            </a:r>
            <a:r>
              <a:rPr lang="en-US" sz="2000" dirty="0"/>
              <a:t>, </a:t>
            </a:r>
            <a:r>
              <a:rPr lang="en-US" sz="2000" dirty="0" err="1"/>
              <a:t>causando</a:t>
            </a:r>
            <a:r>
              <a:rPr lang="en-US" sz="2000" dirty="0"/>
              <a:t> </a:t>
            </a:r>
            <a:r>
              <a:rPr lang="en-US" sz="2000" dirty="0" err="1"/>
              <a:t>dano</a:t>
            </a:r>
            <a:r>
              <a:rPr lang="en-US" sz="2000" dirty="0"/>
              <a:t> à </a:t>
            </a:r>
            <a:r>
              <a:rPr lang="en-US" sz="2000" dirty="0" err="1"/>
              <a:t>indústria</a:t>
            </a:r>
            <a:r>
              <a:rPr lang="en-US" sz="2000" dirty="0"/>
              <a:t> </a:t>
            </a:r>
            <a:r>
              <a:rPr lang="en-US" sz="2000" dirty="0" err="1"/>
              <a:t>brasileira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260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4BB6B65-4B4F-B360-088D-233E72D49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50CDCF-2C5E-14DD-FACC-5DF42F743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69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O que é defesa comercial?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84535C5-CD44-6C39-9CE0-404E1F30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7478"/>
            <a:ext cx="10515600" cy="1988747"/>
          </a:xfrm>
        </p:spPr>
        <p:txBody>
          <a:bodyPr>
            <a:normAutofit/>
          </a:bodyPr>
          <a:lstStyle/>
          <a:p>
            <a:r>
              <a:rPr lang="pt-BR" dirty="0"/>
              <a:t>A Defesa Comercial está inserida no âmbito do acordo de liberalização de comércio (GATT) e consta de acordos firmados junto à OMC.</a:t>
            </a:r>
          </a:p>
          <a:p>
            <a:r>
              <a:rPr lang="pt-BR" dirty="0"/>
              <a:t>Os Acordos, negociados internacionalmente, foram internalizados no sistema jurídico brasileiro (DL 30/1994 e Decreto 1.355/1994)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BAD14968-720E-A366-8CE7-276406125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8044299"/>
              </p:ext>
            </p:extLst>
          </p:nvPr>
        </p:nvGraphicFramePr>
        <p:xfrm>
          <a:off x="1590676" y="4169097"/>
          <a:ext cx="9439274" cy="225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238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4BB6B65-4B4F-B360-088D-233E72D49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5B2595-7177-12B7-390C-5F9A30FA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Cláusula de interesse público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CE7ACF4-716C-A59A-A0D5-6C346D747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Artigo 9.1 do Acordo Antidumping: é desejável que a aplicação do direito não seja obrigatória</a:t>
            </a:r>
          </a:p>
          <a:p>
            <a:endParaRPr lang="pt-BR" dirty="0"/>
          </a:p>
          <a:p>
            <a:r>
              <a:rPr lang="pt-BR" dirty="0"/>
              <a:t>Cláusulas de interesse público constam da legislação doméstica desde 1995 (Decreto 1.602/1995 e Decreto 1.751/1995)</a:t>
            </a:r>
          </a:p>
          <a:p>
            <a:endParaRPr lang="pt-BR" dirty="0"/>
          </a:p>
          <a:p>
            <a:r>
              <a:rPr lang="pt-BR" dirty="0"/>
              <a:t>Em 2013 (publicação do novo regulamento antidumping) entendeu-se ser importante a manutenção da possibilidade de intervenção por interesse público. O mesmo ocorreu em 2021, com a publicação do novo regulamento antissubsídios.</a:t>
            </a:r>
          </a:p>
          <a:p>
            <a:endParaRPr lang="pt-BR" dirty="0"/>
          </a:p>
          <a:p>
            <a:r>
              <a:rPr lang="pt-BR" dirty="0"/>
              <a:t>Diagnóstico do uso excessivo do interesse público e necessidade de reforma no instrumento</a:t>
            </a:r>
          </a:p>
        </p:txBody>
      </p:sp>
    </p:spTree>
    <p:extLst>
      <p:ext uri="{BB962C8B-B14F-4D97-AF65-F5344CB8AC3E}">
        <p14:creationId xmlns:p14="http://schemas.microsoft.com/office/powerpoint/2010/main" val="59590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>
            <a:extLst>
              <a:ext uri="{FF2B5EF4-FFF2-40B4-BE49-F238E27FC236}">
                <a16:creationId xmlns:a16="http://schemas.microsoft.com/office/drawing/2014/main" xmlns="" id="{50139266-3F7B-4DA0-E0F4-310559027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5B2595-7177-12B7-390C-5F9A30FA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021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Histórico da regulamentação do Interesse Público em Defesa Comercial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CE7ACF4-716C-A59A-A0D5-6C346D747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184" y="5064129"/>
            <a:ext cx="10515600" cy="981120"/>
          </a:xfrm>
        </p:spPr>
        <p:txBody>
          <a:bodyPr>
            <a:normAutofit fontScale="70000" lnSpcReduction="20000"/>
          </a:bodyPr>
          <a:lstStyle/>
          <a:p>
            <a:r>
              <a:rPr lang="pt-BR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cláusula de interesse público está prevista no ordenamento jurídico brasileiro desde a publicação do Decreto nº 1.602, de 23 de agosto de 1995 (art. 64, § 3º), referente a medidas antidumping, e do Decreto nº 1.751, de 19 de dezembro de 1995 (art. 73, § 3º), pertinente a medidas compensatórias.</a:t>
            </a:r>
          </a:p>
          <a:p>
            <a:endParaRPr lang="pt-BR" dirty="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C1286BDC-01A5-8D91-0268-AD31831ED299}"/>
              </a:ext>
            </a:extLst>
          </p:cNvPr>
          <p:cNvCxnSpPr>
            <a:cxnSpLocks/>
          </p:cNvCxnSpPr>
          <p:nvPr/>
        </p:nvCxnSpPr>
        <p:spPr>
          <a:xfrm>
            <a:off x="377868" y="3260137"/>
            <a:ext cx="11663156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F5F13E8F-F3CB-5952-F59C-5AB87709083B}"/>
              </a:ext>
            </a:extLst>
          </p:cNvPr>
          <p:cNvCxnSpPr/>
          <p:nvPr/>
        </p:nvCxnSpPr>
        <p:spPr>
          <a:xfrm flipV="1">
            <a:off x="946510" y="2493518"/>
            <a:ext cx="0" cy="76661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3">
            <a:extLst>
              <a:ext uri="{FF2B5EF4-FFF2-40B4-BE49-F238E27FC236}">
                <a16:creationId xmlns:a16="http://schemas.microsoft.com/office/drawing/2014/main" xmlns="" id="{7768F8BF-B74C-C686-0B25-DAB6271B04CE}"/>
              </a:ext>
            </a:extLst>
          </p:cNvPr>
          <p:cNvSpPr txBox="1"/>
          <p:nvPr/>
        </p:nvSpPr>
        <p:spPr>
          <a:xfrm>
            <a:off x="183903" y="1754854"/>
            <a:ext cx="1560946" cy="7386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1995</a:t>
            </a:r>
          </a:p>
          <a:p>
            <a:pPr algn="ctr"/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Criação da Cláusula de IP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6894DAC2-E28A-071D-E38E-2D5AC6A5D0A5}"/>
              </a:ext>
            </a:extLst>
          </p:cNvPr>
          <p:cNvCxnSpPr/>
          <p:nvPr/>
        </p:nvCxnSpPr>
        <p:spPr>
          <a:xfrm flipV="1">
            <a:off x="1358563" y="3260137"/>
            <a:ext cx="0" cy="76661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5">
            <a:extLst>
              <a:ext uri="{FF2B5EF4-FFF2-40B4-BE49-F238E27FC236}">
                <a16:creationId xmlns:a16="http://schemas.microsoft.com/office/drawing/2014/main" xmlns="" id="{18021F3F-528E-BA27-C448-38F5209FB08C}"/>
              </a:ext>
            </a:extLst>
          </p:cNvPr>
          <p:cNvSpPr txBox="1"/>
          <p:nvPr/>
        </p:nvSpPr>
        <p:spPr>
          <a:xfrm>
            <a:off x="578090" y="4026755"/>
            <a:ext cx="1560946" cy="7386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2012</a:t>
            </a:r>
          </a:p>
          <a:p>
            <a:pPr algn="ctr"/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Criação do GTIP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B42B71DA-20C6-51D6-88CB-23E4A43A6C5C}"/>
              </a:ext>
            </a:extLst>
          </p:cNvPr>
          <p:cNvCxnSpPr/>
          <p:nvPr/>
        </p:nvCxnSpPr>
        <p:spPr>
          <a:xfrm flipV="1">
            <a:off x="2691403" y="2493519"/>
            <a:ext cx="0" cy="76661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7">
            <a:extLst>
              <a:ext uri="{FF2B5EF4-FFF2-40B4-BE49-F238E27FC236}">
                <a16:creationId xmlns:a16="http://schemas.microsoft.com/office/drawing/2014/main" xmlns="" id="{202EA37F-4167-FC44-1F3C-A0A35EEAD060}"/>
              </a:ext>
            </a:extLst>
          </p:cNvPr>
          <p:cNvSpPr txBox="1"/>
          <p:nvPr/>
        </p:nvSpPr>
        <p:spPr>
          <a:xfrm>
            <a:off x="1910930" y="1754854"/>
            <a:ext cx="1560946" cy="7386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2013</a:t>
            </a:r>
          </a:p>
          <a:p>
            <a:pPr algn="ctr"/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Decreto nº 8.058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E0001C14-4A3E-F78C-607B-155674076929}"/>
              </a:ext>
            </a:extLst>
          </p:cNvPr>
          <p:cNvCxnSpPr/>
          <p:nvPr/>
        </p:nvCxnSpPr>
        <p:spPr>
          <a:xfrm flipV="1">
            <a:off x="3462410" y="3260136"/>
            <a:ext cx="0" cy="76661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9">
            <a:extLst>
              <a:ext uri="{FF2B5EF4-FFF2-40B4-BE49-F238E27FC236}">
                <a16:creationId xmlns:a16="http://schemas.microsoft.com/office/drawing/2014/main" xmlns="" id="{D87EA1EE-7DB9-BAFA-790C-C8D2528CE893}"/>
              </a:ext>
            </a:extLst>
          </p:cNvPr>
          <p:cNvSpPr txBox="1"/>
          <p:nvPr/>
        </p:nvSpPr>
        <p:spPr>
          <a:xfrm>
            <a:off x="2608180" y="4026755"/>
            <a:ext cx="1560946" cy="7386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2015</a:t>
            </a:r>
          </a:p>
          <a:p>
            <a:pPr algn="ctr"/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Secretaria GTIP </a:t>
            </a:r>
            <a:r>
              <a:rPr lang="pt-B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→ SEAE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3AB53234-888F-EB2F-8352-DDDBEA70DB38}"/>
              </a:ext>
            </a:extLst>
          </p:cNvPr>
          <p:cNvCxnSpPr/>
          <p:nvPr/>
        </p:nvCxnSpPr>
        <p:spPr>
          <a:xfrm flipV="1">
            <a:off x="5341164" y="3268815"/>
            <a:ext cx="0" cy="76661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1">
            <a:extLst>
              <a:ext uri="{FF2B5EF4-FFF2-40B4-BE49-F238E27FC236}">
                <a16:creationId xmlns:a16="http://schemas.microsoft.com/office/drawing/2014/main" xmlns="" id="{8C921EAD-E88F-2485-5C55-A724E9EAAD1B}"/>
              </a:ext>
            </a:extLst>
          </p:cNvPr>
          <p:cNvSpPr txBox="1"/>
          <p:nvPr/>
        </p:nvSpPr>
        <p:spPr>
          <a:xfrm>
            <a:off x="3672191" y="1754854"/>
            <a:ext cx="1560946" cy="7386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2015</a:t>
            </a:r>
          </a:p>
          <a:p>
            <a:pPr algn="ctr"/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Secretaria GTIP </a:t>
            </a:r>
            <a:r>
              <a:rPr lang="pt-B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→ SAIN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xmlns="" id="{049E3491-C805-BA1F-1D4F-F5432BA41252}"/>
              </a:ext>
            </a:extLst>
          </p:cNvPr>
          <p:cNvCxnSpPr/>
          <p:nvPr/>
        </p:nvCxnSpPr>
        <p:spPr>
          <a:xfrm flipV="1">
            <a:off x="4444403" y="2493518"/>
            <a:ext cx="0" cy="76661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3">
            <a:extLst>
              <a:ext uri="{FF2B5EF4-FFF2-40B4-BE49-F238E27FC236}">
                <a16:creationId xmlns:a16="http://schemas.microsoft.com/office/drawing/2014/main" xmlns="" id="{51F90620-2EA9-593A-C54E-AC5C8D14B0D7}"/>
              </a:ext>
            </a:extLst>
          </p:cNvPr>
          <p:cNvSpPr txBox="1"/>
          <p:nvPr/>
        </p:nvSpPr>
        <p:spPr>
          <a:xfrm>
            <a:off x="4560691" y="4035433"/>
            <a:ext cx="1560946" cy="7386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2017</a:t>
            </a:r>
          </a:p>
          <a:p>
            <a:pPr algn="ctr"/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Resolução CAMEX nº 29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xmlns="" id="{D210DA7E-3F80-4A08-A041-EAD3AC161EB0}"/>
              </a:ext>
            </a:extLst>
          </p:cNvPr>
          <p:cNvCxnSpPr/>
          <p:nvPr/>
        </p:nvCxnSpPr>
        <p:spPr>
          <a:xfrm flipV="1">
            <a:off x="6315985" y="2477863"/>
            <a:ext cx="0" cy="76661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5">
            <a:extLst>
              <a:ext uri="{FF2B5EF4-FFF2-40B4-BE49-F238E27FC236}">
                <a16:creationId xmlns:a16="http://schemas.microsoft.com/office/drawing/2014/main" xmlns="" id="{2B27D5D0-2BE9-7FA9-81CB-10524E582793}"/>
              </a:ext>
            </a:extLst>
          </p:cNvPr>
          <p:cNvSpPr txBox="1"/>
          <p:nvPr/>
        </p:nvSpPr>
        <p:spPr>
          <a:xfrm>
            <a:off x="5421747" y="1760165"/>
            <a:ext cx="1788475" cy="7386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2019</a:t>
            </a:r>
          </a:p>
          <a:p>
            <a:pPr algn="ctr"/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Decreto nº 9.679</a:t>
            </a:r>
          </a:p>
          <a:p>
            <a:pPr algn="ctr"/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Decreto nº 9.745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xmlns="" id="{C0F04094-9304-E847-701C-79441C642C47}"/>
              </a:ext>
            </a:extLst>
          </p:cNvPr>
          <p:cNvCxnSpPr/>
          <p:nvPr/>
        </p:nvCxnSpPr>
        <p:spPr>
          <a:xfrm flipV="1">
            <a:off x="7279672" y="3268682"/>
            <a:ext cx="0" cy="76661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17">
            <a:extLst>
              <a:ext uri="{FF2B5EF4-FFF2-40B4-BE49-F238E27FC236}">
                <a16:creationId xmlns:a16="http://schemas.microsoft.com/office/drawing/2014/main" xmlns="" id="{ED9D2A3A-545C-BC82-FE61-4F0D49CD0B63}"/>
              </a:ext>
            </a:extLst>
          </p:cNvPr>
          <p:cNvSpPr txBox="1"/>
          <p:nvPr/>
        </p:nvSpPr>
        <p:spPr>
          <a:xfrm>
            <a:off x="6513842" y="4040730"/>
            <a:ext cx="1604421" cy="7386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2019</a:t>
            </a:r>
          </a:p>
          <a:p>
            <a:pPr algn="ctr"/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Decreto nº 10.044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xmlns="" id="{7149D6E8-2E61-719B-32CA-51CB11BD9F11}"/>
              </a:ext>
            </a:extLst>
          </p:cNvPr>
          <p:cNvCxnSpPr/>
          <p:nvPr/>
        </p:nvCxnSpPr>
        <p:spPr>
          <a:xfrm flipV="1">
            <a:off x="8220777" y="2493517"/>
            <a:ext cx="0" cy="76661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3">
            <a:extLst>
              <a:ext uri="{FF2B5EF4-FFF2-40B4-BE49-F238E27FC236}">
                <a16:creationId xmlns:a16="http://schemas.microsoft.com/office/drawing/2014/main" xmlns="" id="{173D8868-B235-091F-E8A7-B9F2F35268EB}"/>
              </a:ext>
            </a:extLst>
          </p:cNvPr>
          <p:cNvSpPr txBox="1"/>
          <p:nvPr/>
        </p:nvSpPr>
        <p:spPr>
          <a:xfrm>
            <a:off x="7419231" y="1754853"/>
            <a:ext cx="1599885" cy="7386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2019</a:t>
            </a:r>
          </a:p>
          <a:p>
            <a:pPr algn="ctr"/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Portaria nº 8</a:t>
            </a:r>
          </a:p>
          <a:p>
            <a:pPr algn="ctr"/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SAIN </a:t>
            </a:r>
            <a:r>
              <a:rPr lang="pt-B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→ DECOM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86B50EEE-D20D-E45A-0FDC-8DECB5206270}"/>
              </a:ext>
            </a:extLst>
          </p:cNvPr>
          <p:cNvCxnSpPr/>
          <p:nvPr/>
        </p:nvCxnSpPr>
        <p:spPr>
          <a:xfrm flipV="1">
            <a:off x="10008598" y="2484843"/>
            <a:ext cx="0" cy="76661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7">
            <a:extLst>
              <a:ext uri="{FF2B5EF4-FFF2-40B4-BE49-F238E27FC236}">
                <a16:creationId xmlns:a16="http://schemas.microsoft.com/office/drawing/2014/main" xmlns="" id="{CA47E4CA-113E-4541-5260-5BEE423D5281}"/>
              </a:ext>
            </a:extLst>
          </p:cNvPr>
          <p:cNvSpPr txBox="1"/>
          <p:nvPr/>
        </p:nvSpPr>
        <p:spPr>
          <a:xfrm>
            <a:off x="9228125" y="1746178"/>
            <a:ext cx="1560946" cy="7386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</a:t>
            </a:r>
          </a:p>
          <a:p>
            <a:pPr algn="ctr"/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Portaria nº 237</a:t>
            </a:r>
          </a:p>
          <a:p>
            <a:pPr algn="ctr"/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xmlns="" id="{9D3B5E74-4B8E-8D5F-BF29-704D1F694196}"/>
              </a:ext>
            </a:extLst>
          </p:cNvPr>
          <p:cNvCxnSpPr/>
          <p:nvPr/>
        </p:nvCxnSpPr>
        <p:spPr>
          <a:xfrm flipV="1">
            <a:off x="9263336" y="3253149"/>
            <a:ext cx="0" cy="76661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5">
            <a:extLst>
              <a:ext uri="{FF2B5EF4-FFF2-40B4-BE49-F238E27FC236}">
                <a16:creationId xmlns:a16="http://schemas.microsoft.com/office/drawing/2014/main" xmlns="" id="{BCEB6797-2737-0373-78EA-52B34570E456}"/>
              </a:ext>
            </a:extLst>
          </p:cNvPr>
          <p:cNvSpPr txBox="1"/>
          <p:nvPr/>
        </p:nvSpPr>
        <p:spPr>
          <a:xfrm>
            <a:off x="8482863" y="4019767"/>
            <a:ext cx="1560946" cy="7386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</a:p>
          <a:p>
            <a:pPr algn="ctr"/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Portaria nº 13</a:t>
            </a:r>
          </a:p>
          <a:p>
            <a:pPr algn="ctr"/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xmlns="" id="{675EF598-90A1-8F48-4FE4-A3AB9E84777C}"/>
              </a:ext>
            </a:extLst>
          </p:cNvPr>
          <p:cNvCxnSpPr/>
          <p:nvPr/>
        </p:nvCxnSpPr>
        <p:spPr>
          <a:xfrm flipV="1">
            <a:off x="11107804" y="3268815"/>
            <a:ext cx="0" cy="76661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5">
            <a:extLst>
              <a:ext uri="{FF2B5EF4-FFF2-40B4-BE49-F238E27FC236}">
                <a16:creationId xmlns:a16="http://schemas.microsoft.com/office/drawing/2014/main" xmlns="" id="{DD4331FD-BA2E-1741-AB79-1EE0B2F89665}"/>
              </a:ext>
            </a:extLst>
          </p:cNvPr>
          <p:cNvSpPr txBox="1"/>
          <p:nvPr/>
        </p:nvSpPr>
        <p:spPr>
          <a:xfrm>
            <a:off x="10327331" y="4035433"/>
            <a:ext cx="1560946" cy="7386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</a:t>
            </a:r>
          </a:p>
          <a:p>
            <a:pPr algn="ctr"/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Portaria nº 282</a:t>
            </a:r>
          </a:p>
          <a:p>
            <a:pPr algn="ctr"/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3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4BB6B65-4B4F-B360-088D-233E72D49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324707-6D46-1B20-6B3F-1FA6CCE6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Fluxo das intervenções antes de 2019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xmlns="" id="{D266F368-B91A-8F14-FD73-B5BA54FAFFC0}"/>
              </a:ext>
            </a:extLst>
          </p:cNvPr>
          <p:cNvSpPr txBox="1"/>
          <p:nvPr/>
        </p:nvSpPr>
        <p:spPr>
          <a:xfrm>
            <a:off x="6800078" y="1753070"/>
            <a:ext cx="2826328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Pleito de Interesse Público</a:t>
            </a:r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xmlns="" id="{C67ABC83-10DF-E5DB-AEF0-6DC624D3402F}"/>
              </a:ext>
            </a:extLst>
          </p:cNvPr>
          <p:cNvSpPr txBox="1"/>
          <p:nvPr/>
        </p:nvSpPr>
        <p:spPr>
          <a:xfrm>
            <a:off x="2726960" y="1749678"/>
            <a:ext cx="2826328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Indústria Doméstica</a:t>
            </a:r>
          </a:p>
        </p:txBody>
      </p:sp>
      <p:sp>
        <p:nvSpPr>
          <p:cNvPr id="7" name="CaixaDeTexto 1">
            <a:extLst>
              <a:ext uri="{FF2B5EF4-FFF2-40B4-BE49-F238E27FC236}">
                <a16:creationId xmlns:a16="http://schemas.microsoft.com/office/drawing/2014/main" xmlns="" id="{71FC8F5C-4243-4CA2-7070-F7D5DEB89C85}"/>
              </a:ext>
            </a:extLst>
          </p:cNvPr>
          <p:cNvSpPr txBox="1"/>
          <p:nvPr/>
        </p:nvSpPr>
        <p:spPr>
          <a:xfrm>
            <a:off x="2752859" y="3396613"/>
            <a:ext cx="2800429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DECOM</a:t>
            </a:r>
          </a:p>
        </p:txBody>
      </p:sp>
      <p:sp>
        <p:nvSpPr>
          <p:cNvPr id="8" name="CaixaDeTexto 1">
            <a:extLst>
              <a:ext uri="{FF2B5EF4-FFF2-40B4-BE49-F238E27FC236}">
                <a16:creationId xmlns:a16="http://schemas.microsoft.com/office/drawing/2014/main" xmlns="" id="{03FCB1F1-E9F2-7BAB-3460-D71A412ED67E}"/>
              </a:ext>
            </a:extLst>
          </p:cNvPr>
          <p:cNvSpPr txBox="1"/>
          <p:nvPr/>
        </p:nvSpPr>
        <p:spPr>
          <a:xfrm>
            <a:off x="2726960" y="4592232"/>
            <a:ext cx="2826328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CAMEX</a:t>
            </a:r>
          </a:p>
        </p:txBody>
      </p:sp>
      <p:sp>
        <p:nvSpPr>
          <p:cNvPr id="9" name="CaixaDeTexto 1">
            <a:extLst>
              <a:ext uri="{FF2B5EF4-FFF2-40B4-BE49-F238E27FC236}">
                <a16:creationId xmlns:a16="http://schemas.microsoft.com/office/drawing/2014/main" xmlns="" id="{9DDA7DD1-73F5-D3A4-D54B-350C0B1C0AA6}"/>
              </a:ext>
            </a:extLst>
          </p:cNvPr>
          <p:cNvSpPr txBox="1"/>
          <p:nvPr/>
        </p:nvSpPr>
        <p:spPr>
          <a:xfrm>
            <a:off x="2726960" y="5808280"/>
            <a:ext cx="2826328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Decisão</a:t>
            </a:r>
          </a:p>
        </p:txBody>
      </p:sp>
      <p:sp>
        <p:nvSpPr>
          <p:cNvPr id="10" name="CaixaDeTexto 1">
            <a:extLst>
              <a:ext uri="{FF2B5EF4-FFF2-40B4-BE49-F238E27FC236}">
                <a16:creationId xmlns:a16="http://schemas.microsoft.com/office/drawing/2014/main" xmlns="" id="{BD284264-7CCC-6EF8-AE5F-F84433393FE1}"/>
              </a:ext>
            </a:extLst>
          </p:cNvPr>
          <p:cNvSpPr txBox="1"/>
          <p:nvPr/>
        </p:nvSpPr>
        <p:spPr>
          <a:xfrm>
            <a:off x="6800078" y="3383861"/>
            <a:ext cx="2826328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GTIP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xmlns="" id="{D85712CE-A000-BA71-AC79-1934D6F3F5E6}"/>
              </a:ext>
            </a:extLst>
          </p:cNvPr>
          <p:cNvCxnSpPr>
            <a:cxnSpLocks/>
          </p:cNvCxnSpPr>
          <p:nvPr/>
        </p:nvCxnSpPr>
        <p:spPr>
          <a:xfrm>
            <a:off x="4140124" y="2698612"/>
            <a:ext cx="0" cy="649605"/>
          </a:xfrm>
          <a:prstGeom prst="straightConnector1">
            <a:avLst/>
          </a:prstGeom>
          <a:ln w="1270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xmlns="" id="{02793D4B-8635-7BC4-FAB7-F133DA7D7CE4}"/>
              </a:ext>
            </a:extLst>
          </p:cNvPr>
          <p:cNvCxnSpPr>
            <a:cxnSpLocks/>
          </p:cNvCxnSpPr>
          <p:nvPr/>
        </p:nvCxnSpPr>
        <p:spPr>
          <a:xfrm>
            <a:off x="4140124" y="3919833"/>
            <a:ext cx="0" cy="649605"/>
          </a:xfrm>
          <a:prstGeom prst="straightConnector1">
            <a:avLst/>
          </a:prstGeom>
          <a:ln w="1270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xmlns="" id="{C8E0A7BA-231D-2F58-56C1-C789DC88F2A3}"/>
              </a:ext>
            </a:extLst>
          </p:cNvPr>
          <p:cNvCxnSpPr>
            <a:cxnSpLocks/>
          </p:cNvCxnSpPr>
          <p:nvPr/>
        </p:nvCxnSpPr>
        <p:spPr>
          <a:xfrm>
            <a:off x="4140124" y="5115452"/>
            <a:ext cx="0" cy="649605"/>
          </a:xfrm>
          <a:prstGeom prst="straightConnector1">
            <a:avLst/>
          </a:prstGeom>
          <a:ln w="1270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xmlns="" id="{AFCC6897-E743-C6E4-0FEA-827C48973351}"/>
              </a:ext>
            </a:extLst>
          </p:cNvPr>
          <p:cNvCxnSpPr>
            <a:cxnSpLocks/>
          </p:cNvCxnSpPr>
          <p:nvPr/>
        </p:nvCxnSpPr>
        <p:spPr>
          <a:xfrm>
            <a:off x="8174543" y="2703785"/>
            <a:ext cx="0" cy="649605"/>
          </a:xfrm>
          <a:prstGeom prst="straightConnector1">
            <a:avLst/>
          </a:prstGeom>
          <a:ln w="1270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xmlns="" id="{821C8FF3-FAE9-52BC-C2D0-48BC1FFECC5A}"/>
              </a:ext>
            </a:extLst>
          </p:cNvPr>
          <p:cNvCxnSpPr>
            <a:cxnSpLocks/>
          </p:cNvCxnSpPr>
          <p:nvPr/>
        </p:nvCxnSpPr>
        <p:spPr>
          <a:xfrm flipH="1">
            <a:off x="5674407" y="3941265"/>
            <a:ext cx="2556660" cy="1972429"/>
          </a:xfrm>
          <a:prstGeom prst="straightConnector1">
            <a:avLst/>
          </a:prstGeom>
          <a:ln w="1270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98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4BB6B65-4B4F-B360-088D-233E72D49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294785-6A1D-D85C-B53A-60C345EF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39" y="-10894"/>
            <a:ext cx="10870915" cy="966325"/>
          </a:xfrm>
        </p:spPr>
        <p:txBody>
          <a:bodyPr/>
          <a:lstStyle/>
          <a:p>
            <a:r>
              <a:rPr lang="pt-BR" dirty="0"/>
              <a:t>Fluxo das intervenções de 2019 a 2023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8FDCAE7-719C-35BF-9309-248A7627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4349"/>
            <a:ext cx="10515600" cy="4351338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xmlns="" id="{3648BB5E-C2E0-E17E-E5F2-F7DA2A30A23E}"/>
              </a:ext>
            </a:extLst>
          </p:cNvPr>
          <p:cNvSpPr txBox="1"/>
          <p:nvPr/>
        </p:nvSpPr>
        <p:spPr>
          <a:xfrm>
            <a:off x="1835823" y="1252970"/>
            <a:ext cx="3615069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dirty="0">
                <a:solidFill>
                  <a:schemeClr val="accent5">
                    <a:lumMod val="50000"/>
                  </a:schemeClr>
                </a:solidFill>
              </a:rPr>
              <a:t>Defesa Comercial</a:t>
            </a:r>
          </a:p>
        </p:txBody>
      </p:sp>
      <p:sp>
        <p:nvSpPr>
          <p:cNvPr id="6" name="CaixaDeTexto 1">
            <a:extLst>
              <a:ext uri="{FF2B5EF4-FFF2-40B4-BE49-F238E27FC236}">
                <a16:creationId xmlns:a16="http://schemas.microsoft.com/office/drawing/2014/main" xmlns="" id="{3F2B4514-C987-4197-159B-E0CC5A095B31}"/>
              </a:ext>
            </a:extLst>
          </p:cNvPr>
          <p:cNvSpPr txBox="1"/>
          <p:nvPr/>
        </p:nvSpPr>
        <p:spPr>
          <a:xfrm>
            <a:off x="6289092" y="1261278"/>
            <a:ext cx="3615069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dirty="0">
                <a:solidFill>
                  <a:schemeClr val="accent5">
                    <a:lumMod val="50000"/>
                  </a:schemeClr>
                </a:solidFill>
              </a:rPr>
              <a:t>Interesse Público</a:t>
            </a:r>
          </a:p>
        </p:txBody>
      </p:sp>
      <p:sp>
        <p:nvSpPr>
          <p:cNvPr id="7" name="CaixaDeTexto 1">
            <a:extLst>
              <a:ext uri="{FF2B5EF4-FFF2-40B4-BE49-F238E27FC236}">
                <a16:creationId xmlns:a16="http://schemas.microsoft.com/office/drawing/2014/main" xmlns="" id="{24FD394C-9AFB-DECC-45BF-6D5035F20471}"/>
              </a:ext>
            </a:extLst>
          </p:cNvPr>
          <p:cNvSpPr txBox="1"/>
          <p:nvPr/>
        </p:nvSpPr>
        <p:spPr>
          <a:xfrm>
            <a:off x="4476314" y="2145088"/>
            <a:ext cx="2743713" cy="369332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ANÁLISE PARALELA</a:t>
            </a:r>
          </a:p>
        </p:txBody>
      </p:sp>
      <p:sp>
        <p:nvSpPr>
          <p:cNvPr id="8" name="CaixaDeTexto 1">
            <a:extLst>
              <a:ext uri="{FF2B5EF4-FFF2-40B4-BE49-F238E27FC236}">
                <a16:creationId xmlns:a16="http://schemas.microsoft.com/office/drawing/2014/main" xmlns="" id="{0CAC6440-B8D4-0C25-428D-8FDE6A0A9AA2}"/>
              </a:ext>
            </a:extLst>
          </p:cNvPr>
          <p:cNvSpPr txBox="1"/>
          <p:nvPr/>
        </p:nvSpPr>
        <p:spPr>
          <a:xfrm>
            <a:off x="2287770" y="2993010"/>
            <a:ext cx="753139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dirty="0">
                <a:solidFill>
                  <a:schemeClr val="accent5">
                    <a:lumMod val="50000"/>
                  </a:schemeClr>
                </a:solidFill>
              </a:rPr>
              <a:t>SDCOM</a:t>
            </a:r>
          </a:p>
        </p:txBody>
      </p:sp>
      <p:sp>
        <p:nvSpPr>
          <p:cNvPr id="9" name="CaixaDeTexto 1">
            <a:extLst>
              <a:ext uri="{FF2B5EF4-FFF2-40B4-BE49-F238E27FC236}">
                <a16:creationId xmlns:a16="http://schemas.microsoft.com/office/drawing/2014/main" xmlns="" id="{8D5E3782-EE0F-F4DF-BB16-6E0A3F115352}"/>
              </a:ext>
            </a:extLst>
          </p:cNvPr>
          <p:cNvSpPr txBox="1"/>
          <p:nvPr/>
        </p:nvSpPr>
        <p:spPr>
          <a:xfrm>
            <a:off x="5202863" y="4313164"/>
            <a:ext cx="1701209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dirty="0">
                <a:solidFill>
                  <a:schemeClr val="accent5">
                    <a:lumMod val="50000"/>
                  </a:schemeClr>
                </a:solidFill>
              </a:rPr>
              <a:t>CAMEX</a:t>
            </a:r>
          </a:p>
        </p:txBody>
      </p:sp>
      <p:sp>
        <p:nvSpPr>
          <p:cNvPr id="10" name="CaixaDeTexto 1">
            <a:extLst>
              <a:ext uri="{FF2B5EF4-FFF2-40B4-BE49-F238E27FC236}">
                <a16:creationId xmlns:a16="http://schemas.microsoft.com/office/drawing/2014/main" xmlns="" id="{1AA496B0-3285-FCCF-CF72-0629FA0951CC}"/>
              </a:ext>
            </a:extLst>
          </p:cNvPr>
          <p:cNvSpPr txBox="1"/>
          <p:nvPr/>
        </p:nvSpPr>
        <p:spPr>
          <a:xfrm>
            <a:off x="5160331" y="5634673"/>
            <a:ext cx="1786271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dirty="0">
                <a:solidFill>
                  <a:schemeClr val="accent5">
                    <a:lumMod val="50000"/>
                  </a:schemeClr>
                </a:solidFill>
              </a:rPr>
              <a:t>Decisão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xmlns="" id="{238CBE8C-61AC-F515-0123-F5FB8FBF8EDB}"/>
              </a:ext>
            </a:extLst>
          </p:cNvPr>
          <p:cNvCxnSpPr>
            <a:cxnSpLocks/>
          </p:cNvCxnSpPr>
          <p:nvPr/>
        </p:nvCxnSpPr>
        <p:spPr>
          <a:xfrm>
            <a:off x="3584647" y="1899301"/>
            <a:ext cx="0" cy="1093709"/>
          </a:xfrm>
          <a:prstGeom prst="straightConnector1">
            <a:avLst/>
          </a:prstGeom>
          <a:ln w="1270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xmlns="" id="{A5106B4F-5FE2-DDBD-D2E4-680C07EFF306}"/>
              </a:ext>
            </a:extLst>
          </p:cNvPr>
          <p:cNvCxnSpPr>
            <a:cxnSpLocks/>
          </p:cNvCxnSpPr>
          <p:nvPr/>
        </p:nvCxnSpPr>
        <p:spPr>
          <a:xfrm>
            <a:off x="8095403" y="1899301"/>
            <a:ext cx="0" cy="1093709"/>
          </a:xfrm>
          <a:prstGeom prst="straightConnector1">
            <a:avLst/>
          </a:prstGeom>
          <a:ln w="1270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xmlns="" id="{AAF678CD-C736-84DF-3BE2-058271BA9433}"/>
              </a:ext>
            </a:extLst>
          </p:cNvPr>
          <p:cNvCxnSpPr>
            <a:cxnSpLocks/>
          </p:cNvCxnSpPr>
          <p:nvPr/>
        </p:nvCxnSpPr>
        <p:spPr>
          <a:xfrm>
            <a:off x="6052643" y="3639341"/>
            <a:ext cx="0" cy="649605"/>
          </a:xfrm>
          <a:prstGeom prst="straightConnector1">
            <a:avLst/>
          </a:prstGeom>
          <a:ln w="1270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xmlns="" id="{E11A2233-3F1E-0D7B-A244-0852CEB8F4A7}"/>
              </a:ext>
            </a:extLst>
          </p:cNvPr>
          <p:cNvCxnSpPr>
            <a:cxnSpLocks/>
          </p:cNvCxnSpPr>
          <p:nvPr/>
        </p:nvCxnSpPr>
        <p:spPr>
          <a:xfrm>
            <a:off x="6075118" y="4959495"/>
            <a:ext cx="0" cy="649605"/>
          </a:xfrm>
          <a:prstGeom prst="straightConnector1">
            <a:avLst/>
          </a:prstGeom>
          <a:ln w="1270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93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4BB6B65-4B4F-B360-088D-233E72D49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50CDCF-2C5E-14DD-FACC-5DF42F743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323"/>
            <a:ext cx="10515600" cy="904269"/>
          </a:xfrm>
        </p:spPr>
        <p:txBody>
          <a:bodyPr>
            <a:normAutofit/>
          </a:bodyPr>
          <a:lstStyle/>
          <a:p>
            <a:r>
              <a:rPr lang="pt-BR" dirty="0"/>
              <a:t>Fluxo das intervenções a partir de 2023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73AF78F1-1C68-74ED-1E97-BA6EE2D2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4349"/>
            <a:ext cx="10515600" cy="4351338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CaixaDeTexto 1">
            <a:extLst>
              <a:ext uri="{FF2B5EF4-FFF2-40B4-BE49-F238E27FC236}">
                <a16:creationId xmlns:a16="http://schemas.microsoft.com/office/drawing/2014/main" xmlns="" id="{260D222C-E047-32D8-6134-0648568A1D78}"/>
              </a:ext>
            </a:extLst>
          </p:cNvPr>
          <p:cNvSpPr txBox="1"/>
          <p:nvPr/>
        </p:nvSpPr>
        <p:spPr>
          <a:xfrm>
            <a:off x="6298617" y="1261278"/>
            <a:ext cx="3615069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dirty="0">
                <a:solidFill>
                  <a:schemeClr val="accent5">
                    <a:lumMod val="50000"/>
                  </a:schemeClr>
                </a:solidFill>
              </a:rPr>
              <a:t>Pleito de </a:t>
            </a:r>
          </a:p>
          <a:p>
            <a:pPr algn="ctr"/>
            <a:r>
              <a:rPr lang="pt-BR" sz="3600" dirty="0">
                <a:solidFill>
                  <a:schemeClr val="accent5">
                    <a:lumMod val="50000"/>
                  </a:schemeClr>
                </a:solidFill>
              </a:rPr>
              <a:t>Interesse Público</a:t>
            </a:r>
          </a:p>
        </p:txBody>
      </p:sp>
      <p:sp>
        <p:nvSpPr>
          <p:cNvPr id="8" name="CaixaDeTexto 1">
            <a:extLst>
              <a:ext uri="{FF2B5EF4-FFF2-40B4-BE49-F238E27FC236}">
                <a16:creationId xmlns:a16="http://schemas.microsoft.com/office/drawing/2014/main" xmlns="" id="{5BA31FD1-58DB-B895-02BD-C84E1238FE7C}"/>
              </a:ext>
            </a:extLst>
          </p:cNvPr>
          <p:cNvSpPr txBox="1"/>
          <p:nvPr/>
        </p:nvSpPr>
        <p:spPr>
          <a:xfrm>
            <a:off x="8619612" y="2598133"/>
            <a:ext cx="2743713" cy="369332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ANÁLISE POSTERIOR</a:t>
            </a:r>
          </a:p>
        </p:txBody>
      </p:sp>
      <p:sp>
        <p:nvSpPr>
          <p:cNvPr id="21" name="CaixaDeTexto 1">
            <a:extLst>
              <a:ext uri="{FF2B5EF4-FFF2-40B4-BE49-F238E27FC236}">
                <a16:creationId xmlns:a16="http://schemas.microsoft.com/office/drawing/2014/main" xmlns="" id="{7E4C0321-A76E-D56C-CC7F-F95330CF5A0A}"/>
              </a:ext>
            </a:extLst>
          </p:cNvPr>
          <p:cNvSpPr txBox="1"/>
          <p:nvPr/>
        </p:nvSpPr>
        <p:spPr>
          <a:xfrm>
            <a:off x="1728838" y="3009784"/>
            <a:ext cx="2800429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DECOM</a:t>
            </a:r>
          </a:p>
        </p:txBody>
      </p:sp>
      <p:sp>
        <p:nvSpPr>
          <p:cNvPr id="22" name="CaixaDeTexto 1">
            <a:extLst>
              <a:ext uri="{FF2B5EF4-FFF2-40B4-BE49-F238E27FC236}">
                <a16:creationId xmlns:a16="http://schemas.microsoft.com/office/drawing/2014/main" xmlns="" id="{7C4398E4-4EAF-9D52-EC29-54DBE5736573}"/>
              </a:ext>
            </a:extLst>
          </p:cNvPr>
          <p:cNvSpPr txBox="1"/>
          <p:nvPr/>
        </p:nvSpPr>
        <p:spPr>
          <a:xfrm>
            <a:off x="1702939" y="4205403"/>
            <a:ext cx="2826328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CAMEX</a:t>
            </a:r>
          </a:p>
        </p:txBody>
      </p:sp>
      <p:sp>
        <p:nvSpPr>
          <p:cNvPr id="23" name="CaixaDeTexto 1">
            <a:extLst>
              <a:ext uri="{FF2B5EF4-FFF2-40B4-BE49-F238E27FC236}">
                <a16:creationId xmlns:a16="http://schemas.microsoft.com/office/drawing/2014/main" xmlns="" id="{7333985C-9C15-3A5A-E265-D6C2CD739C01}"/>
              </a:ext>
            </a:extLst>
          </p:cNvPr>
          <p:cNvSpPr txBox="1"/>
          <p:nvPr/>
        </p:nvSpPr>
        <p:spPr>
          <a:xfrm>
            <a:off x="1702939" y="5421451"/>
            <a:ext cx="2826328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Decisão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xmlns="" id="{DFD2D2F2-9779-0573-B7EC-303FC2CC9205}"/>
              </a:ext>
            </a:extLst>
          </p:cNvPr>
          <p:cNvCxnSpPr>
            <a:cxnSpLocks/>
          </p:cNvCxnSpPr>
          <p:nvPr/>
        </p:nvCxnSpPr>
        <p:spPr>
          <a:xfrm>
            <a:off x="3116103" y="2311783"/>
            <a:ext cx="0" cy="649605"/>
          </a:xfrm>
          <a:prstGeom prst="straightConnector1">
            <a:avLst/>
          </a:prstGeom>
          <a:ln w="1270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xmlns="" id="{7B816DF1-B482-24A4-EF52-1BE9A1747552}"/>
              </a:ext>
            </a:extLst>
          </p:cNvPr>
          <p:cNvCxnSpPr>
            <a:cxnSpLocks/>
          </p:cNvCxnSpPr>
          <p:nvPr/>
        </p:nvCxnSpPr>
        <p:spPr>
          <a:xfrm>
            <a:off x="3116103" y="3533004"/>
            <a:ext cx="0" cy="649605"/>
          </a:xfrm>
          <a:prstGeom prst="straightConnector1">
            <a:avLst/>
          </a:prstGeom>
          <a:ln w="1270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xmlns="" id="{2A75A639-53F5-7B56-59E9-CB1C7E122C78}"/>
              </a:ext>
            </a:extLst>
          </p:cNvPr>
          <p:cNvCxnSpPr>
            <a:cxnSpLocks/>
          </p:cNvCxnSpPr>
          <p:nvPr/>
        </p:nvCxnSpPr>
        <p:spPr>
          <a:xfrm>
            <a:off x="3116103" y="4728623"/>
            <a:ext cx="0" cy="649605"/>
          </a:xfrm>
          <a:prstGeom prst="straightConnector1">
            <a:avLst/>
          </a:prstGeom>
          <a:ln w="1270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1">
            <a:extLst>
              <a:ext uri="{FF2B5EF4-FFF2-40B4-BE49-F238E27FC236}">
                <a16:creationId xmlns:a16="http://schemas.microsoft.com/office/drawing/2014/main" xmlns="" id="{C0290726-175E-D003-58B1-D8976CC722C3}"/>
              </a:ext>
            </a:extLst>
          </p:cNvPr>
          <p:cNvSpPr txBox="1"/>
          <p:nvPr/>
        </p:nvSpPr>
        <p:spPr>
          <a:xfrm>
            <a:off x="6780294" y="3167390"/>
            <a:ext cx="2800429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DECOM - SECEX</a:t>
            </a:r>
          </a:p>
        </p:txBody>
      </p:sp>
      <p:sp>
        <p:nvSpPr>
          <p:cNvPr id="28" name="CaixaDeTexto 1">
            <a:extLst>
              <a:ext uri="{FF2B5EF4-FFF2-40B4-BE49-F238E27FC236}">
                <a16:creationId xmlns:a16="http://schemas.microsoft.com/office/drawing/2014/main" xmlns="" id="{DDC18AE1-DBD0-639F-FA43-6EE5BED3FF6B}"/>
              </a:ext>
            </a:extLst>
          </p:cNvPr>
          <p:cNvSpPr txBox="1"/>
          <p:nvPr/>
        </p:nvSpPr>
        <p:spPr>
          <a:xfrm>
            <a:off x="6754395" y="4363009"/>
            <a:ext cx="2826328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CAMEX</a:t>
            </a:r>
          </a:p>
        </p:txBody>
      </p:sp>
      <p:sp>
        <p:nvSpPr>
          <p:cNvPr id="29" name="CaixaDeTexto 1">
            <a:extLst>
              <a:ext uri="{FF2B5EF4-FFF2-40B4-BE49-F238E27FC236}">
                <a16:creationId xmlns:a16="http://schemas.microsoft.com/office/drawing/2014/main" xmlns="" id="{5CEFA4D2-E41A-1066-D4E5-DC39BA74F708}"/>
              </a:ext>
            </a:extLst>
          </p:cNvPr>
          <p:cNvSpPr txBox="1"/>
          <p:nvPr/>
        </p:nvSpPr>
        <p:spPr>
          <a:xfrm>
            <a:off x="6754395" y="5579057"/>
            <a:ext cx="2826328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Intervenção</a:t>
            </a: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xmlns="" id="{D221BD44-6B33-D076-DF23-7113B5345204}"/>
              </a:ext>
            </a:extLst>
          </p:cNvPr>
          <p:cNvCxnSpPr>
            <a:cxnSpLocks/>
          </p:cNvCxnSpPr>
          <p:nvPr/>
        </p:nvCxnSpPr>
        <p:spPr>
          <a:xfrm>
            <a:off x="8167559" y="2469389"/>
            <a:ext cx="0" cy="649605"/>
          </a:xfrm>
          <a:prstGeom prst="straightConnector1">
            <a:avLst/>
          </a:prstGeom>
          <a:ln w="1270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xmlns="" id="{805CC0A2-6BF8-9644-45DC-80F39FFFDBD2}"/>
              </a:ext>
            </a:extLst>
          </p:cNvPr>
          <p:cNvCxnSpPr>
            <a:cxnSpLocks/>
          </p:cNvCxnSpPr>
          <p:nvPr/>
        </p:nvCxnSpPr>
        <p:spPr>
          <a:xfrm>
            <a:off x="8167559" y="3690610"/>
            <a:ext cx="0" cy="649605"/>
          </a:xfrm>
          <a:prstGeom prst="straightConnector1">
            <a:avLst/>
          </a:prstGeom>
          <a:ln w="1270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xmlns="" id="{52B51B22-F428-F4A8-F60A-9693ADBCBC7F}"/>
              </a:ext>
            </a:extLst>
          </p:cNvPr>
          <p:cNvCxnSpPr>
            <a:cxnSpLocks/>
          </p:cNvCxnSpPr>
          <p:nvPr/>
        </p:nvCxnSpPr>
        <p:spPr>
          <a:xfrm>
            <a:off x="8167559" y="4886229"/>
            <a:ext cx="0" cy="649605"/>
          </a:xfrm>
          <a:prstGeom prst="straightConnector1">
            <a:avLst/>
          </a:prstGeom>
          <a:ln w="1270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1">
            <a:extLst>
              <a:ext uri="{FF2B5EF4-FFF2-40B4-BE49-F238E27FC236}">
                <a16:creationId xmlns:a16="http://schemas.microsoft.com/office/drawing/2014/main" xmlns="" id="{A0D99D16-3D25-562D-0C5E-470A362FF954}"/>
              </a:ext>
            </a:extLst>
          </p:cNvPr>
          <p:cNvSpPr txBox="1"/>
          <p:nvPr/>
        </p:nvSpPr>
        <p:spPr>
          <a:xfrm>
            <a:off x="1418526" y="1649018"/>
            <a:ext cx="3615069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dirty="0">
                <a:solidFill>
                  <a:schemeClr val="accent5">
                    <a:lumMod val="50000"/>
                  </a:schemeClr>
                </a:solidFill>
              </a:rPr>
              <a:t>Defesa Comercial</a:t>
            </a:r>
          </a:p>
        </p:txBody>
      </p:sp>
    </p:spTree>
    <p:extLst>
      <p:ext uri="{BB962C8B-B14F-4D97-AF65-F5344CB8AC3E}">
        <p14:creationId xmlns:p14="http://schemas.microsoft.com/office/powerpoint/2010/main" val="1260178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4BB6B65-4B4F-B360-088D-233E72D49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5B2595-7177-12B7-390C-5F9A30FA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Reforma no instrumento do Interesse Público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CE7ACF4-716C-A59A-A0D5-6C346D747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Consulta pública para colher opiniões da sociedade a respeito das alterações propostas</a:t>
            </a:r>
          </a:p>
          <a:p>
            <a:endParaRPr lang="pt-BR" dirty="0"/>
          </a:p>
          <a:p>
            <a:r>
              <a:rPr lang="pt-BR" dirty="0"/>
              <a:t>Foram recebidas 628 contribuições de 38 participantes com ampla representatividade no setor produtivo brasileiro</a:t>
            </a:r>
          </a:p>
          <a:p>
            <a:endParaRPr lang="pt-BR" dirty="0"/>
          </a:p>
          <a:p>
            <a:r>
              <a:rPr lang="pt-BR" dirty="0"/>
              <a:t>As contribuições foram analisadas e consideradas na elaboração do texto da Portaria SECEX nº 282, de 2023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39072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B8108253013444B6E52E0047578D7E" ma:contentTypeVersion="13" ma:contentTypeDescription="Crie um novo documento." ma:contentTypeScope="" ma:versionID="19f24d95ed636ad42f38767a3be248e7">
  <xsd:schema xmlns:xsd="http://www.w3.org/2001/XMLSchema" xmlns:xs="http://www.w3.org/2001/XMLSchema" xmlns:p="http://schemas.microsoft.com/office/2006/metadata/properties" xmlns:ns2="6ade6551-29d1-4f87-9430-cb44f82e3359" xmlns:ns3="920f825e-d284-4e86-ae9b-448c8e7a12c8" targetNamespace="http://schemas.microsoft.com/office/2006/metadata/properties" ma:root="true" ma:fieldsID="f542366f9143c6584fce133d648836d9" ns2:_="" ns3:_="">
    <xsd:import namespace="6ade6551-29d1-4f87-9430-cb44f82e3359"/>
    <xsd:import namespace="920f825e-d284-4e86-ae9b-448c8e7a12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e6551-29d1-4f87-9430-cb44f82e33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0f825e-d284-4e86-ae9b-448c8e7a12c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078455-A964-4882-968A-2B94482FDF6B}">
  <ds:schemaRefs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920f825e-d284-4e86-ae9b-448c8e7a12c8"/>
    <ds:schemaRef ds:uri="6ade6551-29d1-4f87-9430-cb44f82e3359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73DFAA-D38B-4174-9C97-33642DABFC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de6551-29d1-4f87-9430-cb44f82e3359"/>
    <ds:schemaRef ds:uri="920f825e-d284-4e86-ae9b-448c8e7a12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A9A7D7-E45C-43EB-A028-3D100682FB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584</Words>
  <Application>Microsoft Office PowerPoint</Application>
  <PresentationFormat>Widescreen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Aldhabi</vt:lpstr>
      <vt:lpstr>Arial</vt:lpstr>
      <vt:lpstr>Bahnschrift Condensed</vt:lpstr>
      <vt:lpstr>Calibri</vt:lpstr>
      <vt:lpstr>Calibri Light</vt:lpstr>
      <vt:lpstr>Gulim</vt:lpstr>
      <vt:lpstr>Tw Cen MT</vt:lpstr>
      <vt:lpstr>Verdana</vt:lpstr>
      <vt:lpstr>Tema do Office</vt:lpstr>
      <vt:lpstr>Audiência Pública Projeto de Decreto Legislativo nº 575, de 2020</vt:lpstr>
      <vt:lpstr>O que é defesa comercial?</vt:lpstr>
      <vt:lpstr>O que é defesa comercial?</vt:lpstr>
      <vt:lpstr>Cláusula de interesse público</vt:lpstr>
      <vt:lpstr>Histórico da regulamentação do Interesse Público em Defesa Comercial</vt:lpstr>
      <vt:lpstr>Fluxo das intervenções antes de 2019</vt:lpstr>
      <vt:lpstr>Fluxo das intervenções de 2019 a 2023</vt:lpstr>
      <vt:lpstr>Fluxo das intervenções a partir de 2023</vt:lpstr>
      <vt:lpstr>Reforma no instrumento do Interesse Público</vt:lpstr>
      <vt:lpstr>Entidades que participaram da consulta pública</vt:lpstr>
      <vt:lpstr>Principais mudanças da Portaria 282/2023</vt:lpstr>
      <vt:lpstr>Sugestões recebidas na consulta pública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 Maria de Sousa Nogueira</dc:creator>
  <cp:lastModifiedBy>Fernando César Silva</cp:lastModifiedBy>
  <cp:revision>9</cp:revision>
  <dcterms:created xsi:type="dcterms:W3CDTF">2023-06-23T18:09:05Z</dcterms:created>
  <dcterms:modified xsi:type="dcterms:W3CDTF">2023-12-12T17:32:23Z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0x0101001DB8108253013444B6E52E0047578D7E</vt:lpwstr>
  </property>
</Properties>
</file>