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409" r:id="rId5"/>
    <p:sldId id="372" r:id="rId6"/>
    <p:sldId id="2134804598" r:id="rId7"/>
    <p:sldId id="2134804686" r:id="rId8"/>
    <p:sldId id="261" r:id="rId9"/>
    <p:sldId id="265" r:id="rId10"/>
    <p:sldId id="272" r:id="rId11"/>
    <p:sldId id="2134804690" r:id="rId12"/>
    <p:sldId id="2134804687" r:id="rId13"/>
    <p:sldId id="370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28CCD318-A41C-40D0-8DDB-936D240F9E28}">
          <p14:sldIdLst>
            <p14:sldId id="409"/>
            <p14:sldId id="372"/>
            <p14:sldId id="2134804598"/>
            <p14:sldId id="2134804686"/>
            <p14:sldId id="261"/>
            <p14:sldId id="265"/>
            <p14:sldId id="272"/>
            <p14:sldId id="2134804690"/>
            <p14:sldId id="2134804687"/>
            <p14:sldId id="370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855A0E-2794-E150-F031-F08616B900A4}" name="ANP" initials="ANP" userId="ANP" providerId="None"/>
  <p188:author id="{9317E835-11F2-C3A7-6085-82FEC09F359C}" name="Guilherme de Biasi Cordeiro" initials="GdBC" userId="S::gbiasi@anp.gov.br::2c7bd4cf-1bd3-452f-9a9e-b32829bd3797" providerId="AD"/>
  <p188:author id="{2DEA0349-BF96-3810-95CB-D9D73B9DEC84}" name="Aelson Lomonaco Pereira" initials="AP" userId="S::alpereira@anp.gov.br::0303637d-049c-41e9-9f8a-894f359b81c4" providerId="AD"/>
  <p188:author id="{F9618E55-945F-6203-2003-90477AF74528}" name="Samuel de Oliveira" initials="Sd" userId="S::samdoliveira@anp.gov.br::5d6b5532-8548-4a4a-a2fe-df43608bdef6" providerId="AD"/>
  <p188:author id="{F84B797D-4F03-6D6E-6F75-A645F7A48492}" name="Alessandra Silva Moura" initials="AS" userId="S::amoura@anp.gov.br::e3111bc3-26ca-4fe4-8039-ef73fbbeed85" providerId="AD"/>
  <p188:author id="{6A9953CB-B1ED-9BF0-BE02-59E5F7F7D148}" name="Anna Clara Gomes Ferreira" initials="AC" userId="S::agomes@anp.gov.br::f29fdb19-d3e2-4a15-9f50-808cf7281e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FFD966"/>
    <a:srgbClr val="007045"/>
    <a:srgbClr val="F4980E"/>
    <a:srgbClr val="83C4FD"/>
    <a:srgbClr val="005FAE"/>
    <a:srgbClr val="00508C"/>
    <a:srgbClr val="005CA1"/>
    <a:srgbClr val="FDD77C"/>
    <a:srgbClr val="FCB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Destaqu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65" autoAdjust="0"/>
  </p:normalViewPr>
  <p:slideViewPr>
    <p:cSldViewPr snapToGrid="0">
      <p:cViewPr varScale="1">
        <p:scale>
          <a:sx n="68" d="100"/>
          <a:sy n="68" d="100"/>
        </p:scale>
        <p:origin x="90" y="3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1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Valores de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Folha1!$A$2:$A$8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Folha1!$B$2:$B$8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E7-4564-8A42-72BF958A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285760"/>
        <c:axId val="236286936"/>
      </c:scatterChart>
      <c:valAx>
        <c:axId val="236285760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286936"/>
        <c:crosses val="autoZero"/>
        <c:crossBetween val="midCat"/>
      </c:valAx>
      <c:valAx>
        <c:axId val="236286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628576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C687A-EBC3-4EF2-9F50-CA4AF0058EF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8288322-107B-4320-9916-8B523988A704}">
      <dgm:prSet phldrT="[Texto]" custT="1"/>
      <dgm:spPr/>
      <dgm:t>
        <a:bodyPr/>
        <a:lstStyle/>
        <a:p>
          <a:r>
            <a: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Acondicionamento e movimentação de GNL e GNC a granel, por modais alternativos ao dutoviário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Trâmites para publicação da nova resolução (PRG e aprovação da Diretoria)</a:t>
          </a:r>
          <a:endParaRPr lang="pt-BR" sz="2000" dirty="0"/>
        </a:p>
      </dgm:t>
    </dgm:pt>
    <dgm:pt modelId="{1B0D9865-EA66-4EC5-A723-9E3E325AE9E6}" type="parTrans" cxnId="{797D5A55-B9F0-46AD-82FD-6E9341A61306}">
      <dgm:prSet/>
      <dgm:spPr/>
      <dgm:t>
        <a:bodyPr/>
        <a:lstStyle/>
        <a:p>
          <a:endParaRPr lang="pt-BR"/>
        </a:p>
      </dgm:t>
    </dgm:pt>
    <dgm:pt modelId="{F4512E21-787B-4532-98A8-DF7F9F8A1918}" type="sibTrans" cxnId="{797D5A55-B9F0-46AD-82FD-6E9341A61306}">
      <dgm:prSet/>
      <dgm:spPr/>
      <dgm:t>
        <a:bodyPr/>
        <a:lstStyle/>
        <a:p>
          <a:endParaRPr lang="pt-BR"/>
        </a:p>
      </dgm:t>
    </dgm:pt>
    <dgm:pt modelId="{14BAB75D-0042-4B1C-85FE-A18C499DCD9F}">
      <dgm:prSet phldrT="[Texto]" custT="1"/>
      <dgm:spPr/>
      <dgm:t>
        <a:bodyPr/>
        <a:lstStyle/>
        <a:p>
          <a:r>
            <a: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Critérios para determinação de tarifas de transporte: Elaboração de Nota Técnica para coleta de subsídios junto à sociedade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pt-BR" sz="2000" dirty="0"/>
        </a:p>
      </dgm:t>
    </dgm:pt>
    <dgm:pt modelId="{EDF7B29F-84FC-40A4-BF2E-2980B8E27480}" type="parTrans" cxnId="{956F5836-AE16-479E-9ED0-85105A817493}">
      <dgm:prSet/>
      <dgm:spPr/>
      <dgm:t>
        <a:bodyPr/>
        <a:lstStyle/>
        <a:p>
          <a:endParaRPr lang="pt-BR"/>
        </a:p>
      </dgm:t>
    </dgm:pt>
    <dgm:pt modelId="{82804A6D-F01F-45B2-A959-C3DC7524FB9D}" type="sibTrans" cxnId="{956F5836-AE16-479E-9ED0-85105A817493}">
      <dgm:prSet/>
      <dgm:spPr/>
      <dgm:t>
        <a:bodyPr/>
        <a:lstStyle/>
        <a:p>
          <a:endParaRPr lang="pt-BR"/>
        </a:p>
      </dgm:t>
    </dgm:pt>
    <dgm:pt modelId="{FC3C99C9-3457-45CC-9656-E7FC8E9B7009}">
      <dgm:prSet phldrT="[Texto]" custT="1"/>
      <dgm:spPr/>
      <dgm:t>
        <a:bodyPr/>
        <a:lstStyle/>
        <a:p>
          <a:r>
            <a: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Simplificação da Contratação de Capacidade de Transporte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r>
            <a:rPr lang="pt-BR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Publicada em 27 de novembro de 2023 a Resolução ANP n° 961, de 24 de novembro de 2023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pt-BR" sz="2000" dirty="0"/>
        </a:p>
      </dgm:t>
    </dgm:pt>
    <dgm:pt modelId="{FEFA8BC4-DCAB-4648-A804-A5C22D2F333C}" type="parTrans" cxnId="{08BBFE5C-C51E-4087-B8BE-879F2BC86DD3}">
      <dgm:prSet/>
      <dgm:spPr/>
      <dgm:t>
        <a:bodyPr/>
        <a:lstStyle/>
        <a:p>
          <a:endParaRPr lang="pt-BR"/>
        </a:p>
      </dgm:t>
    </dgm:pt>
    <dgm:pt modelId="{9F99612B-A89D-4977-9068-C98E496C88C6}" type="sibTrans" cxnId="{08BBFE5C-C51E-4087-B8BE-879F2BC86DD3}">
      <dgm:prSet/>
      <dgm:spPr/>
      <dgm:t>
        <a:bodyPr/>
        <a:lstStyle/>
        <a:p>
          <a:endParaRPr lang="pt-BR"/>
        </a:p>
      </dgm:t>
    </dgm:pt>
    <dgm:pt modelId="{B84E65EF-B77C-4BF0-AD06-24A069219633}">
      <dgm:prSet phldrT="[Texto]" custT="1"/>
      <dgm:spPr/>
      <dgm:t>
        <a:bodyPr/>
        <a:lstStyle/>
        <a:p>
          <a:r>
            <a: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Acesso a Infraestruturas Essenciais de Gás Natural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(gasodutos de escoamento, UPGNs e terminais de GNL):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Workshop e Consulta Prévia realizadas em 2023 com mais de 550 contribuições. Processo de aprovação da AIR em fase de complementação processual.</a:t>
          </a:r>
          <a:endParaRPr lang="pt-BR" sz="2000" dirty="0"/>
        </a:p>
      </dgm:t>
    </dgm:pt>
    <dgm:pt modelId="{27A92DBB-65EF-4D2E-B330-6872BEE1A3E8}" type="parTrans" cxnId="{4F5B01E8-0453-4047-BFA1-150F603D2FF6}">
      <dgm:prSet/>
      <dgm:spPr/>
      <dgm:t>
        <a:bodyPr/>
        <a:lstStyle/>
        <a:p>
          <a:endParaRPr lang="pt-BR"/>
        </a:p>
      </dgm:t>
    </dgm:pt>
    <dgm:pt modelId="{237011D6-C66B-4579-9F2B-E5F890E62C1A}" type="sibTrans" cxnId="{4F5B01E8-0453-4047-BFA1-150F603D2FF6}">
      <dgm:prSet/>
      <dgm:spPr/>
      <dgm:t>
        <a:bodyPr/>
        <a:lstStyle/>
        <a:p>
          <a:endParaRPr lang="pt-BR"/>
        </a:p>
      </dgm:t>
    </dgm:pt>
    <dgm:pt modelId="{9398FB5F-D22E-4734-9B3D-4E0D38F86EF8}">
      <dgm:prSet phldrT="[Texto]" custT="1"/>
      <dgm:spPr/>
      <dgm:t>
        <a:bodyPr/>
        <a:lstStyle/>
        <a:p>
          <a:r>
            <a:rPr lang="pt-BR" sz="2000" b="1" dirty="0"/>
            <a:t>Critérios para definição de gasodutos de transporte (inciso VI do art. 7° da Lei 14.134/2021): </a:t>
          </a:r>
          <a:r>
            <a:rPr lang="pt-BR" sz="2000" dirty="0"/>
            <a:t>Workshop realizado em 26/4/2023. AIR em elaboração.</a:t>
          </a:r>
        </a:p>
      </dgm:t>
    </dgm:pt>
    <dgm:pt modelId="{C181D8C7-CAC8-4F13-8014-BC3F073D82A9}" type="parTrans" cxnId="{ED4DAFB8-2A17-400C-B3AD-A0D868C48393}">
      <dgm:prSet/>
      <dgm:spPr/>
      <dgm:t>
        <a:bodyPr/>
        <a:lstStyle/>
        <a:p>
          <a:endParaRPr lang="pt-BR"/>
        </a:p>
      </dgm:t>
    </dgm:pt>
    <dgm:pt modelId="{B3F189A0-095F-472B-A5EB-4F22558F83E4}" type="sibTrans" cxnId="{ED4DAFB8-2A17-400C-B3AD-A0D868C48393}">
      <dgm:prSet/>
      <dgm:spPr/>
      <dgm:t>
        <a:bodyPr/>
        <a:lstStyle/>
        <a:p>
          <a:endParaRPr lang="pt-BR"/>
        </a:p>
      </dgm:t>
    </dgm:pt>
    <dgm:pt modelId="{DFE0A6B0-775D-4987-8D43-A1E454A5F83E}" type="pres">
      <dgm:prSet presAssocID="{4DFC687A-EBC3-4EF2-9F50-CA4AF0058E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F3E0E2-99AC-482F-A654-3D2F8794959A}" type="pres">
      <dgm:prSet presAssocID="{C8288322-107B-4320-9916-8B523988A704}" presName="parentLin" presStyleCnt="0"/>
      <dgm:spPr/>
    </dgm:pt>
    <dgm:pt modelId="{14C291D4-0E77-47D9-86F5-7756D5EDA093}" type="pres">
      <dgm:prSet presAssocID="{C8288322-107B-4320-9916-8B523988A704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C293D9AB-48F7-4055-B958-5C1928FD430A}" type="pres">
      <dgm:prSet presAssocID="{C8288322-107B-4320-9916-8B523988A704}" presName="parentText" presStyleLbl="node1" presStyleIdx="0" presStyleCnt="5" custScaleX="122891" custScaleY="1507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38C471-152A-43F8-9023-F6C74116B034}" type="pres">
      <dgm:prSet presAssocID="{C8288322-107B-4320-9916-8B523988A704}" presName="negativeSpace" presStyleCnt="0"/>
      <dgm:spPr/>
    </dgm:pt>
    <dgm:pt modelId="{BE85DA4E-CA18-4254-808D-7F4362BE16B7}" type="pres">
      <dgm:prSet presAssocID="{C8288322-107B-4320-9916-8B523988A704}" presName="childText" presStyleLbl="conFgAcc1" presStyleIdx="0" presStyleCnt="5">
        <dgm:presLayoutVars>
          <dgm:bulletEnabled val="1"/>
        </dgm:presLayoutVars>
      </dgm:prSet>
      <dgm:spPr/>
    </dgm:pt>
    <dgm:pt modelId="{7353ACE6-B70B-4E48-84A5-AB87E3E948E4}" type="pres">
      <dgm:prSet presAssocID="{F4512E21-787B-4532-98A8-DF7F9F8A1918}" presName="spaceBetweenRectangles" presStyleCnt="0"/>
      <dgm:spPr/>
    </dgm:pt>
    <dgm:pt modelId="{3E141262-1E63-47BF-8271-D3E31C896CB5}" type="pres">
      <dgm:prSet presAssocID="{14BAB75D-0042-4B1C-85FE-A18C499DCD9F}" presName="parentLin" presStyleCnt="0"/>
      <dgm:spPr/>
    </dgm:pt>
    <dgm:pt modelId="{E8CEB6E1-8FD1-4202-9D08-80755A08D397}" type="pres">
      <dgm:prSet presAssocID="{14BAB75D-0042-4B1C-85FE-A18C499DCD9F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0BE2165E-594D-4A1B-8E47-84E7225DFC89}" type="pres">
      <dgm:prSet presAssocID="{14BAB75D-0042-4B1C-85FE-A18C499DCD9F}" presName="parentText" presStyleLbl="node1" presStyleIdx="1" presStyleCnt="5" custScaleX="120688" custScaleY="12884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5DDF07-41D5-4FB9-B092-348884AEB948}" type="pres">
      <dgm:prSet presAssocID="{14BAB75D-0042-4B1C-85FE-A18C499DCD9F}" presName="negativeSpace" presStyleCnt="0"/>
      <dgm:spPr/>
    </dgm:pt>
    <dgm:pt modelId="{E8E21902-AFFB-4BAF-9404-008C69D988F2}" type="pres">
      <dgm:prSet presAssocID="{14BAB75D-0042-4B1C-85FE-A18C499DCD9F}" presName="childText" presStyleLbl="conFgAcc1" presStyleIdx="1" presStyleCnt="5">
        <dgm:presLayoutVars>
          <dgm:bulletEnabled val="1"/>
        </dgm:presLayoutVars>
      </dgm:prSet>
      <dgm:spPr/>
    </dgm:pt>
    <dgm:pt modelId="{65C30F40-D27E-4414-816F-6931F2B02B1E}" type="pres">
      <dgm:prSet presAssocID="{82804A6D-F01F-45B2-A959-C3DC7524FB9D}" presName="spaceBetweenRectangles" presStyleCnt="0"/>
      <dgm:spPr/>
    </dgm:pt>
    <dgm:pt modelId="{F3A1BA36-BC1B-4C3F-8F08-A6098491F421}" type="pres">
      <dgm:prSet presAssocID="{FC3C99C9-3457-45CC-9656-E7FC8E9B7009}" presName="parentLin" presStyleCnt="0"/>
      <dgm:spPr/>
    </dgm:pt>
    <dgm:pt modelId="{776D6606-CD21-4D69-BA6C-8DCEE3EFF39F}" type="pres">
      <dgm:prSet presAssocID="{FC3C99C9-3457-45CC-9656-E7FC8E9B7009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34A9D867-82FF-43C9-8B56-E46B23B5EFD9}" type="pres">
      <dgm:prSet presAssocID="{FC3C99C9-3457-45CC-9656-E7FC8E9B7009}" presName="parentText" presStyleLbl="node1" presStyleIdx="2" presStyleCnt="5" custScaleX="12068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8E1DC4-66CB-4E8D-BE13-B5A0A7A66654}" type="pres">
      <dgm:prSet presAssocID="{FC3C99C9-3457-45CC-9656-E7FC8E9B7009}" presName="negativeSpace" presStyleCnt="0"/>
      <dgm:spPr/>
    </dgm:pt>
    <dgm:pt modelId="{B04A38E8-1D09-4719-A0AC-C9CAD978F126}" type="pres">
      <dgm:prSet presAssocID="{FC3C99C9-3457-45CC-9656-E7FC8E9B7009}" presName="childText" presStyleLbl="conFgAcc1" presStyleIdx="2" presStyleCnt="5">
        <dgm:presLayoutVars>
          <dgm:bulletEnabled val="1"/>
        </dgm:presLayoutVars>
      </dgm:prSet>
      <dgm:spPr/>
    </dgm:pt>
    <dgm:pt modelId="{41F579F4-4754-47A1-B1DE-88E6BDFC03A1}" type="pres">
      <dgm:prSet presAssocID="{9F99612B-A89D-4977-9068-C98E496C88C6}" presName="spaceBetweenRectangles" presStyleCnt="0"/>
      <dgm:spPr/>
    </dgm:pt>
    <dgm:pt modelId="{53B11710-5783-4B64-84BF-6FA0FF57BEDA}" type="pres">
      <dgm:prSet presAssocID="{B84E65EF-B77C-4BF0-AD06-24A069219633}" presName="parentLin" presStyleCnt="0"/>
      <dgm:spPr/>
    </dgm:pt>
    <dgm:pt modelId="{B0F099B0-9E27-4C83-B81A-D0E9DD0AC07A}" type="pres">
      <dgm:prSet presAssocID="{B84E65EF-B77C-4BF0-AD06-24A069219633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96102630-7785-4F53-BEC7-53CAEC9E834D}" type="pres">
      <dgm:prSet presAssocID="{B84E65EF-B77C-4BF0-AD06-24A069219633}" presName="parentText" presStyleLbl="node1" presStyleIdx="3" presStyleCnt="5" custScaleX="120688" custScaleY="1970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EA45AA-41A8-4073-9942-EE6CE73CA7E6}" type="pres">
      <dgm:prSet presAssocID="{B84E65EF-B77C-4BF0-AD06-24A069219633}" presName="negativeSpace" presStyleCnt="0"/>
      <dgm:spPr/>
    </dgm:pt>
    <dgm:pt modelId="{650FE332-029B-43C2-92BB-D99ACDCFAA93}" type="pres">
      <dgm:prSet presAssocID="{B84E65EF-B77C-4BF0-AD06-24A069219633}" presName="childText" presStyleLbl="conFgAcc1" presStyleIdx="3" presStyleCnt="5">
        <dgm:presLayoutVars>
          <dgm:bulletEnabled val="1"/>
        </dgm:presLayoutVars>
      </dgm:prSet>
      <dgm:spPr/>
    </dgm:pt>
    <dgm:pt modelId="{C1C133D9-3AE5-42A0-A979-CCA2644FC5CC}" type="pres">
      <dgm:prSet presAssocID="{237011D6-C66B-4579-9F2B-E5F890E62C1A}" presName="spaceBetweenRectangles" presStyleCnt="0"/>
      <dgm:spPr/>
    </dgm:pt>
    <dgm:pt modelId="{F1D0F6A1-9AEC-4AE9-A0C3-58902E011266}" type="pres">
      <dgm:prSet presAssocID="{9398FB5F-D22E-4734-9B3D-4E0D38F86EF8}" presName="parentLin" presStyleCnt="0"/>
      <dgm:spPr/>
    </dgm:pt>
    <dgm:pt modelId="{BB2627EE-DA87-4227-9379-788153EE3A9D}" type="pres">
      <dgm:prSet presAssocID="{9398FB5F-D22E-4734-9B3D-4E0D38F86EF8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5A50568E-09F6-42F1-96E2-044DD50E948C}" type="pres">
      <dgm:prSet presAssocID="{9398FB5F-D22E-4734-9B3D-4E0D38F86EF8}" presName="parentText" presStyleLbl="node1" presStyleIdx="4" presStyleCnt="5" custScaleX="120688" custScaleY="13338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1B64A7-1F28-471A-AF3E-ED5641F5E9AD}" type="pres">
      <dgm:prSet presAssocID="{9398FB5F-D22E-4734-9B3D-4E0D38F86EF8}" presName="negativeSpace" presStyleCnt="0"/>
      <dgm:spPr/>
    </dgm:pt>
    <dgm:pt modelId="{B54C0EAE-3EA8-4B77-9BC2-83C2AE9FE419}" type="pres">
      <dgm:prSet presAssocID="{9398FB5F-D22E-4734-9B3D-4E0D38F86EF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F5B01E8-0453-4047-BFA1-150F603D2FF6}" srcId="{4DFC687A-EBC3-4EF2-9F50-CA4AF0058EFA}" destId="{B84E65EF-B77C-4BF0-AD06-24A069219633}" srcOrd="3" destOrd="0" parTransId="{27A92DBB-65EF-4D2E-B330-6872BEE1A3E8}" sibTransId="{237011D6-C66B-4579-9F2B-E5F890E62C1A}"/>
    <dgm:cxn modelId="{11C3C17A-66AC-40CC-A211-A00F9DEE2D97}" type="presOf" srcId="{4DFC687A-EBC3-4EF2-9F50-CA4AF0058EFA}" destId="{DFE0A6B0-775D-4987-8D43-A1E454A5F83E}" srcOrd="0" destOrd="0" presId="urn:microsoft.com/office/officeart/2005/8/layout/list1"/>
    <dgm:cxn modelId="{B567E2F7-4F23-42C8-BA44-F8E10CE85205}" type="presOf" srcId="{C8288322-107B-4320-9916-8B523988A704}" destId="{C293D9AB-48F7-4055-B958-5C1928FD430A}" srcOrd="1" destOrd="0" presId="urn:microsoft.com/office/officeart/2005/8/layout/list1"/>
    <dgm:cxn modelId="{9191D410-2ECD-4460-AAD9-9B57F6ED88F0}" type="presOf" srcId="{9398FB5F-D22E-4734-9B3D-4E0D38F86EF8}" destId="{BB2627EE-DA87-4227-9379-788153EE3A9D}" srcOrd="0" destOrd="0" presId="urn:microsoft.com/office/officeart/2005/8/layout/list1"/>
    <dgm:cxn modelId="{9D68EBFC-AD67-4E25-BEA5-2610FD7FCBF7}" type="presOf" srcId="{FC3C99C9-3457-45CC-9656-E7FC8E9B7009}" destId="{34A9D867-82FF-43C9-8B56-E46B23B5EFD9}" srcOrd="1" destOrd="0" presId="urn:microsoft.com/office/officeart/2005/8/layout/list1"/>
    <dgm:cxn modelId="{55B3E7D4-A019-4221-83CE-4348BEB56A32}" type="presOf" srcId="{14BAB75D-0042-4B1C-85FE-A18C499DCD9F}" destId="{0BE2165E-594D-4A1B-8E47-84E7225DFC89}" srcOrd="1" destOrd="0" presId="urn:microsoft.com/office/officeart/2005/8/layout/list1"/>
    <dgm:cxn modelId="{C70AFBBA-4268-4CDD-A13D-4E538939C1D4}" type="presOf" srcId="{14BAB75D-0042-4B1C-85FE-A18C499DCD9F}" destId="{E8CEB6E1-8FD1-4202-9D08-80755A08D397}" srcOrd="0" destOrd="0" presId="urn:microsoft.com/office/officeart/2005/8/layout/list1"/>
    <dgm:cxn modelId="{BB571B67-21AE-4A64-8506-A7B6BB956D11}" type="presOf" srcId="{B84E65EF-B77C-4BF0-AD06-24A069219633}" destId="{B0F099B0-9E27-4C83-B81A-D0E9DD0AC07A}" srcOrd="0" destOrd="0" presId="urn:microsoft.com/office/officeart/2005/8/layout/list1"/>
    <dgm:cxn modelId="{ED4DAFB8-2A17-400C-B3AD-A0D868C48393}" srcId="{4DFC687A-EBC3-4EF2-9F50-CA4AF0058EFA}" destId="{9398FB5F-D22E-4734-9B3D-4E0D38F86EF8}" srcOrd="4" destOrd="0" parTransId="{C181D8C7-CAC8-4F13-8014-BC3F073D82A9}" sibTransId="{B3F189A0-095F-472B-A5EB-4F22558F83E4}"/>
    <dgm:cxn modelId="{AFF766F6-C16D-4383-B1BE-BBADD37287CB}" type="presOf" srcId="{9398FB5F-D22E-4734-9B3D-4E0D38F86EF8}" destId="{5A50568E-09F6-42F1-96E2-044DD50E948C}" srcOrd="1" destOrd="0" presId="urn:microsoft.com/office/officeart/2005/8/layout/list1"/>
    <dgm:cxn modelId="{08BBFE5C-C51E-4087-B8BE-879F2BC86DD3}" srcId="{4DFC687A-EBC3-4EF2-9F50-CA4AF0058EFA}" destId="{FC3C99C9-3457-45CC-9656-E7FC8E9B7009}" srcOrd="2" destOrd="0" parTransId="{FEFA8BC4-DCAB-4648-A804-A5C22D2F333C}" sibTransId="{9F99612B-A89D-4977-9068-C98E496C88C6}"/>
    <dgm:cxn modelId="{797D5A55-B9F0-46AD-82FD-6E9341A61306}" srcId="{4DFC687A-EBC3-4EF2-9F50-CA4AF0058EFA}" destId="{C8288322-107B-4320-9916-8B523988A704}" srcOrd="0" destOrd="0" parTransId="{1B0D9865-EA66-4EC5-A723-9E3E325AE9E6}" sibTransId="{F4512E21-787B-4532-98A8-DF7F9F8A1918}"/>
    <dgm:cxn modelId="{FC771D27-67BF-470D-921B-84D3C04243AD}" type="presOf" srcId="{FC3C99C9-3457-45CC-9656-E7FC8E9B7009}" destId="{776D6606-CD21-4D69-BA6C-8DCEE3EFF39F}" srcOrd="0" destOrd="0" presId="urn:microsoft.com/office/officeart/2005/8/layout/list1"/>
    <dgm:cxn modelId="{956F5836-AE16-479E-9ED0-85105A817493}" srcId="{4DFC687A-EBC3-4EF2-9F50-CA4AF0058EFA}" destId="{14BAB75D-0042-4B1C-85FE-A18C499DCD9F}" srcOrd="1" destOrd="0" parTransId="{EDF7B29F-84FC-40A4-BF2E-2980B8E27480}" sibTransId="{82804A6D-F01F-45B2-A959-C3DC7524FB9D}"/>
    <dgm:cxn modelId="{DD0CC8F0-FD17-43F2-A47D-CF0B0D5EE6B1}" type="presOf" srcId="{B84E65EF-B77C-4BF0-AD06-24A069219633}" destId="{96102630-7785-4F53-BEC7-53CAEC9E834D}" srcOrd="1" destOrd="0" presId="urn:microsoft.com/office/officeart/2005/8/layout/list1"/>
    <dgm:cxn modelId="{B6C67B89-3ADD-4228-99EB-0B1904443DD8}" type="presOf" srcId="{C8288322-107B-4320-9916-8B523988A704}" destId="{14C291D4-0E77-47D9-86F5-7756D5EDA093}" srcOrd="0" destOrd="0" presId="urn:microsoft.com/office/officeart/2005/8/layout/list1"/>
    <dgm:cxn modelId="{B12D611A-D0BC-4CF0-B182-5ED1AD05EACA}" type="presParOf" srcId="{DFE0A6B0-775D-4987-8D43-A1E454A5F83E}" destId="{CAF3E0E2-99AC-482F-A654-3D2F8794959A}" srcOrd="0" destOrd="0" presId="urn:microsoft.com/office/officeart/2005/8/layout/list1"/>
    <dgm:cxn modelId="{489A3D65-58FD-4280-BCFD-7065C7526260}" type="presParOf" srcId="{CAF3E0E2-99AC-482F-A654-3D2F8794959A}" destId="{14C291D4-0E77-47D9-86F5-7756D5EDA093}" srcOrd="0" destOrd="0" presId="urn:microsoft.com/office/officeart/2005/8/layout/list1"/>
    <dgm:cxn modelId="{EAD7B9C1-FEDF-41EB-8285-3899854DC36D}" type="presParOf" srcId="{CAF3E0E2-99AC-482F-A654-3D2F8794959A}" destId="{C293D9AB-48F7-4055-B958-5C1928FD430A}" srcOrd="1" destOrd="0" presId="urn:microsoft.com/office/officeart/2005/8/layout/list1"/>
    <dgm:cxn modelId="{7AEE9522-A3DF-4443-BB38-3B5B52EE6CAB}" type="presParOf" srcId="{DFE0A6B0-775D-4987-8D43-A1E454A5F83E}" destId="{4B38C471-152A-43F8-9023-F6C74116B034}" srcOrd="1" destOrd="0" presId="urn:microsoft.com/office/officeart/2005/8/layout/list1"/>
    <dgm:cxn modelId="{51FB3630-B874-4814-BE19-23FC2B3599C9}" type="presParOf" srcId="{DFE0A6B0-775D-4987-8D43-A1E454A5F83E}" destId="{BE85DA4E-CA18-4254-808D-7F4362BE16B7}" srcOrd="2" destOrd="0" presId="urn:microsoft.com/office/officeart/2005/8/layout/list1"/>
    <dgm:cxn modelId="{C4276562-64E0-4377-B0E1-419C0F9B5362}" type="presParOf" srcId="{DFE0A6B0-775D-4987-8D43-A1E454A5F83E}" destId="{7353ACE6-B70B-4E48-84A5-AB87E3E948E4}" srcOrd="3" destOrd="0" presId="urn:microsoft.com/office/officeart/2005/8/layout/list1"/>
    <dgm:cxn modelId="{8A2D3861-B438-4688-9614-87E5EB22C499}" type="presParOf" srcId="{DFE0A6B0-775D-4987-8D43-A1E454A5F83E}" destId="{3E141262-1E63-47BF-8271-D3E31C896CB5}" srcOrd="4" destOrd="0" presId="urn:microsoft.com/office/officeart/2005/8/layout/list1"/>
    <dgm:cxn modelId="{6D7050E8-7BCB-4D98-97DA-7690CB037976}" type="presParOf" srcId="{3E141262-1E63-47BF-8271-D3E31C896CB5}" destId="{E8CEB6E1-8FD1-4202-9D08-80755A08D397}" srcOrd="0" destOrd="0" presId="urn:microsoft.com/office/officeart/2005/8/layout/list1"/>
    <dgm:cxn modelId="{07FB028F-8B77-4D4B-AB95-E247FEA7E868}" type="presParOf" srcId="{3E141262-1E63-47BF-8271-D3E31C896CB5}" destId="{0BE2165E-594D-4A1B-8E47-84E7225DFC89}" srcOrd="1" destOrd="0" presId="urn:microsoft.com/office/officeart/2005/8/layout/list1"/>
    <dgm:cxn modelId="{2362082C-A509-4C8D-A791-6928B8D6211D}" type="presParOf" srcId="{DFE0A6B0-775D-4987-8D43-A1E454A5F83E}" destId="{295DDF07-41D5-4FB9-B092-348884AEB948}" srcOrd="5" destOrd="0" presId="urn:microsoft.com/office/officeart/2005/8/layout/list1"/>
    <dgm:cxn modelId="{FD4CA04F-CA14-4055-80CB-D3E64762850F}" type="presParOf" srcId="{DFE0A6B0-775D-4987-8D43-A1E454A5F83E}" destId="{E8E21902-AFFB-4BAF-9404-008C69D988F2}" srcOrd="6" destOrd="0" presId="urn:microsoft.com/office/officeart/2005/8/layout/list1"/>
    <dgm:cxn modelId="{1FC1AF8A-FAB3-499C-9EBB-2A1F28CC2C34}" type="presParOf" srcId="{DFE0A6B0-775D-4987-8D43-A1E454A5F83E}" destId="{65C30F40-D27E-4414-816F-6931F2B02B1E}" srcOrd="7" destOrd="0" presId="urn:microsoft.com/office/officeart/2005/8/layout/list1"/>
    <dgm:cxn modelId="{F19CE6EE-43D5-4112-9EF5-7A0AFEE2E10A}" type="presParOf" srcId="{DFE0A6B0-775D-4987-8D43-A1E454A5F83E}" destId="{F3A1BA36-BC1B-4C3F-8F08-A6098491F421}" srcOrd="8" destOrd="0" presId="urn:microsoft.com/office/officeart/2005/8/layout/list1"/>
    <dgm:cxn modelId="{45E269BD-72F5-4135-A886-B472A6C3B70A}" type="presParOf" srcId="{F3A1BA36-BC1B-4C3F-8F08-A6098491F421}" destId="{776D6606-CD21-4D69-BA6C-8DCEE3EFF39F}" srcOrd="0" destOrd="0" presId="urn:microsoft.com/office/officeart/2005/8/layout/list1"/>
    <dgm:cxn modelId="{F2AB4FC6-8AFE-4D62-B29C-C18D08768747}" type="presParOf" srcId="{F3A1BA36-BC1B-4C3F-8F08-A6098491F421}" destId="{34A9D867-82FF-43C9-8B56-E46B23B5EFD9}" srcOrd="1" destOrd="0" presId="urn:microsoft.com/office/officeart/2005/8/layout/list1"/>
    <dgm:cxn modelId="{2D0B7EBB-D5B5-46F2-AEE8-C3E7A7BD0FCC}" type="presParOf" srcId="{DFE0A6B0-775D-4987-8D43-A1E454A5F83E}" destId="{278E1DC4-66CB-4E8D-BE13-B5A0A7A66654}" srcOrd="9" destOrd="0" presId="urn:microsoft.com/office/officeart/2005/8/layout/list1"/>
    <dgm:cxn modelId="{4236BD30-A1D5-4400-AE9B-9A583D463F23}" type="presParOf" srcId="{DFE0A6B0-775D-4987-8D43-A1E454A5F83E}" destId="{B04A38E8-1D09-4719-A0AC-C9CAD978F126}" srcOrd="10" destOrd="0" presId="urn:microsoft.com/office/officeart/2005/8/layout/list1"/>
    <dgm:cxn modelId="{6D73D5A9-3373-4304-90B3-F00BE5A944C9}" type="presParOf" srcId="{DFE0A6B0-775D-4987-8D43-A1E454A5F83E}" destId="{41F579F4-4754-47A1-B1DE-88E6BDFC03A1}" srcOrd="11" destOrd="0" presId="urn:microsoft.com/office/officeart/2005/8/layout/list1"/>
    <dgm:cxn modelId="{2A876C90-D9F0-43BE-9C87-F7617357535A}" type="presParOf" srcId="{DFE0A6B0-775D-4987-8D43-A1E454A5F83E}" destId="{53B11710-5783-4B64-84BF-6FA0FF57BEDA}" srcOrd="12" destOrd="0" presId="urn:microsoft.com/office/officeart/2005/8/layout/list1"/>
    <dgm:cxn modelId="{E115713C-921E-4EFF-B6B0-FC91E6DC93D1}" type="presParOf" srcId="{53B11710-5783-4B64-84BF-6FA0FF57BEDA}" destId="{B0F099B0-9E27-4C83-B81A-D0E9DD0AC07A}" srcOrd="0" destOrd="0" presId="urn:microsoft.com/office/officeart/2005/8/layout/list1"/>
    <dgm:cxn modelId="{6BEE8D4B-1FAF-4E95-BDBB-5C3EF2585BFC}" type="presParOf" srcId="{53B11710-5783-4B64-84BF-6FA0FF57BEDA}" destId="{96102630-7785-4F53-BEC7-53CAEC9E834D}" srcOrd="1" destOrd="0" presId="urn:microsoft.com/office/officeart/2005/8/layout/list1"/>
    <dgm:cxn modelId="{93765E6E-04DF-4B1F-AB60-ED673FAE6727}" type="presParOf" srcId="{DFE0A6B0-775D-4987-8D43-A1E454A5F83E}" destId="{31EA45AA-41A8-4073-9942-EE6CE73CA7E6}" srcOrd="13" destOrd="0" presId="urn:microsoft.com/office/officeart/2005/8/layout/list1"/>
    <dgm:cxn modelId="{29D90E3E-0A34-4465-83FB-21F7955F0556}" type="presParOf" srcId="{DFE0A6B0-775D-4987-8D43-A1E454A5F83E}" destId="{650FE332-029B-43C2-92BB-D99ACDCFAA93}" srcOrd="14" destOrd="0" presId="urn:microsoft.com/office/officeart/2005/8/layout/list1"/>
    <dgm:cxn modelId="{8CB80896-EF48-4A78-B8CA-5B24739D92F1}" type="presParOf" srcId="{DFE0A6B0-775D-4987-8D43-A1E454A5F83E}" destId="{C1C133D9-3AE5-42A0-A979-CCA2644FC5CC}" srcOrd="15" destOrd="0" presId="urn:microsoft.com/office/officeart/2005/8/layout/list1"/>
    <dgm:cxn modelId="{417EB9D2-4611-4EEB-A4CC-59EC63256435}" type="presParOf" srcId="{DFE0A6B0-775D-4987-8D43-A1E454A5F83E}" destId="{F1D0F6A1-9AEC-4AE9-A0C3-58902E011266}" srcOrd="16" destOrd="0" presId="urn:microsoft.com/office/officeart/2005/8/layout/list1"/>
    <dgm:cxn modelId="{EBC113FC-255F-43E1-A544-DDB7314A286D}" type="presParOf" srcId="{F1D0F6A1-9AEC-4AE9-A0C3-58902E011266}" destId="{BB2627EE-DA87-4227-9379-788153EE3A9D}" srcOrd="0" destOrd="0" presId="urn:microsoft.com/office/officeart/2005/8/layout/list1"/>
    <dgm:cxn modelId="{779ECF9F-FBB2-423E-A615-464B96417D23}" type="presParOf" srcId="{F1D0F6A1-9AEC-4AE9-A0C3-58902E011266}" destId="{5A50568E-09F6-42F1-96E2-044DD50E948C}" srcOrd="1" destOrd="0" presId="urn:microsoft.com/office/officeart/2005/8/layout/list1"/>
    <dgm:cxn modelId="{6822E140-F9E9-46B7-BF81-D591161927F8}" type="presParOf" srcId="{DFE0A6B0-775D-4987-8D43-A1E454A5F83E}" destId="{DF1B64A7-1F28-471A-AF3E-ED5641F5E9AD}" srcOrd="17" destOrd="0" presId="urn:microsoft.com/office/officeart/2005/8/layout/list1"/>
    <dgm:cxn modelId="{0734303C-BCD0-435A-ABD2-A6DA43D06336}" type="presParOf" srcId="{DFE0A6B0-775D-4987-8D43-A1E454A5F83E}" destId="{B54C0EAE-3EA8-4B77-9BC2-83C2AE9FE41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41B744BC-2566-4301-B19C-BB7C4416A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5783F4D-3EF6-4E58-BDC0-BC5EA9E66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4FD9-980C-4201-A3BC-E87B56D10092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D5BCAF1-F390-4AA8-969B-BB44AA986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BE2205A-FC94-42A8-882A-6ADFE0ACE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FE29-DFB7-4868-9B6C-7FF23D11D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23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0837A-D41F-4299-A320-22F2D0FECE6B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2EE36-141A-4B2A-BEDA-FDC4643AB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88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EE36-141A-4B2A-BEDA-FDC4643ABA2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04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EE36-141A-4B2A-BEDA-FDC4643ABA2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94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420 contratos de transporte assinados em 2023, incluindo Contratos Master, Contratos de Transporte Firme, Contratos de Transporte Extraordinário e Interruptível.</a:t>
            </a:r>
          </a:p>
          <a:p>
            <a:r>
              <a:rPr lang="pt-BR" dirty="0"/>
              <a:t>16 produtos distintos ofertados.</a:t>
            </a:r>
          </a:p>
          <a:p>
            <a:r>
              <a:rPr lang="pt-BR" dirty="0"/>
              <a:t>Facilitação do livre acesso aos gasodutos de transporte e aumento da liquidez no mercado nacional de gás natural.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contratos firmados em diferentes modalidades evidenciam  ganhos substanciais para os carregadores, que podem contratar </a:t>
            </a:r>
            <a:r>
              <a:rPr lang="pt-BR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produtos adequados para sua necessidade.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EE36-141A-4B2A-BEDA-FDC4643ABA2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71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atividade de registro de contratos de compra e venda de gás natural e a publicação daqueles contratos destinados ao atendimento do mercado cativo são exigências da Resolução ANP nº 52/2011. Nos últimos anos, </a:t>
            </a:r>
            <a:r>
              <a:rPr lang="pt-BR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atividade tem crescido de forma acelerada em função da abertura do mercado de gás natural no Brasil</a:t>
            </a:r>
            <a:r>
              <a:rPr lang="pt-BR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conforme pode-se ver na Figura 3, que apresenta o número de contratos (e aditivos e comunicações) por data de assinatura.</a:t>
            </a:r>
            <a:br>
              <a:rPr lang="pt-BR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Ainda na comparação de 2023 com o ano anterior, o número de </a:t>
            </a:r>
            <a:r>
              <a:rPr lang="pt-BR" sz="11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contratos de compra de venda de gás natural de empresas independentes teve um crescimento significativo</a:t>
            </a:r>
            <a:r>
              <a:rPr lang="pt-BR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Em 2022, no mercado de gás natural,  assinados 61 contratos ou aditivos com a Petrobras como agente vendedor, contra 198 com outras empresas; já em 2023, foram 112 contratos ou aditivos com a Petrobras e 346 com outros agentes.</a:t>
            </a:r>
            <a:endParaRPr lang="pt-B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EE36-141A-4B2A-BEDA-FDC4643ABA2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33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C367-EC26-4126-9C0D-7220147F9C7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62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xmlns="" id="{6B689F9F-AC3D-4E86-85C8-27D876409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643"/>
            <a:ext cx="12191236" cy="6856713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xmlns="" id="{F6F73BB7-3460-48CA-8D89-E0D4541FC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72" y="6083007"/>
            <a:ext cx="1387430" cy="456206"/>
          </a:xfrm>
          <a:prstGeom prst="rect">
            <a:avLst/>
          </a:prstGeom>
        </p:spPr>
      </p:pic>
      <p:grpSp>
        <p:nvGrpSpPr>
          <p:cNvPr id="57" name="Agrupar 56">
            <a:extLst>
              <a:ext uri="{FF2B5EF4-FFF2-40B4-BE49-F238E27FC236}">
                <a16:creationId xmlns:a16="http://schemas.microsoft.com/office/drawing/2014/main" xmlns="" id="{25A4C810-EBBA-4507-A398-687EAA93B918}"/>
              </a:ext>
            </a:extLst>
          </p:cNvPr>
          <p:cNvGrpSpPr/>
          <p:nvPr userDrawn="1"/>
        </p:nvGrpSpPr>
        <p:grpSpPr>
          <a:xfrm>
            <a:off x="162487" y="195163"/>
            <a:ext cx="3097200" cy="821333"/>
            <a:chOff x="162487" y="195163"/>
            <a:chExt cx="3097200" cy="821333"/>
          </a:xfrm>
        </p:grpSpPr>
        <p:sp>
          <p:nvSpPr>
            <p:cNvPr id="109" name="Google Shape;43;p2">
              <a:extLst>
                <a:ext uri="{FF2B5EF4-FFF2-40B4-BE49-F238E27FC236}">
                  <a16:creationId xmlns:a16="http://schemas.microsoft.com/office/drawing/2014/main" xmlns="" id="{C371D5AB-5A27-4BB9-A322-003F4F12001C}"/>
                </a:ext>
              </a:extLst>
            </p:cNvPr>
            <p:cNvSpPr/>
            <p:nvPr/>
          </p:nvSpPr>
          <p:spPr>
            <a:xfrm>
              <a:off x="1624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44;p2">
              <a:extLst>
                <a:ext uri="{FF2B5EF4-FFF2-40B4-BE49-F238E27FC236}">
                  <a16:creationId xmlns:a16="http://schemas.microsoft.com/office/drawing/2014/main" xmlns="" id="{8A2E4B1F-A083-4FC6-B6F5-527340D38CFA}"/>
                </a:ext>
              </a:extLst>
            </p:cNvPr>
            <p:cNvSpPr/>
            <p:nvPr/>
          </p:nvSpPr>
          <p:spPr>
            <a:xfrm>
              <a:off x="5392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45;p2">
              <a:extLst>
                <a:ext uri="{FF2B5EF4-FFF2-40B4-BE49-F238E27FC236}">
                  <a16:creationId xmlns:a16="http://schemas.microsoft.com/office/drawing/2014/main" xmlns="" id="{3624750C-F034-4BB8-9E1A-1CBDACFAD777}"/>
                </a:ext>
              </a:extLst>
            </p:cNvPr>
            <p:cNvSpPr/>
            <p:nvPr/>
          </p:nvSpPr>
          <p:spPr>
            <a:xfrm>
              <a:off x="9160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46;p2">
              <a:extLst>
                <a:ext uri="{FF2B5EF4-FFF2-40B4-BE49-F238E27FC236}">
                  <a16:creationId xmlns:a16="http://schemas.microsoft.com/office/drawing/2014/main" xmlns="" id="{A6DE1B72-0DDF-4A32-A7B1-C3D8CD3DF8B9}"/>
                </a:ext>
              </a:extLst>
            </p:cNvPr>
            <p:cNvSpPr/>
            <p:nvPr/>
          </p:nvSpPr>
          <p:spPr>
            <a:xfrm>
              <a:off x="12928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47;p2">
              <a:extLst>
                <a:ext uri="{FF2B5EF4-FFF2-40B4-BE49-F238E27FC236}">
                  <a16:creationId xmlns:a16="http://schemas.microsoft.com/office/drawing/2014/main" xmlns="" id="{0B9090DF-C6C6-4FCA-80A8-1A0CB4D495AA}"/>
                </a:ext>
              </a:extLst>
            </p:cNvPr>
            <p:cNvSpPr/>
            <p:nvPr/>
          </p:nvSpPr>
          <p:spPr>
            <a:xfrm>
              <a:off x="16696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48;p2">
              <a:extLst>
                <a:ext uri="{FF2B5EF4-FFF2-40B4-BE49-F238E27FC236}">
                  <a16:creationId xmlns:a16="http://schemas.microsoft.com/office/drawing/2014/main" xmlns="" id="{3EC2745D-5F5C-412E-BE21-57A248D60927}"/>
                </a:ext>
              </a:extLst>
            </p:cNvPr>
            <p:cNvSpPr/>
            <p:nvPr/>
          </p:nvSpPr>
          <p:spPr>
            <a:xfrm>
              <a:off x="20464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49;p2">
              <a:extLst>
                <a:ext uri="{FF2B5EF4-FFF2-40B4-BE49-F238E27FC236}">
                  <a16:creationId xmlns:a16="http://schemas.microsoft.com/office/drawing/2014/main" xmlns="" id="{BC1094BC-6DCF-4F5B-B16F-ACE20E1B780B}"/>
                </a:ext>
              </a:extLst>
            </p:cNvPr>
            <p:cNvSpPr/>
            <p:nvPr/>
          </p:nvSpPr>
          <p:spPr>
            <a:xfrm>
              <a:off x="24232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50;p2">
              <a:extLst>
                <a:ext uri="{FF2B5EF4-FFF2-40B4-BE49-F238E27FC236}">
                  <a16:creationId xmlns:a16="http://schemas.microsoft.com/office/drawing/2014/main" xmlns="" id="{358C7B88-5831-4492-AA6D-35D5226293A0}"/>
                </a:ext>
              </a:extLst>
            </p:cNvPr>
            <p:cNvSpPr/>
            <p:nvPr/>
          </p:nvSpPr>
          <p:spPr>
            <a:xfrm>
              <a:off x="28000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51;p2">
              <a:extLst>
                <a:ext uri="{FF2B5EF4-FFF2-40B4-BE49-F238E27FC236}">
                  <a16:creationId xmlns:a16="http://schemas.microsoft.com/office/drawing/2014/main" xmlns="" id="{A667CF25-D5F7-4962-9F56-EF608C14EDC9}"/>
                </a:ext>
              </a:extLst>
            </p:cNvPr>
            <p:cNvSpPr/>
            <p:nvPr/>
          </p:nvSpPr>
          <p:spPr>
            <a:xfrm>
              <a:off x="31768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53;p2">
              <a:extLst>
                <a:ext uri="{FF2B5EF4-FFF2-40B4-BE49-F238E27FC236}">
                  <a16:creationId xmlns:a16="http://schemas.microsoft.com/office/drawing/2014/main" xmlns="" id="{B5029CBF-0736-4C17-B97D-C9B82784D0AE}"/>
                </a:ext>
              </a:extLst>
            </p:cNvPr>
            <p:cNvSpPr/>
            <p:nvPr/>
          </p:nvSpPr>
          <p:spPr>
            <a:xfrm>
              <a:off x="1624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54;p2">
              <a:extLst>
                <a:ext uri="{FF2B5EF4-FFF2-40B4-BE49-F238E27FC236}">
                  <a16:creationId xmlns:a16="http://schemas.microsoft.com/office/drawing/2014/main" xmlns="" id="{FD1D019B-1D17-4FFB-AA49-8B81B14D7218}"/>
                </a:ext>
              </a:extLst>
            </p:cNvPr>
            <p:cNvSpPr/>
            <p:nvPr/>
          </p:nvSpPr>
          <p:spPr>
            <a:xfrm>
              <a:off x="5392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55;p2">
              <a:extLst>
                <a:ext uri="{FF2B5EF4-FFF2-40B4-BE49-F238E27FC236}">
                  <a16:creationId xmlns:a16="http://schemas.microsoft.com/office/drawing/2014/main" xmlns="" id="{AF9C23E8-0976-4AF7-AB3B-11D21917F42A}"/>
                </a:ext>
              </a:extLst>
            </p:cNvPr>
            <p:cNvSpPr/>
            <p:nvPr/>
          </p:nvSpPr>
          <p:spPr>
            <a:xfrm>
              <a:off x="9160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56;p2">
              <a:extLst>
                <a:ext uri="{FF2B5EF4-FFF2-40B4-BE49-F238E27FC236}">
                  <a16:creationId xmlns:a16="http://schemas.microsoft.com/office/drawing/2014/main" xmlns="" id="{E862C56E-49B4-43E4-B351-922F0ED4C921}"/>
                </a:ext>
              </a:extLst>
            </p:cNvPr>
            <p:cNvSpPr/>
            <p:nvPr/>
          </p:nvSpPr>
          <p:spPr>
            <a:xfrm>
              <a:off x="12928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57;p2">
              <a:extLst>
                <a:ext uri="{FF2B5EF4-FFF2-40B4-BE49-F238E27FC236}">
                  <a16:creationId xmlns:a16="http://schemas.microsoft.com/office/drawing/2014/main" xmlns="" id="{87F65B08-36E9-4B6D-B155-B38ED075AA35}"/>
                </a:ext>
              </a:extLst>
            </p:cNvPr>
            <p:cNvSpPr/>
            <p:nvPr/>
          </p:nvSpPr>
          <p:spPr>
            <a:xfrm>
              <a:off x="16696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58;p2">
              <a:extLst>
                <a:ext uri="{FF2B5EF4-FFF2-40B4-BE49-F238E27FC236}">
                  <a16:creationId xmlns:a16="http://schemas.microsoft.com/office/drawing/2014/main" xmlns="" id="{C11C34CA-4515-4591-A058-0FAD9B60BCD2}"/>
                </a:ext>
              </a:extLst>
            </p:cNvPr>
            <p:cNvSpPr/>
            <p:nvPr/>
          </p:nvSpPr>
          <p:spPr>
            <a:xfrm>
              <a:off x="20464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59;p2">
              <a:extLst>
                <a:ext uri="{FF2B5EF4-FFF2-40B4-BE49-F238E27FC236}">
                  <a16:creationId xmlns:a16="http://schemas.microsoft.com/office/drawing/2014/main" xmlns="" id="{725D7EA2-B3CB-42D6-97FB-4CE27D4194E3}"/>
                </a:ext>
              </a:extLst>
            </p:cNvPr>
            <p:cNvSpPr/>
            <p:nvPr/>
          </p:nvSpPr>
          <p:spPr>
            <a:xfrm>
              <a:off x="24232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60;p2">
              <a:extLst>
                <a:ext uri="{FF2B5EF4-FFF2-40B4-BE49-F238E27FC236}">
                  <a16:creationId xmlns:a16="http://schemas.microsoft.com/office/drawing/2014/main" xmlns="" id="{B96C0A96-5930-4B11-BB39-5D95474341DC}"/>
                </a:ext>
              </a:extLst>
            </p:cNvPr>
            <p:cNvSpPr/>
            <p:nvPr/>
          </p:nvSpPr>
          <p:spPr>
            <a:xfrm>
              <a:off x="28000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61;p2">
              <a:extLst>
                <a:ext uri="{FF2B5EF4-FFF2-40B4-BE49-F238E27FC236}">
                  <a16:creationId xmlns:a16="http://schemas.microsoft.com/office/drawing/2014/main" xmlns="" id="{F11B3CAD-DB27-4BF3-A685-78A92652BED8}"/>
                </a:ext>
              </a:extLst>
            </p:cNvPr>
            <p:cNvSpPr/>
            <p:nvPr/>
          </p:nvSpPr>
          <p:spPr>
            <a:xfrm>
              <a:off x="31768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63;p2">
              <a:extLst>
                <a:ext uri="{FF2B5EF4-FFF2-40B4-BE49-F238E27FC236}">
                  <a16:creationId xmlns:a16="http://schemas.microsoft.com/office/drawing/2014/main" xmlns="" id="{285765C6-7222-4F4A-8692-5926CC4AE793}"/>
                </a:ext>
              </a:extLst>
            </p:cNvPr>
            <p:cNvSpPr/>
            <p:nvPr/>
          </p:nvSpPr>
          <p:spPr>
            <a:xfrm>
              <a:off x="1624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64;p2">
              <a:extLst>
                <a:ext uri="{FF2B5EF4-FFF2-40B4-BE49-F238E27FC236}">
                  <a16:creationId xmlns:a16="http://schemas.microsoft.com/office/drawing/2014/main" xmlns="" id="{2CB5CC23-B0E7-42A8-9145-6F2274D3E5C3}"/>
                </a:ext>
              </a:extLst>
            </p:cNvPr>
            <p:cNvSpPr/>
            <p:nvPr/>
          </p:nvSpPr>
          <p:spPr>
            <a:xfrm>
              <a:off x="5392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65;p2">
              <a:extLst>
                <a:ext uri="{FF2B5EF4-FFF2-40B4-BE49-F238E27FC236}">
                  <a16:creationId xmlns:a16="http://schemas.microsoft.com/office/drawing/2014/main" xmlns="" id="{71D42F99-FBC6-4295-81BD-7302CE733F39}"/>
                </a:ext>
              </a:extLst>
            </p:cNvPr>
            <p:cNvSpPr/>
            <p:nvPr/>
          </p:nvSpPr>
          <p:spPr>
            <a:xfrm>
              <a:off x="9160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66;p2">
              <a:extLst>
                <a:ext uri="{FF2B5EF4-FFF2-40B4-BE49-F238E27FC236}">
                  <a16:creationId xmlns:a16="http://schemas.microsoft.com/office/drawing/2014/main" xmlns="" id="{C5380E84-32D8-4E0E-9F0D-223C7B8612F3}"/>
                </a:ext>
              </a:extLst>
            </p:cNvPr>
            <p:cNvSpPr/>
            <p:nvPr/>
          </p:nvSpPr>
          <p:spPr>
            <a:xfrm>
              <a:off x="12928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67;p2">
              <a:extLst>
                <a:ext uri="{FF2B5EF4-FFF2-40B4-BE49-F238E27FC236}">
                  <a16:creationId xmlns:a16="http://schemas.microsoft.com/office/drawing/2014/main" xmlns="" id="{C102B4F3-77EF-4B2E-8EFD-96B8A31EB305}"/>
                </a:ext>
              </a:extLst>
            </p:cNvPr>
            <p:cNvSpPr/>
            <p:nvPr/>
          </p:nvSpPr>
          <p:spPr>
            <a:xfrm>
              <a:off x="16696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68;p2">
              <a:extLst>
                <a:ext uri="{FF2B5EF4-FFF2-40B4-BE49-F238E27FC236}">
                  <a16:creationId xmlns:a16="http://schemas.microsoft.com/office/drawing/2014/main" xmlns="" id="{48227FD3-54B3-444D-AB67-D4621840B93D}"/>
                </a:ext>
              </a:extLst>
            </p:cNvPr>
            <p:cNvSpPr/>
            <p:nvPr/>
          </p:nvSpPr>
          <p:spPr>
            <a:xfrm>
              <a:off x="20464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69;p2">
              <a:extLst>
                <a:ext uri="{FF2B5EF4-FFF2-40B4-BE49-F238E27FC236}">
                  <a16:creationId xmlns:a16="http://schemas.microsoft.com/office/drawing/2014/main" xmlns="" id="{24B6A63B-DA6C-4FBF-8A77-499C2F435BD6}"/>
                </a:ext>
              </a:extLst>
            </p:cNvPr>
            <p:cNvSpPr/>
            <p:nvPr/>
          </p:nvSpPr>
          <p:spPr>
            <a:xfrm>
              <a:off x="24232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70;p2">
              <a:extLst>
                <a:ext uri="{FF2B5EF4-FFF2-40B4-BE49-F238E27FC236}">
                  <a16:creationId xmlns:a16="http://schemas.microsoft.com/office/drawing/2014/main" xmlns="" id="{1DD9445D-7CD8-41C8-8C75-AAEEC0CE4E55}"/>
                </a:ext>
              </a:extLst>
            </p:cNvPr>
            <p:cNvSpPr/>
            <p:nvPr/>
          </p:nvSpPr>
          <p:spPr>
            <a:xfrm>
              <a:off x="28000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71;p2">
              <a:extLst>
                <a:ext uri="{FF2B5EF4-FFF2-40B4-BE49-F238E27FC236}">
                  <a16:creationId xmlns:a16="http://schemas.microsoft.com/office/drawing/2014/main" xmlns="" id="{CA53A1D9-99AA-4A2E-A3FE-8929E5D7F2F2}"/>
                </a:ext>
              </a:extLst>
            </p:cNvPr>
            <p:cNvSpPr/>
            <p:nvPr/>
          </p:nvSpPr>
          <p:spPr>
            <a:xfrm>
              <a:off x="31768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xmlns="" id="{0670DB24-A3AB-44BD-B02E-B8E3A6DC7905}"/>
              </a:ext>
            </a:extLst>
          </p:cNvPr>
          <p:cNvGrpSpPr/>
          <p:nvPr userDrawn="1"/>
        </p:nvGrpSpPr>
        <p:grpSpPr>
          <a:xfrm>
            <a:off x="2309148" y="6255731"/>
            <a:ext cx="3474000" cy="452067"/>
            <a:chOff x="2309148" y="6255731"/>
            <a:chExt cx="3474000" cy="452067"/>
          </a:xfrm>
        </p:grpSpPr>
        <p:sp>
          <p:nvSpPr>
            <p:cNvPr id="137" name="Google Shape;12;p2">
              <a:extLst>
                <a:ext uri="{FF2B5EF4-FFF2-40B4-BE49-F238E27FC236}">
                  <a16:creationId xmlns:a16="http://schemas.microsoft.com/office/drawing/2014/main" xmlns="" id="{2F2FD96F-CC1D-4160-88D8-97A36CFE9E55}"/>
                </a:ext>
              </a:extLst>
            </p:cNvPr>
            <p:cNvSpPr/>
            <p:nvPr/>
          </p:nvSpPr>
          <p:spPr>
            <a:xfrm>
              <a:off x="23091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;p2">
              <a:extLst>
                <a:ext uri="{FF2B5EF4-FFF2-40B4-BE49-F238E27FC236}">
                  <a16:creationId xmlns:a16="http://schemas.microsoft.com/office/drawing/2014/main" xmlns="" id="{66D581F9-9D71-41C3-99E5-D63BBE274AD6}"/>
                </a:ext>
              </a:extLst>
            </p:cNvPr>
            <p:cNvSpPr/>
            <p:nvPr/>
          </p:nvSpPr>
          <p:spPr>
            <a:xfrm>
              <a:off x="26859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4;p2">
              <a:extLst>
                <a:ext uri="{FF2B5EF4-FFF2-40B4-BE49-F238E27FC236}">
                  <a16:creationId xmlns:a16="http://schemas.microsoft.com/office/drawing/2014/main" xmlns="" id="{1979490E-F4D9-44D8-8FE7-A7147E81C111}"/>
                </a:ext>
              </a:extLst>
            </p:cNvPr>
            <p:cNvSpPr/>
            <p:nvPr/>
          </p:nvSpPr>
          <p:spPr>
            <a:xfrm>
              <a:off x="30627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5;p2">
              <a:extLst>
                <a:ext uri="{FF2B5EF4-FFF2-40B4-BE49-F238E27FC236}">
                  <a16:creationId xmlns:a16="http://schemas.microsoft.com/office/drawing/2014/main" xmlns="" id="{91C9B2A6-4C6E-4D26-A48F-4D71378D82F3}"/>
                </a:ext>
              </a:extLst>
            </p:cNvPr>
            <p:cNvSpPr/>
            <p:nvPr/>
          </p:nvSpPr>
          <p:spPr>
            <a:xfrm>
              <a:off x="34395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6;p2">
              <a:extLst>
                <a:ext uri="{FF2B5EF4-FFF2-40B4-BE49-F238E27FC236}">
                  <a16:creationId xmlns:a16="http://schemas.microsoft.com/office/drawing/2014/main" xmlns="" id="{8D2265EF-42AA-411B-8768-55325768B61A}"/>
                </a:ext>
              </a:extLst>
            </p:cNvPr>
            <p:cNvSpPr/>
            <p:nvPr/>
          </p:nvSpPr>
          <p:spPr>
            <a:xfrm>
              <a:off x="38163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7;p2">
              <a:extLst>
                <a:ext uri="{FF2B5EF4-FFF2-40B4-BE49-F238E27FC236}">
                  <a16:creationId xmlns:a16="http://schemas.microsoft.com/office/drawing/2014/main" xmlns="" id="{A2C69FA9-003F-4F9E-9EF9-69B678416854}"/>
                </a:ext>
              </a:extLst>
            </p:cNvPr>
            <p:cNvSpPr/>
            <p:nvPr/>
          </p:nvSpPr>
          <p:spPr>
            <a:xfrm>
              <a:off x="41931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8;p2">
              <a:extLst>
                <a:ext uri="{FF2B5EF4-FFF2-40B4-BE49-F238E27FC236}">
                  <a16:creationId xmlns:a16="http://schemas.microsoft.com/office/drawing/2014/main" xmlns="" id="{C1FF9D84-870C-4AA2-B775-DDFD95232D31}"/>
                </a:ext>
              </a:extLst>
            </p:cNvPr>
            <p:cNvSpPr/>
            <p:nvPr/>
          </p:nvSpPr>
          <p:spPr>
            <a:xfrm>
              <a:off x="45699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9;p2">
              <a:extLst>
                <a:ext uri="{FF2B5EF4-FFF2-40B4-BE49-F238E27FC236}">
                  <a16:creationId xmlns:a16="http://schemas.microsoft.com/office/drawing/2014/main" xmlns="" id="{52F4EF7D-8B20-4398-AD3E-C823128B28A7}"/>
                </a:ext>
              </a:extLst>
            </p:cNvPr>
            <p:cNvSpPr/>
            <p:nvPr/>
          </p:nvSpPr>
          <p:spPr>
            <a:xfrm>
              <a:off x="49467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20;p2">
              <a:extLst>
                <a:ext uri="{FF2B5EF4-FFF2-40B4-BE49-F238E27FC236}">
                  <a16:creationId xmlns:a16="http://schemas.microsoft.com/office/drawing/2014/main" xmlns="" id="{6C9F31A2-2F21-4779-817D-BD851F7C2451}"/>
                </a:ext>
              </a:extLst>
            </p:cNvPr>
            <p:cNvSpPr/>
            <p:nvPr/>
          </p:nvSpPr>
          <p:spPr>
            <a:xfrm>
              <a:off x="53235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21;p2">
              <a:extLst>
                <a:ext uri="{FF2B5EF4-FFF2-40B4-BE49-F238E27FC236}">
                  <a16:creationId xmlns:a16="http://schemas.microsoft.com/office/drawing/2014/main" xmlns="" id="{9CD54F2F-B928-4AD4-906E-6203B9867090}"/>
                </a:ext>
              </a:extLst>
            </p:cNvPr>
            <p:cNvSpPr/>
            <p:nvPr/>
          </p:nvSpPr>
          <p:spPr>
            <a:xfrm>
              <a:off x="57003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22;p2">
              <a:extLst>
                <a:ext uri="{FF2B5EF4-FFF2-40B4-BE49-F238E27FC236}">
                  <a16:creationId xmlns:a16="http://schemas.microsoft.com/office/drawing/2014/main" xmlns="" id="{5DF2D001-5E8E-4C61-A630-47EC1AC1506D}"/>
                </a:ext>
              </a:extLst>
            </p:cNvPr>
            <p:cNvSpPr/>
            <p:nvPr/>
          </p:nvSpPr>
          <p:spPr>
            <a:xfrm>
              <a:off x="23091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23;p2">
              <a:extLst>
                <a:ext uri="{FF2B5EF4-FFF2-40B4-BE49-F238E27FC236}">
                  <a16:creationId xmlns:a16="http://schemas.microsoft.com/office/drawing/2014/main" xmlns="" id="{38208A1A-F655-4210-BB41-285D9C4206DC}"/>
                </a:ext>
              </a:extLst>
            </p:cNvPr>
            <p:cNvSpPr/>
            <p:nvPr/>
          </p:nvSpPr>
          <p:spPr>
            <a:xfrm>
              <a:off x="26859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24;p2">
              <a:extLst>
                <a:ext uri="{FF2B5EF4-FFF2-40B4-BE49-F238E27FC236}">
                  <a16:creationId xmlns:a16="http://schemas.microsoft.com/office/drawing/2014/main" xmlns="" id="{0F61D25C-F3FC-4D4E-B2B7-2BF7F69FE148}"/>
                </a:ext>
              </a:extLst>
            </p:cNvPr>
            <p:cNvSpPr/>
            <p:nvPr/>
          </p:nvSpPr>
          <p:spPr>
            <a:xfrm>
              <a:off x="30627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25;p2">
              <a:extLst>
                <a:ext uri="{FF2B5EF4-FFF2-40B4-BE49-F238E27FC236}">
                  <a16:creationId xmlns:a16="http://schemas.microsoft.com/office/drawing/2014/main" xmlns="" id="{B3ABA19D-A115-4E58-96E4-B4B102688C85}"/>
                </a:ext>
              </a:extLst>
            </p:cNvPr>
            <p:cNvSpPr/>
            <p:nvPr/>
          </p:nvSpPr>
          <p:spPr>
            <a:xfrm>
              <a:off x="34395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26;p2">
              <a:extLst>
                <a:ext uri="{FF2B5EF4-FFF2-40B4-BE49-F238E27FC236}">
                  <a16:creationId xmlns:a16="http://schemas.microsoft.com/office/drawing/2014/main" xmlns="" id="{D55A8E8D-8270-45F6-8176-398D21369097}"/>
                </a:ext>
              </a:extLst>
            </p:cNvPr>
            <p:cNvSpPr/>
            <p:nvPr/>
          </p:nvSpPr>
          <p:spPr>
            <a:xfrm>
              <a:off x="38163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27;p2">
              <a:extLst>
                <a:ext uri="{FF2B5EF4-FFF2-40B4-BE49-F238E27FC236}">
                  <a16:creationId xmlns:a16="http://schemas.microsoft.com/office/drawing/2014/main" xmlns="" id="{F3D5F53E-85AE-43EC-8487-54C39B9FB457}"/>
                </a:ext>
              </a:extLst>
            </p:cNvPr>
            <p:cNvSpPr/>
            <p:nvPr/>
          </p:nvSpPr>
          <p:spPr>
            <a:xfrm>
              <a:off x="41931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28;p2">
              <a:extLst>
                <a:ext uri="{FF2B5EF4-FFF2-40B4-BE49-F238E27FC236}">
                  <a16:creationId xmlns:a16="http://schemas.microsoft.com/office/drawing/2014/main" xmlns="" id="{0E1139BD-49FF-4B03-B84C-1B3151F61B28}"/>
                </a:ext>
              </a:extLst>
            </p:cNvPr>
            <p:cNvSpPr/>
            <p:nvPr/>
          </p:nvSpPr>
          <p:spPr>
            <a:xfrm>
              <a:off x="45699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29;p2">
              <a:extLst>
                <a:ext uri="{FF2B5EF4-FFF2-40B4-BE49-F238E27FC236}">
                  <a16:creationId xmlns:a16="http://schemas.microsoft.com/office/drawing/2014/main" xmlns="" id="{1CBE05D9-183F-4226-8F17-CAF85967FFA5}"/>
                </a:ext>
              </a:extLst>
            </p:cNvPr>
            <p:cNvSpPr/>
            <p:nvPr/>
          </p:nvSpPr>
          <p:spPr>
            <a:xfrm>
              <a:off x="49467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30;p2">
              <a:extLst>
                <a:ext uri="{FF2B5EF4-FFF2-40B4-BE49-F238E27FC236}">
                  <a16:creationId xmlns:a16="http://schemas.microsoft.com/office/drawing/2014/main" xmlns="" id="{B81128E3-7BB5-4E0F-A87F-6BBD673F2F37}"/>
                </a:ext>
              </a:extLst>
            </p:cNvPr>
            <p:cNvSpPr/>
            <p:nvPr/>
          </p:nvSpPr>
          <p:spPr>
            <a:xfrm>
              <a:off x="53235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31;p2">
              <a:extLst>
                <a:ext uri="{FF2B5EF4-FFF2-40B4-BE49-F238E27FC236}">
                  <a16:creationId xmlns:a16="http://schemas.microsoft.com/office/drawing/2014/main" xmlns="" id="{286E8AE5-0F01-41B3-A6AA-532EBB19C827}"/>
                </a:ext>
              </a:extLst>
            </p:cNvPr>
            <p:cNvSpPr/>
            <p:nvPr/>
          </p:nvSpPr>
          <p:spPr>
            <a:xfrm>
              <a:off x="57003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6CC289-1770-4C6A-ABCF-CE869F19A3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0400" y="1342800"/>
            <a:ext cx="9144000" cy="2818800"/>
          </a:xfrm>
        </p:spPr>
        <p:txBody>
          <a:bodyPr anchor="ctr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r>
              <a:rPr lang="pt-BR" dirty="0"/>
              <a:t>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4A2AAB0-3AEE-4AFF-B45D-2034DE9C41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600" y="4176000"/>
            <a:ext cx="9061200" cy="827004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rgbClr val="FFF1C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 ou autor da palestra</a:t>
            </a:r>
            <a:br>
              <a:rPr lang="pt-BR" dirty="0"/>
            </a:br>
            <a:r>
              <a:rPr lang="pt-BR" dirty="0"/>
              <a:t>Data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1015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52EB946-E26F-4FC3-ABB4-EF461F476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6" cy="685799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BD5C587-5F05-41A6-B2FE-79CB20A3E210}"/>
              </a:ext>
            </a:extLst>
          </p:cNvPr>
          <p:cNvSpPr/>
          <p:nvPr userDrawn="1"/>
        </p:nvSpPr>
        <p:spPr>
          <a:xfrm>
            <a:off x="11445949" y="0"/>
            <a:ext cx="74605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</a:t>
            </a:r>
            <a:br>
              <a:rPr lang="pt-BR" dirty="0"/>
            </a:br>
            <a:r>
              <a:rPr lang="pt-BR" dirty="0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xmlns="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FFE699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9229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8D4C598-4756-413E-B2C0-C23C284B4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xmlns="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FFDC6D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4409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6367FB8-26AD-4A88-A859-7CDEB5FC3A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BF9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A0C36FE-665B-4557-B506-F524BDE6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3EB1F01-ADE0-42B0-915F-E98B6CA4C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5176800" cy="406800"/>
          </a:xfrm>
          <a:solidFill>
            <a:srgbClr val="BF9000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EC1FAD2-C928-48C9-B74C-4B047BF988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3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FD7C5F4-E3D3-4EC9-B1DC-94C1C6412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9275DDA-E024-4B3B-8252-0F6ED9FED3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DB9E39-E2F2-4091-91FE-218E19B54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BF9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7327316-4E00-43BE-A76B-05F9CBAE0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8A67B69-7C1D-4887-8404-A876243A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7208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7A46BE5-14AD-419C-8C47-430E18FCD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5ABCCDE-6902-45EE-BF37-B89F41E3C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8882AAA-4ABB-4162-9BFF-6C78A8FE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069F273-216C-4DFA-A1CA-6DA12788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6E9C112-A5FC-4FDB-BE99-D074F812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t>06/05/2024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AC25B3E-12FE-4F85-8171-2ECD71B0B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4D49D63-8BFB-42E5-A18C-ACEB5F45C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9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1" r:id="rId5"/>
    <p:sldLayoutId id="2147483652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CBBB12-D29D-88DA-1F2F-33ABBE05B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" y="1196371"/>
            <a:ext cx="12044854" cy="2353982"/>
          </a:xfrm>
        </p:spPr>
        <p:txBody>
          <a:bodyPr>
            <a:normAutofit/>
          </a:bodyPr>
          <a:lstStyle/>
          <a:p>
            <a:pPr algn="ctr"/>
            <a:r>
              <a:rPr lang="pt-PT" sz="5400" dirty="0"/>
              <a:t>Três anos da Nova Lei do Gás:</a:t>
            </a:r>
            <a:br>
              <a:rPr lang="pt-PT" sz="5400" dirty="0"/>
            </a:br>
            <a:r>
              <a:rPr lang="pt-PT" sz="4400" dirty="0"/>
              <a:t>Os</a:t>
            </a:r>
            <a:r>
              <a:rPr lang="pt-PT" sz="5400" dirty="0"/>
              <a:t> </a:t>
            </a:r>
            <a:r>
              <a:rPr lang="pt-PT" sz="4400" dirty="0"/>
              <a:t>Desafios do Uso de Gás Natural no Brasil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EF7891-E885-7349-90DF-971226622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9963" y="5108152"/>
            <a:ext cx="5611660" cy="15923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  <a:latin typeface="Segoe UI"/>
                <a:cs typeface="Segoe UI"/>
              </a:rPr>
              <a:t>Patricia H. Baran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  <a:latin typeface="Segoe UI"/>
                <a:cs typeface="Segoe UI"/>
              </a:rPr>
              <a:t>Diretora Substituta da ANP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  <a:latin typeface="Segoe UI"/>
                <a:cs typeface="Segoe UI"/>
              </a:rPr>
              <a:t>07 de maio de 2024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9F831508-A700-F7CD-9995-F645D4D9E5D5}"/>
              </a:ext>
            </a:extLst>
          </p:cNvPr>
          <p:cNvSpPr txBox="1">
            <a:spLocks/>
          </p:cNvSpPr>
          <p:nvPr/>
        </p:nvSpPr>
        <p:spPr>
          <a:xfrm>
            <a:off x="1431065" y="3550353"/>
            <a:ext cx="9061200" cy="1106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100" baseline="0">
                <a:solidFill>
                  <a:srgbClr val="FFF1C5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000" b="1" dirty="0">
                <a:solidFill>
                  <a:srgbClr val="002060"/>
                </a:solidFill>
                <a:latin typeface="Segoe UI"/>
                <a:cs typeface="Segoe UI"/>
              </a:rPr>
              <a:t>Audiência Pública</a:t>
            </a:r>
          </a:p>
          <a:p>
            <a:pPr algn="ctr"/>
            <a:r>
              <a:rPr lang="pt-PT" sz="2000" b="1" dirty="0">
                <a:solidFill>
                  <a:srgbClr val="002060"/>
                </a:solidFill>
                <a:latin typeface="Segoe UI"/>
                <a:cs typeface="Segoe UI"/>
              </a:rPr>
              <a:t>Comissão da Indústria, Comércio e Serviços</a:t>
            </a:r>
          </a:p>
          <a:p>
            <a:pPr algn="ctr"/>
            <a:r>
              <a:rPr lang="pt-PT" sz="2000" b="1" dirty="0">
                <a:solidFill>
                  <a:srgbClr val="002060"/>
                </a:solidFill>
                <a:latin typeface="Segoe UI"/>
                <a:cs typeface="Segoe UI"/>
              </a:rPr>
              <a:t>Câmara dos Deputados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45BA3F8-8E47-9352-A5E5-1927D4BF0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47" y="5904334"/>
            <a:ext cx="2010056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9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26" y="168166"/>
            <a:ext cx="10515600" cy="1097246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Calibri Light"/>
                <a:cs typeface="Segoe UI"/>
              </a:rPr>
              <a:t>Considerações Finais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DBC3A383-9E8C-44D9-8B8E-1B7CE11E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" y="1492470"/>
            <a:ext cx="11275655" cy="4740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Segoe UI"/>
                <a:cs typeface="Segoe UI"/>
              </a:rPr>
              <a:t>Mercado tem avançado, com claro aumento da competição, aumento da diversidade de agentes e </a:t>
            </a:r>
            <a:r>
              <a:rPr lang="pt-BR" b="1" dirty="0">
                <a:latin typeface="Segoe UI"/>
                <a:cs typeface="Segoe UI"/>
              </a:rPr>
              <a:t>redução dos preços aos consumidores </a:t>
            </a:r>
            <a:r>
              <a:rPr lang="pt-BR" dirty="0">
                <a:latin typeface="Segoe UI"/>
                <a:cs typeface="Segoe UI"/>
              </a:rPr>
              <a:t>em relação ao incumbente.</a:t>
            </a:r>
          </a:p>
          <a:p>
            <a:pPr marL="0" indent="0" algn="just">
              <a:buNone/>
            </a:pPr>
            <a:endParaRPr lang="pt-BR" dirty="0">
              <a:latin typeface="Segoe UI"/>
              <a:cs typeface="Segoe UI"/>
            </a:endParaRPr>
          </a:p>
          <a:p>
            <a:pPr algn="just"/>
            <a:r>
              <a:rPr lang="pt-BR" dirty="0"/>
              <a:t>Regulamentação existente  tem sido aplicada e está sendo aperfeiçoada para a continuidade da abertura do mercado de gás brasileiro.</a:t>
            </a:r>
          </a:p>
          <a:p>
            <a:pPr marL="0" indent="0" algn="just">
              <a:buNone/>
            </a:pPr>
            <a:endParaRPr lang="pt-BR" dirty="0">
              <a:latin typeface="Segoe UI"/>
              <a:cs typeface="Segoe UI"/>
            </a:endParaRPr>
          </a:p>
          <a:p>
            <a:pPr algn="just"/>
            <a:r>
              <a:rPr lang="pt-BR" dirty="0">
                <a:latin typeface="Segoe UI"/>
                <a:cs typeface="Segoe UI"/>
              </a:rPr>
              <a:t>Reduções adicionais de preço podem ser obtidas com incremento da disponibilização do gás nacional ao mercado, </a:t>
            </a:r>
            <a:r>
              <a:rPr lang="pt-BR" i="1" dirty="0" err="1">
                <a:latin typeface="Segoe UI"/>
                <a:cs typeface="Segoe UI"/>
              </a:rPr>
              <a:t>gas</a:t>
            </a:r>
            <a:r>
              <a:rPr lang="pt-BR" i="1" dirty="0">
                <a:latin typeface="Segoe UI"/>
                <a:cs typeface="Segoe UI"/>
              </a:rPr>
              <a:t> release </a:t>
            </a:r>
            <a:r>
              <a:rPr lang="pt-BR" dirty="0">
                <a:latin typeface="Segoe UI"/>
                <a:cs typeface="Segoe UI"/>
              </a:rPr>
              <a:t>e acesso às infraestruturas essenciais, dentre outros.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DA91F0-8C1D-4BE5-8FA2-4EA98FCA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68051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xmlns="" id="{CDC56A62-E90E-372E-B198-8C2445F5F30F}"/>
              </a:ext>
            </a:extLst>
          </p:cNvPr>
          <p:cNvCxnSpPr/>
          <p:nvPr/>
        </p:nvCxnSpPr>
        <p:spPr>
          <a:xfrm flipV="1">
            <a:off x="1651591" y="2955789"/>
            <a:ext cx="0" cy="73747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DAFB99-F39E-7106-CFE1-BBD2BA33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67" y="-62477"/>
            <a:ext cx="10515600" cy="800499"/>
          </a:xfrm>
        </p:spPr>
        <p:txBody>
          <a:bodyPr>
            <a:normAutofit/>
          </a:bodyPr>
          <a:lstStyle/>
          <a:p>
            <a:r>
              <a:rPr lang="pt-PT" sz="3600" b="1" dirty="0">
                <a:latin typeface="Calibri Light"/>
                <a:cs typeface="Segoe UI"/>
              </a:rPr>
              <a:t>O caminho recente à Nova Lei do Gás</a:t>
            </a:r>
          </a:p>
        </p:txBody>
      </p:sp>
      <p:graphicFrame>
        <p:nvGraphicFramePr>
          <p:cNvPr id="7" name="Marcador de Posição de Conteúdo 5">
            <a:extLst>
              <a:ext uri="{FF2B5EF4-FFF2-40B4-BE49-F238E27FC236}">
                <a16:creationId xmlns:a16="http://schemas.microsoft.com/office/drawing/2014/main" xmlns="" id="{89039C15-FC8B-854D-A20C-3ED988DE3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823280"/>
              </p:ext>
            </p:extLst>
          </p:nvPr>
        </p:nvGraphicFramePr>
        <p:xfrm>
          <a:off x="-137824" y="2506744"/>
          <a:ext cx="12329823" cy="81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44E3E57-BEE7-2C04-6E2D-B41B1F7E2BF8}"/>
              </a:ext>
            </a:extLst>
          </p:cNvPr>
          <p:cNvSpPr txBox="1"/>
          <p:nvPr/>
        </p:nvSpPr>
        <p:spPr>
          <a:xfrm>
            <a:off x="529205" y="1437180"/>
            <a:ext cx="2166288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2016: Desinvestimento </a:t>
            </a:r>
            <a:r>
              <a:rPr lang="pt-PT" sz="1400" dirty="0"/>
              <a:t>Petrobras vende controle da NTS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AAB323-0DCA-ED8B-8F66-3693F91AD902}"/>
              </a:ext>
            </a:extLst>
          </p:cNvPr>
          <p:cNvSpPr txBox="1"/>
          <p:nvPr/>
        </p:nvSpPr>
        <p:spPr>
          <a:xfrm>
            <a:off x="531417" y="3325178"/>
            <a:ext cx="2544417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2016: Gás para Crescer</a:t>
            </a:r>
          </a:p>
          <a:p>
            <a:pPr algn="ctr"/>
            <a:r>
              <a:rPr lang="pt-PT" sz="1400" dirty="0"/>
              <a:t>Lançamento do programa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BB7591D-C5C3-0479-B664-2E3542E81D3E}"/>
              </a:ext>
            </a:extLst>
          </p:cNvPr>
          <p:cNvSpPr txBox="1"/>
          <p:nvPr/>
        </p:nvSpPr>
        <p:spPr>
          <a:xfrm>
            <a:off x="4914879" y="1279197"/>
            <a:ext cx="1851554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2019: Desinvestimento </a:t>
            </a:r>
            <a:r>
              <a:rPr lang="pt-PT" sz="1400" dirty="0"/>
              <a:t>Petrobras vende controle da TAG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A314D31E-0917-6C8D-526D-F7550264C3C7}"/>
              </a:ext>
            </a:extLst>
          </p:cNvPr>
          <p:cNvSpPr txBox="1"/>
          <p:nvPr/>
        </p:nvSpPr>
        <p:spPr>
          <a:xfrm>
            <a:off x="9938657" y="3457563"/>
            <a:ext cx="2103794" cy="1600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2021-2022: Assinatura ARF</a:t>
            </a:r>
          </a:p>
          <a:p>
            <a:pPr algn="ctr"/>
            <a:r>
              <a:rPr lang="pt-PT" sz="1400" dirty="0"/>
              <a:t>Acesso firme não discriminatório ao sistema TAG: múltiplos agentes competindo pela oferta de gás.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5BAFDAF0-60B9-C431-0048-EBB2CB2C2A44}"/>
              </a:ext>
            </a:extLst>
          </p:cNvPr>
          <p:cNvSpPr txBox="1"/>
          <p:nvPr/>
        </p:nvSpPr>
        <p:spPr>
          <a:xfrm>
            <a:off x="9664547" y="795564"/>
            <a:ext cx="2280257" cy="1815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2022: Maior flexibilidade na contratação do transporte</a:t>
            </a:r>
          </a:p>
          <a:p>
            <a:pPr algn="ctr"/>
            <a:r>
              <a:rPr lang="pt-PT" sz="1400" dirty="0"/>
              <a:t>Contratação por </a:t>
            </a:r>
            <a:r>
              <a:rPr lang="pt-PT" sz="1400" dirty="0" err="1"/>
              <a:t>CDLs</a:t>
            </a:r>
            <a:r>
              <a:rPr lang="pt-PT" sz="1400" dirty="0"/>
              <a:t> na TAG e na TBG; CP GASIG; Galp </a:t>
            </a:r>
            <a:r>
              <a:rPr lang="pt-PT" sz="1400" dirty="0" err="1"/>
              <a:t>acessa</a:t>
            </a:r>
            <a:r>
              <a:rPr lang="pt-PT" sz="1400" dirty="0"/>
              <a:t> NTS e atende GASMIG;</a:t>
            </a:r>
          </a:p>
          <a:p>
            <a:pPr algn="ctr"/>
            <a:endParaRPr lang="pt-PT" sz="14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0EB650BD-3C9C-FE8B-1DF3-092EC3D0F5A6}"/>
              </a:ext>
            </a:extLst>
          </p:cNvPr>
          <p:cNvSpPr txBox="1"/>
          <p:nvPr/>
        </p:nvSpPr>
        <p:spPr>
          <a:xfrm>
            <a:off x="8393538" y="5098497"/>
            <a:ext cx="2262923" cy="120519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2021: POC</a:t>
            </a:r>
          </a:p>
          <a:p>
            <a:pPr algn="ctr"/>
            <a:r>
              <a:rPr lang="pt-PT" sz="1400" dirty="0"/>
              <a:t>Aprovada a Plataforma de Oferta de Capacidade como o Marketplace da contratação do transporte</a:t>
            </a:r>
          </a:p>
        </p:txBody>
      </p: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xmlns="" id="{B2C0AAE0-44BC-8DAB-8C52-A839791B4542}"/>
              </a:ext>
            </a:extLst>
          </p:cNvPr>
          <p:cNvCxnSpPr/>
          <p:nvPr/>
        </p:nvCxnSpPr>
        <p:spPr>
          <a:xfrm flipV="1">
            <a:off x="1637414" y="2175844"/>
            <a:ext cx="0" cy="73747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: Forma 7">
            <a:extLst>
              <a:ext uri="{FF2B5EF4-FFF2-40B4-BE49-F238E27FC236}">
                <a16:creationId xmlns:a16="http://schemas.microsoft.com/office/drawing/2014/main" xmlns="" id="{A2F5CFD2-A065-EE42-59D0-93C11145655E}"/>
              </a:ext>
            </a:extLst>
          </p:cNvPr>
          <p:cNvSpPr/>
          <p:nvPr/>
        </p:nvSpPr>
        <p:spPr>
          <a:xfrm>
            <a:off x="5792162" y="2228896"/>
            <a:ext cx="881743" cy="631371"/>
          </a:xfrm>
          <a:custGeom>
            <a:avLst/>
            <a:gdLst>
              <a:gd name="connsiteX0" fmla="*/ 881743 w 881743"/>
              <a:gd name="connsiteY0" fmla="*/ 631371 h 631371"/>
              <a:gd name="connsiteX1" fmla="*/ 881743 w 881743"/>
              <a:gd name="connsiteY1" fmla="*/ 370114 h 631371"/>
              <a:gd name="connsiteX2" fmla="*/ 0 w 881743"/>
              <a:gd name="connsiteY2" fmla="*/ 370114 h 631371"/>
              <a:gd name="connsiteX3" fmla="*/ 0 w 881743"/>
              <a:gd name="connsiteY3" fmla="*/ 0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743" h="631371">
                <a:moveTo>
                  <a:pt x="881743" y="631371"/>
                </a:moveTo>
                <a:lnTo>
                  <a:pt x="881743" y="370114"/>
                </a:lnTo>
                <a:lnTo>
                  <a:pt x="0" y="37011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xmlns="" id="{C1628E84-0375-185A-8352-40E9D3CDB0F9}"/>
              </a:ext>
            </a:extLst>
          </p:cNvPr>
          <p:cNvSpPr/>
          <p:nvPr/>
        </p:nvSpPr>
        <p:spPr>
          <a:xfrm flipV="1">
            <a:off x="7327729" y="2884714"/>
            <a:ext cx="1957786" cy="1460962"/>
          </a:xfrm>
          <a:custGeom>
            <a:avLst/>
            <a:gdLst>
              <a:gd name="connsiteX0" fmla="*/ 772885 w 772885"/>
              <a:gd name="connsiteY0" fmla="*/ 631371 h 631371"/>
              <a:gd name="connsiteX1" fmla="*/ 772885 w 772885"/>
              <a:gd name="connsiteY1" fmla="*/ 304800 h 631371"/>
              <a:gd name="connsiteX2" fmla="*/ 0 w 772885"/>
              <a:gd name="connsiteY2" fmla="*/ 304800 h 631371"/>
              <a:gd name="connsiteX3" fmla="*/ 0 w 772885"/>
              <a:gd name="connsiteY3" fmla="*/ 0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885" h="631371">
                <a:moveTo>
                  <a:pt x="772885" y="631371"/>
                </a:moveTo>
                <a:lnTo>
                  <a:pt x="772885" y="304800"/>
                </a:lnTo>
                <a:lnTo>
                  <a:pt x="0" y="3048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xmlns="" id="{D66D2318-C0A2-E02D-0C6A-D22EE616E13E}"/>
              </a:ext>
            </a:extLst>
          </p:cNvPr>
          <p:cNvSpPr/>
          <p:nvPr/>
        </p:nvSpPr>
        <p:spPr>
          <a:xfrm>
            <a:off x="9525000" y="2884715"/>
            <a:ext cx="424543" cy="2208536"/>
          </a:xfrm>
          <a:custGeom>
            <a:avLst/>
            <a:gdLst>
              <a:gd name="connsiteX0" fmla="*/ 424543 w 424543"/>
              <a:gd name="connsiteY0" fmla="*/ 0 h 2362200"/>
              <a:gd name="connsiteX1" fmla="*/ 424543 w 424543"/>
              <a:gd name="connsiteY1" fmla="*/ 381000 h 2362200"/>
              <a:gd name="connsiteX2" fmla="*/ 0 w 424543"/>
              <a:gd name="connsiteY2" fmla="*/ 381000 h 2362200"/>
              <a:gd name="connsiteX3" fmla="*/ 0 w 424543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43" h="2362200">
                <a:moveTo>
                  <a:pt x="424543" y="0"/>
                </a:moveTo>
                <a:lnTo>
                  <a:pt x="424543" y="381000"/>
                </a:lnTo>
                <a:lnTo>
                  <a:pt x="0" y="381000"/>
                </a:lnTo>
                <a:lnTo>
                  <a:pt x="0" y="2362200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xmlns="" id="{7D489DA5-F3C3-EB7A-46AF-F198EBC7F051}"/>
              </a:ext>
            </a:extLst>
          </p:cNvPr>
          <p:cNvSpPr/>
          <p:nvPr/>
        </p:nvSpPr>
        <p:spPr>
          <a:xfrm>
            <a:off x="10419526" y="2884714"/>
            <a:ext cx="531503" cy="555172"/>
          </a:xfrm>
          <a:custGeom>
            <a:avLst/>
            <a:gdLst>
              <a:gd name="connsiteX0" fmla="*/ 0 w 664029"/>
              <a:gd name="connsiteY0" fmla="*/ 0 h 555172"/>
              <a:gd name="connsiteX1" fmla="*/ 0 w 664029"/>
              <a:gd name="connsiteY1" fmla="*/ 370115 h 555172"/>
              <a:gd name="connsiteX2" fmla="*/ 664029 w 664029"/>
              <a:gd name="connsiteY2" fmla="*/ 370115 h 555172"/>
              <a:gd name="connsiteX3" fmla="*/ 664029 w 664029"/>
              <a:gd name="connsiteY3" fmla="*/ 555172 h 5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29" h="555172">
                <a:moveTo>
                  <a:pt x="0" y="0"/>
                </a:moveTo>
                <a:lnTo>
                  <a:pt x="0" y="370115"/>
                </a:lnTo>
                <a:lnTo>
                  <a:pt x="664029" y="370115"/>
                </a:lnTo>
                <a:lnTo>
                  <a:pt x="664029" y="555172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xmlns="" id="{355AB6DC-FDC2-EB89-CEE8-A872307BB5AC}"/>
              </a:ext>
            </a:extLst>
          </p:cNvPr>
          <p:cNvSpPr/>
          <p:nvPr/>
        </p:nvSpPr>
        <p:spPr>
          <a:xfrm>
            <a:off x="10831286" y="2590800"/>
            <a:ext cx="0" cy="283029"/>
          </a:xfrm>
          <a:custGeom>
            <a:avLst/>
            <a:gdLst>
              <a:gd name="connsiteX0" fmla="*/ 0 w 0"/>
              <a:gd name="connsiteY0" fmla="*/ 283029 h 283029"/>
              <a:gd name="connsiteX1" fmla="*/ 0 w 0"/>
              <a:gd name="connsiteY1" fmla="*/ 0 h 28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3029">
                <a:moveTo>
                  <a:pt x="0" y="28302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7A96EF5-CFBB-914F-0724-9D13D2105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42" y="3938946"/>
            <a:ext cx="2126461" cy="40673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15BFF1A-5E9B-D4E5-DA0E-797B92BE22E0}"/>
              </a:ext>
            </a:extLst>
          </p:cNvPr>
          <p:cNvSpPr txBox="1"/>
          <p:nvPr/>
        </p:nvSpPr>
        <p:spPr>
          <a:xfrm>
            <a:off x="5543890" y="3920323"/>
            <a:ext cx="2762732" cy="163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b="1"/>
              <a:t>2021: Novo Arcabouço Legal</a:t>
            </a:r>
          </a:p>
          <a:p>
            <a:pPr algn="ctr"/>
            <a:r>
              <a:rPr lang="pt-PT" sz="2000"/>
              <a:t>Publicadas a Lei nº 14.134 e o Decreto nº 10.712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340C4EFD-8FB2-4694-A07C-9CEAF1F82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269" y="6271940"/>
            <a:ext cx="1128432" cy="5102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EC6FE2E-0EBB-373E-1348-D78D2A3B4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647" y="5715725"/>
            <a:ext cx="863218" cy="86321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21ADC21B-F6E5-B22A-83AB-36DD027262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29" b="89744" l="9278" r="89897">
                        <a14:foregroundMark x1="11546" y1="30342" x2="9278" y2="33333"/>
                        <a14:foregroundMark x1="46598" y1="40598" x2="46598" y2="405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1099" y="718279"/>
            <a:ext cx="1014498" cy="489469"/>
          </a:xfrm>
          <a:prstGeom prst="rect">
            <a:avLst/>
          </a:prstGeom>
        </p:spPr>
      </p:pic>
      <p:pic>
        <p:nvPicPr>
          <p:cNvPr id="1026" name="Picture 2" descr="A NTS">
            <a:extLst>
              <a:ext uri="{FF2B5EF4-FFF2-40B4-BE49-F238E27FC236}">
                <a16:creationId xmlns:a16="http://schemas.microsoft.com/office/drawing/2014/main" xmlns="" id="{151B8012-F069-F45F-CFFD-4F905F4A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42" y="794145"/>
            <a:ext cx="1014498" cy="41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0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EB35C623-85A8-5620-9A5E-4128B2E6F366}"/>
              </a:ext>
            </a:extLst>
          </p:cNvPr>
          <p:cNvSpPr/>
          <p:nvPr/>
        </p:nvSpPr>
        <p:spPr>
          <a:xfrm>
            <a:off x="1323975" y="5584685"/>
            <a:ext cx="9410829" cy="841315"/>
          </a:xfrm>
          <a:prstGeom prst="roundRect">
            <a:avLst/>
          </a:prstGeom>
          <a:solidFill>
            <a:srgbClr val="FFD966"/>
          </a:solidFill>
          <a:ln w="127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BA546E-5D89-6884-AAAD-08614988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60" y="432000"/>
            <a:ext cx="11172279" cy="547200"/>
          </a:xfrm>
        </p:spPr>
        <p:txBody>
          <a:bodyPr>
            <a:noAutofit/>
          </a:bodyPr>
          <a:lstStyle/>
          <a:p>
            <a:r>
              <a:rPr lang="pt-BR" sz="3600" b="1">
                <a:latin typeface="Calibri Light"/>
                <a:cs typeface="Segoe UI"/>
              </a:rPr>
              <a:t>A Nova Lei do Gás e seu Decreto regulamentador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5EC5896-3B3C-537C-0E2E-0CDF04BC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824" y="1152641"/>
            <a:ext cx="10038871" cy="425860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Regime de outorga autorizativo – mais célere e adequado à natureza da atividade de transporte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Regime de entradas e saídas para tarifas e contratação de capacidade – fluxos físicos menos relevantes que contratuais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Acesso às infraestruturas de escoamento, tratamento, processamento e regaseificação de GNL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Regras para autorização de comercialização, carregamento, estocagem, acondicionamento, dentre outras.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B56672D-0423-5E1A-CAF1-699678A4875D}"/>
              </a:ext>
            </a:extLst>
          </p:cNvPr>
          <p:cNvSpPr txBox="1"/>
          <p:nvPr/>
        </p:nvSpPr>
        <p:spPr>
          <a:xfrm>
            <a:off x="1390584" y="5595003"/>
            <a:ext cx="927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ANP é citada mais de 90 vezes na Lei:  o </a:t>
            </a:r>
            <a:r>
              <a:rPr lang="pt-BR" sz="2400" b="1" u="sng" dirty="0"/>
              <a:t>desafio</a:t>
            </a:r>
            <a:r>
              <a:rPr lang="pt-BR" sz="2400" b="1" dirty="0"/>
              <a:t> é avançar na regulamentação sem prejuízo da indispensável participação social. </a:t>
            </a:r>
          </a:p>
        </p:txBody>
      </p:sp>
    </p:spTree>
    <p:extLst>
      <p:ext uri="{BB962C8B-B14F-4D97-AF65-F5344CB8AC3E}">
        <p14:creationId xmlns:p14="http://schemas.microsoft.com/office/powerpoint/2010/main" val="84359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90D2DFFC-C538-10E2-5883-E154159B3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549495"/>
              </p:ext>
            </p:extLst>
          </p:nvPr>
        </p:nvGraphicFramePr>
        <p:xfrm>
          <a:off x="881294" y="719666"/>
          <a:ext cx="10625762" cy="599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7670DE5-06AE-BDEE-CAF6-EB3DCD44E583}"/>
              </a:ext>
            </a:extLst>
          </p:cNvPr>
          <p:cNvSpPr txBox="1"/>
          <p:nvPr/>
        </p:nvSpPr>
        <p:spPr>
          <a:xfrm>
            <a:off x="281219" y="138701"/>
            <a:ext cx="10287000" cy="428322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800">
                <a:solidFill>
                  <a:srgbClr val="BF9000"/>
                </a:solidFill>
                <a:latin typeface="Calibri Light"/>
              </a:rPr>
              <a:t>Agenda Regulatória do Gás Natural na ANP (2023-2024): destaques</a:t>
            </a:r>
          </a:p>
        </p:txBody>
      </p:sp>
    </p:spTree>
    <p:extLst>
      <p:ext uri="{BB962C8B-B14F-4D97-AF65-F5344CB8AC3E}">
        <p14:creationId xmlns:p14="http://schemas.microsoft.com/office/powerpoint/2010/main" val="12322637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0BD4E78-8AEB-186E-D226-58EA71673F3D}"/>
              </a:ext>
            </a:extLst>
          </p:cNvPr>
          <p:cNvSpPr txBox="1"/>
          <p:nvPr/>
        </p:nvSpPr>
        <p:spPr>
          <a:xfrm>
            <a:off x="3159796" y="997764"/>
            <a:ext cx="563310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Número de contratos de transporte assinados por ano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 descr="Gráfico&#10;&#10;Descrição gerada automaticamente">
            <a:extLst>
              <a:ext uri="{FF2B5EF4-FFF2-40B4-BE49-F238E27FC236}">
                <a16:creationId xmlns:a16="http://schemas.microsoft.com/office/drawing/2014/main" xmlns="" id="{35AF15D8-6CD9-3ADE-743C-29A7D17E8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28" y="1445417"/>
            <a:ext cx="8393423" cy="506883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631D9FBB-32A5-C71F-1600-24DB726E357D}"/>
              </a:ext>
            </a:extLst>
          </p:cNvPr>
          <p:cNvSpPr txBox="1"/>
          <p:nvPr/>
        </p:nvSpPr>
        <p:spPr>
          <a:xfrm rot="5400000">
            <a:off x="8474278" y="3390493"/>
            <a:ext cx="369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Relatório de Gestão 2023 - SIM (3709697)</a:t>
            </a:r>
          </a:p>
        </p:txBody>
      </p:sp>
      <p:sp>
        <p:nvSpPr>
          <p:cNvPr id="2" name="Título 9">
            <a:extLst>
              <a:ext uri="{FF2B5EF4-FFF2-40B4-BE49-F238E27FC236}">
                <a16:creationId xmlns:a16="http://schemas.microsoft.com/office/drawing/2014/main" xmlns="" id="{0726F647-5259-68D4-AB3E-31F9B9F625E5}"/>
              </a:ext>
            </a:extLst>
          </p:cNvPr>
          <p:cNvSpPr txBox="1">
            <a:spLocks/>
          </p:cNvSpPr>
          <p:nvPr/>
        </p:nvSpPr>
        <p:spPr>
          <a:xfrm>
            <a:off x="304138" y="431393"/>
            <a:ext cx="95040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BF9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dirty="0"/>
              <a:t>TRANSPORTE: Novos contratos de transporte assinados</a:t>
            </a:r>
          </a:p>
        </p:txBody>
      </p:sp>
    </p:spTree>
    <p:extLst>
      <p:ext uri="{BB962C8B-B14F-4D97-AF65-F5344CB8AC3E}">
        <p14:creationId xmlns:p14="http://schemas.microsoft.com/office/powerpoint/2010/main" val="83215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6E2B3C-5F19-15C5-B917-B1A6A060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C0F465B4-4827-A1B7-164F-F9DFB047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02" y="527416"/>
            <a:ext cx="11196393" cy="547200"/>
          </a:xfrm>
        </p:spPr>
        <p:txBody>
          <a:bodyPr>
            <a:normAutofit/>
          </a:bodyPr>
          <a:lstStyle/>
          <a:p>
            <a:r>
              <a:rPr lang="pt-BR" sz="2800" b="1" kern="0" dirty="0">
                <a:latin typeface="Calibri" panose="020F0502020204030204" pitchFamily="34" charset="0"/>
                <a:ea typeface="Times New Roman" panose="02020603050405020304" pitchFamily="18" charset="0"/>
              </a:rPr>
              <a:t>COMERCIALIZAÇÃO: C</a:t>
            </a:r>
            <a:r>
              <a:rPr lang="pt-B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ontratos de compra e venda de gás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40BA8C4-4F6C-1F69-F39A-BB76BD66CA0B}"/>
              </a:ext>
            </a:extLst>
          </p:cNvPr>
          <p:cNvSpPr txBox="1"/>
          <p:nvPr/>
        </p:nvSpPr>
        <p:spPr>
          <a:xfrm>
            <a:off x="2443675" y="1220667"/>
            <a:ext cx="7653222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Evolução do registro de instrumentos contratuais de comercialização de gás natural por ano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 descr="Gráfico, Gráfico de cascata&#10;&#10;Descrição gerada automaticamente">
            <a:extLst>
              <a:ext uri="{FF2B5EF4-FFF2-40B4-BE49-F238E27FC236}">
                <a16:creationId xmlns:a16="http://schemas.microsoft.com/office/drawing/2014/main" xmlns="" id="{4121088F-C6AF-0DC6-829F-690DEACCF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08" y="1679367"/>
            <a:ext cx="8529905" cy="49841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5C85E32-771C-6A3E-6FAE-AC4855D2B828}"/>
              </a:ext>
            </a:extLst>
          </p:cNvPr>
          <p:cNvSpPr txBox="1"/>
          <p:nvPr/>
        </p:nvSpPr>
        <p:spPr>
          <a:xfrm rot="16200000">
            <a:off x="-338422" y="4529877"/>
            <a:ext cx="357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 Relatório de Gestão 2023 - SIM (3709697)</a:t>
            </a:r>
          </a:p>
        </p:txBody>
      </p:sp>
    </p:spTree>
    <p:extLst>
      <p:ext uri="{BB962C8B-B14F-4D97-AF65-F5344CB8AC3E}">
        <p14:creationId xmlns:p14="http://schemas.microsoft.com/office/powerpoint/2010/main" val="234797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F88305-FA12-AD2F-5A29-B51B18C1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CDC86216-CADD-E38E-ACBB-F6910E27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55" y="199152"/>
            <a:ext cx="9504000" cy="547200"/>
          </a:xfrm>
        </p:spPr>
        <p:txBody>
          <a:bodyPr>
            <a:normAutofit/>
          </a:bodyPr>
          <a:lstStyle/>
          <a:p>
            <a:r>
              <a:rPr lang="pt-BR" sz="2800" b="1" dirty="0"/>
              <a:t>Market </a:t>
            </a:r>
            <a:r>
              <a:rPr lang="pt-BR" sz="2800" b="1" dirty="0" err="1"/>
              <a:t>Share</a:t>
            </a:r>
            <a:r>
              <a:rPr lang="pt-BR" sz="2800" b="1" dirty="0"/>
              <a:t>: Volume de vendas por região do Brasil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13ABE5-0546-17C5-87F4-5EB5436C1895}"/>
              </a:ext>
            </a:extLst>
          </p:cNvPr>
          <p:cNvSpPr txBox="1"/>
          <p:nvPr/>
        </p:nvSpPr>
        <p:spPr>
          <a:xfrm>
            <a:off x="326744" y="667070"/>
            <a:ext cx="1129229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Volume de vendas de gás natural por região do Brasil para mercado não térmico atendidos pela malha integrada de gasodutos de transporte entre 2020 e novembro de 2023</a:t>
            </a: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D78D8F54-6AC5-C6D9-2088-54EE17FA5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66" y="1214270"/>
            <a:ext cx="10227999" cy="49350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F10B2A-B9EA-A21F-4A59-AA639B7D312E}"/>
              </a:ext>
            </a:extLst>
          </p:cNvPr>
          <p:cNvSpPr txBox="1"/>
          <p:nvPr/>
        </p:nvSpPr>
        <p:spPr>
          <a:xfrm>
            <a:off x="615106" y="6149328"/>
            <a:ext cx="11373259" cy="671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6200" marR="76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índice de </a:t>
            </a:r>
            <a:r>
              <a:rPr lang="pt-BR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market</a:t>
            </a:r>
            <a:r>
              <a:rPr lang="pt-B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share</a:t>
            </a:r>
            <a:r>
              <a:rPr lang="pt-B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(participação de mercado) da Petrobras na oferta de gás natural na malha integrada de transporte reduziu de 100%, em 2021, para 83% em 2022 e para 78% em 2023, (até novembro).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30BCB1B-F020-14FA-B3FA-6031C5EB00C8}"/>
              </a:ext>
            </a:extLst>
          </p:cNvPr>
          <p:cNvSpPr txBox="1"/>
          <p:nvPr/>
        </p:nvSpPr>
        <p:spPr>
          <a:xfrm rot="16200000">
            <a:off x="-3014342" y="3629172"/>
            <a:ext cx="6559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Comunicado ANP: “Gás natural: com medidas da ANP, abertura do mercado continua avançando”.</a:t>
            </a:r>
          </a:p>
        </p:txBody>
      </p:sp>
    </p:spTree>
    <p:extLst>
      <p:ext uri="{BB962C8B-B14F-4D97-AF65-F5344CB8AC3E}">
        <p14:creationId xmlns:p14="http://schemas.microsoft.com/office/powerpoint/2010/main" val="309657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F88305-FA12-AD2F-5A29-B51B18C1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CDC86216-CADD-E38E-ACBB-F6910E27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6" y="189102"/>
            <a:ext cx="9504000" cy="547200"/>
          </a:xfrm>
        </p:spPr>
        <p:txBody>
          <a:bodyPr/>
          <a:lstStyle/>
          <a:p>
            <a:r>
              <a:rPr lang="pt-BR" b="1" dirty="0"/>
              <a:t>Concentração do Mercado: HHI por região do Brasil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13ABE5-0546-17C5-87F4-5EB5436C1895}"/>
              </a:ext>
            </a:extLst>
          </p:cNvPr>
          <p:cNvSpPr txBox="1"/>
          <p:nvPr/>
        </p:nvSpPr>
        <p:spPr>
          <a:xfrm>
            <a:off x="457226" y="810529"/>
            <a:ext cx="11277547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Índice HHI</a:t>
            </a:r>
            <a:r>
              <a:rPr lang="pt-B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por região do Brasil, para mercado não térmico, atendidos pela malha integrada de gasodutos de transporte (2021 a 2024*)</a:t>
            </a: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DEE46BC4-47B4-E23B-9675-5D7BB1EC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11" y="1482444"/>
            <a:ext cx="8860220" cy="51845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A27D101-2C30-40A8-80E4-38CC4C9F8AD1}"/>
              </a:ext>
            </a:extLst>
          </p:cNvPr>
          <p:cNvSpPr txBox="1"/>
          <p:nvPr/>
        </p:nvSpPr>
        <p:spPr>
          <a:xfrm>
            <a:off x="523638" y="6407288"/>
            <a:ext cx="3829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* Dados de 2024 referentes aos meses de janeiro e fevereiro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A0C9526-1F80-12FC-AD8A-3541E5CD379D}"/>
              </a:ext>
            </a:extLst>
          </p:cNvPr>
          <p:cNvSpPr txBox="1"/>
          <p:nvPr/>
        </p:nvSpPr>
        <p:spPr>
          <a:xfrm rot="16200000">
            <a:off x="-2632745" y="4302906"/>
            <a:ext cx="6559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ANP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284D192-04E7-E35B-0289-266708CE8B1D}"/>
              </a:ext>
            </a:extLst>
          </p:cNvPr>
          <p:cNvSpPr/>
          <p:nvPr/>
        </p:nvSpPr>
        <p:spPr>
          <a:xfrm>
            <a:off x="2165131" y="1608083"/>
            <a:ext cx="2188402" cy="4614041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CD4A68C6-8F2F-C938-F7CE-6A07EE180DB8}"/>
              </a:ext>
            </a:extLst>
          </p:cNvPr>
          <p:cNvSpPr/>
          <p:nvPr/>
        </p:nvSpPr>
        <p:spPr>
          <a:xfrm>
            <a:off x="4350528" y="1606212"/>
            <a:ext cx="1903127" cy="4614041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AB9403F-20E3-3D7C-B2E6-B73AA57B93A9}"/>
              </a:ext>
            </a:extLst>
          </p:cNvPr>
          <p:cNvSpPr/>
          <p:nvPr/>
        </p:nvSpPr>
        <p:spPr>
          <a:xfrm>
            <a:off x="6253655" y="1606315"/>
            <a:ext cx="1903127" cy="4614041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E770EBA-141C-DD8F-FDEC-070A80FA8DCA}"/>
              </a:ext>
            </a:extLst>
          </p:cNvPr>
          <p:cNvSpPr/>
          <p:nvPr/>
        </p:nvSpPr>
        <p:spPr>
          <a:xfrm>
            <a:off x="8164287" y="1606212"/>
            <a:ext cx="2188402" cy="4614041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09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F88305-FA12-AD2F-5A29-B51B18C1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CDC86216-CADD-E38E-ACBB-F6910E27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6" y="189102"/>
            <a:ext cx="9504000" cy="547200"/>
          </a:xfrm>
        </p:spPr>
        <p:txBody>
          <a:bodyPr/>
          <a:lstStyle/>
          <a:p>
            <a:r>
              <a:rPr lang="pt-BR" dirty="0"/>
              <a:t>Efeitos da abertura do mercado nos preços do gás natural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13ABE5-0546-17C5-87F4-5EB5436C1895}"/>
              </a:ext>
            </a:extLst>
          </p:cNvPr>
          <p:cNvSpPr txBox="1"/>
          <p:nvPr/>
        </p:nvSpPr>
        <p:spPr>
          <a:xfrm>
            <a:off x="159473" y="720326"/>
            <a:ext cx="11292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/>
            <a:r>
              <a:rPr lang="pt-B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Preços médios sem impostos ponderados pelo volume – Região Nordeste – Petrobrás x Demais</a:t>
            </a:r>
          </a:p>
          <a:p>
            <a:pPr marL="76200" marR="76200" algn="ctr"/>
            <a:r>
              <a:rPr lang="pt-B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(Mercado não-térmico, Malha Integrada de Transporte e Entrega no </a:t>
            </a:r>
            <a:r>
              <a:rPr lang="pt-BR" sz="14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City Gate</a:t>
            </a:r>
            <a:r>
              <a:rPr lang="pt-B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xmlns="" id="{D659D92B-0781-C3AF-63A1-BC06EEF0C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10" y="1270321"/>
            <a:ext cx="9354207" cy="547364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9095C81-2014-5E00-7F93-8885DE8EA79E}"/>
              </a:ext>
            </a:extLst>
          </p:cNvPr>
          <p:cNvSpPr txBox="1"/>
          <p:nvPr/>
        </p:nvSpPr>
        <p:spPr>
          <a:xfrm rot="16200000">
            <a:off x="-2829676" y="4064233"/>
            <a:ext cx="6559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ANP</a:t>
            </a:r>
          </a:p>
        </p:txBody>
      </p:sp>
    </p:spTree>
    <p:extLst>
      <p:ext uri="{BB962C8B-B14F-4D97-AF65-F5344CB8AC3E}">
        <p14:creationId xmlns:p14="http://schemas.microsoft.com/office/powerpoint/2010/main" val="1329695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accent4">
              <a:lumMod val="60000"/>
              <a:lumOff val="4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6D64AE8CB424C8BDC9A93FBFBFA77" ma:contentTypeVersion="15" ma:contentTypeDescription="Create a new document." ma:contentTypeScope="" ma:versionID="641a4a201d7d09cfbfbb20b76835ba2c">
  <xsd:schema xmlns:xsd="http://www.w3.org/2001/XMLSchema" xmlns:xs="http://www.w3.org/2001/XMLSchema" xmlns:p="http://schemas.microsoft.com/office/2006/metadata/properties" xmlns:ns1="http://schemas.microsoft.com/sharepoint/v3" xmlns:ns3="e2394bc7-75e1-459d-b7e4-b79e985ae3aa" xmlns:ns4="b4345ca0-aef4-4e45-a917-6eb3c62dd72b" targetNamespace="http://schemas.microsoft.com/office/2006/metadata/properties" ma:root="true" ma:fieldsID="12670e62ff7bbd4fbd2759820a844d9c" ns1:_="" ns3:_="" ns4:_="">
    <xsd:import namespace="http://schemas.microsoft.com/sharepoint/v3"/>
    <xsd:import namespace="e2394bc7-75e1-459d-b7e4-b79e985ae3aa"/>
    <xsd:import namespace="b4345ca0-aef4-4e45-a917-6eb3c62dd7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94bc7-75e1-459d-b7e4-b79e985ae3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5ca0-aef4-4e45-a917-6eb3c62dd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B8AABD-C066-4791-BD04-CE080323B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60EFBA-A853-4BFF-80DA-E0E3716E9FCB}">
  <ds:schemaRefs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e2394bc7-75e1-459d-b7e4-b79e985ae3aa"/>
    <ds:schemaRef ds:uri="http://schemas.microsoft.com/office/infopath/2007/PartnerControls"/>
    <ds:schemaRef ds:uri="b4345ca0-aef4-4e45-a917-6eb3c62dd72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8CD055-EDA8-4739-B5C6-0A61418B2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394bc7-75e1-459d-b7e4-b79e985ae3aa"/>
    <ds:schemaRef ds:uri="b4345ca0-aef4-4e45-a917-6eb3c62d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8161</TotalTime>
  <Words>820</Words>
  <Application>Microsoft Office PowerPoint</Application>
  <PresentationFormat>Widescreen</PresentationFormat>
  <Paragraphs>71</Paragraphs>
  <Slides>11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Black</vt:lpstr>
      <vt:lpstr>Segoe UI Semibold</vt:lpstr>
      <vt:lpstr>Segoe UI Semilight</vt:lpstr>
      <vt:lpstr>Times New Roman</vt:lpstr>
      <vt:lpstr>Tema do Office</vt:lpstr>
      <vt:lpstr>Três anos da Nova Lei do Gás: Os Desafios do Uso de Gás Natural no Brasil</vt:lpstr>
      <vt:lpstr>O caminho recente à Nova Lei do Gás</vt:lpstr>
      <vt:lpstr>A Nova Lei do Gás e seu Decreto regulamentador</vt:lpstr>
      <vt:lpstr>Apresentação do PowerPoint</vt:lpstr>
      <vt:lpstr>Apresentação do PowerPoint</vt:lpstr>
      <vt:lpstr>COMERCIALIZAÇÃO: Contratos de compra e venda de gás</vt:lpstr>
      <vt:lpstr>Market Share: Volume de vendas por região do Brasil</vt:lpstr>
      <vt:lpstr>Concentração do Mercado: HHI por região do Brasil</vt:lpstr>
      <vt:lpstr>Efeitos da abertura do mercado nos preços do gás natural</vt:lpstr>
      <vt:lpstr>Considerações Finais</vt:lpstr>
      <vt:lpstr>Obrigada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Carlos Machado</dc:creator>
  <cp:lastModifiedBy>Gelmara Gründemann Paggi</cp:lastModifiedBy>
  <cp:revision>208</cp:revision>
  <dcterms:created xsi:type="dcterms:W3CDTF">2021-02-04T19:48:34Z</dcterms:created>
  <dcterms:modified xsi:type="dcterms:W3CDTF">2024-05-06T22:03:44Z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0x0101006C16D64AE8CB424C8BDC9A93FBFBFA77</vt:lpwstr>
  </property>
  <property fmtid="{D5CDD505-2E9C-101B-9397-08002B2CF9AE}" pid="3" name="MediaServiceImageTags">
    <vt:lpwstr/>
  </property>
</Properties>
</file>