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63" r:id="rId7"/>
    <p:sldId id="261" r:id="rId8"/>
    <p:sldId id="264" r:id="rId9"/>
    <p:sldId id="260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5" r:id="rId20"/>
    <p:sldId id="25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bracedf.sharepoint.com/sites/Gasnatural/Shared%20Documents/11%20-%20Intelig&#234;ncia%20de%20Mercado/2023/Pre&#231;o%20Petrobras%20x%20outros%20produt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elo\Desktop\Produ&#231;&#227;o%20Reinje&#231;&#227;o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Preço molécula mercado</a:t>
            </a:r>
            <a:r>
              <a:rPr lang="pt-BR" baseline="0" dirty="0"/>
              <a:t> cativo (USD/MMBTU)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'[Preço Petrobras x outros produtores.xlsx]Planilha1'!$B$2</c:f>
              <c:strCache>
                <c:ptCount val="1"/>
                <c:pt idx="0">
                  <c:v>Outros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'[Preço Petrobras x outros produtores.xlsx]Planilha1'!$A$3:$A$38</c:f>
              <c:numCache>
                <c:formatCode>mmm\-yy</c:formatCode>
                <c:ptCount val="3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</c:numCache>
            </c:numRef>
          </c:cat>
          <c:val>
            <c:numRef>
              <c:f>'[Preço Petrobras x outros produtores.xlsx]Planilha1'!$B$3:$B$38</c:f>
              <c:numCache>
                <c:formatCode>_(* #,##0.00_);_(* \(#,##0.00\);_(* "-"??_);_(@_)</c:formatCode>
                <c:ptCount val="36"/>
                <c:pt idx="0">
                  <c:v>7.2680854599262377</c:v>
                </c:pt>
                <c:pt idx="1">
                  <c:v>8.2056773351986028</c:v>
                </c:pt>
                <c:pt idx="2">
                  <c:v>8.5825630254391179</c:v>
                </c:pt>
                <c:pt idx="3">
                  <c:v>8.9686111273441469</c:v>
                </c:pt>
                <c:pt idx="4">
                  <c:v>9.5774710955353566</c:v>
                </c:pt>
                <c:pt idx="5">
                  <c:v>9.9688631761834241</c:v>
                </c:pt>
                <c:pt idx="6">
                  <c:v>9.545497106137951</c:v>
                </c:pt>
                <c:pt idx="7">
                  <c:v>10.584264990002428</c:v>
                </c:pt>
                <c:pt idx="8">
                  <c:v>10.62557187566007</c:v>
                </c:pt>
                <c:pt idx="9">
                  <c:v>10.509751014306602</c:v>
                </c:pt>
                <c:pt idx="10">
                  <c:v>10.081299570956691</c:v>
                </c:pt>
                <c:pt idx="11">
                  <c:v>10.077328891381603</c:v>
                </c:pt>
                <c:pt idx="12">
                  <c:v>10.664215561931584</c:v>
                </c:pt>
                <c:pt idx="13">
                  <c:v>9.3091370936011035</c:v>
                </c:pt>
                <c:pt idx="14">
                  <c:v>8.9894120228411278</c:v>
                </c:pt>
                <c:pt idx="15">
                  <c:v>9.2150931583856686</c:v>
                </c:pt>
                <c:pt idx="16">
                  <c:v>8.3560205686104201</c:v>
                </c:pt>
                <c:pt idx="17">
                  <c:v>8.5899234839803995</c:v>
                </c:pt>
                <c:pt idx="18">
                  <c:v>8.7365827884557135</c:v>
                </c:pt>
                <c:pt idx="19">
                  <c:v>8.2219444822331536</c:v>
                </c:pt>
                <c:pt idx="20">
                  <c:v>8.1770856212692333</c:v>
                </c:pt>
                <c:pt idx="21">
                  <c:v>8.2067053316922625</c:v>
                </c:pt>
                <c:pt idx="22">
                  <c:v>8.7541348353501682</c:v>
                </c:pt>
                <c:pt idx="23">
                  <c:v>8.6097431767822705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C8-4942-B664-4669400EE506}"/>
            </c:ext>
          </c:extLst>
        </c:ser>
        <c:ser>
          <c:idx val="1"/>
          <c:order val="1"/>
          <c:tx>
            <c:strRef>
              <c:f>'[Preço Petrobras x outros produtores.xlsx]Planilha1'!$C$2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'[Preço Petrobras x outros produtores.xlsx]Planilha1'!$A$3:$A$38</c:f>
              <c:numCache>
                <c:formatCode>mmm\-yy</c:formatCode>
                <c:ptCount val="3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</c:numCache>
            </c:numRef>
          </c:cat>
          <c:val>
            <c:numRef>
              <c:f>'[Preço Petrobras x outros produtores.xlsx]Planilha1'!$C$3:$C$38</c:f>
              <c:numCache>
                <c:formatCode>General</c:formatCode>
                <c:ptCount val="36"/>
                <c:pt idx="23" formatCode="_(* #,##0.00_);_(* \(#,##0.00\);_(* &quot;-&quot;??_);_(@_)">
                  <c:v>8.6097431767822705</c:v>
                </c:pt>
                <c:pt idx="24" formatCode="_(* #,##0.00_);_(* \(#,##0.00\);_(* &quot;-&quot;??_);_(@_)">
                  <c:v>10.070333874206197</c:v>
                </c:pt>
                <c:pt idx="25" formatCode="_(* #,##0.00_);_(* \(#,##0.00\);_(* &quot;-&quot;??_);_(@_)">
                  <c:v>10.524448842617081</c:v>
                </c:pt>
                <c:pt idx="26" formatCode="_(* #,##0.00_);_(* \(#,##0.00\);_(* &quot;-&quot;??_);_(@_)">
                  <c:v>10.635490198194985</c:v>
                </c:pt>
                <c:pt idx="27" formatCode="_(* #,##0.00_);_(* \(#,##0.00\);_(* &quot;-&quot;??_);_(@_)">
                  <c:v>10.713141779189518</c:v>
                </c:pt>
                <c:pt idx="28" formatCode="_(* #,##0.00_);_(* \(#,##0.00\);_(* &quot;-&quot;??_);_(@_)">
                  <c:v>10.927302374811251</c:v>
                </c:pt>
                <c:pt idx="29" formatCode="_(* #,##0.00_);_(* \(#,##0.00\);_(* &quot;-&quot;??_);_(@_)">
                  <c:v>10.910314299628745</c:v>
                </c:pt>
                <c:pt idx="30" formatCode="_(* #,##0.00_);_(* \(#,##0.00\);_(* &quot;-&quot;??_);_(@_)">
                  <c:v>10.958277868714184</c:v>
                </c:pt>
                <c:pt idx="31" formatCode="_(* #,##0.00_);_(* \(#,##0.00\);_(* &quot;-&quot;??_);_(@_)">
                  <c:v>10.991688531432173</c:v>
                </c:pt>
                <c:pt idx="32" formatCode="_(* #,##0.00_);_(* \(#,##0.00\);_(* &quot;-&quot;??_);_(@_)">
                  <c:v>10.99643017079069</c:v>
                </c:pt>
                <c:pt idx="33" formatCode="_(* #,##0.00_);_(* \(#,##0.00\);_(* &quot;-&quot;??_);_(@_)">
                  <c:v>10.982327486677404</c:v>
                </c:pt>
                <c:pt idx="34" formatCode="_(* #,##0.00_);_(* \(#,##0.00\);_(* &quot;-&quot;??_);_(@_)">
                  <c:v>10.918337524450248</c:v>
                </c:pt>
                <c:pt idx="35" formatCode="_(* #,##0.00_);_(* \(#,##0.00\);_(* &quot;-&quot;??_);_(@_)">
                  <c:v>10.925220856223088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C8-4942-B664-4669400EE506}"/>
            </c:ext>
          </c:extLst>
        </c:ser>
        <c:ser>
          <c:idx val="2"/>
          <c:order val="2"/>
          <c:tx>
            <c:strRef>
              <c:f>'[Preço Petrobras x outros produtores.xlsx]Planilha1'!$D$2</c:f>
              <c:strCache>
                <c:ptCount val="1"/>
                <c:pt idx="0">
                  <c:v> Petrobras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'[Preço Petrobras x outros produtores.xlsx]Planilha1'!$A$3:$A$38</c:f>
              <c:numCache>
                <c:formatCode>mmm\-yy</c:formatCode>
                <c:ptCount val="3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</c:numCache>
            </c:numRef>
          </c:cat>
          <c:val>
            <c:numRef>
              <c:f>'[Preço Petrobras x outros produtores.xlsx]Planilha1'!$D$3:$D$38</c:f>
              <c:numCache>
                <c:formatCode>_(* #,##0.00_);_(* \(#,##0.00\);_(* "-"??_);_(@_)</c:formatCode>
                <c:ptCount val="36"/>
                <c:pt idx="0">
                  <c:v>9.3898629079671849</c:v>
                </c:pt>
                <c:pt idx="1">
                  <c:v>11.570875876776173</c:v>
                </c:pt>
                <c:pt idx="2">
                  <c:v>12.102324697314101</c:v>
                </c:pt>
                <c:pt idx="3">
                  <c:v>12.637404465301161</c:v>
                </c:pt>
                <c:pt idx="4">
                  <c:v>14.312067710179166</c:v>
                </c:pt>
                <c:pt idx="5">
                  <c:v>13.005513928532316</c:v>
                </c:pt>
                <c:pt idx="6">
                  <c:v>12.235442308431971</c:v>
                </c:pt>
                <c:pt idx="7">
                  <c:v>13.402852755071732</c:v>
                </c:pt>
                <c:pt idx="8">
                  <c:v>13.17376107194551</c:v>
                </c:pt>
                <c:pt idx="9">
                  <c:v>13.149970654058155</c:v>
                </c:pt>
                <c:pt idx="10">
                  <c:v>12.429746954919544</c:v>
                </c:pt>
                <c:pt idx="11">
                  <c:v>12.506081685078641</c:v>
                </c:pt>
                <c:pt idx="12">
                  <c:v>12.80490420943276</c:v>
                </c:pt>
                <c:pt idx="13">
                  <c:v>10.946894743590772</c:v>
                </c:pt>
                <c:pt idx="14">
                  <c:v>10.865855813481161</c:v>
                </c:pt>
                <c:pt idx="15">
                  <c:v>11.281953662116001</c:v>
                </c:pt>
                <c:pt idx="16">
                  <c:v>10.187288951873713</c:v>
                </c:pt>
                <c:pt idx="17">
                  <c:v>10.462928229973953</c:v>
                </c:pt>
                <c:pt idx="18">
                  <c:v>10.534517496944815</c:v>
                </c:pt>
                <c:pt idx="19">
                  <c:v>9.5804590973037893</c:v>
                </c:pt>
                <c:pt idx="20">
                  <c:v>9.4561098388871248</c:v>
                </c:pt>
                <c:pt idx="21">
                  <c:v>9.4312565077752204</c:v>
                </c:pt>
                <c:pt idx="22">
                  <c:v>10.291958635775941</c:v>
                </c:pt>
                <c:pt idx="23">
                  <c:v>10.189039049418181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C8-4942-B664-4669400EE506}"/>
            </c:ext>
          </c:extLst>
        </c:ser>
        <c:ser>
          <c:idx val="3"/>
          <c:order val="3"/>
          <c:tx>
            <c:strRef>
              <c:f>'[Preço Petrobras x outros produtores.xlsx]Planilha1'!$E$2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'[Preço Petrobras x outros produtores.xlsx]Planilha1'!$A$3:$A$38</c:f>
              <c:numCache>
                <c:formatCode>mmm\-yy</c:formatCode>
                <c:ptCount val="3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</c:numCache>
            </c:numRef>
          </c:cat>
          <c:val>
            <c:numRef>
              <c:f>'[Preço Petrobras x outros produtores.xlsx]Planilha1'!$E$3:$E$38</c:f>
              <c:numCache>
                <c:formatCode>General</c:formatCode>
                <c:ptCount val="36"/>
                <c:pt idx="23" formatCode="_(* #,##0.00_);_(* \(#,##0.00\);_(* &quot;-&quot;??_);_(@_)">
                  <c:v>10.189039049418181</c:v>
                </c:pt>
                <c:pt idx="24" formatCode="_(* #,##0.00_);_(* \(#,##0.00\);_(* &quot;-&quot;??_);_(@_)">
                  <c:v>10.265034094827916</c:v>
                </c:pt>
                <c:pt idx="25" formatCode="_(* #,##0.00_);_(* \(#,##0.00\);_(* &quot;-&quot;??_);_(@_)">
                  <c:v>10.934674992666412</c:v>
                </c:pt>
                <c:pt idx="26" formatCode="_(* #,##0.00_);_(* \(#,##0.00\);_(* &quot;-&quot;??_);_(@_)">
                  <c:v>10.934674992666412</c:v>
                </c:pt>
                <c:pt idx="27" formatCode="_(* #,##0.00_);_(* \(#,##0.00\);_(* &quot;-&quot;??_);_(@_)">
                  <c:v>10.934674992666412</c:v>
                </c:pt>
                <c:pt idx="28" formatCode="_(* #,##0.00_);_(* \(#,##0.00\);_(* &quot;-&quot;??_);_(@_)">
                  <c:v>11.493711870499137</c:v>
                </c:pt>
                <c:pt idx="29" formatCode="_(* #,##0.00_);_(* \(#,##0.00\);_(* &quot;-&quot;??_);_(@_)">
                  <c:v>11.493711870499137</c:v>
                </c:pt>
                <c:pt idx="30" formatCode="_(* #,##0.00_);_(* \(#,##0.00\);_(* &quot;-&quot;??_);_(@_)">
                  <c:v>11.493711870499137</c:v>
                </c:pt>
                <c:pt idx="31" formatCode="_(* #,##0.00_);_(* \(#,##0.00\);_(* &quot;-&quot;??_);_(@_)">
                  <c:v>11.655595136280818</c:v>
                </c:pt>
                <c:pt idx="32" formatCode="_(* #,##0.00_);_(* \(#,##0.00\);_(* &quot;-&quot;??_);_(@_)">
                  <c:v>11.655595136280818</c:v>
                </c:pt>
                <c:pt idx="33" formatCode="_(* #,##0.00_);_(* \(#,##0.00\);_(* &quot;-&quot;??_);_(@_)">
                  <c:v>11.623514236986734</c:v>
                </c:pt>
                <c:pt idx="34" formatCode="_(* #,##0.00_);_(* \(#,##0.00\);_(* &quot;-&quot;??_);_(@_)">
                  <c:v>11.499683636036453</c:v>
                </c:pt>
                <c:pt idx="35" formatCode="_(* #,##0.00_);_(* \(#,##0.00\);_(* &quot;-&quot;??_);_(@_)">
                  <c:v>11.499683636036453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C8-4942-B664-4669400EE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6581071"/>
        <c:axId val="1516581487"/>
      </c:lineChart>
      <c:dateAx>
        <c:axId val="151658107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6581487"/>
        <c:crosses val="autoZero"/>
        <c:auto val="1"/>
        <c:lblOffset val="100"/>
        <c:baseTimeUnit val="months"/>
      </c:dateAx>
      <c:valAx>
        <c:axId val="151658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658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Evolução da</a:t>
            </a:r>
            <a:r>
              <a:rPr lang="pt-BR" sz="1800" baseline="0"/>
              <a:t> Reinjeção nos útimos 10 anos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'T2.14'!$A$6</c:f>
              <c:strCache>
                <c:ptCount val="1"/>
                <c:pt idx="0">
                  <c:v> Produção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'T2.14'!$C$4:$L$4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'T2.14'!$C$6:$L$6</c:f>
              <c:numCache>
                <c:formatCode>_(* #,##0_);_(* \(#,##0\);_(* "-"??_);_(@_)</c:formatCode>
                <c:ptCount val="10"/>
                <c:pt idx="0">
                  <c:v>28174.244999999999</c:v>
                </c:pt>
                <c:pt idx="1">
                  <c:v>31894.874709800009</c:v>
                </c:pt>
                <c:pt idx="2">
                  <c:v>35126.446995899998</c:v>
                </c:pt>
                <c:pt idx="3">
                  <c:v>37890.450286399988</c:v>
                </c:pt>
                <c:pt idx="4">
                  <c:v>40117.38249560001</c:v>
                </c:pt>
                <c:pt idx="5">
                  <c:v>40857.175710790005</c:v>
                </c:pt>
                <c:pt idx="6">
                  <c:v>44724</c:v>
                </c:pt>
                <c:pt idx="7">
                  <c:v>46631.208155209883</c:v>
                </c:pt>
                <c:pt idx="8">
                  <c:v>48824.326960999999</c:v>
                </c:pt>
                <c:pt idx="9">
                  <c:v>50338.081353000001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5-4B85-BD8E-41EE859EA7C8}"/>
            </c:ext>
          </c:extLst>
        </c:ser>
        <c:ser>
          <c:idx val="1"/>
          <c:order val="1"/>
          <c:tx>
            <c:strRef>
              <c:f>'T2.14'!$A$7</c:f>
              <c:strCache>
                <c:ptCount val="1"/>
                <c:pt idx="0">
                  <c:v> Reinjeção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'T2.14'!$C$4:$L$4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'T2.14'!$C$7:$L$7</c:f>
              <c:numCache>
                <c:formatCode>_(* #,##0_);_(* \(#,##0\);_(* "-"??_);_(@_)</c:formatCode>
                <c:ptCount val="10"/>
                <c:pt idx="0">
                  <c:v>3883.0043169</c:v>
                </c:pt>
                <c:pt idx="1">
                  <c:v>5739.6899683000011</c:v>
                </c:pt>
                <c:pt idx="2">
                  <c:v>8866.7136514999984</c:v>
                </c:pt>
                <c:pt idx="3">
                  <c:v>11069.496060400001</c:v>
                </c:pt>
                <c:pt idx="4">
                  <c:v>10076.841744200001</c:v>
                </c:pt>
                <c:pt idx="5">
                  <c:v>12811.951061070002</c:v>
                </c:pt>
                <c:pt idx="6">
                  <c:v>15776.671</c:v>
                </c:pt>
                <c:pt idx="7">
                  <c:v>20013.739847660003</c:v>
                </c:pt>
                <c:pt idx="8">
                  <c:v>22208.853546999999</c:v>
                </c:pt>
                <c:pt idx="9">
                  <c:v>24970.159802000002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5-4B85-BD8E-41EE859EA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245887"/>
        <c:axId val="690592639"/>
      </c:barChart>
      <c:lineChart>
        <c:grouping val="standard"/>
        <c:varyColors val="0"/>
        <c:ser>
          <c:idx val="2"/>
          <c:order val="2"/>
          <c:tx>
            <c:strRef>
              <c:f>'T2.14'!$A$8</c:f>
              <c:strCache>
                <c:ptCount val="1"/>
                <c:pt idx="0">
                  <c:v> Taxa de Reinjeção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'T2.14'!$C$4:$L$4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'T2.14'!$C$8:$L$8</c:f>
              <c:numCache>
                <c:formatCode>0%</c:formatCode>
                <c:ptCount val="10"/>
                <c:pt idx="0">
                  <c:v>0.13782106022361912</c:v>
                </c:pt>
                <c:pt idx="1">
                  <c:v>0.17995649835665997</c:v>
                </c:pt>
                <c:pt idx="2">
                  <c:v>0.25242273015927091</c:v>
                </c:pt>
                <c:pt idx="3">
                  <c:v>0.29214474826057091</c:v>
                </c:pt>
                <c:pt idx="4">
                  <c:v>0.25118392869487954</c:v>
                </c:pt>
                <c:pt idx="5">
                  <c:v>0.31357896962237858</c:v>
                </c:pt>
                <c:pt idx="6">
                  <c:v>0.35275626062069582</c:v>
                </c:pt>
                <c:pt idx="7">
                  <c:v>0.42919196476842653</c:v>
                </c:pt>
                <c:pt idx="8">
                  <c:v>0.45487270238748062</c:v>
                </c:pt>
                <c:pt idx="9">
                  <c:v>0.4960490970423499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E5-4B85-BD8E-41EE859EA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986415"/>
        <c:axId val="693983535"/>
      </c:lineChart>
      <c:catAx>
        <c:axId val="6802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592639"/>
        <c:crosses val="autoZero"/>
        <c:auto val="1"/>
        <c:lblAlgn val="ctr"/>
        <c:lblOffset val="100"/>
        <c:noMultiLvlLbl val="0"/>
      </c:catAx>
      <c:valAx>
        <c:axId val="690592639"/>
        <c:scaling>
          <c:orientation val="minMax"/>
          <c:max val="5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0245887"/>
        <c:crosses val="autoZero"/>
        <c:crossBetween val="between"/>
      </c:valAx>
      <c:valAx>
        <c:axId val="693983535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3986415"/>
        <c:crosses val="max"/>
        <c:crossBetween val="between"/>
      </c:valAx>
      <c:catAx>
        <c:axId val="6939864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3983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77514-E392-4A13-8B1B-A9DD8164CD1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F5E44DE-312E-4B8F-9980-77122C8DED40}">
      <dgm:prSet phldrT="[Texto]"/>
      <dgm:spPr/>
      <dgm:t>
        <a:bodyPr/>
        <a:lstStyle/>
        <a:p>
          <a:r>
            <a:rPr lang="pt-BR" dirty="0"/>
            <a:t>Harmonização</a:t>
          </a:r>
        </a:p>
        <a:p>
          <a:r>
            <a:rPr lang="pt-BR" dirty="0"/>
            <a:t>Regulatória e Operacional</a:t>
          </a:r>
        </a:p>
      </dgm:t>
    </dgm:pt>
    <dgm:pt modelId="{8F8FD0B4-42C5-4B99-B231-8365A7B515C5}" type="parTrans" cxnId="{5A5CED10-0467-4A2E-83DA-3AC99C2C3454}">
      <dgm:prSet/>
      <dgm:spPr/>
      <dgm:t>
        <a:bodyPr/>
        <a:lstStyle/>
        <a:p>
          <a:endParaRPr lang="pt-BR"/>
        </a:p>
      </dgm:t>
    </dgm:pt>
    <dgm:pt modelId="{DB026392-6F1D-4EBC-A72E-55A9AB7960B1}" type="sibTrans" cxnId="{5A5CED10-0467-4A2E-83DA-3AC99C2C3454}">
      <dgm:prSet/>
      <dgm:spPr/>
      <dgm:t>
        <a:bodyPr/>
        <a:lstStyle/>
        <a:p>
          <a:endParaRPr lang="pt-BR"/>
        </a:p>
      </dgm:t>
    </dgm:pt>
    <dgm:pt modelId="{DAD720A1-D952-42E2-B1EE-397668E772B7}">
      <dgm:prSet phldrT="[Texto]"/>
      <dgm:spPr/>
      <dgm:t>
        <a:bodyPr/>
        <a:lstStyle/>
        <a:p>
          <a:r>
            <a:rPr lang="pt-BR" dirty="0"/>
            <a:t>transparência</a:t>
          </a:r>
        </a:p>
      </dgm:t>
    </dgm:pt>
    <dgm:pt modelId="{824B4605-554F-4A18-A814-AE24106792A2}" type="parTrans" cxnId="{2EF889AF-B421-4A9E-81B6-F6835A4EDE9B}">
      <dgm:prSet/>
      <dgm:spPr/>
      <dgm:t>
        <a:bodyPr/>
        <a:lstStyle/>
        <a:p>
          <a:endParaRPr lang="pt-BR"/>
        </a:p>
      </dgm:t>
    </dgm:pt>
    <dgm:pt modelId="{8DE10CE6-7C8C-4111-B16C-00250F2C8527}" type="sibTrans" cxnId="{2EF889AF-B421-4A9E-81B6-F6835A4EDE9B}">
      <dgm:prSet/>
      <dgm:spPr/>
      <dgm:t>
        <a:bodyPr/>
        <a:lstStyle/>
        <a:p>
          <a:endParaRPr lang="pt-BR"/>
        </a:p>
      </dgm:t>
    </dgm:pt>
    <dgm:pt modelId="{D0DD30E0-3512-4697-AFB7-A88AB95F28AD}">
      <dgm:prSet phldrT="[Texto]"/>
      <dgm:spPr/>
      <dgm:t>
        <a:bodyPr/>
        <a:lstStyle/>
        <a:p>
          <a:r>
            <a:rPr lang="pt-BR" dirty="0"/>
            <a:t>Previsibilidade</a:t>
          </a:r>
        </a:p>
      </dgm:t>
    </dgm:pt>
    <dgm:pt modelId="{2768D10D-9599-4064-92D1-ACBC818761CD}" type="parTrans" cxnId="{6E56A83B-EB4E-4C0F-9006-B7494823E86D}">
      <dgm:prSet/>
      <dgm:spPr/>
      <dgm:t>
        <a:bodyPr/>
        <a:lstStyle/>
        <a:p>
          <a:endParaRPr lang="pt-BR"/>
        </a:p>
      </dgm:t>
    </dgm:pt>
    <dgm:pt modelId="{D9244B2A-3204-48D5-B2CF-3564ECC29A80}" type="sibTrans" cxnId="{6E56A83B-EB4E-4C0F-9006-B7494823E86D}">
      <dgm:prSet/>
      <dgm:spPr/>
      <dgm:t>
        <a:bodyPr/>
        <a:lstStyle/>
        <a:p>
          <a:endParaRPr lang="pt-BR"/>
        </a:p>
      </dgm:t>
    </dgm:pt>
    <dgm:pt modelId="{9AD75336-3BB9-4E2C-AE9A-C0AA97FC51D9}" type="pres">
      <dgm:prSet presAssocID="{DEC77514-E392-4A13-8B1B-A9DD8164CD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2EAA07-265F-42B5-80A5-E5E51BCC7C52}" type="pres">
      <dgm:prSet presAssocID="{FF5E44DE-312E-4B8F-9980-77122C8DED40}" presName="gear1" presStyleLbl="node1" presStyleIdx="0" presStyleCnt="3" custLinFactNeighborX="1325" custLinFactNeighborY="1454">
        <dgm:presLayoutVars>
          <dgm:chMax val="1"/>
          <dgm:bulletEnabled val="1"/>
        </dgm:presLayoutVars>
      </dgm:prSet>
      <dgm:spPr/>
    </dgm:pt>
    <dgm:pt modelId="{A73C3689-07CF-4BEE-8B72-829B294937C2}" type="pres">
      <dgm:prSet presAssocID="{FF5E44DE-312E-4B8F-9980-77122C8DED40}" presName="gear1srcNode" presStyleLbl="node1" presStyleIdx="0" presStyleCnt="3"/>
      <dgm:spPr/>
    </dgm:pt>
    <dgm:pt modelId="{44EC58CB-641E-4FA6-B6D1-F49E1F4B711E}" type="pres">
      <dgm:prSet presAssocID="{FF5E44DE-312E-4B8F-9980-77122C8DED40}" presName="gear1dstNode" presStyleLbl="node1" presStyleIdx="0" presStyleCnt="3"/>
      <dgm:spPr/>
    </dgm:pt>
    <dgm:pt modelId="{8AE1871E-8991-468D-9E93-DA2AE6B518AF}" type="pres">
      <dgm:prSet presAssocID="{DAD720A1-D952-42E2-B1EE-397668E772B7}" presName="gear2" presStyleLbl="node1" presStyleIdx="1" presStyleCnt="3">
        <dgm:presLayoutVars>
          <dgm:chMax val="1"/>
          <dgm:bulletEnabled val="1"/>
        </dgm:presLayoutVars>
      </dgm:prSet>
      <dgm:spPr/>
    </dgm:pt>
    <dgm:pt modelId="{E7C1C529-D8C1-46C8-AE20-1CBCE94C6F39}" type="pres">
      <dgm:prSet presAssocID="{DAD720A1-D952-42E2-B1EE-397668E772B7}" presName="gear2srcNode" presStyleLbl="node1" presStyleIdx="1" presStyleCnt="3"/>
      <dgm:spPr/>
    </dgm:pt>
    <dgm:pt modelId="{75333A20-64E9-406F-B6C7-00BF6E74E6CF}" type="pres">
      <dgm:prSet presAssocID="{DAD720A1-D952-42E2-B1EE-397668E772B7}" presName="gear2dstNode" presStyleLbl="node1" presStyleIdx="1" presStyleCnt="3"/>
      <dgm:spPr/>
    </dgm:pt>
    <dgm:pt modelId="{EBCE2CD4-4754-4727-B281-D8C0EB5EF98A}" type="pres">
      <dgm:prSet presAssocID="{D0DD30E0-3512-4697-AFB7-A88AB95F28AD}" presName="gear3" presStyleLbl="node1" presStyleIdx="2" presStyleCnt="3"/>
      <dgm:spPr/>
    </dgm:pt>
    <dgm:pt modelId="{A186D72F-1268-409C-B67D-16F39B7220A8}" type="pres">
      <dgm:prSet presAssocID="{D0DD30E0-3512-4697-AFB7-A88AB95F28A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B04BE09-B0CE-43DA-9DF0-B9E5F627C576}" type="pres">
      <dgm:prSet presAssocID="{D0DD30E0-3512-4697-AFB7-A88AB95F28AD}" presName="gear3srcNode" presStyleLbl="node1" presStyleIdx="2" presStyleCnt="3"/>
      <dgm:spPr/>
    </dgm:pt>
    <dgm:pt modelId="{FA793175-74DA-49ED-ADB8-ED892C489856}" type="pres">
      <dgm:prSet presAssocID="{D0DD30E0-3512-4697-AFB7-A88AB95F28AD}" presName="gear3dstNode" presStyleLbl="node1" presStyleIdx="2" presStyleCnt="3"/>
      <dgm:spPr/>
    </dgm:pt>
    <dgm:pt modelId="{C74FC2F3-D789-455F-8D6F-43AC4EEE4330}" type="pres">
      <dgm:prSet presAssocID="{DB026392-6F1D-4EBC-A72E-55A9AB7960B1}" presName="connector1" presStyleLbl="sibTrans2D1" presStyleIdx="0" presStyleCnt="3" custLinFactNeighborX="-1294" custLinFactNeighborY="2735"/>
      <dgm:spPr/>
    </dgm:pt>
    <dgm:pt modelId="{198253BC-72C5-44C3-948D-C88A85DA3889}" type="pres">
      <dgm:prSet presAssocID="{8DE10CE6-7C8C-4111-B16C-00250F2C8527}" presName="connector2" presStyleLbl="sibTrans2D1" presStyleIdx="1" presStyleCnt="3"/>
      <dgm:spPr/>
    </dgm:pt>
    <dgm:pt modelId="{A43C3A85-763A-40BF-BD94-5B31F90114F2}" type="pres">
      <dgm:prSet presAssocID="{D9244B2A-3204-48D5-B2CF-3564ECC29A80}" presName="connector3" presStyleLbl="sibTrans2D1" presStyleIdx="2" presStyleCnt="3"/>
      <dgm:spPr/>
    </dgm:pt>
  </dgm:ptLst>
  <dgm:cxnLst>
    <dgm:cxn modelId="{5A5CED10-0467-4A2E-83DA-3AC99C2C3454}" srcId="{DEC77514-E392-4A13-8B1B-A9DD8164CD1E}" destId="{FF5E44DE-312E-4B8F-9980-77122C8DED40}" srcOrd="0" destOrd="0" parTransId="{8F8FD0B4-42C5-4B99-B231-8365A7B515C5}" sibTransId="{DB026392-6F1D-4EBC-A72E-55A9AB7960B1}"/>
    <dgm:cxn modelId="{6E56A83B-EB4E-4C0F-9006-B7494823E86D}" srcId="{DEC77514-E392-4A13-8B1B-A9DD8164CD1E}" destId="{D0DD30E0-3512-4697-AFB7-A88AB95F28AD}" srcOrd="2" destOrd="0" parTransId="{2768D10D-9599-4064-92D1-ACBC818761CD}" sibTransId="{D9244B2A-3204-48D5-B2CF-3564ECC29A80}"/>
    <dgm:cxn modelId="{8EF5C35D-BEB7-4245-9321-86C507A376AC}" type="presOf" srcId="{FF5E44DE-312E-4B8F-9980-77122C8DED40}" destId="{0C2EAA07-265F-42B5-80A5-E5E51BCC7C52}" srcOrd="0" destOrd="0" presId="urn:microsoft.com/office/officeart/2005/8/layout/gear1"/>
    <dgm:cxn modelId="{F7F65343-6743-4728-B38F-3BC03366828A}" type="presOf" srcId="{DB026392-6F1D-4EBC-A72E-55A9AB7960B1}" destId="{C74FC2F3-D789-455F-8D6F-43AC4EEE4330}" srcOrd="0" destOrd="0" presId="urn:microsoft.com/office/officeart/2005/8/layout/gear1"/>
    <dgm:cxn modelId="{2A7DEA50-1A83-4EE1-8C84-6B53650C2207}" type="presOf" srcId="{FF5E44DE-312E-4B8F-9980-77122C8DED40}" destId="{A73C3689-07CF-4BEE-8B72-829B294937C2}" srcOrd="1" destOrd="0" presId="urn:microsoft.com/office/officeart/2005/8/layout/gear1"/>
    <dgm:cxn modelId="{51BE1E76-101F-4F0E-954A-DAA0E6AFC7E7}" type="presOf" srcId="{D0DD30E0-3512-4697-AFB7-A88AB95F28AD}" destId="{FA793175-74DA-49ED-ADB8-ED892C489856}" srcOrd="3" destOrd="0" presId="urn:microsoft.com/office/officeart/2005/8/layout/gear1"/>
    <dgm:cxn modelId="{DB8F0B59-BF05-41E2-AFF3-2048ED4E1613}" type="presOf" srcId="{DAD720A1-D952-42E2-B1EE-397668E772B7}" destId="{E7C1C529-D8C1-46C8-AE20-1CBCE94C6F39}" srcOrd="1" destOrd="0" presId="urn:microsoft.com/office/officeart/2005/8/layout/gear1"/>
    <dgm:cxn modelId="{164E7D7F-4E41-471E-8C09-A9A32BE80885}" type="presOf" srcId="{DAD720A1-D952-42E2-B1EE-397668E772B7}" destId="{75333A20-64E9-406F-B6C7-00BF6E74E6CF}" srcOrd="2" destOrd="0" presId="urn:microsoft.com/office/officeart/2005/8/layout/gear1"/>
    <dgm:cxn modelId="{EB597986-61D6-4D71-8C66-A6451A02E87B}" type="presOf" srcId="{8DE10CE6-7C8C-4111-B16C-00250F2C8527}" destId="{198253BC-72C5-44C3-948D-C88A85DA3889}" srcOrd="0" destOrd="0" presId="urn:microsoft.com/office/officeart/2005/8/layout/gear1"/>
    <dgm:cxn modelId="{76A4F0A3-B03D-41A5-BDAE-1FA16CFD6D5E}" type="presOf" srcId="{DEC77514-E392-4A13-8B1B-A9DD8164CD1E}" destId="{9AD75336-3BB9-4E2C-AE9A-C0AA97FC51D9}" srcOrd="0" destOrd="0" presId="urn:microsoft.com/office/officeart/2005/8/layout/gear1"/>
    <dgm:cxn modelId="{2EF889AF-B421-4A9E-81B6-F6835A4EDE9B}" srcId="{DEC77514-E392-4A13-8B1B-A9DD8164CD1E}" destId="{DAD720A1-D952-42E2-B1EE-397668E772B7}" srcOrd="1" destOrd="0" parTransId="{824B4605-554F-4A18-A814-AE24106792A2}" sibTransId="{8DE10CE6-7C8C-4111-B16C-00250F2C8527}"/>
    <dgm:cxn modelId="{7AD34BB9-05C4-4DB8-A265-ECA75A83B155}" type="presOf" srcId="{DAD720A1-D952-42E2-B1EE-397668E772B7}" destId="{8AE1871E-8991-468D-9E93-DA2AE6B518AF}" srcOrd="0" destOrd="0" presId="urn:microsoft.com/office/officeart/2005/8/layout/gear1"/>
    <dgm:cxn modelId="{D43676BB-FC6A-4711-892E-A4E2415443D6}" type="presOf" srcId="{D0DD30E0-3512-4697-AFB7-A88AB95F28AD}" destId="{EBCE2CD4-4754-4727-B281-D8C0EB5EF98A}" srcOrd="0" destOrd="0" presId="urn:microsoft.com/office/officeart/2005/8/layout/gear1"/>
    <dgm:cxn modelId="{4C08FABF-B198-4111-AD00-8C79C3E5467F}" type="presOf" srcId="{FF5E44DE-312E-4B8F-9980-77122C8DED40}" destId="{44EC58CB-641E-4FA6-B6D1-F49E1F4B711E}" srcOrd="2" destOrd="0" presId="urn:microsoft.com/office/officeart/2005/8/layout/gear1"/>
    <dgm:cxn modelId="{E63A8ED3-9CC9-4351-8B0F-926B149343FE}" type="presOf" srcId="{D0DD30E0-3512-4697-AFB7-A88AB95F28AD}" destId="{A186D72F-1268-409C-B67D-16F39B7220A8}" srcOrd="1" destOrd="0" presId="urn:microsoft.com/office/officeart/2005/8/layout/gear1"/>
    <dgm:cxn modelId="{DC12CAD4-9280-413E-BC22-116D16BD5F77}" type="presOf" srcId="{D0DD30E0-3512-4697-AFB7-A88AB95F28AD}" destId="{9B04BE09-B0CE-43DA-9DF0-B9E5F627C576}" srcOrd="2" destOrd="0" presId="urn:microsoft.com/office/officeart/2005/8/layout/gear1"/>
    <dgm:cxn modelId="{908DDEDB-DAA3-457D-B83F-2B10936FEC80}" type="presOf" srcId="{D9244B2A-3204-48D5-B2CF-3564ECC29A80}" destId="{A43C3A85-763A-40BF-BD94-5B31F90114F2}" srcOrd="0" destOrd="0" presId="urn:microsoft.com/office/officeart/2005/8/layout/gear1"/>
    <dgm:cxn modelId="{40E33967-90F8-4D5A-A334-DC12B12C9E9A}" type="presParOf" srcId="{9AD75336-3BB9-4E2C-AE9A-C0AA97FC51D9}" destId="{0C2EAA07-265F-42B5-80A5-E5E51BCC7C52}" srcOrd="0" destOrd="0" presId="urn:microsoft.com/office/officeart/2005/8/layout/gear1"/>
    <dgm:cxn modelId="{221EC918-6963-4005-8572-97BE50D182D7}" type="presParOf" srcId="{9AD75336-3BB9-4E2C-AE9A-C0AA97FC51D9}" destId="{A73C3689-07CF-4BEE-8B72-829B294937C2}" srcOrd="1" destOrd="0" presId="urn:microsoft.com/office/officeart/2005/8/layout/gear1"/>
    <dgm:cxn modelId="{39B08687-1358-4F8C-9180-A2605A4D5EE2}" type="presParOf" srcId="{9AD75336-3BB9-4E2C-AE9A-C0AA97FC51D9}" destId="{44EC58CB-641E-4FA6-B6D1-F49E1F4B711E}" srcOrd="2" destOrd="0" presId="urn:microsoft.com/office/officeart/2005/8/layout/gear1"/>
    <dgm:cxn modelId="{EB8D7787-CA71-47A4-B9D2-F097B859A7D4}" type="presParOf" srcId="{9AD75336-3BB9-4E2C-AE9A-C0AA97FC51D9}" destId="{8AE1871E-8991-468D-9E93-DA2AE6B518AF}" srcOrd="3" destOrd="0" presId="urn:microsoft.com/office/officeart/2005/8/layout/gear1"/>
    <dgm:cxn modelId="{0E77D20E-709D-4DAD-9D1D-77B25947945B}" type="presParOf" srcId="{9AD75336-3BB9-4E2C-AE9A-C0AA97FC51D9}" destId="{E7C1C529-D8C1-46C8-AE20-1CBCE94C6F39}" srcOrd="4" destOrd="0" presId="urn:microsoft.com/office/officeart/2005/8/layout/gear1"/>
    <dgm:cxn modelId="{4B40B440-889C-4AF0-BF2A-93CE151B0697}" type="presParOf" srcId="{9AD75336-3BB9-4E2C-AE9A-C0AA97FC51D9}" destId="{75333A20-64E9-406F-B6C7-00BF6E74E6CF}" srcOrd="5" destOrd="0" presId="urn:microsoft.com/office/officeart/2005/8/layout/gear1"/>
    <dgm:cxn modelId="{2A1976C4-669B-4843-AC9E-8EEB0FE5EAF7}" type="presParOf" srcId="{9AD75336-3BB9-4E2C-AE9A-C0AA97FC51D9}" destId="{EBCE2CD4-4754-4727-B281-D8C0EB5EF98A}" srcOrd="6" destOrd="0" presId="urn:microsoft.com/office/officeart/2005/8/layout/gear1"/>
    <dgm:cxn modelId="{C044E713-BAA1-48D0-AE48-060E8138E2CC}" type="presParOf" srcId="{9AD75336-3BB9-4E2C-AE9A-C0AA97FC51D9}" destId="{A186D72F-1268-409C-B67D-16F39B7220A8}" srcOrd="7" destOrd="0" presId="urn:microsoft.com/office/officeart/2005/8/layout/gear1"/>
    <dgm:cxn modelId="{74AFBC84-0ADF-4A22-920A-B749D133FE80}" type="presParOf" srcId="{9AD75336-3BB9-4E2C-AE9A-C0AA97FC51D9}" destId="{9B04BE09-B0CE-43DA-9DF0-B9E5F627C576}" srcOrd="8" destOrd="0" presId="urn:microsoft.com/office/officeart/2005/8/layout/gear1"/>
    <dgm:cxn modelId="{F64995D8-7112-4F6B-AAA4-C1ABA3ECFC6D}" type="presParOf" srcId="{9AD75336-3BB9-4E2C-AE9A-C0AA97FC51D9}" destId="{FA793175-74DA-49ED-ADB8-ED892C489856}" srcOrd="9" destOrd="0" presId="urn:microsoft.com/office/officeart/2005/8/layout/gear1"/>
    <dgm:cxn modelId="{559C9B89-15E0-4F8B-83F2-2F4899ED750A}" type="presParOf" srcId="{9AD75336-3BB9-4E2C-AE9A-C0AA97FC51D9}" destId="{C74FC2F3-D789-455F-8D6F-43AC4EEE4330}" srcOrd="10" destOrd="0" presId="urn:microsoft.com/office/officeart/2005/8/layout/gear1"/>
    <dgm:cxn modelId="{52E5C579-5521-4EF0-85B7-F597F1B251BF}" type="presParOf" srcId="{9AD75336-3BB9-4E2C-AE9A-C0AA97FC51D9}" destId="{198253BC-72C5-44C3-948D-C88A85DA3889}" srcOrd="11" destOrd="0" presId="urn:microsoft.com/office/officeart/2005/8/layout/gear1"/>
    <dgm:cxn modelId="{9F328E58-FBDD-472C-94F2-52FE7589FD5C}" type="presParOf" srcId="{9AD75336-3BB9-4E2C-AE9A-C0AA97FC51D9}" destId="{A43C3A85-763A-40BF-BD94-5B31F90114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EAA07-265F-42B5-80A5-E5E51BCC7C52}">
      <dsp:nvSpPr>
        <dsp:cNvPr id="0" name=""/>
        <dsp:cNvSpPr/>
      </dsp:nvSpPr>
      <dsp:spPr>
        <a:xfrm>
          <a:off x="3627960" y="2459310"/>
          <a:ext cx="3005824" cy="300582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Harmonização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Regulatória e Operacional</a:t>
          </a:r>
        </a:p>
      </dsp:txBody>
      <dsp:txXfrm>
        <a:off x="4232264" y="3163410"/>
        <a:ext cx="1797216" cy="1545056"/>
      </dsp:txXfrm>
    </dsp:sp>
    <dsp:sp modelId="{8AE1871E-8991-468D-9E93-DA2AE6B518AF}">
      <dsp:nvSpPr>
        <dsp:cNvPr id="0" name=""/>
        <dsp:cNvSpPr/>
      </dsp:nvSpPr>
      <dsp:spPr>
        <a:xfrm>
          <a:off x="1839290" y="1748843"/>
          <a:ext cx="2186054" cy="21860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transparência</a:t>
          </a:r>
        </a:p>
      </dsp:txBody>
      <dsp:txXfrm>
        <a:off x="2389636" y="2302515"/>
        <a:ext cx="1085362" cy="1078710"/>
      </dsp:txXfrm>
    </dsp:sp>
    <dsp:sp modelId="{EBCE2CD4-4754-4727-B281-D8C0EB5EF98A}">
      <dsp:nvSpPr>
        <dsp:cNvPr id="0" name=""/>
        <dsp:cNvSpPr/>
      </dsp:nvSpPr>
      <dsp:spPr>
        <a:xfrm rot="20700000">
          <a:off x="3063703" y="240689"/>
          <a:ext cx="2141886" cy="21418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Previsibilidade</a:t>
          </a:r>
        </a:p>
      </dsp:txBody>
      <dsp:txXfrm rot="-20700000">
        <a:off x="3533482" y="710467"/>
        <a:ext cx="1202329" cy="1202329"/>
      </dsp:txXfrm>
    </dsp:sp>
    <dsp:sp modelId="{C74FC2F3-D789-455F-8D6F-43AC4EEE4330}">
      <dsp:nvSpPr>
        <dsp:cNvPr id="0" name=""/>
        <dsp:cNvSpPr/>
      </dsp:nvSpPr>
      <dsp:spPr>
        <a:xfrm>
          <a:off x="3321420" y="2102843"/>
          <a:ext cx="3847455" cy="3847455"/>
        </a:xfrm>
        <a:prstGeom prst="circularArrow">
          <a:avLst>
            <a:gd name="adj1" fmla="val 4688"/>
            <a:gd name="adj2" fmla="val 299029"/>
            <a:gd name="adj3" fmla="val 2539987"/>
            <a:gd name="adj4" fmla="val 1581088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253BC-72C5-44C3-948D-C88A85DA3889}">
      <dsp:nvSpPr>
        <dsp:cNvPr id="0" name=""/>
        <dsp:cNvSpPr/>
      </dsp:nvSpPr>
      <dsp:spPr>
        <a:xfrm>
          <a:off x="1452144" y="1259698"/>
          <a:ext cx="2795416" cy="27954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C3A85-763A-40BF-BD94-5B31F90114F2}">
      <dsp:nvSpPr>
        <dsp:cNvPr id="0" name=""/>
        <dsp:cNvSpPr/>
      </dsp:nvSpPr>
      <dsp:spPr>
        <a:xfrm>
          <a:off x="2568263" y="-233918"/>
          <a:ext cx="3014021" cy="30140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B6D7C-860A-4AEC-85E1-DDF7B997D356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696B-BD9C-47CD-9B17-FDEB55608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29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C5F0-976F-4B2C-92D2-3973F2A7B05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70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92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34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5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38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5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55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1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7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60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21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A493-1330-43C1-BCD3-A1F4869A975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EE59-FFE1-4E32-B690-EFFE13B31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8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cid:image001.gif@01CF6874.778AE4C0" TargetMode="External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8.gif"/><Relationship Id="rId3" Type="http://schemas.openxmlformats.org/officeDocument/2006/relationships/image" Target="../media/image23.jpg"/><Relationship Id="rId21" Type="http://schemas.openxmlformats.org/officeDocument/2006/relationships/image" Target="../media/image15.jpe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5.jpeg"/><Relationship Id="rId23" Type="http://schemas.openxmlformats.org/officeDocument/2006/relationships/image" Target="../media/image20.jpeg"/><Relationship Id="rId10" Type="http://schemas.openxmlformats.org/officeDocument/2006/relationships/image" Target="../media/image11.png"/><Relationship Id="rId19" Type="http://schemas.openxmlformats.org/officeDocument/2006/relationships/image" Target="cid:image001.gif@01CF6874.778AE4C0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24.jpeg"/><Relationship Id="rId2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9279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39" y="1466360"/>
            <a:ext cx="5872762" cy="1930549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0" y="4946074"/>
            <a:ext cx="12192000" cy="136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0E705EA1-A74D-446B-8791-3AD9F6F4A574}"/>
              </a:ext>
            </a:extLst>
          </p:cNvPr>
          <p:cNvSpPr txBox="1"/>
          <p:nvPr/>
        </p:nvSpPr>
        <p:spPr>
          <a:xfrm>
            <a:off x="6117468" y="3328209"/>
            <a:ext cx="5686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cs typeface="Segoe UI Light" panose="020B0502040204020203" pitchFamily="34" charset="0"/>
              </a:rPr>
              <a:t>Audiência Pública CD-CICS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cs typeface="Segoe UI Light" panose="020B0502040204020203" pitchFamily="34" charset="0"/>
              </a:rPr>
              <a:t>3 anos da Nova Lei do Gás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cs typeface="Segoe UI Light" panose="020B0502040204020203" pitchFamily="34" charset="0"/>
              </a:rPr>
              <a:t>07/05/2024</a:t>
            </a:r>
            <a:endParaRPr lang="pt-BR" sz="20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B507C1A-53BC-1825-EE45-2405EFFE1122}"/>
              </a:ext>
            </a:extLst>
          </p:cNvPr>
          <p:cNvGrpSpPr/>
          <p:nvPr/>
        </p:nvGrpSpPr>
        <p:grpSpPr>
          <a:xfrm>
            <a:off x="162327" y="5025340"/>
            <a:ext cx="11919984" cy="1203348"/>
            <a:chOff x="162327" y="5025340"/>
            <a:chExt cx="11919984" cy="1203348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0D0F931A-AB8A-437E-8B03-097D8751B001}"/>
                </a:ext>
              </a:extLst>
            </p:cNvPr>
            <p:cNvGrpSpPr/>
            <p:nvPr/>
          </p:nvGrpSpPr>
          <p:grpSpPr>
            <a:xfrm>
              <a:off x="162327" y="5025340"/>
              <a:ext cx="10810474" cy="1203348"/>
              <a:chOff x="599206" y="5025340"/>
              <a:chExt cx="11197695" cy="1203348"/>
            </a:xfrm>
          </p:grpSpPr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3A14C4C0-FEFB-4FFC-A9D1-7607914C06E3}"/>
                  </a:ext>
                </a:extLst>
              </p:cNvPr>
              <p:cNvGrpSpPr/>
              <p:nvPr/>
            </p:nvGrpSpPr>
            <p:grpSpPr>
              <a:xfrm>
                <a:off x="599206" y="5025340"/>
                <a:ext cx="11197695" cy="1203348"/>
                <a:chOff x="599206" y="5025340"/>
                <a:chExt cx="11197695" cy="1203348"/>
              </a:xfrm>
            </p:grpSpPr>
            <p:pic>
              <p:nvPicPr>
                <p:cNvPr id="36" name="Imagem 35" descr="Descrição: Descrição: Descrição: Descrição: LOGO ABRACE">
                  <a:extLst>
                    <a:ext uri="{FF2B5EF4-FFF2-40B4-BE49-F238E27FC236}">
                      <a16:creationId xmlns:a16="http://schemas.microsoft.com/office/drawing/2014/main" id="{DD05CAB5-862C-43BF-829E-A36F67699A1F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06" y="5106135"/>
                  <a:ext cx="1337011" cy="4718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Imagem 37">
                  <a:extLst>
                    <a:ext uri="{FF2B5EF4-FFF2-40B4-BE49-F238E27FC236}">
                      <a16:creationId xmlns:a16="http://schemas.microsoft.com/office/drawing/2014/main" id="{7EC0B99C-3029-478C-B65D-0D61234B48B4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043" y="5025340"/>
                  <a:ext cx="1066405" cy="5526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Imagem 39" descr="Modernização da marca">
                  <a:extLst>
                    <a:ext uri="{FF2B5EF4-FFF2-40B4-BE49-F238E27FC236}">
                      <a16:creationId xmlns:a16="http://schemas.microsoft.com/office/drawing/2014/main" id="{0D00E25B-B67B-4D52-AAB5-8BBC7C65C822}"/>
                    </a:ext>
                  </a:extLst>
                </p:cNvPr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7101" y="5160232"/>
                  <a:ext cx="1214408" cy="4718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ACD375E5-49CD-46B6-B8CE-21B3756CFB2F}"/>
                    </a:ext>
                  </a:extLst>
                </p:cNvPr>
                <p:cNvPicPr/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0" t="11996" r="5239" b="21744"/>
                <a:stretch/>
              </p:blipFill>
              <p:spPr bwMode="auto">
                <a:xfrm>
                  <a:off x="3290637" y="5254656"/>
                  <a:ext cx="1042881" cy="2962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Imagem 41">
                  <a:extLst>
                    <a:ext uri="{FF2B5EF4-FFF2-40B4-BE49-F238E27FC236}">
                      <a16:creationId xmlns:a16="http://schemas.microsoft.com/office/drawing/2014/main" id="{17ADD300-FDCC-4342-82E5-5D3970ADA6FE}"/>
                    </a:ext>
                  </a:extLst>
                </p:cNvPr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5184" y="5672821"/>
                  <a:ext cx="1140896" cy="5558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Imagem 42">
                  <a:extLst>
                    <a:ext uri="{FF2B5EF4-FFF2-40B4-BE49-F238E27FC236}">
                      <a16:creationId xmlns:a16="http://schemas.microsoft.com/office/drawing/2014/main" id="{26E57C40-04A8-4641-A205-A2C73790CA38}"/>
                    </a:ext>
                  </a:extLst>
                </p:cNvPr>
                <p:cNvPicPr/>
                <p:nvPr/>
              </p:nvPicPr>
              <p:blipFill>
                <a:blip r:embed="rId9" r:link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5339" y="5672821"/>
                  <a:ext cx="941925" cy="4039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2" descr="Resultado de imagem para Leopoldo Garces Castiella abividro">
                  <a:extLst>
                    <a:ext uri="{FF2B5EF4-FFF2-40B4-BE49-F238E27FC236}">
                      <a16:creationId xmlns:a16="http://schemas.microsoft.com/office/drawing/2014/main" id="{3F869B90-2CAA-4A55-A202-B818CC243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39" y="5767245"/>
                  <a:ext cx="1072286" cy="2962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Imagem 45">
                  <a:extLst>
                    <a:ext uri="{FF2B5EF4-FFF2-40B4-BE49-F238E27FC236}">
                      <a16:creationId xmlns:a16="http://schemas.microsoft.com/office/drawing/2014/main" id="{61D45D15-4E8E-433F-96C4-0BCB005A0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20003" t="12687" r="64214" b="78793"/>
                <a:stretch/>
              </p:blipFill>
              <p:spPr>
                <a:xfrm>
                  <a:off x="4628415" y="5726778"/>
                  <a:ext cx="1054643" cy="379196"/>
                </a:xfrm>
                <a:prstGeom prst="rect">
                  <a:avLst/>
                </a:prstGeom>
              </p:spPr>
            </p:pic>
            <p:pic>
              <p:nvPicPr>
                <p:cNvPr id="47" name="Imagem 46">
                  <a:extLst>
                    <a:ext uri="{FF2B5EF4-FFF2-40B4-BE49-F238E27FC236}">
                      <a16:creationId xmlns:a16="http://schemas.microsoft.com/office/drawing/2014/main" id="{F5274B15-5CE9-440B-8876-332FBB47021F}"/>
                    </a:ext>
                  </a:extLst>
                </p:cNvPr>
                <p:cNvPicPr/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0532" y="5142919"/>
                  <a:ext cx="1018377" cy="3802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" name="Picture 2" descr="Resultado de imagem para logomarca cni">
                  <a:extLst>
                    <a:ext uri="{FF2B5EF4-FFF2-40B4-BE49-F238E27FC236}">
                      <a16:creationId xmlns:a16="http://schemas.microsoft.com/office/drawing/2014/main" id="{8316601D-4D0A-4ED0-BC84-7BAD9AE2AC4D}"/>
                    </a:ext>
                  </a:extLst>
                </p:cNvPr>
                <p:cNvPicPr/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69928" y="5578397"/>
                  <a:ext cx="1129134" cy="6474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Imagem 49">
                  <a:extLst>
                    <a:ext uri="{FF2B5EF4-FFF2-40B4-BE49-F238E27FC236}">
                      <a16:creationId xmlns:a16="http://schemas.microsoft.com/office/drawing/2014/main" id="{FE61CC76-660B-4CAC-A01F-2E31EE194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12" t="37040" r="10343" b="39967"/>
                <a:stretch/>
              </p:blipFill>
              <p:spPr>
                <a:xfrm>
                  <a:off x="4505683" y="5200699"/>
                  <a:ext cx="1361430" cy="350110"/>
                </a:xfrm>
                <a:prstGeom prst="rect">
                  <a:avLst/>
                </a:prstGeom>
              </p:spPr>
            </p:pic>
            <p:pic>
              <p:nvPicPr>
                <p:cNvPr id="59" name="Imagem 58">
                  <a:extLst>
                    <a:ext uri="{FF2B5EF4-FFF2-40B4-BE49-F238E27FC236}">
                      <a16:creationId xmlns:a16="http://schemas.microsoft.com/office/drawing/2014/main" id="{E45EC24B-1C7C-4ACB-A45D-42CA3E2A1A09}"/>
                    </a:ext>
                  </a:extLst>
                </p:cNvPr>
                <p:cNvPicPr/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39833" y="5726778"/>
                  <a:ext cx="907620" cy="3231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0" name="Imagem 59">
                  <a:extLst>
                    <a:ext uri="{FF2B5EF4-FFF2-40B4-BE49-F238E27FC236}">
                      <a16:creationId xmlns:a16="http://schemas.microsoft.com/office/drawing/2014/main" id="{B209A700-0838-458C-B705-4D2257501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57653" y="5200699"/>
                  <a:ext cx="1005635" cy="517085"/>
                </a:xfrm>
                <a:prstGeom prst="rect">
                  <a:avLst/>
                </a:prstGeom>
              </p:spPr>
            </p:pic>
            <p:pic>
              <p:nvPicPr>
                <p:cNvPr id="61" name="Imagem 60">
                  <a:extLst>
                    <a:ext uri="{FF2B5EF4-FFF2-40B4-BE49-F238E27FC236}">
                      <a16:creationId xmlns:a16="http://schemas.microsoft.com/office/drawing/2014/main" id="{C6F5663F-4B41-4648-B702-29DA38050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116" t="40454" r="18105" b="21673"/>
                <a:stretch/>
              </p:blipFill>
              <p:spPr bwMode="auto">
                <a:xfrm>
                  <a:off x="10703649" y="5173722"/>
                  <a:ext cx="974270" cy="39535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2" name="Imagem 61">
                  <a:extLst>
                    <a:ext uri="{FF2B5EF4-FFF2-40B4-BE49-F238E27FC236}">
                      <a16:creationId xmlns:a16="http://schemas.microsoft.com/office/drawing/2014/main" id="{10208DAB-C0F3-4CF5-B16F-485440F554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42283" y="5726778"/>
                  <a:ext cx="1154618" cy="309174"/>
                </a:xfrm>
                <a:prstGeom prst="rect">
                  <a:avLst/>
                </a:prstGeom>
              </p:spPr>
            </p:pic>
            <p:pic>
              <p:nvPicPr>
                <p:cNvPr id="3" name="Imagem 2">
                  <a:extLst>
                    <a:ext uri="{FF2B5EF4-FFF2-40B4-BE49-F238E27FC236}">
                      <a16:creationId xmlns:a16="http://schemas.microsoft.com/office/drawing/2014/main" id="{54E01141-6CF5-436A-8BE5-43004BD909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7740" b="11271"/>
                <a:stretch/>
              </p:blipFill>
              <p:spPr>
                <a:xfrm>
                  <a:off x="2051043" y="5711245"/>
                  <a:ext cx="1072926" cy="338712"/>
                </a:xfrm>
                <a:prstGeom prst="rect">
                  <a:avLst/>
                </a:prstGeom>
              </p:spPr>
            </p:pic>
            <p:pic>
              <p:nvPicPr>
                <p:cNvPr id="5" name="Imagem 4">
                  <a:extLst>
                    <a:ext uri="{FF2B5EF4-FFF2-40B4-BE49-F238E27FC236}">
                      <a16:creationId xmlns:a16="http://schemas.microsoft.com/office/drawing/2014/main" id="{DAC07C12-8C09-4199-9BFD-0F118FFBD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635" b="20130"/>
                <a:stretch/>
              </p:blipFill>
              <p:spPr>
                <a:xfrm>
                  <a:off x="9586789" y="5106135"/>
                  <a:ext cx="936045" cy="545104"/>
                </a:xfrm>
                <a:prstGeom prst="rect">
                  <a:avLst/>
                </a:prstGeom>
              </p:spPr>
            </p:pic>
          </p:grpSp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A51876B3-AE73-4B02-BE32-D9569601F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4630" y="5651238"/>
                <a:ext cx="711699" cy="390296"/>
              </a:xfrm>
              <a:prstGeom prst="rect">
                <a:avLst/>
              </a:prstGeom>
            </p:spPr>
          </p:pic>
        </p:grpSp>
        <p:pic>
          <p:nvPicPr>
            <p:cNvPr id="2" name="Imagem 1" descr="Logotipo&#10;&#10;Descrição gerada automaticamente">
              <a:extLst>
                <a:ext uri="{FF2B5EF4-FFF2-40B4-BE49-F238E27FC236}">
                  <a16:creationId xmlns:a16="http://schemas.microsoft.com/office/drawing/2014/main" id="{BC05EF9C-C8A4-EDAC-0768-6F9880B9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621" y="5040933"/>
              <a:ext cx="1114690" cy="631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6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821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E quais os efeitos dessa concentração?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614B9F7-22B2-3477-9828-9F1AB5AAF4F9}"/>
              </a:ext>
            </a:extLst>
          </p:cNvPr>
          <p:cNvSpPr txBox="1"/>
          <p:nvPr/>
        </p:nvSpPr>
        <p:spPr>
          <a:xfrm flipH="1">
            <a:off x="2797791" y="1045626"/>
            <a:ext cx="79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ainda possui muito potencial de produção!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1087D53-4139-DB24-A06F-624BFF70A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96711"/>
              </p:ext>
            </p:extLst>
          </p:nvPr>
        </p:nvGraphicFramePr>
        <p:xfrm>
          <a:off x="2882852" y="1623515"/>
          <a:ext cx="8483353" cy="389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BE1E8A4-DE7A-5472-CA2A-20B4DB6AD8B6}"/>
              </a:ext>
            </a:extLst>
          </p:cNvPr>
          <p:cNvSpPr txBox="1"/>
          <p:nvPr/>
        </p:nvSpPr>
        <p:spPr>
          <a:xfrm>
            <a:off x="5171726" y="5633259"/>
            <a:ext cx="346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50% do Gás produzido é reinjetado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24B553-69B5-E155-98E4-5663B4559287}"/>
              </a:ext>
            </a:extLst>
          </p:cNvPr>
          <p:cNvSpPr txBox="1"/>
          <p:nvPr/>
        </p:nvSpPr>
        <p:spPr>
          <a:xfrm>
            <a:off x="3696134" y="5998298"/>
            <a:ext cx="365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↓ produção</a:t>
            </a:r>
          </a:p>
          <a:p>
            <a:r>
              <a:rPr lang="pt-BR" sz="1600" dirty="0"/>
              <a:t>↓ renda </a:t>
            </a:r>
            <a:r>
              <a:rPr lang="pt-BR" sz="1200" dirty="0"/>
              <a:t>(</a:t>
            </a:r>
            <a:r>
              <a:rPr lang="pt-BR" sz="1200" i="1" dirty="0"/>
              <a:t>royalties</a:t>
            </a:r>
            <a:r>
              <a:rPr lang="pt-BR" sz="1200" dirty="0"/>
              <a:t>, participações governamentais)    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2406C2-35B1-7A28-6923-BD00B305137F}"/>
              </a:ext>
            </a:extLst>
          </p:cNvPr>
          <p:cNvSpPr txBox="1"/>
          <p:nvPr/>
        </p:nvSpPr>
        <p:spPr>
          <a:xfrm>
            <a:off x="7239864" y="5992315"/>
            <a:ext cx="356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↓ oferta</a:t>
            </a:r>
          </a:p>
          <a:p>
            <a:r>
              <a:rPr lang="pt-BR" sz="1600" dirty="0"/>
              <a:t>↑ preço</a:t>
            </a:r>
            <a:r>
              <a:rPr lang="pt-BR" sz="1200" dirty="0"/>
              <a:t> (insumo impacto na produção industrial)  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84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O que pode ser feito?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DD27081-9F64-BE98-E135-E26B14CD3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01488"/>
              </p:ext>
            </p:extLst>
          </p:nvPr>
        </p:nvGraphicFramePr>
        <p:xfrm>
          <a:off x="1008329" y="1081614"/>
          <a:ext cx="7722781" cy="546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2696F7B-58FB-37C3-C35C-9786427F6550}"/>
              </a:ext>
            </a:extLst>
          </p:cNvPr>
          <p:cNvSpPr txBox="1"/>
          <p:nvPr/>
        </p:nvSpPr>
        <p:spPr>
          <a:xfrm>
            <a:off x="7443686" y="2689215"/>
            <a:ext cx="3672465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Avançar com a Regulação da Nova Lei do Gás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5B6228-2829-5B24-CB64-3F5956E27A2A}"/>
              </a:ext>
            </a:extLst>
          </p:cNvPr>
          <p:cNvSpPr txBox="1"/>
          <p:nvPr/>
        </p:nvSpPr>
        <p:spPr>
          <a:xfrm>
            <a:off x="8169175" y="3945658"/>
            <a:ext cx="3095833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Programas de Desconcentração da Oferta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F52201-2C1F-B495-7CB7-28168FF61304}"/>
              </a:ext>
            </a:extLst>
          </p:cNvPr>
          <p:cNvSpPr txBox="1"/>
          <p:nvPr/>
        </p:nvSpPr>
        <p:spPr>
          <a:xfrm>
            <a:off x="6553212" y="1265269"/>
            <a:ext cx="4334539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Política Energética clara e coesa =&gt; sem subsídios cruzados que onerem o gás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1642C9B-F3A9-58A6-D6F6-0587D40D93A0}"/>
              </a:ext>
            </a:extLst>
          </p:cNvPr>
          <p:cNvSpPr txBox="1"/>
          <p:nvPr/>
        </p:nvSpPr>
        <p:spPr>
          <a:xfrm>
            <a:off x="8461764" y="5278005"/>
            <a:ext cx="295761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Sinergia entre a regulação federal e estadual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237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O que pode ser feito?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DA31FCC-6194-6005-4909-8937CBD33A2E}"/>
              </a:ext>
            </a:extLst>
          </p:cNvPr>
          <p:cNvSpPr txBox="1"/>
          <p:nvPr/>
        </p:nvSpPr>
        <p:spPr>
          <a:xfrm flipH="1">
            <a:off x="3063605" y="1244009"/>
            <a:ext cx="79329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Previsibilidade para as operações e negociações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 coesas para permitir maior competitividade neste mercado</a:t>
            </a:r>
          </a:p>
          <a:p>
            <a:pPr marL="893763" lvl="1">
              <a:spcBef>
                <a:spcPts val="1200"/>
              </a:spcBef>
              <a:spcAft>
                <a:spcPts val="1200"/>
              </a:spcAft>
            </a:pP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GpE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Plano Biometano</a:t>
            </a:r>
          </a:p>
          <a:p>
            <a:pPr marL="893763" lvl="1" indent="-4476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Regulação da Nova Lei do Gás</a:t>
            </a:r>
          </a:p>
          <a:p>
            <a:pPr marL="1350963" lvl="2" indent="-4476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Melhor a acessibilidade e reduzir custo</a:t>
            </a:r>
          </a:p>
          <a:p>
            <a:pPr marL="1350963" lvl="2" indent="-4476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Melhorar a operacionalidade entre redes (integração da cadeia)</a:t>
            </a:r>
          </a:p>
        </p:txBody>
      </p:sp>
    </p:spTree>
    <p:extLst>
      <p:ext uri="{BB962C8B-B14F-4D97-AF65-F5344CB8AC3E}">
        <p14:creationId xmlns:p14="http://schemas.microsoft.com/office/powerpoint/2010/main" val="1276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968991" y="165367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O que pode ser feito?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752049" cy="77298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F890AF-C35D-589B-952B-0CDC65E4D73E}"/>
              </a:ext>
            </a:extLst>
          </p:cNvPr>
          <p:cNvSpPr txBox="1"/>
          <p:nvPr/>
        </p:nvSpPr>
        <p:spPr>
          <a:xfrm>
            <a:off x="1168941" y="4832914"/>
            <a:ext cx="303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Fonte: Elaboração própria, a partir da AR ANP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45D0B2-0303-310E-FC1B-0125942E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41" y="1310144"/>
            <a:ext cx="10557937" cy="34563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3A30FA-E00E-E574-50AD-A630BA3BEA0E}"/>
              </a:ext>
            </a:extLst>
          </p:cNvPr>
          <p:cNvSpPr txBox="1"/>
          <p:nvPr/>
        </p:nvSpPr>
        <p:spPr>
          <a:xfrm>
            <a:off x="2836153" y="5444006"/>
            <a:ext cx="7420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Atraso médio de 4 anos, desde a publicação da Nova Lei do Gás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66DA40-390B-FC88-E2EB-870087649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67299" y="5264932"/>
            <a:ext cx="668854" cy="6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O que pode ser feito?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DA31FCC-6194-6005-4909-8937CBD33A2E}"/>
              </a:ext>
            </a:extLst>
          </p:cNvPr>
          <p:cNvSpPr txBox="1"/>
          <p:nvPr/>
        </p:nvSpPr>
        <p:spPr>
          <a:xfrm flipH="1">
            <a:off x="3063605" y="1244009"/>
            <a:ext cx="79329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 Desenvolver ambiente propício à negócio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da concentração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da liquidez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da flexibilidade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70EDCE-FBDE-9979-A0FD-138506F8D0A7}"/>
              </a:ext>
            </a:extLst>
          </p:cNvPr>
          <p:cNvSpPr txBox="1"/>
          <p:nvPr/>
        </p:nvSpPr>
        <p:spPr>
          <a:xfrm>
            <a:off x="3214955" y="4023426"/>
            <a:ext cx="7781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Opções: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</a:t>
            </a:r>
            <a:r>
              <a:rPr lang="pt-BR" dirty="0"/>
              <a:t>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</a:t>
            </a:r>
            <a:r>
              <a:rPr lang="pt-B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Release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Incentivo ao desenvolvimento de ferramentas de flexibilidade.</a:t>
            </a:r>
          </a:p>
          <a:p>
            <a:pPr marL="361950">
              <a:spcAft>
                <a:spcPts val="600"/>
              </a:spcAft>
            </a:pP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estocagem e conexão terminais GNL à malha</a:t>
            </a:r>
            <a:endParaRPr lang="pt-B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O que pode ser feito?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1FA491-F1A3-F4F3-F303-01A25053AC24}"/>
              </a:ext>
            </a:extLst>
          </p:cNvPr>
          <p:cNvSpPr txBox="1"/>
          <p:nvPr/>
        </p:nvSpPr>
        <p:spPr>
          <a:xfrm flipH="1">
            <a:off x="3063605" y="1244009"/>
            <a:ext cx="7932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3) Harmonização e redução de conflitos federativos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Reconhecido esforço estadual, mas é preciso mais: CUSD spot e otimização de investimentos (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subida da serra)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 ser necessário estabelecer Plano de Incentivos para incentivar a harmonização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Conflitos Federativos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Classificação da infraestrutura com base na eficiência global entre redes (modicidade tarifária) e segurança do abastecimento</a:t>
            </a:r>
          </a:p>
        </p:txBody>
      </p:sp>
    </p:spTree>
    <p:extLst>
      <p:ext uri="{BB962C8B-B14F-4D97-AF65-F5344CB8AC3E}">
        <p14:creationId xmlns:p14="http://schemas.microsoft.com/office/powerpoint/2010/main" val="34845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Mensagens Finais: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1FA491-F1A3-F4F3-F303-01A25053AC24}"/>
              </a:ext>
            </a:extLst>
          </p:cNvPr>
          <p:cNvSpPr txBox="1"/>
          <p:nvPr/>
        </p:nvSpPr>
        <p:spPr>
          <a:xfrm flipH="1">
            <a:off x="2797791" y="1073888"/>
            <a:ext cx="86853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gás natural é e continuará sendo um grande vetor de mudança ao setor energético brasileiro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isso, a competitividade dos preços e a previsibilidade da oferta são fatores decisivos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Política Energética,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incluindo a importância do Congresso Nacional nessa missão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deve considerar: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Aumentar o potencial da oferta =&gt; restruturação a um mercado competitivo, de fato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papel do gás na transição =&gt; </a:t>
            </a:r>
            <a:r>
              <a:rPr lang="pt-B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atual de emissões do país (matriz energética e de setores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energointensivos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Direcionamento de incentivos que irão de fato beneficiar o país =&gt; aumento de arrecadação, empregos e renda</a:t>
            </a:r>
          </a:p>
        </p:txBody>
      </p:sp>
    </p:spTree>
    <p:extLst>
      <p:ext uri="{BB962C8B-B14F-4D97-AF65-F5344CB8AC3E}">
        <p14:creationId xmlns:p14="http://schemas.microsoft.com/office/powerpoint/2010/main" val="42669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583593" y="2967335"/>
            <a:ext cx="702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cs typeface="Segoe UI Light" panose="020B0502040204020203" pitchFamily="34" charset="0"/>
              </a:rPr>
              <a:t>FIM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8" y="5709931"/>
            <a:ext cx="2432614" cy="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79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50666" y="232389"/>
            <a:ext cx="757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60000"/>
                    <a:lumOff val="40000"/>
                  </a:schemeClr>
                </a:solidFill>
                <a:cs typeface="Segoe UI Light" panose="020B0502040204020203" pitchFamily="34" charset="0"/>
              </a:rPr>
              <a:t>Quem somos?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85794" y="1415074"/>
            <a:ext cx="104121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O Fórum das Associações Empresariais Pró-Desenvolvimento do Mercado de Gás Natural (Fórum do Gás) iniciou suas atividades no início de 2012 com o objetivo de discutir e propor medidas de estímulo ao setor, buscando expandir e diversificar a oferta e elevar a competitividade do gás natural no país.</a:t>
            </a:r>
          </a:p>
          <a:p>
            <a:pPr algn="just"/>
            <a:endParaRPr lang="pt-BR" sz="2600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Atualmente congrega 19 associações que atuam em diversos segmentos da cadeia: consumo, produção, comercialização, autoprodução, cogeração e geração de energia elétrica, os quais tem o gás natural como um recurso estratégico no desenvolvimento de suas atividades.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pt-BR" sz="26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8" y="5709931"/>
            <a:ext cx="2432614" cy="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79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50666" y="232389"/>
            <a:ext cx="824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60000"/>
                    <a:lumOff val="40000"/>
                  </a:schemeClr>
                </a:solidFill>
                <a:cs typeface="Segoe UI Light" panose="020B0502040204020203" pitchFamily="34" charset="0"/>
              </a:rPr>
              <a:t>Princípios do Fórum do Gás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52114" y="1510305"/>
            <a:ext cx="102902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Estímulo à diversificação e ampliação da oferta de gás natural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Redução de barreiras e assimetrias regulatórias =&gt; fortalecimento do regulador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Maior competitividade, transparência e isonomia aos preços atualmente praticados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Desenvolvimento do livre mercado =&gt; maior liquidez e racionalidade dos custos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600" dirty="0">
                <a:solidFill>
                  <a:schemeClr val="bg1"/>
                </a:solidFill>
                <a:cs typeface="Segoe UI Light" panose="020B0502040204020203" pitchFamily="34" charset="0"/>
              </a:rPr>
              <a:t>Integração e eficiência no uso do gás natural no contexto de transição energética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8" y="5709931"/>
            <a:ext cx="2432614" cy="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0"/>
            <a:ext cx="228331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E7DD8C1-17DD-ED96-6855-222B0D73095B}"/>
              </a:ext>
            </a:extLst>
          </p:cNvPr>
          <p:cNvSpPr txBox="1"/>
          <p:nvPr/>
        </p:nvSpPr>
        <p:spPr>
          <a:xfrm>
            <a:off x="2797791" y="311251"/>
            <a:ext cx="692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Quadro institucional</a:t>
            </a:r>
          </a:p>
        </p:txBody>
      </p:sp>
      <p:pic>
        <p:nvPicPr>
          <p:cNvPr id="39" name="Imagem 38" descr="Descrição: Descrição: Descrição: Descrição: LOGO ABRACE">
            <a:extLst>
              <a:ext uri="{FF2B5EF4-FFF2-40B4-BE49-F238E27FC236}">
                <a16:creationId xmlns:a16="http://schemas.microsoft.com/office/drawing/2014/main" id="{E788C228-0080-0B57-E054-A15D1FE5D2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1" y="1852755"/>
            <a:ext cx="1555594" cy="52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628038DF-B28D-D629-CCD2-E11D6C856E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93" y="1735834"/>
            <a:ext cx="1472485" cy="66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3F01B522-76A3-1AEA-45A5-4F2F84EBE8D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11996" r="5239" b="21744"/>
          <a:stretch/>
        </p:blipFill>
        <p:spPr bwMode="auto">
          <a:xfrm>
            <a:off x="9130226" y="1909575"/>
            <a:ext cx="1362730" cy="50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8ACFCB28-A8DB-E19B-4559-DF1B1AD2CF6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32" y="3920959"/>
            <a:ext cx="1555594" cy="7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Resultado de imagem para Leopoldo Garces Castiella abividro">
            <a:extLst>
              <a:ext uri="{FF2B5EF4-FFF2-40B4-BE49-F238E27FC236}">
                <a16:creationId xmlns:a16="http://schemas.microsoft.com/office/drawing/2014/main" id="{93DC80AC-0220-73BC-CC72-0F6A88194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39" y="2001746"/>
            <a:ext cx="1139851" cy="373695"/>
          </a:xfrm>
          <a:prstGeom prst="rect">
            <a:avLst/>
          </a:prstGeom>
          <a:noFill/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2D03B4EB-D938-EAFE-4C68-3424BA42BB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003" t="12687" r="64214" b="78793"/>
          <a:stretch/>
        </p:blipFill>
        <p:spPr>
          <a:xfrm>
            <a:off x="9723120" y="4976709"/>
            <a:ext cx="1184841" cy="38759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BB058EFA-DE83-AE02-4B46-CA39EE2046A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183" y="4102283"/>
            <a:ext cx="1171120" cy="413450"/>
          </a:xfrm>
          <a:prstGeom prst="rect">
            <a:avLst/>
          </a:prstGeom>
          <a:noFill/>
        </p:spPr>
      </p:pic>
      <p:pic>
        <p:nvPicPr>
          <p:cNvPr id="47" name="Picture 2" descr="Resultado de imagem para logomarca cni">
            <a:extLst>
              <a:ext uri="{FF2B5EF4-FFF2-40B4-BE49-F238E27FC236}">
                <a16:creationId xmlns:a16="http://schemas.microsoft.com/office/drawing/2014/main" id="{D231B003-BF8B-456E-AACC-3E7A326C82A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8" y="4766284"/>
            <a:ext cx="1667338" cy="808443"/>
          </a:xfrm>
          <a:prstGeom prst="rect">
            <a:avLst/>
          </a:prstGeom>
          <a:noFill/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B12AD6AA-533D-6FFC-B9C5-87B3F6CA57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37040" r="10343" b="39967"/>
          <a:stretch/>
        </p:blipFill>
        <p:spPr>
          <a:xfrm>
            <a:off x="4393688" y="2016351"/>
            <a:ext cx="1439384" cy="373695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45995722-83D1-7AEB-4087-DB827825F16E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7" y="4947749"/>
            <a:ext cx="1184841" cy="38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6ABC460A-0E48-ABD7-CD82-58F67C4EF97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40454" r="18105" b="21673"/>
          <a:stretch/>
        </p:blipFill>
        <p:spPr bwMode="auto">
          <a:xfrm>
            <a:off x="2987019" y="4909438"/>
            <a:ext cx="1141309" cy="421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ECF22A0C-2855-C7DC-828C-D45A2FE93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64" y="4102283"/>
            <a:ext cx="1432241" cy="348931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C87F9A2A-BC02-AB9B-D536-EC3A7E5622A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0" b="11271"/>
          <a:stretch/>
        </p:blipFill>
        <p:spPr>
          <a:xfrm>
            <a:off x="6369517" y="4043097"/>
            <a:ext cx="1279271" cy="40385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FF3C4E00-04E1-5647-69B2-B4EDC929371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5" b="20130"/>
          <a:stretch/>
        </p:blipFill>
        <p:spPr>
          <a:xfrm>
            <a:off x="2979560" y="5786344"/>
            <a:ext cx="1148768" cy="668983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16B500D2-F607-4B9E-BBA2-B1D5CB0B3F6C}"/>
              </a:ext>
            </a:extLst>
          </p:cNvPr>
          <p:cNvSpPr txBox="1"/>
          <p:nvPr/>
        </p:nvSpPr>
        <p:spPr>
          <a:xfrm>
            <a:off x="2899459" y="1245444"/>
            <a:ext cx="733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Associações Coordenadoras: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026EDC1-9333-2193-B76B-5DA697B261E4}"/>
              </a:ext>
            </a:extLst>
          </p:cNvPr>
          <p:cNvSpPr txBox="1"/>
          <p:nvPr/>
        </p:nvSpPr>
        <p:spPr>
          <a:xfrm>
            <a:off x="2899459" y="3287406"/>
            <a:ext cx="733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Demais Associações Participantes: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00ECB012-D366-FB99-9111-69E0EE4676DA}"/>
              </a:ext>
            </a:extLst>
          </p:cNvPr>
          <p:cNvPicPr/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66" y="4861132"/>
            <a:ext cx="1031875" cy="43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m 56" descr="Logotipo&#10;&#10;Descrição gerada automaticamente">
            <a:extLst>
              <a:ext uri="{FF2B5EF4-FFF2-40B4-BE49-F238E27FC236}">
                <a16:creationId xmlns:a16="http://schemas.microsoft.com/office/drawing/2014/main" id="{523E1C3C-D3B6-DED4-7DBE-911EB855563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7" y="5661559"/>
            <a:ext cx="1426143" cy="808443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447CE97F-CFB5-BB84-6D90-43ED3C3A37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81" y="4108605"/>
            <a:ext cx="1152809" cy="527453"/>
          </a:xfrm>
          <a:prstGeom prst="rect">
            <a:avLst/>
          </a:prstGeom>
        </p:spPr>
      </p:pic>
      <p:pic>
        <p:nvPicPr>
          <p:cNvPr id="2" name="Imagem 1" descr="Modernização da marca">
            <a:extLst>
              <a:ext uri="{FF2B5EF4-FFF2-40B4-BE49-F238E27FC236}">
                <a16:creationId xmlns:a16="http://schemas.microsoft.com/office/drawing/2014/main" id="{EFB853AC-C324-AF82-CAF6-A40DC725AE62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45" y="5649308"/>
            <a:ext cx="1537887" cy="68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F0CA747-9FC8-52ED-59EA-30C6839CAB4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91" y="5757256"/>
            <a:ext cx="808522" cy="4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O que avançou?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1FA491-F1A3-F4F3-F303-01A25053AC24}"/>
              </a:ext>
            </a:extLst>
          </p:cNvPr>
          <p:cNvSpPr txBox="1"/>
          <p:nvPr/>
        </p:nvSpPr>
        <p:spPr>
          <a:xfrm flipH="1">
            <a:off x="3063605" y="1244009"/>
            <a:ext cx="793295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Acesso de Terceiros às infraestruturas essenciais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Acesso de outros supridores ao transporte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Entrada de outros ofertantes no comércio de gás, sobretudo na Região Nordeste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do </a:t>
            </a:r>
            <a:r>
              <a:rPr lang="pt-B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market-share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Petrobras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Transparência dos contratos de suprimento firmados para o mercado cativo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Esforço estadual para aprimoramento do arcabouço regulatório dos serviços locais de gás canalizado</a:t>
            </a:r>
          </a:p>
        </p:txBody>
      </p:sp>
    </p:spTree>
    <p:extLst>
      <p:ext uri="{BB962C8B-B14F-4D97-AF65-F5344CB8AC3E}">
        <p14:creationId xmlns:p14="http://schemas.microsoft.com/office/powerpoint/2010/main" val="41458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1394426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Retrato do avanço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992800" cy="77298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557CF0-B78C-6F8F-2536-B149A496F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" t="1874" r="1146"/>
          <a:stretch/>
        </p:blipFill>
        <p:spPr>
          <a:xfrm>
            <a:off x="1394426" y="1034425"/>
            <a:ext cx="10264216" cy="55123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C8CD05A-2DE9-CE10-E937-01BB0DD5D649}"/>
              </a:ext>
            </a:extLst>
          </p:cNvPr>
          <p:cNvSpPr txBox="1"/>
          <p:nvPr/>
        </p:nvSpPr>
        <p:spPr>
          <a:xfrm>
            <a:off x="4295554" y="6238972"/>
            <a:ext cx="100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Fonte: ANP</a:t>
            </a:r>
          </a:p>
        </p:txBody>
      </p:sp>
    </p:spTree>
    <p:extLst>
      <p:ext uri="{BB962C8B-B14F-4D97-AF65-F5344CB8AC3E}">
        <p14:creationId xmlns:p14="http://schemas.microsoft.com/office/powerpoint/2010/main" val="21909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53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Porém...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EB5D56-31AF-67DB-9636-371BDCF13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61" b="6360"/>
          <a:stretch/>
        </p:blipFill>
        <p:spPr>
          <a:xfrm>
            <a:off x="3498600" y="1482718"/>
            <a:ext cx="7314712" cy="525775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B86CCA3-7DA3-7331-7511-D693880552C3}"/>
              </a:ext>
            </a:extLst>
          </p:cNvPr>
          <p:cNvSpPr txBox="1"/>
          <p:nvPr/>
        </p:nvSpPr>
        <p:spPr>
          <a:xfrm rot="16200000">
            <a:off x="10291682" y="4948895"/>
            <a:ext cx="87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200" i="1"/>
            </a:lvl1pPr>
          </a:lstStyle>
          <a:p>
            <a:r>
              <a:rPr lang="pt-BR" dirty="0"/>
              <a:t>Fonte: ANP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544525-8955-273D-54A4-378BB6692C8E}"/>
              </a:ext>
            </a:extLst>
          </p:cNvPr>
          <p:cNvSpPr txBox="1"/>
          <p:nvPr/>
        </p:nvSpPr>
        <p:spPr>
          <a:xfrm flipH="1">
            <a:off x="2797791" y="968866"/>
            <a:ext cx="79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mercado ainda é muito concentrado...</a:t>
            </a:r>
          </a:p>
        </p:txBody>
      </p:sp>
    </p:spTree>
    <p:extLst>
      <p:ext uri="{BB962C8B-B14F-4D97-AF65-F5344CB8AC3E}">
        <p14:creationId xmlns:p14="http://schemas.microsoft.com/office/powerpoint/2010/main" val="21857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821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E quais os efeitos dessa concentração?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0048DE1-F858-C7AD-A95E-1660771B891B}"/>
              </a:ext>
            </a:extLst>
          </p:cNvPr>
          <p:cNvSpPr txBox="1"/>
          <p:nvPr/>
        </p:nvSpPr>
        <p:spPr>
          <a:xfrm>
            <a:off x="3042340" y="6145291"/>
            <a:ext cx="110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Fonte: ABRACE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4DA1A20-A39E-FEE8-D2BB-6D0F36D92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385873"/>
              </p:ext>
            </p:extLst>
          </p:nvPr>
        </p:nvGraphicFramePr>
        <p:xfrm>
          <a:off x="2957430" y="1719917"/>
          <a:ext cx="8280814" cy="448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614B9F7-22B2-3477-9828-9F1AB5AAF4F9}"/>
              </a:ext>
            </a:extLst>
          </p:cNvPr>
          <p:cNvSpPr txBox="1"/>
          <p:nvPr/>
        </p:nvSpPr>
        <p:spPr>
          <a:xfrm flipH="1">
            <a:off x="2797791" y="1045626"/>
            <a:ext cx="79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preço ainda é muito alto!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D5ECB94-4A17-AA98-ECA6-3DEA76341E8D}"/>
              </a:ext>
            </a:extLst>
          </p:cNvPr>
          <p:cNvSpPr/>
          <p:nvPr/>
        </p:nvSpPr>
        <p:spPr>
          <a:xfrm>
            <a:off x="4954770" y="4106869"/>
            <a:ext cx="6657017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Petrobras ainda é a marcadora dos preços ao mercado</a:t>
            </a:r>
            <a:endParaRPr lang="pt-BR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Preço indexado ao óleo e marcadores internacionais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Redução da “Competitividade” percebida no momento inicial</a:t>
            </a:r>
          </a:p>
        </p:txBody>
      </p:sp>
    </p:spTree>
    <p:extLst>
      <p:ext uri="{BB962C8B-B14F-4D97-AF65-F5344CB8AC3E}">
        <p14:creationId xmlns:p14="http://schemas.microsoft.com/office/powerpoint/2010/main" val="7491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2797791" y="311251"/>
            <a:ext cx="821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E quais os efeitos dessa concentração?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2283311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614B9F7-22B2-3477-9828-9F1AB5AAF4F9}"/>
              </a:ext>
            </a:extLst>
          </p:cNvPr>
          <p:cNvSpPr txBox="1"/>
          <p:nvPr/>
        </p:nvSpPr>
        <p:spPr>
          <a:xfrm flipH="1">
            <a:off x="2797791" y="1045626"/>
            <a:ext cx="79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Brasil tem um dos preços de gás mais caros do mundo!</a:t>
            </a:r>
          </a:p>
        </p:txBody>
      </p:sp>
      <p:pic>
        <p:nvPicPr>
          <p:cNvPr id="10" name="Imagem 9" descr="Mapa&#10;&#10;Descrição gerada automaticamente">
            <a:extLst>
              <a:ext uri="{FF2B5EF4-FFF2-40B4-BE49-F238E27FC236}">
                <a16:creationId xmlns:a16="http://schemas.microsoft.com/office/drawing/2014/main" id="{8772641F-57D4-8D4D-D139-0795029B8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98" y="1595335"/>
            <a:ext cx="8731896" cy="503733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3055A9-717A-1B28-58F9-070D1ED7D7AD}"/>
              </a:ext>
            </a:extLst>
          </p:cNvPr>
          <p:cNvSpPr txBox="1"/>
          <p:nvPr/>
        </p:nvSpPr>
        <p:spPr>
          <a:xfrm>
            <a:off x="2881598" y="6285139"/>
            <a:ext cx="1037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Fonte: IEA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E60709B-BBB2-1886-CA46-90012D55BBF5}"/>
              </a:ext>
            </a:extLst>
          </p:cNvPr>
          <p:cNvCxnSpPr>
            <a:cxnSpLocks/>
          </p:cNvCxnSpPr>
          <p:nvPr/>
        </p:nvCxnSpPr>
        <p:spPr>
          <a:xfrm>
            <a:off x="10111564" y="4486940"/>
            <a:ext cx="170121" cy="13822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B4F332-656F-81DE-19CF-C6E5B7EE3C90}"/>
              </a:ext>
            </a:extLst>
          </p:cNvPr>
          <p:cNvSpPr txBox="1"/>
          <p:nvPr/>
        </p:nvSpPr>
        <p:spPr>
          <a:xfrm>
            <a:off x="9686630" y="4182747"/>
            <a:ext cx="70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Brasil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D096373-84FE-341A-8524-B5635247852E}"/>
              </a:ext>
            </a:extLst>
          </p:cNvPr>
          <p:cNvSpPr/>
          <p:nvPr/>
        </p:nvSpPr>
        <p:spPr>
          <a:xfrm>
            <a:off x="10221311" y="4444824"/>
            <a:ext cx="1261852" cy="81784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90DF06EF5844585FED3EDEB3161A8" ma:contentTypeVersion="15" ma:contentTypeDescription="Create a new document." ma:contentTypeScope="" ma:versionID="b8b17ed0c6c0d8567c801620debe6c68">
  <xsd:schema xmlns:xsd="http://www.w3.org/2001/XMLSchema" xmlns:xs="http://www.w3.org/2001/XMLSchema" xmlns:p="http://schemas.microsoft.com/office/2006/metadata/properties" xmlns:ns2="3accc9ae-ea8c-4766-8f37-1394d0190e18" xmlns:ns3="8458708b-1d80-4dc5-9b0d-651af5d7b9e1" targetNamespace="http://schemas.microsoft.com/office/2006/metadata/properties" ma:root="true" ma:fieldsID="d5d7c9b649700dccadee6d7524e715f8" ns2:_="" ns3:_="">
    <xsd:import namespace="3accc9ae-ea8c-4766-8f37-1394d0190e18"/>
    <xsd:import namespace="8458708b-1d80-4dc5-9b0d-651af5d7b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cc9ae-ea8c-4766-8f37-1394d0190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7d9b7c3-0bb8-4a20-8c97-3060226a1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8708b-1d80-4dc5-9b0d-651af5d7b9e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73fc81-ee5d-4bfc-b6a1-e3cc4a17db36}" ma:internalName="TaxCatchAll" ma:showField="CatchAllData" ma:web="8458708b-1d80-4dc5-9b0d-651af5d7b9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58708b-1d80-4dc5-9b0d-651af5d7b9e1" xsi:nil="true"/>
    <lcf76f155ced4ddcb4097134ff3c332f xmlns="3accc9ae-ea8c-4766-8f37-1394d0190e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A08076-A282-485D-886A-3908324161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396E2-94FC-4927-8D77-70BAAC9BC5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cc9ae-ea8c-4766-8f37-1394d0190e18"/>
    <ds:schemaRef ds:uri="8458708b-1d80-4dc5-9b0d-651af5d7b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3B16E-9514-4D3F-818A-683E7FA0BCFB}">
  <ds:schemaRefs>
    <ds:schemaRef ds:uri="http://schemas.microsoft.com/office/2006/metadata/properties"/>
    <ds:schemaRef ds:uri="http://schemas.microsoft.com/office/infopath/2007/PartnerControls"/>
    <ds:schemaRef ds:uri="8458708b-1d80-4dc5-9b0d-651af5d7b9e1"/>
    <ds:schemaRef ds:uri="3accc9ae-ea8c-4766-8f37-1394d0190e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715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</dc:creator>
  <cp:lastModifiedBy>Juliana Rodrigues de Melo Silva</cp:lastModifiedBy>
  <cp:revision>83</cp:revision>
  <dcterms:created xsi:type="dcterms:W3CDTF">2015-03-16T17:29:51Z</dcterms:created>
  <dcterms:modified xsi:type="dcterms:W3CDTF">2024-05-06T16:03:21Z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0x01010051E90DF06EF5844585FED3EDEB3161A8</vt:lpwstr>
  </property>
  <property fmtid="{D5CDD505-2E9C-101B-9397-08002B2CF9AE}" pid="3" name="MediaServiceImageTags">
    <vt:lpwstr/>
  </property>
</Properties>
</file>