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70" r:id="rId4"/>
    <p:sldId id="271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48"/>
  </p:normalViewPr>
  <p:slideViewPr>
    <p:cSldViewPr snapToGrid="0">
      <p:cViewPr varScale="1">
        <p:scale>
          <a:sx n="72" d="100"/>
          <a:sy n="72" d="100"/>
        </p:scale>
        <p:origin x="216" y="9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sfirjan-my.sharepoint.com/personal/emlima_firjan_com_br/Documents/pre&#231;obr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r>
              <a:rPr lang="pt-BR" sz="2000" b="0" dirty="0"/>
              <a:t>Preços do GNV no Rio</a:t>
            </a:r>
            <a:r>
              <a:rPr lang="pt-BR" sz="2000" b="0" baseline="0" dirty="0"/>
              <a:t> – 2019/2023</a:t>
            </a:r>
            <a:endParaRPr lang="pt-BR" sz="2000" b="0" dirty="0"/>
          </a:p>
        </c:rich>
      </c:tx>
      <c:layout>
        <c:manualLayout>
          <c:xMode val="edge"/>
          <c:yMode val="edge"/>
          <c:x val="0.23762709368255897"/>
          <c:y val="4.227067550038034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ysClr val="windowText" lastClr="000000"/>
              </a:solidFill>
              <a:latin typeface="Trebuchet MS" panose="020B0603020202020204" pitchFamily="34" charset="0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8.1108199427299021E-2"/>
          <c:y val="0.14826067861468364"/>
          <c:w val="0.73835589464945839"/>
          <c:h val="0.79515001911377914"/>
        </c:manualLayout>
      </c:layout>
      <c:lineChart>
        <c:grouping val="standard"/>
        <c:varyColors val="0"/>
        <c:ser>
          <c:idx val="2"/>
          <c:order val="0"/>
          <c:tx>
            <c:v>GNV</c:v>
          </c:tx>
          <c:spPr>
            <a:ln w="50800" cap="rnd">
              <a:solidFill>
                <a:srgbClr val="FFC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Planilha5!$A$2:$A$57</c:f>
              <c:numCache>
                <c:formatCode>mmm\-yy</c:formatCode>
                <c:ptCount val="56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44105</c:v>
                </c:pt>
                <c:pt idx="21">
                  <c:v>44136</c:v>
                </c:pt>
                <c:pt idx="22">
                  <c:v>44166</c:v>
                </c:pt>
                <c:pt idx="23">
                  <c:v>44197</c:v>
                </c:pt>
                <c:pt idx="24">
                  <c:v>44228</c:v>
                </c:pt>
                <c:pt idx="25">
                  <c:v>44256</c:v>
                </c:pt>
                <c:pt idx="26">
                  <c:v>44287</c:v>
                </c:pt>
                <c:pt idx="27">
                  <c:v>44317</c:v>
                </c:pt>
                <c:pt idx="28">
                  <c:v>44348</c:v>
                </c:pt>
                <c:pt idx="29">
                  <c:v>44378</c:v>
                </c:pt>
                <c:pt idx="30">
                  <c:v>44409</c:v>
                </c:pt>
                <c:pt idx="31">
                  <c:v>44440</c:v>
                </c:pt>
                <c:pt idx="32">
                  <c:v>44470</c:v>
                </c:pt>
                <c:pt idx="33">
                  <c:v>44501</c:v>
                </c:pt>
                <c:pt idx="34">
                  <c:v>44531</c:v>
                </c:pt>
                <c:pt idx="35">
                  <c:v>44562</c:v>
                </c:pt>
                <c:pt idx="36">
                  <c:v>44593</c:v>
                </c:pt>
                <c:pt idx="37">
                  <c:v>44621</c:v>
                </c:pt>
                <c:pt idx="38">
                  <c:v>44652</c:v>
                </c:pt>
                <c:pt idx="39">
                  <c:v>44682</c:v>
                </c:pt>
                <c:pt idx="40">
                  <c:v>44713</c:v>
                </c:pt>
                <c:pt idx="41">
                  <c:v>44743</c:v>
                </c:pt>
                <c:pt idx="42">
                  <c:v>44774</c:v>
                </c:pt>
                <c:pt idx="43">
                  <c:v>44805</c:v>
                </c:pt>
                <c:pt idx="44">
                  <c:v>44835</c:v>
                </c:pt>
                <c:pt idx="45">
                  <c:v>44866</c:v>
                </c:pt>
                <c:pt idx="46">
                  <c:v>44896</c:v>
                </c:pt>
                <c:pt idx="47">
                  <c:v>44927</c:v>
                </c:pt>
                <c:pt idx="48">
                  <c:v>44958</c:v>
                </c:pt>
                <c:pt idx="49">
                  <c:v>44986</c:v>
                </c:pt>
                <c:pt idx="50">
                  <c:v>45017</c:v>
                </c:pt>
                <c:pt idx="51">
                  <c:v>45047</c:v>
                </c:pt>
                <c:pt idx="52">
                  <c:v>45078</c:v>
                </c:pt>
                <c:pt idx="53">
                  <c:v>45108</c:v>
                </c:pt>
                <c:pt idx="54">
                  <c:v>45139</c:v>
                </c:pt>
                <c:pt idx="55">
                  <c:v>45170</c:v>
                </c:pt>
              </c:numCache>
            </c:numRef>
          </c:cat>
          <c:val>
            <c:numRef>
              <c:f>Planilha5!$D$2:$D$57</c:f>
              <c:numCache>
                <c:formatCode>General</c:formatCode>
                <c:ptCount val="56"/>
                <c:pt idx="0">
                  <c:v>3.1040000000000001</c:v>
                </c:pt>
                <c:pt idx="1">
                  <c:v>3.1019999999999999</c:v>
                </c:pt>
                <c:pt idx="2">
                  <c:v>3.1080000000000001</c:v>
                </c:pt>
                <c:pt idx="3">
                  <c:v>3.1230000000000002</c:v>
                </c:pt>
                <c:pt idx="4">
                  <c:v>3.1070000000000002</c:v>
                </c:pt>
                <c:pt idx="5">
                  <c:v>3.0760000000000001</c:v>
                </c:pt>
                <c:pt idx="6">
                  <c:v>3.077</c:v>
                </c:pt>
                <c:pt idx="7">
                  <c:v>3.0960000000000001</c:v>
                </c:pt>
                <c:pt idx="8">
                  <c:v>3.0619999999999998</c:v>
                </c:pt>
                <c:pt idx="9">
                  <c:v>3.0950000000000002</c:v>
                </c:pt>
                <c:pt idx="10">
                  <c:v>3.113</c:v>
                </c:pt>
                <c:pt idx="11">
                  <c:v>3.1179999999999999</c:v>
                </c:pt>
                <c:pt idx="12">
                  <c:v>3.15</c:v>
                </c:pt>
                <c:pt idx="13">
                  <c:v>3.1429999999999998</c:v>
                </c:pt>
                <c:pt idx="14">
                  <c:v>3.1259999999999999</c:v>
                </c:pt>
                <c:pt idx="15">
                  <c:v>3.1219999999999999</c:v>
                </c:pt>
                <c:pt idx="16">
                  <c:v>3.0430000000000001</c:v>
                </c:pt>
                <c:pt idx="17">
                  <c:v>3.05</c:v>
                </c:pt>
                <c:pt idx="18">
                  <c:v>3.0219999999999998</c:v>
                </c:pt>
                <c:pt idx="19">
                  <c:v>2.9929999999999999</c:v>
                </c:pt>
                <c:pt idx="20">
                  <c:v>2.81</c:v>
                </c:pt>
                <c:pt idx="21">
                  <c:v>2.8119999999999998</c:v>
                </c:pt>
                <c:pt idx="22">
                  <c:v>3.0369999999999999</c:v>
                </c:pt>
                <c:pt idx="23">
                  <c:v>3.0910000000000002</c:v>
                </c:pt>
                <c:pt idx="24">
                  <c:v>3.0619999999999998</c:v>
                </c:pt>
                <c:pt idx="25">
                  <c:v>3.1560000000000001</c:v>
                </c:pt>
                <c:pt idx="26">
                  <c:v>3.1419999999999999</c:v>
                </c:pt>
                <c:pt idx="27">
                  <c:v>3.9620000000000002</c:v>
                </c:pt>
                <c:pt idx="28">
                  <c:v>3.976</c:v>
                </c:pt>
                <c:pt idx="29">
                  <c:v>3.9319999999999999</c:v>
                </c:pt>
                <c:pt idx="30">
                  <c:v>4.0209999999999999</c:v>
                </c:pt>
                <c:pt idx="31">
                  <c:v>4.0410000000000004</c:v>
                </c:pt>
                <c:pt idx="32">
                  <c:v>4.032</c:v>
                </c:pt>
                <c:pt idx="33">
                  <c:v>4.266</c:v>
                </c:pt>
                <c:pt idx="34">
                  <c:v>4.2610000000000001</c:v>
                </c:pt>
                <c:pt idx="35">
                  <c:v>4.242</c:v>
                </c:pt>
                <c:pt idx="36">
                  <c:v>4.508</c:v>
                </c:pt>
                <c:pt idx="37">
                  <c:v>4.6310000000000002</c:v>
                </c:pt>
                <c:pt idx="38">
                  <c:v>4.6459999999999999</c:v>
                </c:pt>
                <c:pt idx="39">
                  <c:v>5.35</c:v>
                </c:pt>
                <c:pt idx="40">
                  <c:v>5.34</c:v>
                </c:pt>
                <c:pt idx="41">
                  <c:v>5.03</c:v>
                </c:pt>
                <c:pt idx="42">
                  <c:v>4.96</c:v>
                </c:pt>
                <c:pt idx="43">
                  <c:v>4.91</c:v>
                </c:pt>
                <c:pt idx="44">
                  <c:v>4.82</c:v>
                </c:pt>
                <c:pt idx="45">
                  <c:v>4.7300000000000004</c:v>
                </c:pt>
                <c:pt idx="46">
                  <c:v>4.68</c:v>
                </c:pt>
                <c:pt idx="47">
                  <c:v>4.68</c:v>
                </c:pt>
                <c:pt idx="48">
                  <c:v>4.5199999999999996</c:v>
                </c:pt>
                <c:pt idx="49">
                  <c:v>4.42</c:v>
                </c:pt>
                <c:pt idx="50">
                  <c:v>4.41</c:v>
                </c:pt>
                <c:pt idx="51">
                  <c:v>4.34</c:v>
                </c:pt>
                <c:pt idx="52">
                  <c:v>4.26</c:v>
                </c:pt>
                <c:pt idx="53">
                  <c:v>4.55</c:v>
                </c:pt>
                <c:pt idx="54">
                  <c:v>4.43</c:v>
                </c:pt>
                <c:pt idx="55">
                  <c:v>4.3899999999999997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F65-4556-8314-147B3F8261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3074255"/>
        <c:axId val="479566031"/>
      </c:lineChart>
      <c:dateAx>
        <c:axId val="44307425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r>
                  <a:rPr lang="pt-BR"/>
                  <a:t>Fonte:</a:t>
                </a:r>
                <a:r>
                  <a:rPr lang="pt-BR" baseline="0"/>
                  <a:t> ANP </a:t>
                </a:r>
                <a:endParaRPr lang="pt-BR"/>
              </a:p>
            </c:rich>
          </c:tx>
          <c:layout>
            <c:manualLayout>
              <c:xMode val="edge"/>
              <c:yMode val="edge"/>
              <c:x val="0.90409930654243553"/>
              <c:y val="0.948904283243716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Trebuchet MS" panose="020B0603020202020204" pitchFamily="34" charset="0"/>
                  <a:ea typeface="+mn-ea"/>
                  <a:cs typeface="+mn-cs"/>
                </a:defRPr>
              </a:pPr>
              <a:endParaRPr lang="pt-BR"/>
            </a:p>
          </c:txPr>
        </c:title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pt-BR"/>
          </a:p>
        </c:txPr>
        <c:crossAx val="479566031"/>
        <c:crosses val="autoZero"/>
        <c:auto val="0"/>
        <c:lblOffset val="100"/>
        <c:baseTimeUnit val="months"/>
        <c:majorUnit val="1"/>
        <c:majorTimeUnit val="years"/>
      </c:dateAx>
      <c:valAx>
        <c:axId val="479566031"/>
        <c:scaling>
          <c:orientation val="minMax"/>
          <c:max val="6"/>
          <c:min val="2"/>
        </c:scaling>
        <c:delete val="0"/>
        <c:axPos val="l"/>
        <c:majorGridlines>
          <c:spPr>
            <a:ln w="15875" cap="flat" cmpd="sng" algn="ctr">
              <a:solidFill>
                <a:schemeClr val="tx1">
                  <a:lumMod val="15000"/>
                  <a:lumOff val="85000"/>
                  <a:alpha val="79000"/>
                </a:schemeClr>
              </a:solidFill>
              <a:round/>
            </a:ln>
            <a:effectLst/>
          </c:spPr>
        </c:majorGridlines>
        <c:numFmt formatCode="&quot;R$&quot;\ 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pt-BR"/>
          </a:p>
        </c:txPr>
        <c:crossAx val="4430742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214422801892847"/>
          <c:y val="0.253871131637745"/>
          <c:w val="0.21785574387237189"/>
          <c:h val="0.559676990959392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ysClr val="windowText" lastClr="000000"/>
              </a:solidFill>
              <a:latin typeface="Trebuchet MS" panose="020B0603020202020204" pitchFamily="34" charset="0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Trebuchet MS" panose="020B0603020202020204" pitchFamily="34" charset="0"/>
        </a:defRPr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F90141-C33D-4DE3-9114-C2B5ADC49249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27534C-04E5-4616-A5ED-5408986A45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4599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27534C-04E5-4616-A5ED-5408986A4550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8639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142EEA-F20D-9EED-952B-4E55716E20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FE5E1A-A7C4-DACA-C7BB-8F57992E60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03F3052-8F97-A1AF-C6C4-4744041B1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9E93D-9822-46F3-BD65-01CB34DACE2B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0713DA9-3D5E-CA4D-9BFF-34B6D4CD2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2026C3C-1023-0250-132D-5FCC03799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91D7-C678-49F4-8872-59C09A85EF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7472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F916F0-FA92-5524-F6CE-760EF4A48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2CE6528-86DE-B890-9F02-A8E7DA39F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F1551E5-CA77-8517-2D6E-F08BAA577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9E93D-9822-46F3-BD65-01CB34DACE2B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F93A1E-0AE3-F97C-081B-B6A79722A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6960535-7764-2E2E-34CB-0EF7B9755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91D7-C678-49F4-8872-59C09A85EF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3169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99342AE-B5B1-0882-CA47-C0BCF9EAA3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3021364-7AF6-DB6B-A742-45024FF7B6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4130304-E543-F4F4-7636-94C970BFD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9E93D-9822-46F3-BD65-01CB34DACE2B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84A73CF-B338-78E0-2386-B3F2CD163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8099D9F-8F20-E9DC-FF3E-C67559864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91D7-C678-49F4-8872-59C09A85EF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1339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FDFC3B-1A58-1347-A373-1864375F2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8D8216-D7A0-A059-8FBA-70E9DD18E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22B0A7E-D1DB-C859-34BD-A964DEBD6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9E93D-9822-46F3-BD65-01CB34DACE2B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43536B3-A8CF-7E0E-6450-05E13C300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764F393-429B-FE1E-A38B-EF6868433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91D7-C678-49F4-8872-59C09A85EF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105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969593-B214-65AA-4000-28CB3FEEF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35BCA2E-7BC8-DFE4-281A-C1A389ABF9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870502A-728D-07E9-32FB-08BD65EA2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9E93D-9822-46F3-BD65-01CB34DACE2B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8F9B96-EFFD-CEBB-95B3-F1F12E13B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B016F47-5170-9E9D-EC73-4E63B22D6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91D7-C678-49F4-8872-59C09A85EF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946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F81D4-4681-0FCE-49D7-FBDCEE01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54BD0B-DFF8-47CC-4C2E-9C8194FD3F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E830D76-1ABD-EF93-A538-9ECF92465F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5A305A6-7C22-EE3E-D538-C9D54CD48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9E93D-9822-46F3-BD65-01CB34DACE2B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266F1B7-5570-E213-3A49-6493FA13C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1A832FE-9D38-F957-D69C-933C97127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91D7-C678-49F4-8872-59C09A85EF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8074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D72111-DB26-D92C-7FAF-D8E17C80B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81CDEA2-737E-E0AA-1292-035644D39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2664FF6-85C3-C55E-8561-273A5413E7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D5CE9C2-C4C7-E04D-2BA4-3A064EB42B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E373390-16A4-3A9B-0644-D37410B2E6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19E71DD-60EB-FA1B-980D-933AC9966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9E93D-9822-46F3-BD65-01CB34DACE2B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AE344FD-853A-928E-1D4A-BAA50A49D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B46A6AF-35FB-4188-8CDA-5AC85FB54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91D7-C678-49F4-8872-59C09A85EF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3365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40852B-E725-5FF0-9B33-3288CFFC8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2EBDF00-EF14-FA5F-DC68-CD4E98AD0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9E93D-9822-46F3-BD65-01CB34DACE2B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E86648E-07BB-A33B-A6CF-53F410C46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9B92657-42E3-3D67-166E-954CE0BCD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91D7-C678-49F4-8872-59C09A85EF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6413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23E00F1-BDAC-0738-08D6-0F75EA672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9E93D-9822-46F3-BD65-01CB34DACE2B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B8730AA-35CE-136C-5F05-CF8B3ABF5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3195654-B675-4F45-E7B7-9CDE5F0DF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91D7-C678-49F4-8872-59C09A85EF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234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65253E-5AD4-8F89-7C63-C8702ACCF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2E2F4B-CD40-159A-7F55-F5E4A8079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6BC92A7-4A62-6011-0912-1195F1015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95BCC0F-40FF-F33E-9D63-F87B1D6A7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9E93D-9822-46F3-BD65-01CB34DACE2B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5D63D82-C106-BAA9-2705-575630BBE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2EC4F42-7D8A-DD76-AA71-51D6F8AE2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91D7-C678-49F4-8872-59C09A85EF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0681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B97576-027F-61C2-4BAF-3DF95640A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74822670-EDD2-5E34-9501-7359E9DBBD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70DDE8E-2AA1-D334-44CD-6BD8AF5641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0513D8D-4A10-E5AC-FA22-56CE90061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9E93D-9822-46F3-BD65-01CB34DACE2B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B79CE08-91E3-1631-E010-2E36CF4E9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7267D86-9B34-A0E0-F3A2-009DCD193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91D7-C678-49F4-8872-59C09A85EF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198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DF3B88E-0F46-D3FF-7840-36C8F2286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2FB50AD-B3E3-070E-AF44-3F7CCE95EA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0BFB89C-19BA-3A11-AA6F-AAE5DDB04D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9E93D-9822-46F3-BD65-01CB34DACE2B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A64AC00-CB66-B046-D318-37D99D3642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3CB109E-B85A-2B87-C388-9ABD2880DE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B91D7-C678-49F4-8872-59C09A85EF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5512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svg"/><Relationship Id="rId1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2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sv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Relationship Id="rId14" Type="http://schemas.openxmlformats.org/officeDocument/2006/relationships/image" Target="../media/image2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>
            <a:extLst>
              <a:ext uri="{FF2B5EF4-FFF2-40B4-BE49-F238E27FC236}">
                <a16:creationId xmlns:a16="http://schemas.microsoft.com/office/drawing/2014/main" id="{FF71A9EE-1A25-1448-8864-A871F006A813}"/>
              </a:ext>
            </a:extLst>
          </p:cNvPr>
          <p:cNvSpPr txBox="1"/>
          <p:nvPr/>
        </p:nvSpPr>
        <p:spPr>
          <a:xfrm>
            <a:off x="440266" y="605556"/>
            <a:ext cx="6096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000" dirty="0">
                <a:latin typeface="Trebuchet MS" panose="020B0603020202020204" pitchFamily="34" charset="0"/>
              </a:rPr>
              <a:t>Desafios do uso do gás natural no Brasil</a:t>
            </a:r>
          </a:p>
        </p:txBody>
      </p:sp>
      <p:pic>
        <p:nvPicPr>
          <p:cNvPr id="10" name="Gráfico 9" descr="Setas de Divisão com preenchimento sólido">
            <a:extLst>
              <a:ext uri="{FF2B5EF4-FFF2-40B4-BE49-F238E27FC236}">
                <a16:creationId xmlns:a16="http://schemas.microsoft.com/office/drawing/2014/main" id="{08509037-D7C9-33C9-F963-74B763C96C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4464" y="2310915"/>
            <a:ext cx="562913" cy="562913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6EE53F0D-77D8-1007-887F-E663F204E015}"/>
              </a:ext>
            </a:extLst>
          </p:cNvPr>
          <p:cNvSpPr txBox="1"/>
          <p:nvPr/>
        </p:nvSpPr>
        <p:spPr>
          <a:xfrm>
            <a:off x="2237376" y="2331337"/>
            <a:ext cx="995462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dirty="0">
                <a:latin typeface="Trebuchet MS" panose="020B0603020202020204" pitchFamily="34" charset="0"/>
              </a:rPr>
              <a:t>GNV como Combustível Social e Ambiental</a:t>
            </a:r>
          </a:p>
        </p:txBody>
      </p:sp>
      <p:pic>
        <p:nvPicPr>
          <p:cNvPr id="12" name="Gráfico 11" descr="Setas de Divisão com preenchimento sólido">
            <a:extLst>
              <a:ext uri="{FF2B5EF4-FFF2-40B4-BE49-F238E27FC236}">
                <a16:creationId xmlns:a16="http://schemas.microsoft.com/office/drawing/2014/main" id="{A30C032B-B97A-8670-E73D-532CF0F5C7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4463" y="3567094"/>
            <a:ext cx="562913" cy="562913"/>
          </a:xfrm>
          <a:prstGeom prst="rect">
            <a:avLst/>
          </a:prstGeom>
        </p:spPr>
      </p:pic>
      <p:pic>
        <p:nvPicPr>
          <p:cNvPr id="13" name="Gráfico 12" descr="Setas de Divisão com preenchimento sólido">
            <a:extLst>
              <a:ext uri="{FF2B5EF4-FFF2-40B4-BE49-F238E27FC236}">
                <a16:creationId xmlns:a16="http://schemas.microsoft.com/office/drawing/2014/main" id="{A8B6B043-A171-F0EB-73D7-0F07079B0A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4464" y="4822698"/>
            <a:ext cx="562913" cy="562913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78716A83-F080-ABE4-10EF-272D3E944372}"/>
              </a:ext>
            </a:extLst>
          </p:cNvPr>
          <p:cNvSpPr txBox="1"/>
          <p:nvPr/>
        </p:nvSpPr>
        <p:spPr>
          <a:xfrm>
            <a:off x="2237376" y="3586941"/>
            <a:ext cx="995462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dirty="0">
                <a:latin typeface="Trebuchet MS" panose="020B0603020202020204" pitchFamily="34" charset="0"/>
              </a:rPr>
              <a:t>Obstáculos na Comercialização do Gás Natural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C06020EE-E3F0-DF99-CBED-6D4489A4E4DF}"/>
              </a:ext>
            </a:extLst>
          </p:cNvPr>
          <p:cNvSpPr txBox="1"/>
          <p:nvPr/>
        </p:nvSpPr>
        <p:spPr>
          <a:xfrm>
            <a:off x="2237376" y="4842545"/>
            <a:ext cx="995462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dirty="0">
                <a:latin typeface="Trebuchet MS" panose="020B0603020202020204" pitchFamily="34" charset="0"/>
              </a:rPr>
              <a:t>Importância do LGE e a Precificação do GNV</a:t>
            </a:r>
          </a:p>
        </p:txBody>
      </p:sp>
      <p:pic>
        <p:nvPicPr>
          <p:cNvPr id="3" name="Imagem 2" descr="Logotipo&#10;&#10;Descrição gerada automaticamente">
            <a:extLst>
              <a:ext uri="{FF2B5EF4-FFF2-40B4-BE49-F238E27FC236}">
                <a16:creationId xmlns:a16="http://schemas.microsoft.com/office/drawing/2014/main" id="{51A90E46-BF94-44A7-9955-0102D9F76C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106" y="104402"/>
            <a:ext cx="1872628" cy="1052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112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D196429-766C-1877-176F-888835FA611C}"/>
              </a:ext>
            </a:extLst>
          </p:cNvPr>
          <p:cNvSpPr txBox="1"/>
          <p:nvPr/>
        </p:nvSpPr>
        <p:spPr>
          <a:xfrm>
            <a:off x="66182" y="39829"/>
            <a:ext cx="875850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000" dirty="0">
                <a:latin typeface="Trebuchet MS" panose="020B0603020202020204" pitchFamily="34" charset="0"/>
              </a:rPr>
              <a:t>GNV como Combustível Social e Ambiental</a:t>
            </a:r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99674C2D-9B18-4321-1DF6-8DD633BFA516}"/>
              </a:ext>
            </a:extLst>
          </p:cNvPr>
          <p:cNvSpPr/>
          <p:nvPr/>
        </p:nvSpPr>
        <p:spPr>
          <a:xfrm>
            <a:off x="1212436" y="1688630"/>
            <a:ext cx="5147735" cy="1430739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latin typeface="Trebuchet MS" panose="020B0603020202020204" pitchFamily="34" charset="0"/>
              </a:rPr>
              <a:t> O </a:t>
            </a:r>
            <a:r>
              <a:rPr lang="pt-BR" sz="3200" b="1" dirty="0">
                <a:latin typeface="Trebuchet MS" panose="020B0603020202020204" pitchFamily="34" charset="0"/>
              </a:rPr>
              <a:t>GNV</a:t>
            </a:r>
            <a:r>
              <a:rPr lang="pt-BR" dirty="0">
                <a:latin typeface="Trebuchet MS" panose="020B0603020202020204" pitchFamily="34" charset="0"/>
              </a:rPr>
              <a:t> é </a:t>
            </a:r>
            <a:r>
              <a:rPr lang="pt-BR" sz="2400" b="1" dirty="0">
                <a:latin typeface="Trebuchet MS" panose="020B0603020202020204" pitchFamily="34" charset="0"/>
              </a:rPr>
              <a:t>acessível e econômico</a:t>
            </a:r>
            <a:r>
              <a:rPr lang="pt-BR" dirty="0">
                <a:latin typeface="Trebuchet MS" panose="020B0603020202020204" pitchFamily="34" charset="0"/>
              </a:rPr>
              <a:t>,  sendo destaque como </a:t>
            </a:r>
            <a:r>
              <a:rPr lang="pt-BR" sz="2400" b="1" dirty="0">
                <a:latin typeface="Trebuchet MS" panose="020B0603020202020204" pitchFamily="34" charset="0"/>
              </a:rPr>
              <a:t>combustível social </a:t>
            </a:r>
            <a:r>
              <a:rPr lang="pt-BR" dirty="0">
                <a:latin typeface="Trebuchet MS" panose="020B0603020202020204" pitchFamily="34" charset="0"/>
              </a:rPr>
              <a:t>ideal para </a:t>
            </a:r>
            <a:r>
              <a:rPr lang="pt-BR" sz="2000" dirty="0">
                <a:latin typeface="Trebuchet MS" panose="020B0603020202020204" pitchFamily="34" charset="0"/>
              </a:rPr>
              <a:t>veículos pesados</a:t>
            </a:r>
            <a:endParaRPr lang="pt-BR" dirty="0">
              <a:latin typeface="Trebuchet MS" panose="020B0603020202020204" pitchFamily="34" charset="0"/>
            </a:endParaRPr>
          </a:p>
        </p:txBody>
      </p:sp>
      <p:sp>
        <p:nvSpPr>
          <p:cNvPr id="16" name="Retângulo: Cantos Arredondados 15">
            <a:extLst>
              <a:ext uri="{FF2B5EF4-FFF2-40B4-BE49-F238E27FC236}">
                <a16:creationId xmlns:a16="http://schemas.microsoft.com/office/drawing/2014/main" id="{E3E44F9A-83E6-5E0F-B711-06E23CD034BF}"/>
              </a:ext>
            </a:extLst>
          </p:cNvPr>
          <p:cNvSpPr/>
          <p:nvPr/>
        </p:nvSpPr>
        <p:spPr>
          <a:xfrm>
            <a:off x="2052019" y="3232582"/>
            <a:ext cx="5147735" cy="1773218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latin typeface="Trebuchet MS" panose="020B0603020202020204" pitchFamily="34" charset="0"/>
              </a:rPr>
              <a:t>Potencial de descarbonização</a:t>
            </a:r>
            <a:r>
              <a:rPr lang="pt-BR" sz="1600" dirty="0">
                <a:latin typeface="Trebuchet MS" panose="020B0603020202020204" pitchFamily="34" charset="0"/>
              </a:rPr>
              <a:t>: </a:t>
            </a:r>
          </a:p>
          <a:p>
            <a:pPr algn="ctr"/>
            <a:r>
              <a:rPr lang="pt-BR" dirty="0">
                <a:latin typeface="Trebuchet MS" panose="020B0603020202020204" pitchFamily="34" charset="0"/>
              </a:rPr>
              <a:t>A utilização do GNV em mais de 25% da frota automotiva do RJ </a:t>
            </a:r>
            <a:r>
              <a:rPr lang="pt-BR" sz="2000" b="1" dirty="0">
                <a:latin typeface="Trebuchet MS" panose="020B0603020202020204" pitchFamily="34" charset="0"/>
              </a:rPr>
              <a:t>demonstra viabilidade para benefícios ambientais</a:t>
            </a:r>
            <a:r>
              <a:rPr lang="pt-BR" sz="2000" dirty="0">
                <a:latin typeface="Trebuchet MS" panose="020B0603020202020204" pitchFamily="34" charset="0"/>
              </a:rPr>
              <a:t> </a:t>
            </a:r>
          </a:p>
          <a:p>
            <a:pPr algn="ctr"/>
            <a:r>
              <a:rPr lang="pt-BR" dirty="0">
                <a:latin typeface="Trebuchet MS" panose="020B0603020202020204" pitchFamily="34" charset="0"/>
              </a:rPr>
              <a:t>da redução de emissão de CO2</a:t>
            </a:r>
          </a:p>
        </p:txBody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080D2D81-D3CB-BA4B-A64F-D07FABE971E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178313" y="2207269"/>
            <a:ext cx="1643019" cy="1061117"/>
          </a:xfrm>
          <a:prstGeom prst="rect">
            <a:avLst/>
          </a:prstGeom>
        </p:spPr>
      </p:pic>
      <p:grpSp>
        <p:nvGrpSpPr>
          <p:cNvPr id="26" name="Agrupar 25">
            <a:extLst>
              <a:ext uri="{FF2B5EF4-FFF2-40B4-BE49-F238E27FC236}">
                <a16:creationId xmlns:a16="http://schemas.microsoft.com/office/drawing/2014/main" id="{8E010114-3338-2018-1FDB-E3A2A657C2CD}"/>
              </a:ext>
            </a:extLst>
          </p:cNvPr>
          <p:cNvGrpSpPr/>
          <p:nvPr/>
        </p:nvGrpSpPr>
        <p:grpSpPr>
          <a:xfrm>
            <a:off x="7906439" y="1994464"/>
            <a:ext cx="3941572" cy="3258902"/>
            <a:chOff x="8089319" y="1668066"/>
            <a:chExt cx="3400467" cy="2740910"/>
          </a:xfrm>
        </p:grpSpPr>
        <p:pic>
          <p:nvPicPr>
            <p:cNvPr id="12" name="Imagem 11">
              <a:extLst>
                <a:ext uri="{FF2B5EF4-FFF2-40B4-BE49-F238E27FC236}">
                  <a16:creationId xmlns:a16="http://schemas.microsoft.com/office/drawing/2014/main" id="{B4BDBFB9-EDEE-7864-B585-FB3D44073B71}"/>
                </a:ext>
              </a:extLst>
            </p:cNvPr>
            <p:cNvPicPr/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9319" y="1668066"/>
              <a:ext cx="2898320" cy="2481370"/>
            </a:xfrm>
            <a:prstGeom prst="rect">
              <a:avLst/>
            </a:prstGeom>
          </p:spPr>
        </p:pic>
        <p:sp>
          <p:nvSpPr>
            <p:cNvPr id="22" name="Elipse 21">
              <a:extLst>
                <a:ext uri="{FF2B5EF4-FFF2-40B4-BE49-F238E27FC236}">
                  <a16:creationId xmlns:a16="http://schemas.microsoft.com/office/drawing/2014/main" id="{E41497F7-A506-BC7D-7E60-3DD63FD7D669}"/>
                </a:ext>
              </a:extLst>
            </p:cNvPr>
            <p:cNvSpPr/>
            <p:nvPr/>
          </p:nvSpPr>
          <p:spPr>
            <a:xfrm>
              <a:off x="9868449" y="2788976"/>
              <a:ext cx="1621337" cy="1620000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+25% </a:t>
              </a:r>
              <a:r>
                <a:rPr lang="pt-BR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da frota com GNV</a:t>
              </a:r>
            </a:p>
          </p:txBody>
        </p:sp>
      </p:grpSp>
      <p:sp>
        <p:nvSpPr>
          <p:cNvPr id="25" name="Retângulo: Cantos Arredondados 24">
            <a:extLst>
              <a:ext uri="{FF2B5EF4-FFF2-40B4-BE49-F238E27FC236}">
                <a16:creationId xmlns:a16="http://schemas.microsoft.com/office/drawing/2014/main" id="{E8A3C968-5F69-1E36-5AAA-86646E78F9D1}"/>
              </a:ext>
            </a:extLst>
          </p:cNvPr>
          <p:cNvSpPr/>
          <p:nvPr/>
        </p:nvSpPr>
        <p:spPr>
          <a:xfrm>
            <a:off x="3114183" y="5149258"/>
            <a:ext cx="5147736" cy="1574197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latin typeface="Trebuchet MS" panose="020B0603020202020204" pitchFamily="34" charset="0"/>
              </a:rPr>
              <a:t>A alta </a:t>
            </a:r>
            <a:r>
              <a:rPr lang="pt-BR" sz="2400" b="1" dirty="0">
                <a:latin typeface="Trebuchet MS" panose="020B0603020202020204" pitchFamily="34" charset="0"/>
              </a:rPr>
              <a:t>sensibilidade ao </a:t>
            </a:r>
            <a:r>
              <a:rPr lang="pt-BR" dirty="0">
                <a:latin typeface="Trebuchet MS" panose="020B0603020202020204" pitchFamily="34" charset="0"/>
              </a:rPr>
              <a:t>preço no caso do GNV </a:t>
            </a:r>
            <a:r>
              <a:rPr lang="pt-BR" sz="2400" b="1" dirty="0">
                <a:latin typeface="Trebuchet MS" panose="020B0603020202020204" pitchFamily="34" charset="0"/>
              </a:rPr>
              <a:t>é de grande importância para a adesão dos consumidores</a:t>
            </a:r>
            <a:endParaRPr lang="pt-BR" dirty="0">
              <a:latin typeface="Trebuchet MS" panose="020B0603020202020204" pitchFamily="34" charset="0"/>
            </a:endParaRPr>
          </a:p>
        </p:txBody>
      </p:sp>
      <p:pic>
        <p:nvPicPr>
          <p:cNvPr id="2" name="Imagem 1" descr="Logotipo&#10;&#10;Descrição gerada automaticamente">
            <a:extLst>
              <a:ext uri="{FF2B5EF4-FFF2-40B4-BE49-F238E27FC236}">
                <a16:creationId xmlns:a16="http://schemas.microsoft.com/office/drawing/2014/main" id="{32B2A7EB-EE06-F7DC-56E1-6D1349C741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106" y="104402"/>
            <a:ext cx="1872628" cy="1052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309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D196429-766C-1877-176F-888835FA611C}"/>
              </a:ext>
            </a:extLst>
          </p:cNvPr>
          <p:cNvSpPr txBox="1"/>
          <p:nvPr/>
        </p:nvSpPr>
        <p:spPr>
          <a:xfrm>
            <a:off x="0" y="69020"/>
            <a:ext cx="836990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000" dirty="0">
                <a:latin typeface="Trebuchet MS" panose="020B0603020202020204" pitchFamily="34" charset="0"/>
              </a:rPr>
              <a:t>Obstáculos na Comercialização do Gás Natural</a:t>
            </a:r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EEB10C8E-91B8-14D8-48E9-B82873D690E0}"/>
              </a:ext>
            </a:extLst>
          </p:cNvPr>
          <p:cNvSpPr/>
          <p:nvPr/>
        </p:nvSpPr>
        <p:spPr>
          <a:xfrm>
            <a:off x="5736555" y="2108207"/>
            <a:ext cx="6320973" cy="401140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>
                <a:latin typeface="Trebuchet MS" panose="020B0603020202020204" pitchFamily="34" charset="0"/>
              </a:rPr>
              <a:t>A </a:t>
            </a:r>
            <a:r>
              <a:rPr lang="pt-BR" sz="3200" b="1" dirty="0">
                <a:latin typeface="Trebuchet MS" panose="020B0603020202020204" pitchFamily="34" charset="0"/>
              </a:rPr>
              <a:t>escassez de informações </a:t>
            </a:r>
            <a:r>
              <a:rPr lang="pt-BR" sz="2800" dirty="0">
                <a:latin typeface="Trebuchet MS" panose="020B0603020202020204" pitchFamily="34" charset="0"/>
              </a:rPr>
              <a:t>e dados abertos no mercado</a:t>
            </a:r>
            <a:r>
              <a:rPr lang="pt-BR" sz="3200" b="1" dirty="0">
                <a:latin typeface="Trebuchet MS" panose="020B0603020202020204" pitchFamily="34" charset="0"/>
              </a:rPr>
              <a:t> </a:t>
            </a:r>
          </a:p>
          <a:p>
            <a:pPr algn="ctr"/>
            <a:r>
              <a:rPr lang="pt-BR" sz="2400" b="1" dirty="0">
                <a:latin typeface="Trebuchet MS" panose="020B0603020202020204" pitchFamily="34" charset="0"/>
              </a:rPr>
              <a:t>em conjunto com o</a:t>
            </a:r>
            <a:endParaRPr lang="pt-BR" sz="3200" b="1" dirty="0">
              <a:latin typeface="Trebuchet MS" panose="020B0603020202020204" pitchFamily="34" charset="0"/>
            </a:endParaRPr>
          </a:p>
          <a:p>
            <a:pPr algn="ctr"/>
            <a:r>
              <a:rPr lang="pt-BR" sz="3200" b="1" dirty="0">
                <a:latin typeface="Trebuchet MS" panose="020B0603020202020204" pitchFamily="34" charset="0"/>
              </a:rPr>
              <a:t>alto custo de acesso ás infraestruturas </a:t>
            </a:r>
          </a:p>
          <a:p>
            <a:pPr algn="ctr"/>
            <a:r>
              <a:rPr lang="pt-BR" sz="2400" dirty="0">
                <a:latin typeface="Trebuchet MS" panose="020B0603020202020204" pitchFamily="34" charset="0"/>
              </a:rPr>
              <a:t>de escoamento e processamento </a:t>
            </a:r>
            <a:r>
              <a:rPr lang="pt-BR" sz="2800" dirty="0">
                <a:latin typeface="Trebuchet MS" panose="020B0603020202020204" pitchFamily="34" charset="0"/>
              </a:rPr>
              <a:t>resultam em </a:t>
            </a:r>
            <a:r>
              <a:rPr lang="pt-BR" sz="3200" b="1" dirty="0">
                <a:latin typeface="Trebuchet MS" panose="020B0603020202020204" pitchFamily="34" charset="0"/>
              </a:rPr>
              <a:t>impacto ao preço do Gás</a:t>
            </a:r>
            <a:endParaRPr lang="pt-BR" dirty="0">
              <a:latin typeface="Trebuchet MS" panose="020B0603020202020204" pitchFamily="34" charset="0"/>
            </a:endParaRP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DD931B9D-02E6-091F-05E6-C295DD5761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1613232"/>
              </p:ext>
            </p:extLst>
          </p:nvPr>
        </p:nvGraphicFramePr>
        <p:xfrm>
          <a:off x="134472" y="1928995"/>
          <a:ext cx="5296290" cy="4190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" name="Agrupar 4">
            <a:extLst>
              <a:ext uri="{FF2B5EF4-FFF2-40B4-BE49-F238E27FC236}">
                <a16:creationId xmlns:a16="http://schemas.microsoft.com/office/drawing/2014/main" id="{FC6A0A34-1434-EE44-4951-0A833EABE99D}"/>
              </a:ext>
            </a:extLst>
          </p:cNvPr>
          <p:cNvGrpSpPr/>
          <p:nvPr/>
        </p:nvGrpSpPr>
        <p:grpSpPr>
          <a:xfrm>
            <a:off x="7756634" y="1512136"/>
            <a:ext cx="2401595" cy="488014"/>
            <a:chOff x="3081826" y="3592798"/>
            <a:chExt cx="1824926" cy="488014"/>
          </a:xfrm>
        </p:grpSpPr>
        <p:pic>
          <p:nvPicPr>
            <p:cNvPr id="6" name="Imagem 5">
              <a:extLst>
                <a:ext uri="{FF2B5EF4-FFF2-40B4-BE49-F238E27FC236}">
                  <a16:creationId xmlns:a16="http://schemas.microsoft.com/office/drawing/2014/main" id="{075E583A-F8FC-75FA-D325-F37038A0E78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081826" y="3592798"/>
              <a:ext cx="1824926" cy="488014"/>
            </a:xfrm>
            <a:prstGeom prst="rect">
              <a:avLst/>
            </a:prstGeom>
          </p:spPr>
        </p:pic>
        <p:pic>
          <p:nvPicPr>
            <p:cNvPr id="8" name="Gráfico 7" descr="Fogo">
              <a:extLst>
                <a:ext uri="{FF2B5EF4-FFF2-40B4-BE49-F238E27FC236}">
                  <a16:creationId xmlns:a16="http://schemas.microsoft.com/office/drawing/2014/main" id="{EC1FBF8A-38D1-88C8-61C8-910EE601ABF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627129" y="3651240"/>
              <a:ext cx="318348" cy="318348"/>
            </a:xfrm>
            <a:prstGeom prst="rect">
              <a:avLst/>
            </a:prstGeom>
          </p:spPr>
        </p:pic>
      </p:grpSp>
      <p:pic>
        <p:nvPicPr>
          <p:cNvPr id="7" name="Imagem 6" descr="Logotipo&#10;&#10;Descrição gerada automaticamente">
            <a:extLst>
              <a:ext uri="{FF2B5EF4-FFF2-40B4-BE49-F238E27FC236}">
                <a16:creationId xmlns:a16="http://schemas.microsoft.com/office/drawing/2014/main" id="{008E23CC-A10E-039C-7ED0-55F34CC4044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106" y="104402"/>
            <a:ext cx="1872628" cy="1052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428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D196429-766C-1877-176F-888835FA611C}"/>
              </a:ext>
            </a:extLst>
          </p:cNvPr>
          <p:cNvSpPr txBox="1"/>
          <p:nvPr/>
        </p:nvSpPr>
        <p:spPr>
          <a:xfrm>
            <a:off x="134472" y="188697"/>
            <a:ext cx="11298553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000" dirty="0">
                <a:latin typeface="Trebuchet MS" panose="020B0603020202020204" pitchFamily="34" charset="0"/>
              </a:rPr>
              <a:t>Importância do Litro de Gasolina </a:t>
            </a:r>
          </a:p>
          <a:p>
            <a:r>
              <a:rPr lang="pt-BR" sz="4000" dirty="0">
                <a:latin typeface="Trebuchet MS" panose="020B0603020202020204" pitchFamily="34" charset="0"/>
              </a:rPr>
              <a:t>Equivalente (LGE) e a Precificação </a:t>
            </a:r>
          </a:p>
          <a:p>
            <a:r>
              <a:rPr lang="pt-BR" sz="4000" dirty="0">
                <a:latin typeface="Trebuchet MS" panose="020B0603020202020204" pitchFamily="34" charset="0"/>
              </a:rPr>
              <a:t>do GNV</a:t>
            </a:r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EEB10C8E-91B8-14D8-48E9-B82873D690E0}"/>
              </a:ext>
            </a:extLst>
          </p:cNvPr>
          <p:cNvSpPr/>
          <p:nvPr/>
        </p:nvSpPr>
        <p:spPr>
          <a:xfrm>
            <a:off x="172357" y="4188182"/>
            <a:ext cx="6320973" cy="2489189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>
                <a:solidFill>
                  <a:schemeClr val="bg2">
                    <a:lumMod val="10000"/>
                  </a:schemeClr>
                </a:solidFill>
                <a:latin typeface="Trebuchet MS" panose="020B0603020202020204" pitchFamily="34" charset="0"/>
              </a:rPr>
              <a:t>Promover o LGE </a:t>
            </a:r>
          </a:p>
          <a:p>
            <a:pPr algn="ctr"/>
            <a:r>
              <a:rPr lang="pt-BR" sz="2400" dirty="0">
                <a:solidFill>
                  <a:schemeClr val="bg2">
                    <a:lumMod val="10000"/>
                  </a:schemeClr>
                </a:solidFill>
                <a:latin typeface="Trebuchet MS" panose="020B0603020202020204" pitchFamily="34" charset="0"/>
              </a:rPr>
              <a:t>ajuda o </a:t>
            </a:r>
            <a:r>
              <a:rPr lang="pt-BR" sz="2800" b="1" dirty="0">
                <a:solidFill>
                  <a:schemeClr val="bg2">
                    <a:lumMod val="10000"/>
                  </a:schemeClr>
                </a:solidFill>
                <a:latin typeface="Trebuchet MS" panose="020B0603020202020204" pitchFamily="34" charset="0"/>
              </a:rPr>
              <a:t>consumidor </a:t>
            </a:r>
            <a:endParaRPr lang="pt-BR" sz="2400" b="1" dirty="0">
              <a:solidFill>
                <a:schemeClr val="bg2">
                  <a:lumMod val="10000"/>
                </a:schemeClr>
              </a:solidFill>
              <a:latin typeface="Trebuchet MS" panose="020B0603020202020204" pitchFamily="34" charset="0"/>
            </a:endParaRPr>
          </a:p>
          <a:p>
            <a:pPr algn="ctr"/>
            <a:r>
              <a:rPr lang="pt-BR" sz="2400" b="1" dirty="0">
                <a:solidFill>
                  <a:schemeClr val="bg2">
                    <a:lumMod val="10000"/>
                  </a:schemeClr>
                </a:solidFill>
                <a:latin typeface="Trebuchet MS" panose="020B0603020202020204" pitchFamily="34" charset="0"/>
              </a:rPr>
              <a:t>a </a:t>
            </a:r>
            <a:r>
              <a:rPr lang="pt-BR" sz="2800" b="1" dirty="0">
                <a:solidFill>
                  <a:schemeClr val="bg2">
                    <a:lumMod val="10000"/>
                  </a:schemeClr>
                </a:solidFill>
                <a:latin typeface="Trebuchet MS" panose="020B0603020202020204" pitchFamily="34" charset="0"/>
              </a:rPr>
              <a:t>tomar decisões informadas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  <a:latin typeface="Trebuchet MS" panose="020B0603020202020204" pitchFamily="34" charset="0"/>
              </a:rPr>
              <a:t>sobre </a:t>
            </a:r>
            <a:r>
              <a:rPr lang="pt-BR" sz="2800" dirty="0">
                <a:solidFill>
                  <a:schemeClr val="bg2">
                    <a:lumMod val="10000"/>
                  </a:schemeClr>
                </a:solidFill>
                <a:latin typeface="Trebuchet MS" panose="020B0603020202020204" pitchFamily="34" charset="0"/>
              </a:rPr>
              <a:t>combustíveis mais econômicos e sustentáveis</a:t>
            </a:r>
            <a:endParaRPr lang="pt-BR" sz="2400" dirty="0">
              <a:solidFill>
                <a:schemeClr val="bg2">
                  <a:lumMod val="1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D5DACC85-E1AB-B9A8-C25B-31032B814201}"/>
              </a:ext>
            </a:extLst>
          </p:cNvPr>
          <p:cNvSpPr/>
          <p:nvPr/>
        </p:nvSpPr>
        <p:spPr>
          <a:xfrm>
            <a:off x="758975" y="2125883"/>
            <a:ext cx="5147735" cy="1430739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latin typeface="Trebuchet MS" panose="020B0603020202020204" pitchFamily="34" charset="0"/>
              </a:rPr>
              <a:t> O </a:t>
            </a:r>
            <a:r>
              <a:rPr lang="pt-BR" sz="3200" b="1" dirty="0">
                <a:latin typeface="Trebuchet MS" panose="020B0603020202020204" pitchFamily="34" charset="0"/>
              </a:rPr>
              <a:t>GNV</a:t>
            </a:r>
            <a:r>
              <a:rPr lang="pt-BR" dirty="0">
                <a:latin typeface="Trebuchet MS" panose="020B0603020202020204" pitchFamily="34" charset="0"/>
              </a:rPr>
              <a:t> </a:t>
            </a:r>
            <a:r>
              <a:rPr lang="pt-BR" sz="2800" b="1" dirty="0">
                <a:latin typeface="Trebuchet MS" panose="020B0603020202020204" pitchFamily="34" charset="0"/>
              </a:rPr>
              <a:t>perde transparência e competitividade </a:t>
            </a:r>
            <a:r>
              <a:rPr lang="pt-BR" dirty="0">
                <a:latin typeface="Trebuchet MS" panose="020B0603020202020204" pitchFamily="34" charset="0"/>
              </a:rPr>
              <a:t>com </a:t>
            </a:r>
          </a:p>
          <a:p>
            <a:pPr algn="ctr"/>
            <a:r>
              <a:rPr lang="pt-BR" sz="2400" dirty="0">
                <a:latin typeface="Trebuchet MS" panose="020B0603020202020204" pitchFamily="34" charset="0"/>
              </a:rPr>
              <a:t>os ajustes de outros combustíveis </a:t>
            </a:r>
            <a:endParaRPr lang="pt-BR" dirty="0">
              <a:latin typeface="Trebuchet MS" panose="020B0603020202020204" pitchFamily="34" charset="0"/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3FCDB5A3-7608-FF46-A807-DDF0232B9ECA}"/>
              </a:ext>
            </a:extLst>
          </p:cNvPr>
          <p:cNvSpPr/>
          <p:nvPr/>
        </p:nvSpPr>
        <p:spPr>
          <a:xfrm>
            <a:off x="6844433" y="1955409"/>
            <a:ext cx="5147736" cy="473989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bg2">
                    <a:lumMod val="10000"/>
                  </a:schemeClr>
                </a:solidFill>
                <a:latin typeface="Trebuchet MS" panose="020B0603020202020204" pitchFamily="34" charset="0"/>
              </a:rPr>
              <a:t>A metodologia LGE correlaciona o </a:t>
            </a:r>
          </a:p>
          <a:p>
            <a:pPr algn="ctr"/>
            <a:r>
              <a:rPr lang="pt-BR" sz="2400" b="1" dirty="0">
                <a:solidFill>
                  <a:schemeClr val="bg2">
                    <a:lumMod val="10000"/>
                  </a:schemeClr>
                </a:solidFill>
                <a:latin typeface="Trebuchet MS" panose="020B0603020202020204" pitchFamily="34" charset="0"/>
              </a:rPr>
              <a:t>conteúdo energético </a:t>
            </a:r>
          </a:p>
          <a:p>
            <a:pPr algn="ctr"/>
            <a:r>
              <a:rPr lang="pt-BR" sz="2000" dirty="0">
                <a:solidFill>
                  <a:schemeClr val="bg2">
                    <a:lumMod val="10000"/>
                  </a:schemeClr>
                </a:solidFill>
                <a:latin typeface="Trebuchet MS" panose="020B0603020202020204" pitchFamily="34" charset="0"/>
              </a:rPr>
              <a:t>dos principais combustíveis utilizados no Brasil utilizando os seguintes fatores para multiplicação do preço na bomba, usando o litro de gasolina como parâmetro:</a:t>
            </a:r>
          </a:p>
          <a:p>
            <a:pPr algn="ctr"/>
            <a:endParaRPr lang="pt-BR" sz="2000" dirty="0">
              <a:solidFill>
                <a:schemeClr val="bg2">
                  <a:lumMod val="10000"/>
                </a:schemeClr>
              </a:solidFill>
              <a:latin typeface="Trebuchet MS" panose="020B0603020202020204" pitchFamily="34" charset="0"/>
            </a:endParaRPr>
          </a:p>
          <a:p>
            <a:pPr algn="ctr"/>
            <a:endParaRPr lang="pt-BR" sz="2000" dirty="0">
              <a:solidFill>
                <a:schemeClr val="bg2">
                  <a:lumMod val="10000"/>
                </a:schemeClr>
              </a:solidFill>
              <a:latin typeface="Trebuchet MS" panose="020B0603020202020204" pitchFamily="34" charset="0"/>
            </a:endParaRPr>
          </a:p>
          <a:p>
            <a:pPr algn="ctr"/>
            <a:endParaRPr lang="pt-BR" sz="2000" dirty="0">
              <a:solidFill>
                <a:schemeClr val="bg2">
                  <a:lumMod val="10000"/>
                </a:schemeClr>
              </a:solidFill>
              <a:latin typeface="Trebuchet MS" panose="020B0603020202020204" pitchFamily="34" charset="0"/>
            </a:endParaRPr>
          </a:p>
          <a:p>
            <a:pPr algn="ctr"/>
            <a:endParaRPr lang="pt-BR" sz="2000" dirty="0">
              <a:solidFill>
                <a:schemeClr val="bg2">
                  <a:lumMod val="10000"/>
                </a:schemeClr>
              </a:solidFill>
              <a:latin typeface="Trebuchet MS" panose="020B0603020202020204" pitchFamily="34" charset="0"/>
            </a:endParaRPr>
          </a:p>
          <a:p>
            <a:pPr algn="ctr"/>
            <a:endParaRPr lang="pt-BR" sz="2000" dirty="0">
              <a:solidFill>
                <a:schemeClr val="bg2">
                  <a:lumMod val="10000"/>
                </a:schemeClr>
              </a:solidFill>
              <a:latin typeface="Trebuchet MS" panose="020B0603020202020204" pitchFamily="34" charset="0"/>
            </a:endParaRPr>
          </a:p>
          <a:p>
            <a:pPr algn="ctr"/>
            <a:endParaRPr lang="pt-BR" sz="2000" dirty="0">
              <a:solidFill>
                <a:schemeClr val="bg2">
                  <a:lumMod val="10000"/>
                </a:schemeClr>
              </a:solidFill>
              <a:latin typeface="Trebuchet MS" panose="020B0603020202020204" pitchFamily="34" charset="0"/>
            </a:endParaRPr>
          </a:p>
          <a:p>
            <a:pPr algn="ctr"/>
            <a:endParaRPr lang="pt-BR" sz="2000" dirty="0">
              <a:solidFill>
                <a:schemeClr val="bg2">
                  <a:lumMod val="10000"/>
                </a:schemeClr>
              </a:solidFill>
              <a:latin typeface="Trebuchet MS" panose="020B0603020202020204" pitchFamily="34" charset="0"/>
            </a:endParaRPr>
          </a:p>
          <a:p>
            <a:pPr algn="ctr"/>
            <a:endParaRPr lang="pt-BR" sz="2000" dirty="0">
              <a:solidFill>
                <a:schemeClr val="bg2">
                  <a:lumMod val="10000"/>
                </a:schemeClr>
              </a:solidFill>
              <a:latin typeface="Trebuchet MS" panose="020B0603020202020204" pitchFamily="34" charset="0"/>
            </a:endParaRPr>
          </a:p>
        </p:txBody>
      </p: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38A01F0D-B335-CAA8-E76B-6BDB7B69C8ED}"/>
              </a:ext>
            </a:extLst>
          </p:cNvPr>
          <p:cNvGrpSpPr/>
          <p:nvPr/>
        </p:nvGrpSpPr>
        <p:grpSpPr>
          <a:xfrm>
            <a:off x="7493080" y="4131792"/>
            <a:ext cx="3939945" cy="2137744"/>
            <a:chOff x="6949059" y="3943933"/>
            <a:chExt cx="3939945" cy="2137744"/>
          </a:xfrm>
        </p:grpSpPr>
        <p:grpSp>
          <p:nvGrpSpPr>
            <p:cNvPr id="11" name="Agrupar 10">
              <a:extLst>
                <a:ext uri="{FF2B5EF4-FFF2-40B4-BE49-F238E27FC236}">
                  <a16:creationId xmlns:a16="http://schemas.microsoft.com/office/drawing/2014/main" id="{52E759A7-2F5C-8B02-6F8A-A62F93707756}"/>
                </a:ext>
              </a:extLst>
            </p:cNvPr>
            <p:cNvGrpSpPr/>
            <p:nvPr/>
          </p:nvGrpSpPr>
          <p:grpSpPr>
            <a:xfrm>
              <a:off x="7055944" y="3991889"/>
              <a:ext cx="3833060" cy="2089788"/>
              <a:chOff x="6365791" y="3960037"/>
              <a:chExt cx="3833060" cy="2089788"/>
            </a:xfrm>
          </p:grpSpPr>
          <p:sp>
            <p:nvSpPr>
              <p:cNvPr id="17" name="CaixaDeTexto 16">
                <a:extLst>
                  <a:ext uri="{FF2B5EF4-FFF2-40B4-BE49-F238E27FC236}">
                    <a16:creationId xmlns:a16="http://schemas.microsoft.com/office/drawing/2014/main" id="{EA6BB1F8-9B71-1E88-13E6-3A77309670BE}"/>
                  </a:ext>
                </a:extLst>
              </p:cNvPr>
              <p:cNvSpPr txBox="1"/>
              <p:nvPr/>
            </p:nvSpPr>
            <p:spPr>
              <a:xfrm>
                <a:off x="7956756" y="5545537"/>
                <a:ext cx="2088662" cy="4815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marR="38989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pt-PT" sz="2400" b="1" dirty="0">
                    <a:effectLst/>
                    <a:latin typeface="Trebuchet MS" panose="020B0603020202020204" pitchFamily="34" charset="0"/>
                    <a:ea typeface="Trebuchet MS" panose="020B0603020202020204" pitchFamily="34" charset="0"/>
                    <a:cs typeface="Trebuchet MS" panose="020B0603020202020204" pitchFamily="34" charset="0"/>
                  </a:rPr>
                  <a:t>0,7895</a:t>
                </a:r>
                <a:endParaRPr lang="pt-BR" sz="2400" dirty="0">
                  <a:effectLst/>
                  <a:latin typeface="Trebuchet MS" panose="020B0603020202020204" pitchFamily="34" charset="0"/>
                  <a:ea typeface="Trebuchet MS" panose="020B0603020202020204" pitchFamily="34" charset="0"/>
                  <a:cs typeface="Trebuchet MS" panose="020B0603020202020204" pitchFamily="34" charset="0"/>
                </a:endParaRPr>
              </a:p>
            </p:txBody>
          </p:sp>
          <p:grpSp>
            <p:nvGrpSpPr>
              <p:cNvPr id="18" name="Agrupar 17">
                <a:extLst>
                  <a:ext uri="{FF2B5EF4-FFF2-40B4-BE49-F238E27FC236}">
                    <a16:creationId xmlns:a16="http://schemas.microsoft.com/office/drawing/2014/main" id="{160F586A-0EB3-0A09-99C8-4B3C62D88DE3}"/>
                  </a:ext>
                </a:extLst>
              </p:cNvPr>
              <p:cNvGrpSpPr/>
              <p:nvPr/>
            </p:nvGrpSpPr>
            <p:grpSpPr>
              <a:xfrm>
                <a:off x="6365791" y="3960037"/>
                <a:ext cx="2226408" cy="2089788"/>
                <a:chOff x="6375730" y="3329884"/>
                <a:chExt cx="2226408" cy="2089788"/>
              </a:xfrm>
            </p:grpSpPr>
            <p:grpSp>
              <p:nvGrpSpPr>
                <p:cNvPr id="21" name="Agrupar 20">
                  <a:extLst>
                    <a:ext uri="{FF2B5EF4-FFF2-40B4-BE49-F238E27FC236}">
                      <a16:creationId xmlns:a16="http://schemas.microsoft.com/office/drawing/2014/main" id="{9A59A883-3AC7-0238-DA14-2D591D952F7E}"/>
                    </a:ext>
                  </a:extLst>
                </p:cNvPr>
                <p:cNvGrpSpPr/>
                <p:nvPr/>
              </p:nvGrpSpPr>
              <p:grpSpPr>
                <a:xfrm>
                  <a:off x="7719340" y="3329884"/>
                  <a:ext cx="864933" cy="554478"/>
                  <a:chOff x="312537" y="3725301"/>
                  <a:chExt cx="1598702" cy="914400"/>
                </a:xfrm>
              </p:grpSpPr>
              <p:grpSp>
                <p:nvGrpSpPr>
                  <p:cNvPr id="43" name="Agrupar 42">
                    <a:extLst>
                      <a:ext uri="{FF2B5EF4-FFF2-40B4-BE49-F238E27FC236}">
                        <a16:creationId xmlns:a16="http://schemas.microsoft.com/office/drawing/2014/main" id="{1B20F0C3-078F-BD6D-8E01-937B069ED60B}"/>
                      </a:ext>
                    </a:extLst>
                  </p:cNvPr>
                  <p:cNvGrpSpPr/>
                  <p:nvPr/>
                </p:nvGrpSpPr>
                <p:grpSpPr>
                  <a:xfrm>
                    <a:off x="788904" y="3725301"/>
                    <a:ext cx="1122335" cy="914400"/>
                    <a:chOff x="127625" y="3712868"/>
                    <a:chExt cx="1122335" cy="914400"/>
                  </a:xfrm>
                </p:grpSpPr>
                <p:pic>
                  <p:nvPicPr>
                    <p:cNvPr id="46" name="Gráfico 45" descr="Acento Circunflexo à Direita com preenchimento sólido">
                      <a:extLst>
                        <a:ext uri="{FF2B5EF4-FFF2-40B4-BE49-F238E27FC236}">
                          <a16:creationId xmlns:a16="http://schemas.microsoft.com/office/drawing/2014/main" id="{8EB6406E-F78C-F4BB-2B38-ED311BB81EE6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4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335560" y="3712868"/>
                      <a:ext cx="914400" cy="9144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47" name="Gráfico 46" descr="Acento Circunflexo à Direita com preenchimento sólido">
                      <a:extLst>
                        <a:ext uri="{FF2B5EF4-FFF2-40B4-BE49-F238E27FC236}">
                          <a16:creationId xmlns:a16="http://schemas.microsoft.com/office/drawing/2014/main" id="{BF9EFADD-651E-013B-258F-97B17BFDF880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127625" y="3712868"/>
                      <a:ext cx="914400" cy="914400"/>
                    </a:xfrm>
                    <a:prstGeom prst="rect">
                      <a:avLst/>
                    </a:prstGeom>
                  </p:spPr>
                </p:pic>
              </p:grpSp>
              <p:pic>
                <p:nvPicPr>
                  <p:cNvPr id="44" name="Gráfico 43" descr="Acento Circunflexo à Direita com preenchimento sólido">
                    <a:extLst>
                      <a:ext uri="{FF2B5EF4-FFF2-40B4-BE49-F238E27FC236}">
                        <a16:creationId xmlns:a16="http://schemas.microsoft.com/office/drawing/2014/main" id="{05AD41EE-F74B-2269-8269-9B425F6053B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8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12537" y="3725301"/>
                    <a:ext cx="914400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45" name="Gráfico 44" descr="Acento Circunflexo à Direita com preenchimento sólido">
                    <a:extLst>
                      <a:ext uri="{FF2B5EF4-FFF2-40B4-BE49-F238E27FC236}">
                        <a16:creationId xmlns:a16="http://schemas.microsoft.com/office/drawing/2014/main" id="{B1D39A71-91F6-E076-2AC5-0A440195F9E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9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1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39639" y="3725301"/>
                    <a:ext cx="914400" cy="9144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22" name="Agrupar 21">
                  <a:extLst>
                    <a:ext uri="{FF2B5EF4-FFF2-40B4-BE49-F238E27FC236}">
                      <a16:creationId xmlns:a16="http://schemas.microsoft.com/office/drawing/2014/main" id="{7C5CC068-59DF-7751-9A8D-47796E87B6A1}"/>
                    </a:ext>
                  </a:extLst>
                </p:cNvPr>
                <p:cNvGrpSpPr/>
                <p:nvPr/>
              </p:nvGrpSpPr>
              <p:grpSpPr>
                <a:xfrm>
                  <a:off x="6508964" y="3329884"/>
                  <a:ext cx="1555820" cy="554477"/>
                  <a:chOff x="7371236" y="3184732"/>
                  <a:chExt cx="1555820" cy="554477"/>
                </a:xfrm>
              </p:grpSpPr>
              <p:sp>
                <p:nvSpPr>
                  <p:cNvPr id="41" name="Retângulo 40">
                    <a:extLst>
                      <a:ext uri="{FF2B5EF4-FFF2-40B4-BE49-F238E27FC236}">
                        <a16:creationId xmlns:a16="http://schemas.microsoft.com/office/drawing/2014/main" id="{80002A82-1581-02A4-BCCF-C51A00BD54C8}"/>
                      </a:ext>
                    </a:extLst>
                  </p:cNvPr>
                  <p:cNvSpPr/>
                  <p:nvPr/>
                </p:nvSpPr>
                <p:spPr>
                  <a:xfrm>
                    <a:off x="7716679" y="3184732"/>
                    <a:ext cx="864933" cy="554477"/>
                  </a:xfrm>
                  <a:prstGeom prst="rect">
                    <a:avLst/>
                  </a:prstGeom>
                  <a:solidFill>
                    <a:srgbClr val="E8BA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t-BR"/>
                  </a:p>
                </p:txBody>
              </p:sp>
              <p:sp>
                <p:nvSpPr>
                  <p:cNvPr id="42" name="CaixaDeTexto 41">
                    <a:extLst>
                      <a:ext uri="{FF2B5EF4-FFF2-40B4-BE49-F238E27FC236}">
                        <a16:creationId xmlns:a16="http://schemas.microsoft.com/office/drawing/2014/main" id="{DDBBAD6C-7CDC-1B91-8598-9031981A2EC8}"/>
                      </a:ext>
                    </a:extLst>
                  </p:cNvPr>
                  <p:cNvSpPr txBox="1"/>
                  <p:nvPr/>
                </p:nvSpPr>
                <p:spPr>
                  <a:xfrm>
                    <a:off x="7371236" y="3276186"/>
                    <a:ext cx="1555820" cy="416717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457200" marR="389890" algn="just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pt-PT" sz="2000" b="1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rPr>
                      <a:t>GNV</a:t>
                    </a:r>
                    <a:endParaRPr lang="pt-BR" sz="2000" dirty="0">
                      <a:effectLst/>
                      <a:latin typeface="Trebuchet MS" panose="020B0603020202020204" pitchFamily="34" charset="0"/>
                      <a:ea typeface="Trebuchet MS" panose="020B0603020202020204" pitchFamily="34" charset="0"/>
                      <a:cs typeface="Trebuchet MS" panose="020B0603020202020204" pitchFamily="34" charset="0"/>
                    </a:endParaRPr>
                  </a:p>
                </p:txBody>
              </p:sp>
            </p:grpSp>
            <p:grpSp>
              <p:nvGrpSpPr>
                <p:cNvPr id="23" name="Agrupar 22">
                  <a:extLst>
                    <a:ext uri="{FF2B5EF4-FFF2-40B4-BE49-F238E27FC236}">
                      <a16:creationId xmlns:a16="http://schemas.microsoft.com/office/drawing/2014/main" id="{1B132A35-CA55-D275-84F4-7C4D57A87EF7}"/>
                    </a:ext>
                  </a:extLst>
                </p:cNvPr>
                <p:cNvGrpSpPr/>
                <p:nvPr/>
              </p:nvGrpSpPr>
              <p:grpSpPr>
                <a:xfrm>
                  <a:off x="6389696" y="4865195"/>
                  <a:ext cx="1881155" cy="554477"/>
                  <a:chOff x="7251968" y="4720043"/>
                  <a:chExt cx="1881155" cy="554477"/>
                </a:xfrm>
              </p:grpSpPr>
              <p:sp>
                <p:nvSpPr>
                  <p:cNvPr id="39" name="Retângulo 38">
                    <a:extLst>
                      <a:ext uri="{FF2B5EF4-FFF2-40B4-BE49-F238E27FC236}">
                        <a16:creationId xmlns:a16="http://schemas.microsoft.com/office/drawing/2014/main" id="{0E2EA093-C105-7324-486F-6E940A68F870}"/>
                      </a:ext>
                    </a:extLst>
                  </p:cNvPr>
                  <p:cNvSpPr/>
                  <p:nvPr/>
                </p:nvSpPr>
                <p:spPr>
                  <a:xfrm>
                    <a:off x="7716679" y="4720043"/>
                    <a:ext cx="864933" cy="554477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t-BR"/>
                  </a:p>
                </p:txBody>
              </p:sp>
              <p:sp>
                <p:nvSpPr>
                  <p:cNvPr id="40" name="CaixaDeTexto 39">
                    <a:extLst>
                      <a:ext uri="{FF2B5EF4-FFF2-40B4-BE49-F238E27FC236}">
                        <a16:creationId xmlns:a16="http://schemas.microsoft.com/office/drawing/2014/main" id="{9E611B2C-3E1F-49C8-1AB1-DE0A3ACA0DB8}"/>
                      </a:ext>
                    </a:extLst>
                  </p:cNvPr>
                  <p:cNvSpPr txBox="1"/>
                  <p:nvPr/>
                </p:nvSpPr>
                <p:spPr>
                  <a:xfrm>
                    <a:off x="7251968" y="4799356"/>
                    <a:ext cx="1881155" cy="416717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457200" marR="389890" algn="just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pt-PT" sz="2000" b="1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rPr>
                      <a:t>Diesel</a:t>
                    </a:r>
                    <a:endParaRPr lang="pt-BR" sz="2000" dirty="0">
                      <a:effectLst/>
                      <a:latin typeface="Trebuchet MS" panose="020B0603020202020204" pitchFamily="34" charset="0"/>
                      <a:ea typeface="Trebuchet MS" panose="020B0603020202020204" pitchFamily="34" charset="0"/>
                      <a:cs typeface="Trebuchet MS" panose="020B0603020202020204" pitchFamily="34" charset="0"/>
                    </a:endParaRPr>
                  </a:p>
                </p:txBody>
              </p:sp>
            </p:grpSp>
            <p:grpSp>
              <p:nvGrpSpPr>
                <p:cNvPr id="24" name="Agrupar 23">
                  <a:extLst>
                    <a:ext uri="{FF2B5EF4-FFF2-40B4-BE49-F238E27FC236}">
                      <a16:creationId xmlns:a16="http://schemas.microsoft.com/office/drawing/2014/main" id="{527DE035-E3A0-6A15-3278-9CF5B7620812}"/>
                    </a:ext>
                  </a:extLst>
                </p:cNvPr>
                <p:cNvGrpSpPr/>
                <p:nvPr/>
              </p:nvGrpSpPr>
              <p:grpSpPr>
                <a:xfrm>
                  <a:off x="6375730" y="4091980"/>
                  <a:ext cx="1881154" cy="554477"/>
                  <a:chOff x="7238002" y="3946828"/>
                  <a:chExt cx="1881154" cy="554477"/>
                </a:xfrm>
              </p:grpSpPr>
              <p:sp>
                <p:nvSpPr>
                  <p:cNvPr id="37" name="Retângulo 36">
                    <a:extLst>
                      <a:ext uri="{FF2B5EF4-FFF2-40B4-BE49-F238E27FC236}">
                        <a16:creationId xmlns:a16="http://schemas.microsoft.com/office/drawing/2014/main" id="{CCD20521-182F-A58B-9938-BC4230377F19}"/>
                      </a:ext>
                    </a:extLst>
                  </p:cNvPr>
                  <p:cNvSpPr/>
                  <p:nvPr/>
                </p:nvSpPr>
                <p:spPr>
                  <a:xfrm>
                    <a:off x="7716679" y="3946828"/>
                    <a:ext cx="864933" cy="554477"/>
                  </a:xfrm>
                  <a:prstGeom prst="rect">
                    <a:avLst/>
                  </a:prstGeom>
                  <a:solidFill>
                    <a:srgbClr val="77AD5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t-BR"/>
                  </a:p>
                </p:txBody>
              </p:sp>
              <p:sp>
                <p:nvSpPr>
                  <p:cNvPr id="38" name="CaixaDeTexto 37">
                    <a:extLst>
                      <a:ext uri="{FF2B5EF4-FFF2-40B4-BE49-F238E27FC236}">
                        <a16:creationId xmlns:a16="http://schemas.microsoft.com/office/drawing/2014/main" id="{CDABF5B7-ACE8-314F-3225-4328E185B24C}"/>
                      </a:ext>
                    </a:extLst>
                  </p:cNvPr>
                  <p:cNvSpPr txBox="1"/>
                  <p:nvPr/>
                </p:nvSpPr>
                <p:spPr>
                  <a:xfrm>
                    <a:off x="7238002" y="4008136"/>
                    <a:ext cx="1881154" cy="416717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457200" marR="389890" algn="just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pt-PT" sz="2000" b="1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rPr>
                      <a:t>Etanol</a:t>
                    </a:r>
                    <a:endParaRPr lang="pt-BR" sz="2000" dirty="0">
                      <a:effectLst/>
                      <a:latin typeface="Trebuchet MS" panose="020B0603020202020204" pitchFamily="34" charset="0"/>
                      <a:ea typeface="Trebuchet MS" panose="020B0603020202020204" pitchFamily="34" charset="0"/>
                      <a:cs typeface="Trebuchet MS" panose="020B0603020202020204" pitchFamily="34" charset="0"/>
                    </a:endParaRPr>
                  </a:p>
                </p:txBody>
              </p:sp>
            </p:grpSp>
            <p:grpSp>
              <p:nvGrpSpPr>
                <p:cNvPr id="25" name="Agrupar 24">
                  <a:extLst>
                    <a:ext uri="{FF2B5EF4-FFF2-40B4-BE49-F238E27FC236}">
                      <a16:creationId xmlns:a16="http://schemas.microsoft.com/office/drawing/2014/main" id="{9B2C16B9-3AAF-6F48-26B9-18687C8E55B1}"/>
                    </a:ext>
                  </a:extLst>
                </p:cNvPr>
                <p:cNvGrpSpPr/>
                <p:nvPr/>
              </p:nvGrpSpPr>
              <p:grpSpPr>
                <a:xfrm>
                  <a:off x="7737205" y="4091980"/>
                  <a:ext cx="864933" cy="554478"/>
                  <a:chOff x="312537" y="3725301"/>
                  <a:chExt cx="1598702" cy="914400"/>
                </a:xfrm>
              </p:grpSpPr>
              <p:grpSp>
                <p:nvGrpSpPr>
                  <p:cNvPr id="32" name="Agrupar 31">
                    <a:extLst>
                      <a:ext uri="{FF2B5EF4-FFF2-40B4-BE49-F238E27FC236}">
                        <a16:creationId xmlns:a16="http://schemas.microsoft.com/office/drawing/2014/main" id="{DB702F88-AB99-D2C4-6FCB-97072BB6DAF8}"/>
                      </a:ext>
                    </a:extLst>
                  </p:cNvPr>
                  <p:cNvGrpSpPr/>
                  <p:nvPr/>
                </p:nvGrpSpPr>
                <p:grpSpPr>
                  <a:xfrm>
                    <a:off x="788904" y="3725301"/>
                    <a:ext cx="1122335" cy="914400"/>
                    <a:chOff x="127625" y="3712868"/>
                    <a:chExt cx="1122335" cy="914400"/>
                  </a:xfrm>
                </p:grpSpPr>
                <p:pic>
                  <p:nvPicPr>
                    <p:cNvPr id="35" name="Gráfico 34" descr="Acento Circunflexo à Direita com preenchimento sólido">
                      <a:extLst>
                        <a:ext uri="{FF2B5EF4-FFF2-40B4-BE49-F238E27FC236}">
                          <a16:creationId xmlns:a16="http://schemas.microsoft.com/office/drawing/2014/main" id="{2A968365-63C5-D460-A1AA-64302CB07888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4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335560" y="3712868"/>
                      <a:ext cx="914400" cy="9144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36" name="Gráfico 35" descr="Acento Circunflexo à Direita com preenchimento sólido">
                      <a:extLst>
                        <a:ext uri="{FF2B5EF4-FFF2-40B4-BE49-F238E27FC236}">
                          <a16:creationId xmlns:a16="http://schemas.microsoft.com/office/drawing/2014/main" id="{4253583F-31FD-BE6A-BD5A-66DF0CDF63C2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127625" y="3712868"/>
                      <a:ext cx="914400" cy="914400"/>
                    </a:xfrm>
                    <a:prstGeom prst="rect">
                      <a:avLst/>
                    </a:prstGeom>
                  </p:spPr>
                </p:pic>
              </p:grpSp>
              <p:pic>
                <p:nvPicPr>
                  <p:cNvPr id="33" name="Gráfico 32" descr="Acento Circunflexo à Direita com preenchimento sólido">
                    <a:extLst>
                      <a:ext uri="{FF2B5EF4-FFF2-40B4-BE49-F238E27FC236}">
                        <a16:creationId xmlns:a16="http://schemas.microsoft.com/office/drawing/2014/main" id="{9215FE8E-ED99-B4ED-F023-D2A32B600B5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8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12537" y="3725301"/>
                    <a:ext cx="914400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34" name="Gráfico 33" descr="Acento Circunflexo à Direita com preenchimento sólido">
                    <a:extLst>
                      <a:ext uri="{FF2B5EF4-FFF2-40B4-BE49-F238E27FC236}">
                        <a16:creationId xmlns:a16="http://schemas.microsoft.com/office/drawing/2014/main" id="{7784A5B0-0AC6-7429-0F0E-5BE7BC0423E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9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1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39639" y="3725301"/>
                    <a:ext cx="914400" cy="9144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26" name="Agrupar 25">
                  <a:extLst>
                    <a:ext uri="{FF2B5EF4-FFF2-40B4-BE49-F238E27FC236}">
                      <a16:creationId xmlns:a16="http://schemas.microsoft.com/office/drawing/2014/main" id="{A3945CBC-231A-F144-2095-3716C4E6AB79}"/>
                    </a:ext>
                  </a:extLst>
                </p:cNvPr>
                <p:cNvGrpSpPr/>
                <p:nvPr/>
              </p:nvGrpSpPr>
              <p:grpSpPr>
                <a:xfrm>
                  <a:off x="7719340" y="4865194"/>
                  <a:ext cx="864933" cy="554478"/>
                  <a:chOff x="312537" y="3725301"/>
                  <a:chExt cx="1598702" cy="914400"/>
                </a:xfrm>
              </p:grpSpPr>
              <p:grpSp>
                <p:nvGrpSpPr>
                  <p:cNvPr id="27" name="Agrupar 26">
                    <a:extLst>
                      <a:ext uri="{FF2B5EF4-FFF2-40B4-BE49-F238E27FC236}">
                        <a16:creationId xmlns:a16="http://schemas.microsoft.com/office/drawing/2014/main" id="{B1C6D61A-4D87-E253-A760-5DF361C275AC}"/>
                      </a:ext>
                    </a:extLst>
                  </p:cNvPr>
                  <p:cNvGrpSpPr/>
                  <p:nvPr/>
                </p:nvGrpSpPr>
                <p:grpSpPr>
                  <a:xfrm>
                    <a:off x="788904" y="3725301"/>
                    <a:ext cx="1122335" cy="914400"/>
                    <a:chOff x="127625" y="3712868"/>
                    <a:chExt cx="1122335" cy="914400"/>
                  </a:xfrm>
                </p:grpSpPr>
                <p:pic>
                  <p:nvPicPr>
                    <p:cNvPr id="30" name="Gráfico 29" descr="Acento Circunflexo à Direita com preenchimento sólido">
                      <a:extLst>
                        <a:ext uri="{FF2B5EF4-FFF2-40B4-BE49-F238E27FC236}">
                          <a16:creationId xmlns:a16="http://schemas.microsoft.com/office/drawing/2014/main" id="{A6902554-937E-6024-F730-4DB7719E2F09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4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335560" y="3712868"/>
                      <a:ext cx="914400" cy="9144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31" name="Gráfico 30" descr="Acento Circunflexo à Direita com preenchimento sólido">
                      <a:extLst>
                        <a:ext uri="{FF2B5EF4-FFF2-40B4-BE49-F238E27FC236}">
                          <a16:creationId xmlns:a16="http://schemas.microsoft.com/office/drawing/2014/main" id="{9B84377F-36F7-4EDC-33DB-DB75F6E6EB95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127625" y="3712868"/>
                      <a:ext cx="914400" cy="914400"/>
                    </a:xfrm>
                    <a:prstGeom prst="rect">
                      <a:avLst/>
                    </a:prstGeom>
                  </p:spPr>
                </p:pic>
              </p:grpSp>
              <p:pic>
                <p:nvPicPr>
                  <p:cNvPr id="28" name="Gráfico 27" descr="Acento Circunflexo à Direita com preenchimento sólido">
                    <a:extLst>
                      <a:ext uri="{FF2B5EF4-FFF2-40B4-BE49-F238E27FC236}">
                        <a16:creationId xmlns:a16="http://schemas.microsoft.com/office/drawing/2014/main" id="{7C0568E8-3F93-4EE4-1DDB-6AE3E364441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8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12537" y="3725301"/>
                    <a:ext cx="914400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29" name="Gráfico 28" descr="Acento Circunflexo à Direita com preenchimento sólido">
                    <a:extLst>
                      <a:ext uri="{FF2B5EF4-FFF2-40B4-BE49-F238E27FC236}">
                        <a16:creationId xmlns:a16="http://schemas.microsoft.com/office/drawing/2014/main" id="{DC81D2BD-1DA3-B72F-1592-C70339D362E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9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1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39639" y="3725301"/>
                    <a:ext cx="914400" cy="914400"/>
                  </a:xfrm>
                  <a:prstGeom prst="rect">
                    <a:avLst/>
                  </a:prstGeom>
                </p:spPr>
              </p:pic>
            </p:grpSp>
          </p:grpSp>
          <p:sp>
            <p:nvSpPr>
              <p:cNvPr id="19" name="CaixaDeTexto 18">
                <a:extLst>
                  <a:ext uri="{FF2B5EF4-FFF2-40B4-BE49-F238E27FC236}">
                    <a16:creationId xmlns:a16="http://schemas.microsoft.com/office/drawing/2014/main" id="{FA33E697-C89D-8E50-2781-CC7D3213F5C4}"/>
                  </a:ext>
                </a:extLst>
              </p:cNvPr>
              <p:cNvSpPr txBox="1"/>
              <p:nvPr/>
            </p:nvSpPr>
            <p:spPr>
              <a:xfrm>
                <a:off x="7956756" y="3977206"/>
                <a:ext cx="2242095" cy="4815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marR="38989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pt-PT" sz="2400" b="1" dirty="0">
                    <a:effectLst/>
                    <a:latin typeface="Trebuchet MS" panose="020B0603020202020204" pitchFamily="34" charset="0"/>
                    <a:ea typeface="Trebuchet MS" panose="020B0603020202020204" pitchFamily="34" charset="0"/>
                    <a:cs typeface="Trebuchet MS" panose="020B0603020202020204" pitchFamily="34" charset="0"/>
                  </a:rPr>
                  <a:t>0,75425</a:t>
                </a:r>
                <a:endParaRPr lang="pt-BR" sz="2400" dirty="0">
                  <a:latin typeface="Trebuchet MS" panose="020B0603020202020204" pitchFamily="34" charset="0"/>
                  <a:ea typeface="Trebuchet MS" panose="020B0603020202020204" pitchFamily="34" charset="0"/>
                  <a:cs typeface="Trebuchet MS" panose="020B0603020202020204" pitchFamily="34" charset="0"/>
                </a:endParaRPr>
              </a:p>
            </p:txBody>
          </p:sp>
          <p:sp>
            <p:nvSpPr>
              <p:cNvPr id="20" name="CaixaDeTexto 19">
                <a:extLst>
                  <a:ext uri="{FF2B5EF4-FFF2-40B4-BE49-F238E27FC236}">
                    <a16:creationId xmlns:a16="http://schemas.microsoft.com/office/drawing/2014/main" id="{F4D305AD-46E7-1D51-D977-811774BD72D4}"/>
                  </a:ext>
                </a:extLst>
              </p:cNvPr>
              <p:cNvSpPr txBox="1"/>
              <p:nvPr/>
            </p:nvSpPr>
            <p:spPr>
              <a:xfrm>
                <a:off x="7923386" y="4758600"/>
                <a:ext cx="2088662" cy="4815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marR="389890"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pt-PT" sz="2400" b="1" dirty="0">
                    <a:effectLst/>
                    <a:latin typeface="Trebuchet MS" panose="020B0603020202020204" pitchFamily="34" charset="0"/>
                    <a:ea typeface="Trebuchet MS" panose="020B0603020202020204" pitchFamily="34" charset="0"/>
                    <a:cs typeface="Trebuchet MS" panose="020B0603020202020204" pitchFamily="34" charset="0"/>
                  </a:rPr>
                  <a:t>1,3911</a:t>
                </a:r>
                <a:endParaRPr lang="pt-BR" sz="2400" dirty="0">
                  <a:latin typeface="Trebuchet MS" panose="020B0603020202020204" pitchFamily="34" charset="0"/>
                  <a:ea typeface="Trebuchet MS" panose="020B0603020202020204" pitchFamily="34" charset="0"/>
                  <a:cs typeface="Trebuchet MS" panose="020B0603020202020204" pitchFamily="34" charset="0"/>
                </a:endParaRPr>
              </a:p>
            </p:txBody>
          </p:sp>
        </p:grpSp>
        <p:sp>
          <p:nvSpPr>
            <p:cNvPr id="12" name="Gráfico 4" descr="Fogo">
              <a:extLst>
                <a:ext uri="{FF2B5EF4-FFF2-40B4-BE49-F238E27FC236}">
                  <a16:creationId xmlns:a16="http://schemas.microsoft.com/office/drawing/2014/main" id="{4342A1F6-01F9-20A4-397C-67740512BDC3}"/>
                </a:ext>
              </a:extLst>
            </p:cNvPr>
            <p:cNvSpPr/>
            <p:nvPr/>
          </p:nvSpPr>
          <p:spPr>
            <a:xfrm>
              <a:off x="7053617" y="3943933"/>
              <a:ext cx="357960" cy="540182"/>
            </a:xfrm>
            <a:custGeom>
              <a:avLst/>
              <a:gdLst>
                <a:gd name="connsiteX0" fmla="*/ 475590 w 505914"/>
                <a:gd name="connsiteY0" fmla="*/ 380650 h 738958"/>
                <a:gd name="connsiteX1" fmla="*/ 363028 w 505914"/>
                <a:gd name="connsiteY1" fmla="*/ 479464 h 738958"/>
                <a:gd name="connsiteX2" fmla="*/ 326080 w 505914"/>
                <a:gd name="connsiteY2" fmla="*/ 345420 h 738958"/>
                <a:gd name="connsiteX3" fmla="*/ 210081 w 505914"/>
                <a:gd name="connsiteY3" fmla="*/ 0 h 738958"/>
                <a:gd name="connsiteX4" fmla="*/ 121577 w 505914"/>
                <a:gd name="connsiteY4" fmla="*/ 273243 h 738958"/>
                <a:gd name="connsiteX5" fmla="*/ 18467 w 505914"/>
                <a:gd name="connsiteY5" fmla="*/ 393538 h 738958"/>
                <a:gd name="connsiteX6" fmla="*/ 102674 w 505914"/>
                <a:gd name="connsiteY6" fmla="*/ 689981 h 738958"/>
                <a:gd name="connsiteX7" fmla="*/ 154229 w 505914"/>
                <a:gd name="connsiteY7" fmla="*/ 415020 h 738958"/>
                <a:gd name="connsiteX8" fmla="*/ 188599 w 505914"/>
                <a:gd name="connsiteY8" fmla="*/ 604056 h 738958"/>
                <a:gd name="connsiteX9" fmla="*/ 251325 w 505914"/>
                <a:gd name="connsiteY9" fmla="*/ 738959 h 738958"/>
                <a:gd name="connsiteX10" fmla="*/ 483324 w 505914"/>
                <a:gd name="connsiteY10" fmla="*/ 582574 h 738958"/>
                <a:gd name="connsiteX11" fmla="*/ 475590 w 505914"/>
                <a:gd name="connsiteY11" fmla="*/ 380650 h 738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05914" h="738958">
                  <a:moveTo>
                    <a:pt x="475590" y="380650"/>
                  </a:moveTo>
                  <a:cubicBezTo>
                    <a:pt x="491057" y="443375"/>
                    <a:pt x="426613" y="505241"/>
                    <a:pt x="363028" y="479464"/>
                  </a:cubicBezTo>
                  <a:cubicBezTo>
                    <a:pt x="309754" y="460560"/>
                    <a:pt x="289132" y="398694"/>
                    <a:pt x="326080" y="345420"/>
                  </a:cubicBezTo>
                  <a:cubicBezTo>
                    <a:pt x="409428" y="234576"/>
                    <a:pt x="348421" y="60148"/>
                    <a:pt x="210081" y="0"/>
                  </a:cubicBezTo>
                  <a:cubicBezTo>
                    <a:pt x="272806" y="118577"/>
                    <a:pt x="176570" y="227702"/>
                    <a:pt x="121577" y="273243"/>
                  </a:cubicBezTo>
                  <a:cubicBezTo>
                    <a:pt x="66585" y="318783"/>
                    <a:pt x="29637" y="366042"/>
                    <a:pt x="18467" y="393538"/>
                  </a:cubicBezTo>
                  <a:cubicBezTo>
                    <a:pt x="-37385" y="529301"/>
                    <a:pt x="45963" y="659048"/>
                    <a:pt x="102674" y="689981"/>
                  </a:cubicBezTo>
                  <a:cubicBezTo>
                    <a:pt x="76896" y="631552"/>
                    <a:pt x="52837" y="519849"/>
                    <a:pt x="154229" y="415020"/>
                  </a:cubicBezTo>
                  <a:cubicBezTo>
                    <a:pt x="154229" y="415020"/>
                    <a:pt x="125014" y="526723"/>
                    <a:pt x="188599" y="604056"/>
                  </a:cubicBezTo>
                  <a:cubicBezTo>
                    <a:pt x="252184" y="681389"/>
                    <a:pt x="251325" y="738959"/>
                    <a:pt x="251325" y="738959"/>
                  </a:cubicBezTo>
                  <a:cubicBezTo>
                    <a:pt x="350139" y="738959"/>
                    <a:pt x="443798" y="679670"/>
                    <a:pt x="483324" y="582574"/>
                  </a:cubicBezTo>
                  <a:cubicBezTo>
                    <a:pt x="513397" y="525004"/>
                    <a:pt x="515975" y="433923"/>
                    <a:pt x="475590" y="380650"/>
                  </a:cubicBezTo>
                </a:path>
              </a:pathLst>
            </a:custGeom>
            <a:solidFill>
              <a:srgbClr val="E8BA00"/>
            </a:solidFill>
            <a:ln w="85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418D08B1-1981-70E9-B3AB-10DBFD344B0D}"/>
                </a:ext>
              </a:extLst>
            </p:cNvPr>
            <p:cNvGrpSpPr/>
            <p:nvPr/>
          </p:nvGrpSpPr>
          <p:grpSpPr>
            <a:xfrm>
              <a:off x="6949059" y="4705344"/>
              <a:ext cx="691332" cy="647807"/>
              <a:chOff x="7014309" y="4784860"/>
              <a:chExt cx="554478" cy="554478"/>
            </a:xfrm>
          </p:grpSpPr>
          <p:pic>
            <p:nvPicPr>
              <p:cNvPr id="15" name="Gráfico 14" descr="Combustível com preenchimento sólido">
                <a:extLst>
                  <a:ext uri="{FF2B5EF4-FFF2-40B4-BE49-F238E27FC236}">
                    <a16:creationId xmlns:a16="http://schemas.microsoft.com/office/drawing/2014/main" id="{2E0541BE-B9C2-8F9D-60DE-F1A1E1FB34C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>
                <a:off x="7014309" y="4784860"/>
                <a:ext cx="554478" cy="554478"/>
              </a:xfrm>
              <a:prstGeom prst="rect">
                <a:avLst/>
              </a:prstGeom>
            </p:spPr>
          </p:pic>
          <p:pic>
            <p:nvPicPr>
              <p:cNvPr id="16" name="Gráfico 15" descr="Folha com preenchimento sólido">
                <a:extLst>
                  <a:ext uri="{FF2B5EF4-FFF2-40B4-BE49-F238E27FC236}">
                    <a16:creationId xmlns:a16="http://schemas.microsoft.com/office/drawing/2014/main" id="{92236BC1-491F-8F9E-015B-51B143FF7B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/>
              </a:stretch>
            </p:blipFill>
            <p:spPr>
              <a:xfrm>
                <a:off x="7104560" y="5003357"/>
                <a:ext cx="262290" cy="262290"/>
              </a:xfrm>
              <a:prstGeom prst="rect">
                <a:avLst/>
              </a:prstGeom>
            </p:spPr>
          </p:pic>
        </p:grpSp>
        <p:pic>
          <p:nvPicPr>
            <p:cNvPr id="14" name="Gráfico 13" descr="Barril de petróleo com preenchimento sólido">
              <a:extLst>
                <a:ext uri="{FF2B5EF4-FFF2-40B4-BE49-F238E27FC236}">
                  <a16:creationId xmlns:a16="http://schemas.microsoft.com/office/drawing/2014/main" id="{74023BA8-EC9A-8AD8-3116-20C66C4DD32D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6952813" y="5509552"/>
              <a:ext cx="559568" cy="559568"/>
            </a:xfrm>
            <a:prstGeom prst="rect">
              <a:avLst/>
            </a:prstGeom>
          </p:spPr>
        </p:pic>
      </p:grpSp>
      <p:pic>
        <p:nvPicPr>
          <p:cNvPr id="3" name="Imagem 2" descr="Logotipo&#10;&#10;Descrição gerada automaticamente">
            <a:extLst>
              <a:ext uri="{FF2B5EF4-FFF2-40B4-BE49-F238E27FC236}">
                <a16:creationId xmlns:a16="http://schemas.microsoft.com/office/drawing/2014/main" id="{EBBA868B-3E8D-10FC-EA89-239F936C07FB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106" y="104402"/>
            <a:ext cx="1872628" cy="1052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1535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233</Words>
  <Application>Microsoft Macintosh PowerPoint</Application>
  <PresentationFormat>Widescreen</PresentationFormat>
  <Paragraphs>42</Paragraphs>
  <Slides>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Trebuchet MS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Emanuelle Ferreira De Lima</dc:creator>
  <cp:lastModifiedBy>Celso Mattos</cp:lastModifiedBy>
  <cp:revision>3</cp:revision>
  <dcterms:created xsi:type="dcterms:W3CDTF">2024-05-03T18:50:51Z</dcterms:created>
  <dcterms:modified xsi:type="dcterms:W3CDTF">2024-05-06T13:03:13Z</dcterms:modified>
</cp:coreProperties>
</file>