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6" r:id="rId2"/>
    <p:sldId id="355" r:id="rId3"/>
    <p:sldId id="362" r:id="rId4"/>
    <p:sldId id="358" r:id="rId5"/>
    <p:sldId id="256" r:id="rId6"/>
    <p:sldId id="359" r:id="rId7"/>
    <p:sldId id="309" r:id="rId8"/>
    <p:sldId id="260" r:id="rId9"/>
    <p:sldId id="261" r:id="rId10"/>
    <p:sldId id="262" r:id="rId11"/>
    <p:sldId id="263" r:id="rId12"/>
    <p:sldId id="264" r:id="rId13"/>
    <p:sldId id="265" r:id="rId14"/>
    <p:sldId id="259" r:id="rId15"/>
    <p:sldId id="308" r:id="rId16"/>
    <p:sldId id="257" r:id="rId17"/>
    <p:sldId id="310" r:id="rId18"/>
    <p:sldId id="311" r:id="rId19"/>
    <p:sldId id="314" r:id="rId20"/>
    <p:sldId id="356" r:id="rId21"/>
    <p:sldId id="363" r:id="rId22"/>
    <p:sldId id="357" r:id="rId23"/>
    <p:sldId id="364" r:id="rId24"/>
    <p:sldId id="354" r:id="rId25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ato Black" panose="020F0A02020204030203" pitchFamily="34" charset="0"/>
      <p:bold r:id="rId32"/>
      <p:boldItalic r:id="rId3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422"/>
    <a:srgbClr val="0B0B09"/>
    <a:srgbClr val="181B14"/>
    <a:srgbClr val="FBB811"/>
    <a:srgbClr val="70AD47"/>
    <a:srgbClr val="1B2D17"/>
    <a:srgbClr val="3C5D25"/>
    <a:srgbClr val="2A421A"/>
    <a:srgbClr val="005332"/>
    <a:srgbClr val="025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5" autoAdjust="0"/>
    <p:restoredTop sz="94660"/>
  </p:normalViewPr>
  <p:slideViewPr>
    <p:cSldViewPr snapToGrid="0">
      <p:cViewPr>
        <p:scale>
          <a:sx n="80" d="100"/>
          <a:sy n="80" d="100"/>
        </p:scale>
        <p:origin x="1810" y="10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97EF4-64AC-B78C-09ED-A22375A49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153292-8E79-7D41-86B0-96E8847E2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8FE430-89AE-2006-3F84-82F35F37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56512E-999D-04A0-1D60-F0A8455B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10A2E6-B98D-156F-5B84-97936686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80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08833-43EC-7FB9-3DEE-41AC911B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026B52D-42C6-877C-D050-A486F34FC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0CB817-A460-FB3C-4375-D545E20A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C20495-6070-9BFE-AAF0-2E202F38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0B42A2-CC37-97C0-2B41-0E43B1C6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06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6BF598-259C-60AE-F2EB-3F1E02E33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443C50-DFF4-547B-9243-39021261A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8DCBFB-21EF-5324-B153-C38CAE78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061CB3-7BE8-56DA-2249-768F6874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9941D8-8F41-4C4F-4A66-C895511A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66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43FCB-5DC0-C7EB-8AFB-A192CD4E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4EA85E-E7B0-350E-E4E5-2246E98E3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C9F04-1EC3-AA36-DA76-19D8EC46C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FAE57D-27C5-18F6-C5A1-239B0FDEE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91B974-6964-F7E9-1036-9C819A38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48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08434-68ED-F6F6-5772-86AB4C5D4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930151-93DF-BCE1-DAC0-928B085FA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799127-8EDA-C8FB-3982-1246151A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8DEEBE-B009-9825-32BF-9FC267B7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0CC67C-824C-4983-4F14-4344AB2D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73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71EF7-6DBD-DB9C-5CBF-D0429AE9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81B9B6-2061-2F52-75B0-87E2426DD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245AB0-E7AE-DC6D-9B01-07C2B8CFA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A2F834-F4C2-381A-8429-3F8EA48A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B0860E-1DDD-2A45-FD52-9181634E8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C97E7D-A166-2666-3915-79238D9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20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08EF8D-BBB3-4482-43AD-2825C842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81DE7-A54F-A0D2-E218-88A889E1F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A4EC98-C4A1-EC4F-5E2E-7033B5B84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D7B580-695D-006D-560D-09905B19C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85975D9-F01E-53ED-551D-21D63C183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1D50855-63CB-E18B-F929-3EEDEE40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D28AFF-9C99-CCD6-8FC8-25C054FC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0A5C04F-B09F-197F-571C-CA4205DD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05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4B655-DB58-848E-4884-7704192F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868FFA-5FC8-9C10-1F4F-DEB9A7E1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E98759A-E4D1-6AE9-BCCB-B0C32806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018E3E-EE86-9873-A64B-D57D14B5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45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E1F34A4-4478-3514-C191-3E82D480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9E182D2-4E2A-4DAC-C3A4-1FDC26D1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9B8943-EDFA-55BF-C039-7D320DF5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90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3C54F-F258-7735-F3BD-BB5319DE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3AB588-995F-4DCD-0E47-904D3364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3E29651-0DEA-5E4A-9176-D93CC9A7B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6A0B52-AE7E-F9CF-203E-680289FF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8A8902-730E-052F-1C72-1CAE0C99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838E02-0DCA-53E4-716A-5BCCF24B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550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71E36-6B70-DC0D-3285-F9119732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E4CCCE4-AA8F-DF66-0D92-47495F48A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503000-4958-B4B7-CD34-188B3566D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5CDB53-2DF9-3B80-8C86-AA18335E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0B81A0-6AB7-4C6F-0285-8148C09C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09C77C-599F-2660-03D6-EA169DF6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7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AE5059B-069F-0A65-DE7E-9419B2DA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8ECEEC-3D93-7791-98A8-F62AE6D6B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9D7D73-7EBF-B179-CA8B-124EF6662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31AD-FA75-489A-8356-5FB418A65214}" type="datetimeFigureOut">
              <a:rPr lang="pt-BR" smtClean="0"/>
              <a:t>04/12/2023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B42AB8-8C90-96AD-BA18-1CC08AEAE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E3CE0-7026-64F0-7126-A1534CABA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5A26B-E412-41BF-ABD1-F634C46F8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42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n.gov.br/en/web/dou/-/decreto-n-10.936-de-12-de-janeiro-de-2022-37357357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BA7151C-1542-33D3-DAC2-EFBD31D26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71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C476EAD2-50CF-C2CE-34B3-A49612F9A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B61A7B8-A017-BF39-F3E8-4353F08A119A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DD4106-89E7-28C4-D7EA-755D91B38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9" b="2502"/>
          <a:stretch/>
        </p:blipFill>
        <p:spPr>
          <a:xfrm>
            <a:off x="0" y="929637"/>
            <a:ext cx="12192000" cy="51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CB57A78A-B00D-388B-F799-24FCD9E1A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54212A3-0CAE-4C57-A35F-4D3571AF2122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D86086-9576-B941-827C-08253C8F6608}"/>
              </a:ext>
            </a:extLst>
          </p:cNvPr>
          <p:cNvSpPr/>
          <p:nvPr/>
        </p:nvSpPr>
        <p:spPr>
          <a:xfrm>
            <a:off x="1" y="785831"/>
            <a:ext cx="12191999" cy="529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C19D15-0A3C-042E-CDBF-B5E14D6B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5" y="934414"/>
            <a:ext cx="11616267" cy="50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2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B983723D-A9C5-9485-B6C8-87E0EAEB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B2949BF-404C-D8D0-D17F-B0F2FA5E9E95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D2F812-45DF-1277-F1D7-96BF4D9BF522}"/>
              </a:ext>
            </a:extLst>
          </p:cNvPr>
          <p:cNvSpPr txBox="1"/>
          <p:nvPr/>
        </p:nvSpPr>
        <p:spPr>
          <a:xfrm>
            <a:off x="792480" y="1775630"/>
            <a:ext cx="1060703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 isso gera uma Bula</a:t>
            </a:r>
          </a:p>
          <a:p>
            <a:pPr algn="ctr"/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bula é um documento fundamental.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através dela que o agricultor tem acesso às informações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sobre o uso correto do produto, suas propriedades e características.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Além disso, a bula também traz informações importantes sobre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cuidados necessários, como armazenamento e descarte,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garantindo a segurança econômica e ambiental para o usuário.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0E5D2B-33F6-E7C9-5365-6B67067DA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14635"/>
            <a:ext cx="1648742" cy="11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70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52D96573-872C-51D7-771E-D9C9C7D95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90EDBA2-F86A-42F9-405E-8700252FBCD7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193D387-13F4-C049-799E-100370B9F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68" y="471893"/>
            <a:ext cx="1426274" cy="101604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1D3E33-4FA8-F2B9-B5B0-DD6705B9F44B}"/>
              </a:ext>
            </a:extLst>
          </p:cNvPr>
          <p:cNvSpPr txBox="1"/>
          <p:nvPr/>
        </p:nvSpPr>
        <p:spPr>
          <a:xfrm>
            <a:off x="2147656" y="1764164"/>
            <a:ext cx="85012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os Processos Industriais?</a:t>
            </a:r>
          </a:p>
          <a:p>
            <a:endParaRPr lang="pt-B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da qualidade (9001)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ambiental (14001)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de segurança do trabalho (45001)</a:t>
            </a:r>
          </a:p>
        </p:txBody>
      </p:sp>
    </p:spTree>
    <p:extLst>
      <p:ext uri="{BB962C8B-B14F-4D97-AF65-F5344CB8AC3E}">
        <p14:creationId xmlns:p14="http://schemas.microsoft.com/office/powerpoint/2010/main" val="130969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28BC2837-8180-E395-B7DF-2AD3C69E1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85085AB-D70A-0180-9CF4-64D8BB1F859A}"/>
              </a:ext>
            </a:extLst>
          </p:cNvPr>
          <p:cNvSpPr/>
          <p:nvPr/>
        </p:nvSpPr>
        <p:spPr>
          <a:xfrm>
            <a:off x="0" y="2026920"/>
            <a:ext cx="12192000" cy="3931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D8B4F1-F787-003A-A629-18166078C30B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97E4035-ED9A-16C6-1ABB-E3013271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14635"/>
            <a:ext cx="1648742" cy="11745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82AA38-F59C-2578-CC99-01F831C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32" y="2117256"/>
            <a:ext cx="5067242" cy="375001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82D6543-75EE-30EC-350B-DF894A9C7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439" y="2117256"/>
            <a:ext cx="6316797" cy="37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9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D6AFB9AF-E97A-6E22-ED87-FE3461117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7FA0237-1C7E-FD52-C0E3-7DE4F57066D1}"/>
              </a:ext>
            </a:extLst>
          </p:cNvPr>
          <p:cNvSpPr/>
          <p:nvPr/>
        </p:nvSpPr>
        <p:spPr>
          <a:xfrm>
            <a:off x="0" y="2331720"/>
            <a:ext cx="12192000" cy="3931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4ABF278-BE99-33CE-EDB8-31B6BB81AA15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4504805-6F12-7387-BCB5-6D2F8C2A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3794"/>
            <a:ext cx="12192000" cy="40296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402D711-E0D9-C6AF-233F-FCEC62861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14635"/>
            <a:ext cx="1648742" cy="11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5A1E2E8C-8BA6-AE30-301E-A8DFCE4E6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8F06401-CFA0-09FE-AAF6-6EBEE340524B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A9EC50-C41C-8586-5D05-8578DDE05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026" y="324373"/>
            <a:ext cx="1437956" cy="10243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319926B-ACDC-D36F-3A09-E8B68AFA2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6741"/>
            <a:ext cx="12192000" cy="47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7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A40FC757-52A5-D571-A4D1-3F5B550D7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4204415-6C20-EEF7-FBA6-60ED04C8C0BB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201FF51-505F-4254-0ED0-12F19B90A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14635"/>
            <a:ext cx="1648742" cy="117452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60FCA65-5029-527C-EAA5-582BD579CEB4}"/>
              </a:ext>
            </a:extLst>
          </p:cNvPr>
          <p:cNvSpPr/>
          <p:nvPr/>
        </p:nvSpPr>
        <p:spPr>
          <a:xfrm>
            <a:off x="-1" y="321617"/>
            <a:ext cx="12192001" cy="610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7C195D-FF38-9E40-85B2-986DB36A9ED5}"/>
              </a:ext>
            </a:extLst>
          </p:cNvPr>
          <p:cNvSpPr/>
          <p:nvPr/>
        </p:nvSpPr>
        <p:spPr>
          <a:xfrm>
            <a:off x="1" y="6752884"/>
            <a:ext cx="12191999" cy="97710"/>
          </a:xfrm>
          <a:prstGeom prst="rect">
            <a:avLst/>
          </a:prstGeom>
          <a:solidFill>
            <a:srgbClr val="5B0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D6C3E2-E73E-F7E3-6F27-502CF2DB8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64" y="426732"/>
            <a:ext cx="10507979" cy="587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27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15FE2AD4-5E12-7302-0E98-09697D07B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8CE87B-BC05-4C45-52D3-653B39F825A1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10EAAE5-D753-E363-FC7E-448FC1247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14635"/>
            <a:ext cx="1648742" cy="117452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60FCA65-5029-527C-EAA5-582BD579CEB4}"/>
              </a:ext>
            </a:extLst>
          </p:cNvPr>
          <p:cNvSpPr/>
          <p:nvPr/>
        </p:nvSpPr>
        <p:spPr>
          <a:xfrm>
            <a:off x="0" y="426544"/>
            <a:ext cx="12192001" cy="5847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DE2D60-AA1C-44BD-CCBA-889FA23E6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426544"/>
            <a:ext cx="10564999" cy="58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4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0846813F-D8BB-E907-B30F-DC415BFB2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86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A148801-8417-7802-6959-EBCE0217AE95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58D9B9-A4DE-63E9-629D-21FF2CD68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20000"/>
            <a:ext cx="1648742" cy="117452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43D8A65-15FF-14BA-FD63-DA3D4BABDDAF}"/>
              </a:ext>
            </a:extLst>
          </p:cNvPr>
          <p:cNvSpPr txBox="1"/>
          <p:nvPr/>
        </p:nvSpPr>
        <p:spPr>
          <a:xfrm>
            <a:off x="2285502" y="2105561"/>
            <a:ext cx="76209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disso temos muita 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 ambiental</a:t>
            </a:r>
          </a:p>
        </p:txBody>
      </p:sp>
      <p:sp>
        <p:nvSpPr>
          <p:cNvPr id="7" name="CaixaDeTexto 6">
            <a:hlinkClick r:id="rId4"/>
            <a:extLst>
              <a:ext uri="{FF2B5EF4-FFF2-40B4-BE49-F238E27FC236}">
                <a16:creationId xmlns:a16="http://schemas.microsoft.com/office/drawing/2014/main" id="{32BAD995-41C8-9468-A3DC-039234E0E8DE}"/>
              </a:ext>
            </a:extLst>
          </p:cNvPr>
          <p:cNvSpPr txBox="1"/>
          <p:nvPr/>
        </p:nvSpPr>
        <p:spPr>
          <a:xfrm>
            <a:off x="1211671" y="3771129"/>
            <a:ext cx="9768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https://www.in.gov.br/en/web/dou/-/decreto-n-10.936-de-12-de-janeiro-de-2022-373573578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9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9E48-6488-4D53-863A-176B401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06790A08-921E-DD14-7CA8-823EBDB7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87" y="1934423"/>
            <a:ext cx="3087940" cy="219978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F9BECC-6978-C000-7C3A-0B39FAA5889F}"/>
              </a:ext>
            </a:extLst>
          </p:cNvPr>
          <p:cNvSpPr txBox="1"/>
          <p:nvPr/>
        </p:nvSpPr>
        <p:spPr>
          <a:xfrm>
            <a:off x="6810015" y="2806337"/>
            <a:ext cx="36264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somos?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04B06E3-D1DA-F471-07E1-E00EE162C0ED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826BA90-D428-9F9D-FB0C-E24B486417EA}"/>
              </a:ext>
            </a:extLst>
          </p:cNvPr>
          <p:cNvCxnSpPr/>
          <p:nvPr/>
        </p:nvCxnSpPr>
        <p:spPr>
          <a:xfrm>
            <a:off x="6105525" y="1796064"/>
            <a:ext cx="0" cy="26003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32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9E48-6488-4D53-863A-176B401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06790A08-921E-DD14-7CA8-823EBDB7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50" y="562468"/>
            <a:ext cx="1499252" cy="10680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F9BECC-6978-C000-7C3A-0B39FAA5889F}"/>
              </a:ext>
            </a:extLst>
          </p:cNvPr>
          <p:cNvSpPr txBox="1"/>
          <p:nvPr/>
        </p:nvSpPr>
        <p:spPr>
          <a:xfrm>
            <a:off x="2537460" y="2423785"/>
            <a:ext cx="7117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que podemos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agregar ao Brasil?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DCFCEEB-5174-A959-B8C4-D18AEB793FA4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67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9E48-6488-4D53-863A-176B401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" y="7233"/>
            <a:ext cx="12192000" cy="6858000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DCFCEEB-5174-A959-B8C4-D18AEB793FA4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883CE2-5B18-5D74-9214-DEBB50FC77B9}"/>
              </a:ext>
            </a:extLst>
          </p:cNvPr>
          <p:cNvSpPr txBox="1"/>
          <p:nvPr/>
        </p:nvSpPr>
        <p:spPr>
          <a:xfrm>
            <a:off x="4379890" y="1027906"/>
            <a:ext cx="67250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de </a:t>
            </a:r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impacto</a:t>
            </a:r>
          </a:p>
          <a:p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produtiva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de </a:t>
            </a:r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emprego e renda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Independência e </a:t>
            </a:r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garantia da </a:t>
            </a:r>
          </a:p>
          <a:p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soberania nacional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alimentar.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C65B046-E693-5F4B-AFAF-33AB1F78D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" b="464"/>
          <a:stretch/>
        </p:blipFill>
        <p:spPr>
          <a:xfrm>
            <a:off x="655546" y="710428"/>
            <a:ext cx="3362367" cy="47426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CB87115-6C9D-0B06-0D64-6B62E3FB5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441" y="472528"/>
            <a:ext cx="1336298" cy="9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9E48-6488-4D53-863A-176B401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06790A08-921E-DD14-7CA8-823EBDB7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60" y="493888"/>
            <a:ext cx="1499252" cy="10680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F9BECC-6978-C000-7C3A-0B39FAA5889F}"/>
              </a:ext>
            </a:extLst>
          </p:cNvPr>
          <p:cNvSpPr txBox="1"/>
          <p:nvPr/>
        </p:nvSpPr>
        <p:spPr>
          <a:xfrm>
            <a:off x="2037339" y="2563804"/>
            <a:ext cx="81173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precisamos para </a:t>
            </a:r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continuarmos crescendo?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F5B97CF-87FC-DE18-0843-FB8E703D258B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4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9E48-6488-4D53-863A-176B401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3"/>
            <a:ext cx="12192000" cy="6858000"/>
          </a:xfr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06790A08-921E-DD14-7CA8-823EBDB7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441" y="472528"/>
            <a:ext cx="1336298" cy="9519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F9BECC-6978-C000-7C3A-0B39FAA5889F}"/>
              </a:ext>
            </a:extLst>
          </p:cNvPr>
          <p:cNvSpPr txBox="1"/>
          <p:nvPr/>
        </p:nvSpPr>
        <p:spPr>
          <a:xfrm>
            <a:off x="4930608" y="1692894"/>
            <a:ext cx="690896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 </a:t>
            </a: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regulem</a:t>
            </a:r>
          </a:p>
          <a:p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adequadamente a produção de </a:t>
            </a:r>
          </a:p>
          <a:p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Bioinsumos no Brasil;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Linhas de crédito </a:t>
            </a: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fomentar a </a:t>
            </a:r>
          </a:p>
          <a:p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Indústria Nacional de Bioinsumos;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Linhas de crédito que fomentem o</a:t>
            </a:r>
          </a:p>
          <a:p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desenvolvimento de </a:t>
            </a:r>
            <a:r>
              <a:rPr lang="pt-BR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 tecnologias</a:t>
            </a: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</a:t>
            </a:r>
          </a:p>
          <a:p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áreas agrícola, farmacêutica e alimentícias.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F5B97CF-87FC-DE18-0843-FB8E703D258B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486CCDA-D908-2D91-03E5-6E4BAF10C0D6}"/>
              </a:ext>
            </a:extLst>
          </p:cNvPr>
          <p:cNvSpPr/>
          <p:nvPr/>
        </p:nvSpPr>
        <p:spPr>
          <a:xfrm>
            <a:off x="894806" y="1133639"/>
            <a:ext cx="3854827" cy="4034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8CEABF-2701-695F-8E32-9D90BBB61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7" y="1161598"/>
            <a:ext cx="3676086" cy="39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94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C9CA7B6D-D275-45D8-81F0-FFA622A04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86"/>
            <a:ext cx="12192000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CB00DBCB-EB9C-97C2-228E-56C3F2F9F6E2}"/>
              </a:ext>
            </a:extLst>
          </p:cNvPr>
          <p:cNvSpPr/>
          <p:nvPr/>
        </p:nvSpPr>
        <p:spPr>
          <a:xfrm>
            <a:off x="3591" y="14811"/>
            <a:ext cx="12191999" cy="97710"/>
          </a:xfrm>
          <a:prstGeom prst="rect">
            <a:avLst/>
          </a:prstGeom>
          <a:solidFill>
            <a:srgbClr val="1B2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FF2C0D57-CE9C-975A-D203-CEB60773A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33" y="2152191"/>
            <a:ext cx="2730119" cy="194487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935C216-ECCF-A39E-B7F2-4FD807052414}"/>
              </a:ext>
            </a:extLst>
          </p:cNvPr>
          <p:cNvSpPr txBox="1"/>
          <p:nvPr/>
        </p:nvSpPr>
        <p:spPr>
          <a:xfrm>
            <a:off x="6541468" y="2779706"/>
            <a:ext cx="4621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67EA025-7627-0172-E9DB-62124DBB6181}"/>
              </a:ext>
            </a:extLst>
          </p:cNvPr>
          <p:cNvCxnSpPr/>
          <p:nvPr/>
        </p:nvCxnSpPr>
        <p:spPr>
          <a:xfrm>
            <a:off x="6148821" y="1872095"/>
            <a:ext cx="0" cy="222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9493666-AE39-CC2F-C88C-C816E39DCBE3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54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9E48-6488-4D53-863A-176B401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F9BECC-6978-C000-7C3A-0B39FAA5889F}"/>
              </a:ext>
            </a:extLst>
          </p:cNvPr>
          <p:cNvSpPr txBox="1"/>
          <p:nvPr/>
        </p:nvSpPr>
        <p:spPr>
          <a:xfrm>
            <a:off x="723900" y="1888031"/>
            <a:ext cx="110032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associação formada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exclusivamente por </a:t>
            </a: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genuinamente Brasileiras</a:t>
            </a: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atuam na produção 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de Bioinsumos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04B06E3-D1DA-F471-07E1-E00EE162C0ED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0BAFBF-2FE1-C534-2289-30374FC39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50" y="562468"/>
            <a:ext cx="1499252" cy="10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06790A08-921E-DD14-7CA8-823EBDB7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50" y="562468"/>
            <a:ext cx="1499252" cy="106803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04B06E3-D1DA-F471-07E1-E00EE162C0ED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4BE126-35D1-68A8-CF8C-15E8DF7DE785}"/>
              </a:ext>
            </a:extLst>
          </p:cNvPr>
          <p:cNvSpPr txBox="1"/>
          <p:nvPr/>
        </p:nvSpPr>
        <p:spPr>
          <a:xfrm>
            <a:off x="4683477" y="1799859"/>
            <a:ext cx="4058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F64BD6-8AC1-67AB-0CD5-6740BC5D550F}"/>
              </a:ext>
            </a:extLst>
          </p:cNvPr>
          <p:cNvSpPr txBox="1"/>
          <p:nvPr/>
        </p:nvSpPr>
        <p:spPr>
          <a:xfrm>
            <a:off x="640080" y="3001557"/>
            <a:ext cx="11308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União de esforços e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interesses em comum</a:t>
            </a:r>
          </a:p>
        </p:txBody>
      </p:sp>
    </p:spTree>
    <p:extLst>
      <p:ext uri="{BB962C8B-B14F-4D97-AF65-F5344CB8AC3E}">
        <p14:creationId xmlns:p14="http://schemas.microsoft.com/office/powerpoint/2010/main" val="191968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9C5E0D2A-6675-BEF8-9477-AF65F8997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96B3732-D5EB-E9F6-BB1E-ABA838132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393657"/>
            <a:ext cx="1282982" cy="91396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AAD9C9D-7442-C097-C4FF-0C0B48BE0466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344364A-E624-16F6-3570-FB8183C5A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55" y="1401797"/>
            <a:ext cx="4575896" cy="476536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B428815-1A8C-3CE9-925F-46D369D8130E}"/>
              </a:ext>
            </a:extLst>
          </p:cNvPr>
          <p:cNvSpPr txBox="1"/>
          <p:nvPr/>
        </p:nvSpPr>
        <p:spPr>
          <a:xfrm>
            <a:off x="809806" y="1878762"/>
            <a:ext cx="530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Bioestimulantes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6B25427-E0BE-F296-AA70-54F4C6B6F09F}"/>
              </a:ext>
            </a:extLst>
          </p:cNvPr>
          <p:cNvSpPr txBox="1"/>
          <p:nvPr/>
        </p:nvSpPr>
        <p:spPr>
          <a:xfrm>
            <a:off x="809806" y="2185006"/>
            <a:ext cx="4044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R$ 2,5 Bilhões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69E4BF-8515-380E-F6CA-C01DBAC4FEDE}"/>
              </a:ext>
            </a:extLst>
          </p:cNvPr>
          <p:cNvSpPr txBox="1"/>
          <p:nvPr/>
        </p:nvSpPr>
        <p:spPr>
          <a:xfrm>
            <a:off x="809806" y="3078480"/>
            <a:ext cx="530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Biodefensivos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0C86ED9-77B2-BB8D-51E7-2367B6E58C7C}"/>
              </a:ext>
            </a:extLst>
          </p:cNvPr>
          <p:cNvSpPr txBox="1"/>
          <p:nvPr/>
        </p:nvSpPr>
        <p:spPr>
          <a:xfrm>
            <a:off x="832212" y="4270381"/>
            <a:ext cx="530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Inoculantes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16C039-E5AB-47D4-F042-29951552A42C}"/>
              </a:ext>
            </a:extLst>
          </p:cNvPr>
          <p:cNvSpPr txBox="1"/>
          <p:nvPr/>
        </p:nvSpPr>
        <p:spPr>
          <a:xfrm>
            <a:off x="809806" y="3397877"/>
            <a:ext cx="4044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R$ 3,5 Bilhões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26BD44-3A82-8258-DB46-70F28A7998D5}"/>
              </a:ext>
            </a:extLst>
          </p:cNvPr>
          <p:cNvSpPr txBox="1"/>
          <p:nvPr/>
        </p:nvSpPr>
        <p:spPr>
          <a:xfrm>
            <a:off x="832212" y="4522127"/>
            <a:ext cx="32592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 Bilhão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A8E768-BB4B-E147-EF52-7A5F62BD717D}"/>
              </a:ext>
            </a:extLst>
          </p:cNvPr>
          <p:cNvSpPr txBox="1"/>
          <p:nvPr/>
        </p:nvSpPr>
        <p:spPr>
          <a:xfrm>
            <a:off x="809806" y="724398"/>
            <a:ext cx="6882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</a:t>
            </a:r>
            <a:r>
              <a:rPr lang="pt-BR" sz="3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Biológicos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Brasil</a:t>
            </a:r>
          </a:p>
        </p:txBody>
      </p:sp>
    </p:spTree>
    <p:extLst>
      <p:ext uri="{BB962C8B-B14F-4D97-AF65-F5344CB8AC3E}">
        <p14:creationId xmlns:p14="http://schemas.microsoft.com/office/powerpoint/2010/main" val="327419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9E48-6488-4D53-863A-176B401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04449C-DD20-8682-C1C3-FCF246BF5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06790A08-921E-DD14-7CA8-823EBDB7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50" y="562468"/>
            <a:ext cx="1499252" cy="106803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0BC10E1-0DB0-7DA0-D49B-DEFE80CB5956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08F7EEE-57CD-63CC-23B5-3E41A200DE98}"/>
              </a:ext>
            </a:extLst>
          </p:cNvPr>
          <p:cNvSpPr txBox="1"/>
          <p:nvPr/>
        </p:nvSpPr>
        <p:spPr>
          <a:xfrm>
            <a:off x="977738" y="2608870"/>
            <a:ext cx="104855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300" b="1" dirty="0">
                <a:solidFill>
                  <a:srgbClr val="FFC000"/>
                </a:solidFill>
                <a:latin typeface="Lato Black" panose="020F0A02020204030203" pitchFamily="34" charset="0"/>
              </a:rPr>
              <a:t>Como funciona a Indústria legal </a:t>
            </a:r>
          </a:p>
          <a:p>
            <a:pPr algn="ctr"/>
            <a:r>
              <a:rPr lang="pt-BR" sz="4300" b="1" dirty="0">
                <a:solidFill>
                  <a:schemeClr val="bg1"/>
                </a:solidFill>
                <a:latin typeface="Lato Black" panose="020F0A02020204030203" pitchFamily="34" charset="0"/>
              </a:rPr>
              <a:t>de defensivos microbiológicos no Brasil?</a:t>
            </a:r>
          </a:p>
        </p:txBody>
      </p:sp>
    </p:spTree>
    <p:extLst>
      <p:ext uri="{BB962C8B-B14F-4D97-AF65-F5344CB8AC3E}">
        <p14:creationId xmlns:p14="http://schemas.microsoft.com/office/powerpoint/2010/main" val="126890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C8525776-9EC0-EF15-0903-D2C667A88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F3B2AD9-3E2C-7359-67A7-26577F3995F0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1D3E33-4FA8-F2B9-B5B0-DD6705B9F44B}"/>
              </a:ext>
            </a:extLst>
          </p:cNvPr>
          <p:cNvSpPr txBox="1"/>
          <p:nvPr/>
        </p:nvSpPr>
        <p:spPr>
          <a:xfrm>
            <a:off x="2369783" y="2093257"/>
            <a:ext cx="77877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 dirty="0">
                <a:solidFill>
                  <a:srgbClr val="FFC000"/>
                </a:solidFill>
                <a:latin typeface="Lato Black" panose="020F0A02020204030203" pitchFamily="34" charset="0"/>
              </a:rPr>
              <a:t>Como é feito o registro </a:t>
            </a:r>
            <a:r>
              <a:rPr lang="pt-BR" sz="4400" b="1" dirty="0">
                <a:solidFill>
                  <a:schemeClr val="bg1"/>
                </a:solidFill>
                <a:latin typeface="Lato Black" panose="020F0A02020204030203" pitchFamily="34" charset="0"/>
              </a:rPr>
              <a:t>de um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Lato Black" panose="020F0A02020204030203" pitchFamily="34" charset="0"/>
              </a:rPr>
              <a:t>defensivo microbiológico?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C978652-4683-C51E-2800-4E9DF66C7129}"/>
              </a:ext>
            </a:extLst>
          </p:cNvPr>
          <p:cNvSpPr txBox="1"/>
          <p:nvPr/>
        </p:nvSpPr>
        <p:spPr>
          <a:xfrm>
            <a:off x="3327401" y="4138434"/>
            <a:ext cx="6149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Lato Black" panose="020F0A02020204030203" pitchFamily="34" charset="0"/>
              </a:rPr>
              <a:t>ANVISA, IBAMA e MAPA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0A8E16-53EF-EFA3-A21E-43C12B7B5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393657"/>
            <a:ext cx="1282982" cy="9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0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E25537CB-596D-644A-02E8-A911D9573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D29BE42-8BCE-6B95-2ED8-5B60DD72B62F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FAA2FC-FEFC-2661-AB50-09EB5FF2C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21"/>
          <a:stretch/>
        </p:blipFill>
        <p:spPr>
          <a:xfrm>
            <a:off x="0" y="1747000"/>
            <a:ext cx="12192000" cy="40414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E3F55A4-C2AD-1673-B749-8F8B1306C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61" y="492716"/>
            <a:ext cx="1282982" cy="9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3FB98322-05D5-4D12-D105-CB0B3D91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FD613AA-F7EE-525B-BC85-710D4335F1A3}"/>
              </a:ext>
            </a:extLst>
          </p:cNvPr>
          <p:cNvSpPr/>
          <p:nvPr/>
        </p:nvSpPr>
        <p:spPr>
          <a:xfrm>
            <a:off x="0" y="6819514"/>
            <a:ext cx="12192000" cy="45719"/>
          </a:xfrm>
          <a:prstGeom prst="rect">
            <a:avLst/>
          </a:prstGeom>
          <a:solidFill>
            <a:srgbClr val="FBB8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0EF07E-E614-2137-D692-A5019C8E1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492716"/>
            <a:ext cx="1282982" cy="9139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E466CD4-F823-1066-A402-5A6B92099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4" b="9829"/>
          <a:stretch/>
        </p:blipFill>
        <p:spPr>
          <a:xfrm>
            <a:off x="0" y="1757204"/>
            <a:ext cx="12192000" cy="39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650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276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Lato Black</vt:lpstr>
      <vt:lpstr>Calibri Light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Vagner</dc:creator>
  <cp:lastModifiedBy>Vagner Geschwind Basso</cp:lastModifiedBy>
  <cp:revision>80</cp:revision>
  <dcterms:created xsi:type="dcterms:W3CDTF">2023-03-13T12:03:38Z</dcterms:created>
  <dcterms:modified xsi:type="dcterms:W3CDTF">2023-12-04T18:04:21Z</dcterms:modified>
</cp:coreProperties>
</file>