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notesMasterIdLst>
    <p:notesMasterId r:id="rId24"/>
  </p:notesMasterIdLst>
  <p:handoutMasterIdLst>
    <p:handoutMasterId r:id="rId25"/>
  </p:handoutMasterIdLst>
  <p:sldIdLst>
    <p:sldId id="278" r:id="rId6"/>
    <p:sldId id="322" r:id="rId7"/>
    <p:sldId id="307" r:id="rId8"/>
    <p:sldId id="290" r:id="rId9"/>
    <p:sldId id="310" r:id="rId10"/>
    <p:sldId id="332" r:id="rId11"/>
    <p:sldId id="323" r:id="rId12"/>
    <p:sldId id="324" r:id="rId13"/>
    <p:sldId id="333" r:id="rId14"/>
    <p:sldId id="330" r:id="rId15"/>
    <p:sldId id="329" r:id="rId16"/>
    <p:sldId id="331" r:id="rId17"/>
    <p:sldId id="326" r:id="rId18"/>
    <p:sldId id="335" r:id="rId19"/>
    <p:sldId id="327" r:id="rId20"/>
    <p:sldId id="328" r:id="rId21"/>
    <p:sldId id="334" r:id="rId22"/>
    <p:sldId id="29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114F17-9CF4-9748-8B9A-E285B5DCED13}" name="Danilo Elias Fialho Josaphat" initials="DEFJ" userId="S::danilo.josaphat@bmj.com.br::daffc254-8962-4ba2-81db-d0a2633a1cc6" providerId="AD"/>
  <p188:author id="{27B1487E-EFF7-4985-C332-FC9702B10B4E}" name="Vito Villar" initials="VV" userId="S::vito.villar@bmj.com.br::a77c9395-a573-4e3c-8bde-eccde37469ea" providerId="AD"/>
  <p188:author id="{1258C1B8-34D5-6A98-2BCD-CC3D679EE907}" name="Leandro Barcelos" initials="LB" userId="S::leandro.barcelos@bmj.com.br::983ae776-9d8d-4121-a48e-db7d49322979" providerId="AD"/>
  <p188:author id="{58BE8ED2-BDFB-6CF4-3FDE-E34E24A9F138}" name="Guilherme Souza" initials="GG" userId="S::guilherme.souza@bmj.com.br::6d49ee3e-ab1a-45a8-bfd6-77e001af69d8" providerId="AD"/>
  <p188:author id="{9AC285F2-44F2-E84F-3097-3875119EE231}" name="Bruna Rizzolo de Oliveira Pinheiro" initials="BRdOP" userId="S::bruna.pinheiro@bmj.com.br::1cef0ff4-d61d-4ae4-ad86-62c27a2566e9" providerId="AD"/>
  <p188:author id="{AAE421FA-1007-4110-9A8C-87B77FF52ED8}" name="Tito Carvalho e Sá" initials="TCeS" userId="S::tito.sa@bmj.com.br::38ffbf1f-0045-4521-9ad2-2ab8c42b881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2E33"/>
    <a:srgbClr val="F3F3F3"/>
    <a:srgbClr val="3ABEC0"/>
    <a:srgbClr val="44546A"/>
    <a:srgbClr val="2A888A"/>
    <a:srgbClr val="383D53"/>
    <a:srgbClr val="E8E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CFA6D4-1F8E-4B5E-8341-CCC173B2CE8C}" v="1" dt="2023-12-11T19:52:35.5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973" autoAdjust="0"/>
  </p:normalViewPr>
  <p:slideViewPr>
    <p:cSldViewPr snapToGrid="0">
      <p:cViewPr varScale="1">
        <p:scale>
          <a:sx n="61" d="100"/>
          <a:sy n="61" d="100"/>
        </p:scale>
        <p:origin x="2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9DE46A13-D0DB-BB18-B211-616E271372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BCB5E38-9F8D-C609-49F3-C299175D8A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BC871-94FA-4154-ABC7-611D28A4670B}" type="datetimeFigureOut">
              <a:rPr lang="en-CA" smtClean="0"/>
              <a:t>2023-12-11</a:t>
            </a:fld>
            <a:endParaRPr lang="en-CA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81A16E0-A3B4-7FFF-662E-ABC726DFF9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7DA6769-6C17-E7DD-74CF-571A960948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16FF7-4985-451D-A439-9916CDE463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0487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3173B-55D2-436E-9FE7-5E8FA94F8004}" type="datetimeFigureOut">
              <a:rPr lang="en-CA" smtClean="0"/>
              <a:t>2023-12-11</a:t>
            </a:fld>
            <a:endParaRPr lang="en-CA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CA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E8264-1D76-48CC-A4F2-65FFE96D4A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053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19D65-9F62-4463-8F12-0A62C5DE41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38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Conjunto de medidas - </a:t>
            </a:r>
            <a:r>
              <a:rPr lang="pt-BR" b="1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antidumping, compensatórias e de salvaguarda</a:t>
            </a:r>
            <a:r>
              <a:rPr lang="pt-BR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 - que permitem a um país </a:t>
            </a:r>
            <a:r>
              <a:rPr lang="pt-BR" b="1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proteger sua indústria doméstica </a:t>
            </a:r>
            <a:r>
              <a:rPr lang="pt-BR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contra </a:t>
            </a:r>
            <a:r>
              <a:rPr lang="pt-BR" b="1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importações desleais</a:t>
            </a:r>
          </a:p>
          <a:p>
            <a:pPr marL="571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Regulamentada por </a:t>
            </a:r>
            <a:r>
              <a:rPr lang="pt-BR" b="1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acordos internacionais </a:t>
            </a:r>
            <a:r>
              <a:rPr lang="pt-BR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e </a:t>
            </a:r>
            <a:r>
              <a:rPr lang="pt-BR" b="1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legislação nacional</a:t>
            </a:r>
          </a:p>
          <a:p>
            <a:pPr marL="571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Autoridade brasileira</a:t>
            </a:r>
          </a:p>
          <a:p>
            <a:pPr marL="514350" lvl="1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b="1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Departamento de Defesa Comercial (DECOM)</a:t>
            </a:r>
            <a:r>
              <a:rPr lang="pt-BR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 – SECEX/MDIC</a:t>
            </a:r>
          </a:p>
          <a:p>
            <a:pPr marL="514350" lvl="1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Conduz as Avaliações de Interesse Público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E8264-1D76-48CC-A4F2-65FFE96D4A21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2648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Quando a </a:t>
            </a:r>
            <a:r>
              <a:rPr lang="pt-BR" b="1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aplicação </a:t>
            </a:r>
            <a:r>
              <a:rPr lang="pt-BR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de uma </a:t>
            </a:r>
            <a:r>
              <a:rPr lang="pt-BR" b="1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medida de defesa comercial </a:t>
            </a:r>
            <a:r>
              <a:rPr lang="pt-BR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tiver </a:t>
            </a:r>
            <a:r>
              <a:rPr lang="pt-BR" b="1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potencial impacto líquido </a:t>
            </a:r>
            <a:r>
              <a:rPr lang="pt-BR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(efeitos positivos menos efeitos negativos) </a:t>
            </a:r>
            <a:r>
              <a:rPr lang="pt-BR" b="1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danoso aos agentes econômicos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E8264-1D76-48CC-A4F2-65FFE96D4A21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9765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6A818-D0D2-E2EA-1EC8-83B93C8C6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CA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2616E36-714E-FD65-6AE6-22F74DEAD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CA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E9C7C8-E1E5-0C20-711C-2E839F7FF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2693-7227-4DAD-8320-C3FC589843D8}" type="datetimeFigureOut">
              <a:rPr lang="en-CA" smtClean="0"/>
              <a:t>2023-12-11</a:t>
            </a:fld>
            <a:endParaRPr lang="en-CA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03CEE3-18F0-411C-446C-B74C28011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6525DD-9F97-F5F5-04D8-ACFF45FBB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65C8-5656-4E38-B8A3-FC07FF8670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5465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0DBB8-DB54-4E13-D6EB-BD4A29CC9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CA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6A06FA5-5F4E-854C-1DDA-4F98421B8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CA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7794E-BABF-D064-7D4C-1E4B130E6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2693-7227-4DAD-8320-C3FC589843D8}" type="datetimeFigureOut">
              <a:rPr lang="en-CA" smtClean="0"/>
              <a:t>2023-12-11</a:t>
            </a:fld>
            <a:endParaRPr lang="en-CA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322120-59DD-0C1A-7AAC-112BF0D5B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4335D1-0B56-1238-6477-3811AC465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65C8-5656-4E38-B8A3-FC07FF8670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856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90FF156-2162-2CD5-7DA0-116B6B3F94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CA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011F474-C0FD-CE22-ECEF-BEF6F7007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CA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2A54CB-4ACC-9FBD-A358-C633762F1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2693-7227-4DAD-8320-C3FC589843D8}" type="datetimeFigureOut">
              <a:rPr lang="en-CA" smtClean="0"/>
              <a:t>2023-12-11</a:t>
            </a:fld>
            <a:endParaRPr lang="en-CA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7C6A49-B6F7-44F6-245B-95A5BEDD5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8BF4F7-4DA0-448D-0BF2-40D7DAB7C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65C8-5656-4E38-B8A3-FC07FF8670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0686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C0C3AC-779A-CF67-8AAA-34AAF3ACF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ABAEAC-4F96-A8FB-D5B2-B321D5F6A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A7B029-0633-3A99-2FF1-44DD99309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AEB3-802C-4268-A18B-848A1031144F}" type="datetimeFigureOut">
              <a:rPr lang="pt-BR" smtClean="0"/>
              <a:t>11/12/2023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AEF010-A048-4CCE-3BF5-548EE0F3C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DEAF69-9181-6693-4FC9-738663CB3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4D27-AAE7-4760-A729-516FB9D41DF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4345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07EFB5-5CCA-82BA-A25C-7283F4FAB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CA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E901FB-39C7-66AF-0C73-392BC30E5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CA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BB08528-29E6-6023-C59B-200E29F69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2693-7227-4DAD-8320-C3FC589843D8}" type="datetimeFigureOut">
              <a:rPr lang="en-CA" smtClean="0"/>
              <a:t>2023-12-11</a:t>
            </a:fld>
            <a:endParaRPr lang="en-CA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52E123-55C0-95DC-0DBF-C5F0A894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2C3A88-C17C-446E-C5D7-FCF5DF40A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65C8-5656-4E38-B8A3-FC07FF8670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655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E70DE8-9CEF-A0F3-BD05-E8F2A987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CA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508411-3663-2E81-1B0B-F41F508DF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2E7A5F-9452-9399-AAC9-05D9E45A9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2693-7227-4DAD-8320-C3FC589843D8}" type="datetimeFigureOut">
              <a:rPr lang="en-CA" smtClean="0"/>
              <a:t>2023-12-11</a:t>
            </a:fld>
            <a:endParaRPr lang="en-CA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030B0B-F37D-4D17-3812-D42DBFC7F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5D7D0D-28B9-4C33-15DC-DFD1E43D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65C8-5656-4E38-B8A3-FC07FF8670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2260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B57F4-7AC0-76C7-150F-2E97EE494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CA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0EE65A-669C-C44D-FA18-EB9E41F61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CA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27E370B-3F1F-E0B5-8467-947A03026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CA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306D2AD-970D-D2E9-56D3-E73A496F1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2693-7227-4DAD-8320-C3FC589843D8}" type="datetimeFigureOut">
              <a:rPr lang="en-CA" smtClean="0"/>
              <a:t>2023-12-11</a:t>
            </a:fld>
            <a:endParaRPr lang="en-CA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CCEC4E-3BED-DBD3-9F54-534339E66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10A06C9-D13C-D666-E5A3-8B0D0AAE0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65C8-5656-4E38-B8A3-FC07FF8670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866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02C0A0-0CFA-5F3B-EDBF-ACB662917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CA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DF27C72-A81F-3365-25CA-3A126200C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33024C-9664-F21C-6B83-B847B8F31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CA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2A73CCA-F351-8FB4-8582-BE339BF56D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86BF678-65F1-3A79-715C-1EEC0B1D1C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CA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C3DC093-0019-FFE1-648F-86DF31853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2693-7227-4DAD-8320-C3FC589843D8}" type="datetimeFigureOut">
              <a:rPr lang="en-CA" smtClean="0"/>
              <a:t>2023-12-11</a:t>
            </a:fld>
            <a:endParaRPr lang="en-CA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4B43A89-E60C-DC36-713C-2B735915F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E1B1DC0-BAAE-5BB3-2330-8301858EF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65C8-5656-4E38-B8A3-FC07FF8670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0985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A13C36-5849-6BE2-EF86-AE85D8E2E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CA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B759A8F-C4B4-A5C5-6B56-6213E096C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2693-7227-4DAD-8320-C3FC589843D8}" type="datetimeFigureOut">
              <a:rPr lang="en-CA" smtClean="0"/>
              <a:t>2023-12-11</a:t>
            </a:fld>
            <a:endParaRPr lang="en-CA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7B4E7C0-49DA-CAB0-45F3-ED84A6F68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BE31EDC-70BD-7E86-9F09-A29468390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65C8-5656-4E38-B8A3-FC07FF8670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520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BE5441F-59EE-73AA-57C6-6895813AB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2693-7227-4DAD-8320-C3FC589843D8}" type="datetimeFigureOut">
              <a:rPr lang="en-CA" smtClean="0"/>
              <a:t>2023-12-11</a:t>
            </a:fld>
            <a:endParaRPr lang="en-CA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4287793-A36E-DE15-E0FA-95310F53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A94DF95-09E0-E4CB-45E0-4DA04A91C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65C8-5656-4E38-B8A3-FC07FF8670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7782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6D7F50-22E1-2BEC-FC90-79C29D142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CA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FF87C1-3EBB-0AD9-47F1-C1E966680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CA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0CABFCB-6F2D-2164-F9E7-506FDC074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6F144F6-0123-0DE1-5E95-BCE051907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2693-7227-4DAD-8320-C3FC589843D8}" type="datetimeFigureOut">
              <a:rPr lang="en-CA" smtClean="0"/>
              <a:t>2023-12-11</a:t>
            </a:fld>
            <a:endParaRPr lang="en-CA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D6DE593-DF46-F7B8-91E1-C782FC6D4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CFC66CA-6381-C16C-6959-287F97053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65C8-5656-4E38-B8A3-FC07FF8670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6629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FCCA4C-CF2B-684E-5850-D8B4F0734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CA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2B795E9-851B-B11C-C6DF-5BCB06DFF3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1702A42-27F3-7923-76BC-9D85C4F35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ACC2F2C-D380-C936-BE55-8C2694660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2693-7227-4DAD-8320-C3FC589843D8}" type="datetimeFigureOut">
              <a:rPr lang="en-CA" smtClean="0"/>
              <a:t>2023-12-11</a:t>
            </a:fld>
            <a:endParaRPr lang="en-CA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2139FA0-D4AA-CBA6-B880-FDAF7B25F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C80B7CE-90E0-A91E-DD6B-420F538A7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65C8-5656-4E38-B8A3-FC07FF8670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125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6F0FDA8-243D-FC1F-36F6-0A38F629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CA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1914672-A5BE-9375-175C-CED83B152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CA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25F0DD-F2FD-6550-2D37-90CBFE78FF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72693-7227-4DAD-8320-C3FC589843D8}" type="datetimeFigureOut">
              <a:rPr lang="en-CA" smtClean="0"/>
              <a:t>2023-12-11</a:t>
            </a:fld>
            <a:endParaRPr lang="en-CA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1AABFE-C8FD-CA98-1675-64759D7599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790A6F-F3EA-E8CA-F99D-5E5BD954F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265C8-5656-4E38-B8A3-FC07FF8670B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072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00E7064-F75B-188C-C7E8-93159B66B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3DA28FE-9330-4F62-221C-04B201B7B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37C654-358D-3481-9FE7-FD7171F271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6AEB3-802C-4268-A18B-848A1031144F}" type="datetimeFigureOut">
              <a:rPr lang="pt-BR" smtClean="0"/>
              <a:t>11/12/2023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E5E1394-CF9D-E4B5-586A-E3BC27BA6D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08F026-F292-6606-EF94-601FABF618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64D27-AAE7-4760-A729-516FB9D41DF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509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.gov.br/web/dou/-/portaria-secex-n-237-de-7-de-marco-de-2023-468455518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in.gov.br/en/web/dou/-/portaria-secex-n-282-de-16-de-novembro-de-2023-523544324" TargetMode="External"/><Relationship Id="rId4" Type="http://schemas.openxmlformats.org/officeDocument/2006/relationships/hyperlink" Target="https://www.gov.br/participamaisbrasil/consulta-publica-decom-i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.gov.br/en/web/dou/-/portaria-secex-n-282-de-16-de-novembro-de-2023-52354432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ara.leg.br/propostas-legislativas/2268007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in.gov.br/en/web/dou/-/portaria-n-13-de-29-de-janeiro-de-2020-240570399" TargetMode="External"/><Relationship Id="rId4" Type="http://schemas.openxmlformats.org/officeDocument/2006/relationships/hyperlink" Target="https://www.planalto.gov.br/ccivil_03/_ato2011-2014/2013/decreto/d8058.ht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mailto:ibci@ibcibrasil.com.b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v.br/produtividade-e-comercio-exterior/pt-br/assuntos/comercio-exterior/defesa-comercial-e-interesse-publico/legislacao-roteiros-e-questionarios/consolidao_portaria.pdf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la de jogo de vídeo game&#10;&#10;Descrição gerada automaticamente com confiança média">
            <a:extLst>
              <a:ext uri="{FF2B5EF4-FFF2-40B4-BE49-F238E27FC236}">
                <a16:creationId xmlns:a16="http://schemas.microsoft.com/office/drawing/2014/main" id="{7E04C01D-3019-4627-BB84-EB82183125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3ABE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462" r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383D53"/>
          </a:solidFill>
        </p:spPr>
      </p:pic>
      <p:pic>
        <p:nvPicPr>
          <p:cNvPr id="14" name="Imagem 13" descr="Texto&#10;&#10;Descrição gerada automaticamente">
            <a:extLst>
              <a:ext uri="{FF2B5EF4-FFF2-40B4-BE49-F238E27FC236}">
                <a16:creationId xmlns:a16="http://schemas.microsoft.com/office/drawing/2014/main" id="{E5356996-8371-F3D4-7B6B-9F7371656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8" t="19444" r="14314" b="21106"/>
          <a:stretch/>
        </p:blipFill>
        <p:spPr>
          <a:xfrm>
            <a:off x="0" y="2183038"/>
            <a:ext cx="3017520" cy="249192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49384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3AFF2DEF-E9ED-E6D0-E633-494E252CA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47"/>
            <a:ext cx="12191999" cy="6857999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C920EE59-DB59-1F55-D84E-E73CA6FA0480}"/>
              </a:ext>
            </a:extLst>
          </p:cNvPr>
          <p:cNvSpPr txBox="1"/>
          <p:nvPr/>
        </p:nvSpPr>
        <p:spPr>
          <a:xfrm>
            <a:off x="2957742" y="1917907"/>
            <a:ext cx="8305821" cy="451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spcAft>
                <a:spcPts val="800"/>
              </a:spcAft>
              <a:defRPr b="1">
                <a:solidFill>
                  <a:schemeClr val="bg1"/>
                </a:solidFill>
                <a:highlight>
                  <a:srgbClr val="162E33"/>
                </a:highlight>
                <a:latin typeface="Bahnschrift Light" panose="020B0502040204020203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/>
              <a:t>Quando há interesse público?</a:t>
            </a:r>
          </a:p>
        </p:txBody>
      </p:sp>
      <p:pic>
        <p:nvPicPr>
          <p:cNvPr id="4" name="Imagem 3" descr="Imagem em branco e preto&#10;&#10;Descrição gerada automaticamente com confiança média">
            <a:extLst>
              <a:ext uri="{FF2B5EF4-FFF2-40B4-BE49-F238E27FC236}">
                <a16:creationId xmlns:a16="http://schemas.microsoft.com/office/drawing/2014/main" id="{D545D170-6975-25CF-371F-9A561B4400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9"/>
          <a:stretch/>
        </p:blipFill>
        <p:spPr>
          <a:xfrm rot="5400000">
            <a:off x="-2098996" y="2098993"/>
            <a:ext cx="6858000" cy="2660011"/>
          </a:xfrm>
          <a:prstGeom prst="rect">
            <a:avLst/>
          </a:prstGeom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D8B5B9FE-302A-859B-A5EF-9CB53B5A44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9" y="-3"/>
            <a:ext cx="2655755" cy="265575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74EDD4C4-3FF5-99B6-3145-8522181C3207}"/>
              </a:ext>
            </a:extLst>
          </p:cNvPr>
          <p:cNvSpPr txBox="1">
            <a:spLocks/>
          </p:cNvSpPr>
          <p:nvPr/>
        </p:nvSpPr>
        <p:spPr>
          <a:xfrm>
            <a:off x="2957742" y="666478"/>
            <a:ext cx="7229659" cy="103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cap="small">
                <a:solidFill>
                  <a:srgbClr val="44546A"/>
                </a:solidFill>
                <a:latin typeface="Bahnschrift SemiBold"/>
                <a:cs typeface="Latha" panose="020B0604020202020204" pitchFamily="34" charset="0"/>
              </a:rPr>
              <a:t>CONCEITOS – INTERESSE PÚBLICO</a:t>
            </a:r>
            <a:endParaRPr lang="en-CA" sz="3200" b="1" cap="small">
              <a:solidFill>
                <a:srgbClr val="44546A"/>
              </a:solidFill>
              <a:latin typeface="Bahnschrift SemiBold"/>
              <a:cs typeface="Latha" panose="020B0604020202020204" pitchFamily="34" charset="0"/>
            </a:endParaRPr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9A3AB215-FD28-DF22-7217-3BEB016684DD}"/>
              </a:ext>
            </a:extLst>
          </p:cNvPr>
          <p:cNvSpPr/>
          <p:nvPr/>
        </p:nvSpPr>
        <p:spPr>
          <a:xfrm>
            <a:off x="5391464" y="3447199"/>
            <a:ext cx="1116016" cy="451534"/>
          </a:xfrm>
          <a:prstGeom prst="rightArrow">
            <a:avLst/>
          </a:prstGeom>
          <a:solidFill>
            <a:srgbClr val="162E33"/>
          </a:solidFill>
          <a:ln>
            <a:solidFill>
              <a:srgbClr val="162E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D241D2BB-2BB8-E95B-2308-3BF33457E0A6}"/>
              </a:ext>
            </a:extLst>
          </p:cNvPr>
          <p:cNvSpPr/>
          <p:nvPr/>
        </p:nvSpPr>
        <p:spPr>
          <a:xfrm>
            <a:off x="3114267" y="3129709"/>
            <a:ext cx="2162898" cy="1156187"/>
          </a:xfrm>
          <a:prstGeom prst="roundRect">
            <a:avLst/>
          </a:prstGeom>
          <a:solidFill>
            <a:srgbClr val="3ABEC0"/>
          </a:solidFill>
          <a:ln>
            <a:solidFill>
              <a:srgbClr val="162E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latin typeface="Bahnschrift" panose="020B0502040204020203" pitchFamily="34" charset="0"/>
              </a:rPr>
              <a:t>MEDIDA DE DEFESA COMERCIAL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36DD23AF-3D22-7E04-3E45-B542EEAD0454}"/>
              </a:ext>
            </a:extLst>
          </p:cNvPr>
          <p:cNvSpPr/>
          <p:nvPr/>
        </p:nvSpPr>
        <p:spPr>
          <a:xfrm>
            <a:off x="6758939" y="3273987"/>
            <a:ext cx="1458325" cy="867630"/>
          </a:xfrm>
          <a:prstGeom prst="roundRect">
            <a:avLst/>
          </a:prstGeom>
          <a:solidFill>
            <a:srgbClr val="3ABEC0"/>
          </a:solidFill>
          <a:ln>
            <a:solidFill>
              <a:srgbClr val="162E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latin typeface="Bahnschrift" panose="020B0502040204020203" pitchFamily="34" charset="0"/>
              </a:rPr>
              <a:t>EFEITO POSITIVO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EB8ABAD-78A2-12B8-E4BD-6CD9846B14CC}"/>
              </a:ext>
            </a:extLst>
          </p:cNvPr>
          <p:cNvSpPr/>
          <p:nvPr/>
        </p:nvSpPr>
        <p:spPr>
          <a:xfrm>
            <a:off x="8427720" y="3617883"/>
            <a:ext cx="594360" cy="190931"/>
          </a:xfrm>
          <a:prstGeom prst="rect">
            <a:avLst/>
          </a:prstGeom>
          <a:solidFill>
            <a:srgbClr val="162E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4BB582B9-C567-8B36-FA52-F349868A8B7B}"/>
              </a:ext>
            </a:extLst>
          </p:cNvPr>
          <p:cNvSpPr/>
          <p:nvPr/>
        </p:nvSpPr>
        <p:spPr>
          <a:xfrm>
            <a:off x="9203507" y="3271564"/>
            <a:ext cx="1458325" cy="867630"/>
          </a:xfrm>
          <a:prstGeom prst="roundRect">
            <a:avLst/>
          </a:prstGeom>
          <a:solidFill>
            <a:srgbClr val="3ABEC0"/>
          </a:solidFill>
          <a:ln>
            <a:solidFill>
              <a:srgbClr val="162E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latin typeface="Bahnschrift" panose="020B0502040204020203" pitchFamily="34" charset="0"/>
              </a:rPr>
              <a:t>EFEITO NEGATIVO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BE4D8575-E33F-451E-9A58-05714F9E8868}"/>
              </a:ext>
            </a:extLst>
          </p:cNvPr>
          <p:cNvSpPr/>
          <p:nvPr/>
        </p:nvSpPr>
        <p:spPr>
          <a:xfrm>
            <a:off x="6602594" y="2774206"/>
            <a:ext cx="4385445" cy="1998876"/>
          </a:xfrm>
          <a:prstGeom prst="roundRect">
            <a:avLst/>
          </a:prstGeom>
          <a:noFill/>
          <a:ln>
            <a:solidFill>
              <a:srgbClr val="162E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Bahnschrift" panose="020B0502040204020203" pitchFamily="34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C85F423-5C30-87AD-4A2E-A08BA89AFBDB}"/>
              </a:ext>
            </a:extLst>
          </p:cNvPr>
          <p:cNvSpPr txBox="1"/>
          <p:nvPr/>
        </p:nvSpPr>
        <p:spPr>
          <a:xfrm>
            <a:off x="7459441" y="4398689"/>
            <a:ext cx="32023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Potencial impacto líquido</a:t>
            </a:r>
            <a:endParaRPr lang="pt-BR" b="1"/>
          </a:p>
        </p:txBody>
      </p:sp>
      <p:sp>
        <p:nvSpPr>
          <p:cNvPr id="22" name="Seta: para a Direita 21">
            <a:extLst>
              <a:ext uri="{FF2B5EF4-FFF2-40B4-BE49-F238E27FC236}">
                <a16:creationId xmlns:a16="http://schemas.microsoft.com/office/drawing/2014/main" id="{74EB8F41-5727-9FCD-D253-0AAE3A3FC52F}"/>
              </a:ext>
            </a:extLst>
          </p:cNvPr>
          <p:cNvSpPr/>
          <p:nvPr/>
        </p:nvSpPr>
        <p:spPr>
          <a:xfrm rot="10800000">
            <a:off x="9632354" y="5523161"/>
            <a:ext cx="938035" cy="451534"/>
          </a:xfrm>
          <a:prstGeom prst="rightArrow">
            <a:avLst/>
          </a:prstGeom>
          <a:solidFill>
            <a:srgbClr val="162E33"/>
          </a:solidFill>
          <a:ln>
            <a:solidFill>
              <a:srgbClr val="162E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3EB17222-E647-7BA3-A179-FE1466339236}"/>
              </a:ext>
            </a:extLst>
          </p:cNvPr>
          <p:cNvSpPr/>
          <p:nvPr/>
        </p:nvSpPr>
        <p:spPr>
          <a:xfrm rot="16200000">
            <a:off x="9994603" y="5198122"/>
            <a:ext cx="1097330" cy="237128"/>
          </a:xfrm>
          <a:prstGeom prst="rect">
            <a:avLst/>
          </a:prstGeom>
          <a:solidFill>
            <a:srgbClr val="162E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30DC073D-778D-8D95-BE3B-69CE895D2C5E}"/>
              </a:ext>
            </a:extLst>
          </p:cNvPr>
          <p:cNvSpPr/>
          <p:nvPr/>
        </p:nvSpPr>
        <p:spPr>
          <a:xfrm>
            <a:off x="5631543" y="5140996"/>
            <a:ext cx="3699514" cy="1156187"/>
          </a:xfrm>
          <a:prstGeom prst="roundRect">
            <a:avLst/>
          </a:prstGeom>
          <a:solidFill>
            <a:srgbClr val="3ABEC0"/>
          </a:solidFill>
          <a:ln>
            <a:solidFill>
              <a:srgbClr val="162E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highlight>
                  <a:srgbClr val="162E33"/>
                </a:highlight>
                <a:latin typeface="Bahnschrift" panose="020B0502040204020203" pitchFamily="34" charset="0"/>
              </a:rPr>
              <a:t>Efeitos danosos aos agentes econômicos</a:t>
            </a:r>
          </a:p>
        </p:txBody>
      </p:sp>
    </p:spTree>
    <p:extLst>
      <p:ext uri="{BB962C8B-B14F-4D97-AF65-F5344CB8AC3E}">
        <p14:creationId xmlns:p14="http://schemas.microsoft.com/office/powerpoint/2010/main" val="230006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3AFF2DEF-E9ED-E6D0-E633-494E252CA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47"/>
            <a:ext cx="12191999" cy="6857999"/>
          </a:xfrm>
          <a:prstGeom prst="rect">
            <a:avLst/>
          </a:prstGeom>
        </p:spPr>
      </p:pic>
      <p:pic>
        <p:nvPicPr>
          <p:cNvPr id="4" name="Imagem 3" descr="Imagem em branco e preto&#10;&#10;Descrição gerada automaticamente com confiança média">
            <a:extLst>
              <a:ext uri="{FF2B5EF4-FFF2-40B4-BE49-F238E27FC236}">
                <a16:creationId xmlns:a16="http://schemas.microsoft.com/office/drawing/2014/main" id="{D545D170-6975-25CF-371F-9A561B4400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9"/>
          <a:stretch/>
        </p:blipFill>
        <p:spPr>
          <a:xfrm rot="5400000">
            <a:off x="-2098996" y="2098993"/>
            <a:ext cx="6858000" cy="2660011"/>
          </a:xfrm>
          <a:prstGeom prst="rect">
            <a:avLst/>
          </a:prstGeom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D8B5B9FE-302A-859B-A5EF-9CB53B5A4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9" y="-3"/>
            <a:ext cx="2655755" cy="265575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7B3899FC-658F-211B-1FD7-8422AE255BD7}"/>
              </a:ext>
            </a:extLst>
          </p:cNvPr>
          <p:cNvSpPr txBox="1">
            <a:spLocks/>
          </p:cNvSpPr>
          <p:nvPr/>
        </p:nvSpPr>
        <p:spPr>
          <a:xfrm>
            <a:off x="2957742" y="666478"/>
            <a:ext cx="7229659" cy="103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cap="small">
                <a:solidFill>
                  <a:srgbClr val="44546A"/>
                </a:solidFill>
                <a:latin typeface="Bahnschrift SemiBold"/>
                <a:cs typeface="Latha" panose="020B0604020202020204" pitchFamily="34" charset="0"/>
              </a:rPr>
              <a:t>CONCEITOS – INTERESSE PÚBLICO</a:t>
            </a:r>
            <a:endParaRPr lang="en-CA" sz="3200" b="1" cap="small">
              <a:solidFill>
                <a:srgbClr val="44546A"/>
              </a:solidFill>
              <a:latin typeface="Bahnschrift SemiBold"/>
              <a:cs typeface="Latha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FD2C1EF-8F7F-46FF-747C-5A16450D4661}"/>
              </a:ext>
            </a:extLst>
          </p:cNvPr>
          <p:cNvSpPr txBox="1"/>
          <p:nvPr/>
        </p:nvSpPr>
        <p:spPr>
          <a:xfrm>
            <a:off x="2823151" y="1699743"/>
            <a:ext cx="8305821" cy="451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b="1">
                <a:solidFill>
                  <a:schemeClr val="bg1"/>
                </a:solidFill>
                <a:highlight>
                  <a:srgbClr val="162E33"/>
                </a:highlight>
                <a:latin typeface="Bahnschrift Light" panose="020B0502040204020203" pitchFamily="34" charset="0"/>
                <a:cs typeface="Times New Roman" panose="02020603050405020304" pitchFamily="18" charset="0"/>
              </a:rPr>
              <a:t>Definição </a:t>
            </a:r>
            <a:r>
              <a:rPr lang="pt-BR" b="1" u="sng">
                <a:solidFill>
                  <a:schemeClr val="bg1"/>
                </a:solidFill>
                <a:highlight>
                  <a:srgbClr val="162E33"/>
                </a:highlight>
                <a:latin typeface="Bahnschrift Light" panose="020B0502040204020203" pitchFamily="34" charset="0"/>
                <a:cs typeface="Times New Roman" panose="02020603050405020304" pitchFamily="18" charset="0"/>
              </a:rPr>
              <a:t>prática</a:t>
            </a:r>
            <a:endParaRPr lang="pt-BR" u="sng">
              <a:solidFill>
                <a:srgbClr val="44546A"/>
              </a:solidFill>
              <a:latin typeface="Bahnschrift Light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A4302E0-7D94-2E00-2BD7-29DF5D5C81AE}"/>
              </a:ext>
            </a:extLst>
          </p:cNvPr>
          <p:cNvSpPr txBox="1"/>
          <p:nvPr/>
        </p:nvSpPr>
        <p:spPr>
          <a:xfrm>
            <a:off x="4313346" y="3661248"/>
            <a:ext cx="7135825" cy="1125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>
              <a:lnSpc>
                <a:spcPct val="150000"/>
              </a:lnSpc>
              <a:spcAft>
                <a:spcPts val="800"/>
              </a:spcAft>
            </a:pPr>
            <a:r>
              <a:rPr lang="pt-BR" sz="2400" dirty="0">
                <a:solidFill>
                  <a:srgbClr val="44546A"/>
                </a:solidFill>
                <a:highlight>
                  <a:srgbClr val="F3F3F3"/>
                </a:highlight>
                <a:latin typeface="Bahnschrift Light" panose="020B0502040204020203" pitchFamily="34" charset="0"/>
                <a:cs typeface="Times New Roman" panose="02020603050405020304" pitchFamily="18" charset="0"/>
              </a:rPr>
              <a:t>É uma análise de </a:t>
            </a:r>
            <a:r>
              <a:rPr lang="pt-BR" sz="2400" b="1" dirty="0">
                <a:solidFill>
                  <a:srgbClr val="44546A"/>
                </a:solidFill>
                <a:highlight>
                  <a:srgbClr val="F3F3F3"/>
                </a:highlight>
                <a:latin typeface="Bahnschrift Light" panose="020B0502040204020203" pitchFamily="34" charset="0"/>
                <a:cs typeface="Times New Roman" panose="02020603050405020304" pitchFamily="18" charset="0"/>
              </a:rPr>
              <a:t>impacto socioeconômico de medidas de defesa comercial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46C84D8-0051-E943-4C25-E053EB975F75}"/>
              </a:ext>
            </a:extLst>
          </p:cNvPr>
          <p:cNvSpPr/>
          <p:nvPr/>
        </p:nvSpPr>
        <p:spPr>
          <a:xfrm>
            <a:off x="4242164" y="2938839"/>
            <a:ext cx="68579" cy="3149541"/>
          </a:xfrm>
          <a:prstGeom prst="rect">
            <a:avLst/>
          </a:prstGeom>
          <a:solidFill>
            <a:srgbClr val="3ABE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3E93763-7B25-EC92-B646-E4D6FED1C983}"/>
              </a:ext>
            </a:extLst>
          </p:cNvPr>
          <p:cNvSpPr/>
          <p:nvPr/>
        </p:nvSpPr>
        <p:spPr>
          <a:xfrm rot="3088578">
            <a:off x="4219305" y="4218687"/>
            <a:ext cx="45719" cy="343359"/>
          </a:xfrm>
          <a:prstGeom prst="rect">
            <a:avLst/>
          </a:prstGeom>
          <a:solidFill>
            <a:srgbClr val="3ABE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AAEFDBF8-94AB-610D-D498-9C30207799EE}"/>
              </a:ext>
            </a:extLst>
          </p:cNvPr>
          <p:cNvSpPr/>
          <p:nvPr/>
        </p:nvSpPr>
        <p:spPr>
          <a:xfrm rot="3088578">
            <a:off x="4248831" y="4313355"/>
            <a:ext cx="45719" cy="343359"/>
          </a:xfrm>
          <a:prstGeom prst="rect">
            <a:avLst/>
          </a:prstGeom>
          <a:solidFill>
            <a:srgbClr val="3ABE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9561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3AFF2DEF-E9ED-E6D0-E633-494E252CA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47"/>
            <a:ext cx="12191999" cy="6857999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C920EE59-DB59-1F55-D84E-E73CA6FA0480}"/>
              </a:ext>
            </a:extLst>
          </p:cNvPr>
          <p:cNvSpPr txBox="1"/>
          <p:nvPr/>
        </p:nvSpPr>
        <p:spPr>
          <a:xfrm>
            <a:off x="3043237" y="5182008"/>
            <a:ext cx="8305821" cy="112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1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Insumos e bens intermediários </a:t>
            </a:r>
            <a:r>
              <a:rPr lang="pt-BR" sz="2400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usados por outras indústrias</a:t>
            </a:r>
          </a:p>
        </p:txBody>
      </p:sp>
      <p:pic>
        <p:nvPicPr>
          <p:cNvPr id="4" name="Imagem 3" descr="Imagem em branco e preto&#10;&#10;Descrição gerada automaticamente com confiança média">
            <a:extLst>
              <a:ext uri="{FF2B5EF4-FFF2-40B4-BE49-F238E27FC236}">
                <a16:creationId xmlns:a16="http://schemas.microsoft.com/office/drawing/2014/main" id="{D545D170-6975-25CF-371F-9A561B4400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9"/>
          <a:stretch/>
        </p:blipFill>
        <p:spPr>
          <a:xfrm rot="5400000">
            <a:off x="-2098996" y="2098993"/>
            <a:ext cx="6858000" cy="2660011"/>
          </a:xfrm>
          <a:prstGeom prst="rect">
            <a:avLst/>
          </a:prstGeom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D8B5B9FE-302A-859B-A5EF-9CB53B5A4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9" y="-3"/>
            <a:ext cx="2655755" cy="2655755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DA453CDC-800E-09EB-2252-90ACB2BA5AE2}"/>
              </a:ext>
            </a:extLst>
          </p:cNvPr>
          <p:cNvSpPr txBox="1">
            <a:spLocks/>
          </p:cNvSpPr>
          <p:nvPr/>
        </p:nvSpPr>
        <p:spPr>
          <a:xfrm>
            <a:off x="2957742" y="294609"/>
            <a:ext cx="7229659" cy="103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cap="small">
                <a:solidFill>
                  <a:srgbClr val="44546A"/>
                </a:solidFill>
                <a:latin typeface="Bahnschrift SemiBold"/>
                <a:cs typeface="Latha" panose="020B0604020202020204" pitchFamily="34" charset="0"/>
              </a:rPr>
              <a:t>AVALIAÇÃO DE INTERESSE PÚBLICO</a:t>
            </a:r>
            <a:endParaRPr lang="en-CA" sz="3200" b="1" cap="small">
              <a:solidFill>
                <a:srgbClr val="44546A"/>
              </a:solidFill>
              <a:latin typeface="Bahnschrift SemiBold"/>
              <a:cs typeface="Latha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8868C2D-28E4-F6CB-74C5-E28B0211E506}"/>
              </a:ext>
            </a:extLst>
          </p:cNvPr>
          <p:cNvSpPr txBox="1"/>
          <p:nvPr/>
        </p:nvSpPr>
        <p:spPr>
          <a:xfrm>
            <a:off x="3043237" y="1522083"/>
            <a:ext cx="6808686" cy="571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spcAft>
                <a:spcPts val="800"/>
              </a:spcAft>
              <a:defRPr b="1">
                <a:solidFill>
                  <a:schemeClr val="bg1"/>
                </a:solidFill>
                <a:highlight>
                  <a:srgbClr val="162E33"/>
                </a:highlight>
                <a:latin typeface="Bahnschrift Light" panose="020B0502040204020203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sz="2400" dirty="0"/>
              <a:t>Principais produtos avaliados – ótica do produto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3E5FD29-8952-B207-AB36-8FDC621873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887" y="2223178"/>
            <a:ext cx="1598274" cy="1598274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7E76B490-E4F3-A8CF-617F-FBCBCF90DD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7786" y="2136368"/>
            <a:ext cx="1735478" cy="173547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5FA4665-836F-033D-7EA0-7C6EEE0FC9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3362" y="2204970"/>
            <a:ext cx="1598273" cy="1598273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106162DB-3807-9DA9-31E7-FB2C1C81F1A9}"/>
              </a:ext>
            </a:extLst>
          </p:cNvPr>
          <p:cNvSpPr txBox="1"/>
          <p:nvPr/>
        </p:nvSpPr>
        <p:spPr>
          <a:xfrm>
            <a:off x="8829247" y="2204970"/>
            <a:ext cx="2519811" cy="1487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1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b="1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QUÍMICOS</a:t>
            </a:r>
          </a:p>
          <a:p>
            <a:pPr marL="514350" lvl="1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b="1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PLÁSTICOS</a:t>
            </a:r>
          </a:p>
          <a:p>
            <a:pPr marL="514350" lvl="1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b="1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METALÚRGICOS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19FFC26-42EF-E01F-A617-03369A2D7AC9}"/>
              </a:ext>
            </a:extLst>
          </p:cNvPr>
          <p:cNvSpPr txBox="1"/>
          <p:nvPr/>
        </p:nvSpPr>
        <p:spPr>
          <a:xfrm>
            <a:off x="3120696" y="4488313"/>
            <a:ext cx="6105524" cy="571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spcAft>
                <a:spcPts val="800"/>
              </a:spcAft>
              <a:defRPr b="1">
                <a:solidFill>
                  <a:schemeClr val="bg1"/>
                </a:solidFill>
                <a:highlight>
                  <a:srgbClr val="162E33"/>
                </a:highlight>
                <a:latin typeface="Bahnschrift Light" panose="020B0502040204020203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sz="2400" dirty="0"/>
              <a:t>Tipos de bens:</a:t>
            </a:r>
          </a:p>
        </p:txBody>
      </p:sp>
    </p:spTree>
    <p:extLst>
      <p:ext uri="{BB962C8B-B14F-4D97-AF65-F5344CB8AC3E}">
        <p14:creationId xmlns:p14="http://schemas.microsoft.com/office/powerpoint/2010/main" val="1599593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3AFF2DEF-E9ED-E6D0-E633-494E252CA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47"/>
            <a:ext cx="12191999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C6AFE29-2641-32B8-F6AA-C43F2451E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888" y="251452"/>
            <a:ext cx="7229659" cy="10332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z="3200" b="1" cap="small" dirty="0">
                <a:solidFill>
                  <a:srgbClr val="44546A"/>
                </a:solidFill>
                <a:latin typeface="Bahnschrift SemiBold"/>
                <a:cs typeface="Latha" panose="020B0604020202020204" pitchFamily="34" charset="0"/>
              </a:rPr>
              <a:t>Atualizações recentes</a:t>
            </a:r>
            <a:endParaRPr lang="en-CA" sz="3200" b="1" cap="small" dirty="0">
              <a:solidFill>
                <a:srgbClr val="44546A"/>
              </a:solidFill>
              <a:latin typeface="Bahnschrift SemiBold"/>
              <a:cs typeface="Latha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920EE59-DB59-1F55-D84E-E73CA6FA0480}"/>
              </a:ext>
            </a:extLst>
          </p:cNvPr>
          <p:cNvSpPr txBox="1"/>
          <p:nvPr/>
        </p:nvSpPr>
        <p:spPr>
          <a:xfrm>
            <a:off x="2898167" y="1327874"/>
            <a:ext cx="9055674" cy="5004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Avaliação de Interesse Público passou a ser </a:t>
            </a:r>
            <a:r>
              <a:rPr lang="pt-BR" sz="2200" b="1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facultativa</a:t>
            </a:r>
            <a:r>
              <a:rPr lang="pt-BR" sz="2200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 nas </a:t>
            </a:r>
            <a:r>
              <a:rPr lang="pt-BR" sz="2200" b="1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investigações originais de dumping e subsídios </a:t>
            </a:r>
            <a:r>
              <a:rPr lang="pt-BR" sz="2200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(</a:t>
            </a:r>
            <a:r>
              <a:rPr lang="pt-BR" sz="2200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  <a:hlinkClick r:id="rId3"/>
              </a:rPr>
              <a:t>Portaria SECEX nº 237/2023</a:t>
            </a:r>
            <a:r>
              <a:rPr lang="pt-BR" sz="2200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)</a:t>
            </a:r>
          </a:p>
          <a:p>
            <a:pPr marL="571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  <a:hlinkClick r:id="rId4"/>
              </a:rPr>
              <a:t>Consulta pública</a:t>
            </a:r>
            <a:r>
              <a:rPr lang="pt-BR" sz="2200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 – insumos para </a:t>
            </a:r>
            <a:r>
              <a:rPr lang="pt-BR" sz="2200" b="1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nova minuta de Portaria </a:t>
            </a:r>
            <a:r>
              <a:rPr lang="pt-BR" sz="2200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que regulamenta as avaliações de interesse público (encerrada em 15/06/2023)</a:t>
            </a:r>
          </a:p>
          <a:p>
            <a:pPr marL="571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200" b="1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Nova Portaria – </a:t>
            </a:r>
            <a:r>
              <a:rPr lang="pt-BR" sz="2200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  <a:hlinkClick r:id="rId5"/>
              </a:rPr>
              <a:t>Portaria SECEX nº 282/2023</a:t>
            </a:r>
            <a:endParaRPr lang="pt-BR" sz="2200" dirty="0">
              <a:solidFill>
                <a:srgbClr val="44546A"/>
              </a:solidFill>
              <a:latin typeface="Bahnschrift Light" panose="020B0502040204020203" pitchFamily="34" charset="0"/>
              <a:cs typeface="Times New Roman" panose="02020603050405020304" pitchFamily="18" charset="0"/>
            </a:endParaRPr>
          </a:p>
          <a:p>
            <a:pPr marL="514350" lvl="1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Resultado da consulta pública</a:t>
            </a:r>
          </a:p>
          <a:p>
            <a:pPr marL="514350" lvl="1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Reduz custos para o governo e para as partes interessadas</a:t>
            </a:r>
          </a:p>
        </p:txBody>
      </p:sp>
      <p:pic>
        <p:nvPicPr>
          <p:cNvPr id="4" name="Imagem 3" descr="Imagem em branco e preto&#10;&#10;Descrição gerada automaticamente com confiança média">
            <a:extLst>
              <a:ext uri="{FF2B5EF4-FFF2-40B4-BE49-F238E27FC236}">
                <a16:creationId xmlns:a16="http://schemas.microsoft.com/office/drawing/2014/main" id="{D545D170-6975-25CF-371F-9A561B44003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9"/>
          <a:stretch/>
        </p:blipFill>
        <p:spPr>
          <a:xfrm rot="5400000">
            <a:off x="-2098996" y="2098993"/>
            <a:ext cx="6858000" cy="2660011"/>
          </a:xfrm>
          <a:prstGeom prst="rect">
            <a:avLst/>
          </a:prstGeom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D8B5B9FE-302A-859B-A5EF-9CB53B5A44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9" y="-3"/>
            <a:ext cx="2655755" cy="265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07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3AFF2DEF-E9ED-E6D0-E633-494E252CA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47"/>
            <a:ext cx="12191999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C6AFE29-2641-32B8-F6AA-C43F2451E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888" y="251452"/>
            <a:ext cx="7229659" cy="10332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z="3200" b="1" cap="small" dirty="0">
                <a:solidFill>
                  <a:srgbClr val="44546A"/>
                </a:solidFill>
                <a:latin typeface="Bahnschrift SemiBold"/>
                <a:cs typeface="Latha" panose="020B0604020202020204" pitchFamily="34" charset="0"/>
              </a:rPr>
              <a:t>Atualizações recentes</a:t>
            </a:r>
            <a:endParaRPr lang="en-CA" sz="3200" b="1" cap="small" dirty="0">
              <a:solidFill>
                <a:srgbClr val="44546A"/>
              </a:solidFill>
              <a:latin typeface="Bahnschrift SemiBold"/>
              <a:cs typeface="Latha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920EE59-DB59-1F55-D84E-E73CA6FA0480}"/>
              </a:ext>
            </a:extLst>
          </p:cNvPr>
          <p:cNvSpPr txBox="1"/>
          <p:nvPr/>
        </p:nvSpPr>
        <p:spPr>
          <a:xfrm>
            <a:off x="2898167" y="1327874"/>
            <a:ext cx="9055674" cy="5209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200" b="1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Nova Portaria – </a:t>
            </a:r>
            <a:r>
              <a:rPr lang="pt-BR" sz="2200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  <a:hlinkClick r:id="rId3"/>
              </a:rPr>
              <a:t>Portaria SECEX nº 282/2023</a:t>
            </a:r>
            <a:endParaRPr lang="pt-BR" sz="2200" dirty="0">
              <a:solidFill>
                <a:srgbClr val="44546A"/>
              </a:solidFill>
              <a:latin typeface="Bahnschrift Light" panose="020B0502040204020203" pitchFamily="34" charset="0"/>
              <a:cs typeface="Times New Roman" panose="02020603050405020304" pitchFamily="18" charset="0"/>
            </a:endParaRPr>
          </a:p>
          <a:p>
            <a:pPr marL="514350" lvl="1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Novo período de condução das </a:t>
            </a:r>
            <a:r>
              <a:rPr lang="pt-BR" sz="2200" dirty="0" err="1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AIPs</a:t>
            </a:r>
            <a:r>
              <a:rPr lang="pt-BR" sz="2200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 - </a:t>
            </a:r>
            <a:r>
              <a:rPr lang="pt-BR" sz="2200" b="1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após a conclusão das investigações de defesa comercial</a:t>
            </a:r>
            <a:r>
              <a:rPr lang="pt-BR" sz="2200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 (</a:t>
            </a:r>
            <a:r>
              <a:rPr lang="pt-BR" sz="2200" i="1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a posteriori</a:t>
            </a:r>
            <a:r>
              <a:rPr lang="pt-BR" sz="2200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)</a:t>
            </a:r>
          </a:p>
          <a:p>
            <a:pPr marL="514350" lvl="1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200" dirty="0" err="1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AIPs</a:t>
            </a:r>
            <a:r>
              <a:rPr lang="pt-BR" sz="2200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 realizadas apenas quando </a:t>
            </a:r>
            <a:r>
              <a:rPr lang="pt-BR" sz="2200" b="1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solicitadas por partes interessas </a:t>
            </a:r>
            <a:r>
              <a:rPr lang="pt-BR" sz="2200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ou </a:t>
            </a:r>
            <a:r>
              <a:rPr lang="pt-BR" sz="2200" b="1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abertas por ofício pelo DECOM</a:t>
            </a:r>
          </a:p>
          <a:p>
            <a:pPr marL="514350" lvl="1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200" b="1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Duas modalidades </a:t>
            </a:r>
            <a:r>
              <a:rPr lang="pt-BR" sz="2200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de </a:t>
            </a:r>
            <a:r>
              <a:rPr lang="pt-BR" sz="2200" dirty="0" err="1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AIPs</a:t>
            </a:r>
            <a:r>
              <a:rPr lang="pt-BR" sz="2200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:</a:t>
            </a:r>
          </a:p>
          <a:p>
            <a:pPr marL="971550" lvl="2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Por </a:t>
            </a:r>
            <a:r>
              <a:rPr lang="pt-BR" sz="2200" b="1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interesse econômico-social</a:t>
            </a:r>
          </a:p>
          <a:p>
            <a:pPr marL="971550" lvl="2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Por </a:t>
            </a:r>
            <a:r>
              <a:rPr lang="pt-BR" sz="2200" b="1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interrupção da fabricação e do fornecimento</a:t>
            </a:r>
          </a:p>
          <a:p>
            <a:pPr marL="514350" lvl="1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sz="2200" dirty="0">
              <a:solidFill>
                <a:srgbClr val="44546A"/>
              </a:solidFill>
              <a:latin typeface="Bahnschrift Light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 descr="Imagem em branco e preto&#10;&#10;Descrição gerada automaticamente com confiança média">
            <a:extLst>
              <a:ext uri="{FF2B5EF4-FFF2-40B4-BE49-F238E27FC236}">
                <a16:creationId xmlns:a16="http://schemas.microsoft.com/office/drawing/2014/main" id="{D545D170-6975-25CF-371F-9A561B4400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9"/>
          <a:stretch/>
        </p:blipFill>
        <p:spPr>
          <a:xfrm rot="5400000">
            <a:off x="-2098996" y="2098993"/>
            <a:ext cx="6858000" cy="2660011"/>
          </a:xfrm>
          <a:prstGeom prst="rect">
            <a:avLst/>
          </a:prstGeom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D8B5B9FE-302A-859B-A5EF-9CB53B5A44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9" y="-3"/>
            <a:ext cx="2655755" cy="265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67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3AFF2DEF-E9ED-E6D0-E633-494E252CA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47"/>
            <a:ext cx="12191999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C6AFE29-2641-32B8-F6AA-C43F2451E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888" y="251452"/>
            <a:ext cx="7229659" cy="1033265"/>
          </a:xfrm>
        </p:spPr>
        <p:txBody>
          <a:bodyPr>
            <a:normAutofit/>
          </a:bodyPr>
          <a:lstStyle/>
          <a:p>
            <a:r>
              <a:rPr lang="pt-BR" sz="3200" b="1" cap="small">
                <a:solidFill>
                  <a:srgbClr val="44546A"/>
                </a:solidFill>
                <a:latin typeface="Bahnschrift SemiBold"/>
                <a:cs typeface="Latha" panose="020B0604020202020204" pitchFamily="34" charset="0"/>
                <a:hlinkClick r:id="rId3"/>
              </a:rPr>
              <a:t>PDL 575/2020</a:t>
            </a:r>
            <a:endParaRPr lang="en-CA" sz="3200" b="1">
              <a:solidFill>
                <a:srgbClr val="44546A"/>
              </a:solidFill>
              <a:latin typeface="Bahnschrift SemiBold" panose="020B0502040204020203" pitchFamily="34" charset="0"/>
              <a:cs typeface="Latha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920EE59-DB59-1F55-D84E-E73CA6FA0480}"/>
              </a:ext>
            </a:extLst>
          </p:cNvPr>
          <p:cNvSpPr txBox="1"/>
          <p:nvPr/>
        </p:nvSpPr>
        <p:spPr>
          <a:xfrm>
            <a:off x="3043237" y="4604279"/>
            <a:ext cx="8305821" cy="1876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1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Art. 3º, o art. 104, o § 1º do art. 107 e o art. 109 do </a:t>
            </a:r>
            <a:r>
              <a:rPr lang="pt-BR" sz="2000" b="1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  <a:hlinkClick r:id="rId4"/>
              </a:rPr>
              <a:t>Decreto nº 8.058/2013 </a:t>
            </a:r>
            <a:r>
              <a:rPr lang="pt-BR" sz="2000" b="1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(processos administrativos de antidumping)</a:t>
            </a:r>
            <a:r>
              <a:rPr lang="pt-BR" sz="2000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 e a </a:t>
            </a:r>
            <a:r>
              <a:rPr lang="pt-BR" sz="2000" b="1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  <a:hlinkClick r:id="rId5"/>
              </a:rPr>
              <a:t>Portaria SECEX nº 13/2020</a:t>
            </a:r>
            <a:r>
              <a:rPr lang="pt-BR" sz="2000" b="1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 (processos administrativos de interesse público)</a:t>
            </a:r>
          </a:p>
        </p:txBody>
      </p:sp>
      <p:pic>
        <p:nvPicPr>
          <p:cNvPr id="4" name="Imagem 3" descr="Imagem em branco e preto&#10;&#10;Descrição gerada automaticamente com confiança média">
            <a:extLst>
              <a:ext uri="{FF2B5EF4-FFF2-40B4-BE49-F238E27FC236}">
                <a16:creationId xmlns:a16="http://schemas.microsoft.com/office/drawing/2014/main" id="{D545D170-6975-25CF-371F-9A561B44003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9"/>
          <a:stretch/>
        </p:blipFill>
        <p:spPr>
          <a:xfrm rot="5400000">
            <a:off x="-2098996" y="2098993"/>
            <a:ext cx="6858000" cy="2660011"/>
          </a:xfrm>
          <a:prstGeom prst="rect">
            <a:avLst/>
          </a:prstGeom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D8B5B9FE-302A-859B-A5EF-9CB53B5A44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9" y="-3"/>
            <a:ext cx="2655755" cy="265575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7265BBB-06E5-499B-29F5-E32A7F130432}"/>
              </a:ext>
            </a:extLst>
          </p:cNvPr>
          <p:cNvSpPr txBox="1"/>
          <p:nvPr/>
        </p:nvSpPr>
        <p:spPr>
          <a:xfrm>
            <a:off x="3043237" y="1445442"/>
            <a:ext cx="6105524" cy="491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spcAft>
                <a:spcPts val="800"/>
              </a:spcAft>
              <a:defRPr b="1">
                <a:solidFill>
                  <a:schemeClr val="bg1"/>
                </a:solidFill>
                <a:highlight>
                  <a:srgbClr val="162E33"/>
                </a:highlight>
                <a:latin typeface="Bahnschrift Light" panose="020B0502040204020203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sz="2000" dirty="0"/>
              <a:t>O que diz?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F350BA6-AC8C-6590-2904-934D9F1BBA8D}"/>
              </a:ext>
            </a:extLst>
          </p:cNvPr>
          <p:cNvSpPr txBox="1"/>
          <p:nvPr/>
        </p:nvSpPr>
        <p:spPr>
          <a:xfrm>
            <a:off x="3794821" y="2553250"/>
            <a:ext cx="7229658" cy="1125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pt-BR" sz="2400" b="1" dirty="0">
                <a:solidFill>
                  <a:schemeClr val="bg1"/>
                </a:solidFill>
                <a:highlight>
                  <a:srgbClr val="162E33"/>
                </a:highlight>
                <a:latin typeface="Bahnschrift Light" panose="020B0502040204020203" pitchFamily="34" charset="0"/>
                <a:cs typeface="Times New Roman" panose="02020603050405020304" pitchFamily="18" charset="0"/>
              </a:rPr>
              <a:t>Sustar as previsões legais</a:t>
            </a:r>
            <a:r>
              <a:rPr lang="pt-BR" sz="2400" dirty="0">
                <a:solidFill>
                  <a:schemeClr val="bg1"/>
                </a:solidFill>
                <a:highlight>
                  <a:srgbClr val="162E33"/>
                </a:highlight>
                <a:latin typeface="Bahnschrift Light" panose="020B0502040204020203" pitchFamily="34" charset="0"/>
                <a:cs typeface="Times New Roman" panose="02020603050405020304" pitchFamily="18" charset="0"/>
              </a:rPr>
              <a:t> do </a:t>
            </a:r>
            <a:r>
              <a:rPr lang="pt-BR" sz="2400" b="1" dirty="0">
                <a:solidFill>
                  <a:schemeClr val="bg1"/>
                </a:solidFill>
                <a:highlight>
                  <a:srgbClr val="162E33"/>
                </a:highlight>
                <a:latin typeface="Bahnschrift Light" panose="020B0502040204020203" pitchFamily="34" charset="0"/>
                <a:cs typeface="Times New Roman" panose="02020603050405020304" pitchFamily="18" charset="0"/>
              </a:rPr>
              <a:t>interesse público </a:t>
            </a:r>
            <a:r>
              <a:rPr lang="pt-BR" sz="2400" dirty="0">
                <a:solidFill>
                  <a:schemeClr val="bg1"/>
                </a:solidFill>
                <a:highlight>
                  <a:srgbClr val="162E33"/>
                </a:highlight>
                <a:latin typeface="Bahnschrift Light" panose="020B0502040204020203" pitchFamily="34" charset="0"/>
                <a:cs typeface="Times New Roman" panose="02020603050405020304" pitchFamily="18" charset="0"/>
              </a:rPr>
              <a:t>na </a:t>
            </a:r>
            <a:r>
              <a:rPr lang="pt-BR" sz="2400" b="1" dirty="0">
                <a:solidFill>
                  <a:schemeClr val="bg1"/>
                </a:solidFill>
                <a:highlight>
                  <a:srgbClr val="162E33"/>
                </a:highlight>
                <a:latin typeface="Bahnschrift Light" panose="020B0502040204020203" pitchFamily="34" charset="0"/>
                <a:cs typeface="Times New Roman" panose="02020603050405020304" pitchFamily="18" charset="0"/>
              </a:rPr>
              <a:t>legislação</a:t>
            </a:r>
            <a:r>
              <a:rPr lang="pt-BR" sz="2400" dirty="0">
                <a:solidFill>
                  <a:schemeClr val="bg1"/>
                </a:solidFill>
                <a:highlight>
                  <a:srgbClr val="162E33"/>
                </a:highlight>
                <a:latin typeface="Bahnschrift Light" panose="020B0502040204020203" pitchFamily="34" charset="0"/>
                <a:cs typeface="Times New Roman" panose="02020603050405020304" pitchFamily="18" charset="0"/>
              </a:rPr>
              <a:t> de defesa comercial do Brasil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7DF0C263-55B4-13AA-3ACE-CA861ECED5CD}"/>
              </a:ext>
            </a:extLst>
          </p:cNvPr>
          <p:cNvSpPr/>
          <p:nvPr/>
        </p:nvSpPr>
        <p:spPr>
          <a:xfrm>
            <a:off x="3778467" y="2116434"/>
            <a:ext cx="7570591" cy="1998876"/>
          </a:xfrm>
          <a:prstGeom prst="roundRect">
            <a:avLst/>
          </a:prstGeom>
          <a:noFill/>
          <a:ln>
            <a:solidFill>
              <a:srgbClr val="162E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967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3AFF2DEF-E9ED-E6D0-E633-494E252CA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47"/>
            <a:ext cx="12191999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C6AFE29-2641-32B8-F6AA-C43F2451E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888" y="251452"/>
            <a:ext cx="7229659" cy="1033265"/>
          </a:xfrm>
        </p:spPr>
        <p:txBody>
          <a:bodyPr>
            <a:normAutofit/>
          </a:bodyPr>
          <a:lstStyle/>
          <a:p>
            <a:r>
              <a:rPr lang="pt-BR" sz="3200" b="1" cap="small" dirty="0">
                <a:solidFill>
                  <a:srgbClr val="44546A"/>
                </a:solidFill>
                <a:latin typeface="Bahnschrift SemiBold"/>
                <a:cs typeface="Latha" panose="020B0604020202020204" pitchFamily="34" charset="0"/>
              </a:rPr>
              <a:t>Pontos para discussão </a:t>
            </a:r>
            <a:endParaRPr lang="en-CA" sz="3200" b="1" dirty="0">
              <a:solidFill>
                <a:srgbClr val="44546A"/>
              </a:solidFill>
              <a:latin typeface="Bahnschrift SemiBold" panose="020B0502040204020203" pitchFamily="34" charset="0"/>
              <a:cs typeface="Latha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920EE59-DB59-1F55-D84E-E73CA6FA0480}"/>
              </a:ext>
            </a:extLst>
          </p:cNvPr>
          <p:cNvSpPr txBox="1"/>
          <p:nvPr/>
        </p:nvSpPr>
        <p:spPr>
          <a:xfrm>
            <a:off x="3366888" y="2218346"/>
            <a:ext cx="8305821" cy="4100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O Interesse Público permite a </a:t>
            </a:r>
            <a:r>
              <a:rPr lang="pt-BR" sz="2400" b="1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participação de consumidores e outras partes afetadas </a:t>
            </a:r>
            <a:r>
              <a:rPr lang="pt-BR" sz="2400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pela medida de defesa comercial</a:t>
            </a:r>
          </a:p>
          <a:p>
            <a:pPr marL="1143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Analisa </a:t>
            </a:r>
            <a:r>
              <a:rPr lang="pt-BR" sz="2400" b="1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aspectos socioeconômicos </a:t>
            </a:r>
            <a:r>
              <a:rPr lang="pt-BR" sz="2400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não abarcados pela investigação de defesa comercial</a:t>
            </a:r>
          </a:p>
          <a:p>
            <a:pPr marL="1143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Conduz </a:t>
            </a:r>
            <a:r>
              <a:rPr lang="pt-BR" sz="2400" b="1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análise holística dos impactos </a:t>
            </a:r>
            <a:r>
              <a:rPr lang="pt-BR" sz="2400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da medida de defesa comercial na sociedade</a:t>
            </a:r>
          </a:p>
        </p:txBody>
      </p:sp>
      <p:pic>
        <p:nvPicPr>
          <p:cNvPr id="4" name="Imagem 3" descr="Imagem em branco e preto&#10;&#10;Descrição gerada automaticamente com confiança média">
            <a:extLst>
              <a:ext uri="{FF2B5EF4-FFF2-40B4-BE49-F238E27FC236}">
                <a16:creationId xmlns:a16="http://schemas.microsoft.com/office/drawing/2014/main" id="{D545D170-6975-25CF-371F-9A561B4400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9"/>
          <a:stretch/>
        </p:blipFill>
        <p:spPr>
          <a:xfrm rot="5400000">
            <a:off x="-2098996" y="2098993"/>
            <a:ext cx="6858000" cy="2660011"/>
          </a:xfrm>
          <a:prstGeom prst="rect">
            <a:avLst/>
          </a:prstGeom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D8B5B9FE-302A-859B-A5EF-9CB53B5A4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9" y="-3"/>
            <a:ext cx="2655755" cy="265575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8D73A6F-822D-B57A-77F0-3663C6824B95}"/>
              </a:ext>
            </a:extLst>
          </p:cNvPr>
          <p:cNvSpPr txBox="1"/>
          <p:nvPr/>
        </p:nvSpPr>
        <p:spPr>
          <a:xfrm>
            <a:off x="3043237" y="1533671"/>
            <a:ext cx="6105524" cy="491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spcAft>
                <a:spcPts val="800"/>
              </a:spcAft>
              <a:defRPr b="1">
                <a:solidFill>
                  <a:schemeClr val="bg1"/>
                </a:solidFill>
                <a:highlight>
                  <a:srgbClr val="162E33"/>
                </a:highlight>
                <a:latin typeface="Bahnschrift Light" panose="020B0502040204020203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sz="2000" dirty="0">
                <a:highlight>
                  <a:srgbClr val="008000"/>
                </a:highlight>
              </a:rPr>
              <a:t>Positivos:</a:t>
            </a:r>
          </a:p>
        </p:txBody>
      </p:sp>
    </p:spTree>
    <p:extLst>
      <p:ext uri="{BB962C8B-B14F-4D97-AF65-F5344CB8AC3E}">
        <p14:creationId xmlns:p14="http://schemas.microsoft.com/office/powerpoint/2010/main" val="1051460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3AFF2DEF-E9ED-E6D0-E633-494E252CA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47"/>
            <a:ext cx="12191999" cy="6857999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C920EE59-DB59-1F55-D84E-E73CA6FA0480}"/>
              </a:ext>
            </a:extLst>
          </p:cNvPr>
          <p:cNvSpPr txBox="1"/>
          <p:nvPr/>
        </p:nvSpPr>
        <p:spPr>
          <a:xfrm>
            <a:off x="3366888" y="2218346"/>
            <a:ext cx="8305821" cy="408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O Interesse público cria </a:t>
            </a:r>
            <a:r>
              <a:rPr lang="pt-BR" sz="2400" b="1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custos administrativos </a:t>
            </a:r>
            <a:r>
              <a:rPr lang="pt-BR" sz="2400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para as partes das investigações de defesa comercial</a:t>
            </a:r>
          </a:p>
          <a:p>
            <a:pPr marL="1143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Aumenta a incerteza </a:t>
            </a:r>
            <a:r>
              <a:rPr lang="pt-BR" sz="2400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sobre resultado de investigações de defesa comercial</a:t>
            </a:r>
          </a:p>
          <a:p>
            <a:pPr marL="1143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Antagoniza fabricantes de </a:t>
            </a:r>
            <a:r>
              <a:rPr lang="pt-BR" sz="2400" b="1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bens industriais e consumidores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pt-BR" dirty="0">
              <a:solidFill>
                <a:srgbClr val="44546A"/>
              </a:solidFill>
              <a:latin typeface="Bahnschrift Light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 descr="Imagem em branco e preto&#10;&#10;Descrição gerada automaticamente com confiança média">
            <a:extLst>
              <a:ext uri="{FF2B5EF4-FFF2-40B4-BE49-F238E27FC236}">
                <a16:creationId xmlns:a16="http://schemas.microsoft.com/office/drawing/2014/main" id="{D545D170-6975-25CF-371F-9A561B4400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9"/>
          <a:stretch/>
        </p:blipFill>
        <p:spPr>
          <a:xfrm rot="5400000">
            <a:off x="-2098996" y="2098993"/>
            <a:ext cx="6858000" cy="2660011"/>
          </a:xfrm>
          <a:prstGeom prst="rect">
            <a:avLst/>
          </a:prstGeom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D8B5B9FE-302A-859B-A5EF-9CB53B5A4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9" y="-3"/>
            <a:ext cx="2655755" cy="265575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8D73A6F-822D-B57A-77F0-3663C6824B95}"/>
              </a:ext>
            </a:extLst>
          </p:cNvPr>
          <p:cNvSpPr txBox="1"/>
          <p:nvPr/>
        </p:nvSpPr>
        <p:spPr>
          <a:xfrm>
            <a:off x="3043237" y="1533671"/>
            <a:ext cx="6105524" cy="491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spcAft>
                <a:spcPts val="800"/>
              </a:spcAft>
              <a:defRPr b="1">
                <a:solidFill>
                  <a:schemeClr val="bg1"/>
                </a:solidFill>
                <a:highlight>
                  <a:srgbClr val="162E33"/>
                </a:highlight>
                <a:latin typeface="Bahnschrift Light" panose="020B0502040204020203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sz="2000" dirty="0">
                <a:highlight>
                  <a:srgbClr val="FF0000"/>
                </a:highlight>
              </a:rPr>
              <a:t>Negativos: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3F6FF91-D844-D951-1C37-18E518755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888" y="251452"/>
            <a:ext cx="7229659" cy="1033265"/>
          </a:xfrm>
        </p:spPr>
        <p:txBody>
          <a:bodyPr>
            <a:normAutofit/>
          </a:bodyPr>
          <a:lstStyle/>
          <a:p>
            <a:r>
              <a:rPr lang="pt-BR" sz="3200" b="1" cap="small" dirty="0">
                <a:solidFill>
                  <a:srgbClr val="44546A"/>
                </a:solidFill>
                <a:latin typeface="Bahnschrift SemiBold"/>
                <a:cs typeface="Latha" panose="020B0604020202020204" pitchFamily="34" charset="0"/>
              </a:rPr>
              <a:t>Pontos para discussão </a:t>
            </a:r>
            <a:endParaRPr lang="en-CA" sz="3200" b="1" dirty="0">
              <a:solidFill>
                <a:srgbClr val="44546A"/>
              </a:solidFill>
              <a:latin typeface="Bahnschrift SemiBold" panose="020B0502040204020203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701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3AFF2DEF-E9ED-E6D0-E633-494E252CA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99" cy="685799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4940F44-697D-5FF5-A252-4FFE090191BC}"/>
              </a:ext>
            </a:extLst>
          </p:cNvPr>
          <p:cNvSpPr txBox="1"/>
          <p:nvPr/>
        </p:nvSpPr>
        <p:spPr>
          <a:xfrm>
            <a:off x="5705667" y="2139414"/>
            <a:ext cx="3491661" cy="128958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pt-BR" sz="6000" b="1">
                <a:solidFill>
                  <a:schemeClr val="tx2">
                    <a:lumMod val="50000"/>
                  </a:schemeClr>
                </a:solidFill>
                <a:latin typeface="Bahnschrift Light" panose="020B0502040204020203" pitchFamily="34" charset="0"/>
                <a:cs typeface="Calibri Light" panose="020F0302020204030204" pitchFamily="34" charset="0"/>
              </a:rPr>
              <a:t>Obrigado!</a:t>
            </a:r>
          </a:p>
        </p:txBody>
      </p:sp>
      <p:pic>
        <p:nvPicPr>
          <p:cNvPr id="4" name="Imagem 3" descr="Imagem em branco e preto&#10;&#10;Descrição gerada automaticamente com confiança média">
            <a:extLst>
              <a:ext uri="{FF2B5EF4-FFF2-40B4-BE49-F238E27FC236}">
                <a16:creationId xmlns:a16="http://schemas.microsoft.com/office/drawing/2014/main" id="{A6926076-0B6B-1F19-F1F3-D86B327F7B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9"/>
          <a:stretch/>
        </p:blipFill>
        <p:spPr>
          <a:xfrm rot="5400000">
            <a:off x="-2098996" y="2098993"/>
            <a:ext cx="6858000" cy="266001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86A121D-F9DD-A195-466D-1C251ACF11CA}"/>
              </a:ext>
            </a:extLst>
          </p:cNvPr>
          <p:cNvSpPr txBox="1"/>
          <p:nvPr/>
        </p:nvSpPr>
        <p:spPr>
          <a:xfrm>
            <a:off x="6345264" y="5568413"/>
            <a:ext cx="2212465" cy="78091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>
                <a:solidFill>
                  <a:schemeClr val="tx2">
                    <a:lumMod val="50000"/>
                  </a:schemeClr>
                </a:solidFill>
                <a:latin typeface="Bahnschrift Light" panose="020B0502040204020203" pitchFamily="34" charset="0"/>
                <a:cs typeface="Calibri Light" panose="020F0302020204030204" pitchFamily="34" charset="0"/>
              </a:rPr>
              <a:t>(61) 3223-2700</a:t>
            </a:r>
          </a:p>
          <a:p>
            <a:pPr algn="ctr">
              <a:lnSpc>
                <a:spcPct val="150000"/>
              </a:lnSpc>
            </a:pPr>
            <a:r>
              <a:rPr lang="fr-FR" sz="1600">
                <a:solidFill>
                  <a:srgbClr val="2A888A"/>
                </a:solidFill>
                <a:latin typeface="Bahnschrift Light" panose="020B0502040204020203" pitchFamily="34" charset="0"/>
                <a:cs typeface="Calibri Light" panose="020F03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ibci@ibcibrasil.com.br</a:t>
            </a:r>
            <a:endParaRPr lang="pt-BR" sz="1600">
              <a:solidFill>
                <a:srgbClr val="2A888A"/>
              </a:solidFill>
              <a:latin typeface="Bahnschrift Light" panose="020B0502040204020203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76D15275-EBC9-9C7F-E837-5465F9E1D2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9" y="-3"/>
            <a:ext cx="2655755" cy="265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20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3AFF2DEF-E9ED-E6D0-E633-494E252CA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99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C6AFE29-2641-32B8-F6AA-C43F2451E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888" y="251452"/>
            <a:ext cx="7229659" cy="1033265"/>
          </a:xfrm>
        </p:spPr>
        <p:txBody>
          <a:bodyPr>
            <a:normAutofit/>
          </a:bodyPr>
          <a:lstStyle/>
          <a:p>
            <a:r>
              <a:rPr lang="pt-BR" sz="2200" b="1" cap="small">
                <a:solidFill>
                  <a:srgbClr val="44546A"/>
                </a:solidFill>
                <a:latin typeface="Bahnschrift SemiBold"/>
              </a:rPr>
              <a:t>AGENDA</a:t>
            </a:r>
            <a:endParaRPr lang="en-CA" sz="2200" b="1">
              <a:solidFill>
                <a:srgbClr val="44546A"/>
              </a:solidFill>
              <a:latin typeface="Bahnschrift SemiBold" panose="020B0502040204020203" pitchFamily="34" charset="0"/>
              <a:cs typeface="Latha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920EE59-DB59-1F55-D84E-E73CA6FA0480}"/>
              </a:ext>
            </a:extLst>
          </p:cNvPr>
          <p:cNvSpPr txBox="1"/>
          <p:nvPr/>
        </p:nvSpPr>
        <p:spPr>
          <a:xfrm>
            <a:off x="3421960" y="1245978"/>
            <a:ext cx="8305821" cy="5632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O IBCI e a FrenCOMEX</a:t>
            </a:r>
          </a:p>
          <a:p>
            <a:pPr marL="571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Conceitos</a:t>
            </a:r>
          </a:p>
          <a:p>
            <a:pPr marL="514350" lvl="1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Defesa Comercial</a:t>
            </a:r>
          </a:p>
          <a:p>
            <a:pPr marL="514350" lvl="1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Interesse Público</a:t>
            </a:r>
          </a:p>
          <a:p>
            <a:pPr marL="571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Avaliação de Interesse Público</a:t>
            </a:r>
          </a:p>
          <a:p>
            <a:pPr marL="571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Atualizações recentes</a:t>
            </a:r>
          </a:p>
          <a:p>
            <a:pPr marL="571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PDL 575/2020</a:t>
            </a:r>
          </a:p>
          <a:p>
            <a:pPr marL="514350" lvl="1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Pontos para discussão</a:t>
            </a:r>
          </a:p>
          <a:p>
            <a:pPr marL="571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dirty="0">
              <a:solidFill>
                <a:srgbClr val="44546A"/>
              </a:solidFill>
              <a:latin typeface="Bahnschrift Light" panose="020B0502040204020203" pitchFamily="34" charset="0"/>
              <a:cs typeface="Times New Roman" panose="02020603050405020304" pitchFamily="18" charset="0"/>
            </a:endParaRPr>
          </a:p>
          <a:p>
            <a:pPr marL="571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dirty="0">
              <a:solidFill>
                <a:srgbClr val="44546A"/>
              </a:solidFill>
              <a:latin typeface="Bahnschrift Light" panose="020B0502040204020203" pitchFamily="34" charset="0"/>
              <a:cs typeface="Times New Roman" panose="02020603050405020304" pitchFamily="18" charset="0"/>
            </a:endParaRPr>
          </a:p>
          <a:p>
            <a:pPr marL="514350" lvl="1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dirty="0">
              <a:solidFill>
                <a:srgbClr val="44546A"/>
              </a:solidFill>
              <a:latin typeface="Bahnschrift Light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 descr="Imagem em branco e preto&#10;&#10;Descrição gerada automaticamente com confiança média">
            <a:extLst>
              <a:ext uri="{FF2B5EF4-FFF2-40B4-BE49-F238E27FC236}">
                <a16:creationId xmlns:a16="http://schemas.microsoft.com/office/drawing/2014/main" id="{D545D170-6975-25CF-371F-9A561B4400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9"/>
          <a:stretch/>
        </p:blipFill>
        <p:spPr>
          <a:xfrm rot="5400000">
            <a:off x="-2098996" y="2098993"/>
            <a:ext cx="6858000" cy="2660011"/>
          </a:xfrm>
          <a:prstGeom prst="rect">
            <a:avLst/>
          </a:prstGeom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D8B5B9FE-302A-859B-A5EF-9CB53B5A4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9" y="-3"/>
            <a:ext cx="2655755" cy="265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56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3AFF2DEF-E9ED-E6D0-E633-494E252CA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99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C6AFE29-2641-32B8-F6AA-C43F2451E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888" y="251452"/>
            <a:ext cx="7229659" cy="1033265"/>
          </a:xfrm>
        </p:spPr>
        <p:txBody>
          <a:bodyPr>
            <a:normAutofit/>
          </a:bodyPr>
          <a:lstStyle/>
          <a:p>
            <a:r>
              <a:rPr lang="pt-BR" sz="2200" b="1" cap="small">
                <a:solidFill>
                  <a:srgbClr val="44546A"/>
                </a:solidFill>
                <a:latin typeface="Bahnschrift SemiBold"/>
              </a:rPr>
              <a:t>IBCI – INSTITUTO BRASILEIRO DE COMÉRCIO INTERNACIONAL E INVESTIMENTOS</a:t>
            </a:r>
            <a:endParaRPr lang="en-CA" sz="2200" b="1">
              <a:solidFill>
                <a:srgbClr val="44546A"/>
              </a:solidFill>
              <a:latin typeface="Bahnschrift SemiBold" panose="020B0502040204020203" pitchFamily="34" charset="0"/>
              <a:cs typeface="Latha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920EE59-DB59-1F55-D84E-E73CA6FA0480}"/>
              </a:ext>
            </a:extLst>
          </p:cNvPr>
          <p:cNvSpPr txBox="1"/>
          <p:nvPr/>
        </p:nvSpPr>
        <p:spPr>
          <a:xfrm>
            <a:off x="3421960" y="1245978"/>
            <a:ext cx="8305821" cy="5360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O </a:t>
            </a:r>
            <a:r>
              <a:rPr lang="pt-BR" b="1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Instituto Brasileiro de Comércio Internacional e Investimento </a:t>
            </a:r>
            <a:r>
              <a:rPr lang="pt-BR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– IBCI é uma associação sem fins lucrativos. </a:t>
            </a:r>
          </a:p>
          <a:p>
            <a:pPr marL="571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sz="600">
              <a:solidFill>
                <a:srgbClr val="44546A"/>
              </a:solidFill>
              <a:latin typeface="Bahnschrift Light" panose="020B0502040204020203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b="1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Objetivos do IBCI</a:t>
            </a:r>
          </a:p>
          <a:p>
            <a:pPr marL="57150" indent="-285750" algn="just">
              <a:lnSpc>
                <a:spcPct val="150000"/>
              </a:lnSpc>
              <a:spcAft>
                <a:spcPts val="800"/>
              </a:spcAft>
              <a:buClr>
                <a:srgbClr val="44546A"/>
              </a:buClr>
              <a:buFont typeface="Wingdings" panose="05000000000000000000" pitchFamily="2" charset="2"/>
              <a:buChar char="Ø"/>
            </a:pPr>
            <a:r>
              <a:rPr lang="pt-BR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Conferir </a:t>
            </a:r>
            <a:r>
              <a:rPr lang="pt-BR" b="1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apoio técnico e operacional </a:t>
            </a:r>
            <a:r>
              <a:rPr lang="pt-BR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às atividades e políticas voltadas ao desenvolvimento do Comércio Internacional e a atração de investimentos.</a:t>
            </a:r>
          </a:p>
          <a:p>
            <a:pPr marL="57150" indent="-285750">
              <a:lnSpc>
                <a:spcPct val="150000"/>
              </a:lnSpc>
              <a:spcAft>
                <a:spcPts val="800"/>
              </a:spcAft>
              <a:buClr>
                <a:srgbClr val="44546A"/>
              </a:buClr>
              <a:buFont typeface="Wingdings" panose="05000000000000000000" pitchFamily="2" charset="2"/>
              <a:buChar char="Ø"/>
            </a:pPr>
            <a:r>
              <a:rPr lang="pt-BR" b="1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Fortalecer o Comércio Internacional</a:t>
            </a:r>
            <a:r>
              <a:rPr lang="pt-BR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, o que envolve a construção de um ambiente de negócios mais transparente e confiável. </a:t>
            </a:r>
          </a:p>
          <a:p>
            <a:pPr marL="57150" indent="-285750">
              <a:lnSpc>
                <a:spcPct val="150000"/>
              </a:lnSpc>
              <a:spcAft>
                <a:spcPts val="800"/>
              </a:spcAft>
              <a:buClr>
                <a:srgbClr val="44546A"/>
              </a:buClr>
              <a:buFont typeface="Wingdings" panose="05000000000000000000" pitchFamily="2" charset="2"/>
              <a:buChar char="Ø"/>
            </a:pPr>
            <a:r>
              <a:rPr lang="pt-BR" b="1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Expandir a participação do comércio exterior </a:t>
            </a:r>
            <a:r>
              <a:rPr lang="pt-BR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no PIB, bem como consolidar o Brasil como </a:t>
            </a:r>
            <a:r>
              <a:rPr lang="pt-BR" b="1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líder e referência em boas práticas </a:t>
            </a:r>
            <a:r>
              <a:rPr lang="pt-BR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de Comércio Internacional.</a:t>
            </a:r>
          </a:p>
          <a:p>
            <a:pPr marL="57150" indent="-285750">
              <a:lnSpc>
                <a:spcPct val="150000"/>
              </a:lnSpc>
              <a:spcAft>
                <a:spcPts val="800"/>
              </a:spcAft>
              <a:buClr>
                <a:srgbClr val="44546A"/>
              </a:buClr>
              <a:buFont typeface="Wingdings" panose="05000000000000000000" pitchFamily="2" charset="2"/>
              <a:buChar char="Ø"/>
            </a:pPr>
            <a:r>
              <a:rPr lang="pt-BR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Fomentar o relacionamento das </a:t>
            </a:r>
            <a:r>
              <a:rPr lang="pt-BR" b="1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entidades representativas </a:t>
            </a:r>
            <a:r>
              <a:rPr lang="pt-BR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de todos os setores econômicos com o Congresso.</a:t>
            </a:r>
            <a:endParaRPr lang="en-US">
              <a:solidFill>
                <a:srgbClr val="44546A"/>
              </a:solidFill>
              <a:latin typeface="Bahnschrift Light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 descr="Imagem em branco e preto&#10;&#10;Descrição gerada automaticamente com confiança média">
            <a:extLst>
              <a:ext uri="{FF2B5EF4-FFF2-40B4-BE49-F238E27FC236}">
                <a16:creationId xmlns:a16="http://schemas.microsoft.com/office/drawing/2014/main" id="{D545D170-6975-25CF-371F-9A561B4400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9"/>
          <a:stretch/>
        </p:blipFill>
        <p:spPr>
          <a:xfrm rot="5400000">
            <a:off x="-2098996" y="2098993"/>
            <a:ext cx="6858000" cy="2660011"/>
          </a:xfrm>
          <a:prstGeom prst="rect">
            <a:avLst/>
          </a:prstGeom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D8B5B9FE-302A-859B-A5EF-9CB53B5A4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9" y="-3"/>
            <a:ext cx="2655755" cy="265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23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3AFF2DEF-E9ED-E6D0-E633-494E252CA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99" cy="685799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A60BD2A-5227-EE04-FFEB-D59F47899D7C}"/>
              </a:ext>
            </a:extLst>
          </p:cNvPr>
          <p:cNvSpPr txBox="1"/>
          <p:nvPr/>
        </p:nvSpPr>
        <p:spPr>
          <a:xfrm>
            <a:off x="3240279" y="1677361"/>
            <a:ext cx="8371451" cy="5016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O IBCI é o responsável pelo Secretariado-Executivo da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Frente Parlamentar do Comércio Internacional e Investimentos – FrenCOMEX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Objetivos da FrenCOMEX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stimular o avanço de pautas na agenda legislativa que considerem o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desenvolvimento do comércio internacional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a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atração de investimento estrangeiro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Consolidar o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posicionamento do setor produtivo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 assuntos em tramitação no Congresso Nacional.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Realizar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debates técnicos e imparciais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 Política Comercial, Negociações Comerciais, Facilitação de Comércio e Tributação do Comércio Exterior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dirty="0">
              <a:solidFill>
                <a:schemeClr val="tx2">
                  <a:lumMod val="75000"/>
                </a:schemeClr>
              </a:solidFill>
              <a:effectLst/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m 1" descr="Imagem em branco e preto&#10;&#10;Descrição gerada automaticamente com confiança média">
            <a:extLst>
              <a:ext uri="{FF2B5EF4-FFF2-40B4-BE49-F238E27FC236}">
                <a16:creationId xmlns:a16="http://schemas.microsoft.com/office/drawing/2014/main" id="{4D173604-F1C7-08CD-C019-C2978358C3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9"/>
          <a:stretch/>
        </p:blipFill>
        <p:spPr>
          <a:xfrm rot="5400000">
            <a:off x="-2098996" y="2098993"/>
            <a:ext cx="6858000" cy="2660011"/>
          </a:xfrm>
          <a:prstGeom prst="rect">
            <a:avLst/>
          </a:prstGeom>
        </p:spPr>
      </p:pic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888C5656-6D4D-347E-5433-C2CEC17DE9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9" y="-3"/>
            <a:ext cx="2655755" cy="2655755"/>
          </a:xfrm>
          <a:prstGeom prst="rect">
            <a:avLst/>
          </a:prstGeom>
        </p:spPr>
      </p:pic>
      <p:pic>
        <p:nvPicPr>
          <p:cNvPr id="6" name="Imagem 5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3851770D-A1BB-5BE6-7C5B-5C49BA939CF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854" y="160689"/>
            <a:ext cx="4797593" cy="1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16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F37C42B3-06FB-ED43-E0D1-079DD7744A96}"/>
              </a:ext>
            </a:extLst>
          </p:cNvPr>
          <p:cNvSpPr/>
          <p:nvPr/>
        </p:nvSpPr>
        <p:spPr>
          <a:xfrm rot="9118003">
            <a:off x="5152153" y="4781550"/>
            <a:ext cx="9819809" cy="4152900"/>
          </a:xfrm>
          <a:prstGeom prst="rect">
            <a:avLst/>
          </a:prstGeom>
          <a:solidFill>
            <a:srgbClr val="2A88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13B120A-03B0-5396-4A1E-F363FD86ECD3}"/>
              </a:ext>
            </a:extLst>
          </p:cNvPr>
          <p:cNvSpPr/>
          <p:nvPr/>
        </p:nvSpPr>
        <p:spPr>
          <a:xfrm rot="2236838">
            <a:off x="-2835879" y="4260064"/>
            <a:ext cx="9819809" cy="4152900"/>
          </a:xfrm>
          <a:prstGeom prst="rect">
            <a:avLst/>
          </a:prstGeom>
          <a:solidFill>
            <a:srgbClr val="162E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Imagem em branco e preto&#10;&#10;Descrição gerada automaticamente com confiança média">
            <a:extLst>
              <a:ext uri="{FF2B5EF4-FFF2-40B4-BE49-F238E27FC236}">
                <a16:creationId xmlns:a16="http://schemas.microsoft.com/office/drawing/2014/main" id="{24F85369-B603-08E9-A0B8-FBD02B7E6A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9" t="19378" b="49469"/>
          <a:stretch/>
        </p:blipFill>
        <p:spPr>
          <a:xfrm>
            <a:off x="0" y="0"/>
            <a:ext cx="12192000" cy="1473200"/>
          </a:xfrm>
          <a:prstGeom prst="rect">
            <a:avLst/>
          </a:prstGeom>
        </p:spPr>
      </p:pic>
      <p:sp>
        <p:nvSpPr>
          <p:cNvPr id="11" name="AutoShape 2">
            <a:extLst>
              <a:ext uri="{FF2B5EF4-FFF2-40B4-BE49-F238E27FC236}">
                <a16:creationId xmlns:a16="http://schemas.microsoft.com/office/drawing/2014/main" id="{405D0D48-E8E6-C111-6DFE-1FD80151B5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FrenCOMEX, que terá Da Vitória como presidente, será lançada nesta quarta  (10) - Aqui Notícias">
            <a:extLst>
              <a:ext uri="{FF2B5EF4-FFF2-40B4-BE49-F238E27FC236}">
                <a16:creationId xmlns:a16="http://schemas.microsoft.com/office/drawing/2014/main" id="{441ACB31-471B-A1C9-0712-A559030F69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34565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256EC11-6609-B12C-F71F-A14E1CF4B1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88" r="16688"/>
          <a:stretch/>
        </p:blipFill>
        <p:spPr>
          <a:xfrm>
            <a:off x="1505035" y="2203018"/>
            <a:ext cx="3778682" cy="3778682"/>
          </a:xfrm>
          <a:prstGeom prst="rect">
            <a:avLst/>
          </a:prstGeom>
        </p:spPr>
      </p:pic>
      <p:pic>
        <p:nvPicPr>
          <p:cNvPr id="3082" name="Picture 10" descr="Se indústria seguir olhando só lucro de remédios, vamos pagar para ver, diz  senador sobre quebra de patentes - 23/04/2021 - Equilíbrio e Saúde - Folha">
            <a:extLst>
              <a:ext uri="{FF2B5EF4-FFF2-40B4-BE49-F238E27FC236}">
                <a16:creationId xmlns:a16="http://schemas.microsoft.com/office/drawing/2014/main" id="{6AC7C148-B504-E403-1684-523A8AAD45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 bwMode="auto">
          <a:xfrm>
            <a:off x="6800765" y="2203018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AA0AFDC-86CB-3FE0-BEF1-02485D59F587}"/>
              </a:ext>
            </a:extLst>
          </p:cNvPr>
          <p:cNvSpPr txBox="1"/>
          <p:nvPr/>
        </p:nvSpPr>
        <p:spPr>
          <a:xfrm>
            <a:off x="1804868" y="5751739"/>
            <a:ext cx="3111749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pt-BR" b="1">
                <a:solidFill>
                  <a:srgbClr val="000000"/>
                </a:solidFill>
                <a:effectLst>
                  <a:outerShdw blurRad="50800" dist="12700" dir="2700000" algn="tl" rotWithShape="0">
                    <a:prstClr val="black"/>
                  </a:outerShdw>
                </a:effectLst>
                <a:highlight>
                  <a:srgbClr val="C0C0C0"/>
                </a:highlight>
                <a:latin typeface="Bahnschrift" panose="020B0502040204020203" pitchFamily="34" charset="0"/>
              </a:rPr>
              <a:t>PRESIDENTE</a:t>
            </a:r>
          </a:p>
          <a:p>
            <a:pPr algn="ctr"/>
            <a:r>
              <a:rPr lang="pt-BR">
                <a:solidFill>
                  <a:srgbClr val="000000"/>
                </a:solidFill>
                <a:effectLst>
                  <a:outerShdw blurRad="50800" dist="12700" dir="2700000" algn="tl" rotWithShape="0">
                    <a:prstClr val="black"/>
                  </a:outerShdw>
                </a:effectLst>
                <a:highlight>
                  <a:srgbClr val="C0C0C0"/>
                </a:highlight>
                <a:latin typeface="Bahnschrift Light"/>
              </a:rPr>
              <a:t>Deputado Da Vitória (PP/ES)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1DE1682-8DF7-50C8-5761-B23F8EEA1E6C}"/>
              </a:ext>
            </a:extLst>
          </p:cNvPr>
          <p:cNvSpPr txBox="1"/>
          <p:nvPr/>
        </p:nvSpPr>
        <p:spPr>
          <a:xfrm>
            <a:off x="6549682" y="5751739"/>
            <a:ext cx="42359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>
                <a:solidFill>
                  <a:srgbClr val="000000"/>
                </a:solidFill>
                <a:effectLst>
                  <a:outerShdw blurRad="50800" dist="12700" dir="2700000" algn="tl" rotWithShape="0">
                    <a:prstClr val="black"/>
                  </a:outerShdw>
                </a:effectLst>
                <a:highlight>
                  <a:srgbClr val="C0C0C0"/>
                </a:highlight>
                <a:latin typeface="Bahnschrift" panose="020B0502040204020203" pitchFamily="34" charset="0"/>
              </a:rPr>
              <a:t>VICE-PRESIDENTE</a:t>
            </a:r>
          </a:p>
          <a:p>
            <a:pPr algn="ctr"/>
            <a:r>
              <a:rPr lang="pt-BR" sz="1800">
                <a:solidFill>
                  <a:srgbClr val="000000"/>
                </a:solidFill>
                <a:effectLst>
                  <a:outerShdw blurRad="50800" dist="12700" dir="2700000" algn="tl" rotWithShape="0">
                    <a:prstClr val="black"/>
                  </a:outerShdw>
                </a:effectLst>
                <a:highlight>
                  <a:srgbClr val="C0C0C0"/>
                </a:highlight>
                <a:latin typeface="Bahnschrift Light"/>
              </a:rPr>
              <a:t>Senador Nelsinho Trad (PSD/MS)</a:t>
            </a:r>
            <a:endParaRPr lang="pt-BR">
              <a:highlight>
                <a:srgbClr val="C0C0C0"/>
              </a:highlight>
            </a:endParaRPr>
          </a:p>
        </p:txBody>
      </p: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880AE8BE-1840-4703-0C8B-746C428A1F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50" y="80858"/>
            <a:ext cx="476250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49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3AFF2DEF-E9ED-E6D0-E633-494E252CA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1999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C6AFE29-2641-32B8-F6AA-C43F2451E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3656" y="592563"/>
            <a:ext cx="7229659" cy="1033265"/>
          </a:xfrm>
        </p:spPr>
        <p:txBody>
          <a:bodyPr>
            <a:normAutofit/>
          </a:bodyPr>
          <a:lstStyle/>
          <a:p>
            <a:r>
              <a:rPr lang="pt-BR" sz="3200" b="1" cap="small">
                <a:solidFill>
                  <a:srgbClr val="44546A"/>
                </a:solidFill>
                <a:latin typeface="Bahnschrift SemiBold"/>
                <a:cs typeface="Latha" panose="020B0604020202020204" pitchFamily="34" charset="0"/>
              </a:rPr>
              <a:t>CONCEITOS – DEFESA COMERCIAL</a:t>
            </a:r>
            <a:endParaRPr lang="en-CA" sz="3200" b="1">
              <a:solidFill>
                <a:srgbClr val="44546A"/>
              </a:solidFill>
              <a:latin typeface="Bahnschrift SemiBold" panose="020B0502040204020203" pitchFamily="34" charset="0"/>
              <a:cs typeface="Latha" panose="020B0604020202020204" pitchFamily="34" charset="0"/>
            </a:endParaRPr>
          </a:p>
        </p:txBody>
      </p:sp>
      <p:pic>
        <p:nvPicPr>
          <p:cNvPr id="4" name="Imagem 3" descr="Imagem em branco e preto&#10;&#10;Descrição gerada automaticamente com confiança média">
            <a:extLst>
              <a:ext uri="{FF2B5EF4-FFF2-40B4-BE49-F238E27FC236}">
                <a16:creationId xmlns:a16="http://schemas.microsoft.com/office/drawing/2014/main" id="{D545D170-6975-25CF-371F-9A561B4400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9"/>
          <a:stretch/>
        </p:blipFill>
        <p:spPr>
          <a:xfrm rot="5400000">
            <a:off x="-2098996" y="2098993"/>
            <a:ext cx="6858000" cy="2660011"/>
          </a:xfrm>
          <a:prstGeom prst="rect">
            <a:avLst/>
          </a:prstGeom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D8B5B9FE-302A-859B-A5EF-9CB53B5A44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9" y="-3"/>
            <a:ext cx="2655755" cy="265575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93FD97B-9075-61B0-DEB3-A742295F49B4}"/>
              </a:ext>
            </a:extLst>
          </p:cNvPr>
          <p:cNvSpPr txBox="1"/>
          <p:nvPr/>
        </p:nvSpPr>
        <p:spPr>
          <a:xfrm>
            <a:off x="2813093" y="1849060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>
                <a:solidFill>
                  <a:schemeClr val="bg1"/>
                </a:solidFill>
                <a:highlight>
                  <a:srgbClr val="162E33"/>
                </a:highlight>
                <a:latin typeface="Bahnschrift Light" panose="020B0502040204020203" pitchFamily="34" charset="0"/>
                <a:cs typeface="Times New Roman" panose="02020603050405020304" pitchFamily="18" charset="0"/>
              </a:rPr>
              <a:t>Conjunto de medidas: </a:t>
            </a:r>
            <a:endParaRPr lang="pt-BR" b="1">
              <a:solidFill>
                <a:schemeClr val="bg1"/>
              </a:solidFill>
              <a:highlight>
                <a:srgbClr val="162E33"/>
              </a:highlight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6164910C-1B96-A74E-9EE6-23F73F0D81E0}"/>
              </a:ext>
            </a:extLst>
          </p:cNvPr>
          <p:cNvSpPr/>
          <p:nvPr/>
        </p:nvSpPr>
        <p:spPr>
          <a:xfrm>
            <a:off x="3041998" y="2300200"/>
            <a:ext cx="2660012" cy="867630"/>
          </a:xfrm>
          <a:prstGeom prst="roundRect">
            <a:avLst/>
          </a:prstGeom>
          <a:solidFill>
            <a:srgbClr val="3ABEC0"/>
          </a:solidFill>
          <a:ln>
            <a:solidFill>
              <a:srgbClr val="162E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latin typeface="Bahnschrift" panose="020B0502040204020203" pitchFamily="34" charset="0"/>
              </a:rPr>
              <a:t>ANTIDUMPING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F252BA83-498C-428F-D29B-F82938673D69}"/>
              </a:ext>
            </a:extLst>
          </p:cNvPr>
          <p:cNvSpPr/>
          <p:nvPr/>
        </p:nvSpPr>
        <p:spPr>
          <a:xfrm>
            <a:off x="6017034" y="2298629"/>
            <a:ext cx="2660012" cy="867630"/>
          </a:xfrm>
          <a:prstGeom prst="roundRect">
            <a:avLst/>
          </a:prstGeom>
          <a:solidFill>
            <a:srgbClr val="3ABEC0"/>
          </a:solidFill>
          <a:ln>
            <a:solidFill>
              <a:srgbClr val="162E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latin typeface="Bahnschrift" panose="020B0502040204020203" pitchFamily="34" charset="0"/>
              </a:rPr>
              <a:t>COMPENSATÓRIAS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A720AA6E-CB72-866C-FBF4-CFD6FF074E1E}"/>
              </a:ext>
            </a:extLst>
          </p:cNvPr>
          <p:cNvSpPr/>
          <p:nvPr/>
        </p:nvSpPr>
        <p:spPr>
          <a:xfrm>
            <a:off x="9068844" y="2300200"/>
            <a:ext cx="2660012" cy="867630"/>
          </a:xfrm>
          <a:prstGeom prst="roundRect">
            <a:avLst/>
          </a:prstGeom>
          <a:solidFill>
            <a:srgbClr val="3ABEC0"/>
          </a:solidFill>
          <a:ln>
            <a:solidFill>
              <a:srgbClr val="162E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latin typeface="Bahnschrift" panose="020B0502040204020203" pitchFamily="34" charset="0"/>
              </a:rPr>
              <a:t>SALVAGUARDAS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36F102E-BF8D-13DC-28AC-8E168076BF12}"/>
              </a:ext>
            </a:extLst>
          </p:cNvPr>
          <p:cNvSpPr txBox="1"/>
          <p:nvPr/>
        </p:nvSpPr>
        <p:spPr>
          <a:xfrm>
            <a:off x="3261360" y="3326350"/>
            <a:ext cx="8690094" cy="491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2000" b="1">
                <a:solidFill>
                  <a:schemeClr val="bg1"/>
                </a:solidFill>
                <a:highlight>
                  <a:srgbClr val="162E33"/>
                </a:highlight>
                <a:latin typeface="Bahnschrift Light" panose="020B0502040204020203" pitchFamily="34" charset="0"/>
                <a:cs typeface="Times New Roman" panose="02020603050405020304" pitchFamily="18" charset="0"/>
              </a:rPr>
              <a:t>Objetivo: Proteger sua indústria doméstica contra importações desleais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F8B7DDC-A97B-AC62-77CF-E2166D88342F}"/>
              </a:ext>
            </a:extLst>
          </p:cNvPr>
          <p:cNvSpPr txBox="1"/>
          <p:nvPr/>
        </p:nvSpPr>
        <p:spPr>
          <a:xfrm>
            <a:off x="2813093" y="4276508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>
                <a:solidFill>
                  <a:schemeClr val="bg1"/>
                </a:solidFill>
                <a:highlight>
                  <a:srgbClr val="162E33"/>
                </a:highlight>
                <a:latin typeface="Bahnschrift Light" panose="020B0502040204020203" pitchFamily="34" charset="0"/>
                <a:cs typeface="Times New Roman" panose="02020603050405020304" pitchFamily="18" charset="0"/>
              </a:rPr>
              <a:t>Regulação</a:t>
            </a:r>
            <a:endParaRPr lang="pt-BR" b="1">
              <a:solidFill>
                <a:schemeClr val="bg1"/>
              </a:solidFill>
              <a:highlight>
                <a:srgbClr val="162E33"/>
              </a:highlight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8641BC6-B827-8994-CF42-5944769250E4}"/>
              </a:ext>
            </a:extLst>
          </p:cNvPr>
          <p:cNvSpPr txBox="1"/>
          <p:nvPr/>
        </p:nvSpPr>
        <p:spPr>
          <a:xfrm>
            <a:off x="6016332" y="4866090"/>
            <a:ext cx="6103620" cy="1385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1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 b="1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Departamento de Defesa Comercial (DECOM)</a:t>
            </a:r>
            <a:r>
              <a:rPr lang="pt-BR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 – SECEX/MDIC</a:t>
            </a:r>
          </a:p>
          <a:p>
            <a:pPr marL="514350" lvl="1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Conduz as Avaliações de Interesse Público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1FE0C50-193C-9DDD-9E76-7BD321B2C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998" y="4817393"/>
            <a:ext cx="1062590" cy="131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BD029EF-6722-3BE8-DE46-1CA2AC2BB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329" y="4779702"/>
            <a:ext cx="2361144" cy="132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FD01A732-F727-ED97-5DDB-E18096E7A6D8}"/>
              </a:ext>
            </a:extLst>
          </p:cNvPr>
          <p:cNvSpPr txBox="1"/>
          <p:nvPr/>
        </p:nvSpPr>
        <p:spPr>
          <a:xfrm>
            <a:off x="6327097" y="4317262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>
                <a:solidFill>
                  <a:schemeClr val="bg1"/>
                </a:solidFill>
                <a:highlight>
                  <a:srgbClr val="162E33"/>
                </a:highlight>
                <a:latin typeface="Bahnschrift Light" panose="020B0502040204020203" pitchFamily="34" charset="0"/>
                <a:cs typeface="Times New Roman" panose="02020603050405020304" pitchFamily="18" charset="0"/>
              </a:rPr>
              <a:t>Autoridades Brasileiras</a:t>
            </a:r>
            <a:endParaRPr lang="pt-BR" b="1">
              <a:solidFill>
                <a:schemeClr val="bg1"/>
              </a:solidFill>
              <a:highlight>
                <a:srgbClr val="162E33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43965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3AFF2DEF-E9ED-E6D0-E633-494E252CA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99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C6AFE29-2641-32B8-F6AA-C43F2451E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7742" y="666478"/>
            <a:ext cx="7229659" cy="10332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z="3200" b="1" cap="small">
                <a:solidFill>
                  <a:srgbClr val="44546A"/>
                </a:solidFill>
                <a:latin typeface="Bahnschrift SemiBold"/>
                <a:cs typeface="Latha" panose="020B0604020202020204" pitchFamily="34" charset="0"/>
              </a:rPr>
              <a:t>CONCEITOS – INTERESSE PÚBLICO</a:t>
            </a:r>
            <a:endParaRPr lang="en-CA" sz="3200" b="1" cap="small">
              <a:solidFill>
                <a:srgbClr val="44546A"/>
              </a:solidFill>
              <a:latin typeface="Bahnschrift SemiBold"/>
              <a:cs typeface="Latha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920EE59-DB59-1F55-D84E-E73CA6FA0480}"/>
              </a:ext>
            </a:extLst>
          </p:cNvPr>
          <p:cNvSpPr txBox="1"/>
          <p:nvPr/>
        </p:nvSpPr>
        <p:spPr>
          <a:xfrm>
            <a:off x="3273094" y="1473977"/>
            <a:ext cx="8305821" cy="451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Existente no </a:t>
            </a:r>
            <a:r>
              <a:rPr lang="pt-BR" b="1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Canadá, Nova Zelândia, Reino Unido e União Europeia</a:t>
            </a:r>
          </a:p>
        </p:txBody>
      </p:sp>
      <p:pic>
        <p:nvPicPr>
          <p:cNvPr id="4" name="Imagem 3" descr="Imagem em branco e preto&#10;&#10;Descrição gerada automaticamente com confiança média">
            <a:extLst>
              <a:ext uri="{FF2B5EF4-FFF2-40B4-BE49-F238E27FC236}">
                <a16:creationId xmlns:a16="http://schemas.microsoft.com/office/drawing/2014/main" id="{D545D170-6975-25CF-371F-9A561B4400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9"/>
          <a:stretch/>
        </p:blipFill>
        <p:spPr>
          <a:xfrm rot="5400000">
            <a:off x="-2098996" y="2098993"/>
            <a:ext cx="6858000" cy="2660011"/>
          </a:xfrm>
          <a:prstGeom prst="rect">
            <a:avLst/>
          </a:prstGeom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D8B5B9FE-302A-859B-A5EF-9CB53B5A4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9" y="-3"/>
            <a:ext cx="2655755" cy="265575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983CFE1-A9DC-52EA-08CA-9E9A377DA54A}"/>
              </a:ext>
            </a:extLst>
          </p:cNvPr>
          <p:cNvSpPr txBox="1"/>
          <p:nvPr/>
        </p:nvSpPr>
        <p:spPr>
          <a:xfrm>
            <a:off x="4155910" y="2118184"/>
            <a:ext cx="6202680" cy="86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Previsto nos </a:t>
            </a:r>
            <a:r>
              <a:rPr lang="pt-BR" b="1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Acordos Antidumping, de Subsídios e Medida Compensatória e de Salvaguardas</a:t>
            </a:r>
            <a:r>
              <a:rPr lang="pt-BR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 da OMC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2745FB3-749B-AB8A-8B1A-F6438FE5056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45943" y="2205174"/>
            <a:ext cx="709143" cy="709143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ACE3F15-3C69-C574-CBCB-38E404AEDED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73436" y="3234541"/>
            <a:ext cx="781650" cy="78165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F8A62541-4A13-151F-F14F-29AF07735786}"/>
              </a:ext>
            </a:extLst>
          </p:cNvPr>
          <p:cNvSpPr txBox="1"/>
          <p:nvPr/>
        </p:nvSpPr>
        <p:spPr>
          <a:xfrm>
            <a:off x="4143043" y="3190815"/>
            <a:ext cx="6090078" cy="86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b="1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Prerrogativa da legislação </a:t>
            </a:r>
            <a:r>
              <a:rPr lang="pt-BR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para a </a:t>
            </a:r>
            <a:r>
              <a:rPr lang="pt-BR" b="1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alteração ou suspensão</a:t>
            </a:r>
            <a:r>
              <a:rPr lang="pt-BR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 de medidas de defesa comercial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83EB4C7-F0A3-BB38-15DF-B399223B15ED}"/>
              </a:ext>
            </a:extLst>
          </p:cNvPr>
          <p:cNvSpPr txBox="1"/>
          <p:nvPr/>
        </p:nvSpPr>
        <p:spPr>
          <a:xfrm>
            <a:off x="2843573" y="4337836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>
                <a:solidFill>
                  <a:schemeClr val="bg1"/>
                </a:solidFill>
                <a:highlight>
                  <a:srgbClr val="162E33"/>
                </a:highlight>
                <a:latin typeface="Bahnschrift Light" panose="020B0502040204020203" pitchFamily="34" charset="0"/>
                <a:cs typeface="Times New Roman" panose="02020603050405020304" pitchFamily="18" charset="0"/>
              </a:rPr>
              <a:t>Países aderentes:</a:t>
            </a:r>
            <a:endParaRPr lang="pt-BR" b="1">
              <a:solidFill>
                <a:schemeClr val="bg1"/>
              </a:solidFill>
              <a:highlight>
                <a:srgbClr val="162E33"/>
              </a:highlight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C2602969-A04E-56FA-C4FD-0CBACBB30E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6210" y="4989740"/>
            <a:ext cx="1188721" cy="1188721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1BC2CC7E-BBB0-89E3-1AAB-667FB57AB4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8356" y="4989740"/>
            <a:ext cx="1188721" cy="1188721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BF50906F-DBB1-9BE7-4121-7EE0ABE352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80502" y="4924091"/>
            <a:ext cx="1353496" cy="1353496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81B4018E-FAAE-AB55-3A88-7ED5EE0EA5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79917" y="4987157"/>
            <a:ext cx="1188721" cy="1188721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7094DD0E-E684-65F1-F4F6-CE6EF1E969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49569" y="4951098"/>
            <a:ext cx="1260838" cy="1260838"/>
          </a:xfrm>
          <a:prstGeom prst="rect">
            <a:avLst/>
          </a:prstGeom>
        </p:spPr>
      </p:pic>
      <p:sp>
        <p:nvSpPr>
          <p:cNvPr id="34" name="Elipse 33">
            <a:extLst>
              <a:ext uri="{FF2B5EF4-FFF2-40B4-BE49-F238E27FC236}">
                <a16:creationId xmlns:a16="http://schemas.microsoft.com/office/drawing/2014/main" id="{73BE6BA2-CFD2-B62A-EBDD-8A9815B4F153}"/>
              </a:ext>
            </a:extLst>
          </p:cNvPr>
          <p:cNvSpPr/>
          <p:nvPr/>
        </p:nvSpPr>
        <p:spPr>
          <a:xfrm>
            <a:off x="9635168" y="5507582"/>
            <a:ext cx="147870" cy="147870"/>
          </a:xfrm>
          <a:prstGeom prst="ellipse">
            <a:avLst/>
          </a:prstGeom>
          <a:solidFill>
            <a:srgbClr val="3ABE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8B1F4E5-B75D-7AE0-B495-CD6007C36098}"/>
              </a:ext>
            </a:extLst>
          </p:cNvPr>
          <p:cNvSpPr/>
          <p:nvPr/>
        </p:nvSpPr>
        <p:spPr>
          <a:xfrm>
            <a:off x="8026593" y="5507582"/>
            <a:ext cx="147870" cy="147870"/>
          </a:xfrm>
          <a:prstGeom prst="ellipse">
            <a:avLst/>
          </a:prstGeom>
          <a:solidFill>
            <a:srgbClr val="3ABE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6A3D1366-DE2D-1CE2-3124-0D1106E31E9C}"/>
              </a:ext>
            </a:extLst>
          </p:cNvPr>
          <p:cNvSpPr/>
          <p:nvPr/>
        </p:nvSpPr>
        <p:spPr>
          <a:xfrm>
            <a:off x="6278960" y="5507582"/>
            <a:ext cx="147870" cy="147870"/>
          </a:xfrm>
          <a:prstGeom prst="ellipse">
            <a:avLst/>
          </a:prstGeom>
          <a:solidFill>
            <a:srgbClr val="3ABE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7FEB4865-B2A2-0255-F410-068FDBD58709}"/>
              </a:ext>
            </a:extLst>
          </p:cNvPr>
          <p:cNvSpPr/>
          <p:nvPr/>
        </p:nvSpPr>
        <p:spPr>
          <a:xfrm>
            <a:off x="4670385" y="5507582"/>
            <a:ext cx="147870" cy="147870"/>
          </a:xfrm>
          <a:prstGeom prst="ellipse">
            <a:avLst/>
          </a:prstGeom>
          <a:solidFill>
            <a:srgbClr val="3ABE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7579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3AFF2DEF-E9ED-E6D0-E633-494E252CA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99" cy="6857999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C920EE59-DB59-1F55-D84E-E73CA6FA0480}"/>
              </a:ext>
            </a:extLst>
          </p:cNvPr>
          <p:cNvSpPr txBox="1"/>
          <p:nvPr/>
        </p:nvSpPr>
        <p:spPr>
          <a:xfrm>
            <a:off x="2823151" y="1699743"/>
            <a:ext cx="8305821" cy="451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b="1">
                <a:solidFill>
                  <a:schemeClr val="bg1"/>
                </a:solidFill>
                <a:highlight>
                  <a:srgbClr val="162E33"/>
                </a:highlight>
                <a:latin typeface="Bahnschrift Light" panose="020B0502040204020203" pitchFamily="34" charset="0"/>
                <a:cs typeface="Times New Roman" panose="02020603050405020304" pitchFamily="18" charset="0"/>
              </a:rPr>
              <a:t>Definição </a:t>
            </a:r>
            <a:r>
              <a:rPr lang="pt-BR" b="1" u="sng">
                <a:solidFill>
                  <a:schemeClr val="bg1"/>
                </a:solidFill>
                <a:highlight>
                  <a:srgbClr val="162E33"/>
                </a:highlight>
                <a:latin typeface="Bahnschrift Light" panose="020B0502040204020203" pitchFamily="34" charset="0"/>
                <a:cs typeface="Times New Roman" panose="02020603050405020304" pitchFamily="18" charset="0"/>
              </a:rPr>
              <a:t>normativa</a:t>
            </a:r>
            <a:endParaRPr lang="pt-BR" u="sng">
              <a:solidFill>
                <a:srgbClr val="44546A"/>
              </a:solidFill>
              <a:latin typeface="Bahnschrift Light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 descr="Imagem em branco e preto&#10;&#10;Descrição gerada automaticamente com confiança média">
            <a:extLst>
              <a:ext uri="{FF2B5EF4-FFF2-40B4-BE49-F238E27FC236}">
                <a16:creationId xmlns:a16="http://schemas.microsoft.com/office/drawing/2014/main" id="{D545D170-6975-25CF-371F-9A561B4400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9"/>
          <a:stretch/>
        </p:blipFill>
        <p:spPr>
          <a:xfrm rot="5400000">
            <a:off x="-2098996" y="2098993"/>
            <a:ext cx="6858000" cy="2660011"/>
          </a:xfrm>
          <a:prstGeom prst="rect">
            <a:avLst/>
          </a:prstGeom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D8B5B9FE-302A-859B-A5EF-9CB53B5A4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9" y="-3"/>
            <a:ext cx="2655755" cy="265575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75D36018-3085-2E3B-8D03-1C9FE215B4A9}"/>
              </a:ext>
            </a:extLst>
          </p:cNvPr>
          <p:cNvSpPr txBox="1">
            <a:spLocks/>
          </p:cNvSpPr>
          <p:nvPr/>
        </p:nvSpPr>
        <p:spPr>
          <a:xfrm>
            <a:off x="2957742" y="666478"/>
            <a:ext cx="7229659" cy="103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cap="small">
                <a:solidFill>
                  <a:srgbClr val="44546A"/>
                </a:solidFill>
                <a:latin typeface="Bahnschrift SemiBold"/>
                <a:cs typeface="Latha" panose="020B0604020202020204" pitchFamily="34" charset="0"/>
              </a:rPr>
              <a:t>CONCEITOS – INTERESSE PÚBLICO</a:t>
            </a:r>
            <a:endParaRPr lang="en-CA" sz="3200" b="1" cap="small">
              <a:solidFill>
                <a:srgbClr val="44546A"/>
              </a:solidFill>
              <a:latin typeface="Bahnschrift SemiBold"/>
              <a:cs typeface="Latha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AEB9451-6284-C58E-E869-4B0FBAEF1624}"/>
              </a:ext>
            </a:extLst>
          </p:cNvPr>
          <p:cNvSpPr txBox="1"/>
          <p:nvPr/>
        </p:nvSpPr>
        <p:spPr>
          <a:xfrm>
            <a:off x="4148511" y="2281618"/>
            <a:ext cx="7135825" cy="3895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>
              <a:lnSpc>
                <a:spcPct val="150000"/>
              </a:lnSpc>
              <a:spcAft>
                <a:spcPts val="800"/>
              </a:spcAft>
            </a:pPr>
            <a:r>
              <a:rPr lang="pt-BR" sz="2400" i="1" dirty="0">
                <a:solidFill>
                  <a:srgbClr val="44546A"/>
                </a:solidFill>
                <a:highlight>
                  <a:srgbClr val="F3F3F3"/>
                </a:highlight>
                <a:latin typeface="Bahnschrift Light" panose="020B0502040204020203" pitchFamily="34" charset="0"/>
                <a:cs typeface="Times New Roman" panose="02020603050405020304" pitchFamily="18" charset="0"/>
              </a:rPr>
              <a:t>“Verifica-se presente o </a:t>
            </a:r>
            <a:r>
              <a:rPr lang="pt-BR" sz="2400" b="1" i="1" dirty="0">
                <a:solidFill>
                  <a:srgbClr val="44546A"/>
                </a:solidFill>
                <a:highlight>
                  <a:srgbClr val="F3F3F3"/>
                </a:highlight>
                <a:latin typeface="Bahnschrift Light" panose="020B0502040204020203" pitchFamily="34" charset="0"/>
                <a:cs typeface="Times New Roman" panose="02020603050405020304" pitchFamily="18" charset="0"/>
              </a:rPr>
              <a:t>interesse público </a:t>
            </a:r>
            <a:r>
              <a:rPr lang="pt-BR" sz="2400" i="1" dirty="0">
                <a:solidFill>
                  <a:srgbClr val="44546A"/>
                </a:solidFill>
                <a:highlight>
                  <a:srgbClr val="F3F3F3"/>
                </a:highlight>
                <a:latin typeface="Bahnschrift Light" panose="020B0502040204020203" pitchFamily="34" charset="0"/>
                <a:cs typeface="Times New Roman" panose="02020603050405020304" pitchFamily="18" charset="0"/>
              </a:rPr>
              <a:t>[...] quando o </a:t>
            </a:r>
            <a:r>
              <a:rPr lang="pt-BR" sz="2400" b="1" i="1" dirty="0">
                <a:solidFill>
                  <a:srgbClr val="44546A"/>
                </a:solidFill>
                <a:highlight>
                  <a:srgbClr val="F3F3F3"/>
                </a:highlight>
                <a:latin typeface="Bahnschrift Light" panose="020B0502040204020203" pitchFamily="34" charset="0"/>
                <a:cs typeface="Times New Roman" panose="02020603050405020304" pitchFamily="18" charset="0"/>
              </a:rPr>
              <a:t>impacto</a:t>
            </a:r>
            <a:r>
              <a:rPr lang="pt-BR" sz="2400" i="1" dirty="0">
                <a:solidFill>
                  <a:srgbClr val="44546A"/>
                </a:solidFill>
                <a:highlight>
                  <a:srgbClr val="F3F3F3"/>
                </a:highlight>
                <a:latin typeface="Bahnschrift Light" panose="020B0502040204020203" pitchFamily="34" charset="0"/>
                <a:cs typeface="Times New Roman" panose="02020603050405020304" pitchFamily="18" charset="0"/>
              </a:rPr>
              <a:t> da imposição da </a:t>
            </a:r>
            <a:r>
              <a:rPr lang="pt-BR" sz="2400" b="1" i="1" dirty="0">
                <a:solidFill>
                  <a:srgbClr val="44546A"/>
                </a:solidFill>
                <a:highlight>
                  <a:srgbClr val="F3F3F3"/>
                </a:highlight>
                <a:latin typeface="Bahnschrift Light" panose="020B0502040204020203" pitchFamily="34" charset="0"/>
                <a:cs typeface="Times New Roman" panose="02020603050405020304" pitchFamily="18" charset="0"/>
              </a:rPr>
              <a:t>medida antidumping e compensatória </a:t>
            </a:r>
            <a:r>
              <a:rPr lang="pt-BR" sz="2400" i="1" dirty="0">
                <a:solidFill>
                  <a:srgbClr val="44546A"/>
                </a:solidFill>
                <a:highlight>
                  <a:srgbClr val="F3F3F3"/>
                </a:highlight>
                <a:latin typeface="Bahnschrift Light" panose="020B0502040204020203" pitchFamily="34" charset="0"/>
                <a:cs typeface="Times New Roman" panose="02020603050405020304" pitchFamily="18" charset="0"/>
              </a:rPr>
              <a:t>sobre os agentes econômicos como um todo se mostrar </a:t>
            </a:r>
            <a:r>
              <a:rPr lang="pt-BR" sz="2400" b="1" i="1" dirty="0">
                <a:solidFill>
                  <a:srgbClr val="44546A"/>
                </a:solidFill>
                <a:highlight>
                  <a:srgbClr val="F3F3F3"/>
                </a:highlight>
                <a:latin typeface="Bahnschrift Light" panose="020B0502040204020203" pitchFamily="34" charset="0"/>
                <a:cs typeface="Times New Roman" panose="02020603050405020304" pitchFamily="18" charset="0"/>
              </a:rPr>
              <a:t>potencialmente mais danoso</a:t>
            </a:r>
            <a:r>
              <a:rPr lang="pt-BR" sz="2400" i="1" dirty="0">
                <a:solidFill>
                  <a:srgbClr val="44546A"/>
                </a:solidFill>
                <a:highlight>
                  <a:srgbClr val="F3F3F3"/>
                </a:highlight>
                <a:latin typeface="Bahnschrift Light" panose="020B0502040204020203" pitchFamily="34" charset="0"/>
                <a:cs typeface="Times New Roman" panose="02020603050405020304" pitchFamily="18" charset="0"/>
              </a:rPr>
              <a:t>, se </a:t>
            </a:r>
            <a:r>
              <a:rPr lang="pt-BR" sz="2400" b="1" i="1" dirty="0">
                <a:solidFill>
                  <a:srgbClr val="44546A"/>
                </a:solidFill>
                <a:highlight>
                  <a:srgbClr val="F3F3F3"/>
                </a:highlight>
                <a:latin typeface="Bahnschrift Light" panose="020B0502040204020203" pitchFamily="34" charset="0"/>
                <a:cs typeface="Times New Roman" panose="02020603050405020304" pitchFamily="18" charset="0"/>
              </a:rPr>
              <a:t>comparado aos efeitos positivos </a:t>
            </a:r>
            <a:r>
              <a:rPr lang="pt-BR" sz="2400" i="1" dirty="0">
                <a:solidFill>
                  <a:srgbClr val="44546A"/>
                </a:solidFill>
                <a:highlight>
                  <a:srgbClr val="F3F3F3"/>
                </a:highlight>
                <a:latin typeface="Bahnschrift Light" panose="020B0502040204020203" pitchFamily="34" charset="0"/>
                <a:cs typeface="Times New Roman" panose="02020603050405020304" pitchFamily="18" charset="0"/>
              </a:rPr>
              <a:t>da aplicação da medida de defesa comercial”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FF8A8FD-201A-C27D-91C6-B35A8893EC68}"/>
              </a:ext>
            </a:extLst>
          </p:cNvPr>
          <p:cNvSpPr/>
          <p:nvPr/>
        </p:nvSpPr>
        <p:spPr>
          <a:xfrm>
            <a:off x="4079932" y="2627260"/>
            <a:ext cx="68579" cy="3149541"/>
          </a:xfrm>
          <a:prstGeom prst="rect">
            <a:avLst/>
          </a:prstGeom>
          <a:solidFill>
            <a:srgbClr val="3ABE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5D64A47-230F-6570-AF07-40582D8F0C51}"/>
              </a:ext>
            </a:extLst>
          </p:cNvPr>
          <p:cNvSpPr txBox="1"/>
          <p:nvPr/>
        </p:nvSpPr>
        <p:spPr>
          <a:xfrm>
            <a:off x="8727234" y="6026026"/>
            <a:ext cx="29203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44546A"/>
                </a:solidFill>
                <a:latin typeface="Bahnschrift Light" panose="020B0502040204020203" pitchFamily="34" charset="0"/>
                <a:cs typeface="Times New Roman" panose="02020603050405020304" pitchFamily="18" charset="0"/>
                <a:hlinkClick r:id="rId5"/>
              </a:rPr>
              <a:t>Portaria SECEX nº 13/2020</a:t>
            </a:r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F2E7490-A30B-D11D-6363-8C8169BAF5B5}"/>
              </a:ext>
            </a:extLst>
          </p:cNvPr>
          <p:cNvSpPr/>
          <p:nvPr/>
        </p:nvSpPr>
        <p:spPr>
          <a:xfrm rot="3088578">
            <a:off x="4057073" y="3907108"/>
            <a:ext cx="45719" cy="343359"/>
          </a:xfrm>
          <a:prstGeom prst="rect">
            <a:avLst/>
          </a:prstGeom>
          <a:solidFill>
            <a:srgbClr val="3ABE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D63B0E18-FF7D-9886-2629-278F928035CA}"/>
              </a:ext>
            </a:extLst>
          </p:cNvPr>
          <p:cNvSpPr/>
          <p:nvPr/>
        </p:nvSpPr>
        <p:spPr>
          <a:xfrm rot="3088578">
            <a:off x="4086599" y="4001776"/>
            <a:ext cx="45719" cy="343359"/>
          </a:xfrm>
          <a:prstGeom prst="rect">
            <a:avLst/>
          </a:prstGeom>
          <a:solidFill>
            <a:srgbClr val="3ABE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119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3AFF2DEF-E9ED-E6D0-E633-494E252CA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99" cy="6857999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C920EE59-DB59-1F55-D84E-E73CA6FA0480}"/>
              </a:ext>
            </a:extLst>
          </p:cNvPr>
          <p:cNvSpPr txBox="1"/>
          <p:nvPr/>
        </p:nvSpPr>
        <p:spPr>
          <a:xfrm>
            <a:off x="2823151" y="1699743"/>
            <a:ext cx="8305821" cy="451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b="1">
                <a:solidFill>
                  <a:schemeClr val="bg1"/>
                </a:solidFill>
                <a:highlight>
                  <a:srgbClr val="162E33"/>
                </a:highlight>
                <a:latin typeface="Bahnschrift Light" panose="020B0502040204020203" pitchFamily="34" charset="0"/>
                <a:cs typeface="Times New Roman" panose="02020603050405020304" pitchFamily="18" charset="0"/>
              </a:rPr>
              <a:t>Definição </a:t>
            </a:r>
            <a:r>
              <a:rPr lang="pt-BR" b="1" u="sng">
                <a:solidFill>
                  <a:schemeClr val="bg1"/>
                </a:solidFill>
                <a:highlight>
                  <a:srgbClr val="162E33"/>
                </a:highlight>
                <a:latin typeface="Bahnschrift Light" panose="020B0502040204020203" pitchFamily="34" charset="0"/>
                <a:cs typeface="Times New Roman" panose="02020603050405020304" pitchFamily="18" charset="0"/>
              </a:rPr>
              <a:t>intuitiva</a:t>
            </a:r>
            <a:endParaRPr lang="pt-BR" u="sng">
              <a:solidFill>
                <a:srgbClr val="44546A"/>
              </a:solidFill>
              <a:latin typeface="Bahnschrift Light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 descr="Imagem em branco e preto&#10;&#10;Descrição gerada automaticamente com confiança média">
            <a:extLst>
              <a:ext uri="{FF2B5EF4-FFF2-40B4-BE49-F238E27FC236}">
                <a16:creationId xmlns:a16="http://schemas.microsoft.com/office/drawing/2014/main" id="{D545D170-6975-25CF-371F-9A561B4400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9"/>
          <a:stretch/>
        </p:blipFill>
        <p:spPr>
          <a:xfrm rot="5400000">
            <a:off x="-2098996" y="2098993"/>
            <a:ext cx="6858000" cy="2660011"/>
          </a:xfrm>
          <a:prstGeom prst="rect">
            <a:avLst/>
          </a:prstGeom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D8B5B9FE-302A-859B-A5EF-9CB53B5A4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9" y="-3"/>
            <a:ext cx="2655755" cy="265575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75D36018-3085-2E3B-8D03-1C9FE215B4A9}"/>
              </a:ext>
            </a:extLst>
          </p:cNvPr>
          <p:cNvSpPr txBox="1">
            <a:spLocks/>
          </p:cNvSpPr>
          <p:nvPr/>
        </p:nvSpPr>
        <p:spPr>
          <a:xfrm>
            <a:off x="2957742" y="666478"/>
            <a:ext cx="7229659" cy="103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cap="small">
                <a:solidFill>
                  <a:srgbClr val="44546A"/>
                </a:solidFill>
                <a:latin typeface="Bahnschrift SemiBold"/>
                <a:cs typeface="Latha" panose="020B0604020202020204" pitchFamily="34" charset="0"/>
              </a:rPr>
              <a:t>CONCEITOS – INTERESSE PÚBLICO</a:t>
            </a:r>
            <a:endParaRPr lang="en-CA" sz="3200" b="1" cap="small">
              <a:solidFill>
                <a:srgbClr val="44546A"/>
              </a:solidFill>
              <a:latin typeface="Bahnschrift SemiBold"/>
              <a:cs typeface="Latha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AEB9451-6284-C58E-E869-4B0FBAEF1624}"/>
              </a:ext>
            </a:extLst>
          </p:cNvPr>
          <p:cNvSpPr txBox="1"/>
          <p:nvPr/>
        </p:nvSpPr>
        <p:spPr>
          <a:xfrm>
            <a:off x="3051576" y="3059722"/>
            <a:ext cx="7135825" cy="2889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algn="r">
              <a:lnSpc>
                <a:spcPct val="150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44546A"/>
                </a:solidFill>
                <a:highlight>
                  <a:srgbClr val="F3F3F3"/>
                </a:highlight>
                <a:latin typeface="Bahnschrift Light" panose="020B0502040204020203" pitchFamily="34" charset="0"/>
                <a:cs typeface="Times New Roman" panose="02020603050405020304" pitchFamily="18" charset="0"/>
              </a:rPr>
              <a:t>Objetivo: </a:t>
            </a:r>
            <a:r>
              <a:rPr lang="pt-BR" sz="2400" dirty="0">
                <a:solidFill>
                  <a:srgbClr val="44546A"/>
                </a:solidFill>
                <a:highlight>
                  <a:srgbClr val="F3F3F3"/>
                </a:highlight>
                <a:latin typeface="Bahnschrift Light" panose="020B0502040204020203" pitchFamily="34" charset="0"/>
                <a:cs typeface="Times New Roman" panose="02020603050405020304" pitchFamily="18" charset="0"/>
              </a:rPr>
              <a:t>analisar o </a:t>
            </a:r>
            <a:r>
              <a:rPr lang="pt-BR" sz="2400" b="1" dirty="0">
                <a:solidFill>
                  <a:srgbClr val="44546A"/>
                </a:solidFill>
                <a:highlight>
                  <a:srgbClr val="F3F3F3"/>
                </a:highlight>
                <a:latin typeface="Bahnschrift Light" panose="020B0502040204020203" pitchFamily="34" charset="0"/>
                <a:cs typeface="Times New Roman" panose="02020603050405020304" pitchFamily="18" charset="0"/>
              </a:rPr>
              <a:t>impacto líquido </a:t>
            </a:r>
            <a:r>
              <a:rPr lang="pt-BR" sz="2400" dirty="0">
                <a:solidFill>
                  <a:srgbClr val="44546A"/>
                </a:solidFill>
                <a:highlight>
                  <a:srgbClr val="F3F3F3"/>
                </a:highlight>
                <a:latin typeface="Bahnschrift Light" panose="020B0502040204020203" pitchFamily="34" charset="0"/>
                <a:cs typeface="Times New Roman" panose="02020603050405020304" pitchFamily="18" charset="0"/>
              </a:rPr>
              <a:t>da </a:t>
            </a:r>
            <a:r>
              <a:rPr lang="pt-BR" sz="2400" b="1" dirty="0">
                <a:solidFill>
                  <a:srgbClr val="44546A"/>
                </a:solidFill>
                <a:highlight>
                  <a:srgbClr val="F3F3F3"/>
                </a:highlight>
                <a:latin typeface="Bahnschrift Light" panose="020B0502040204020203" pitchFamily="34" charset="0"/>
                <a:cs typeface="Times New Roman" panose="02020603050405020304" pitchFamily="18" charset="0"/>
              </a:rPr>
              <a:t>aplicação da medida </a:t>
            </a:r>
            <a:r>
              <a:rPr lang="pt-BR" sz="2400" dirty="0">
                <a:solidFill>
                  <a:srgbClr val="44546A"/>
                </a:solidFill>
                <a:highlight>
                  <a:srgbClr val="F3F3F3"/>
                </a:highlight>
                <a:latin typeface="Bahnschrift Light" panose="020B0502040204020203" pitchFamily="34" charset="0"/>
                <a:cs typeface="Times New Roman" panose="02020603050405020304" pitchFamily="18" charset="0"/>
              </a:rPr>
              <a:t>de defesa comercial, de maneira a concluir </a:t>
            </a:r>
            <a:r>
              <a:rPr lang="pt-BR" sz="2400" b="1" dirty="0">
                <a:solidFill>
                  <a:srgbClr val="44546A"/>
                </a:solidFill>
                <a:highlight>
                  <a:srgbClr val="F3F3F3"/>
                </a:highlight>
                <a:latin typeface="Bahnschrift Light" panose="020B0502040204020203" pitchFamily="34" charset="0"/>
                <a:cs typeface="Times New Roman" panose="02020603050405020304" pitchFamily="18" charset="0"/>
              </a:rPr>
              <a:t>se há elementos – ou não </a:t>
            </a:r>
            <a:r>
              <a:rPr lang="pt-BR" sz="2400" dirty="0">
                <a:solidFill>
                  <a:srgbClr val="44546A"/>
                </a:solidFill>
                <a:highlight>
                  <a:srgbClr val="F3F3F3"/>
                </a:highlight>
                <a:latin typeface="Bahnschrift Light" panose="020B0502040204020203" pitchFamily="34" charset="0"/>
                <a:cs typeface="Times New Roman" panose="02020603050405020304" pitchFamily="18" charset="0"/>
              </a:rPr>
              <a:t>– que </a:t>
            </a:r>
            <a:r>
              <a:rPr lang="pt-BR" sz="2400" b="1" dirty="0">
                <a:solidFill>
                  <a:srgbClr val="44546A"/>
                </a:solidFill>
                <a:highlight>
                  <a:srgbClr val="F3F3F3"/>
                </a:highlight>
                <a:latin typeface="Bahnschrift Light" panose="020B0502040204020203" pitchFamily="34" charset="0"/>
                <a:cs typeface="Times New Roman" panose="02020603050405020304" pitchFamily="18" charset="0"/>
              </a:rPr>
              <a:t>justifiquem a sua alteração ou suspensão</a:t>
            </a:r>
          </a:p>
          <a:p>
            <a:pPr marL="228600" lvl="1" algn="r">
              <a:lnSpc>
                <a:spcPct val="150000"/>
              </a:lnSpc>
              <a:spcAft>
                <a:spcPts val="800"/>
              </a:spcAft>
            </a:pPr>
            <a:endParaRPr lang="pt-BR" sz="2400" i="1" dirty="0">
              <a:solidFill>
                <a:srgbClr val="44546A"/>
              </a:solidFill>
              <a:highlight>
                <a:srgbClr val="F3F3F3"/>
              </a:highlight>
              <a:latin typeface="Bahnschrift Light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FF8A8FD-201A-C27D-91C6-B35A8893EC68}"/>
              </a:ext>
            </a:extLst>
          </p:cNvPr>
          <p:cNvSpPr/>
          <p:nvPr/>
        </p:nvSpPr>
        <p:spPr>
          <a:xfrm>
            <a:off x="10521044" y="2739132"/>
            <a:ext cx="68579" cy="3149541"/>
          </a:xfrm>
          <a:prstGeom prst="rect">
            <a:avLst/>
          </a:prstGeom>
          <a:solidFill>
            <a:srgbClr val="3ABE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F2E7490-A30B-D11D-6363-8C8169BAF5B5}"/>
              </a:ext>
            </a:extLst>
          </p:cNvPr>
          <p:cNvSpPr/>
          <p:nvPr/>
        </p:nvSpPr>
        <p:spPr>
          <a:xfrm rot="3088578">
            <a:off x="10498185" y="4018980"/>
            <a:ext cx="45719" cy="343359"/>
          </a:xfrm>
          <a:prstGeom prst="rect">
            <a:avLst/>
          </a:prstGeom>
          <a:solidFill>
            <a:srgbClr val="3ABE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D63B0E18-FF7D-9886-2629-278F928035CA}"/>
              </a:ext>
            </a:extLst>
          </p:cNvPr>
          <p:cNvSpPr/>
          <p:nvPr/>
        </p:nvSpPr>
        <p:spPr>
          <a:xfrm rot="3088578">
            <a:off x="10527711" y="4113648"/>
            <a:ext cx="45719" cy="343359"/>
          </a:xfrm>
          <a:prstGeom prst="rect">
            <a:avLst/>
          </a:prstGeom>
          <a:solidFill>
            <a:srgbClr val="3ABE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24466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7a34ea5-d8df-46d2-a975-b3cf9503e58c" xsi:nil="true"/>
    <lcf76f155ced4ddcb4097134ff3c332f xmlns="3f65f8e3-b5b2-4896-abe9-5b13514c0dd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43035B89359C74FBC1007BDCBFAB0D0" ma:contentTypeVersion="14" ma:contentTypeDescription="Crie um novo documento." ma:contentTypeScope="" ma:versionID="963095f488772bfba60f829ea5aae750">
  <xsd:schema xmlns:xsd="http://www.w3.org/2001/XMLSchema" xmlns:xs="http://www.w3.org/2001/XMLSchema" xmlns:p="http://schemas.microsoft.com/office/2006/metadata/properties" xmlns:ns2="3f65f8e3-b5b2-4896-abe9-5b13514c0ddc" xmlns:ns3="47a34ea5-d8df-46d2-a975-b3cf9503e58c" targetNamespace="http://schemas.microsoft.com/office/2006/metadata/properties" ma:root="true" ma:fieldsID="a56555bb124367a748bf259aa56bbbc6" ns2:_="" ns3:_="">
    <xsd:import namespace="3f65f8e3-b5b2-4896-abe9-5b13514c0ddc"/>
    <xsd:import namespace="47a34ea5-d8df-46d2-a975-b3cf9503e5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65f8e3-b5b2-4896-abe9-5b13514c0d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Marcações de imagem" ma:readOnly="false" ma:fieldId="{5cf76f15-5ced-4ddc-b409-7134ff3c332f}" ma:taxonomyMulti="true" ma:sspId="b5096bf1-464b-4fb7-ba2c-d58f75588a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34ea5-d8df-46d2-a975-b3cf9503e58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b264d8e-cc06-4580-aafa-657fd010b6e5}" ma:internalName="TaxCatchAll" ma:showField="CatchAllData" ma:web="47a34ea5-d8df-46d2-a975-b3cf9503e5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F58BA5-FD03-4770-94CF-60F591963E5E}">
  <ds:schemaRefs>
    <ds:schemaRef ds:uri="3f65f8e3-b5b2-4896-abe9-5b13514c0ddc"/>
    <ds:schemaRef ds:uri="47a34ea5-d8df-46d2-a975-b3cf9503e58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A2F703E-450A-4593-A050-28515CB7FC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F17842-E40C-41B9-AD55-D48C8CEC3338}">
  <ds:schemaRefs>
    <ds:schemaRef ds:uri="3f65f8e3-b5b2-4896-abe9-5b13514c0ddc"/>
    <ds:schemaRef ds:uri="47a34ea5-d8df-46d2-a975-b3cf9503e58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</TotalTime>
  <Words>829</Words>
  <Application>Microsoft Office PowerPoint</Application>
  <PresentationFormat>Widescreen</PresentationFormat>
  <Paragraphs>105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Tema do Office</vt:lpstr>
      <vt:lpstr>Tema do Office</vt:lpstr>
      <vt:lpstr>PowerPoint Presentation</vt:lpstr>
      <vt:lpstr>AGENDA</vt:lpstr>
      <vt:lpstr>IBCI – INSTITUTO BRASILEIRO DE COMÉRCIO INTERNACIONAL E INVESTIMENTOS</vt:lpstr>
      <vt:lpstr>PowerPoint Presentation</vt:lpstr>
      <vt:lpstr>PowerPoint Presentation</vt:lpstr>
      <vt:lpstr>CONCEITOS – DEFESA COMERCIAL</vt:lpstr>
      <vt:lpstr>CONCEITOS – INTERESSE PÚBLICO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Atualizações recentes</vt:lpstr>
      <vt:lpstr>Atualizações recentes</vt:lpstr>
      <vt:lpstr>PDL 575/2020</vt:lpstr>
      <vt:lpstr>Pontos para discussão </vt:lpstr>
      <vt:lpstr>Pontos para discussão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Danilo Elias Fialho Josaphat</dc:creator>
  <cp:lastModifiedBy>Guilherme Gomes</cp:lastModifiedBy>
  <cp:revision>2</cp:revision>
  <dcterms:created xsi:type="dcterms:W3CDTF">2022-10-20T21:02:50Z</dcterms:created>
  <dcterms:modified xsi:type="dcterms:W3CDTF">2023-12-11T20:03:23Z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0x010100843035B89359C74FBC1007BDCBFAB0D0</vt:lpwstr>
  </property>
  <property fmtid="{D5CDD505-2E9C-101B-9397-08002B2CF9AE}" pid="3" name="MediaServiceImageTags">
    <vt:lpwstr/>
  </property>
</Properties>
</file>