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27" r:id="rId5"/>
    <p:sldMasterId id="2147483759" r:id="rId6"/>
  </p:sldMasterIdLst>
  <p:notesMasterIdLst>
    <p:notesMasterId r:id="rId57"/>
  </p:notesMasterIdLst>
  <p:handoutMasterIdLst>
    <p:handoutMasterId r:id="rId58"/>
  </p:handoutMasterIdLst>
  <p:sldIdLst>
    <p:sldId id="631" r:id="rId7"/>
    <p:sldId id="580" r:id="rId8"/>
    <p:sldId id="835" r:id="rId9"/>
    <p:sldId id="842" r:id="rId10"/>
    <p:sldId id="846" r:id="rId11"/>
    <p:sldId id="843" r:id="rId12"/>
    <p:sldId id="850" r:id="rId13"/>
    <p:sldId id="851" r:id="rId14"/>
    <p:sldId id="852" r:id="rId15"/>
    <p:sldId id="854" r:id="rId16"/>
    <p:sldId id="807" r:id="rId17"/>
    <p:sldId id="544" r:id="rId18"/>
    <p:sldId id="694" r:id="rId19"/>
    <p:sldId id="695" r:id="rId20"/>
    <p:sldId id="840" r:id="rId21"/>
    <p:sldId id="844" r:id="rId22"/>
    <p:sldId id="839" r:id="rId23"/>
    <p:sldId id="720" r:id="rId24"/>
    <p:sldId id="841" r:id="rId25"/>
    <p:sldId id="849" r:id="rId26"/>
    <p:sldId id="630" r:id="rId27"/>
    <p:sldId id="845" r:id="rId28"/>
    <p:sldId id="829" r:id="rId29"/>
    <p:sldId id="812" r:id="rId30"/>
    <p:sldId id="588" r:id="rId31"/>
    <p:sldId id="815" r:id="rId32"/>
    <p:sldId id="816" r:id="rId33"/>
    <p:sldId id="817" r:id="rId34"/>
    <p:sldId id="818" r:id="rId35"/>
    <p:sldId id="811" r:id="rId36"/>
    <p:sldId id="639" r:id="rId37"/>
    <p:sldId id="826" r:id="rId38"/>
    <p:sldId id="813" r:id="rId39"/>
    <p:sldId id="814" r:id="rId40"/>
    <p:sldId id="827" r:id="rId41"/>
    <p:sldId id="822" r:id="rId42"/>
    <p:sldId id="823" r:id="rId43"/>
    <p:sldId id="725" r:id="rId44"/>
    <p:sldId id="834" r:id="rId45"/>
    <p:sldId id="847" r:id="rId46"/>
    <p:sldId id="644" r:id="rId47"/>
    <p:sldId id="809" r:id="rId48"/>
    <p:sldId id="664" r:id="rId49"/>
    <p:sldId id="278" r:id="rId50"/>
    <p:sldId id="853" r:id="rId51"/>
    <p:sldId id="821" r:id="rId52"/>
    <p:sldId id="737" r:id="rId53"/>
    <p:sldId id="825" r:id="rId54"/>
    <p:sldId id="832" r:id="rId55"/>
    <p:sldId id="833" r:id="rId56"/>
  </p:sldIdLst>
  <p:sldSz cx="12192000" cy="6858000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C75"/>
    <a:srgbClr val="9A7500"/>
    <a:srgbClr val="D0A800"/>
    <a:srgbClr val="EACC80"/>
    <a:srgbClr val="EA792C"/>
    <a:srgbClr val="4472C4"/>
    <a:srgbClr val="F07F08"/>
    <a:srgbClr val="1A7474"/>
    <a:srgbClr val="C00000"/>
    <a:srgbClr val="468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5" autoAdjust="0"/>
    <p:restoredTop sz="94707" autoAdjust="0"/>
  </p:normalViewPr>
  <p:slideViewPr>
    <p:cSldViewPr snapToGrid="0">
      <p:cViewPr varScale="1">
        <p:scale>
          <a:sx n="116" d="100"/>
          <a:sy n="116" d="100"/>
        </p:scale>
        <p:origin x="240" y="108"/>
      </p:cViewPr>
      <p:guideLst/>
    </p:cSldViewPr>
  </p:slideViewPr>
  <p:outlineViewPr>
    <p:cViewPr>
      <p:scale>
        <a:sx n="33" d="100"/>
        <a:sy n="33" d="100"/>
      </p:scale>
      <p:origin x="0" y="-43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17348"/>
    </p:cViewPr>
  </p:sorter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19/11%20Novembro/06%20CFT/Gr&#225;ficos%20extr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19/11%20Novembro/06%20CFT/Gr&#225;ficos%20extr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home.intranet.bcb.gov.br/colab/SecreAssec/Apresenta&#231;&#245;es/2019/11%20Novembro/06%20CFT/Gr&#225;ficos%20extr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home.intranet.bcb.gov.br/colab/SecreAssec/Apresenta&#231;&#245;es/2019/11%20Novembro/06%20CFT/Gr&#225;ficos%20extra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home.intranet.bcb.gov.br/colab/SecreAssec/Apresenta&#231;&#245;es/2019/11%20Novembro/06%20CFT/Gr&#225;ficos%20extra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19/11%20Novembro/06%20CFT/Diretor%20Bruno/C&#243;pia%20de%20C&#243;pia%20de%20Evolu&#231;aoCredito_2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19/08%20Agosto/08%20Macro%20Day%20-%20BTG/Gr&#225;ficos%20cr&#233;dit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19/06%20Junho/18%20Conselho%20de%20Governo/Cheque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home.intranet.bcb.gov.br/colab/SecreAssec/Apresenta&#231;&#245;es/2019/10%20Outubro/01%20Conselho%20de%20Governo/arg%20fx%20jur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57033375605629E-2"/>
          <c:y val="2.8111221753283771E-2"/>
          <c:w val="0.80877489638290034"/>
          <c:h val="0.80647444849611905"/>
        </c:manualLayout>
      </c:layout>
      <c:lineChart>
        <c:grouping val="standard"/>
        <c:varyColors val="0"/>
        <c:ser>
          <c:idx val="0"/>
          <c:order val="0"/>
          <c:tx>
            <c:strRef>
              <c:f>'Crescimento global'!$K$6</c:f>
              <c:strCache>
                <c:ptCount val="1"/>
                <c:pt idx="0">
                  <c:v> 2019</c:v>
                </c:pt>
              </c:strCache>
            </c:strRef>
          </c:tx>
          <c:spPr>
            <a:ln w="50800" cap="rnd">
              <a:solidFill>
                <a:srgbClr val="025C75"/>
              </a:solidFill>
              <a:round/>
            </a:ln>
            <a:effectLst/>
          </c:spPr>
          <c:marker>
            <c:symbol val="none"/>
          </c:marker>
          <c:cat>
            <c:numRef>
              <c:f>'Crescimento global'!$J$7:$J$87</c:f>
              <c:numCache>
                <c:formatCode>mmm\ yy</c:formatCode>
                <c:ptCount val="81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  <c:pt idx="11">
                  <c:v>43101</c:v>
                </c:pt>
                <c:pt idx="12">
                  <c:v>43132</c:v>
                </c:pt>
                <c:pt idx="13">
                  <c:v>43160</c:v>
                </c:pt>
                <c:pt idx="14">
                  <c:v>43191</c:v>
                </c:pt>
                <c:pt idx="15">
                  <c:v>43221</c:v>
                </c:pt>
                <c:pt idx="16">
                  <c:v>43252</c:v>
                </c:pt>
                <c:pt idx="17">
                  <c:v>43282</c:v>
                </c:pt>
                <c:pt idx="18">
                  <c:v>43313</c:v>
                </c:pt>
                <c:pt idx="19">
                  <c:v>43344</c:v>
                </c:pt>
                <c:pt idx="20">
                  <c:v>43374</c:v>
                </c:pt>
                <c:pt idx="21">
                  <c:v>43405</c:v>
                </c:pt>
                <c:pt idx="22">
                  <c:v>43435</c:v>
                </c:pt>
                <c:pt idx="23">
                  <c:v>43466</c:v>
                </c:pt>
                <c:pt idx="24">
                  <c:v>43497</c:v>
                </c:pt>
                <c:pt idx="25">
                  <c:v>43525</c:v>
                </c:pt>
                <c:pt idx="26">
                  <c:v>43556</c:v>
                </c:pt>
                <c:pt idx="27">
                  <c:v>43586</c:v>
                </c:pt>
                <c:pt idx="28">
                  <c:v>43617</c:v>
                </c:pt>
                <c:pt idx="29">
                  <c:v>43647</c:v>
                </c:pt>
                <c:pt idx="30">
                  <c:v>43678</c:v>
                </c:pt>
                <c:pt idx="31">
                  <c:v>43709</c:v>
                </c:pt>
                <c:pt idx="32">
                  <c:v>43739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cat>
          <c:val>
            <c:numRef>
              <c:f>'Crescimento global'!$K$7:$K$87</c:f>
              <c:numCache>
                <c:formatCode>0.00</c:formatCode>
                <c:ptCount val="81"/>
                <c:pt idx="0">
                  <c:v>3.2</c:v>
                </c:pt>
                <c:pt idx="1">
                  <c:v>3.3</c:v>
                </c:pt>
                <c:pt idx="2">
                  <c:v>3.3</c:v>
                </c:pt>
                <c:pt idx="3">
                  <c:v>3.3</c:v>
                </c:pt>
                <c:pt idx="4">
                  <c:v>3.2</c:v>
                </c:pt>
                <c:pt idx="5">
                  <c:v>3.3</c:v>
                </c:pt>
                <c:pt idx="6">
                  <c:v>3.4</c:v>
                </c:pt>
                <c:pt idx="7">
                  <c:v>3.3</c:v>
                </c:pt>
                <c:pt idx="8">
                  <c:v>3.4</c:v>
                </c:pt>
                <c:pt idx="9">
                  <c:v>3.4</c:v>
                </c:pt>
                <c:pt idx="10">
                  <c:v>3.6</c:v>
                </c:pt>
                <c:pt idx="11">
                  <c:v>3.6</c:v>
                </c:pt>
                <c:pt idx="12">
                  <c:v>3.62</c:v>
                </c:pt>
                <c:pt idx="13">
                  <c:v>3.7</c:v>
                </c:pt>
                <c:pt idx="14">
                  <c:v>3.7</c:v>
                </c:pt>
                <c:pt idx="15">
                  <c:v>3.7</c:v>
                </c:pt>
                <c:pt idx="16">
                  <c:v>3.7</c:v>
                </c:pt>
                <c:pt idx="17">
                  <c:v>3.6</c:v>
                </c:pt>
                <c:pt idx="18">
                  <c:v>3.65</c:v>
                </c:pt>
                <c:pt idx="19">
                  <c:v>3.6</c:v>
                </c:pt>
                <c:pt idx="20">
                  <c:v>3.6</c:v>
                </c:pt>
                <c:pt idx="21">
                  <c:v>3.55</c:v>
                </c:pt>
                <c:pt idx="22">
                  <c:v>3.5</c:v>
                </c:pt>
                <c:pt idx="23">
                  <c:v>3.45</c:v>
                </c:pt>
                <c:pt idx="24">
                  <c:v>3.46</c:v>
                </c:pt>
                <c:pt idx="25">
                  <c:v>3.4</c:v>
                </c:pt>
                <c:pt idx="26">
                  <c:v>3.3</c:v>
                </c:pt>
                <c:pt idx="27">
                  <c:v>3.3</c:v>
                </c:pt>
                <c:pt idx="28">
                  <c:v>3.3</c:v>
                </c:pt>
                <c:pt idx="29">
                  <c:v>3.3</c:v>
                </c:pt>
                <c:pt idx="30">
                  <c:v>3.2</c:v>
                </c:pt>
                <c:pt idx="31">
                  <c:v>3.2</c:v>
                </c:pt>
                <c:pt idx="32">
                  <c:v>3.1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8C6-4F7D-B4D3-0434DCD2971A}"/>
            </c:ext>
          </c:extLst>
        </c:ser>
        <c:ser>
          <c:idx val="2"/>
          <c:order val="1"/>
          <c:tx>
            <c:strRef>
              <c:f>'Crescimento global'!$L$6</c:f>
              <c:strCache>
                <c:ptCount val="1"/>
                <c:pt idx="0">
                  <c:v> 2020</c:v>
                </c:pt>
              </c:strCache>
            </c:strRef>
          </c:tx>
          <c:spPr>
            <a:ln w="50800" cap="rnd">
              <a:solidFill>
                <a:srgbClr val="9A7500"/>
              </a:solidFill>
              <a:round/>
            </a:ln>
            <a:effectLst/>
          </c:spPr>
          <c:marker>
            <c:symbol val="none"/>
          </c:marker>
          <c:cat>
            <c:numRef>
              <c:f>'Crescimento global'!$J$7:$J$87</c:f>
              <c:numCache>
                <c:formatCode>mmm\ yy</c:formatCode>
                <c:ptCount val="81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  <c:pt idx="11">
                  <c:v>43101</c:v>
                </c:pt>
                <c:pt idx="12">
                  <c:v>43132</c:v>
                </c:pt>
                <c:pt idx="13">
                  <c:v>43160</c:v>
                </c:pt>
                <c:pt idx="14">
                  <c:v>43191</c:v>
                </c:pt>
                <c:pt idx="15">
                  <c:v>43221</c:v>
                </c:pt>
                <c:pt idx="16">
                  <c:v>43252</c:v>
                </c:pt>
                <c:pt idx="17">
                  <c:v>43282</c:v>
                </c:pt>
                <c:pt idx="18">
                  <c:v>43313</c:v>
                </c:pt>
                <c:pt idx="19">
                  <c:v>43344</c:v>
                </c:pt>
                <c:pt idx="20">
                  <c:v>43374</c:v>
                </c:pt>
                <c:pt idx="21">
                  <c:v>43405</c:v>
                </c:pt>
                <c:pt idx="22">
                  <c:v>43435</c:v>
                </c:pt>
                <c:pt idx="23">
                  <c:v>43466</c:v>
                </c:pt>
                <c:pt idx="24">
                  <c:v>43497</c:v>
                </c:pt>
                <c:pt idx="25">
                  <c:v>43525</c:v>
                </c:pt>
                <c:pt idx="26">
                  <c:v>43556</c:v>
                </c:pt>
                <c:pt idx="27">
                  <c:v>43586</c:v>
                </c:pt>
                <c:pt idx="28">
                  <c:v>43617</c:v>
                </c:pt>
                <c:pt idx="29">
                  <c:v>43647</c:v>
                </c:pt>
                <c:pt idx="30">
                  <c:v>43678</c:v>
                </c:pt>
                <c:pt idx="31">
                  <c:v>43709</c:v>
                </c:pt>
                <c:pt idx="32">
                  <c:v>43739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cat>
          <c:val>
            <c:numRef>
              <c:f>'Crescimento global'!$L$7:$L$87</c:f>
              <c:numCache>
                <c:formatCode>0.00</c:formatCode>
                <c:ptCount val="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3.45</c:v>
                </c:pt>
                <c:pt idx="13">
                  <c:v>3.55</c:v>
                </c:pt>
                <c:pt idx="14">
                  <c:v>3.2</c:v>
                </c:pt>
                <c:pt idx="15">
                  <c:v>3.25</c:v>
                </c:pt>
                <c:pt idx="16">
                  <c:v>3.2</c:v>
                </c:pt>
                <c:pt idx="17">
                  <c:v>3.25</c:v>
                </c:pt>
                <c:pt idx="18">
                  <c:v>3.3</c:v>
                </c:pt>
                <c:pt idx="19">
                  <c:v>3.2</c:v>
                </c:pt>
                <c:pt idx="20">
                  <c:v>3.2</c:v>
                </c:pt>
                <c:pt idx="21">
                  <c:v>3.3</c:v>
                </c:pt>
                <c:pt idx="22">
                  <c:v>3.3</c:v>
                </c:pt>
                <c:pt idx="23">
                  <c:v>3.3</c:v>
                </c:pt>
                <c:pt idx="24">
                  <c:v>3.35</c:v>
                </c:pt>
                <c:pt idx="25">
                  <c:v>3.3</c:v>
                </c:pt>
                <c:pt idx="26">
                  <c:v>3.3</c:v>
                </c:pt>
                <c:pt idx="27">
                  <c:v>3.3</c:v>
                </c:pt>
                <c:pt idx="28">
                  <c:v>3.3</c:v>
                </c:pt>
                <c:pt idx="29">
                  <c:v>3.3</c:v>
                </c:pt>
                <c:pt idx="30">
                  <c:v>3.2</c:v>
                </c:pt>
                <c:pt idx="31">
                  <c:v>3.1</c:v>
                </c:pt>
                <c:pt idx="32">
                  <c:v>3.1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8C6-4F7D-B4D3-0434DCD2971A}"/>
            </c:ext>
          </c:extLst>
        </c:ser>
        <c:ser>
          <c:idx val="1"/>
          <c:order val="2"/>
          <c:tx>
            <c:strRef>
              <c:f>'Crescimento global'!$M$6</c:f>
              <c:strCache>
                <c:ptCount val="1"/>
                <c:pt idx="0">
                  <c:v>Rótulo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025C75"/>
              </a:solidFill>
              <a:ln w="9525">
                <a:noFill/>
              </a:ln>
              <a:effectLst/>
            </c:spPr>
          </c:marker>
          <c:dLbls>
            <c:dLbl>
              <c:idx val="13"/>
              <c:layout>
                <c:manualLayout>
                  <c:x val="-0.11248687667323339"/>
                  <c:y val="-4.3267788990844401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8C6-4F7D-B4D3-0434DCD2971A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layout>
                <c:manualLayout>
                  <c:x val="-1.1846280330353223E-16"/>
                  <c:y val="-6.5851851851851939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C6-4F7D-B4D3-0434DCD2971A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25C7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'Crescimento global'!$J$7:$J$87</c:f>
              <c:numCache>
                <c:formatCode>mmm\ yy</c:formatCode>
                <c:ptCount val="81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  <c:pt idx="11">
                  <c:v>43101</c:v>
                </c:pt>
                <c:pt idx="12">
                  <c:v>43132</c:v>
                </c:pt>
                <c:pt idx="13">
                  <c:v>43160</c:v>
                </c:pt>
                <c:pt idx="14">
                  <c:v>43191</c:v>
                </c:pt>
                <c:pt idx="15">
                  <c:v>43221</c:v>
                </c:pt>
                <c:pt idx="16">
                  <c:v>43252</c:v>
                </c:pt>
                <c:pt idx="17">
                  <c:v>43282</c:v>
                </c:pt>
                <c:pt idx="18">
                  <c:v>43313</c:v>
                </c:pt>
                <c:pt idx="19">
                  <c:v>43344</c:v>
                </c:pt>
                <c:pt idx="20">
                  <c:v>43374</c:v>
                </c:pt>
                <c:pt idx="21">
                  <c:v>43405</c:v>
                </c:pt>
                <c:pt idx="22">
                  <c:v>43435</c:v>
                </c:pt>
                <c:pt idx="23">
                  <c:v>43466</c:v>
                </c:pt>
                <c:pt idx="24">
                  <c:v>43497</c:v>
                </c:pt>
                <c:pt idx="25">
                  <c:v>43525</c:v>
                </c:pt>
                <c:pt idx="26">
                  <c:v>43556</c:v>
                </c:pt>
                <c:pt idx="27">
                  <c:v>43586</c:v>
                </c:pt>
                <c:pt idx="28">
                  <c:v>43617</c:v>
                </c:pt>
                <c:pt idx="29">
                  <c:v>43647</c:v>
                </c:pt>
                <c:pt idx="30">
                  <c:v>43678</c:v>
                </c:pt>
                <c:pt idx="31">
                  <c:v>43709</c:v>
                </c:pt>
                <c:pt idx="32">
                  <c:v>43739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cat>
          <c:val>
            <c:numRef>
              <c:f>'Crescimento global'!$M$7:$M$87</c:f>
              <c:numCache>
                <c:formatCode>General</c:formatCode>
                <c:ptCount val="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 formatCode="0.00">
                  <c:v>#N/A</c:v>
                </c:pt>
                <c:pt idx="13" formatCode="0.00">
                  <c:v>3.7</c:v>
                </c:pt>
                <c:pt idx="14" formatCode="0.00">
                  <c:v>#N/A</c:v>
                </c:pt>
                <c:pt idx="15" formatCode="0.00">
                  <c:v>#N/A</c:v>
                </c:pt>
                <c:pt idx="16" formatCode="0.00">
                  <c:v>#N/A</c:v>
                </c:pt>
                <c:pt idx="17" formatCode="0.00">
                  <c:v>#N/A</c:v>
                </c:pt>
                <c:pt idx="18" formatCode="0.00">
                  <c:v>#N/A</c:v>
                </c:pt>
                <c:pt idx="19" formatCode="0.00">
                  <c:v>#N/A</c:v>
                </c:pt>
                <c:pt idx="20" formatCode="0.00">
                  <c:v>#N/A</c:v>
                </c:pt>
                <c:pt idx="21" formatCode="0.00">
                  <c:v>#N/A</c:v>
                </c:pt>
                <c:pt idx="22" formatCode="0.00">
                  <c:v>#N/A</c:v>
                </c:pt>
                <c:pt idx="23" formatCode="0.00">
                  <c:v>#N/A</c:v>
                </c:pt>
                <c:pt idx="24" formatCode="0.00">
                  <c:v>#N/A</c:v>
                </c:pt>
                <c:pt idx="25" formatCode="0.00">
                  <c:v>#N/A</c:v>
                </c:pt>
                <c:pt idx="26" formatCode="0.00">
                  <c:v>#N/A</c:v>
                </c:pt>
                <c:pt idx="27" formatCode="0.00">
                  <c:v>#N/A</c:v>
                </c:pt>
                <c:pt idx="28" formatCode="0.00">
                  <c:v>#N/A</c:v>
                </c:pt>
                <c:pt idx="29" formatCode="0.00">
                  <c:v>#N/A</c:v>
                </c:pt>
                <c:pt idx="30" formatCode="0.00">
                  <c:v>#N/A</c:v>
                </c:pt>
                <c:pt idx="31" formatCode="0.00">
                  <c:v>#N/A</c:v>
                </c:pt>
                <c:pt idx="32" formatCode="0.00">
                  <c:v>3.1</c:v>
                </c:pt>
                <c:pt idx="33" formatCode="0.00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8C6-4F7D-B4D3-0434DCD2971A}"/>
            </c:ext>
          </c:extLst>
        </c:ser>
        <c:ser>
          <c:idx val="3"/>
          <c:order val="3"/>
          <c:tx>
            <c:strRef>
              <c:f>'Crescimento global'!$N$6</c:f>
              <c:strCache>
                <c:ptCount val="1"/>
                <c:pt idx="0">
                  <c:v>Rótulo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9A7500"/>
              </a:solidFill>
              <a:ln w="9525">
                <a:noFill/>
              </a:ln>
              <a:effectLst/>
            </c:spPr>
          </c:marker>
          <c:dLbls>
            <c:dLbl>
              <c:idx val="13"/>
              <c:layout>
                <c:manualLayout>
                  <c:x val="-3.2813391220601028E-2"/>
                  <c:y val="-6.167509025598087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8C6-4F7D-B4D3-0434DCD2971A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layout>
                <c:manualLayout>
                  <c:x val="-1.1846280330353223E-16"/>
                  <c:y val="4.7037037037037037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8C6-4F7D-B4D3-0434DCD2971A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9A75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'Crescimento global'!$J$7:$J$87</c:f>
              <c:numCache>
                <c:formatCode>mmm\ yy</c:formatCode>
                <c:ptCount val="81"/>
                <c:pt idx="0">
                  <c:v>42767</c:v>
                </c:pt>
                <c:pt idx="1">
                  <c:v>42795</c:v>
                </c:pt>
                <c:pt idx="2">
                  <c:v>42826</c:v>
                </c:pt>
                <c:pt idx="3">
                  <c:v>42856</c:v>
                </c:pt>
                <c:pt idx="4">
                  <c:v>42887</c:v>
                </c:pt>
                <c:pt idx="5">
                  <c:v>42917</c:v>
                </c:pt>
                <c:pt idx="6">
                  <c:v>42948</c:v>
                </c:pt>
                <c:pt idx="7">
                  <c:v>42979</c:v>
                </c:pt>
                <c:pt idx="8">
                  <c:v>43009</c:v>
                </c:pt>
                <c:pt idx="9">
                  <c:v>43040</c:v>
                </c:pt>
                <c:pt idx="10">
                  <c:v>43070</c:v>
                </c:pt>
                <c:pt idx="11">
                  <c:v>43101</c:v>
                </c:pt>
                <c:pt idx="12">
                  <c:v>43132</c:v>
                </c:pt>
                <c:pt idx="13">
                  <c:v>43160</c:v>
                </c:pt>
                <c:pt idx="14">
                  <c:v>43191</c:v>
                </c:pt>
                <c:pt idx="15">
                  <c:v>43221</c:v>
                </c:pt>
                <c:pt idx="16">
                  <c:v>43252</c:v>
                </c:pt>
                <c:pt idx="17">
                  <c:v>43282</c:v>
                </c:pt>
                <c:pt idx="18">
                  <c:v>43313</c:v>
                </c:pt>
                <c:pt idx="19">
                  <c:v>43344</c:v>
                </c:pt>
                <c:pt idx="20">
                  <c:v>43374</c:v>
                </c:pt>
                <c:pt idx="21">
                  <c:v>43405</c:v>
                </c:pt>
                <c:pt idx="22">
                  <c:v>43435</c:v>
                </c:pt>
                <c:pt idx="23">
                  <c:v>43466</c:v>
                </c:pt>
                <c:pt idx="24">
                  <c:v>43497</c:v>
                </c:pt>
                <c:pt idx="25">
                  <c:v>43525</c:v>
                </c:pt>
                <c:pt idx="26">
                  <c:v>43556</c:v>
                </c:pt>
                <c:pt idx="27">
                  <c:v>43586</c:v>
                </c:pt>
                <c:pt idx="28">
                  <c:v>43617</c:v>
                </c:pt>
                <c:pt idx="29">
                  <c:v>43647</c:v>
                </c:pt>
                <c:pt idx="30">
                  <c:v>43678</c:v>
                </c:pt>
                <c:pt idx="31">
                  <c:v>43709</c:v>
                </c:pt>
                <c:pt idx="32">
                  <c:v>43739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cat>
          <c:val>
            <c:numRef>
              <c:f>'Crescimento global'!$N$7:$N$87</c:f>
              <c:numCache>
                <c:formatCode>General</c:formatCode>
                <c:ptCount val="8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 formatCode="0.00">
                  <c:v>#N/A</c:v>
                </c:pt>
                <c:pt idx="13" formatCode="0.00">
                  <c:v>3.55</c:v>
                </c:pt>
                <c:pt idx="14" formatCode="0.00">
                  <c:v>#N/A</c:v>
                </c:pt>
                <c:pt idx="15" formatCode="0.00">
                  <c:v>#N/A</c:v>
                </c:pt>
                <c:pt idx="16" formatCode="0.00">
                  <c:v>#N/A</c:v>
                </c:pt>
                <c:pt idx="17" formatCode="0.00">
                  <c:v>#N/A</c:v>
                </c:pt>
                <c:pt idx="18" formatCode="0.00">
                  <c:v>#N/A</c:v>
                </c:pt>
                <c:pt idx="19" formatCode="0.00">
                  <c:v>#N/A</c:v>
                </c:pt>
                <c:pt idx="20" formatCode="0.00">
                  <c:v>#N/A</c:v>
                </c:pt>
                <c:pt idx="21" formatCode="0.00">
                  <c:v>#N/A</c:v>
                </c:pt>
                <c:pt idx="22" formatCode="0.00">
                  <c:v>#N/A</c:v>
                </c:pt>
                <c:pt idx="23" formatCode="0.00">
                  <c:v>#N/A</c:v>
                </c:pt>
                <c:pt idx="24" formatCode="0.00">
                  <c:v>#N/A</c:v>
                </c:pt>
                <c:pt idx="25" formatCode="0.00">
                  <c:v>#N/A</c:v>
                </c:pt>
                <c:pt idx="26" formatCode="0.00">
                  <c:v>#N/A</c:v>
                </c:pt>
                <c:pt idx="27" formatCode="0.00">
                  <c:v>#N/A</c:v>
                </c:pt>
                <c:pt idx="28" formatCode="0.00">
                  <c:v>#N/A</c:v>
                </c:pt>
                <c:pt idx="29" formatCode="0.00">
                  <c:v>#N/A</c:v>
                </c:pt>
                <c:pt idx="30" formatCode="0.00">
                  <c:v>#N/A</c:v>
                </c:pt>
                <c:pt idx="31" formatCode="0.00">
                  <c:v>#N/A</c:v>
                </c:pt>
                <c:pt idx="32" formatCode="0.00">
                  <c:v>3.1</c:v>
                </c:pt>
                <c:pt idx="33" formatCode="0.00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8C6-4F7D-B4D3-0434DCD29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600016"/>
        <c:axId val="208134144"/>
      </c:lineChart>
      <c:dateAx>
        <c:axId val="153600016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015C79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4144"/>
        <c:crossesAt val="3"/>
        <c:auto val="1"/>
        <c:lblOffset val="100"/>
        <c:baseTimeUnit val="months"/>
        <c:majorUnit val="4"/>
        <c:majorTimeUnit val="months"/>
        <c:minorUnit val="3"/>
      </c:dateAx>
      <c:valAx>
        <c:axId val="208134144"/>
        <c:scaling>
          <c:orientation val="minMax"/>
          <c:min val="3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solidFill>
              <a:srgbClr val="015C79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600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.9279754212682465"/>
          <c:w val="1"/>
          <c:h val="7.2024579017175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25C75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7"/>
          <c:order val="0"/>
          <c:tx>
            <c:v>Série1a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'Choques PIB 2019'!$B$14:$F$14</c:f>
              <c:numCache>
                <c:formatCode>General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65-4D2B-A5E0-AA0C5411688D}"/>
            </c:ext>
          </c:extLst>
        </c:ser>
        <c:ser>
          <c:idx val="0"/>
          <c:order val="1"/>
          <c:spPr>
            <a:solidFill>
              <a:srgbClr val="025C75"/>
            </a:solidFill>
            <a:ln w="19050">
              <a:solidFill>
                <a:srgbClr val="025C75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43A2169-9F7F-450B-BC6D-4DD38CA2B925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65-4D2B-A5E0-AA0C5411688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65-4D2B-A5E0-AA0C541168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65-4D2B-A5E0-AA0C5411688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fld id="{A9C3F5C8-2228-47D1-AD1D-7456B87B74A1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'Choques PIB 2019'!$B$13:$G$13</c:f>
              <c:strCache>
                <c:ptCount val="5"/>
                <c:pt idx="0">
                  <c:v>Expectativa 2019                     (Focus 25/10/19)</c:v>
                </c:pt>
                <c:pt idx="1">
                  <c:v>Choque Argentina</c:v>
                </c:pt>
                <c:pt idx="2">
                  <c:v>Choque Global</c:v>
                </c:pt>
                <c:pt idx="3">
                  <c:v>Choque Brumadinho</c:v>
                </c:pt>
                <c:pt idx="4">
                  <c:v>Expectativa 2019                       (sem choques)</c:v>
                </c:pt>
              </c:strCache>
            </c:strRef>
          </c:cat>
          <c:val>
            <c:numRef>
              <c:f>'Choques PIB 2019'!$B$15:$F$15</c:f>
              <c:numCache>
                <c:formatCode>General</c:formatCode>
                <c:ptCount val="5"/>
                <c:pt idx="0">
                  <c:v>0.91</c:v>
                </c:pt>
                <c:pt idx="4">
                  <c:v>1.6400000000000001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565-4D2B-A5E0-AA0C5411688D}"/>
            </c:ext>
            <c:ext xmlns:c15="http://schemas.microsoft.com/office/drawing/2012/chart" uri="{02D57815-91ED-43cb-92C2-25804820EDAC}">
              <c15:datalabelsRange>
                <c15:f>'Choques PIB 2019'!$B$28:$F$28</c15:f>
                <c15:dlblRangeCache>
                  <c:ptCount val="5"/>
                  <c:pt idx="0">
                    <c:v>0.91</c:v>
                  </c:pt>
                  <c:pt idx="4">
                    <c:v>1.58</c:v>
                  </c:pt>
                </c15:dlblRangeCache>
              </c15:datalabelsRange>
            </c:ext>
          </c:extLst>
        </c:ser>
        <c:ser>
          <c:idx val="8"/>
          <c:order val="2"/>
          <c:tx>
            <c:v>Série2a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'Choques PIB 2019'!$B$16:$F$16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565-4D2B-A5E0-AA0C5411688D}"/>
            </c:ext>
          </c:extLst>
        </c:ser>
        <c:ser>
          <c:idx val="1"/>
          <c:order val="3"/>
          <c:spPr>
            <a:noFill/>
            <a:ln w="19050">
              <a:solidFill>
                <a:srgbClr val="025C75"/>
              </a:solidFill>
              <a:prstDash val="sysDash"/>
            </a:ln>
            <a:effectLst/>
          </c:spPr>
          <c:invertIfNegative val="0"/>
          <c:cat>
            <c:strRef>
              <c:f>'Choques PIB 2019'!$B$13:$G$13</c:f>
              <c:strCache>
                <c:ptCount val="5"/>
                <c:pt idx="0">
                  <c:v>Expectativa 2019                     (Focus 25/10/19)</c:v>
                </c:pt>
                <c:pt idx="1">
                  <c:v>Choque Argentina</c:v>
                </c:pt>
                <c:pt idx="2">
                  <c:v>Choque Global</c:v>
                </c:pt>
                <c:pt idx="3">
                  <c:v>Choque Brumadinho</c:v>
                </c:pt>
                <c:pt idx="4">
                  <c:v>Expectativa 2019                       (sem choques)</c:v>
                </c:pt>
              </c:strCache>
            </c:strRef>
          </c:cat>
          <c:val>
            <c:numRef>
              <c:f>'Choques PIB 2019'!$B$17:$F$17</c:f>
              <c:numCache>
                <c:formatCode>General</c:formatCode>
                <c:ptCount val="5"/>
                <c:pt idx="1">
                  <c:v>0.91</c:v>
                </c:pt>
                <c:pt idx="2">
                  <c:v>0.91</c:v>
                </c:pt>
                <c:pt idx="3">
                  <c:v>0.91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65-4D2B-A5E0-AA0C5411688D}"/>
            </c:ext>
          </c:extLst>
        </c:ser>
        <c:ser>
          <c:idx val="9"/>
          <c:order val="4"/>
          <c:tx>
            <c:v>Série3a</c:v>
          </c:tx>
          <c:spPr>
            <a:noFill/>
            <a:ln w="12700">
              <a:noFill/>
              <a:prstDash val="sysDash"/>
            </a:ln>
            <a:effectLst/>
          </c:spPr>
          <c:invertIfNegative val="0"/>
          <c:val>
            <c:numRef>
              <c:f>'Choques PIB 2019'!$B$18:$F$18</c:f>
              <c:numCache>
                <c:formatCode>General</c:formatCode>
                <c:ptCount val="5"/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565-4D2B-A5E0-AA0C5411688D}"/>
            </c:ext>
          </c:extLst>
        </c:ser>
        <c:ser>
          <c:idx val="3"/>
          <c:order val="5"/>
          <c:tx>
            <c:v>Série3</c:v>
          </c:tx>
          <c:spPr>
            <a:noFill/>
            <a:ln w="19050">
              <a:solidFill>
                <a:srgbClr val="9A7500"/>
              </a:solidFill>
              <a:prstDash val="sysDash"/>
            </a:ln>
            <a:effectLst/>
          </c:spPr>
          <c:invertIfNegative val="0"/>
          <c:cat>
            <c:strRef>
              <c:f>'Choques PIB 2019'!$B$13:$G$13</c:f>
              <c:strCache>
                <c:ptCount val="5"/>
                <c:pt idx="0">
                  <c:v>Expectativa 2019                     (Focus 25/10/19)</c:v>
                </c:pt>
                <c:pt idx="1">
                  <c:v>Choque Argentina</c:v>
                </c:pt>
                <c:pt idx="2">
                  <c:v>Choque Global</c:v>
                </c:pt>
                <c:pt idx="3">
                  <c:v>Choque Brumadinho</c:v>
                </c:pt>
                <c:pt idx="4">
                  <c:v>Expectativa 2019                       (sem choques)</c:v>
                </c:pt>
              </c:strCache>
            </c:strRef>
          </c:cat>
          <c:val>
            <c:numRef>
              <c:f>'Choques PIB 2019'!$B$19:$F$19</c:f>
              <c:numCache>
                <c:formatCode>General</c:formatCode>
                <c:ptCount val="5"/>
                <c:pt idx="2">
                  <c:v>0.18</c:v>
                </c:pt>
                <c:pt idx="3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565-4D2B-A5E0-AA0C5411688D}"/>
            </c:ext>
          </c:extLst>
        </c:ser>
        <c:ser>
          <c:idx val="10"/>
          <c:order val="6"/>
          <c:tx>
            <c:v>Série 4a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'Choques PIB 2019'!$B$20:$F$20</c:f>
              <c:numCache>
                <c:formatCode>General</c:formatCode>
                <c:ptCount val="5"/>
                <c:pt idx="2">
                  <c:v>0.02</c:v>
                </c:pt>
                <c:pt idx="3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565-4D2B-A5E0-AA0C5411688D}"/>
            </c:ext>
          </c:extLst>
        </c:ser>
        <c:ser>
          <c:idx val="2"/>
          <c:order val="7"/>
          <c:tx>
            <c:v>Série4</c:v>
          </c:tx>
          <c:spPr>
            <a:noFill/>
            <a:ln w="19050">
              <a:solidFill>
                <a:srgbClr val="C00000"/>
              </a:solidFill>
              <a:prstDash val="sysDash"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'Choques PIB 2019'!$B$13:$G$13</c:f>
              <c:strCache>
                <c:ptCount val="5"/>
                <c:pt idx="0">
                  <c:v>Expectativa 2019                     (Focus 25/10/19)</c:v>
                </c:pt>
                <c:pt idx="1">
                  <c:v>Choque Argentina</c:v>
                </c:pt>
                <c:pt idx="2">
                  <c:v>Choque Global</c:v>
                </c:pt>
                <c:pt idx="3">
                  <c:v>Choque Brumadinho</c:v>
                </c:pt>
                <c:pt idx="4">
                  <c:v>Expectativa 2019                       (sem choques)</c:v>
                </c:pt>
              </c:strCache>
            </c:strRef>
          </c:cat>
          <c:val>
            <c:numRef>
              <c:f>'Choques PIB 2019'!$B$21:$F$21</c:f>
              <c:numCache>
                <c:formatCode>General</c:formatCode>
                <c:ptCount val="5"/>
                <c:pt idx="3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565-4D2B-A5E0-AA0C5411688D}"/>
            </c:ext>
          </c:extLst>
        </c:ser>
        <c:ser>
          <c:idx val="11"/>
          <c:order val="8"/>
          <c:tx>
            <c:v>Série5a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'Choques PIB 2019'!$B$22:$F$22</c:f>
              <c:numCache>
                <c:formatCode>General</c:formatCode>
                <c:ptCount val="5"/>
                <c:pt idx="3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565-4D2B-A5E0-AA0C5411688D}"/>
            </c:ext>
          </c:extLst>
        </c:ser>
        <c:ser>
          <c:idx val="4"/>
          <c:order val="9"/>
          <c:tx>
            <c:v>Série5</c:v>
          </c:tx>
          <c:spPr>
            <a:solidFill>
              <a:srgbClr val="9A7500"/>
            </a:solidFill>
            <a:ln w="19050">
              <a:solidFill>
                <a:srgbClr val="9A7500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'Choques PIB 2019'!$B$23:$F$23</c:f>
              <c:numCache>
                <c:formatCode>0.00</c:formatCode>
                <c:ptCount val="5"/>
                <c:pt idx="1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565-4D2B-A5E0-AA0C5411688D}"/>
            </c:ext>
          </c:extLst>
        </c:ser>
        <c:ser>
          <c:idx val="12"/>
          <c:order val="10"/>
          <c:tx>
            <c:v>Série6a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'Choques PIB 2019'!$B$24:$F$24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6565-4D2B-A5E0-AA0C5411688D}"/>
            </c:ext>
          </c:extLst>
        </c:ser>
        <c:ser>
          <c:idx val="5"/>
          <c:order val="11"/>
          <c:tx>
            <c:v>Série6</c:v>
          </c:tx>
          <c:spPr>
            <a:solidFill>
              <a:srgbClr val="C00000"/>
            </a:solidFill>
            <a:ln w="19050">
              <a:solidFill>
                <a:srgbClr val="C00000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'Choques PIB 2019'!$B$25:$F$25</c:f>
              <c:numCache>
                <c:formatCode>General</c:formatCode>
                <c:ptCount val="5"/>
                <c:pt idx="2" formatCode="0.00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565-4D2B-A5E0-AA0C5411688D}"/>
            </c:ext>
          </c:extLst>
        </c:ser>
        <c:ser>
          <c:idx val="13"/>
          <c:order val="12"/>
          <c:tx>
            <c:v>Série7a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'Choques PIB 2019'!$B$26:$F$26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565-4D2B-A5E0-AA0C5411688D}"/>
            </c:ext>
          </c:extLst>
        </c:ser>
        <c:ser>
          <c:idx val="6"/>
          <c:order val="13"/>
          <c:tx>
            <c:v>Série7</c:v>
          </c:tx>
          <c:spPr>
            <a:solidFill>
              <a:srgbClr val="ED7D31"/>
            </a:solidFill>
            <a:ln w="19050">
              <a:solidFill>
                <a:srgbClr val="ED7D3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'Choques PIB 2019'!$B$27:$F$27</c:f>
              <c:numCache>
                <c:formatCode>General</c:formatCode>
                <c:ptCount val="5"/>
                <c:pt idx="3" formatCode="0.00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6565-4D2B-A5E0-AA0C54116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8136104"/>
        <c:axId val="208137280"/>
      </c:barChart>
      <c:catAx>
        <c:axId val="208136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7280"/>
        <c:crosses val="autoZero"/>
        <c:auto val="1"/>
        <c:lblAlgn val="ctr"/>
        <c:lblOffset val="100"/>
        <c:noMultiLvlLbl val="0"/>
      </c:catAx>
      <c:valAx>
        <c:axId val="20813728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8136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429888888888894E-2"/>
          <c:y val="5.7414814814814821E-2"/>
          <c:w val="0.67354970238095224"/>
          <c:h val="0.694624145433148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'PIB Brasil e mundo'!$AG$25</c:f>
              <c:strCache>
                <c:ptCount val="1"/>
                <c:pt idx="0">
                  <c:v>Brasil - impulso parafiscal**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cat>
            <c:strRef>
              <c:f>'PIB Brasil e mundo'!$AC$26:$AC$33</c:f>
              <c:strCache>
                <c:ptCount val="8"/>
                <c:pt idx="0">
                  <c:v>95 - 98*</c:v>
                </c:pt>
                <c:pt idx="1">
                  <c:v>99 - 02*</c:v>
                </c:pt>
                <c:pt idx="2">
                  <c:v>03 - 06</c:v>
                </c:pt>
                <c:pt idx="3">
                  <c:v>07 - 10</c:v>
                </c:pt>
                <c:pt idx="4">
                  <c:v>11 - 14</c:v>
                </c:pt>
                <c:pt idx="5">
                  <c:v>15 - 16</c:v>
                </c:pt>
                <c:pt idx="6">
                  <c:v>17 - 18</c:v>
                </c:pt>
                <c:pt idx="7">
                  <c:v>19 - 22</c:v>
                </c:pt>
              </c:strCache>
            </c:strRef>
          </c:cat>
          <c:val>
            <c:numRef>
              <c:f>'PIB Brasil e mundo'!$AG$26:$AG$33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0.3665759382553172</c:v>
                </c:pt>
                <c:pt idx="3">
                  <c:v>1.8140446865131907</c:v>
                </c:pt>
                <c:pt idx="4">
                  <c:v>1.0379275453694921</c:v>
                </c:pt>
                <c:pt idx="5">
                  <c:v>-0.99534694389770129</c:v>
                </c:pt>
                <c:pt idx="6">
                  <c:v>-1.358077965272892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01-40DB-8FF2-68F914843AA2}"/>
            </c:ext>
          </c:extLst>
        </c:ser>
        <c:ser>
          <c:idx val="2"/>
          <c:order val="1"/>
          <c:tx>
            <c:strRef>
              <c:f>'PIB Brasil e mundo'!$AH$25</c:f>
              <c:strCache>
                <c:ptCount val="1"/>
                <c:pt idx="0">
                  <c:v>Brasil - invest. Público***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'PIB Brasil e mundo'!$AC$26:$AC$33</c:f>
              <c:strCache>
                <c:ptCount val="8"/>
                <c:pt idx="0">
                  <c:v>95 - 98*</c:v>
                </c:pt>
                <c:pt idx="1">
                  <c:v>99 - 02*</c:v>
                </c:pt>
                <c:pt idx="2">
                  <c:v>03 - 06</c:v>
                </c:pt>
                <c:pt idx="3">
                  <c:v>07 - 10</c:v>
                </c:pt>
                <c:pt idx="4">
                  <c:v>11 - 14</c:v>
                </c:pt>
                <c:pt idx="5">
                  <c:v>15 - 16</c:v>
                </c:pt>
                <c:pt idx="6">
                  <c:v>17 - 18</c:v>
                </c:pt>
                <c:pt idx="7">
                  <c:v>19 - 22</c:v>
                </c:pt>
              </c:strCache>
            </c:strRef>
          </c:cat>
          <c:val>
            <c:numRef>
              <c:f>'PIB Brasil e mundo'!$AH$26:$AH$33</c:f>
              <c:numCache>
                <c:formatCode>0.00</c:formatCode>
                <c:ptCount val="8"/>
                <c:pt idx="0">
                  <c:v>3.6606511249378406</c:v>
                </c:pt>
                <c:pt idx="1">
                  <c:v>2.7589529504244137</c:v>
                </c:pt>
                <c:pt idx="2">
                  <c:v>2.6797962877055941</c:v>
                </c:pt>
                <c:pt idx="3">
                  <c:v>3.7328726156049776</c:v>
                </c:pt>
                <c:pt idx="4">
                  <c:v>3.930646683182101</c:v>
                </c:pt>
                <c:pt idx="5">
                  <c:v>2.5662345456633551</c:v>
                </c:pt>
                <c:pt idx="6">
                  <c:v>2.1411037916419247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01-40DB-8FF2-68F914843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8133360"/>
        <c:axId val="208130224"/>
      </c:barChart>
      <c:catAx>
        <c:axId val="20813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0224"/>
        <c:crosses val="autoZero"/>
        <c:auto val="1"/>
        <c:lblAlgn val="ctr"/>
        <c:lblOffset val="100"/>
        <c:noMultiLvlLbl val="0"/>
      </c:catAx>
      <c:valAx>
        <c:axId val="208130224"/>
        <c:scaling>
          <c:orientation val="minMax"/>
          <c:max val="4"/>
          <c:min val="-2"/>
        </c:scaling>
        <c:delete val="0"/>
        <c:axPos val="l"/>
        <c:title>
          <c:tx>
            <c:rich>
              <a:bodyPr/>
              <a:lstStyle/>
              <a:p>
                <a:pPr>
                  <a:defRPr sz="1600" b="0">
                    <a:solidFill>
                      <a:srgbClr val="025C75"/>
                    </a:solidFill>
                  </a:defRPr>
                </a:pPr>
                <a:r>
                  <a:rPr lang="en-US" sz="1600" b="0">
                    <a:solidFill>
                      <a:srgbClr val="025C75"/>
                    </a:solidFill>
                  </a:rPr>
                  <a:t>% PIB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bg1">
                <a:lumMod val="75000"/>
              </a:schemeClr>
            </a:solidFill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3360"/>
        <c:crosses val="autoZero"/>
        <c:crossBetween val="between"/>
        <c:majorUnit val="2"/>
      </c:valAx>
      <c:spPr>
        <a:noFill/>
        <a:ln w="12700">
          <a:noFill/>
        </a:ln>
      </c:spPr>
    </c:plotArea>
    <c:legend>
      <c:legendPos val="r"/>
      <c:layout>
        <c:manualLayout>
          <c:xMode val="edge"/>
          <c:yMode val="edge"/>
          <c:x val="0.75413730158730152"/>
          <c:y val="0.37112453703703702"/>
          <c:w val="0.24586269841269842"/>
          <c:h val="0.26951018518518516"/>
        </c:manualLayout>
      </c:layout>
      <c:overlay val="0"/>
      <c:txPr>
        <a:bodyPr/>
        <a:lstStyle/>
        <a:p>
          <a:pPr>
            <a:defRPr sz="1500">
              <a:solidFill>
                <a:srgbClr val="025C75"/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 w="12700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016468253968254E-2"/>
          <c:y val="3.827654320987655E-2"/>
          <c:w val="0.67287886904761907"/>
          <c:h val="0.88312592592592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'PIB Brasil e mundo'!$AD$25</c:f>
              <c:strCache>
                <c:ptCount val="1"/>
                <c:pt idx="0">
                  <c:v> Brasil</c:v>
                </c:pt>
              </c:strCache>
            </c:strRef>
          </c:tx>
          <c:spPr>
            <a:solidFill>
              <a:srgbClr val="025C75"/>
            </a:solidFill>
            <a:ln w="25400">
              <a:noFill/>
            </a:ln>
          </c:spPr>
          <c:invertIfNegative val="0"/>
          <c:cat>
            <c:strRef>
              <c:f>'PIB Brasil e mundo'!$AB$26:$AB$33</c:f>
              <c:strCache>
                <c:ptCount val="8"/>
                <c:pt idx="0">
                  <c:v>FHC I</c:v>
                </c:pt>
                <c:pt idx="1">
                  <c:v>FHC II</c:v>
                </c:pt>
                <c:pt idx="2">
                  <c:v>Lula I</c:v>
                </c:pt>
                <c:pt idx="3">
                  <c:v>Lula II</c:v>
                </c:pt>
                <c:pt idx="4">
                  <c:v>Dilma I</c:v>
                </c:pt>
                <c:pt idx="5">
                  <c:v>Dilma II</c:v>
                </c:pt>
                <c:pt idx="6">
                  <c:v>Temer</c:v>
                </c:pt>
                <c:pt idx="7">
                  <c:v>Bolsonaro</c:v>
                </c:pt>
              </c:strCache>
            </c:strRef>
          </c:cat>
          <c:val>
            <c:numRef>
              <c:f>'PIB Brasil e mundo'!$AD$26:$AD$33</c:f>
              <c:numCache>
                <c:formatCode>#,#00</c:formatCode>
                <c:ptCount val="8"/>
                <c:pt idx="0">
                  <c:v>2.023615779243304</c:v>
                </c:pt>
                <c:pt idx="1">
                  <c:v>2.3106388223683716</c:v>
                </c:pt>
                <c:pt idx="2">
                  <c:v>3.4974852637162712</c:v>
                </c:pt>
                <c:pt idx="3">
                  <c:v>4.6058060885245</c:v>
                </c:pt>
                <c:pt idx="4">
                  <c:v>2.3485692143222492</c:v>
                </c:pt>
                <c:pt idx="5">
                  <c:v>-3.43207332141795</c:v>
                </c:pt>
                <c:pt idx="6">
                  <c:v>1.0849958401344395</c:v>
                </c:pt>
                <c:pt idx="7">
                  <c:v>1.90890136425097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1D-4B05-ACA1-BEBCFF4222D0}"/>
            </c:ext>
          </c:extLst>
        </c:ser>
        <c:ser>
          <c:idx val="2"/>
          <c:order val="1"/>
          <c:tx>
            <c:strRef>
              <c:f>'PIB Brasil e mundo'!$AE$25</c:f>
              <c:strCache>
                <c:ptCount val="1"/>
                <c:pt idx="0">
                  <c:v> EME</c:v>
                </c:pt>
              </c:strCache>
            </c:strRef>
          </c:tx>
          <c:spPr>
            <a:solidFill>
              <a:srgbClr val="9A7500"/>
            </a:solidFill>
            <a:ln w="25400">
              <a:noFill/>
            </a:ln>
          </c:spPr>
          <c:invertIfNegative val="0"/>
          <c:cat>
            <c:strRef>
              <c:f>'PIB Brasil e mundo'!$AB$26:$AB$33</c:f>
              <c:strCache>
                <c:ptCount val="8"/>
                <c:pt idx="0">
                  <c:v>FHC I</c:v>
                </c:pt>
                <c:pt idx="1">
                  <c:v>FHC II</c:v>
                </c:pt>
                <c:pt idx="2">
                  <c:v>Lula I</c:v>
                </c:pt>
                <c:pt idx="3">
                  <c:v>Lula II</c:v>
                </c:pt>
                <c:pt idx="4">
                  <c:v>Dilma I</c:v>
                </c:pt>
                <c:pt idx="5">
                  <c:v>Dilma II</c:v>
                </c:pt>
                <c:pt idx="6">
                  <c:v>Temer</c:v>
                </c:pt>
                <c:pt idx="7">
                  <c:v>Bolsonaro</c:v>
                </c:pt>
              </c:strCache>
            </c:strRef>
          </c:cat>
          <c:val>
            <c:numRef>
              <c:f>'PIB Brasil e mundo'!$AE$26:$AE$33</c:f>
              <c:numCache>
                <c:formatCode>#,#00</c:formatCode>
                <c:ptCount val="8"/>
                <c:pt idx="0">
                  <c:v>3.927049406226546</c:v>
                </c:pt>
                <c:pt idx="1">
                  <c:v>4.3647794253848016</c:v>
                </c:pt>
                <c:pt idx="2">
                  <c:v>7.5050745602668778</c:v>
                </c:pt>
                <c:pt idx="3">
                  <c:v>6.0647279571632406</c:v>
                </c:pt>
                <c:pt idx="4">
                  <c:v>5.387152509595694</c:v>
                </c:pt>
                <c:pt idx="5">
                  <c:v>4.4363901137912665</c:v>
                </c:pt>
                <c:pt idx="6">
                  <c:v>4.6434317671204761</c:v>
                </c:pt>
                <c:pt idx="7">
                  <c:v>4.5148803939622839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1D-4B05-ACA1-BEBCFF4222D0}"/>
            </c:ext>
          </c:extLst>
        </c:ser>
        <c:ser>
          <c:idx val="3"/>
          <c:order val="2"/>
          <c:tx>
            <c:strRef>
              <c:f>'PIB Brasil e mundo'!$AF$25</c:f>
              <c:strCache>
                <c:ptCount val="1"/>
                <c:pt idx="0">
                  <c:v> Mundo</c:v>
                </c:pt>
              </c:strCache>
            </c:strRef>
          </c:tx>
          <c:spPr>
            <a:solidFill>
              <a:srgbClr val="C00000"/>
            </a:solidFill>
            <a:ln w="25400">
              <a:noFill/>
            </a:ln>
          </c:spPr>
          <c:invertIfNegative val="0"/>
          <c:cat>
            <c:strRef>
              <c:f>'PIB Brasil e mundo'!$AB$26:$AB$33</c:f>
              <c:strCache>
                <c:ptCount val="8"/>
                <c:pt idx="0">
                  <c:v>FHC I</c:v>
                </c:pt>
                <c:pt idx="1">
                  <c:v>FHC II</c:v>
                </c:pt>
                <c:pt idx="2">
                  <c:v>Lula I</c:v>
                </c:pt>
                <c:pt idx="3">
                  <c:v>Lula II</c:v>
                </c:pt>
                <c:pt idx="4">
                  <c:v>Dilma I</c:v>
                </c:pt>
                <c:pt idx="5">
                  <c:v>Dilma II</c:v>
                </c:pt>
                <c:pt idx="6">
                  <c:v>Temer</c:v>
                </c:pt>
                <c:pt idx="7">
                  <c:v>Bolsonaro</c:v>
                </c:pt>
              </c:strCache>
            </c:strRef>
          </c:cat>
          <c:val>
            <c:numRef>
              <c:f>'PIB Brasil e mundo'!$AF$26:$AF$33</c:f>
              <c:numCache>
                <c:formatCode>#,#00</c:formatCode>
                <c:ptCount val="8"/>
                <c:pt idx="0">
                  <c:v>3.4367711647311561</c:v>
                </c:pt>
                <c:pt idx="1">
                  <c:v>3.45583501862885</c:v>
                </c:pt>
                <c:pt idx="2">
                  <c:v>5.0178993477572931</c:v>
                </c:pt>
                <c:pt idx="3">
                  <c:v>3.4567193291107357</c:v>
                </c:pt>
                <c:pt idx="4">
                  <c:v>3.7162217372787021</c:v>
                </c:pt>
                <c:pt idx="5">
                  <c:v>3.422494893519179</c:v>
                </c:pt>
                <c:pt idx="6">
                  <c:v>3.707948851570686</c:v>
                </c:pt>
                <c:pt idx="7">
                  <c:v>3.3835109028506727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1D-4B05-ACA1-BEBCFF422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8130616"/>
        <c:axId val="208136888"/>
      </c:barChart>
      <c:catAx>
        <c:axId val="208130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2700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t-BR"/>
          </a:p>
        </c:txPr>
        <c:crossAx val="208136888"/>
        <c:crosses val="autoZero"/>
        <c:auto val="1"/>
        <c:lblAlgn val="ctr"/>
        <c:lblOffset val="100"/>
        <c:noMultiLvlLbl val="0"/>
      </c:catAx>
      <c:valAx>
        <c:axId val="208136888"/>
        <c:scaling>
          <c:orientation val="minMax"/>
          <c:max val="8"/>
          <c:min val="-4"/>
        </c:scaling>
        <c:delete val="0"/>
        <c:axPos val="l"/>
        <c:title>
          <c:tx>
            <c:rich>
              <a:bodyPr/>
              <a:lstStyle/>
              <a:p>
                <a:pPr>
                  <a:defRPr sz="1600" b="0">
                    <a:solidFill>
                      <a:srgbClr val="025C75"/>
                    </a:solidFill>
                  </a:defRPr>
                </a:pPr>
                <a:r>
                  <a:rPr lang="en-US" sz="1600" b="0">
                    <a:solidFill>
                      <a:srgbClr val="025C75"/>
                    </a:solidFill>
                  </a:rPr>
                  <a:t>Crescimento</a:t>
                </a:r>
                <a:r>
                  <a:rPr lang="en-US" sz="1600" b="0" baseline="0">
                    <a:solidFill>
                      <a:srgbClr val="025C75"/>
                    </a:solidFill>
                  </a:rPr>
                  <a:t> do PIB (%)</a:t>
                </a:r>
                <a:endParaRPr lang="en-US" sz="1600" b="0">
                  <a:solidFill>
                    <a:srgbClr val="025C75"/>
                  </a:solidFill>
                </a:endParaRPr>
              </a:p>
            </c:rich>
          </c:tx>
          <c:layout>
            <c:manualLayout>
              <c:xMode val="edge"/>
              <c:yMode val="edge"/>
              <c:x val="3.0823412698412754E-4"/>
              <c:y val="0.1134621527777777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bg1">
                <a:lumMod val="75000"/>
              </a:schemeClr>
            </a:solidFill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0616"/>
        <c:crosses val="autoZero"/>
        <c:crossBetween val="between"/>
      </c:valAx>
      <c:spPr>
        <a:noFill/>
        <a:ln w="12700">
          <a:noFill/>
        </a:ln>
      </c:spPr>
    </c:plotArea>
    <c:legend>
      <c:legendPos val="r"/>
      <c:layout>
        <c:manualLayout>
          <c:xMode val="edge"/>
          <c:yMode val="edge"/>
          <c:x val="0.74976071428571434"/>
          <c:y val="0.30966049382716054"/>
          <c:w val="9.6272420634920641E-2"/>
          <c:h val="0.3871027777777778"/>
        </c:manualLayout>
      </c:layout>
      <c:overlay val="0"/>
      <c:txPr>
        <a:bodyPr/>
        <a:lstStyle/>
        <a:p>
          <a:pPr>
            <a:defRPr sz="1600">
              <a:solidFill>
                <a:srgbClr val="025C75"/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35039335232239"/>
          <c:y val="4.0328148148148155E-2"/>
          <c:w val="0.82169921991151751"/>
          <c:h val="0.78174740740740745"/>
        </c:manualLayout>
      </c:layout>
      <c:lineChart>
        <c:grouping val="standard"/>
        <c:varyColors val="0"/>
        <c:ser>
          <c:idx val="6"/>
          <c:order val="0"/>
          <c:tx>
            <c:strRef>
              <c:f>'Crescimento crédito'!$Q$8</c:f>
              <c:strCache>
                <c:ptCount val="1"/>
                <c:pt idx="0">
                  <c:v> Total</c:v>
                </c:pt>
              </c:strCache>
            </c:strRef>
          </c:tx>
          <c:spPr>
            <a:ln w="57150">
              <a:solidFill>
                <a:srgbClr val="006666"/>
              </a:solidFill>
            </a:ln>
          </c:spPr>
          <c:marker>
            <c:symbol val="none"/>
          </c:marker>
          <c:cat>
            <c:numRef>
              <c:f>'Crescimento crédito'!$P$10:$P$243</c:f>
              <c:numCache>
                <c:formatCode>mmm\ yy</c:formatCode>
                <c:ptCount val="234"/>
                <c:pt idx="0">
                  <c:v>42522</c:v>
                </c:pt>
                <c:pt idx="1">
                  <c:v>42552</c:v>
                </c:pt>
                <c:pt idx="2">
                  <c:v>42583</c:v>
                </c:pt>
                <c:pt idx="3">
                  <c:v>42614</c:v>
                </c:pt>
                <c:pt idx="4">
                  <c:v>42644</c:v>
                </c:pt>
                <c:pt idx="5">
                  <c:v>42675</c:v>
                </c:pt>
                <c:pt idx="6">
                  <c:v>42705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  <c:pt idx="19">
                  <c:v>43101</c:v>
                </c:pt>
                <c:pt idx="20">
                  <c:v>43132</c:v>
                </c:pt>
                <c:pt idx="21">
                  <c:v>43160</c:v>
                </c:pt>
                <c:pt idx="22">
                  <c:v>43191</c:v>
                </c:pt>
                <c:pt idx="23">
                  <c:v>43221</c:v>
                </c:pt>
                <c:pt idx="24">
                  <c:v>43252</c:v>
                </c:pt>
                <c:pt idx="25">
                  <c:v>43282</c:v>
                </c:pt>
                <c:pt idx="26">
                  <c:v>43313</c:v>
                </c:pt>
                <c:pt idx="27">
                  <c:v>43344</c:v>
                </c:pt>
                <c:pt idx="28">
                  <c:v>43374</c:v>
                </c:pt>
                <c:pt idx="29">
                  <c:v>43405</c:v>
                </c:pt>
                <c:pt idx="30">
                  <c:v>43435</c:v>
                </c:pt>
                <c:pt idx="31">
                  <c:v>43466</c:v>
                </c:pt>
                <c:pt idx="32">
                  <c:v>43497</c:v>
                </c:pt>
                <c:pt idx="33">
                  <c:v>43525</c:v>
                </c:pt>
                <c:pt idx="34">
                  <c:v>43556</c:v>
                </c:pt>
                <c:pt idx="35">
                  <c:v>43586</c:v>
                </c:pt>
                <c:pt idx="36">
                  <c:v>43617</c:v>
                </c:pt>
                <c:pt idx="37">
                  <c:v>43647</c:v>
                </c:pt>
                <c:pt idx="38">
                  <c:v>43678</c:v>
                </c:pt>
                <c:pt idx="39">
                  <c:v>43709</c:v>
                </c:pt>
                <c:pt idx="40">
                  <c:v>43739</c:v>
                </c:pt>
                <c:pt idx="41">
                  <c:v>43770</c:v>
                </c:pt>
                <c:pt idx="42">
                  <c:v>43800</c:v>
                </c:pt>
                <c:pt idx="43">
                  <c:v>43831</c:v>
                </c:pt>
                <c:pt idx="44">
                  <c:v>43862</c:v>
                </c:pt>
                <c:pt idx="45">
                  <c:v>43891</c:v>
                </c:pt>
                <c:pt idx="46">
                  <c:v>43922</c:v>
                </c:pt>
                <c:pt idx="47">
                  <c:v>43952</c:v>
                </c:pt>
                <c:pt idx="48">
                  <c:v>43983</c:v>
                </c:pt>
                <c:pt idx="49">
                  <c:v>44013</c:v>
                </c:pt>
                <c:pt idx="50">
                  <c:v>44044</c:v>
                </c:pt>
                <c:pt idx="51">
                  <c:v>44075</c:v>
                </c:pt>
                <c:pt idx="52">
                  <c:v>44105</c:v>
                </c:pt>
                <c:pt idx="53">
                  <c:v>44136</c:v>
                </c:pt>
                <c:pt idx="54">
                  <c:v>44166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cat>
          <c:val>
            <c:numRef>
              <c:f>'Crescimento crédito'!$Q$10:$Q$243</c:f>
              <c:numCache>
                <c:formatCode>0.0</c:formatCode>
                <c:ptCount val="234"/>
                <c:pt idx="0">
                  <c:v>0.94874054885079318</c:v>
                </c:pt>
                <c:pt idx="1">
                  <c:v>0.21693434513785803</c:v>
                </c:pt>
                <c:pt idx="2">
                  <c:v>-0.61585196141581378</c:v>
                </c:pt>
                <c:pt idx="3">
                  <c:v>-1.6734244928322113</c:v>
                </c:pt>
                <c:pt idx="4">
                  <c:v>-1.9676558632866659</c:v>
                </c:pt>
                <c:pt idx="5">
                  <c:v>-2.2952954837899711</c:v>
                </c:pt>
                <c:pt idx="6">
                  <c:v>-3.4984496443301651</c:v>
                </c:pt>
                <c:pt idx="7">
                  <c:v>-3.840439242249758</c:v>
                </c:pt>
                <c:pt idx="8">
                  <c:v>-3.4591475761560417</c:v>
                </c:pt>
                <c:pt idx="9">
                  <c:v>-2.5718905469498168</c:v>
                </c:pt>
                <c:pt idx="10">
                  <c:v>-2.2069430088657356</c:v>
                </c:pt>
                <c:pt idx="11">
                  <c:v>-2.5750908464302569</c:v>
                </c:pt>
                <c:pt idx="12">
                  <c:v>-1.6271723317632336</c:v>
                </c:pt>
                <c:pt idx="13">
                  <c:v>-2.0097054018930862</c:v>
                </c:pt>
                <c:pt idx="14">
                  <c:v>-2.0183624833328651</c:v>
                </c:pt>
                <c:pt idx="15">
                  <c:v>-1.9072085169570414</c:v>
                </c:pt>
                <c:pt idx="16">
                  <c:v>-1.2316526979711142</c:v>
                </c:pt>
                <c:pt idx="17">
                  <c:v>-1.1450404973716388</c:v>
                </c:pt>
                <c:pt idx="18">
                  <c:v>-0.45525361127111807</c:v>
                </c:pt>
                <c:pt idx="19">
                  <c:v>-0.21958064085256979</c:v>
                </c:pt>
                <c:pt idx="20">
                  <c:v>-0.33199615364769386</c:v>
                </c:pt>
                <c:pt idx="21">
                  <c:v>7.5889508243108139E-2</c:v>
                </c:pt>
                <c:pt idx="22">
                  <c:v>0.63549659269040149</c:v>
                </c:pt>
                <c:pt idx="23">
                  <c:v>1.2525356173153028</c:v>
                </c:pt>
                <c:pt idx="24">
                  <c:v>1.5287402585753966</c:v>
                </c:pt>
                <c:pt idx="25">
                  <c:v>2.2256286189564349</c:v>
                </c:pt>
                <c:pt idx="26">
                  <c:v>3.3213429883267338</c:v>
                </c:pt>
                <c:pt idx="27">
                  <c:v>3.8207316037396737</c:v>
                </c:pt>
                <c:pt idx="28">
                  <c:v>3.5140265560328316</c:v>
                </c:pt>
                <c:pt idx="29">
                  <c:v>4.2666850364482087</c:v>
                </c:pt>
                <c:pt idx="30">
                  <c:v>5.0154121500997064</c:v>
                </c:pt>
                <c:pt idx="31">
                  <c:v>5.0423313447549134</c:v>
                </c:pt>
                <c:pt idx="32">
                  <c:v>5.6137299255551056</c:v>
                </c:pt>
                <c:pt idx="33">
                  <c:v>5.7416181259088717</c:v>
                </c:pt>
                <c:pt idx="34">
                  <c:v>5.4230104252683873</c:v>
                </c:pt>
                <c:pt idx="35">
                  <c:v>5.5365012900563642</c:v>
                </c:pt>
                <c:pt idx="36">
                  <c:v>5.147985609675203</c:v>
                </c:pt>
                <c:pt idx="37">
                  <c:v>5.0896621019324897</c:v>
                </c:pt>
                <c:pt idx="38">
                  <c:v>5.1784523068070882</c:v>
                </c:pt>
                <c:pt idx="39">
                  <c:v>5.762384206563425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429-49E6-8774-776B78DECBFE}"/>
            </c:ext>
          </c:extLst>
        </c:ser>
        <c:ser>
          <c:idx val="2"/>
          <c:order val="1"/>
          <c:tx>
            <c:strRef>
              <c:f>'Crescimento crédito'!$R$8</c:f>
              <c:strCache>
                <c:ptCount val="1"/>
                <c:pt idx="0">
                  <c:v> Recursos livres</c:v>
                </c:pt>
              </c:strCache>
            </c:strRef>
          </c:tx>
          <c:spPr>
            <a:ln w="57150">
              <a:solidFill>
                <a:srgbClr val="9A7500"/>
              </a:solidFill>
              <a:prstDash val="solid"/>
            </a:ln>
          </c:spPr>
          <c:marker>
            <c:symbol val="none"/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429-49E6-8774-776B78DECBFE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429-49E6-8774-776B78DECBFE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429-49E6-8774-776B78DECBFE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7429-49E6-8774-776B78DECBFE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429-49E6-8774-776B78DECBFE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7429-49E6-8774-776B78DECBFE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7429-49E6-8774-776B78DECBFE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7429-49E6-8774-776B78DECBFE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7429-49E6-8774-776B78DECBFE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7429-49E6-8774-776B78DECBFE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7429-49E6-8774-776B78DECBFE}"/>
              </c:ext>
            </c:extLst>
          </c:dPt>
          <c:dPt>
            <c:idx val="1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7429-49E6-8774-776B78DECBFE}"/>
              </c:ext>
            </c:extLst>
          </c:dPt>
          <c:dPt>
            <c:idx val="1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7429-49E6-8774-776B78DECBFE}"/>
              </c:ext>
            </c:extLst>
          </c:dPt>
          <c:dPt>
            <c:idx val="1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7429-49E6-8774-776B78DECBFE}"/>
              </c:ext>
            </c:extLst>
          </c:dPt>
          <c:dPt>
            <c:idx val="1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7429-49E6-8774-776B78DECBFE}"/>
              </c:ext>
            </c:extLst>
          </c:dPt>
          <c:dPt>
            <c:idx val="1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7429-49E6-8774-776B78DECBFE}"/>
              </c:ext>
            </c:extLst>
          </c:dPt>
          <c:dPt>
            <c:idx val="1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7429-49E6-8774-776B78DECBFE}"/>
              </c:ext>
            </c:extLst>
          </c:dPt>
          <c:dPt>
            <c:idx val="1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7429-49E6-8774-776B78DECBFE}"/>
              </c:ext>
            </c:extLst>
          </c:dPt>
          <c:dPt>
            <c:idx val="1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7429-49E6-8774-776B78DECBFE}"/>
              </c:ext>
            </c:extLst>
          </c:dPt>
          <c:dPt>
            <c:idx val="1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7429-49E6-8774-776B78DECBFE}"/>
              </c:ext>
            </c:extLst>
          </c:dPt>
          <c:dPt>
            <c:idx val="2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7429-49E6-8774-776B78DECBFE}"/>
              </c:ext>
            </c:extLst>
          </c:dPt>
          <c:dPt>
            <c:idx val="2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7429-49E6-8774-776B78DECBFE}"/>
              </c:ext>
            </c:extLst>
          </c:dPt>
          <c:dPt>
            <c:idx val="2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7429-49E6-8774-776B78DECBFE}"/>
              </c:ext>
            </c:extLst>
          </c:dPt>
          <c:dPt>
            <c:idx val="2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7429-49E6-8774-776B78DECBFE}"/>
              </c:ext>
            </c:extLst>
          </c:dPt>
          <c:dPt>
            <c:idx val="2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7429-49E6-8774-776B78DECBFE}"/>
              </c:ext>
            </c:extLst>
          </c:dPt>
          <c:dPt>
            <c:idx val="2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7429-49E6-8774-776B78DECBFE}"/>
              </c:ext>
            </c:extLst>
          </c:dPt>
          <c:dPt>
            <c:idx val="2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7429-49E6-8774-776B78DECBFE}"/>
              </c:ext>
            </c:extLst>
          </c:dPt>
          <c:dPt>
            <c:idx val="2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7429-49E6-8774-776B78DECBFE}"/>
              </c:ext>
            </c:extLst>
          </c:dPt>
          <c:dPt>
            <c:idx val="2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7429-49E6-8774-776B78DECBFE}"/>
              </c:ext>
            </c:extLst>
          </c:dPt>
          <c:dPt>
            <c:idx val="3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7429-49E6-8774-776B78DECBFE}"/>
              </c:ext>
            </c:extLst>
          </c:dPt>
          <c:dPt>
            <c:idx val="3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F-7429-49E6-8774-776B78DECBFE}"/>
              </c:ext>
            </c:extLst>
          </c:dPt>
          <c:dPt>
            <c:idx val="3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0-7429-49E6-8774-776B78DECBFE}"/>
              </c:ext>
            </c:extLst>
          </c:dPt>
          <c:dPt>
            <c:idx val="3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1-7429-49E6-8774-776B78DECBFE}"/>
              </c:ext>
            </c:extLst>
          </c:dPt>
          <c:dPt>
            <c:idx val="3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2-7429-49E6-8774-776B78DECBFE}"/>
              </c:ext>
            </c:extLst>
          </c:dPt>
          <c:dPt>
            <c:idx val="3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3-7429-49E6-8774-776B78DECBFE}"/>
              </c:ext>
            </c:extLst>
          </c:dPt>
          <c:dPt>
            <c:idx val="3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4-7429-49E6-8774-776B78DECBFE}"/>
              </c:ext>
            </c:extLst>
          </c:dPt>
          <c:dPt>
            <c:idx val="5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5-7429-49E6-8774-776B78DECBFE}"/>
              </c:ext>
            </c:extLst>
          </c:dPt>
          <c:dPt>
            <c:idx val="6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6-7429-49E6-8774-776B78DECBFE}"/>
              </c:ext>
            </c:extLst>
          </c:dPt>
          <c:cat>
            <c:numRef>
              <c:f>'Crescimento crédito'!$P$10:$P$243</c:f>
              <c:numCache>
                <c:formatCode>mmm\ yy</c:formatCode>
                <c:ptCount val="234"/>
                <c:pt idx="0">
                  <c:v>42522</c:v>
                </c:pt>
                <c:pt idx="1">
                  <c:v>42552</c:v>
                </c:pt>
                <c:pt idx="2">
                  <c:v>42583</c:v>
                </c:pt>
                <c:pt idx="3">
                  <c:v>42614</c:v>
                </c:pt>
                <c:pt idx="4">
                  <c:v>42644</c:v>
                </c:pt>
                <c:pt idx="5">
                  <c:v>42675</c:v>
                </c:pt>
                <c:pt idx="6">
                  <c:v>42705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  <c:pt idx="19">
                  <c:v>43101</c:v>
                </c:pt>
                <c:pt idx="20">
                  <c:v>43132</c:v>
                </c:pt>
                <c:pt idx="21">
                  <c:v>43160</c:v>
                </c:pt>
                <c:pt idx="22">
                  <c:v>43191</c:v>
                </c:pt>
                <c:pt idx="23">
                  <c:v>43221</c:v>
                </c:pt>
                <c:pt idx="24">
                  <c:v>43252</c:v>
                </c:pt>
                <c:pt idx="25">
                  <c:v>43282</c:v>
                </c:pt>
                <c:pt idx="26">
                  <c:v>43313</c:v>
                </c:pt>
                <c:pt idx="27">
                  <c:v>43344</c:v>
                </c:pt>
                <c:pt idx="28">
                  <c:v>43374</c:v>
                </c:pt>
                <c:pt idx="29">
                  <c:v>43405</c:v>
                </c:pt>
                <c:pt idx="30">
                  <c:v>43435</c:v>
                </c:pt>
                <c:pt idx="31">
                  <c:v>43466</c:v>
                </c:pt>
                <c:pt idx="32">
                  <c:v>43497</c:v>
                </c:pt>
                <c:pt idx="33">
                  <c:v>43525</c:v>
                </c:pt>
                <c:pt idx="34">
                  <c:v>43556</c:v>
                </c:pt>
                <c:pt idx="35">
                  <c:v>43586</c:v>
                </c:pt>
                <c:pt idx="36">
                  <c:v>43617</c:v>
                </c:pt>
                <c:pt idx="37">
                  <c:v>43647</c:v>
                </c:pt>
                <c:pt idx="38">
                  <c:v>43678</c:v>
                </c:pt>
                <c:pt idx="39">
                  <c:v>43709</c:v>
                </c:pt>
                <c:pt idx="40">
                  <c:v>43739</c:v>
                </c:pt>
                <c:pt idx="41">
                  <c:v>43770</c:v>
                </c:pt>
                <c:pt idx="42">
                  <c:v>43800</c:v>
                </c:pt>
                <c:pt idx="43">
                  <c:v>43831</c:v>
                </c:pt>
                <c:pt idx="44">
                  <c:v>43862</c:v>
                </c:pt>
                <c:pt idx="45">
                  <c:v>43891</c:v>
                </c:pt>
                <c:pt idx="46">
                  <c:v>43922</c:v>
                </c:pt>
                <c:pt idx="47">
                  <c:v>43952</c:v>
                </c:pt>
                <c:pt idx="48">
                  <c:v>43983</c:v>
                </c:pt>
                <c:pt idx="49">
                  <c:v>44013</c:v>
                </c:pt>
                <c:pt idx="50">
                  <c:v>44044</c:v>
                </c:pt>
                <c:pt idx="51">
                  <c:v>44075</c:v>
                </c:pt>
                <c:pt idx="52">
                  <c:v>44105</c:v>
                </c:pt>
                <c:pt idx="53">
                  <c:v>44136</c:v>
                </c:pt>
                <c:pt idx="54">
                  <c:v>44166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cat>
          <c:val>
            <c:numRef>
              <c:f>'Crescimento crédito'!$R$10:$R$243</c:f>
              <c:numCache>
                <c:formatCode>0.0</c:formatCode>
                <c:ptCount val="234"/>
                <c:pt idx="0">
                  <c:v>-1.6949311498697028</c:v>
                </c:pt>
                <c:pt idx="1">
                  <c:v>-2.509033057452811</c:v>
                </c:pt>
                <c:pt idx="2">
                  <c:v>-3.1944449640184587</c:v>
                </c:pt>
                <c:pt idx="3">
                  <c:v>-3.8997930684113413</c:v>
                </c:pt>
                <c:pt idx="4">
                  <c:v>-3.7214611587787658</c:v>
                </c:pt>
                <c:pt idx="5">
                  <c:v>-4.1528848097408257</c:v>
                </c:pt>
                <c:pt idx="6">
                  <c:v>-4.9331264686095437</c:v>
                </c:pt>
                <c:pt idx="7">
                  <c:v>-5.0378241663014762</c:v>
                </c:pt>
                <c:pt idx="8">
                  <c:v>-4.4989293748532901</c:v>
                </c:pt>
                <c:pt idx="9">
                  <c:v>-3.5501052131435813</c:v>
                </c:pt>
                <c:pt idx="10">
                  <c:v>-3.2413265335187447</c:v>
                </c:pt>
                <c:pt idx="11">
                  <c:v>-3.6863711001641946</c:v>
                </c:pt>
                <c:pt idx="12">
                  <c:v>-2.3086458306170528</c:v>
                </c:pt>
                <c:pt idx="13">
                  <c:v>-2.0685048952710616</c:v>
                </c:pt>
                <c:pt idx="14">
                  <c:v>-1.4839856940713361</c:v>
                </c:pt>
                <c:pt idx="15">
                  <c:v>-1.1622606963377962</c:v>
                </c:pt>
                <c:pt idx="16">
                  <c:v>-0.38821889543251586</c:v>
                </c:pt>
                <c:pt idx="17">
                  <c:v>0.35612411589704607</c:v>
                </c:pt>
                <c:pt idx="18">
                  <c:v>1.8167949206918905</c:v>
                </c:pt>
                <c:pt idx="19">
                  <c:v>2.4304613131559591</c:v>
                </c:pt>
                <c:pt idx="20">
                  <c:v>2.4589014972470551</c:v>
                </c:pt>
                <c:pt idx="21">
                  <c:v>3.5624947601769605</c:v>
                </c:pt>
                <c:pt idx="22">
                  <c:v>4.9015496791590323</c:v>
                </c:pt>
                <c:pt idx="23">
                  <c:v>6.1023717566211815</c:v>
                </c:pt>
                <c:pt idx="24">
                  <c:v>6.79338909693179</c:v>
                </c:pt>
                <c:pt idx="25">
                  <c:v>7.4497706743891001</c:v>
                </c:pt>
                <c:pt idx="26">
                  <c:v>8.7973865096933679</c:v>
                </c:pt>
                <c:pt idx="27">
                  <c:v>9.4975040555428336</c:v>
                </c:pt>
                <c:pt idx="28">
                  <c:v>9.2594769073130294</c:v>
                </c:pt>
                <c:pt idx="29">
                  <c:v>10.196162855334308</c:v>
                </c:pt>
                <c:pt idx="30">
                  <c:v>10.665148155563031</c:v>
                </c:pt>
                <c:pt idx="31">
                  <c:v>10.852339303915073</c:v>
                </c:pt>
                <c:pt idx="32">
                  <c:v>11.597360534001893</c:v>
                </c:pt>
                <c:pt idx="33">
                  <c:v>11.637934550894784</c:v>
                </c:pt>
                <c:pt idx="34">
                  <c:v>11.336608533730441</c:v>
                </c:pt>
                <c:pt idx="35">
                  <c:v>11.934975307352545</c:v>
                </c:pt>
                <c:pt idx="36">
                  <c:v>11.873954113591267</c:v>
                </c:pt>
                <c:pt idx="37">
                  <c:v>12.124261828443935</c:v>
                </c:pt>
                <c:pt idx="38">
                  <c:v>12.120838834083344</c:v>
                </c:pt>
                <c:pt idx="39">
                  <c:v>13.05433039533159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7-7429-49E6-8774-776B78DECBFE}"/>
            </c:ext>
          </c:extLst>
        </c:ser>
        <c:ser>
          <c:idx val="1"/>
          <c:order val="2"/>
          <c:tx>
            <c:strRef>
              <c:f>'Crescimento crédito'!$U$8</c:f>
              <c:strCache>
                <c:ptCount val="1"/>
                <c:pt idx="0">
                  <c:v>Rótulo 1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4"/>
            <c:spPr>
              <a:solidFill>
                <a:srgbClr val="006666"/>
              </a:solidFill>
              <a:ln>
                <a:noFill/>
              </a:ln>
            </c:spPr>
          </c:marker>
          <c:dPt>
            <c:idx val="51"/>
            <c:marker>
              <c:spPr>
                <a:solidFill>
                  <a:srgbClr val="9A7500"/>
                </a:solidFill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8-7429-49E6-8774-776B78DECBFE}"/>
              </c:ext>
            </c:extLst>
          </c:dPt>
          <c:dPt>
            <c:idx val="63"/>
            <c:marker>
              <c:spPr>
                <a:solidFill>
                  <a:srgbClr val="9A7500"/>
                </a:solidFill>
                <a:ln>
                  <a:noFill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9-7429-49E6-8774-776B78DECBFE}"/>
              </c:ext>
            </c:extLst>
          </c:dPt>
          <c:dLbls>
            <c:dLbl>
              <c:idx val="11"/>
              <c:tx>
                <c:rich>
                  <a:bodyPr/>
                  <a:lstStyle/>
                  <a:p>
                    <a:fld id="{CA3FF416-B63E-4A05-BDDA-4D1324DAD499}" type="CATEGORYNAME">
                      <a:rPr lang="en-US" sz="2000" b="1"/>
                      <a:pPr/>
                      <a:t>[NOME DA CATEGORIA]</a:t>
                    </a:fld>
                    <a:endParaRPr lang="en-US" sz="2000" b="1" baseline="0"/>
                  </a:p>
                  <a:p>
                    <a:fld id="{52817483-7F2D-49C1-A2A8-A97BA77BD3FC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dLblPos val="b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7429-49E6-8774-776B78DECBF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2ED19AC4-23DD-4C6C-9BB9-408288B4222D}" type="CATEGORYNAME">
                      <a:rPr lang="en-US" sz="1600" b="0"/>
                      <a:pPr/>
                      <a:t>[NOME DA CATEGORIA]</a:t>
                    </a:fld>
                    <a:endParaRPr lang="en-US" sz="1600" b="0" baseline="0"/>
                  </a:p>
                  <a:p>
                    <a:fld id="{5CBF3FD9-F8FF-456B-94C3-632A5A5DBA0E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dLblPos val="b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7429-49E6-8774-776B78DECBF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0B3BD9C0-66B6-44E4-B817-40409A026F5D}" type="CATEGORYNAME">
                      <a:rPr lang="en-US" sz="2000" b="1"/>
                      <a:pPr/>
                      <a:t>[NOME DA CATEGORIA]</a:t>
                    </a:fld>
                    <a:endParaRPr lang="en-US" sz="2000" b="1" baseline="0"/>
                  </a:p>
                  <a:p>
                    <a:fld id="{2F1FFAD0-5110-4524-B642-A62B8C0B8D08}" type="VALUE">
                      <a:rPr lang="en-US" sz="2000" b="1"/>
                      <a:pPr/>
                      <a:t>[VALOR]</a:t>
                    </a:fld>
                    <a:endParaRPr lang="pt-BR"/>
                  </a:p>
                </c:rich>
              </c:tx>
              <c:dLblPos val="b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7429-49E6-8774-776B78DECBF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9"/>
              <c:layout>
                <c:manualLayout>
                  <c:x val="-5.2141182553195282E-2"/>
                  <c:y val="-8.146229097481835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7429-49E6-8774-776B78DECBFE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006666"/>
                    </a:solidFill>
                    <a:latin typeface="+mn-lt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'Crescimento crédito'!$P$10:$P$243</c:f>
              <c:numCache>
                <c:formatCode>mmm\ yy</c:formatCode>
                <c:ptCount val="234"/>
                <c:pt idx="0">
                  <c:v>42522</c:v>
                </c:pt>
                <c:pt idx="1">
                  <c:v>42552</c:v>
                </c:pt>
                <c:pt idx="2">
                  <c:v>42583</c:v>
                </c:pt>
                <c:pt idx="3">
                  <c:v>42614</c:v>
                </c:pt>
                <c:pt idx="4">
                  <c:v>42644</c:v>
                </c:pt>
                <c:pt idx="5">
                  <c:v>42675</c:v>
                </c:pt>
                <c:pt idx="6">
                  <c:v>42705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  <c:pt idx="19">
                  <c:v>43101</c:v>
                </c:pt>
                <c:pt idx="20">
                  <c:v>43132</c:v>
                </c:pt>
                <c:pt idx="21">
                  <c:v>43160</c:v>
                </c:pt>
                <c:pt idx="22">
                  <c:v>43191</c:v>
                </c:pt>
                <c:pt idx="23">
                  <c:v>43221</c:v>
                </c:pt>
                <c:pt idx="24">
                  <c:v>43252</c:v>
                </c:pt>
                <c:pt idx="25">
                  <c:v>43282</c:v>
                </c:pt>
                <c:pt idx="26">
                  <c:v>43313</c:v>
                </c:pt>
                <c:pt idx="27">
                  <c:v>43344</c:v>
                </c:pt>
                <c:pt idx="28">
                  <c:v>43374</c:v>
                </c:pt>
                <c:pt idx="29">
                  <c:v>43405</c:v>
                </c:pt>
                <c:pt idx="30">
                  <c:v>43435</c:v>
                </c:pt>
                <c:pt idx="31">
                  <c:v>43466</c:v>
                </c:pt>
                <c:pt idx="32">
                  <c:v>43497</c:v>
                </c:pt>
                <c:pt idx="33">
                  <c:v>43525</c:v>
                </c:pt>
                <c:pt idx="34">
                  <c:v>43556</c:v>
                </c:pt>
                <c:pt idx="35">
                  <c:v>43586</c:v>
                </c:pt>
                <c:pt idx="36">
                  <c:v>43617</c:v>
                </c:pt>
                <c:pt idx="37">
                  <c:v>43647</c:v>
                </c:pt>
                <c:pt idx="38">
                  <c:v>43678</c:v>
                </c:pt>
                <c:pt idx="39">
                  <c:v>43709</c:v>
                </c:pt>
                <c:pt idx="40">
                  <c:v>43739</c:v>
                </c:pt>
                <c:pt idx="41">
                  <c:v>43770</c:v>
                </c:pt>
                <c:pt idx="42">
                  <c:v>43800</c:v>
                </c:pt>
                <c:pt idx="43">
                  <c:v>43831</c:v>
                </c:pt>
                <c:pt idx="44">
                  <c:v>43862</c:v>
                </c:pt>
                <c:pt idx="45">
                  <c:v>43891</c:v>
                </c:pt>
                <c:pt idx="46">
                  <c:v>43922</c:v>
                </c:pt>
                <c:pt idx="47">
                  <c:v>43952</c:v>
                </c:pt>
                <c:pt idx="48">
                  <c:v>43983</c:v>
                </c:pt>
                <c:pt idx="49">
                  <c:v>44013</c:v>
                </c:pt>
                <c:pt idx="50">
                  <c:v>44044</c:v>
                </c:pt>
                <c:pt idx="51">
                  <c:v>44075</c:v>
                </c:pt>
                <c:pt idx="52">
                  <c:v>44105</c:v>
                </c:pt>
                <c:pt idx="53">
                  <c:v>44136</c:v>
                </c:pt>
                <c:pt idx="54">
                  <c:v>44166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cat>
          <c:val>
            <c:numRef>
              <c:f>'Crescimento crédito'!$U$10:$U$243</c:f>
              <c:numCache>
                <c:formatCode>0.0</c:formatCode>
                <c:ptCount val="234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5.762384206563425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E-7429-49E6-8774-776B78DECBFE}"/>
            </c:ext>
          </c:extLst>
        </c:ser>
        <c:ser>
          <c:idx val="3"/>
          <c:order val="3"/>
          <c:tx>
            <c:strRef>
              <c:f>'Crescimento crédito'!$V$8</c:f>
              <c:strCache>
                <c:ptCount val="1"/>
                <c:pt idx="0">
                  <c:v>Rótulo 2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4"/>
            <c:spPr>
              <a:solidFill>
                <a:srgbClr val="9A7500"/>
              </a:solidFill>
              <a:ln>
                <a:noFill/>
              </a:ln>
            </c:spPr>
          </c:marker>
          <c:dLbls>
            <c:dLbl>
              <c:idx val="39"/>
              <c:layout>
                <c:manualLayout>
                  <c:x val="-4.8097971772658218E-2"/>
                  <c:y val="-8.1008050144127458E-2"/>
                </c:manualLayout>
              </c:layout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7429-49E6-8774-776B78DECBFE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9A7500"/>
                    </a:solidFill>
                    <a:latin typeface="+mn-lt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'Crescimento crédito'!$P$10:$P$243</c:f>
              <c:numCache>
                <c:formatCode>mmm\ yy</c:formatCode>
                <c:ptCount val="234"/>
                <c:pt idx="0">
                  <c:v>42522</c:v>
                </c:pt>
                <c:pt idx="1">
                  <c:v>42552</c:v>
                </c:pt>
                <c:pt idx="2">
                  <c:v>42583</c:v>
                </c:pt>
                <c:pt idx="3">
                  <c:v>42614</c:v>
                </c:pt>
                <c:pt idx="4">
                  <c:v>42644</c:v>
                </c:pt>
                <c:pt idx="5">
                  <c:v>42675</c:v>
                </c:pt>
                <c:pt idx="6">
                  <c:v>42705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  <c:pt idx="19">
                  <c:v>43101</c:v>
                </c:pt>
                <c:pt idx="20">
                  <c:v>43132</c:v>
                </c:pt>
                <c:pt idx="21">
                  <c:v>43160</c:v>
                </c:pt>
                <c:pt idx="22">
                  <c:v>43191</c:v>
                </c:pt>
                <c:pt idx="23">
                  <c:v>43221</c:v>
                </c:pt>
                <c:pt idx="24">
                  <c:v>43252</c:v>
                </c:pt>
                <c:pt idx="25">
                  <c:v>43282</c:v>
                </c:pt>
                <c:pt idx="26">
                  <c:v>43313</c:v>
                </c:pt>
                <c:pt idx="27">
                  <c:v>43344</c:v>
                </c:pt>
                <c:pt idx="28">
                  <c:v>43374</c:v>
                </c:pt>
                <c:pt idx="29">
                  <c:v>43405</c:v>
                </c:pt>
                <c:pt idx="30">
                  <c:v>43435</c:v>
                </c:pt>
                <c:pt idx="31">
                  <c:v>43466</c:v>
                </c:pt>
                <c:pt idx="32">
                  <c:v>43497</c:v>
                </c:pt>
                <c:pt idx="33">
                  <c:v>43525</c:v>
                </c:pt>
                <c:pt idx="34">
                  <c:v>43556</c:v>
                </c:pt>
                <c:pt idx="35">
                  <c:v>43586</c:v>
                </c:pt>
                <c:pt idx="36">
                  <c:v>43617</c:v>
                </c:pt>
                <c:pt idx="37">
                  <c:v>43647</c:v>
                </c:pt>
                <c:pt idx="38">
                  <c:v>43678</c:v>
                </c:pt>
                <c:pt idx="39">
                  <c:v>43709</c:v>
                </c:pt>
                <c:pt idx="40">
                  <c:v>43739</c:v>
                </c:pt>
                <c:pt idx="41">
                  <c:v>43770</c:v>
                </c:pt>
                <c:pt idx="42">
                  <c:v>43800</c:v>
                </c:pt>
                <c:pt idx="43">
                  <c:v>43831</c:v>
                </c:pt>
                <c:pt idx="44">
                  <c:v>43862</c:v>
                </c:pt>
                <c:pt idx="45">
                  <c:v>43891</c:v>
                </c:pt>
                <c:pt idx="46">
                  <c:v>43922</c:v>
                </c:pt>
                <c:pt idx="47">
                  <c:v>43952</c:v>
                </c:pt>
                <c:pt idx="48">
                  <c:v>43983</c:v>
                </c:pt>
                <c:pt idx="49">
                  <c:v>44013</c:v>
                </c:pt>
                <c:pt idx="50">
                  <c:v>44044</c:v>
                </c:pt>
                <c:pt idx="51">
                  <c:v>44075</c:v>
                </c:pt>
                <c:pt idx="52">
                  <c:v>44105</c:v>
                </c:pt>
                <c:pt idx="53">
                  <c:v>44136</c:v>
                </c:pt>
                <c:pt idx="54">
                  <c:v>44166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cat>
          <c:val>
            <c:numRef>
              <c:f>'Crescimento crédito'!$V$10:$V$243</c:f>
              <c:numCache>
                <c:formatCode>0.0</c:formatCode>
                <c:ptCount val="234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13.05433039533159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30-7429-49E6-8774-776B78DEC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132576"/>
        <c:axId val="208131008"/>
      </c:lineChart>
      <c:dateAx>
        <c:axId val="208132576"/>
        <c:scaling>
          <c:orientation val="minMax"/>
          <c:max val="43709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12700">
            <a:solidFill>
              <a:srgbClr val="006666"/>
            </a:solidFill>
          </a:ln>
        </c:spPr>
        <c:txPr>
          <a:bodyPr rot="0" vert="horz"/>
          <a:lstStyle/>
          <a:p>
            <a:pPr>
              <a:defRPr>
                <a:solidFill>
                  <a:srgbClr val="006666"/>
                </a:solidFill>
                <a:latin typeface="+mn-lt"/>
              </a:defRPr>
            </a:pPr>
            <a:endParaRPr lang="pt-BR"/>
          </a:p>
        </c:txPr>
        <c:crossAx val="208131008"/>
        <c:crosses val="autoZero"/>
        <c:auto val="1"/>
        <c:lblOffset val="100"/>
        <c:baseTimeUnit val="months"/>
        <c:majorUnit val="6"/>
        <c:majorTimeUnit val="months"/>
      </c:dateAx>
      <c:valAx>
        <c:axId val="208131008"/>
        <c:scaling>
          <c:orientation val="minMax"/>
          <c:max val="17"/>
          <c:min val="-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rgbClr val="006666"/>
                    </a:solidFill>
                    <a:latin typeface="+mn-lt"/>
                  </a:defRPr>
                </a:pPr>
                <a:r>
                  <a:rPr lang="pt-BR" sz="1800" b="0" i="0" baseline="0">
                    <a:effectLst/>
                  </a:rPr>
                  <a:t>Crescimento saldo - m/m-12 (%)</a:t>
                </a:r>
                <a:endParaRPr lang="en-US" sz="1600">
                  <a:effectLst/>
                </a:endParaRPr>
              </a:p>
            </c:rich>
          </c:tx>
          <c:layout>
            <c:manualLayout>
              <c:xMode val="edge"/>
              <c:yMode val="edge"/>
              <c:x val="1.0111112387766715E-3"/>
              <c:y val="0.1401113208865994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noFill/>
          <a:ln w="12700">
            <a:solidFill>
              <a:srgbClr val="006666"/>
            </a:solidFill>
          </a:ln>
        </c:spPr>
        <c:txPr>
          <a:bodyPr/>
          <a:lstStyle/>
          <a:p>
            <a:pPr>
              <a:defRPr>
                <a:solidFill>
                  <a:srgbClr val="006666"/>
                </a:solidFill>
                <a:latin typeface="+mn-lt"/>
              </a:defRPr>
            </a:pPr>
            <a:endParaRPr lang="pt-BR"/>
          </a:p>
        </c:txPr>
        <c:crossAx val="208132576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.94427000000000005"/>
          <c:w val="1"/>
          <c:h val="5.5729970185017533E-2"/>
        </c:manualLayout>
      </c:layout>
      <c:overlay val="0"/>
      <c:txPr>
        <a:bodyPr/>
        <a:lstStyle/>
        <a:p>
          <a:pPr>
            <a:defRPr>
              <a:solidFill>
                <a:srgbClr val="006666"/>
              </a:solidFill>
              <a:latin typeface="+mn-lt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900481189851275E-2"/>
          <c:y val="3.1872576475793286E-2"/>
          <c:w val="0.88254396325459317"/>
          <c:h val="0.6853127571506375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Tabelas_Graficos!$B$73</c:f>
              <c:strCache>
                <c:ptCount val="1"/>
                <c:pt idx="0">
                  <c:v>Demais modalidades de crédito (ex-direcionado)</c:v>
                </c:pt>
              </c:strCache>
            </c:strRef>
          </c:tx>
          <c:spPr>
            <a:solidFill>
              <a:srgbClr val="9A7500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Tabelas_Graficos!$B$78:$B$84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2019*</c:v>
                </c:pt>
              </c:strCache>
            </c:strRef>
          </c:cat>
          <c:val>
            <c:numRef>
              <c:f>Tabelas_Graficos!$E$78:$E$84</c:f>
              <c:numCache>
                <c:formatCode>#,##0</c:formatCode>
                <c:ptCount val="7"/>
                <c:pt idx="0">
                  <c:v>103.02191556451444</c:v>
                </c:pt>
                <c:pt idx="1">
                  <c:v>31.455998585139412</c:v>
                </c:pt>
                <c:pt idx="2">
                  <c:v>-119.28716083133953</c:v>
                </c:pt>
                <c:pt idx="3">
                  <c:v>-176.29819950638486</c:v>
                </c:pt>
                <c:pt idx="4">
                  <c:v>57.056053386020679</c:v>
                </c:pt>
                <c:pt idx="5">
                  <c:v>183.26682086023419</c:v>
                </c:pt>
                <c:pt idx="6">
                  <c:v>201.33467198764521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57-42DE-A8C7-5CE07E81F256}"/>
            </c:ext>
          </c:extLst>
        </c:ser>
        <c:ser>
          <c:idx val="0"/>
          <c:order val="1"/>
          <c:tx>
            <c:strRef>
              <c:f>Tabelas_Graficos!$B$17</c:f>
              <c:strCache>
                <c:ptCount val="1"/>
                <c:pt idx="0">
                  <c:v>Crédito direcionado</c:v>
                </c:pt>
              </c:strCache>
            </c:strRef>
          </c:tx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Tabelas_Graficos!$B$78:$B$84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2019*</c:v>
                </c:pt>
              </c:strCache>
            </c:strRef>
          </c:cat>
          <c:val>
            <c:numRef>
              <c:f>Tabelas_Graficos!$E$22:$E$28</c:f>
              <c:numCache>
                <c:formatCode>#,##0</c:formatCode>
                <c:ptCount val="7"/>
                <c:pt idx="0">
                  <c:v>159.03494890235848</c:v>
                </c:pt>
                <c:pt idx="1">
                  <c:v>166.8881269134111</c:v>
                </c:pt>
                <c:pt idx="2">
                  <c:v>72.168232709466054</c:v>
                </c:pt>
                <c:pt idx="3">
                  <c:v>-99.825504460815367</c:v>
                </c:pt>
                <c:pt idx="4">
                  <c:v>-98.258154354122652</c:v>
                </c:pt>
                <c:pt idx="5">
                  <c:v>-63.688277387799474</c:v>
                </c:pt>
                <c:pt idx="6">
                  <c:v>-70.627584661948674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57-42DE-A8C7-5CE07E81F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134536"/>
        <c:axId val="208131792"/>
      </c:barChart>
      <c:lineChart>
        <c:grouping val="standard"/>
        <c:varyColors val="0"/>
        <c:ser>
          <c:idx val="2"/>
          <c:order val="2"/>
          <c:tx>
            <c:strRef>
              <c:f>Tabelas_Graficos!$C$97</c:f>
              <c:strCache>
                <c:ptCount val="1"/>
                <c:pt idx="0">
                  <c:v>Crédito Consolidado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Tabelas_Graficos!$B$78:$B$84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2019*</c:v>
                </c:pt>
              </c:strCache>
            </c:strRef>
          </c:cat>
          <c:val>
            <c:numRef>
              <c:f>Tabelas_Graficos!$C$105:$C$111</c:f>
              <c:numCache>
                <c:formatCode>#,##0</c:formatCode>
                <c:ptCount val="7"/>
                <c:pt idx="0">
                  <c:v>262.05686446687292</c:v>
                </c:pt>
                <c:pt idx="1">
                  <c:v>198.34412549855051</c:v>
                </c:pt>
                <c:pt idx="2">
                  <c:v>-47.118928121873481</c:v>
                </c:pt>
                <c:pt idx="3">
                  <c:v>-276.12370396720024</c:v>
                </c:pt>
                <c:pt idx="4">
                  <c:v>-41.202100968101973</c:v>
                </c:pt>
                <c:pt idx="5">
                  <c:v>119.57854347243472</c:v>
                </c:pt>
                <c:pt idx="6">
                  <c:v>130.70708732569653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657-42DE-A8C7-5CE07E81F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134536"/>
        <c:axId val="208131792"/>
      </c:lineChart>
      <c:catAx>
        <c:axId val="20813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1792"/>
        <c:crosses val="autoZero"/>
        <c:auto val="1"/>
        <c:lblAlgn val="ctr"/>
        <c:lblOffset val="100"/>
        <c:noMultiLvlLbl val="0"/>
      </c:catAx>
      <c:valAx>
        <c:axId val="20813179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4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57451756649134"/>
          <c:w val="1"/>
          <c:h val="0.11217780552917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25C75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rgbClr val="025C75"/>
          </a:solidFill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07629919713083"/>
          <c:y val="3.7703513281919454E-2"/>
          <c:w val="0.52360708938417844"/>
          <c:h val="0.793486765311148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25C7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95-4D09-8B11-988C3F1FD67C}"/>
              </c:ext>
            </c:extLst>
          </c:dPt>
          <c:dPt>
            <c:idx val="1"/>
            <c:bubble3D val="0"/>
            <c:spPr>
              <a:solidFill>
                <a:srgbClr val="9A75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95-4D09-8B11-988C3F1FD67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95-4D09-8B11-988C3F1FD67C}"/>
              </c:ext>
            </c:extLst>
          </c:dPt>
          <c:dPt>
            <c:idx val="3"/>
            <c:bubble3D val="0"/>
            <c:spPr>
              <a:solidFill>
                <a:srgbClr val="54823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895-4D09-8B11-988C3F1FD6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895-4D09-8B11-988C3F1FD67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'[Gráficos crédito.xlsx]DECOMPOSIÇÃO SPREAD'!$F$3:$F$6</c:f>
              <c:strCache>
                <c:ptCount val="4"/>
                <c:pt idx="0">
                  <c:v>Inadimplência</c:v>
                </c:pt>
                <c:pt idx="1">
                  <c:v>Despesas administrativas</c:v>
                </c:pt>
                <c:pt idx="2">
                  <c:v>Tributos e FGC</c:v>
                </c:pt>
                <c:pt idx="3">
                  <c:v>Margem financeira do ICC</c:v>
                </c:pt>
              </c:strCache>
            </c:strRef>
          </c:cat>
          <c:val>
            <c:numRef>
              <c:f>'[Gráficos crédito.xlsx]DECOMPOSIÇÃO SPREAD'!$E$3:$E$6</c:f>
              <c:numCache>
                <c:formatCode>0.0%</c:formatCode>
                <c:ptCount val="4"/>
                <c:pt idx="0">
                  <c:v>0.372</c:v>
                </c:pt>
                <c:pt idx="1">
                  <c:v>0.27400000000000002</c:v>
                </c:pt>
                <c:pt idx="2">
                  <c:v>0.20599999999999999</c:v>
                </c:pt>
                <c:pt idx="3">
                  <c:v>0.14899999999999999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895-4D09-8B11-988C3F1FD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63369240707439"/>
          <c:w val="1"/>
          <c:h val="0.153663075929256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rgbClr val="015C79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25C75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srgbClr val="025C75"/>
                </a:solidFill>
              </a:rPr>
              <a:t>Perfil</a:t>
            </a:r>
            <a:r>
              <a:rPr lang="pt-BR" sz="2800" b="1" baseline="0" dirty="0">
                <a:solidFill>
                  <a:srgbClr val="025C75"/>
                </a:solidFill>
              </a:rPr>
              <a:t> do usuário</a:t>
            </a:r>
            <a:endParaRPr lang="pt-BR" sz="2800" b="1" dirty="0">
              <a:solidFill>
                <a:srgbClr val="025C75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025C75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rgbClr val="025C75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A1-4460-9CC8-5D4B3181256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A1-4460-9CC8-5D4B3181256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A1-4460-9CC8-5D4B318125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Plan1!$B$6:$B$11</c:f>
              <c:strCache>
                <c:ptCount val="6"/>
                <c:pt idx="0">
                  <c:v>até o ensino médio</c:v>
                </c:pt>
                <c:pt idx="1">
                  <c:v>até 2 s.m.</c:v>
                </c:pt>
                <c:pt idx="2">
                  <c:v>de 34 a 54 anos</c:v>
                </c:pt>
                <c:pt idx="3">
                  <c:v>Inadimplentes
(      - no cheque especial)</c:v>
                </c:pt>
                <c:pt idx="4">
                  <c:v>maior dívida no cheque especial
(      -  total da dívida)</c:v>
                </c:pt>
                <c:pt idx="5">
                  <c:v>6 meses ou mais no ano
(      -  ano todo)</c:v>
                </c:pt>
              </c:strCache>
            </c:strRef>
          </c:cat>
          <c:val>
            <c:numRef>
              <c:f>Plan1!$C$6:$C$11</c:f>
              <c:numCache>
                <c:formatCode>General</c:formatCode>
                <c:ptCount val="6"/>
                <c:pt idx="0">
                  <c:v>67</c:v>
                </c:pt>
                <c:pt idx="1">
                  <c:v>44</c:v>
                </c:pt>
                <c:pt idx="2">
                  <c:v>44</c:v>
                </c:pt>
                <c:pt idx="3">
                  <c:v>8.8000000000000007</c:v>
                </c:pt>
                <c:pt idx="4">
                  <c:v>7</c:v>
                </c:pt>
                <c:pt idx="5">
                  <c:v>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A1-4460-9CC8-5D4B3181256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DA1-4460-9CC8-5D4B31812560}"/>
              </c:ext>
            </c:extLst>
          </c:dPt>
          <c:dPt>
            <c:idx val="4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DA1-4460-9CC8-5D4B31812560}"/>
              </c:ext>
            </c:extLst>
          </c:dPt>
          <c:dPt>
            <c:idx val="5"/>
            <c:invertIfNegative val="0"/>
            <c:bubble3D val="0"/>
            <c:spPr>
              <a:solidFill>
                <a:srgbClr val="025C7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DA1-4460-9CC8-5D4B31812560}"/>
              </c:ext>
            </c:extLst>
          </c:dPt>
          <c:dLbls>
            <c:dLbl>
              <c:idx val="3"/>
              <c:layout>
                <c:manualLayout>
                  <c:x val="6.3131313131313135E-2"/>
                  <c:y val="3.703703703703703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16,8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DA1-4460-9CC8-5D4B3181256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505050505050504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>
                        <a:solidFill>
                          <a:sysClr val="windowText" lastClr="000000"/>
                        </a:solidFill>
                      </a:rPr>
                      <a:t>12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DA1-4460-9CC8-5D4B3181256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5223391010804832"/>
                  <c:y val="-3.703771367326184E-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DA1-4460-9CC8-5D4B3181256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Plan1!$B$6:$B$11</c:f>
              <c:strCache>
                <c:ptCount val="6"/>
                <c:pt idx="0">
                  <c:v>até o ensino médio</c:v>
                </c:pt>
                <c:pt idx="1">
                  <c:v>até 2 s.m.</c:v>
                </c:pt>
                <c:pt idx="2">
                  <c:v>de 34 a 54 anos</c:v>
                </c:pt>
                <c:pt idx="3">
                  <c:v>Inadimplentes
(      - no cheque especial)</c:v>
                </c:pt>
                <c:pt idx="4">
                  <c:v>maior dívida no cheque especial
(      -  total da dívida)</c:v>
                </c:pt>
                <c:pt idx="5">
                  <c:v>6 meses ou mais no ano
(      -  ano todo)</c:v>
                </c:pt>
              </c:strCache>
            </c:strRef>
          </c:cat>
          <c:val>
            <c:numRef>
              <c:f>Plan1!$D$6:$D$11</c:f>
              <c:numCache>
                <c:formatCode>General</c:formatCode>
                <c:ptCount val="6"/>
                <c:pt idx="3">
                  <c:v>8</c:v>
                </c:pt>
                <c:pt idx="4">
                  <c:v>5</c:v>
                </c:pt>
                <c:pt idx="5">
                  <c:v>30.5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7DA1-4460-9CC8-5D4B31812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134928"/>
        <c:axId val="208135712"/>
      </c:barChart>
      <c:catAx>
        <c:axId val="20813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5712"/>
        <c:crosses val="autoZero"/>
        <c:auto val="1"/>
        <c:lblAlgn val="ctr"/>
        <c:lblOffset val="100"/>
        <c:noMultiLvlLbl val="0"/>
      </c:catAx>
      <c:valAx>
        <c:axId val="208135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/>
                  <a:t>participação na amostra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13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272908146650153E-2"/>
          <c:y val="5.6928701076990766E-2"/>
          <c:w val="0.93588381306198942"/>
          <c:h val="0.80241649101974521"/>
        </c:manualLayout>
      </c:layout>
      <c:lineChart>
        <c:grouping val="standard"/>
        <c:varyColors val="0"/>
        <c:ser>
          <c:idx val="1"/>
          <c:order val="0"/>
          <c:tx>
            <c:v>Câmbio</c:v>
          </c:tx>
          <c:spPr>
            <a:ln w="34925" cap="rnd">
              <a:solidFill>
                <a:srgbClr val="1A7474"/>
              </a:solidFill>
              <a:round/>
            </a:ln>
            <a:effectLst/>
          </c:spPr>
          <c:marker>
            <c:symbol val="none"/>
          </c:marker>
          <c:cat>
            <c:numRef>
              <c:f>Worksheet!$D$9:$D$973</c:f>
              <c:numCache>
                <c:formatCode>m/d/yyyy</c:formatCode>
                <c:ptCount val="965"/>
                <c:pt idx="0">
                  <c:v>43735</c:v>
                </c:pt>
                <c:pt idx="1">
                  <c:v>43734</c:v>
                </c:pt>
                <c:pt idx="2">
                  <c:v>43733</c:v>
                </c:pt>
                <c:pt idx="3">
                  <c:v>43732</c:v>
                </c:pt>
                <c:pt idx="4">
                  <c:v>43731</c:v>
                </c:pt>
                <c:pt idx="5">
                  <c:v>43728</c:v>
                </c:pt>
                <c:pt idx="6">
                  <c:v>43727</c:v>
                </c:pt>
                <c:pt idx="7">
                  <c:v>43726</c:v>
                </c:pt>
                <c:pt idx="8">
                  <c:v>43725</c:v>
                </c:pt>
                <c:pt idx="9">
                  <c:v>43724</c:v>
                </c:pt>
                <c:pt idx="10">
                  <c:v>43721</c:v>
                </c:pt>
                <c:pt idx="11">
                  <c:v>43720</c:v>
                </c:pt>
                <c:pt idx="12">
                  <c:v>43719</c:v>
                </c:pt>
                <c:pt idx="13">
                  <c:v>43718</c:v>
                </c:pt>
                <c:pt idx="14">
                  <c:v>43717</c:v>
                </c:pt>
                <c:pt idx="15">
                  <c:v>43714</c:v>
                </c:pt>
                <c:pt idx="16">
                  <c:v>43713</c:v>
                </c:pt>
                <c:pt idx="17">
                  <c:v>43712</c:v>
                </c:pt>
                <c:pt idx="18">
                  <c:v>43711</c:v>
                </c:pt>
                <c:pt idx="19">
                  <c:v>43710</c:v>
                </c:pt>
                <c:pt idx="20">
                  <c:v>43707</c:v>
                </c:pt>
                <c:pt idx="21">
                  <c:v>43706</c:v>
                </c:pt>
                <c:pt idx="22">
                  <c:v>43705</c:v>
                </c:pt>
                <c:pt idx="23">
                  <c:v>43704</c:v>
                </c:pt>
                <c:pt idx="24">
                  <c:v>43703</c:v>
                </c:pt>
                <c:pt idx="25">
                  <c:v>43700</c:v>
                </c:pt>
                <c:pt idx="26">
                  <c:v>43699</c:v>
                </c:pt>
                <c:pt idx="27">
                  <c:v>43698</c:v>
                </c:pt>
                <c:pt idx="28">
                  <c:v>43697</c:v>
                </c:pt>
                <c:pt idx="29">
                  <c:v>43693</c:v>
                </c:pt>
                <c:pt idx="30">
                  <c:v>43692</c:v>
                </c:pt>
                <c:pt idx="31">
                  <c:v>43691</c:v>
                </c:pt>
                <c:pt idx="32">
                  <c:v>43690</c:v>
                </c:pt>
                <c:pt idx="33">
                  <c:v>43689</c:v>
                </c:pt>
                <c:pt idx="34">
                  <c:v>43686</c:v>
                </c:pt>
                <c:pt idx="35">
                  <c:v>43685</c:v>
                </c:pt>
                <c:pt idx="36">
                  <c:v>43684</c:v>
                </c:pt>
                <c:pt idx="37">
                  <c:v>43683</c:v>
                </c:pt>
                <c:pt idx="38">
                  <c:v>43682</c:v>
                </c:pt>
                <c:pt idx="39">
                  <c:v>43679</c:v>
                </c:pt>
                <c:pt idx="40">
                  <c:v>43678</c:v>
                </c:pt>
                <c:pt idx="41">
                  <c:v>43677</c:v>
                </c:pt>
                <c:pt idx="42">
                  <c:v>43676</c:v>
                </c:pt>
                <c:pt idx="43">
                  <c:v>43675</c:v>
                </c:pt>
                <c:pt idx="44">
                  <c:v>43672</c:v>
                </c:pt>
                <c:pt idx="45">
                  <c:v>43671</c:v>
                </c:pt>
                <c:pt idx="46">
                  <c:v>43670</c:v>
                </c:pt>
                <c:pt idx="47">
                  <c:v>43669</c:v>
                </c:pt>
                <c:pt idx="48">
                  <c:v>43668</c:v>
                </c:pt>
                <c:pt idx="49">
                  <c:v>43665</c:v>
                </c:pt>
                <c:pt idx="50">
                  <c:v>43664</c:v>
                </c:pt>
                <c:pt idx="51">
                  <c:v>43663</c:v>
                </c:pt>
                <c:pt idx="52">
                  <c:v>43662</c:v>
                </c:pt>
                <c:pt idx="53">
                  <c:v>43661</c:v>
                </c:pt>
                <c:pt idx="54">
                  <c:v>43658</c:v>
                </c:pt>
                <c:pt idx="55">
                  <c:v>43657</c:v>
                </c:pt>
                <c:pt idx="56">
                  <c:v>43656</c:v>
                </c:pt>
                <c:pt idx="57">
                  <c:v>43651</c:v>
                </c:pt>
                <c:pt idx="58">
                  <c:v>43650</c:v>
                </c:pt>
                <c:pt idx="59">
                  <c:v>43649</c:v>
                </c:pt>
                <c:pt idx="60">
                  <c:v>43648</c:v>
                </c:pt>
                <c:pt idx="61">
                  <c:v>43647</c:v>
                </c:pt>
                <c:pt idx="62">
                  <c:v>43644</c:v>
                </c:pt>
                <c:pt idx="63">
                  <c:v>43643</c:v>
                </c:pt>
                <c:pt idx="64">
                  <c:v>43642</c:v>
                </c:pt>
                <c:pt idx="65">
                  <c:v>43641</c:v>
                </c:pt>
                <c:pt idx="66">
                  <c:v>43640</c:v>
                </c:pt>
                <c:pt idx="67">
                  <c:v>43637</c:v>
                </c:pt>
                <c:pt idx="68">
                  <c:v>43635</c:v>
                </c:pt>
                <c:pt idx="69">
                  <c:v>43634</c:v>
                </c:pt>
                <c:pt idx="70">
                  <c:v>43630</c:v>
                </c:pt>
                <c:pt idx="71">
                  <c:v>43629</c:v>
                </c:pt>
                <c:pt idx="72">
                  <c:v>43628</c:v>
                </c:pt>
                <c:pt idx="73">
                  <c:v>43627</c:v>
                </c:pt>
                <c:pt idx="74">
                  <c:v>43626</c:v>
                </c:pt>
                <c:pt idx="75">
                  <c:v>43623</c:v>
                </c:pt>
                <c:pt idx="76">
                  <c:v>43622</c:v>
                </c:pt>
                <c:pt idx="77">
                  <c:v>43621</c:v>
                </c:pt>
                <c:pt idx="78">
                  <c:v>43620</c:v>
                </c:pt>
                <c:pt idx="79">
                  <c:v>43619</c:v>
                </c:pt>
                <c:pt idx="80">
                  <c:v>43616</c:v>
                </c:pt>
                <c:pt idx="81">
                  <c:v>43615</c:v>
                </c:pt>
                <c:pt idx="82">
                  <c:v>43614</c:v>
                </c:pt>
                <c:pt idx="83">
                  <c:v>43613</c:v>
                </c:pt>
                <c:pt idx="84">
                  <c:v>43612</c:v>
                </c:pt>
                <c:pt idx="85">
                  <c:v>43609</c:v>
                </c:pt>
                <c:pt idx="86">
                  <c:v>43608</c:v>
                </c:pt>
                <c:pt idx="87">
                  <c:v>43607</c:v>
                </c:pt>
                <c:pt idx="88">
                  <c:v>43606</c:v>
                </c:pt>
                <c:pt idx="89">
                  <c:v>43605</c:v>
                </c:pt>
                <c:pt idx="90">
                  <c:v>43602</c:v>
                </c:pt>
                <c:pt idx="91">
                  <c:v>43601</c:v>
                </c:pt>
                <c:pt idx="92">
                  <c:v>43600</c:v>
                </c:pt>
                <c:pt idx="93">
                  <c:v>43599</c:v>
                </c:pt>
                <c:pt idx="94">
                  <c:v>43598</c:v>
                </c:pt>
                <c:pt idx="95">
                  <c:v>43595</c:v>
                </c:pt>
                <c:pt idx="96">
                  <c:v>43594</c:v>
                </c:pt>
                <c:pt idx="97">
                  <c:v>43593</c:v>
                </c:pt>
                <c:pt idx="98">
                  <c:v>43592</c:v>
                </c:pt>
                <c:pt idx="99">
                  <c:v>43591</c:v>
                </c:pt>
                <c:pt idx="100">
                  <c:v>43588</c:v>
                </c:pt>
                <c:pt idx="101">
                  <c:v>43587</c:v>
                </c:pt>
                <c:pt idx="102">
                  <c:v>43585</c:v>
                </c:pt>
                <c:pt idx="103">
                  <c:v>43584</c:v>
                </c:pt>
                <c:pt idx="104">
                  <c:v>43581</c:v>
                </c:pt>
                <c:pt idx="105">
                  <c:v>43580</c:v>
                </c:pt>
                <c:pt idx="106">
                  <c:v>43579</c:v>
                </c:pt>
                <c:pt idx="107">
                  <c:v>43578</c:v>
                </c:pt>
                <c:pt idx="108">
                  <c:v>43577</c:v>
                </c:pt>
                <c:pt idx="109">
                  <c:v>43572</c:v>
                </c:pt>
                <c:pt idx="110">
                  <c:v>43571</c:v>
                </c:pt>
                <c:pt idx="111">
                  <c:v>43570</c:v>
                </c:pt>
                <c:pt idx="112">
                  <c:v>43567</c:v>
                </c:pt>
                <c:pt idx="113">
                  <c:v>43566</c:v>
                </c:pt>
                <c:pt idx="114">
                  <c:v>43565</c:v>
                </c:pt>
                <c:pt idx="115">
                  <c:v>43564</c:v>
                </c:pt>
                <c:pt idx="116">
                  <c:v>43563</c:v>
                </c:pt>
                <c:pt idx="117">
                  <c:v>43560</c:v>
                </c:pt>
                <c:pt idx="118">
                  <c:v>43559</c:v>
                </c:pt>
                <c:pt idx="119">
                  <c:v>43558</c:v>
                </c:pt>
                <c:pt idx="120">
                  <c:v>43556</c:v>
                </c:pt>
                <c:pt idx="121">
                  <c:v>43553</c:v>
                </c:pt>
                <c:pt idx="122">
                  <c:v>43552</c:v>
                </c:pt>
                <c:pt idx="123">
                  <c:v>43551</c:v>
                </c:pt>
                <c:pt idx="124">
                  <c:v>43550</c:v>
                </c:pt>
                <c:pt idx="125">
                  <c:v>43549</c:v>
                </c:pt>
                <c:pt idx="126">
                  <c:v>43546</c:v>
                </c:pt>
                <c:pt idx="127">
                  <c:v>43545</c:v>
                </c:pt>
                <c:pt idx="128">
                  <c:v>43544</c:v>
                </c:pt>
                <c:pt idx="129">
                  <c:v>43543</c:v>
                </c:pt>
                <c:pt idx="130">
                  <c:v>43542</c:v>
                </c:pt>
                <c:pt idx="131">
                  <c:v>43539</c:v>
                </c:pt>
                <c:pt idx="132">
                  <c:v>43538</c:v>
                </c:pt>
                <c:pt idx="133">
                  <c:v>43537</c:v>
                </c:pt>
                <c:pt idx="134">
                  <c:v>43536</c:v>
                </c:pt>
                <c:pt idx="135">
                  <c:v>43535</c:v>
                </c:pt>
                <c:pt idx="136">
                  <c:v>43532</c:v>
                </c:pt>
                <c:pt idx="137">
                  <c:v>43531</c:v>
                </c:pt>
                <c:pt idx="138">
                  <c:v>43530</c:v>
                </c:pt>
                <c:pt idx="139">
                  <c:v>43525</c:v>
                </c:pt>
                <c:pt idx="140">
                  <c:v>43524</c:v>
                </c:pt>
                <c:pt idx="141">
                  <c:v>43523</c:v>
                </c:pt>
                <c:pt idx="142">
                  <c:v>43522</c:v>
                </c:pt>
                <c:pt idx="143">
                  <c:v>43521</c:v>
                </c:pt>
                <c:pt idx="144">
                  <c:v>43518</c:v>
                </c:pt>
                <c:pt idx="145">
                  <c:v>43517</c:v>
                </c:pt>
                <c:pt idx="146">
                  <c:v>43516</c:v>
                </c:pt>
                <c:pt idx="147">
                  <c:v>43515</c:v>
                </c:pt>
                <c:pt idx="148">
                  <c:v>43514</c:v>
                </c:pt>
                <c:pt idx="149">
                  <c:v>43511</c:v>
                </c:pt>
                <c:pt idx="150">
                  <c:v>43510</c:v>
                </c:pt>
                <c:pt idx="151">
                  <c:v>43509</c:v>
                </c:pt>
                <c:pt idx="152">
                  <c:v>43508</c:v>
                </c:pt>
                <c:pt idx="153">
                  <c:v>43507</c:v>
                </c:pt>
                <c:pt idx="154">
                  <c:v>43504</c:v>
                </c:pt>
                <c:pt idx="155">
                  <c:v>43503</c:v>
                </c:pt>
                <c:pt idx="156">
                  <c:v>43502</c:v>
                </c:pt>
                <c:pt idx="157">
                  <c:v>43501</c:v>
                </c:pt>
                <c:pt idx="158">
                  <c:v>43500</c:v>
                </c:pt>
                <c:pt idx="159">
                  <c:v>43497</c:v>
                </c:pt>
                <c:pt idx="160">
                  <c:v>43496</c:v>
                </c:pt>
                <c:pt idx="161">
                  <c:v>43495</c:v>
                </c:pt>
                <c:pt idx="162">
                  <c:v>43494</c:v>
                </c:pt>
                <c:pt idx="163">
                  <c:v>43493</c:v>
                </c:pt>
                <c:pt idx="164">
                  <c:v>43490</c:v>
                </c:pt>
                <c:pt idx="165">
                  <c:v>43489</c:v>
                </c:pt>
                <c:pt idx="166">
                  <c:v>43488</c:v>
                </c:pt>
                <c:pt idx="167">
                  <c:v>43487</c:v>
                </c:pt>
                <c:pt idx="168">
                  <c:v>43486</c:v>
                </c:pt>
                <c:pt idx="169">
                  <c:v>43483</c:v>
                </c:pt>
                <c:pt idx="170">
                  <c:v>43482</c:v>
                </c:pt>
                <c:pt idx="171">
                  <c:v>43481</c:v>
                </c:pt>
                <c:pt idx="172">
                  <c:v>43480</c:v>
                </c:pt>
                <c:pt idx="173">
                  <c:v>43479</c:v>
                </c:pt>
                <c:pt idx="174">
                  <c:v>43476</c:v>
                </c:pt>
                <c:pt idx="175">
                  <c:v>43475</c:v>
                </c:pt>
                <c:pt idx="176">
                  <c:v>43474</c:v>
                </c:pt>
                <c:pt idx="177">
                  <c:v>43473</c:v>
                </c:pt>
                <c:pt idx="178">
                  <c:v>43472</c:v>
                </c:pt>
                <c:pt idx="179">
                  <c:v>43469</c:v>
                </c:pt>
                <c:pt idx="180">
                  <c:v>43468</c:v>
                </c:pt>
                <c:pt idx="181">
                  <c:v>43467</c:v>
                </c:pt>
                <c:pt idx="182">
                  <c:v>43466</c:v>
                </c:pt>
                <c:pt idx="183">
                  <c:v>43465</c:v>
                </c:pt>
                <c:pt idx="184">
                  <c:v>43462</c:v>
                </c:pt>
                <c:pt idx="185">
                  <c:v>43461</c:v>
                </c:pt>
                <c:pt idx="186">
                  <c:v>43460</c:v>
                </c:pt>
                <c:pt idx="187">
                  <c:v>43459</c:v>
                </c:pt>
                <c:pt idx="188">
                  <c:v>43458</c:v>
                </c:pt>
                <c:pt idx="189">
                  <c:v>43455</c:v>
                </c:pt>
                <c:pt idx="190">
                  <c:v>43454</c:v>
                </c:pt>
                <c:pt idx="191">
                  <c:v>43453</c:v>
                </c:pt>
                <c:pt idx="192">
                  <c:v>43452</c:v>
                </c:pt>
                <c:pt idx="193">
                  <c:v>43451</c:v>
                </c:pt>
                <c:pt idx="194">
                  <c:v>43448</c:v>
                </c:pt>
                <c:pt idx="195">
                  <c:v>43447</c:v>
                </c:pt>
                <c:pt idx="196">
                  <c:v>43446</c:v>
                </c:pt>
                <c:pt idx="197">
                  <c:v>43445</c:v>
                </c:pt>
                <c:pt idx="198">
                  <c:v>43444</c:v>
                </c:pt>
                <c:pt idx="199">
                  <c:v>43441</c:v>
                </c:pt>
                <c:pt idx="200">
                  <c:v>43440</c:v>
                </c:pt>
                <c:pt idx="201">
                  <c:v>43439</c:v>
                </c:pt>
                <c:pt idx="202">
                  <c:v>43438</c:v>
                </c:pt>
                <c:pt idx="203">
                  <c:v>43437</c:v>
                </c:pt>
                <c:pt idx="204">
                  <c:v>43434</c:v>
                </c:pt>
                <c:pt idx="205">
                  <c:v>43433</c:v>
                </c:pt>
                <c:pt idx="206">
                  <c:v>43432</c:v>
                </c:pt>
                <c:pt idx="207">
                  <c:v>43431</c:v>
                </c:pt>
                <c:pt idx="208">
                  <c:v>43430</c:v>
                </c:pt>
                <c:pt idx="209">
                  <c:v>43427</c:v>
                </c:pt>
                <c:pt idx="210">
                  <c:v>43426</c:v>
                </c:pt>
                <c:pt idx="211">
                  <c:v>43425</c:v>
                </c:pt>
                <c:pt idx="212">
                  <c:v>43424</c:v>
                </c:pt>
                <c:pt idx="213">
                  <c:v>43423</c:v>
                </c:pt>
                <c:pt idx="214">
                  <c:v>43420</c:v>
                </c:pt>
                <c:pt idx="215">
                  <c:v>43419</c:v>
                </c:pt>
                <c:pt idx="216">
                  <c:v>43418</c:v>
                </c:pt>
                <c:pt idx="217">
                  <c:v>43417</c:v>
                </c:pt>
                <c:pt idx="218">
                  <c:v>43416</c:v>
                </c:pt>
                <c:pt idx="219">
                  <c:v>43413</c:v>
                </c:pt>
                <c:pt idx="220">
                  <c:v>43412</c:v>
                </c:pt>
                <c:pt idx="221">
                  <c:v>43411</c:v>
                </c:pt>
                <c:pt idx="222">
                  <c:v>43410</c:v>
                </c:pt>
                <c:pt idx="223">
                  <c:v>43409</c:v>
                </c:pt>
                <c:pt idx="224">
                  <c:v>43406</c:v>
                </c:pt>
                <c:pt idx="225">
                  <c:v>43405</c:v>
                </c:pt>
                <c:pt idx="226">
                  <c:v>43404</c:v>
                </c:pt>
                <c:pt idx="227">
                  <c:v>43403</c:v>
                </c:pt>
                <c:pt idx="228">
                  <c:v>43402</c:v>
                </c:pt>
                <c:pt idx="229">
                  <c:v>43399</c:v>
                </c:pt>
                <c:pt idx="230">
                  <c:v>43398</c:v>
                </c:pt>
                <c:pt idx="231">
                  <c:v>43397</c:v>
                </c:pt>
                <c:pt idx="232">
                  <c:v>43396</c:v>
                </c:pt>
                <c:pt idx="233">
                  <c:v>43395</c:v>
                </c:pt>
                <c:pt idx="234">
                  <c:v>43392</c:v>
                </c:pt>
                <c:pt idx="235">
                  <c:v>43391</c:v>
                </c:pt>
                <c:pt idx="236">
                  <c:v>43390</c:v>
                </c:pt>
                <c:pt idx="237">
                  <c:v>43389</c:v>
                </c:pt>
                <c:pt idx="238">
                  <c:v>43388</c:v>
                </c:pt>
                <c:pt idx="239">
                  <c:v>43385</c:v>
                </c:pt>
                <c:pt idx="240">
                  <c:v>43384</c:v>
                </c:pt>
                <c:pt idx="241">
                  <c:v>43383</c:v>
                </c:pt>
                <c:pt idx="242">
                  <c:v>43382</c:v>
                </c:pt>
                <c:pt idx="243">
                  <c:v>43381</c:v>
                </c:pt>
                <c:pt idx="244">
                  <c:v>43378</c:v>
                </c:pt>
                <c:pt idx="245">
                  <c:v>43377</c:v>
                </c:pt>
                <c:pt idx="246">
                  <c:v>43376</c:v>
                </c:pt>
                <c:pt idx="247">
                  <c:v>43375</c:v>
                </c:pt>
                <c:pt idx="248">
                  <c:v>43374</c:v>
                </c:pt>
                <c:pt idx="249">
                  <c:v>43371</c:v>
                </c:pt>
                <c:pt idx="250">
                  <c:v>43370</c:v>
                </c:pt>
                <c:pt idx="251">
                  <c:v>43369</c:v>
                </c:pt>
                <c:pt idx="252">
                  <c:v>43368</c:v>
                </c:pt>
                <c:pt idx="253">
                  <c:v>43367</c:v>
                </c:pt>
                <c:pt idx="254">
                  <c:v>43364</c:v>
                </c:pt>
                <c:pt idx="255">
                  <c:v>43363</c:v>
                </c:pt>
                <c:pt idx="256">
                  <c:v>43362</c:v>
                </c:pt>
                <c:pt idx="257">
                  <c:v>43361</c:v>
                </c:pt>
                <c:pt idx="258">
                  <c:v>43360</c:v>
                </c:pt>
                <c:pt idx="259">
                  <c:v>43357</c:v>
                </c:pt>
                <c:pt idx="260">
                  <c:v>43356</c:v>
                </c:pt>
                <c:pt idx="261">
                  <c:v>43355</c:v>
                </c:pt>
                <c:pt idx="262">
                  <c:v>43354</c:v>
                </c:pt>
                <c:pt idx="263">
                  <c:v>43353</c:v>
                </c:pt>
                <c:pt idx="264">
                  <c:v>43350</c:v>
                </c:pt>
                <c:pt idx="265">
                  <c:v>43349</c:v>
                </c:pt>
                <c:pt idx="266">
                  <c:v>43348</c:v>
                </c:pt>
                <c:pt idx="267">
                  <c:v>43347</c:v>
                </c:pt>
                <c:pt idx="268">
                  <c:v>43346</c:v>
                </c:pt>
                <c:pt idx="269">
                  <c:v>43343</c:v>
                </c:pt>
                <c:pt idx="270">
                  <c:v>43342</c:v>
                </c:pt>
                <c:pt idx="271">
                  <c:v>43341</c:v>
                </c:pt>
                <c:pt idx="272">
                  <c:v>43340</c:v>
                </c:pt>
                <c:pt idx="273">
                  <c:v>43339</c:v>
                </c:pt>
                <c:pt idx="274">
                  <c:v>43336</c:v>
                </c:pt>
                <c:pt idx="275">
                  <c:v>43335</c:v>
                </c:pt>
                <c:pt idx="276">
                  <c:v>43334</c:v>
                </c:pt>
                <c:pt idx="277">
                  <c:v>43333</c:v>
                </c:pt>
                <c:pt idx="278">
                  <c:v>43332</c:v>
                </c:pt>
                <c:pt idx="279">
                  <c:v>43329</c:v>
                </c:pt>
                <c:pt idx="280">
                  <c:v>43328</c:v>
                </c:pt>
                <c:pt idx="281">
                  <c:v>43327</c:v>
                </c:pt>
                <c:pt idx="282">
                  <c:v>43326</c:v>
                </c:pt>
                <c:pt idx="283">
                  <c:v>43325</c:v>
                </c:pt>
                <c:pt idx="284">
                  <c:v>43322</c:v>
                </c:pt>
                <c:pt idx="285">
                  <c:v>43321</c:v>
                </c:pt>
                <c:pt idx="286">
                  <c:v>43320</c:v>
                </c:pt>
                <c:pt idx="287">
                  <c:v>43319</c:v>
                </c:pt>
                <c:pt idx="288">
                  <c:v>43318</c:v>
                </c:pt>
                <c:pt idx="289">
                  <c:v>43315</c:v>
                </c:pt>
                <c:pt idx="290">
                  <c:v>43314</c:v>
                </c:pt>
                <c:pt idx="291">
                  <c:v>43313</c:v>
                </c:pt>
                <c:pt idx="292">
                  <c:v>43312</c:v>
                </c:pt>
                <c:pt idx="293">
                  <c:v>43311</c:v>
                </c:pt>
                <c:pt idx="294">
                  <c:v>43308</c:v>
                </c:pt>
                <c:pt idx="295">
                  <c:v>43307</c:v>
                </c:pt>
                <c:pt idx="296">
                  <c:v>43306</c:v>
                </c:pt>
                <c:pt idx="297">
                  <c:v>43305</c:v>
                </c:pt>
                <c:pt idx="298">
                  <c:v>43304</c:v>
                </c:pt>
                <c:pt idx="299">
                  <c:v>43301</c:v>
                </c:pt>
                <c:pt idx="300">
                  <c:v>43300</c:v>
                </c:pt>
                <c:pt idx="301">
                  <c:v>43299</c:v>
                </c:pt>
                <c:pt idx="302">
                  <c:v>43298</c:v>
                </c:pt>
                <c:pt idx="303">
                  <c:v>43297</c:v>
                </c:pt>
                <c:pt idx="304">
                  <c:v>43294</c:v>
                </c:pt>
                <c:pt idx="305">
                  <c:v>43293</c:v>
                </c:pt>
                <c:pt idx="306">
                  <c:v>43292</c:v>
                </c:pt>
                <c:pt idx="307">
                  <c:v>43291</c:v>
                </c:pt>
                <c:pt idx="308">
                  <c:v>43290</c:v>
                </c:pt>
                <c:pt idx="309">
                  <c:v>43287</c:v>
                </c:pt>
                <c:pt idx="310">
                  <c:v>43286</c:v>
                </c:pt>
                <c:pt idx="311">
                  <c:v>43285</c:v>
                </c:pt>
                <c:pt idx="312">
                  <c:v>43284</c:v>
                </c:pt>
                <c:pt idx="313">
                  <c:v>43283</c:v>
                </c:pt>
                <c:pt idx="314">
                  <c:v>43280</c:v>
                </c:pt>
                <c:pt idx="315">
                  <c:v>43279</c:v>
                </c:pt>
                <c:pt idx="316">
                  <c:v>43278</c:v>
                </c:pt>
                <c:pt idx="317">
                  <c:v>43277</c:v>
                </c:pt>
                <c:pt idx="318">
                  <c:v>43276</c:v>
                </c:pt>
                <c:pt idx="319">
                  <c:v>43273</c:v>
                </c:pt>
                <c:pt idx="320">
                  <c:v>43272</c:v>
                </c:pt>
                <c:pt idx="321">
                  <c:v>43271</c:v>
                </c:pt>
                <c:pt idx="322">
                  <c:v>43270</c:v>
                </c:pt>
                <c:pt idx="323">
                  <c:v>43269</c:v>
                </c:pt>
                <c:pt idx="324">
                  <c:v>43266</c:v>
                </c:pt>
                <c:pt idx="325">
                  <c:v>43265</c:v>
                </c:pt>
                <c:pt idx="326">
                  <c:v>43264</c:v>
                </c:pt>
                <c:pt idx="327">
                  <c:v>43263</c:v>
                </c:pt>
                <c:pt idx="328">
                  <c:v>43262</c:v>
                </c:pt>
                <c:pt idx="329">
                  <c:v>43259</c:v>
                </c:pt>
                <c:pt idx="330">
                  <c:v>43258</c:v>
                </c:pt>
                <c:pt idx="331">
                  <c:v>43257</c:v>
                </c:pt>
                <c:pt idx="332">
                  <c:v>43256</c:v>
                </c:pt>
                <c:pt idx="333">
                  <c:v>43255</c:v>
                </c:pt>
                <c:pt idx="334">
                  <c:v>43252</c:v>
                </c:pt>
                <c:pt idx="335">
                  <c:v>43251</c:v>
                </c:pt>
                <c:pt idx="336">
                  <c:v>43250</c:v>
                </c:pt>
                <c:pt idx="337">
                  <c:v>43249</c:v>
                </c:pt>
                <c:pt idx="338">
                  <c:v>43248</c:v>
                </c:pt>
                <c:pt idx="339">
                  <c:v>43245</c:v>
                </c:pt>
                <c:pt idx="340">
                  <c:v>43244</c:v>
                </c:pt>
                <c:pt idx="341">
                  <c:v>43243</c:v>
                </c:pt>
                <c:pt idx="342">
                  <c:v>43242</c:v>
                </c:pt>
                <c:pt idx="343">
                  <c:v>43241</c:v>
                </c:pt>
                <c:pt idx="344">
                  <c:v>43238</c:v>
                </c:pt>
                <c:pt idx="345">
                  <c:v>43237</c:v>
                </c:pt>
                <c:pt idx="346">
                  <c:v>43236</c:v>
                </c:pt>
                <c:pt idx="347">
                  <c:v>43235</c:v>
                </c:pt>
                <c:pt idx="348">
                  <c:v>43234</c:v>
                </c:pt>
                <c:pt idx="349">
                  <c:v>43231</c:v>
                </c:pt>
                <c:pt idx="350">
                  <c:v>43230</c:v>
                </c:pt>
                <c:pt idx="351">
                  <c:v>43229</c:v>
                </c:pt>
                <c:pt idx="352">
                  <c:v>43228</c:v>
                </c:pt>
                <c:pt idx="353">
                  <c:v>43227</c:v>
                </c:pt>
                <c:pt idx="354">
                  <c:v>43224</c:v>
                </c:pt>
                <c:pt idx="355">
                  <c:v>43223</c:v>
                </c:pt>
                <c:pt idx="356">
                  <c:v>43222</c:v>
                </c:pt>
                <c:pt idx="357">
                  <c:v>43221</c:v>
                </c:pt>
                <c:pt idx="358">
                  <c:v>43220</c:v>
                </c:pt>
                <c:pt idx="359">
                  <c:v>43217</c:v>
                </c:pt>
                <c:pt idx="360">
                  <c:v>43216</c:v>
                </c:pt>
                <c:pt idx="361">
                  <c:v>43215</c:v>
                </c:pt>
                <c:pt idx="362">
                  <c:v>43214</c:v>
                </c:pt>
                <c:pt idx="363">
                  <c:v>43213</c:v>
                </c:pt>
                <c:pt idx="364">
                  <c:v>43210</c:v>
                </c:pt>
                <c:pt idx="365">
                  <c:v>43209</c:v>
                </c:pt>
                <c:pt idx="366">
                  <c:v>43208</c:v>
                </c:pt>
                <c:pt idx="367">
                  <c:v>43207</c:v>
                </c:pt>
                <c:pt idx="368">
                  <c:v>43206</c:v>
                </c:pt>
                <c:pt idx="369">
                  <c:v>43203</c:v>
                </c:pt>
                <c:pt idx="370">
                  <c:v>43202</c:v>
                </c:pt>
                <c:pt idx="371">
                  <c:v>43201</c:v>
                </c:pt>
                <c:pt idx="372">
                  <c:v>43200</c:v>
                </c:pt>
                <c:pt idx="373">
                  <c:v>43199</c:v>
                </c:pt>
                <c:pt idx="374">
                  <c:v>43196</c:v>
                </c:pt>
                <c:pt idx="375">
                  <c:v>43195</c:v>
                </c:pt>
                <c:pt idx="376">
                  <c:v>43194</c:v>
                </c:pt>
                <c:pt idx="377">
                  <c:v>43193</c:v>
                </c:pt>
                <c:pt idx="378">
                  <c:v>43192</c:v>
                </c:pt>
                <c:pt idx="379">
                  <c:v>43189</c:v>
                </c:pt>
                <c:pt idx="380">
                  <c:v>43188</c:v>
                </c:pt>
                <c:pt idx="381">
                  <c:v>43187</c:v>
                </c:pt>
                <c:pt idx="382">
                  <c:v>43186</c:v>
                </c:pt>
                <c:pt idx="383">
                  <c:v>43185</c:v>
                </c:pt>
                <c:pt idx="384">
                  <c:v>43182</c:v>
                </c:pt>
                <c:pt idx="385">
                  <c:v>43181</c:v>
                </c:pt>
                <c:pt idx="386">
                  <c:v>43180</c:v>
                </c:pt>
                <c:pt idx="387">
                  <c:v>43179</c:v>
                </c:pt>
                <c:pt idx="388">
                  <c:v>43178</c:v>
                </c:pt>
                <c:pt idx="389">
                  <c:v>43175</c:v>
                </c:pt>
                <c:pt idx="390">
                  <c:v>43174</c:v>
                </c:pt>
                <c:pt idx="391">
                  <c:v>43173</c:v>
                </c:pt>
                <c:pt idx="392">
                  <c:v>43172</c:v>
                </c:pt>
                <c:pt idx="393">
                  <c:v>43171</c:v>
                </c:pt>
                <c:pt idx="394">
                  <c:v>43168</c:v>
                </c:pt>
                <c:pt idx="395">
                  <c:v>43167</c:v>
                </c:pt>
                <c:pt idx="396">
                  <c:v>43166</c:v>
                </c:pt>
                <c:pt idx="397">
                  <c:v>43165</c:v>
                </c:pt>
                <c:pt idx="398">
                  <c:v>43164</c:v>
                </c:pt>
                <c:pt idx="399">
                  <c:v>43161</c:v>
                </c:pt>
                <c:pt idx="400">
                  <c:v>43160</c:v>
                </c:pt>
                <c:pt idx="401">
                  <c:v>43159</c:v>
                </c:pt>
                <c:pt idx="402">
                  <c:v>43158</c:v>
                </c:pt>
                <c:pt idx="403">
                  <c:v>43157</c:v>
                </c:pt>
                <c:pt idx="404">
                  <c:v>43154</c:v>
                </c:pt>
                <c:pt idx="405">
                  <c:v>43153</c:v>
                </c:pt>
                <c:pt idx="406">
                  <c:v>43152</c:v>
                </c:pt>
                <c:pt idx="407">
                  <c:v>43151</c:v>
                </c:pt>
                <c:pt idx="408">
                  <c:v>43150</c:v>
                </c:pt>
                <c:pt idx="409">
                  <c:v>43147</c:v>
                </c:pt>
                <c:pt idx="410">
                  <c:v>43146</c:v>
                </c:pt>
                <c:pt idx="411">
                  <c:v>43145</c:v>
                </c:pt>
                <c:pt idx="412">
                  <c:v>43144</c:v>
                </c:pt>
                <c:pt idx="413">
                  <c:v>43143</c:v>
                </c:pt>
                <c:pt idx="414">
                  <c:v>43140</c:v>
                </c:pt>
                <c:pt idx="415">
                  <c:v>43139</c:v>
                </c:pt>
                <c:pt idx="416">
                  <c:v>43138</c:v>
                </c:pt>
                <c:pt idx="417">
                  <c:v>43137</c:v>
                </c:pt>
                <c:pt idx="418">
                  <c:v>43136</c:v>
                </c:pt>
                <c:pt idx="419">
                  <c:v>43133</c:v>
                </c:pt>
                <c:pt idx="420">
                  <c:v>43132</c:v>
                </c:pt>
                <c:pt idx="421">
                  <c:v>43131</c:v>
                </c:pt>
                <c:pt idx="422">
                  <c:v>43130</c:v>
                </c:pt>
                <c:pt idx="423">
                  <c:v>43129</c:v>
                </c:pt>
                <c:pt idx="424">
                  <c:v>43126</c:v>
                </c:pt>
                <c:pt idx="425">
                  <c:v>43125</c:v>
                </c:pt>
                <c:pt idx="426">
                  <c:v>43124</c:v>
                </c:pt>
                <c:pt idx="427">
                  <c:v>43123</c:v>
                </c:pt>
                <c:pt idx="428">
                  <c:v>43122</c:v>
                </c:pt>
                <c:pt idx="429">
                  <c:v>43119</c:v>
                </c:pt>
                <c:pt idx="430">
                  <c:v>43118</c:v>
                </c:pt>
                <c:pt idx="431">
                  <c:v>43117</c:v>
                </c:pt>
                <c:pt idx="432">
                  <c:v>43116</c:v>
                </c:pt>
                <c:pt idx="433">
                  <c:v>43115</c:v>
                </c:pt>
                <c:pt idx="434">
                  <c:v>43112</c:v>
                </c:pt>
                <c:pt idx="435">
                  <c:v>43111</c:v>
                </c:pt>
                <c:pt idx="436">
                  <c:v>43110</c:v>
                </c:pt>
                <c:pt idx="437">
                  <c:v>43109</c:v>
                </c:pt>
                <c:pt idx="438">
                  <c:v>43108</c:v>
                </c:pt>
                <c:pt idx="439">
                  <c:v>43105</c:v>
                </c:pt>
                <c:pt idx="440">
                  <c:v>43104</c:v>
                </c:pt>
                <c:pt idx="441">
                  <c:v>43103</c:v>
                </c:pt>
                <c:pt idx="442">
                  <c:v>43102</c:v>
                </c:pt>
                <c:pt idx="443">
                  <c:v>43101</c:v>
                </c:pt>
                <c:pt idx="444">
                  <c:v>43098</c:v>
                </c:pt>
                <c:pt idx="445">
                  <c:v>43097</c:v>
                </c:pt>
                <c:pt idx="446">
                  <c:v>43096</c:v>
                </c:pt>
                <c:pt idx="447">
                  <c:v>43095</c:v>
                </c:pt>
                <c:pt idx="448">
                  <c:v>43094</c:v>
                </c:pt>
                <c:pt idx="449">
                  <c:v>43091</c:v>
                </c:pt>
                <c:pt idx="450">
                  <c:v>43090</c:v>
                </c:pt>
                <c:pt idx="451">
                  <c:v>43089</c:v>
                </c:pt>
                <c:pt idx="452">
                  <c:v>43088</c:v>
                </c:pt>
                <c:pt idx="453">
                  <c:v>43087</c:v>
                </c:pt>
                <c:pt idx="454">
                  <c:v>43084</c:v>
                </c:pt>
                <c:pt idx="455">
                  <c:v>43083</c:v>
                </c:pt>
                <c:pt idx="456">
                  <c:v>43082</c:v>
                </c:pt>
                <c:pt idx="457">
                  <c:v>43081</c:v>
                </c:pt>
                <c:pt idx="458">
                  <c:v>43080</c:v>
                </c:pt>
                <c:pt idx="459">
                  <c:v>43077</c:v>
                </c:pt>
                <c:pt idx="460">
                  <c:v>43076</c:v>
                </c:pt>
                <c:pt idx="461">
                  <c:v>43075</c:v>
                </c:pt>
                <c:pt idx="462">
                  <c:v>43074</c:v>
                </c:pt>
                <c:pt idx="463">
                  <c:v>43073</c:v>
                </c:pt>
                <c:pt idx="464">
                  <c:v>43070</c:v>
                </c:pt>
                <c:pt idx="465">
                  <c:v>43069</c:v>
                </c:pt>
                <c:pt idx="466">
                  <c:v>43068</c:v>
                </c:pt>
                <c:pt idx="467">
                  <c:v>43067</c:v>
                </c:pt>
                <c:pt idx="468">
                  <c:v>43066</c:v>
                </c:pt>
                <c:pt idx="469">
                  <c:v>43063</c:v>
                </c:pt>
                <c:pt idx="470">
                  <c:v>43062</c:v>
                </c:pt>
                <c:pt idx="471">
                  <c:v>43061</c:v>
                </c:pt>
                <c:pt idx="472">
                  <c:v>43060</c:v>
                </c:pt>
                <c:pt idx="473">
                  <c:v>43059</c:v>
                </c:pt>
                <c:pt idx="474">
                  <c:v>43056</c:v>
                </c:pt>
                <c:pt idx="475">
                  <c:v>43055</c:v>
                </c:pt>
                <c:pt idx="476">
                  <c:v>43054</c:v>
                </c:pt>
                <c:pt idx="477">
                  <c:v>43053</c:v>
                </c:pt>
                <c:pt idx="478">
                  <c:v>43052</c:v>
                </c:pt>
                <c:pt idx="479">
                  <c:v>43049</c:v>
                </c:pt>
                <c:pt idx="480">
                  <c:v>43048</c:v>
                </c:pt>
                <c:pt idx="481">
                  <c:v>43047</c:v>
                </c:pt>
                <c:pt idx="482">
                  <c:v>43046</c:v>
                </c:pt>
                <c:pt idx="483">
                  <c:v>43045</c:v>
                </c:pt>
                <c:pt idx="484">
                  <c:v>43042</c:v>
                </c:pt>
                <c:pt idx="485">
                  <c:v>43041</c:v>
                </c:pt>
                <c:pt idx="486">
                  <c:v>43040</c:v>
                </c:pt>
                <c:pt idx="487">
                  <c:v>43039</c:v>
                </c:pt>
                <c:pt idx="488">
                  <c:v>43038</c:v>
                </c:pt>
                <c:pt idx="489">
                  <c:v>43035</c:v>
                </c:pt>
                <c:pt idx="490">
                  <c:v>43034</c:v>
                </c:pt>
                <c:pt idx="491">
                  <c:v>43033</c:v>
                </c:pt>
                <c:pt idx="492">
                  <c:v>43032</c:v>
                </c:pt>
                <c:pt idx="493">
                  <c:v>43031</c:v>
                </c:pt>
                <c:pt idx="494">
                  <c:v>43028</c:v>
                </c:pt>
                <c:pt idx="495">
                  <c:v>43027</c:v>
                </c:pt>
                <c:pt idx="496">
                  <c:v>43026</c:v>
                </c:pt>
                <c:pt idx="497">
                  <c:v>43025</c:v>
                </c:pt>
                <c:pt idx="498">
                  <c:v>43024</c:v>
                </c:pt>
                <c:pt idx="499">
                  <c:v>43021</c:v>
                </c:pt>
                <c:pt idx="500">
                  <c:v>43020</c:v>
                </c:pt>
                <c:pt idx="501">
                  <c:v>43019</c:v>
                </c:pt>
                <c:pt idx="502">
                  <c:v>43018</c:v>
                </c:pt>
                <c:pt idx="503">
                  <c:v>43017</c:v>
                </c:pt>
                <c:pt idx="504">
                  <c:v>43014</c:v>
                </c:pt>
                <c:pt idx="505">
                  <c:v>43013</c:v>
                </c:pt>
                <c:pt idx="506">
                  <c:v>43012</c:v>
                </c:pt>
                <c:pt idx="507">
                  <c:v>43011</c:v>
                </c:pt>
                <c:pt idx="508">
                  <c:v>43010</c:v>
                </c:pt>
                <c:pt idx="509">
                  <c:v>43007</c:v>
                </c:pt>
                <c:pt idx="510">
                  <c:v>43006</c:v>
                </c:pt>
                <c:pt idx="511">
                  <c:v>43005</c:v>
                </c:pt>
                <c:pt idx="512">
                  <c:v>43004</c:v>
                </c:pt>
                <c:pt idx="513">
                  <c:v>43003</c:v>
                </c:pt>
                <c:pt idx="514">
                  <c:v>43000</c:v>
                </c:pt>
                <c:pt idx="515">
                  <c:v>42999</c:v>
                </c:pt>
                <c:pt idx="516">
                  <c:v>42998</c:v>
                </c:pt>
                <c:pt idx="517">
                  <c:v>42997</c:v>
                </c:pt>
                <c:pt idx="518">
                  <c:v>42996</c:v>
                </c:pt>
                <c:pt idx="519">
                  <c:v>42993</c:v>
                </c:pt>
                <c:pt idx="520">
                  <c:v>42992</c:v>
                </c:pt>
                <c:pt idx="521">
                  <c:v>42991</c:v>
                </c:pt>
                <c:pt idx="522">
                  <c:v>42990</c:v>
                </c:pt>
                <c:pt idx="523">
                  <c:v>42989</c:v>
                </c:pt>
                <c:pt idx="524">
                  <c:v>42986</c:v>
                </c:pt>
                <c:pt idx="525">
                  <c:v>42985</c:v>
                </c:pt>
                <c:pt idx="526">
                  <c:v>42984</c:v>
                </c:pt>
                <c:pt idx="527">
                  <c:v>42983</c:v>
                </c:pt>
                <c:pt idx="528">
                  <c:v>42982</c:v>
                </c:pt>
                <c:pt idx="529">
                  <c:v>42979</c:v>
                </c:pt>
                <c:pt idx="530">
                  <c:v>42978</c:v>
                </c:pt>
                <c:pt idx="531">
                  <c:v>42977</c:v>
                </c:pt>
                <c:pt idx="532">
                  <c:v>42976</c:v>
                </c:pt>
                <c:pt idx="533">
                  <c:v>42975</c:v>
                </c:pt>
                <c:pt idx="534">
                  <c:v>42972</c:v>
                </c:pt>
                <c:pt idx="535">
                  <c:v>42971</c:v>
                </c:pt>
                <c:pt idx="536">
                  <c:v>42970</c:v>
                </c:pt>
                <c:pt idx="537">
                  <c:v>42969</c:v>
                </c:pt>
                <c:pt idx="538">
                  <c:v>42968</c:v>
                </c:pt>
                <c:pt idx="539">
                  <c:v>42965</c:v>
                </c:pt>
                <c:pt idx="540">
                  <c:v>42964</c:v>
                </c:pt>
                <c:pt idx="541">
                  <c:v>42963</c:v>
                </c:pt>
                <c:pt idx="542">
                  <c:v>42962</c:v>
                </c:pt>
                <c:pt idx="543">
                  <c:v>42961</c:v>
                </c:pt>
                <c:pt idx="544">
                  <c:v>42958</c:v>
                </c:pt>
                <c:pt idx="545">
                  <c:v>42957</c:v>
                </c:pt>
                <c:pt idx="546">
                  <c:v>42956</c:v>
                </c:pt>
                <c:pt idx="547">
                  <c:v>42955</c:v>
                </c:pt>
                <c:pt idx="548">
                  <c:v>42954</c:v>
                </c:pt>
                <c:pt idx="549">
                  <c:v>42951</c:v>
                </c:pt>
                <c:pt idx="550">
                  <c:v>42950</c:v>
                </c:pt>
                <c:pt idx="551">
                  <c:v>42949</c:v>
                </c:pt>
                <c:pt idx="552">
                  <c:v>42948</c:v>
                </c:pt>
                <c:pt idx="553">
                  <c:v>42947</c:v>
                </c:pt>
                <c:pt idx="554">
                  <c:v>42944</c:v>
                </c:pt>
                <c:pt idx="555">
                  <c:v>42943</c:v>
                </c:pt>
                <c:pt idx="556">
                  <c:v>42942</c:v>
                </c:pt>
                <c:pt idx="557">
                  <c:v>42941</c:v>
                </c:pt>
                <c:pt idx="558">
                  <c:v>42940</c:v>
                </c:pt>
                <c:pt idx="559">
                  <c:v>42937</c:v>
                </c:pt>
                <c:pt idx="560">
                  <c:v>42936</c:v>
                </c:pt>
                <c:pt idx="561">
                  <c:v>42935</c:v>
                </c:pt>
                <c:pt idx="562">
                  <c:v>42934</c:v>
                </c:pt>
                <c:pt idx="563">
                  <c:v>42933</c:v>
                </c:pt>
                <c:pt idx="564">
                  <c:v>42930</c:v>
                </c:pt>
                <c:pt idx="565">
                  <c:v>42929</c:v>
                </c:pt>
                <c:pt idx="566">
                  <c:v>42928</c:v>
                </c:pt>
                <c:pt idx="567">
                  <c:v>42927</c:v>
                </c:pt>
                <c:pt idx="568">
                  <c:v>42926</c:v>
                </c:pt>
                <c:pt idx="569">
                  <c:v>42923</c:v>
                </c:pt>
                <c:pt idx="570">
                  <c:v>42922</c:v>
                </c:pt>
                <c:pt idx="571">
                  <c:v>42921</c:v>
                </c:pt>
                <c:pt idx="572">
                  <c:v>42920</c:v>
                </c:pt>
                <c:pt idx="573">
                  <c:v>42919</c:v>
                </c:pt>
                <c:pt idx="574">
                  <c:v>42916</c:v>
                </c:pt>
                <c:pt idx="575">
                  <c:v>42915</c:v>
                </c:pt>
                <c:pt idx="576">
                  <c:v>42914</c:v>
                </c:pt>
                <c:pt idx="577">
                  <c:v>42913</c:v>
                </c:pt>
                <c:pt idx="578">
                  <c:v>42912</c:v>
                </c:pt>
                <c:pt idx="579">
                  <c:v>42909</c:v>
                </c:pt>
                <c:pt idx="580">
                  <c:v>42908</c:v>
                </c:pt>
                <c:pt idx="581">
                  <c:v>42907</c:v>
                </c:pt>
                <c:pt idx="582">
                  <c:v>42906</c:v>
                </c:pt>
                <c:pt idx="583">
                  <c:v>42905</c:v>
                </c:pt>
                <c:pt idx="584">
                  <c:v>42902</c:v>
                </c:pt>
                <c:pt idx="585">
                  <c:v>42901</c:v>
                </c:pt>
                <c:pt idx="586">
                  <c:v>42900</c:v>
                </c:pt>
                <c:pt idx="587">
                  <c:v>42899</c:v>
                </c:pt>
                <c:pt idx="588">
                  <c:v>42898</c:v>
                </c:pt>
                <c:pt idx="589">
                  <c:v>42895</c:v>
                </c:pt>
                <c:pt idx="590">
                  <c:v>42894</c:v>
                </c:pt>
                <c:pt idx="591">
                  <c:v>42893</c:v>
                </c:pt>
                <c:pt idx="592">
                  <c:v>42892</c:v>
                </c:pt>
                <c:pt idx="593">
                  <c:v>42891</c:v>
                </c:pt>
                <c:pt idx="594">
                  <c:v>42888</c:v>
                </c:pt>
                <c:pt idx="595">
                  <c:v>42887</c:v>
                </c:pt>
                <c:pt idx="596">
                  <c:v>42886</c:v>
                </c:pt>
                <c:pt idx="597">
                  <c:v>42885</c:v>
                </c:pt>
                <c:pt idx="598">
                  <c:v>42884</c:v>
                </c:pt>
                <c:pt idx="599">
                  <c:v>42881</c:v>
                </c:pt>
                <c:pt idx="600">
                  <c:v>42880</c:v>
                </c:pt>
                <c:pt idx="601">
                  <c:v>42879</c:v>
                </c:pt>
                <c:pt idx="602">
                  <c:v>42878</c:v>
                </c:pt>
                <c:pt idx="603">
                  <c:v>42877</c:v>
                </c:pt>
                <c:pt idx="604">
                  <c:v>42874</c:v>
                </c:pt>
                <c:pt idx="605">
                  <c:v>42873</c:v>
                </c:pt>
                <c:pt idx="606">
                  <c:v>42872</c:v>
                </c:pt>
                <c:pt idx="607">
                  <c:v>42871</c:v>
                </c:pt>
                <c:pt idx="608">
                  <c:v>42870</c:v>
                </c:pt>
                <c:pt idx="609">
                  <c:v>42867</c:v>
                </c:pt>
                <c:pt idx="610">
                  <c:v>42866</c:v>
                </c:pt>
                <c:pt idx="611">
                  <c:v>42865</c:v>
                </c:pt>
                <c:pt idx="612">
                  <c:v>42864</c:v>
                </c:pt>
                <c:pt idx="613">
                  <c:v>42863</c:v>
                </c:pt>
                <c:pt idx="614">
                  <c:v>42860</c:v>
                </c:pt>
                <c:pt idx="615">
                  <c:v>42859</c:v>
                </c:pt>
                <c:pt idx="616">
                  <c:v>42858</c:v>
                </c:pt>
                <c:pt idx="617">
                  <c:v>42857</c:v>
                </c:pt>
                <c:pt idx="618">
                  <c:v>42856</c:v>
                </c:pt>
                <c:pt idx="619">
                  <c:v>42853</c:v>
                </c:pt>
                <c:pt idx="620">
                  <c:v>42852</c:v>
                </c:pt>
                <c:pt idx="621">
                  <c:v>42851</c:v>
                </c:pt>
                <c:pt idx="622">
                  <c:v>42850</c:v>
                </c:pt>
                <c:pt idx="623">
                  <c:v>42849</c:v>
                </c:pt>
                <c:pt idx="624">
                  <c:v>42846</c:v>
                </c:pt>
                <c:pt idx="625">
                  <c:v>42845</c:v>
                </c:pt>
                <c:pt idx="626">
                  <c:v>42844</c:v>
                </c:pt>
                <c:pt idx="627">
                  <c:v>42843</c:v>
                </c:pt>
                <c:pt idx="628">
                  <c:v>42842</c:v>
                </c:pt>
                <c:pt idx="629">
                  <c:v>42839</c:v>
                </c:pt>
                <c:pt idx="630">
                  <c:v>42838</c:v>
                </c:pt>
                <c:pt idx="631">
                  <c:v>42837</c:v>
                </c:pt>
                <c:pt idx="632">
                  <c:v>42836</c:v>
                </c:pt>
                <c:pt idx="633">
                  <c:v>42835</c:v>
                </c:pt>
                <c:pt idx="634">
                  <c:v>42832</c:v>
                </c:pt>
                <c:pt idx="635">
                  <c:v>42831</c:v>
                </c:pt>
                <c:pt idx="636">
                  <c:v>42830</c:v>
                </c:pt>
                <c:pt idx="637">
                  <c:v>42829</c:v>
                </c:pt>
                <c:pt idx="638">
                  <c:v>42828</c:v>
                </c:pt>
                <c:pt idx="639">
                  <c:v>42825</c:v>
                </c:pt>
                <c:pt idx="640">
                  <c:v>42824</c:v>
                </c:pt>
                <c:pt idx="641">
                  <c:v>42823</c:v>
                </c:pt>
                <c:pt idx="642">
                  <c:v>42822</c:v>
                </c:pt>
                <c:pt idx="643">
                  <c:v>42821</c:v>
                </c:pt>
                <c:pt idx="644">
                  <c:v>42818</c:v>
                </c:pt>
                <c:pt idx="645">
                  <c:v>42817</c:v>
                </c:pt>
                <c:pt idx="646">
                  <c:v>42816</c:v>
                </c:pt>
                <c:pt idx="647">
                  <c:v>42815</c:v>
                </c:pt>
                <c:pt idx="648">
                  <c:v>42814</c:v>
                </c:pt>
                <c:pt idx="649">
                  <c:v>42811</c:v>
                </c:pt>
                <c:pt idx="650">
                  <c:v>42810</c:v>
                </c:pt>
                <c:pt idx="651">
                  <c:v>42809</c:v>
                </c:pt>
                <c:pt idx="652">
                  <c:v>42808</c:v>
                </c:pt>
                <c:pt idx="653">
                  <c:v>42807</c:v>
                </c:pt>
                <c:pt idx="654">
                  <c:v>42804</c:v>
                </c:pt>
                <c:pt idx="655">
                  <c:v>42803</c:v>
                </c:pt>
                <c:pt idx="656">
                  <c:v>42802</c:v>
                </c:pt>
                <c:pt idx="657">
                  <c:v>42801</c:v>
                </c:pt>
                <c:pt idx="658">
                  <c:v>42800</c:v>
                </c:pt>
                <c:pt idx="659">
                  <c:v>42797</c:v>
                </c:pt>
                <c:pt idx="660">
                  <c:v>42796</c:v>
                </c:pt>
                <c:pt idx="661">
                  <c:v>42795</c:v>
                </c:pt>
                <c:pt idx="662">
                  <c:v>42794</c:v>
                </c:pt>
                <c:pt idx="663">
                  <c:v>42793</c:v>
                </c:pt>
                <c:pt idx="664">
                  <c:v>42790</c:v>
                </c:pt>
                <c:pt idx="665">
                  <c:v>42789</c:v>
                </c:pt>
                <c:pt idx="666">
                  <c:v>42788</c:v>
                </c:pt>
                <c:pt idx="667">
                  <c:v>42787</c:v>
                </c:pt>
                <c:pt idx="668">
                  <c:v>42786</c:v>
                </c:pt>
                <c:pt idx="669">
                  <c:v>42783</c:v>
                </c:pt>
                <c:pt idx="670">
                  <c:v>42782</c:v>
                </c:pt>
                <c:pt idx="671">
                  <c:v>42781</c:v>
                </c:pt>
                <c:pt idx="672">
                  <c:v>42780</c:v>
                </c:pt>
                <c:pt idx="673">
                  <c:v>42779</c:v>
                </c:pt>
                <c:pt idx="674">
                  <c:v>42776</c:v>
                </c:pt>
                <c:pt idx="675">
                  <c:v>42775</c:v>
                </c:pt>
                <c:pt idx="676">
                  <c:v>42774</c:v>
                </c:pt>
                <c:pt idx="677">
                  <c:v>42773</c:v>
                </c:pt>
                <c:pt idx="678">
                  <c:v>42772</c:v>
                </c:pt>
                <c:pt idx="679">
                  <c:v>42769</c:v>
                </c:pt>
                <c:pt idx="680">
                  <c:v>42768</c:v>
                </c:pt>
                <c:pt idx="681">
                  <c:v>42767</c:v>
                </c:pt>
                <c:pt idx="682">
                  <c:v>42766</c:v>
                </c:pt>
                <c:pt idx="683">
                  <c:v>42765</c:v>
                </c:pt>
                <c:pt idx="684">
                  <c:v>42762</c:v>
                </c:pt>
                <c:pt idx="685">
                  <c:v>42761</c:v>
                </c:pt>
                <c:pt idx="686">
                  <c:v>42760</c:v>
                </c:pt>
                <c:pt idx="687">
                  <c:v>42759</c:v>
                </c:pt>
                <c:pt idx="688">
                  <c:v>42758</c:v>
                </c:pt>
                <c:pt idx="689">
                  <c:v>42755</c:v>
                </c:pt>
                <c:pt idx="690">
                  <c:v>42754</c:v>
                </c:pt>
                <c:pt idx="691">
                  <c:v>42753</c:v>
                </c:pt>
                <c:pt idx="692">
                  <c:v>42752</c:v>
                </c:pt>
                <c:pt idx="693">
                  <c:v>42751</c:v>
                </c:pt>
                <c:pt idx="694">
                  <c:v>42748</c:v>
                </c:pt>
                <c:pt idx="695">
                  <c:v>42747</c:v>
                </c:pt>
                <c:pt idx="696">
                  <c:v>42746</c:v>
                </c:pt>
                <c:pt idx="697">
                  <c:v>42745</c:v>
                </c:pt>
                <c:pt idx="698">
                  <c:v>42744</c:v>
                </c:pt>
                <c:pt idx="699">
                  <c:v>42741</c:v>
                </c:pt>
                <c:pt idx="700">
                  <c:v>42740</c:v>
                </c:pt>
                <c:pt idx="701">
                  <c:v>42739</c:v>
                </c:pt>
                <c:pt idx="702">
                  <c:v>42738</c:v>
                </c:pt>
                <c:pt idx="703">
                  <c:v>42737</c:v>
                </c:pt>
                <c:pt idx="704">
                  <c:v>42734</c:v>
                </c:pt>
                <c:pt idx="705">
                  <c:v>42733</c:v>
                </c:pt>
                <c:pt idx="706">
                  <c:v>42732</c:v>
                </c:pt>
                <c:pt idx="707">
                  <c:v>42731</c:v>
                </c:pt>
                <c:pt idx="708">
                  <c:v>42730</c:v>
                </c:pt>
                <c:pt idx="709">
                  <c:v>42727</c:v>
                </c:pt>
                <c:pt idx="710">
                  <c:v>42726</c:v>
                </c:pt>
                <c:pt idx="711">
                  <c:v>42725</c:v>
                </c:pt>
                <c:pt idx="712">
                  <c:v>42724</c:v>
                </c:pt>
                <c:pt idx="713">
                  <c:v>42723</c:v>
                </c:pt>
                <c:pt idx="714">
                  <c:v>42720</c:v>
                </c:pt>
                <c:pt idx="715">
                  <c:v>42719</c:v>
                </c:pt>
                <c:pt idx="716">
                  <c:v>42718</c:v>
                </c:pt>
                <c:pt idx="717">
                  <c:v>42717</c:v>
                </c:pt>
                <c:pt idx="718">
                  <c:v>42716</c:v>
                </c:pt>
                <c:pt idx="719">
                  <c:v>42713</c:v>
                </c:pt>
                <c:pt idx="720">
                  <c:v>42712</c:v>
                </c:pt>
                <c:pt idx="721">
                  <c:v>42711</c:v>
                </c:pt>
                <c:pt idx="722">
                  <c:v>42710</c:v>
                </c:pt>
                <c:pt idx="723">
                  <c:v>42709</c:v>
                </c:pt>
                <c:pt idx="724">
                  <c:v>42706</c:v>
                </c:pt>
                <c:pt idx="725">
                  <c:v>42705</c:v>
                </c:pt>
                <c:pt idx="726">
                  <c:v>42704</c:v>
                </c:pt>
                <c:pt idx="727">
                  <c:v>42703</c:v>
                </c:pt>
                <c:pt idx="728">
                  <c:v>42702</c:v>
                </c:pt>
                <c:pt idx="729">
                  <c:v>42699</c:v>
                </c:pt>
                <c:pt idx="730">
                  <c:v>42698</c:v>
                </c:pt>
                <c:pt idx="731">
                  <c:v>42697</c:v>
                </c:pt>
                <c:pt idx="732">
                  <c:v>42696</c:v>
                </c:pt>
                <c:pt idx="733">
                  <c:v>42695</c:v>
                </c:pt>
                <c:pt idx="734">
                  <c:v>42692</c:v>
                </c:pt>
                <c:pt idx="735">
                  <c:v>42691</c:v>
                </c:pt>
                <c:pt idx="736">
                  <c:v>42690</c:v>
                </c:pt>
                <c:pt idx="737">
                  <c:v>42689</c:v>
                </c:pt>
                <c:pt idx="738">
                  <c:v>42688</c:v>
                </c:pt>
                <c:pt idx="739">
                  <c:v>42685</c:v>
                </c:pt>
                <c:pt idx="740">
                  <c:v>42684</c:v>
                </c:pt>
                <c:pt idx="741">
                  <c:v>42683</c:v>
                </c:pt>
                <c:pt idx="742">
                  <c:v>42682</c:v>
                </c:pt>
                <c:pt idx="743">
                  <c:v>42681</c:v>
                </c:pt>
                <c:pt idx="744">
                  <c:v>42678</c:v>
                </c:pt>
                <c:pt idx="745">
                  <c:v>42677</c:v>
                </c:pt>
                <c:pt idx="746">
                  <c:v>42676</c:v>
                </c:pt>
                <c:pt idx="747">
                  <c:v>42675</c:v>
                </c:pt>
                <c:pt idx="748">
                  <c:v>42674</c:v>
                </c:pt>
                <c:pt idx="749">
                  <c:v>42671</c:v>
                </c:pt>
                <c:pt idx="750">
                  <c:v>42670</c:v>
                </c:pt>
                <c:pt idx="751">
                  <c:v>42669</c:v>
                </c:pt>
                <c:pt idx="752">
                  <c:v>42668</c:v>
                </c:pt>
                <c:pt idx="753">
                  <c:v>42667</c:v>
                </c:pt>
                <c:pt idx="754">
                  <c:v>42664</c:v>
                </c:pt>
                <c:pt idx="755">
                  <c:v>42663</c:v>
                </c:pt>
                <c:pt idx="756">
                  <c:v>42662</c:v>
                </c:pt>
                <c:pt idx="757">
                  <c:v>42661</c:v>
                </c:pt>
                <c:pt idx="758">
                  <c:v>42660</c:v>
                </c:pt>
                <c:pt idx="759">
                  <c:v>42657</c:v>
                </c:pt>
                <c:pt idx="760">
                  <c:v>42656</c:v>
                </c:pt>
                <c:pt idx="761">
                  <c:v>42655</c:v>
                </c:pt>
                <c:pt idx="762">
                  <c:v>42654</c:v>
                </c:pt>
                <c:pt idx="763">
                  <c:v>42653</c:v>
                </c:pt>
                <c:pt idx="764">
                  <c:v>42650</c:v>
                </c:pt>
                <c:pt idx="765">
                  <c:v>42649</c:v>
                </c:pt>
                <c:pt idx="766">
                  <c:v>42648</c:v>
                </c:pt>
                <c:pt idx="767">
                  <c:v>42647</c:v>
                </c:pt>
                <c:pt idx="768">
                  <c:v>42646</c:v>
                </c:pt>
                <c:pt idx="769">
                  <c:v>42643</c:v>
                </c:pt>
                <c:pt idx="770">
                  <c:v>42642</c:v>
                </c:pt>
                <c:pt idx="771">
                  <c:v>42641</c:v>
                </c:pt>
                <c:pt idx="772">
                  <c:v>42640</c:v>
                </c:pt>
                <c:pt idx="773">
                  <c:v>42639</c:v>
                </c:pt>
                <c:pt idx="774">
                  <c:v>42636</c:v>
                </c:pt>
                <c:pt idx="775">
                  <c:v>42635</c:v>
                </c:pt>
                <c:pt idx="776">
                  <c:v>42634</c:v>
                </c:pt>
                <c:pt idx="777">
                  <c:v>42633</c:v>
                </c:pt>
                <c:pt idx="778">
                  <c:v>42632</c:v>
                </c:pt>
                <c:pt idx="779">
                  <c:v>42629</c:v>
                </c:pt>
                <c:pt idx="780">
                  <c:v>42628</c:v>
                </c:pt>
                <c:pt idx="781">
                  <c:v>42627</c:v>
                </c:pt>
                <c:pt idx="782">
                  <c:v>42626</c:v>
                </c:pt>
                <c:pt idx="783">
                  <c:v>42625</c:v>
                </c:pt>
                <c:pt idx="784">
                  <c:v>42622</c:v>
                </c:pt>
                <c:pt idx="785">
                  <c:v>42621</c:v>
                </c:pt>
                <c:pt idx="786">
                  <c:v>42620</c:v>
                </c:pt>
                <c:pt idx="787">
                  <c:v>42619</c:v>
                </c:pt>
                <c:pt idx="788">
                  <c:v>42618</c:v>
                </c:pt>
                <c:pt idx="789">
                  <c:v>42615</c:v>
                </c:pt>
                <c:pt idx="790">
                  <c:v>42614</c:v>
                </c:pt>
                <c:pt idx="791">
                  <c:v>42613</c:v>
                </c:pt>
                <c:pt idx="792">
                  <c:v>42612</c:v>
                </c:pt>
                <c:pt idx="793">
                  <c:v>42611</c:v>
                </c:pt>
                <c:pt idx="794">
                  <c:v>42608</c:v>
                </c:pt>
                <c:pt idx="795">
                  <c:v>42607</c:v>
                </c:pt>
                <c:pt idx="796">
                  <c:v>42606</c:v>
                </c:pt>
                <c:pt idx="797">
                  <c:v>42605</c:v>
                </c:pt>
                <c:pt idx="798">
                  <c:v>42604</c:v>
                </c:pt>
                <c:pt idx="799">
                  <c:v>42601</c:v>
                </c:pt>
                <c:pt idx="800">
                  <c:v>42600</c:v>
                </c:pt>
                <c:pt idx="801">
                  <c:v>42599</c:v>
                </c:pt>
                <c:pt idx="802">
                  <c:v>42598</c:v>
                </c:pt>
                <c:pt idx="803">
                  <c:v>42597</c:v>
                </c:pt>
                <c:pt idx="804">
                  <c:v>42594</c:v>
                </c:pt>
                <c:pt idx="805">
                  <c:v>42593</c:v>
                </c:pt>
                <c:pt idx="806">
                  <c:v>42592</c:v>
                </c:pt>
                <c:pt idx="807">
                  <c:v>42591</c:v>
                </c:pt>
                <c:pt idx="808">
                  <c:v>42590</c:v>
                </c:pt>
                <c:pt idx="809">
                  <c:v>42587</c:v>
                </c:pt>
                <c:pt idx="810">
                  <c:v>42586</c:v>
                </c:pt>
                <c:pt idx="811">
                  <c:v>42585</c:v>
                </c:pt>
                <c:pt idx="812">
                  <c:v>42584</c:v>
                </c:pt>
                <c:pt idx="813">
                  <c:v>42583</c:v>
                </c:pt>
                <c:pt idx="814">
                  <c:v>42580</c:v>
                </c:pt>
                <c:pt idx="815">
                  <c:v>42579</c:v>
                </c:pt>
                <c:pt idx="816">
                  <c:v>42578</c:v>
                </c:pt>
                <c:pt idx="817">
                  <c:v>42577</c:v>
                </c:pt>
                <c:pt idx="818">
                  <c:v>42576</c:v>
                </c:pt>
                <c:pt idx="819">
                  <c:v>42573</c:v>
                </c:pt>
                <c:pt idx="820">
                  <c:v>42572</c:v>
                </c:pt>
                <c:pt idx="821">
                  <c:v>42571</c:v>
                </c:pt>
                <c:pt idx="822">
                  <c:v>42570</c:v>
                </c:pt>
                <c:pt idx="823">
                  <c:v>42569</c:v>
                </c:pt>
                <c:pt idx="824">
                  <c:v>42566</c:v>
                </c:pt>
                <c:pt idx="825">
                  <c:v>42565</c:v>
                </c:pt>
                <c:pt idx="826">
                  <c:v>42564</c:v>
                </c:pt>
                <c:pt idx="827">
                  <c:v>42563</c:v>
                </c:pt>
                <c:pt idx="828">
                  <c:v>42562</c:v>
                </c:pt>
                <c:pt idx="829">
                  <c:v>42559</c:v>
                </c:pt>
                <c:pt idx="830">
                  <c:v>42558</c:v>
                </c:pt>
                <c:pt idx="831">
                  <c:v>42557</c:v>
                </c:pt>
                <c:pt idx="832">
                  <c:v>42556</c:v>
                </c:pt>
                <c:pt idx="833">
                  <c:v>42555</c:v>
                </c:pt>
                <c:pt idx="834">
                  <c:v>42552</c:v>
                </c:pt>
                <c:pt idx="835">
                  <c:v>42551</c:v>
                </c:pt>
                <c:pt idx="836">
                  <c:v>42550</c:v>
                </c:pt>
                <c:pt idx="837">
                  <c:v>42549</c:v>
                </c:pt>
                <c:pt idx="838">
                  <c:v>42548</c:v>
                </c:pt>
                <c:pt idx="839">
                  <c:v>42545</c:v>
                </c:pt>
                <c:pt idx="840">
                  <c:v>42544</c:v>
                </c:pt>
                <c:pt idx="841">
                  <c:v>42543</c:v>
                </c:pt>
                <c:pt idx="842">
                  <c:v>42542</c:v>
                </c:pt>
                <c:pt idx="843">
                  <c:v>42541</c:v>
                </c:pt>
                <c:pt idx="844">
                  <c:v>42538</c:v>
                </c:pt>
                <c:pt idx="845">
                  <c:v>42537</c:v>
                </c:pt>
                <c:pt idx="846">
                  <c:v>42536</c:v>
                </c:pt>
                <c:pt idx="847">
                  <c:v>42535</c:v>
                </c:pt>
                <c:pt idx="848">
                  <c:v>42534</c:v>
                </c:pt>
                <c:pt idx="849">
                  <c:v>42531</c:v>
                </c:pt>
                <c:pt idx="850">
                  <c:v>42530</c:v>
                </c:pt>
                <c:pt idx="851">
                  <c:v>42529</c:v>
                </c:pt>
                <c:pt idx="852">
                  <c:v>42528</c:v>
                </c:pt>
                <c:pt idx="853">
                  <c:v>42527</c:v>
                </c:pt>
                <c:pt idx="854">
                  <c:v>42524</c:v>
                </c:pt>
                <c:pt idx="855">
                  <c:v>42523</c:v>
                </c:pt>
                <c:pt idx="856">
                  <c:v>42522</c:v>
                </c:pt>
                <c:pt idx="857">
                  <c:v>42521</c:v>
                </c:pt>
                <c:pt idx="858">
                  <c:v>42520</c:v>
                </c:pt>
                <c:pt idx="859">
                  <c:v>42517</c:v>
                </c:pt>
                <c:pt idx="860">
                  <c:v>42516</c:v>
                </c:pt>
                <c:pt idx="861">
                  <c:v>42515</c:v>
                </c:pt>
                <c:pt idx="862">
                  <c:v>42514</c:v>
                </c:pt>
                <c:pt idx="863">
                  <c:v>42513</c:v>
                </c:pt>
                <c:pt idx="864">
                  <c:v>42510</c:v>
                </c:pt>
                <c:pt idx="865">
                  <c:v>42509</c:v>
                </c:pt>
                <c:pt idx="866">
                  <c:v>42508</c:v>
                </c:pt>
                <c:pt idx="867">
                  <c:v>42507</c:v>
                </c:pt>
                <c:pt idx="868">
                  <c:v>42506</c:v>
                </c:pt>
                <c:pt idx="869">
                  <c:v>42503</c:v>
                </c:pt>
                <c:pt idx="870">
                  <c:v>42502</c:v>
                </c:pt>
                <c:pt idx="871">
                  <c:v>42501</c:v>
                </c:pt>
                <c:pt idx="872">
                  <c:v>42500</c:v>
                </c:pt>
                <c:pt idx="873">
                  <c:v>42499</c:v>
                </c:pt>
                <c:pt idx="874">
                  <c:v>42496</c:v>
                </c:pt>
                <c:pt idx="875">
                  <c:v>42495</c:v>
                </c:pt>
                <c:pt idx="876">
                  <c:v>42494</c:v>
                </c:pt>
                <c:pt idx="877">
                  <c:v>42493</c:v>
                </c:pt>
                <c:pt idx="878">
                  <c:v>42492</c:v>
                </c:pt>
                <c:pt idx="879">
                  <c:v>42489</c:v>
                </c:pt>
                <c:pt idx="880">
                  <c:v>42488</c:v>
                </c:pt>
                <c:pt idx="881">
                  <c:v>42487</c:v>
                </c:pt>
                <c:pt idx="882">
                  <c:v>42486</c:v>
                </c:pt>
                <c:pt idx="883">
                  <c:v>42485</c:v>
                </c:pt>
                <c:pt idx="884">
                  <c:v>42482</c:v>
                </c:pt>
                <c:pt idx="885">
                  <c:v>42481</c:v>
                </c:pt>
                <c:pt idx="886">
                  <c:v>42480</c:v>
                </c:pt>
                <c:pt idx="887">
                  <c:v>42479</c:v>
                </c:pt>
                <c:pt idx="888">
                  <c:v>42478</c:v>
                </c:pt>
                <c:pt idx="889">
                  <c:v>42475</c:v>
                </c:pt>
                <c:pt idx="890">
                  <c:v>42474</c:v>
                </c:pt>
                <c:pt idx="891">
                  <c:v>42473</c:v>
                </c:pt>
                <c:pt idx="892">
                  <c:v>42472</c:v>
                </c:pt>
                <c:pt idx="893">
                  <c:v>42471</c:v>
                </c:pt>
                <c:pt idx="894">
                  <c:v>42468</c:v>
                </c:pt>
                <c:pt idx="895">
                  <c:v>42467</c:v>
                </c:pt>
                <c:pt idx="896">
                  <c:v>42466</c:v>
                </c:pt>
                <c:pt idx="897">
                  <c:v>42465</c:v>
                </c:pt>
                <c:pt idx="898">
                  <c:v>42464</c:v>
                </c:pt>
                <c:pt idx="899">
                  <c:v>42461</c:v>
                </c:pt>
                <c:pt idx="900">
                  <c:v>42460</c:v>
                </c:pt>
                <c:pt idx="901">
                  <c:v>42459</c:v>
                </c:pt>
                <c:pt idx="902">
                  <c:v>42458</c:v>
                </c:pt>
                <c:pt idx="903">
                  <c:v>42457</c:v>
                </c:pt>
                <c:pt idx="904">
                  <c:v>42454</c:v>
                </c:pt>
                <c:pt idx="905">
                  <c:v>42453</c:v>
                </c:pt>
                <c:pt idx="906">
                  <c:v>42452</c:v>
                </c:pt>
                <c:pt idx="907">
                  <c:v>42451</c:v>
                </c:pt>
                <c:pt idx="908">
                  <c:v>42450</c:v>
                </c:pt>
                <c:pt idx="909">
                  <c:v>42447</c:v>
                </c:pt>
                <c:pt idx="910">
                  <c:v>42446</c:v>
                </c:pt>
                <c:pt idx="911">
                  <c:v>42445</c:v>
                </c:pt>
                <c:pt idx="912">
                  <c:v>42444</c:v>
                </c:pt>
                <c:pt idx="913">
                  <c:v>42443</c:v>
                </c:pt>
                <c:pt idx="914">
                  <c:v>42440</c:v>
                </c:pt>
                <c:pt idx="915">
                  <c:v>42439</c:v>
                </c:pt>
                <c:pt idx="916">
                  <c:v>42438</c:v>
                </c:pt>
                <c:pt idx="917">
                  <c:v>42437</c:v>
                </c:pt>
                <c:pt idx="918">
                  <c:v>42436</c:v>
                </c:pt>
                <c:pt idx="919">
                  <c:v>42433</c:v>
                </c:pt>
                <c:pt idx="920">
                  <c:v>42432</c:v>
                </c:pt>
                <c:pt idx="921">
                  <c:v>42431</c:v>
                </c:pt>
                <c:pt idx="922">
                  <c:v>42430</c:v>
                </c:pt>
                <c:pt idx="923">
                  <c:v>42429</c:v>
                </c:pt>
                <c:pt idx="924">
                  <c:v>42426</c:v>
                </c:pt>
                <c:pt idx="925">
                  <c:v>42425</c:v>
                </c:pt>
                <c:pt idx="926">
                  <c:v>42424</c:v>
                </c:pt>
                <c:pt idx="927">
                  <c:v>42423</c:v>
                </c:pt>
                <c:pt idx="928">
                  <c:v>42422</c:v>
                </c:pt>
                <c:pt idx="929">
                  <c:v>42419</c:v>
                </c:pt>
                <c:pt idx="930">
                  <c:v>42418</c:v>
                </c:pt>
                <c:pt idx="931">
                  <c:v>42417</c:v>
                </c:pt>
                <c:pt idx="932">
                  <c:v>42416</c:v>
                </c:pt>
                <c:pt idx="933">
                  <c:v>42415</c:v>
                </c:pt>
                <c:pt idx="934">
                  <c:v>42412</c:v>
                </c:pt>
                <c:pt idx="935">
                  <c:v>42411</c:v>
                </c:pt>
                <c:pt idx="936">
                  <c:v>42410</c:v>
                </c:pt>
                <c:pt idx="937">
                  <c:v>42409</c:v>
                </c:pt>
                <c:pt idx="938">
                  <c:v>42408</c:v>
                </c:pt>
                <c:pt idx="939">
                  <c:v>42405</c:v>
                </c:pt>
                <c:pt idx="940">
                  <c:v>42404</c:v>
                </c:pt>
                <c:pt idx="941">
                  <c:v>42403</c:v>
                </c:pt>
                <c:pt idx="942">
                  <c:v>42402</c:v>
                </c:pt>
                <c:pt idx="943">
                  <c:v>42401</c:v>
                </c:pt>
                <c:pt idx="944">
                  <c:v>42398</c:v>
                </c:pt>
                <c:pt idx="945">
                  <c:v>42397</c:v>
                </c:pt>
                <c:pt idx="946">
                  <c:v>42396</c:v>
                </c:pt>
                <c:pt idx="947">
                  <c:v>42395</c:v>
                </c:pt>
                <c:pt idx="948">
                  <c:v>42394</c:v>
                </c:pt>
                <c:pt idx="949">
                  <c:v>42391</c:v>
                </c:pt>
                <c:pt idx="950">
                  <c:v>42390</c:v>
                </c:pt>
                <c:pt idx="951">
                  <c:v>42389</c:v>
                </c:pt>
                <c:pt idx="952">
                  <c:v>42388</c:v>
                </c:pt>
                <c:pt idx="953">
                  <c:v>42387</c:v>
                </c:pt>
                <c:pt idx="954">
                  <c:v>42384</c:v>
                </c:pt>
                <c:pt idx="955">
                  <c:v>42383</c:v>
                </c:pt>
                <c:pt idx="956">
                  <c:v>42382</c:v>
                </c:pt>
                <c:pt idx="957">
                  <c:v>42381</c:v>
                </c:pt>
                <c:pt idx="958">
                  <c:v>42380</c:v>
                </c:pt>
                <c:pt idx="959">
                  <c:v>42377</c:v>
                </c:pt>
                <c:pt idx="960">
                  <c:v>42376</c:v>
                </c:pt>
                <c:pt idx="961">
                  <c:v>42375</c:v>
                </c:pt>
                <c:pt idx="962">
                  <c:v>42374</c:v>
                </c:pt>
                <c:pt idx="963">
                  <c:v>42373</c:v>
                </c:pt>
                <c:pt idx="964">
                  <c:v>42370</c:v>
                </c:pt>
              </c:numCache>
            </c:numRef>
          </c:cat>
          <c:val>
            <c:numRef>
              <c:f>Worksheet!$B$9:$B$973</c:f>
              <c:numCache>
                <c:formatCode>General</c:formatCode>
                <c:ptCount val="965"/>
                <c:pt idx="0">
                  <c:v>57.326500000000003</c:v>
                </c:pt>
                <c:pt idx="1">
                  <c:v>57.212200000000003</c:v>
                </c:pt>
                <c:pt idx="2">
                  <c:v>57.063600000000001</c:v>
                </c:pt>
                <c:pt idx="3">
                  <c:v>56.884999999999998</c:v>
                </c:pt>
                <c:pt idx="4">
                  <c:v>56.926000000000002</c:v>
                </c:pt>
                <c:pt idx="5">
                  <c:v>56.664499999999997</c:v>
                </c:pt>
                <c:pt idx="6">
                  <c:v>56.5745</c:v>
                </c:pt>
                <c:pt idx="7">
                  <c:v>56.517299999999999</c:v>
                </c:pt>
                <c:pt idx="8">
                  <c:v>56.494999999999997</c:v>
                </c:pt>
                <c:pt idx="9">
                  <c:v>56.269500000000001</c:v>
                </c:pt>
                <c:pt idx="10">
                  <c:v>56.12</c:v>
                </c:pt>
                <c:pt idx="11">
                  <c:v>56.1188</c:v>
                </c:pt>
                <c:pt idx="12">
                  <c:v>56.174900000000001</c:v>
                </c:pt>
                <c:pt idx="13">
                  <c:v>56.03</c:v>
                </c:pt>
                <c:pt idx="14">
                  <c:v>56.01</c:v>
                </c:pt>
                <c:pt idx="15">
                  <c:v>55.838799999999999</c:v>
                </c:pt>
                <c:pt idx="16">
                  <c:v>56.019799999999996</c:v>
                </c:pt>
                <c:pt idx="17">
                  <c:v>56.01</c:v>
                </c:pt>
                <c:pt idx="18">
                  <c:v>55.351399999999998</c:v>
                </c:pt>
                <c:pt idx="19">
                  <c:v>56.02</c:v>
                </c:pt>
                <c:pt idx="20">
                  <c:v>59.500900000000001</c:v>
                </c:pt>
                <c:pt idx="21">
                  <c:v>57.883000000000003</c:v>
                </c:pt>
                <c:pt idx="22">
                  <c:v>58.022500000000001</c:v>
                </c:pt>
                <c:pt idx="23">
                  <c:v>56.259300000000003</c:v>
                </c:pt>
                <c:pt idx="24">
                  <c:v>55.298000000000002</c:v>
                </c:pt>
                <c:pt idx="25">
                  <c:v>55.145000000000003</c:v>
                </c:pt>
                <c:pt idx="26">
                  <c:v>55.107500000000002</c:v>
                </c:pt>
                <c:pt idx="27">
                  <c:v>55.002499999999998</c:v>
                </c:pt>
                <c:pt idx="28">
                  <c:v>54.725900000000003</c:v>
                </c:pt>
                <c:pt idx="29">
                  <c:v>54.8</c:v>
                </c:pt>
                <c:pt idx="30">
                  <c:v>57.25</c:v>
                </c:pt>
                <c:pt idx="31">
                  <c:v>60.075000000000003</c:v>
                </c:pt>
                <c:pt idx="32">
                  <c:v>55.651299999999999</c:v>
                </c:pt>
                <c:pt idx="33">
                  <c:v>53</c:v>
                </c:pt>
                <c:pt idx="34">
                  <c:v>45.313400000000001</c:v>
                </c:pt>
                <c:pt idx="35">
                  <c:v>45.2346</c:v>
                </c:pt>
                <c:pt idx="36">
                  <c:v>45.57</c:v>
                </c:pt>
                <c:pt idx="37">
                  <c:v>45.32</c:v>
                </c:pt>
                <c:pt idx="38">
                  <c:v>45.457500000000003</c:v>
                </c:pt>
                <c:pt idx="39">
                  <c:v>44.651600000000002</c:v>
                </c:pt>
                <c:pt idx="40">
                  <c:v>44.3581</c:v>
                </c:pt>
                <c:pt idx="41">
                  <c:v>43.88</c:v>
                </c:pt>
                <c:pt idx="42">
                  <c:v>43.9527</c:v>
                </c:pt>
                <c:pt idx="43">
                  <c:v>43.8279</c:v>
                </c:pt>
                <c:pt idx="44">
                  <c:v>43.34</c:v>
                </c:pt>
                <c:pt idx="45">
                  <c:v>43.391800000000003</c:v>
                </c:pt>
                <c:pt idx="46">
                  <c:v>42.887700000000002</c:v>
                </c:pt>
                <c:pt idx="47">
                  <c:v>42.670699999999997</c:v>
                </c:pt>
                <c:pt idx="48">
                  <c:v>42.454999999999998</c:v>
                </c:pt>
                <c:pt idx="49">
                  <c:v>42.427500000000002</c:v>
                </c:pt>
                <c:pt idx="50">
                  <c:v>42.4253</c:v>
                </c:pt>
                <c:pt idx="51">
                  <c:v>42.516300000000001</c:v>
                </c:pt>
                <c:pt idx="52">
                  <c:v>42.674999999999997</c:v>
                </c:pt>
                <c:pt idx="53">
                  <c:v>42.392499999999998</c:v>
                </c:pt>
                <c:pt idx="54">
                  <c:v>41.592500000000001</c:v>
                </c:pt>
                <c:pt idx="55">
                  <c:v>41.721200000000003</c:v>
                </c:pt>
                <c:pt idx="56">
                  <c:v>41.858699999999999</c:v>
                </c:pt>
                <c:pt idx="57">
                  <c:v>41.8202</c:v>
                </c:pt>
                <c:pt idx="58">
                  <c:v>41.814999999999998</c:v>
                </c:pt>
                <c:pt idx="59">
                  <c:v>42.038499999999999</c:v>
                </c:pt>
                <c:pt idx="60">
                  <c:v>42.173000000000002</c:v>
                </c:pt>
                <c:pt idx="61">
                  <c:v>42.3643</c:v>
                </c:pt>
                <c:pt idx="62">
                  <c:v>42.478000000000002</c:v>
                </c:pt>
                <c:pt idx="63">
                  <c:v>42.7</c:v>
                </c:pt>
                <c:pt idx="64">
                  <c:v>42.692</c:v>
                </c:pt>
                <c:pt idx="65">
                  <c:v>42.3855</c:v>
                </c:pt>
                <c:pt idx="66">
                  <c:v>42.433</c:v>
                </c:pt>
                <c:pt idx="67">
                  <c:v>42.802500000000002</c:v>
                </c:pt>
                <c:pt idx="68">
                  <c:v>43.344999999999999</c:v>
                </c:pt>
                <c:pt idx="69">
                  <c:v>43.484999999999999</c:v>
                </c:pt>
                <c:pt idx="70">
                  <c:v>43.993000000000002</c:v>
                </c:pt>
                <c:pt idx="71">
                  <c:v>43.529400000000003</c:v>
                </c:pt>
                <c:pt idx="72">
                  <c:v>43.677</c:v>
                </c:pt>
                <c:pt idx="73">
                  <c:v>44.702500000000001</c:v>
                </c:pt>
                <c:pt idx="74">
                  <c:v>44.89</c:v>
                </c:pt>
                <c:pt idx="75">
                  <c:v>44.866999999999997</c:v>
                </c:pt>
                <c:pt idx="76">
                  <c:v>44.913499999999999</c:v>
                </c:pt>
                <c:pt idx="77">
                  <c:v>44.914999999999999</c:v>
                </c:pt>
                <c:pt idx="78">
                  <c:v>44.715000000000003</c:v>
                </c:pt>
                <c:pt idx="79">
                  <c:v>44.875</c:v>
                </c:pt>
                <c:pt idx="80">
                  <c:v>44.787500000000001</c:v>
                </c:pt>
                <c:pt idx="81">
                  <c:v>44.573</c:v>
                </c:pt>
                <c:pt idx="82">
                  <c:v>44.44</c:v>
                </c:pt>
                <c:pt idx="83">
                  <c:v>44.680500000000002</c:v>
                </c:pt>
                <c:pt idx="84">
                  <c:v>44.82</c:v>
                </c:pt>
                <c:pt idx="85">
                  <c:v>44.851999999999997</c:v>
                </c:pt>
                <c:pt idx="86">
                  <c:v>45.076000000000001</c:v>
                </c:pt>
                <c:pt idx="87">
                  <c:v>44.8825</c:v>
                </c:pt>
                <c:pt idx="88">
                  <c:v>44.8005</c:v>
                </c:pt>
                <c:pt idx="89">
                  <c:v>45.204000000000001</c:v>
                </c:pt>
                <c:pt idx="90">
                  <c:v>45.017499999999998</c:v>
                </c:pt>
                <c:pt idx="91">
                  <c:v>44.764200000000002</c:v>
                </c:pt>
                <c:pt idx="92">
                  <c:v>44.988799999999998</c:v>
                </c:pt>
                <c:pt idx="93">
                  <c:v>44.96</c:v>
                </c:pt>
                <c:pt idx="94">
                  <c:v>45.136000000000003</c:v>
                </c:pt>
                <c:pt idx="95">
                  <c:v>44.831200000000003</c:v>
                </c:pt>
                <c:pt idx="96">
                  <c:v>45.25</c:v>
                </c:pt>
                <c:pt idx="97">
                  <c:v>45.0762</c:v>
                </c:pt>
                <c:pt idx="98">
                  <c:v>45.295000000000002</c:v>
                </c:pt>
                <c:pt idx="99">
                  <c:v>44.672499999999999</c:v>
                </c:pt>
                <c:pt idx="100">
                  <c:v>44.465000000000003</c:v>
                </c:pt>
                <c:pt idx="101">
                  <c:v>44.773800000000001</c:v>
                </c:pt>
                <c:pt idx="102">
                  <c:v>44.221200000000003</c:v>
                </c:pt>
                <c:pt idx="103">
                  <c:v>44.347499999999997</c:v>
                </c:pt>
                <c:pt idx="104">
                  <c:v>45.9</c:v>
                </c:pt>
                <c:pt idx="105">
                  <c:v>45.033499999999997</c:v>
                </c:pt>
                <c:pt idx="106">
                  <c:v>43.941000000000003</c:v>
                </c:pt>
                <c:pt idx="107">
                  <c:v>42.405999999999999</c:v>
                </c:pt>
                <c:pt idx="108">
                  <c:v>42.26</c:v>
                </c:pt>
                <c:pt idx="109">
                  <c:v>41.856499999999997</c:v>
                </c:pt>
                <c:pt idx="110">
                  <c:v>42.345500000000001</c:v>
                </c:pt>
                <c:pt idx="111">
                  <c:v>41.627200000000002</c:v>
                </c:pt>
                <c:pt idx="112">
                  <c:v>42.190100000000001</c:v>
                </c:pt>
                <c:pt idx="113">
                  <c:v>42.730899999999998</c:v>
                </c:pt>
                <c:pt idx="114">
                  <c:v>42.998600000000003</c:v>
                </c:pt>
                <c:pt idx="115">
                  <c:v>43.3887</c:v>
                </c:pt>
                <c:pt idx="116">
                  <c:v>43.698500000000003</c:v>
                </c:pt>
                <c:pt idx="117">
                  <c:v>43.9315</c:v>
                </c:pt>
                <c:pt idx="118">
                  <c:v>43.406100000000002</c:v>
                </c:pt>
                <c:pt idx="119">
                  <c:v>42.854199999999999</c:v>
                </c:pt>
                <c:pt idx="120">
                  <c:v>42.731400000000001</c:v>
                </c:pt>
                <c:pt idx="121">
                  <c:v>43.32</c:v>
                </c:pt>
                <c:pt idx="122">
                  <c:v>43.64</c:v>
                </c:pt>
                <c:pt idx="123">
                  <c:v>43.889099999999999</c:v>
                </c:pt>
                <c:pt idx="124">
                  <c:v>42.639499999999998</c:v>
                </c:pt>
                <c:pt idx="125">
                  <c:v>42.054000000000002</c:v>
                </c:pt>
                <c:pt idx="126">
                  <c:v>41.792699999999996</c:v>
                </c:pt>
                <c:pt idx="127">
                  <c:v>41.023400000000002</c:v>
                </c:pt>
                <c:pt idx="128">
                  <c:v>40.854599999999998</c:v>
                </c:pt>
                <c:pt idx="129">
                  <c:v>40.525599999999997</c:v>
                </c:pt>
                <c:pt idx="130">
                  <c:v>40.0334</c:v>
                </c:pt>
                <c:pt idx="131">
                  <c:v>39.986699999999999</c:v>
                </c:pt>
                <c:pt idx="132">
                  <c:v>40.7517</c:v>
                </c:pt>
                <c:pt idx="133">
                  <c:v>41.260199999999998</c:v>
                </c:pt>
                <c:pt idx="134">
                  <c:v>41.509799999999998</c:v>
                </c:pt>
                <c:pt idx="135">
                  <c:v>41.264499999999998</c:v>
                </c:pt>
                <c:pt idx="136">
                  <c:v>41.186</c:v>
                </c:pt>
                <c:pt idx="137">
                  <c:v>42.3446</c:v>
                </c:pt>
                <c:pt idx="138">
                  <c:v>40.732500000000002</c:v>
                </c:pt>
                <c:pt idx="139">
                  <c:v>39.845599999999997</c:v>
                </c:pt>
                <c:pt idx="140">
                  <c:v>39.135599999999997</c:v>
                </c:pt>
                <c:pt idx="141">
                  <c:v>38.784999999999997</c:v>
                </c:pt>
                <c:pt idx="142">
                  <c:v>38.875900000000001</c:v>
                </c:pt>
                <c:pt idx="143">
                  <c:v>39.034700000000001</c:v>
                </c:pt>
                <c:pt idx="144">
                  <c:v>39.193800000000003</c:v>
                </c:pt>
                <c:pt idx="145">
                  <c:v>39.527700000000003</c:v>
                </c:pt>
                <c:pt idx="146">
                  <c:v>39.665500000000002</c:v>
                </c:pt>
                <c:pt idx="147">
                  <c:v>39.280700000000003</c:v>
                </c:pt>
                <c:pt idx="148">
                  <c:v>38.7836</c:v>
                </c:pt>
                <c:pt idx="149">
                  <c:v>38.594999999999999</c:v>
                </c:pt>
                <c:pt idx="150">
                  <c:v>38.209099999999999</c:v>
                </c:pt>
                <c:pt idx="151">
                  <c:v>38.194099999999999</c:v>
                </c:pt>
                <c:pt idx="152">
                  <c:v>37.9756</c:v>
                </c:pt>
                <c:pt idx="153">
                  <c:v>37.949100000000001</c:v>
                </c:pt>
                <c:pt idx="154">
                  <c:v>37.837200000000003</c:v>
                </c:pt>
                <c:pt idx="155">
                  <c:v>37.836500000000001</c:v>
                </c:pt>
                <c:pt idx="156">
                  <c:v>37.535800000000002</c:v>
                </c:pt>
                <c:pt idx="157">
                  <c:v>37.209699999999998</c:v>
                </c:pt>
                <c:pt idx="158">
                  <c:v>37.168300000000002</c:v>
                </c:pt>
                <c:pt idx="159">
                  <c:v>37.167999999999999</c:v>
                </c:pt>
                <c:pt idx="160">
                  <c:v>37.313800000000001</c:v>
                </c:pt>
                <c:pt idx="161">
                  <c:v>37.481900000000003</c:v>
                </c:pt>
                <c:pt idx="162">
                  <c:v>37.6235</c:v>
                </c:pt>
                <c:pt idx="163">
                  <c:v>37.134700000000002</c:v>
                </c:pt>
                <c:pt idx="164">
                  <c:v>37.056699999999999</c:v>
                </c:pt>
                <c:pt idx="165">
                  <c:v>37.386400000000002</c:v>
                </c:pt>
                <c:pt idx="166">
                  <c:v>37.558300000000003</c:v>
                </c:pt>
                <c:pt idx="167">
                  <c:v>37.524500000000003</c:v>
                </c:pt>
                <c:pt idx="168">
                  <c:v>37.715000000000003</c:v>
                </c:pt>
                <c:pt idx="169">
                  <c:v>37.57</c:v>
                </c:pt>
                <c:pt idx="170">
                  <c:v>37.699399999999997</c:v>
                </c:pt>
                <c:pt idx="171">
                  <c:v>37.488599999999998</c:v>
                </c:pt>
                <c:pt idx="172">
                  <c:v>37.122</c:v>
                </c:pt>
                <c:pt idx="173">
                  <c:v>36.986899999999999</c:v>
                </c:pt>
                <c:pt idx="174">
                  <c:v>36.9069</c:v>
                </c:pt>
                <c:pt idx="175">
                  <c:v>37.0929</c:v>
                </c:pt>
                <c:pt idx="176">
                  <c:v>37.362900000000003</c:v>
                </c:pt>
                <c:pt idx="177">
                  <c:v>37.561900000000001</c:v>
                </c:pt>
                <c:pt idx="178">
                  <c:v>37.3125</c:v>
                </c:pt>
                <c:pt idx="179">
                  <c:v>37.363999999999997</c:v>
                </c:pt>
                <c:pt idx="180">
                  <c:v>37.454300000000003</c:v>
                </c:pt>
                <c:pt idx="181">
                  <c:v>37.637599999999999</c:v>
                </c:pt>
                <c:pt idx="184">
                  <c:v>37.667900000000003</c:v>
                </c:pt>
                <c:pt idx="185">
                  <c:v>38.320099999999996</c:v>
                </c:pt>
                <c:pt idx="186">
                  <c:v>38.563200000000002</c:v>
                </c:pt>
                <c:pt idx="189">
                  <c:v>37.987099999999998</c:v>
                </c:pt>
                <c:pt idx="190">
                  <c:v>38.0488</c:v>
                </c:pt>
                <c:pt idx="191">
                  <c:v>38.367600000000003</c:v>
                </c:pt>
                <c:pt idx="192">
                  <c:v>38.270899999999997</c:v>
                </c:pt>
                <c:pt idx="193">
                  <c:v>38.245699999999999</c:v>
                </c:pt>
                <c:pt idx="194">
                  <c:v>38.161299999999997</c:v>
                </c:pt>
                <c:pt idx="195">
                  <c:v>37.818600000000004</c:v>
                </c:pt>
                <c:pt idx="196">
                  <c:v>37.588200000000001</c:v>
                </c:pt>
                <c:pt idx="197">
                  <c:v>37.815600000000003</c:v>
                </c:pt>
                <c:pt idx="198">
                  <c:v>37.684600000000003</c:v>
                </c:pt>
                <c:pt idx="199">
                  <c:v>37.384799999999998</c:v>
                </c:pt>
                <c:pt idx="200">
                  <c:v>37.701099999999997</c:v>
                </c:pt>
                <c:pt idx="201">
                  <c:v>37.507100000000001</c:v>
                </c:pt>
                <c:pt idx="202">
                  <c:v>37.372900000000001</c:v>
                </c:pt>
                <c:pt idx="203">
                  <c:v>36.520000000000003</c:v>
                </c:pt>
                <c:pt idx="205">
                  <c:v>37.7485</c:v>
                </c:pt>
                <c:pt idx="206">
                  <c:v>38.463900000000002</c:v>
                </c:pt>
                <c:pt idx="207">
                  <c:v>38.552100000000003</c:v>
                </c:pt>
                <c:pt idx="208">
                  <c:v>38.849299999999999</c:v>
                </c:pt>
                <c:pt idx="209">
                  <c:v>37.500300000000003</c:v>
                </c:pt>
                <c:pt idx="210">
                  <c:v>36.428199999999997</c:v>
                </c:pt>
                <c:pt idx="211">
                  <c:v>36.274299999999997</c:v>
                </c:pt>
                <c:pt idx="212">
                  <c:v>36.186100000000003</c:v>
                </c:pt>
                <c:pt idx="214">
                  <c:v>35.940899999999999</c:v>
                </c:pt>
                <c:pt idx="215">
                  <c:v>36.059699999999999</c:v>
                </c:pt>
                <c:pt idx="216">
                  <c:v>35.905799999999999</c:v>
                </c:pt>
                <c:pt idx="217">
                  <c:v>36.03</c:v>
                </c:pt>
                <c:pt idx="218">
                  <c:v>35.549399999999999</c:v>
                </c:pt>
                <c:pt idx="219">
                  <c:v>35.406799999999997</c:v>
                </c:pt>
                <c:pt idx="220">
                  <c:v>35.485599999999998</c:v>
                </c:pt>
                <c:pt idx="221">
                  <c:v>35.671199999999999</c:v>
                </c:pt>
                <c:pt idx="223">
                  <c:v>35.628700000000002</c:v>
                </c:pt>
                <c:pt idx="224">
                  <c:v>35.492800000000003</c:v>
                </c:pt>
                <c:pt idx="225">
                  <c:v>35.675800000000002</c:v>
                </c:pt>
                <c:pt idx="226">
                  <c:v>35.906700000000001</c:v>
                </c:pt>
                <c:pt idx="227">
                  <c:v>36.737000000000002</c:v>
                </c:pt>
                <c:pt idx="228">
                  <c:v>36.908999999999999</c:v>
                </c:pt>
                <c:pt idx="229">
                  <c:v>36.830799999999996</c:v>
                </c:pt>
                <c:pt idx="230">
                  <c:v>36.769599999999997</c:v>
                </c:pt>
                <c:pt idx="231">
                  <c:v>37.044899999999998</c:v>
                </c:pt>
                <c:pt idx="232">
                  <c:v>36.599299999999999</c:v>
                </c:pt>
                <c:pt idx="233">
                  <c:v>36.467399999999998</c:v>
                </c:pt>
                <c:pt idx="234">
                  <c:v>36.538499999999999</c:v>
                </c:pt>
                <c:pt idx="235">
                  <c:v>36.604100000000003</c:v>
                </c:pt>
                <c:pt idx="236">
                  <c:v>36.218200000000003</c:v>
                </c:pt>
                <c:pt idx="237">
                  <c:v>35.915500000000002</c:v>
                </c:pt>
                <c:pt idx="239">
                  <c:v>36.685200000000002</c:v>
                </c:pt>
                <c:pt idx="240">
                  <c:v>36.6006</c:v>
                </c:pt>
                <c:pt idx="241">
                  <c:v>37.2119</c:v>
                </c:pt>
                <c:pt idx="242">
                  <c:v>37.1295</c:v>
                </c:pt>
                <c:pt idx="243">
                  <c:v>37.5</c:v>
                </c:pt>
                <c:pt idx="244">
                  <c:v>37.852200000000003</c:v>
                </c:pt>
                <c:pt idx="245">
                  <c:v>38.348300000000002</c:v>
                </c:pt>
                <c:pt idx="246">
                  <c:v>37.677399999999999</c:v>
                </c:pt>
                <c:pt idx="247">
                  <c:v>38.069600000000001</c:v>
                </c:pt>
                <c:pt idx="248">
                  <c:v>39.479799999999997</c:v>
                </c:pt>
                <c:pt idx="249">
                  <c:v>41.307000000000002</c:v>
                </c:pt>
                <c:pt idx="250">
                  <c:v>39.600999999999999</c:v>
                </c:pt>
                <c:pt idx="251">
                  <c:v>38.531700000000001</c:v>
                </c:pt>
                <c:pt idx="252">
                  <c:v>38.222200000000001</c:v>
                </c:pt>
                <c:pt idx="253">
                  <c:v>37.305300000000003</c:v>
                </c:pt>
                <c:pt idx="254">
                  <c:v>37.221400000000003</c:v>
                </c:pt>
                <c:pt idx="255">
                  <c:v>38.207599999999999</c:v>
                </c:pt>
                <c:pt idx="256">
                  <c:v>39.308799999999998</c:v>
                </c:pt>
                <c:pt idx="257">
                  <c:v>39.764899999999997</c:v>
                </c:pt>
                <c:pt idx="258">
                  <c:v>39.549100000000003</c:v>
                </c:pt>
                <c:pt idx="259">
                  <c:v>39.794400000000003</c:v>
                </c:pt>
                <c:pt idx="260">
                  <c:v>39.6479</c:v>
                </c:pt>
                <c:pt idx="261">
                  <c:v>38.274999999999999</c:v>
                </c:pt>
                <c:pt idx="262">
                  <c:v>37.952599999999997</c:v>
                </c:pt>
                <c:pt idx="263">
                  <c:v>37.354300000000002</c:v>
                </c:pt>
                <c:pt idx="264">
                  <c:v>36.966900000000003</c:v>
                </c:pt>
                <c:pt idx="265">
                  <c:v>37.4178</c:v>
                </c:pt>
                <c:pt idx="266">
                  <c:v>38.479300000000002</c:v>
                </c:pt>
                <c:pt idx="267">
                  <c:v>38.9544</c:v>
                </c:pt>
                <c:pt idx="268">
                  <c:v>38.4861</c:v>
                </c:pt>
                <c:pt idx="269">
                  <c:v>36.881500000000003</c:v>
                </c:pt>
                <c:pt idx="270">
                  <c:v>38.532699999999998</c:v>
                </c:pt>
                <c:pt idx="271">
                  <c:v>33.968000000000004</c:v>
                </c:pt>
                <c:pt idx="272">
                  <c:v>31.470700000000001</c:v>
                </c:pt>
                <c:pt idx="273">
                  <c:v>30.952200000000001</c:v>
                </c:pt>
                <c:pt idx="274">
                  <c:v>30.885100000000001</c:v>
                </c:pt>
                <c:pt idx="275">
                  <c:v>30.453900000000001</c:v>
                </c:pt>
                <c:pt idx="276">
                  <c:v>30.240500000000001</c:v>
                </c:pt>
                <c:pt idx="277">
                  <c:v>29.998899999999999</c:v>
                </c:pt>
                <c:pt idx="279">
                  <c:v>29.8675</c:v>
                </c:pt>
                <c:pt idx="280">
                  <c:v>29.701899999999998</c:v>
                </c:pt>
                <c:pt idx="281">
                  <c:v>29.8748</c:v>
                </c:pt>
                <c:pt idx="282">
                  <c:v>29.714099999999998</c:v>
                </c:pt>
                <c:pt idx="283">
                  <c:v>29.932600000000001</c:v>
                </c:pt>
                <c:pt idx="284">
                  <c:v>29.220300000000002</c:v>
                </c:pt>
                <c:pt idx="285">
                  <c:v>28.097100000000001</c:v>
                </c:pt>
                <c:pt idx="286">
                  <c:v>27.631</c:v>
                </c:pt>
                <c:pt idx="287">
                  <c:v>27.3979</c:v>
                </c:pt>
                <c:pt idx="288">
                  <c:v>27.336300000000001</c:v>
                </c:pt>
                <c:pt idx="289">
                  <c:v>27.298500000000001</c:v>
                </c:pt>
                <c:pt idx="290">
                  <c:v>27.446999999999999</c:v>
                </c:pt>
                <c:pt idx="291">
                  <c:v>27.513000000000002</c:v>
                </c:pt>
                <c:pt idx="292">
                  <c:v>27.430199999999999</c:v>
                </c:pt>
                <c:pt idx="293">
                  <c:v>27.259</c:v>
                </c:pt>
                <c:pt idx="294">
                  <c:v>27.328199999999999</c:v>
                </c:pt>
                <c:pt idx="295">
                  <c:v>27.406700000000001</c:v>
                </c:pt>
                <c:pt idx="296">
                  <c:v>27.378</c:v>
                </c:pt>
                <c:pt idx="297">
                  <c:v>27.488099999999999</c:v>
                </c:pt>
                <c:pt idx="298">
                  <c:v>27.611999999999998</c:v>
                </c:pt>
                <c:pt idx="299">
                  <c:v>27.566600000000001</c:v>
                </c:pt>
                <c:pt idx="300">
                  <c:v>27.756399999999999</c:v>
                </c:pt>
                <c:pt idx="301">
                  <c:v>27.6084</c:v>
                </c:pt>
                <c:pt idx="302">
                  <c:v>27.529499999999999</c:v>
                </c:pt>
                <c:pt idx="303">
                  <c:v>27.344000000000001</c:v>
                </c:pt>
                <c:pt idx="304">
                  <c:v>27.242999999999999</c:v>
                </c:pt>
                <c:pt idx="305">
                  <c:v>27.212599999999998</c:v>
                </c:pt>
                <c:pt idx="306">
                  <c:v>27.383900000000001</c:v>
                </c:pt>
                <c:pt idx="307">
                  <c:v>27.3551</c:v>
                </c:pt>
                <c:pt idx="309">
                  <c:v>27.930700000000002</c:v>
                </c:pt>
                <c:pt idx="310">
                  <c:v>28.0793</c:v>
                </c:pt>
                <c:pt idx="311">
                  <c:v>28.071899999999999</c:v>
                </c:pt>
                <c:pt idx="312">
                  <c:v>27.9543</c:v>
                </c:pt>
                <c:pt idx="313">
                  <c:v>28.288699999999999</c:v>
                </c:pt>
                <c:pt idx="314">
                  <c:v>28.926100000000002</c:v>
                </c:pt>
                <c:pt idx="315">
                  <c:v>28.094200000000001</c:v>
                </c:pt>
                <c:pt idx="316">
                  <c:v>27.438600000000001</c:v>
                </c:pt>
                <c:pt idx="317">
                  <c:v>27.085599999999999</c:v>
                </c:pt>
                <c:pt idx="318">
                  <c:v>27.088799999999999</c:v>
                </c:pt>
                <c:pt idx="319">
                  <c:v>27.028199999999998</c:v>
                </c:pt>
                <c:pt idx="320">
                  <c:v>27.505800000000001</c:v>
                </c:pt>
                <c:pt idx="322">
                  <c:v>27.765799999999999</c:v>
                </c:pt>
                <c:pt idx="323">
                  <c:v>27.617999999999999</c:v>
                </c:pt>
                <c:pt idx="324">
                  <c:v>28.2608</c:v>
                </c:pt>
                <c:pt idx="325">
                  <c:v>27.983699999999999</c:v>
                </c:pt>
                <c:pt idx="326">
                  <c:v>26.2561</c:v>
                </c:pt>
                <c:pt idx="327">
                  <c:v>25.755199999999999</c:v>
                </c:pt>
                <c:pt idx="328">
                  <c:v>26.043600000000001</c:v>
                </c:pt>
                <c:pt idx="329">
                  <c:v>25.340199999999999</c:v>
                </c:pt>
                <c:pt idx="330">
                  <c:v>24.984999999999999</c:v>
                </c:pt>
                <c:pt idx="331">
                  <c:v>24.9025</c:v>
                </c:pt>
                <c:pt idx="332">
                  <c:v>24.956</c:v>
                </c:pt>
                <c:pt idx="333">
                  <c:v>24.968599999999999</c:v>
                </c:pt>
                <c:pt idx="334">
                  <c:v>24.978100000000001</c:v>
                </c:pt>
                <c:pt idx="335">
                  <c:v>24.971399999999999</c:v>
                </c:pt>
                <c:pt idx="336">
                  <c:v>24.927599999999998</c:v>
                </c:pt>
                <c:pt idx="337">
                  <c:v>24.8689</c:v>
                </c:pt>
                <c:pt idx="338">
                  <c:v>24.706600000000002</c:v>
                </c:pt>
                <c:pt idx="340">
                  <c:v>24.588100000000001</c:v>
                </c:pt>
                <c:pt idx="341">
                  <c:v>24.482399999999998</c:v>
                </c:pt>
                <c:pt idx="342">
                  <c:v>24.287700000000001</c:v>
                </c:pt>
                <c:pt idx="343">
                  <c:v>24.3811</c:v>
                </c:pt>
                <c:pt idx="344">
                  <c:v>24.421600000000002</c:v>
                </c:pt>
                <c:pt idx="345">
                  <c:v>24.3154</c:v>
                </c:pt>
                <c:pt idx="346">
                  <c:v>24.274799999999999</c:v>
                </c:pt>
                <c:pt idx="347">
                  <c:v>24.055299999999999</c:v>
                </c:pt>
                <c:pt idx="348">
                  <c:v>24.984400000000001</c:v>
                </c:pt>
                <c:pt idx="349">
                  <c:v>23.205200000000001</c:v>
                </c:pt>
                <c:pt idx="350">
                  <c:v>22.700500000000002</c:v>
                </c:pt>
                <c:pt idx="351">
                  <c:v>22.6935</c:v>
                </c:pt>
                <c:pt idx="352">
                  <c:v>22.48</c:v>
                </c:pt>
                <c:pt idx="353">
                  <c:v>21.945799999999998</c:v>
                </c:pt>
                <c:pt idx="354">
                  <c:v>21.8642</c:v>
                </c:pt>
                <c:pt idx="355">
                  <c:v>22.376000000000001</c:v>
                </c:pt>
                <c:pt idx="356">
                  <c:v>21.186499999999999</c:v>
                </c:pt>
                <c:pt idx="359">
                  <c:v>20.538699999999999</c:v>
                </c:pt>
                <c:pt idx="360">
                  <c:v>20.555099999999999</c:v>
                </c:pt>
                <c:pt idx="361">
                  <c:v>20.256499999999999</c:v>
                </c:pt>
                <c:pt idx="362">
                  <c:v>20.2593</c:v>
                </c:pt>
                <c:pt idx="363">
                  <c:v>20.2593</c:v>
                </c:pt>
                <c:pt idx="364">
                  <c:v>20.198399999999999</c:v>
                </c:pt>
                <c:pt idx="365">
                  <c:v>20.165399999999998</c:v>
                </c:pt>
                <c:pt idx="366">
                  <c:v>20.131699999999999</c:v>
                </c:pt>
                <c:pt idx="367">
                  <c:v>20.178799999999999</c:v>
                </c:pt>
                <c:pt idx="368">
                  <c:v>20.2182</c:v>
                </c:pt>
                <c:pt idx="369">
                  <c:v>20.216200000000001</c:v>
                </c:pt>
                <c:pt idx="370">
                  <c:v>20.2087</c:v>
                </c:pt>
                <c:pt idx="371">
                  <c:v>20.164999999999999</c:v>
                </c:pt>
                <c:pt idx="372">
                  <c:v>20.157399999999999</c:v>
                </c:pt>
                <c:pt idx="373">
                  <c:v>20.191099999999999</c:v>
                </c:pt>
                <c:pt idx="374">
                  <c:v>20.1845</c:v>
                </c:pt>
                <c:pt idx="375">
                  <c:v>20.194500000000001</c:v>
                </c:pt>
                <c:pt idx="376">
                  <c:v>20.1782</c:v>
                </c:pt>
                <c:pt idx="377">
                  <c:v>20.174900000000001</c:v>
                </c:pt>
                <c:pt idx="381">
                  <c:v>20.1402</c:v>
                </c:pt>
                <c:pt idx="382">
                  <c:v>20.161100000000001</c:v>
                </c:pt>
                <c:pt idx="383">
                  <c:v>20.1889</c:v>
                </c:pt>
                <c:pt idx="384">
                  <c:v>20.187000000000001</c:v>
                </c:pt>
                <c:pt idx="385">
                  <c:v>20.2254</c:v>
                </c:pt>
                <c:pt idx="386">
                  <c:v>20.2667</c:v>
                </c:pt>
                <c:pt idx="387">
                  <c:v>20.2561</c:v>
                </c:pt>
                <c:pt idx="388">
                  <c:v>20.206600000000002</c:v>
                </c:pt>
                <c:pt idx="389">
                  <c:v>20.191800000000001</c:v>
                </c:pt>
                <c:pt idx="390">
                  <c:v>20.319500000000001</c:v>
                </c:pt>
                <c:pt idx="391">
                  <c:v>20.234200000000001</c:v>
                </c:pt>
                <c:pt idx="392">
                  <c:v>20.212</c:v>
                </c:pt>
                <c:pt idx="393">
                  <c:v>20.199000000000002</c:v>
                </c:pt>
                <c:pt idx="394">
                  <c:v>20.2455</c:v>
                </c:pt>
                <c:pt idx="395">
                  <c:v>20.3612</c:v>
                </c:pt>
                <c:pt idx="396">
                  <c:v>20.401700000000002</c:v>
                </c:pt>
                <c:pt idx="397">
                  <c:v>20.3218</c:v>
                </c:pt>
                <c:pt idx="398">
                  <c:v>20.210100000000001</c:v>
                </c:pt>
                <c:pt idx="399">
                  <c:v>20.283300000000001</c:v>
                </c:pt>
                <c:pt idx="400">
                  <c:v>20.156199999999998</c:v>
                </c:pt>
                <c:pt idx="401">
                  <c:v>20.115600000000001</c:v>
                </c:pt>
                <c:pt idx="402">
                  <c:v>20.227</c:v>
                </c:pt>
                <c:pt idx="403">
                  <c:v>20.176300000000001</c:v>
                </c:pt>
                <c:pt idx="404">
                  <c:v>19.975200000000001</c:v>
                </c:pt>
                <c:pt idx="405">
                  <c:v>19.9541</c:v>
                </c:pt>
                <c:pt idx="406">
                  <c:v>19.911999999999999</c:v>
                </c:pt>
                <c:pt idx="407">
                  <c:v>19.863900000000001</c:v>
                </c:pt>
                <c:pt idx="408">
                  <c:v>19.899899999999999</c:v>
                </c:pt>
                <c:pt idx="409">
                  <c:v>19.768699999999999</c:v>
                </c:pt>
                <c:pt idx="410">
                  <c:v>19.662099999999999</c:v>
                </c:pt>
                <c:pt idx="411">
                  <c:v>19.900700000000001</c:v>
                </c:pt>
                <c:pt idx="414">
                  <c:v>19.9969</c:v>
                </c:pt>
                <c:pt idx="415">
                  <c:v>19.960999999999999</c:v>
                </c:pt>
                <c:pt idx="416">
                  <c:v>19.686</c:v>
                </c:pt>
                <c:pt idx="417">
                  <c:v>19.576499999999999</c:v>
                </c:pt>
                <c:pt idx="418">
                  <c:v>19.4651</c:v>
                </c:pt>
                <c:pt idx="419">
                  <c:v>19.484100000000002</c:v>
                </c:pt>
                <c:pt idx="420">
                  <c:v>19.368200000000002</c:v>
                </c:pt>
                <c:pt idx="421">
                  <c:v>19.638100000000001</c:v>
                </c:pt>
                <c:pt idx="422">
                  <c:v>19.630500000000001</c:v>
                </c:pt>
                <c:pt idx="423">
                  <c:v>19.586600000000001</c:v>
                </c:pt>
                <c:pt idx="424">
                  <c:v>19.570799999999998</c:v>
                </c:pt>
                <c:pt idx="425">
                  <c:v>19.579899999999999</c:v>
                </c:pt>
                <c:pt idx="426">
                  <c:v>19.663</c:v>
                </c:pt>
                <c:pt idx="427">
                  <c:v>19.340699999999998</c:v>
                </c:pt>
                <c:pt idx="428">
                  <c:v>19.1465</c:v>
                </c:pt>
                <c:pt idx="429">
                  <c:v>18.990600000000001</c:v>
                </c:pt>
                <c:pt idx="430">
                  <c:v>18.873000000000001</c:v>
                </c:pt>
                <c:pt idx="431">
                  <c:v>18.8569</c:v>
                </c:pt>
                <c:pt idx="432">
                  <c:v>18.893000000000001</c:v>
                </c:pt>
                <c:pt idx="433">
                  <c:v>18.735199999999999</c:v>
                </c:pt>
                <c:pt idx="434">
                  <c:v>18.686</c:v>
                </c:pt>
                <c:pt idx="435">
                  <c:v>18.704999999999998</c:v>
                </c:pt>
                <c:pt idx="436">
                  <c:v>18.631900000000002</c:v>
                </c:pt>
                <c:pt idx="437">
                  <c:v>18.913499999999999</c:v>
                </c:pt>
                <c:pt idx="438">
                  <c:v>19.018599999999999</c:v>
                </c:pt>
                <c:pt idx="439">
                  <c:v>18.882999999999999</c:v>
                </c:pt>
                <c:pt idx="440">
                  <c:v>18.63</c:v>
                </c:pt>
                <c:pt idx="441">
                  <c:v>18.445699999999999</c:v>
                </c:pt>
                <c:pt idx="442">
                  <c:v>18.401199999999999</c:v>
                </c:pt>
                <c:pt idx="444">
                  <c:v>18.623200000000001</c:v>
                </c:pt>
                <c:pt idx="445">
                  <c:v>19.18</c:v>
                </c:pt>
                <c:pt idx="446">
                  <c:v>18.4375</c:v>
                </c:pt>
                <c:pt idx="447">
                  <c:v>18.334099999999999</c:v>
                </c:pt>
                <c:pt idx="449">
                  <c:v>18.0732</c:v>
                </c:pt>
                <c:pt idx="450">
                  <c:v>17.9406</c:v>
                </c:pt>
                <c:pt idx="451">
                  <c:v>17.756499999999999</c:v>
                </c:pt>
                <c:pt idx="452">
                  <c:v>17.619900000000001</c:v>
                </c:pt>
                <c:pt idx="453">
                  <c:v>17.5685</c:v>
                </c:pt>
                <c:pt idx="454">
                  <c:v>17.511199999999999</c:v>
                </c:pt>
                <c:pt idx="455">
                  <c:v>17.438600000000001</c:v>
                </c:pt>
                <c:pt idx="456">
                  <c:v>17.303699999999999</c:v>
                </c:pt>
                <c:pt idx="457">
                  <c:v>17.351199999999999</c:v>
                </c:pt>
                <c:pt idx="458">
                  <c:v>17.2379</c:v>
                </c:pt>
                <c:pt idx="460">
                  <c:v>17.281099999999999</c:v>
                </c:pt>
                <c:pt idx="461">
                  <c:v>17.255099999999999</c:v>
                </c:pt>
                <c:pt idx="462">
                  <c:v>17.290399999999998</c:v>
                </c:pt>
                <c:pt idx="463">
                  <c:v>17.3476</c:v>
                </c:pt>
                <c:pt idx="464">
                  <c:v>17.2255</c:v>
                </c:pt>
                <c:pt idx="465">
                  <c:v>17.304600000000001</c:v>
                </c:pt>
                <c:pt idx="466">
                  <c:v>17.4297</c:v>
                </c:pt>
                <c:pt idx="467">
                  <c:v>17.370699999999999</c:v>
                </c:pt>
                <c:pt idx="468">
                  <c:v>17.317499999999999</c:v>
                </c:pt>
                <c:pt idx="469">
                  <c:v>17.356100000000001</c:v>
                </c:pt>
                <c:pt idx="470">
                  <c:v>17.400099999999998</c:v>
                </c:pt>
                <c:pt idx="471">
                  <c:v>17.4298</c:v>
                </c:pt>
                <c:pt idx="472">
                  <c:v>17.486699999999999</c:v>
                </c:pt>
                <c:pt idx="474">
                  <c:v>17.482399999999998</c:v>
                </c:pt>
                <c:pt idx="475">
                  <c:v>17.4803</c:v>
                </c:pt>
                <c:pt idx="476">
                  <c:v>17.513000000000002</c:v>
                </c:pt>
                <c:pt idx="477">
                  <c:v>17.486699999999999</c:v>
                </c:pt>
                <c:pt idx="478">
                  <c:v>17.504100000000001</c:v>
                </c:pt>
                <c:pt idx="479">
                  <c:v>17.497</c:v>
                </c:pt>
                <c:pt idx="480">
                  <c:v>17.510000000000002</c:v>
                </c:pt>
                <c:pt idx="481">
                  <c:v>17.520900000000001</c:v>
                </c:pt>
                <c:pt idx="482">
                  <c:v>17.6572</c:v>
                </c:pt>
                <c:pt idx="484">
                  <c:v>17.6448</c:v>
                </c:pt>
                <c:pt idx="485">
                  <c:v>17.5276</c:v>
                </c:pt>
                <c:pt idx="486">
                  <c:v>17.6096</c:v>
                </c:pt>
                <c:pt idx="487">
                  <c:v>17.652200000000001</c:v>
                </c:pt>
                <c:pt idx="488">
                  <c:v>17.695699999999999</c:v>
                </c:pt>
                <c:pt idx="489">
                  <c:v>17.6114</c:v>
                </c:pt>
                <c:pt idx="490">
                  <c:v>17.657900000000001</c:v>
                </c:pt>
                <c:pt idx="491">
                  <c:v>17.491299999999999</c:v>
                </c:pt>
                <c:pt idx="492">
                  <c:v>17.5002</c:v>
                </c:pt>
                <c:pt idx="493">
                  <c:v>17.411000000000001</c:v>
                </c:pt>
                <c:pt idx="494">
                  <c:v>17.428899999999999</c:v>
                </c:pt>
                <c:pt idx="495">
                  <c:v>17.4512</c:v>
                </c:pt>
                <c:pt idx="496">
                  <c:v>17.3704</c:v>
                </c:pt>
                <c:pt idx="497">
                  <c:v>17.333100000000002</c:v>
                </c:pt>
                <c:pt idx="499">
                  <c:v>17.342500000000001</c:v>
                </c:pt>
                <c:pt idx="500">
                  <c:v>17.4193</c:v>
                </c:pt>
                <c:pt idx="501">
                  <c:v>17.417899999999999</c:v>
                </c:pt>
                <c:pt idx="502">
                  <c:v>17.424299999999999</c:v>
                </c:pt>
                <c:pt idx="503">
                  <c:v>17.445499999999999</c:v>
                </c:pt>
                <c:pt idx="504">
                  <c:v>17.442599999999999</c:v>
                </c:pt>
                <c:pt idx="505">
                  <c:v>17.394600000000001</c:v>
                </c:pt>
                <c:pt idx="506">
                  <c:v>17.357199999999999</c:v>
                </c:pt>
                <c:pt idx="507">
                  <c:v>17.415199999999999</c:v>
                </c:pt>
                <c:pt idx="508">
                  <c:v>17.405799999999999</c:v>
                </c:pt>
                <c:pt idx="509">
                  <c:v>17.3172</c:v>
                </c:pt>
                <c:pt idx="510">
                  <c:v>17.504899999999999</c:v>
                </c:pt>
                <c:pt idx="511">
                  <c:v>17.562899999999999</c:v>
                </c:pt>
                <c:pt idx="512">
                  <c:v>17.572800000000001</c:v>
                </c:pt>
                <c:pt idx="513">
                  <c:v>17.486899999999999</c:v>
                </c:pt>
                <c:pt idx="514">
                  <c:v>17.308900000000001</c:v>
                </c:pt>
                <c:pt idx="515">
                  <c:v>17.269100000000002</c:v>
                </c:pt>
                <c:pt idx="516">
                  <c:v>17.192599999999999</c:v>
                </c:pt>
                <c:pt idx="517">
                  <c:v>17.1297</c:v>
                </c:pt>
                <c:pt idx="518">
                  <c:v>17.1036</c:v>
                </c:pt>
                <c:pt idx="519">
                  <c:v>16.976400000000002</c:v>
                </c:pt>
                <c:pt idx="520">
                  <c:v>16.996400000000001</c:v>
                </c:pt>
                <c:pt idx="521">
                  <c:v>17.057600000000001</c:v>
                </c:pt>
                <c:pt idx="522">
                  <c:v>17.067799999999998</c:v>
                </c:pt>
                <c:pt idx="523">
                  <c:v>17.165500000000002</c:v>
                </c:pt>
                <c:pt idx="524">
                  <c:v>17.202500000000001</c:v>
                </c:pt>
                <c:pt idx="525">
                  <c:v>17.208600000000001</c:v>
                </c:pt>
                <c:pt idx="526">
                  <c:v>17.212199999999999</c:v>
                </c:pt>
                <c:pt idx="527">
                  <c:v>17.248699999999999</c:v>
                </c:pt>
                <c:pt idx="528">
                  <c:v>17.261299999999999</c:v>
                </c:pt>
                <c:pt idx="529">
                  <c:v>17.2193</c:v>
                </c:pt>
                <c:pt idx="530">
                  <c:v>17.3428</c:v>
                </c:pt>
                <c:pt idx="531">
                  <c:v>17.389199999999999</c:v>
                </c:pt>
                <c:pt idx="532">
                  <c:v>17.385999999999999</c:v>
                </c:pt>
                <c:pt idx="533">
                  <c:v>17.228999999999999</c:v>
                </c:pt>
                <c:pt idx="534">
                  <c:v>17.221</c:v>
                </c:pt>
                <c:pt idx="535">
                  <c:v>17.197500000000002</c:v>
                </c:pt>
                <c:pt idx="536">
                  <c:v>17.236499999999999</c:v>
                </c:pt>
                <c:pt idx="537">
                  <c:v>17.213100000000001</c:v>
                </c:pt>
                <c:pt idx="539">
                  <c:v>17.262</c:v>
                </c:pt>
                <c:pt idx="540">
                  <c:v>17.347300000000001</c:v>
                </c:pt>
                <c:pt idx="541">
                  <c:v>17.209199999999999</c:v>
                </c:pt>
                <c:pt idx="542">
                  <c:v>17.061800000000002</c:v>
                </c:pt>
                <c:pt idx="543">
                  <c:v>17.133800000000001</c:v>
                </c:pt>
                <c:pt idx="544">
                  <c:v>17.712599999999998</c:v>
                </c:pt>
                <c:pt idx="545">
                  <c:v>17.713000000000001</c:v>
                </c:pt>
                <c:pt idx="546">
                  <c:v>17.700700000000001</c:v>
                </c:pt>
                <c:pt idx="547">
                  <c:v>17.720099999999999</c:v>
                </c:pt>
                <c:pt idx="548">
                  <c:v>17.6997</c:v>
                </c:pt>
                <c:pt idx="549">
                  <c:v>17.671700000000001</c:v>
                </c:pt>
                <c:pt idx="550">
                  <c:v>17.6663</c:v>
                </c:pt>
                <c:pt idx="551">
                  <c:v>17.587399999999999</c:v>
                </c:pt>
                <c:pt idx="552">
                  <c:v>17.580300000000001</c:v>
                </c:pt>
                <c:pt idx="553">
                  <c:v>17.643599999999999</c:v>
                </c:pt>
                <c:pt idx="554">
                  <c:v>17.795000000000002</c:v>
                </c:pt>
                <c:pt idx="555">
                  <c:v>17.622199999999999</c:v>
                </c:pt>
                <c:pt idx="556">
                  <c:v>17.509499999999999</c:v>
                </c:pt>
                <c:pt idx="557">
                  <c:v>17.474499999999999</c:v>
                </c:pt>
                <c:pt idx="558">
                  <c:v>17.444900000000001</c:v>
                </c:pt>
                <c:pt idx="559">
                  <c:v>17.411300000000001</c:v>
                </c:pt>
                <c:pt idx="560">
                  <c:v>17.204999999999998</c:v>
                </c:pt>
                <c:pt idx="561">
                  <c:v>17.145700000000001</c:v>
                </c:pt>
                <c:pt idx="562">
                  <c:v>17.09</c:v>
                </c:pt>
                <c:pt idx="563">
                  <c:v>16.923300000000001</c:v>
                </c:pt>
                <c:pt idx="564">
                  <c:v>16.849</c:v>
                </c:pt>
                <c:pt idx="565">
                  <c:v>16.948799999999999</c:v>
                </c:pt>
                <c:pt idx="566">
                  <c:v>16.946300000000001</c:v>
                </c:pt>
                <c:pt idx="567">
                  <c:v>17.005600000000001</c:v>
                </c:pt>
                <c:pt idx="568">
                  <c:v>16.992999999999999</c:v>
                </c:pt>
                <c:pt idx="569">
                  <c:v>16.9678</c:v>
                </c:pt>
                <c:pt idx="570">
                  <c:v>17.0898</c:v>
                </c:pt>
                <c:pt idx="571">
                  <c:v>17.1189</c:v>
                </c:pt>
                <c:pt idx="572">
                  <c:v>16.895800000000001</c:v>
                </c:pt>
                <c:pt idx="573">
                  <c:v>16.824999999999999</c:v>
                </c:pt>
                <c:pt idx="574">
                  <c:v>16.627800000000001</c:v>
                </c:pt>
                <c:pt idx="575">
                  <c:v>16.497299999999999</c:v>
                </c:pt>
                <c:pt idx="576">
                  <c:v>16.417200000000001</c:v>
                </c:pt>
                <c:pt idx="577">
                  <c:v>16.3965</c:v>
                </c:pt>
                <c:pt idx="578">
                  <c:v>16.310199999999998</c:v>
                </c:pt>
                <c:pt idx="579">
                  <c:v>16.184899999999999</c:v>
                </c:pt>
                <c:pt idx="580">
                  <c:v>16.149999999999999</c:v>
                </c:pt>
                <c:pt idx="581">
                  <c:v>16.224599999999999</c:v>
                </c:pt>
                <c:pt idx="583">
                  <c:v>16.146000000000001</c:v>
                </c:pt>
                <c:pt idx="584">
                  <c:v>16.0471</c:v>
                </c:pt>
                <c:pt idx="585">
                  <c:v>15.974399999999999</c:v>
                </c:pt>
                <c:pt idx="586">
                  <c:v>15.875299999999999</c:v>
                </c:pt>
                <c:pt idx="587">
                  <c:v>15.8872</c:v>
                </c:pt>
                <c:pt idx="588">
                  <c:v>15.9222</c:v>
                </c:pt>
                <c:pt idx="589">
                  <c:v>15.899100000000001</c:v>
                </c:pt>
                <c:pt idx="590">
                  <c:v>15.9343</c:v>
                </c:pt>
                <c:pt idx="591">
                  <c:v>15.994899999999999</c:v>
                </c:pt>
                <c:pt idx="592">
                  <c:v>16.0108</c:v>
                </c:pt>
                <c:pt idx="593">
                  <c:v>16</c:v>
                </c:pt>
                <c:pt idx="594">
                  <c:v>16.0075</c:v>
                </c:pt>
                <c:pt idx="595">
                  <c:v>16.056899999999999</c:v>
                </c:pt>
                <c:pt idx="596">
                  <c:v>16.1004</c:v>
                </c:pt>
                <c:pt idx="597">
                  <c:v>16.145299999999999</c:v>
                </c:pt>
                <c:pt idx="598">
                  <c:v>15.98</c:v>
                </c:pt>
                <c:pt idx="599">
                  <c:v>16.010000000000002</c:v>
                </c:pt>
                <c:pt idx="601">
                  <c:v>16.0885</c:v>
                </c:pt>
                <c:pt idx="602">
                  <c:v>16.097100000000001</c:v>
                </c:pt>
                <c:pt idx="603">
                  <c:v>16.1814</c:v>
                </c:pt>
                <c:pt idx="604">
                  <c:v>16.0198</c:v>
                </c:pt>
                <c:pt idx="605">
                  <c:v>16.0152</c:v>
                </c:pt>
                <c:pt idx="606">
                  <c:v>15.6089</c:v>
                </c:pt>
                <c:pt idx="607">
                  <c:v>15.579700000000001</c:v>
                </c:pt>
                <c:pt idx="608">
                  <c:v>15.529199999999999</c:v>
                </c:pt>
                <c:pt idx="609">
                  <c:v>15.434699999999999</c:v>
                </c:pt>
                <c:pt idx="610">
                  <c:v>15.442500000000001</c:v>
                </c:pt>
                <c:pt idx="611">
                  <c:v>15.5107</c:v>
                </c:pt>
                <c:pt idx="612">
                  <c:v>15.5213</c:v>
                </c:pt>
                <c:pt idx="613">
                  <c:v>15.48</c:v>
                </c:pt>
                <c:pt idx="614">
                  <c:v>15.367800000000001</c:v>
                </c:pt>
                <c:pt idx="615">
                  <c:v>15.315</c:v>
                </c:pt>
                <c:pt idx="616">
                  <c:v>15.286300000000001</c:v>
                </c:pt>
                <c:pt idx="617">
                  <c:v>15.3</c:v>
                </c:pt>
                <c:pt idx="619">
                  <c:v>15.395799999999999</c:v>
                </c:pt>
                <c:pt idx="620">
                  <c:v>15.426299999999999</c:v>
                </c:pt>
                <c:pt idx="621">
                  <c:v>15.4832</c:v>
                </c:pt>
                <c:pt idx="622">
                  <c:v>15.4137</c:v>
                </c:pt>
                <c:pt idx="623">
                  <c:v>15.394299999999999</c:v>
                </c:pt>
                <c:pt idx="624">
                  <c:v>15.475</c:v>
                </c:pt>
                <c:pt idx="625">
                  <c:v>15.396599999999999</c:v>
                </c:pt>
                <c:pt idx="626">
                  <c:v>15.395</c:v>
                </c:pt>
                <c:pt idx="627">
                  <c:v>15.2858</c:v>
                </c:pt>
                <c:pt idx="628">
                  <c:v>15.1988</c:v>
                </c:pt>
                <c:pt idx="630">
                  <c:v>15.166</c:v>
                </c:pt>
                <c:pt idx="631">
                  <c:v>15.179</c:v>
                </c:pt>
                <c:pt idx="632">
                  <c:v>15.2593</c:v>
                </c:pt>
                <c:pt idx="633">
                  <c:v>15.21</c:v>
                </c:pt>
                <c:pt idx="634">
                  <c:v>15.3436</c:v>
                </c:pt>
                <c:pt idx="635">
                  <c:v>15.414899999999999</c:v>
                </c:pt>
                <c:pt idx="636">
                  <c:v>15.3604</c:v>
                </c:pt>
                <c:pt idx="637">
                  <c:v>15.3527</c:v>
                </c:pt>
                <c:pt idx="638">
                  <c:v>15.394</c:v>
                </c:pt>
                <c:pt idx="639">
                  <c:v>15.387499999999999</c:v>
                </c:pt>
                <c:pt idx="640">
                  <c:v>15.404999999999999</c:v>
                </c:pt>
                <c:pt idx="641">
                  <c:v>15.4328</c:v>
                </c:pt>
                <c:pt idx="642">
                  <c:v>15.536799999999999</c:v>
                </c:pt>
                <c:pt idx="643">
                  <c:v>15.5677</c:v>
                </c:pt>
                <c:pt idx="645">
                  <c:v>15.6014</c:v>
                </c:pt>
                <c:pt idx="646">
                  <c:v>15.6191</c:v>
                </c:pt>
                <c:pt idx="647">
                  <c:v>15.5943</c:v>
                </c:pt>
                <c:pt idx="648">
                  <c:v>15.635</c:v>
                </c:pt>
                <c:pt idx="649">
                  <c:v>15.5573</c:v>
                </c:pt>
                <c:pt idx="650">
                  <c:v>15.5268</c:v>
                </c:pt>
                <c:pt idx="651">
                  <c:v>15.567299999999999</c:v>
                </c:pt>
                <c:pt idx="652">
                  <c:v>15.535299999999999</c:v>
                </c:pt>
                <c:pt idx="653">
                  <c:v>15.535</c:v>
                </c:pt>
                <c:pt idx="654">
                  <c:v>15.475</c:v>
                </c:pt>
                <c:pt idx="655">
                  <c:v>15.5387</c:v>
                </c:pt>
                <c:pt idx="656">
                  <c:v>15.642200000000001</c:v>
                </c:pt>
                <c:pt idx="657">
                  <c:v>15.5525</c:v>
                </c:pt>
                <c:pt idx="658">
                  <c:v>15.4778</c:v>
                </c:pt>
                <c:pt idx="659">
                  <c:v>15.4412</c:v>
                </c:pt>
                <c:pt idx="660">
                  <c:v>15.4053</c:v>
                </c:pt>
                <c:pt idx="661">
                  <c:v>15.4175</c:v>
                </c:pt>
                <c:pt idx="664">
                  <c:v>15.4793</c:v>
                </c:pt>
                <c:pt idx="665">
                  <c:v>15.5045</c:v>
                </c:pt>
                <c:pt idx="666">
                  <c:v>15.568</c:v>
                </c:pt>
                <c:pt idx="667">
                  <c:v>15.595000000000001</c:v>
                </c:pt>
                <c:pt idx="668">
                  <c:v>15.69</c:v>
                </c:pt>
                <c:pt idx="669">
                  <c:v>15.6753</c:v>
                </c:pt>
                <c:pt idx="670">
                  <c:v>15.4268</c:v>
                </c:pt>
                <c:pt idx="671">
                  <c:v>15.37</c:v>
                </c:pt>
                <c:pt idx="672">
                  <c:v>15.4739</c:v>
                </c:pt>
                <c:pt idx="673">
                  <c:v>15.487399999999999</c:v>
                </c:pt>
                <c:pt idx="674">
                  <c:v>15.5328</c:v>
                </c:pt>
                <c:pt idx="675">
                  <c:v>15.6122</c:v>
                </c:pt>
                <c:pt idx="676">
                  <c:v>15.6761</c:v>
                </c:pt>
                <c:pt idx="677">
                  <c:v>15.682499999999999</c:v>
                </c:pt>
                <c:pt idx="678">
                  <c:v>15.7715</c:v>
                </c:pt>
                <c:pt idx="679">
                  <c:v>15.6228</c:v>
                </c:pt>
                <c:pt idx="680">
                  <c:v>15.6807</c:v>
                </c:pt>
                <c:pt idx="681">
                  <c:v>15.797499999999999</c:v>
                </c:pt>
                <c:pt idx="682">
                  <c:v>15.898199999999999</c:v>
                </c:pt>
                <c:pt idx="683">
                  <c:v>15.922000000000001</c:v>
                </c:pt>
                <c:pt idx="684">
                  <c:v>15.8973</c:v>
                </c:pt>
                <c:pt idx="685">
                  <c:v>15.917999999999999</c:v>
                </c:pt>
                <c:pt idx="686">
                  <c:v>15.952500000000001</c:v>
                </c:pt>
                <c:pt idx="687">
                  <c:v>15.935499999999999</c:v>
                </c:pt>
                <c:pt idx="688">
                  <c:v>15.9435</c:v>
                </c:pt>
                <c:pt idx="689">
                  <c:v>15.91</c:v>
                </c:pt>
                <c:pt idx="690">
                  <c:v>15.9018</c:v>
                </c:pt>
                <c:pt idx="691">
                  <c:v>15.978</c:v>
                </c:pt>
                <c:pt idx="692">
                  <c:v>15.904500000000001</c:v>
                </c:pt>
                <c:pt idx="693">
                  <c:v>15.874000000000001</c:v>
                </c:pt>
                <c:pt idx="694">
                  <c:v>15.8523</c:v>
                </c:pt>
                <c:pt idx="695">
                  <c:v>15.811999999999999</c:v>
                </c:pt>
                <c:pt idx="696">
                  <c:v>15.852</c:v>
                </c:pt>
                <c:pt idx="697">
                  <c:v>15.8505</c:v>
                </c:pt>
                <c:pt idx="698">
                  <c:v>15.89</c:v>
                </c:pt>
                <c:pt idx="699">
                  <c:v>15.807499999999999</c:v>
                </c:pt>
                <c:pt idx="700">
                  <c:v>15.964499999999999</c:v>
                </c:pt>
                <c:pt idx="701">
                  <c:v>16.0825</c:v>
                </c:pt>
                <c:pt idx="702">
                  <c:v>15.94</c:v>
                </c:pt>
                <c:pt idx="703">
                  <c:v>15.939500000000001</c:v>
                </c:pt>
                <c:pt idx="704">
                  <c:v>15.88</c:v>
                </c:pt>
                <c:pt idx="705">
                  <c:v>15.9268</c:v>
                </c:pt>
                <c:pt idx="706">
                  <c:v>15.7155</c:v>
                </c:pt>
                <c:pt idx="707">
                  <c:v>15.541499999999999</c:v>
                </c:pt>
                <c:pt idx="708">
                  <c:v>15.702500000000001</c:v>
                </c:pt>
                <c:pt idx="709">
                  <c:v>15.486499999999999</c:v>
                </c:pt>
                <c:pt idx="710">
                  <c:v>15.720499999999999</c:v>
                </c:pt>
                <c:pt idx="711">
                  <c:v>15.7845</c:v>
                </c:pt>
                <c:pt idx="712">
                  <c:v>15.843500000000001</c:v>
                </c:pt>
                <c:pt idx="713">
                  <c:v>15.843500000000001</c:v>
                </c:pt>
                <c:pt idx="714">
                  <c:v>15.895</c:v>
                </c:pt>
                <c:pt idx="715">
                  <c:v>15.957000000000001</c:v>
                </c:pt>
                <c:pt idx="716">
                  <c:v>15.971</c:v>
                </c:pt>
                <c:pt idx="717">
                  <c:v>15.9673</c:v>
                </c:pt>
                <c:pt idx="718">
                  <c:v>16.0305</c:v>
                </c:pt>
                <c:pt idx="721">
                  <c:v>15.9923</c:v>
                </c:pt>
                <c:pt idx="722">
                  <c:v>15.914</c:v>
                </c:pt>
                <c:pt idx="723">
                  <c:v>15.871</c:v>
                </c:pt>
                <c:pt idx="724">
                  <c:v>15.93</c:v>
                </c:pt>
                <c:pt idx="725">
                  <c:v>15.852499999999999</c:v>
                </c:pt>
                <c:pt idx="726">
                  <c:v>15.8725</c:v>
                </c:pt>
                <c:pt idx="727">
                  <c:v>15.693999999999999</c:v>
                </c:pt>
                <c:pt idx="729">
                  <c:v>15.5509</c:v>
                </c:pt>
                <c:pt idx="730">
                  <c:v>15.561</c:v>
                </c:pt>
                <c:pt idx="731">
                  <c:v>15.545</c:v>
                </c:pt>
                <c:pt idx="732">
                  <c:v>15.440899999999999</c:v>
                </c:pt>
                <c:pt idx="733">
                  <c:v>15.3805</c:v>
                </c:pt>
                <c:pt idx="734">
                  <c:v>15.475999999999999</c:v>
                </c:pt>
                <c:pt idx="735">
                  <c:v>15.478</c:v>
                </c:pt>
                <c:pt idx="736">
                  <c:v>15.503500000000001</c:v>
                </c:pt>
                <c:pt idx="737">
                  <c:v>15.5</c:v>
                </c:pt>
                <c:pt idx="738">
                  <c:v>15.598000000000001</c:v>
                </c:pt>
                <c:pt idx="739">
                  <c:v>15.3</c:v>
                </c:pt>
                <c:pt idx="740">
                  <c:v>15.042999999999999</c:v>
                </c:pt>
                <c:pt idx="741">
                  <c:v>14.936</c:v>
                </c:pt>
                <c:pt idx="742">
                  <c:v>14.952999999999999</c:v>
                </c:pt>
                <c:pt idx="743">
                  <c:v>15.044</c:v>
                </c:pt>
                <c:pt idx="744">
                  <c:v>15.052</c:v>
                </c:pt>
                <c:pt idx="745">
                  <c:v>15.095000000000001</c:v>
                </c:pt>
                <c:pt idx="746">
                  <c:v>15.12</c:v>
                </c:pt>
                <c:pt idx="747">
                  <c:v>15.071</c:v>
                </c:pt>
                <c:pt idx="748">
                  <c:v>15.154</c:v>
                </c:pt>
                <c:pt idx="749">
                  <c:v>15.19</c:v>
                </c:pt>
                <c:pt idx="750">
                  <c:v>15.17</c:v>
                </c:pt>
                <c:pt idx="751">
                  <c:v>15.207000000000001</c:v>
                </c:pt>
                <c:pt idx="752">
                  <c:v>15.231999999999999</c:v>
                </c:pt>
                <c:pt idx="753">
                  <c:v>15.143000000000001</c:v>
                </c:pt>
                <c:pt idx="754">
                  <c:v>15.1305</c:v>
                </c:pt>
                <c:pt idx="755">
                  <c:v>15.1555</c:v>
                </c:pt>
                <c:pt idx="756">
                  <c:v>15.188000000000001</c:v>
                </c:pt>
                <c:pt idx="757">
                  <c:v>15.205</c:v>
                </c:pt>
                <c:pt idx="758">
                  <c:v>15.1995</c:v>
                </c:pt>
                <c:pt idx="759">
                  <c:v>15.164</c:v>
                </c:pt>
                <c:pt idx="760">
                  <c:v>15.13</c:v>
                </c:pt>
                <c:pt idx="761">
                  <c:v>15.073499999999999</c:v>
                </c:pt>
                <c:pt idx="762">
                  <c:v>15.167999999999999</c:v>
                </c:pt>
                <c:pt idx="764">
                  <c:v>15.193899999999999</c:v>
                </c:pt>
                <c:pt idx="765">
                  <c:v>15.217599999999999</c:v>
                </c:pt>
                <c:pt idx="766">
                  <c:v>15.186999999999999</c:v>
                </c:pt>
                <c:pt idx="767">
                  <c:v>15.167999999999999</c:v>
                </c:pt>
                <c:pt idx="768">
                  <c:v>15.195</c:v>
                </c:pt>
                <c:pt idx="769">
                  <c:v>15.307499999999999</c:v>
                </c:pt>
                <c:pt idx="770">
                  <c:v>15.365</c:v>
                </c:pt>
                <c:pt idx="771">
                  <c:v>15.37</c:v>
                </c:pt>
                <c:pt idx="772">
                  <c:v>15.28</c:v>
                </c:pt>
                <c:pt idx="773">
                  <c:v>15.234999999999999</c:v>
                </c:pt>
                <c:pt idx="774">
                  <c:v>15.169</c:v>
                </c:pt>
                <c:pt idx="775">
                  <c:v>15.164999999999999</c:v>
                </c:pt>
                <c:pt idx="776">
                  <c:v>15.151</c:v>
                </c:pt>
                <c:pt idx="777">
                  <c:v>15.143000000000001</c:v>
                </c:pt>
                <c:pt idx="778">
                  <c:v>15.1539</c:v>
                </c:pt>
                <c:pt idx="779">
                  <c:v>15.134</c:v>
                </c:pt>
                <c:pt idx="780">
                  <c:v>15.0661</c:v>
                </c:pt>
                <c:pt idx="781">
                  <c:v>15.023999999999999</c:v>
                </c:pt>
                <c:pt idx="782">
                  <c:v>14.996</c:v>
                </c:pt>
                <c:pt idx="783">
                  <c:v>14.925000000000001</c:v>
                </c:pt>
                <c:pt idx="784">
                  <c:v>15.09</c:v>
                </c:pt>
                <c:pt idx="785">
                  <c:v>15.069000000000001</c:v>
                </c:pt>
                <c:pt idx="786">
                  <c:v>15.049899999999999</c:v>
                </c:pt>
                <c:pt idx="787">
                  <c:v>15.022</c:v>
                </c:pt>
                <c:pt idx="788">
                  <c:v>14.99</c:v>
                </c:pt>
                <c:pt idx="789">
                  <c:v>14.98</c:v>
                </c:pt>
                <c:pt idx="790">
                  <c:v>14.898</c:v>
                </c:pt>
                <c:pt idx="791">
                  <c:v>14.933</c:v>
                </c:pt>
                <c:pt idx="792">
                  <c:v>15.018000000000001</c:v>
                </c:pt>
                <c:pt idx="793">
                  <c:v>15.102499999999999</c:v>
                </c:pt>
                <c:pt idx="794">
                  <c:v>15.000999999999999</c:v>
                </c:pt>
                <c:pt idx="795">
                  <c:v>14.888</c:v>
                </c:pt>
                <c:pt idx="796">
                  <c:v>14.859</c:v>
                </c:pt>
                <c:pt idx="797">
                  <c:v>14.837199999999999</c:v>
                </c:pt>
                <c:pt idx="798">
                  <c:v>14.8376</c:v>
                </c:pt>
                <c:pt idx="799">
                  <c:v>14.924099999999999</c:v>
                </c:pt>
                <c:pt idx="800">
                  <c:v>14.923500000000001</c:v>
                </c:pt>
                <c:pt idx="801">
                  <c:v>14.7765</c:v>
                </c:pt>
                <c:pt idx="802">
                  <c:v>14.673</c:v>
                </c:pt>
                <c:pt idx="804">
                  <c:v>14.6675</c:v>
                </c:pt>
                <c:pt idx="805">
                  <c:v>14.673500000000001</c:v>
                </c:pt>
                <c:pt idx="806">
                  <c:v>14.669</c:v>
                </c:pt>
                <c:pt idx="807">
                  <c:v>14.763500000000001</c:v>
                </c:pt>
                <c:pt idx="808">
                  <c:v>14.67</c:v>
                </c:pt>
                <c:pt idx="809">
                  <c:v>14.8001</c:v>
                </c:pt>
                <c:pt idx="810">
                  <c:v>14.846</c:v>
                </c:pt>
                <c:pt idx="811">
                  <c:v>14.864000000000001</c:v>
                </c:pt>
                <c:pt idx="812">
                  <c:v>14.850999999999999</c:v>
                </c:pt>
                <c:pt idx="813">
                  <c:v>14.934900000000001</c:v>
                </c:pt>
                <c:pt idx="814">
                  <c:v>15.005000000000001</c:v>
                </c:pt>
                <c:pt idx="815">
                  <c:v>15.039</c:v>
                </c:pt>
                <c:pt idx="816">
                  <c:v>14.996</c:v>
                </c:pt>
                <c:pt idx="817">
                  <c:v>14.951000000000001</c:v>
                </c:pt>
                <c:pt idx="818">
                  <c:v>14.954000000000001</c:v>
                </c:pt>
                <c:pt idx="819">
                  <c:v>14.9101</c:v>
                </c:pt>
                <c:pt idx="820">
                  <c:v>15</c:v>
                </c:pt>
                <c:pt idx="821">
                  <c:v>15.065</c:v>
                </c:pt>
                <c:pt idx="822">
                  <c:v>15.007</c:v>
                </c:pt>
                <c:pt idx="823">
                  <c:v>15.150499999999999</c:v>
                </c:pt>
                <c:pt idx="824">
                  <c:v>14.938800000000001</c:v>
                </c:pt>
                <c:pt idx="825">
                  <c:v>14.73</c:v>
                </c:pt>
                <c:pt idx="826">
                  <c:v>14.57</c:v>
                </c:pt>
                <c:pt idx="827">
                  <c:v>14.558999999999999</c:v>
                </c:pt>
                <c:pt idx="828">
                  <c:v>14.717000000000001</c:v>
                </c:pt>
                <c:pt idx="830">
                  <c:v>14.710800000000001</c:v>
                </c:pt>
                <c:pt idx="831">
                  <c:v>14.7</c:v>
                </c:pt>
                <c:pt idx="832">
                  <c:v>14.8735</c:v>
                </c:pt>
                <c:pt idx="833">
                  <c:v>15.016</c:v>
                </c:pt>
                <c:pt idx="834">
                  <c:v>15.050700000000001</c:v>
                </c:pt>
                <c:pt idx="835">
                  <c:v>15.045</c:v>
                </c:pt>
                <c:pt idx="836">
                  <c:v>14.968</c:v>
                </c:pt>
                <c:pt idx="837">
                  <c:v>14.876300000000001</c:v>
                </c:pt>
                <c:pt idx="838">
                  <c:v>15.295</c:v>
                </c:pt>
                <c:pt idx="839">
                  <c:v>14.929500000000001</c:v>
                </c:pt>
                <c:pt idx="840">
                  <c:v>14.401999999999999</c:v>
                </c:pt>
                <c:pt idx="841">
                  <c:v>14.071</c:v>
                </c:pt>
                <c:pt idx="842">
                  <c:v>13.954000000000001</c:v>
                </c:pt>
                <c:pt idx="845">
                  <c:v>13.907</c:v>
                </c:pt>
                <c:pt idx="846">
                  <c:v>13.741</c:v>
                </c:pt>
                <c:pt idx="847">
                  <c:v>13.749000000000001</c:v>
                </c:pt>
                <c:pt idx="848">
                  <c:v>13.801</c:v>
                </c:pt>
                <c:pt idx="849">
                  <c:v>13.806000000000001</c:v>
                </c:pt>
                <c:pt idx="850">
                  <c:v>13.821</c:v>
                </c:pt>
                <c:pt idx="851">
                  <c:v>13.8942</c:v>
                </c:pt>
                <c:pt idx="852">
                  <c:v>13.8325</c:v>
                </c:pt>
                <c:pt idx="853">
                  <c:v>13.783300000000001</c:v>
                </c:pt>
                <c:pt idx="854">
                  <c:v>13.8545</c:v>
                </c:pt>
                <c:pt idx="855">
                  <c:v>13.898</c:v>
                </c:pt>
                <c:pt idx="856">
                  <c:v>13.951000000000001</c:v>
                </c:pt>
                <c:pt idx="857">
                  <c:v>13.988</c:v>
                </c:pt>
                <c:pt idx="858">
                  <c:v>13.953900000000001</c:v>
                </c:pt>
                <c:pt idx="859">
                  <c:v>13.916</c:v>
                </c:pt>
                <c:pt idx="860">
                  <c:v>14</c:v>
                </c:pt>
                <c:pt idx="862">
                  <c:v>14.048</c:v>
                </c:pt>
                <c:pt idx="863">
                  <c:v>13.994</c:v>
                </c:pt>
                <c:pt idx="864">
                  <c:v>14.0845</c:v>
                </c:pt>
                <c:pt idx="865">
                  <c:v>14.097</c:v>
                </c:pt>
                <c:pt idx="866">
                  <c:v>14.1267</c:v>
                </c:pt>
                <c:pt idx="867">
                  <c:v>14.14</c:v>
                </c:pt>
                <c:pt idx="868">
                  <c:v>14.134</c:v>
                </c:pt>
                <c:pt idx="869">
                  <c:v>14.1525</c:v>
                </c:pt>
                <c:pt idx="870">
                  <c:v>14.168799999999999</c:v>
                </c:pt>
                <c:pt idx="871">
                  <c:v>14.204000000000001</c:v>
                </c:pt>
                <c:pt idx="872">
                  <c:v>14.231</c:v>
                </c:pt>
                <c:pt idx="873">
                  <c:v>14.234</c:v>
                </c:pt>
                <c:pt idx="874">
                  <c:v>14.2125</c:v>
                </c:pt>
                <c:pt idx="875">
                  <c:v>14.241</c:v>
                </c:pt>
                <c:pt idx="876">
                  <c:v>14.243</c:v>
                </c:pt>
                <c:pt idx="877">
                  <c:v>14.201499999999999</c:v>
                </c:pt>
                <c:pt idx="878">
                  <c:v>14.184200000000001</c:v>
                </c:pt>
                <c:pt idx="879">
                  <c:v>14.2575</c:v>
                </c:pt>
                <c:pt idx="880">
                  <c:v>14.324999999999999</c:v>
                </c:pt>
                <c:pt idx="881">
                  <c:v>14.196999999999999</c:v>
                </c:pt>
                <c:pt idx="882">
                  <c:v>14.3065</c:v>
                </c:pt>
                <c:pt idx="883">
                  <c:v>14.324999999999999</c:v>
                </c:pt>
                <c:pt idx="884">
                  <c:v>14.295</c:v>
                </c:pt>
                <c:pt idx="885">
                  <c:v>14.28</c:v>
                </c:pt>
                <c:pt idx="886">
                  <c:v>14.356</c:v>
                </c:pt>
                <c:pt idx="887">
                  <c:v>14.18</c:v>
                </c:pt>
                <c:pt idx="888">
                  <c:v>14.137</c:v>
                </c:pt>
                <c:pt idx="889">
                  <c:v>14.044</c:v>
                </c:pt>
                <c:pt idx="890">
                  <c:v>14.323</c:v>
                </c:pt>
                <c:pt idx="891">
                  <c:v>14.396000000000001</c:v>
                </c:pt>
                <c:pt idx="892">
                  <c:v>14.462</c:v>
                </c:pt>
                <c:pt idx="893">
                  <c:v>14.5205</c:v>
                </c:pt>
                <c:pt idx="894">
                  <c:v>14.478</c:v>
                </c:pt>
                <c:pt idx="895">
                  <c:v>14.4605</c:v>
                </c:pt>
                <c:pt idx="896">
                  <c:v>14.616300000000001</c:v>
                </c:pt>
                <c:pt idx="897">
                  <c:v>14.681000000000001</c:v>
                </c:pt>
                <c:pt idx="898">
                  <c:v>14.715199999999999</c:v>
                </c:pt>
                <c:pt idx="899">
                  <c:v>14.792</c:v>
                </c:pt>
                <c:pt idx="900">
                  <c:v>14.704499999999999</c:v>
                </c:pt>
                <c:pt idx="901">
                  <c:v>14.61</c:v>
                </c:pt>
                <c:pt idx="902">
                  <c:v>14.645</c:v>
                </c:pt>
                <c:pt idx="903">
                  <c:v>14.438499999999999</c:v>
                </c:pt>
                <c:pt idx="906">
                  <c:v>14.5075</c:v>
                </c:pt>
                <c:pt idx="907">
                  <c:v>14.385999999999999</c:v>
                </c:pt>
                <c:pt idx="908">
                  <c:v>14.4749</c:v>
                </c:pt>
                <c:pt idx="909">
                  <c:v>14.78</c:v>
                </c:pt>
                <c:pt idx="910">
                  <c:v>14.925000000000001</c:v>
                </c:pt>
                <c:pt idx="911">
                  <c:v>14.616899999999999</c:v>
                </c:pt>
                <c:pt idx="912">
                  <c:v>14.522</c:v>
                </c:pt>
                <c:pt idx="913">
                  <c:v>14.7925</c:v>
                </c:pt>
                <c:pt idx="914">
                  <c:v>14.855</c:v>
                </c:pt>
                <c:pt idx="915">
                  <c:v>15.337400000000001</c:v>
                </c:pt>
                <c:pt idx="916">
                  <c:v>15.371</c:v>
                </c:pt>
                <c:pt idx="917">
                  <c:v>15.4475</c:v>
                </c:pt>
                <c:pt idx="918">
                  <c:v>15.397500000000001</c:v>
                </c:pt>
                <c:pt idx="919">
                  <c:v>15.2064</c:v>
                </c:pt>
                <c:pt idx="920">
                  <c:v>15.201000000000001</c:v>
                </c:pt>
                <c:pt idx="921">
                  <c:v>15.654999999999999</c:v>
                </c:pt>
                <c:pt idx="922">
                  <c:v>15.79</c:v>
                </c:pt>
                <c:pt idx="923">
                  <c:v>15.8367</c:v>
                </c:pt>
                <c:pt idx="924">
                  <c:v>15.47</c:v>
                </c:pt>
                <c:pt idx="925">
                  <c:v>15.3925</c:v>
                </c:pt>
                <c:pt idx="926">
                  <c:v>15.348000000000001</c:v>
                </c:pt>
                <c:pt idx="927">
                  <c:v>15.320499999999999</c:v>
                </c:pt>
                <c:pt idx="928">
                  <c:v>15.274699999999999</c:v>
                </c:pt>
                <c:pt idx="929">
                  <c:v>15.067500000000001</c:v>
                </c:pt>
                <c:pt idx="930">
                  <c:v>15.0549</c:v>
                </c:pt>
                <c:pt idx="931">
                  <c:v>14.9925</c:v>
                </c:pt>
                <c:pt idx="932">
                  <c:v>14.843</c:v>
                </c:pt>
                <c:pt idx="933">
                  <c:v>14.789899999999999</c:v>
                </c:pt>
                <c:pt idx="934">
                  <c:v>14.7875</c:v>
                </c:pt>
                <c:pt idx="935">
                  <c:v>14.61</c:v>
                </c:pt>
                <c:pt idx="936">
                  <c:v>14.1624</c:v>
                </c:pt>
                <c:pt idx="939">
                  <c:v>14.3665</c:v>
                </c:pt>
                <c:pt idx="940">
                  <c:v>14.2348</c:v>
                </c:pt>
                <c:pt idx="941">
                  <c:v>14.161</c:v>
                </c:pt>
                <c:pt idx="942">
                  <c:v>14.1355</c:v>
                </c:pt>
                <c:pt idx="943">
                  <c:v>14.118</c:v>
                </c:pt>
                <c:pt idx="944">
                  <c:v>13.951499999999999</c:v>
                </c:pt>
                <c:pt idx="945">
                  <c:v>13.8505</c:v>
                </c:pt>
                <c:pt idx="946">
                  <c:v>13.8725</c:v>
                </c:pt>
                <c:pt idx="947">
                  <c:v>13.845499999999999</c:v>
                </c:pt>
                <c:pt idx="948">
                  <c:v>13.798</c:v>
                </c:pt>
                <c:pt idx="949">
                  <c:v>13.711500000000001</c:v>
                </c:pt>
                <c:pt idx="950">
                  <c:v>13.593</c:v>
                </c:pt>
                <c:pt idx="951">
                  <c:v>13.4925</c:v>
                </c:pt>
                <c:pt idx="952">
                  <c:v>13.420999999999999</c:v>
                </c:pt>
                <c:pt idx="953">
                  <c:v>13.4255</c:v>
                </c:pt>
                <c:pt idx="954">
                  <c:v>13.409000000000001</c:v>
                </c:pt>
                <c:pt idx="955">
                  <c:v>13.2507</c:v>
                </c:pt>
                <c:pt idx="956">
                  <c:v>13.535</c:v>
                </c:pt>
                <c:pt idx="957">
                  <c:v>13.555199999999999</c:v>
                </c:pt>
                <c:pt idx="958">
                  <c:v>13.705500000000001</c:v>
                </c:pt>
                <c:pt idx="959">
                  <c:v>13.874600000000001</c:v>
                </c:pt>
                <c:pt idx="960">
                  <c:v>13.885</c:v>
                </c:pt>
                <c:pt idx="961">
                  <c:v>13.8789</c:v>
                </c:pt>
                <c:pt idx="962">
                  <c:v>13.6347</c:v>
                </c:pt>
                <c:pt idx="963">
                  <c:v>13.1868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DF0-4B9F-B24D-15744CEAF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285072"/>
        <c:axId val="209282328"/>
      </c:lineChart>
      <c:dateAx>
        <c:axId val="20928507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9282328"/>
        <c:crosses val="autoZero"/>
        <c:auto val="1"/>
        <c:lblOffset val="100"/>
        <c:baseTimeUnit val="days"/>
      </c:dateAx>
      <c:valAx>
        <c:axId val="209282328"/>
        <c:scaling>
          <c:orientation val="minMax"/>
          <c:max val="6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928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98DB2D-2D00-E84F-826A-D18093090557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0CE6AC-6B95-1B48-9BAB-4712B712461B}">
      <dgm:prSet phldrT="[Text]" custT="1"/>
      <dgm:spPr>
        <a:solidFill>
          <a:schemeClr val="accent1">
            <a:lumMod val="50000"/>
          </a:schemeClr>
        </a:solidFill>
        <a:ln w="12700">
          <a:solidFill>
            <a:schemeClr val="tx2">
              <a:lumMod val="50000"/>
            </a:schemeClr>
          </a:solidFill>
        </a:ln>
        <a:effectLst/>
      </dgm:spPr>
      <dgm:t>
        <a:bodyPr/>
        <a:lstStyle/>
        <a:p>
          <a:r>
            <a:rPr lang="pt-BR" sz="2200" b="1" noProof="0" dirty="0">
              <a:solidFill>
                <a:schemeClr val="bg1"/>
              </a:solidFill>
            </a:rPr>
            <a:t>Principais objetivos</a:t>
          </a:r>
        </a:p>
      </dgm:t>
    </dgm:pt>
    <dgm:pt modelId="{FF5048FF-A19F-A240-917A-68165DC99E5B}" type="parTrans" cxnId="{6873BC20-3C8A-934B-8A20-B05B96A241D1}">
      <dgm:prSet/>
      <dgm:spPr/>
      <dgm:t>
        <a:bodyPr/>
        <a:lstStyle/>
        <a:p>
          <a:endParaRPr lang="en-US"/>
        </a:p>
      </dgm:t>
    </dgm:pt>
    <dgm:pt modelId="{465F18A5-66BD-8641-9088-F068A9431DBC}" type="sibTrans" cxnId="{6873BC20-3C8A-934B-8A20-B05B96A241D1}">
      <dgm:prSet/>
      <dgm:spPr/>
      <dgm:t>
        <a:bodyPr/>
        <a:lstStyle/>
        <a:p>
          <a:endParaRPr lang="en-US"/>
        </a:p>
      </dgm:t>
    </dgm:pt>
    <dgm:pt modelId="{D0F93980-FC7E-104E-AA99-FD267BC8418E}">
      <dgm:prSet phldrT="[Text]" custT="1"/>
      <dgm:spPr/>
      <dgm:t>
        <a:bodyPr/>
        <a:lstStyle/>
        <a:p>
          <a:r>
            <a:rPr lang="pt-BR" sz="2400" b="1" noProof="0" dirty="0"/>
            <a:t>Modernização</a:t>
          </a:r>
        </a:p>
      </dgm:t>
    </dgm:pt>
    <dgm:pt modelId="{34B56728-1159-5149-AF9A-DF24858B864D}" type="parTrans" cxnId="{3BC1EE30-E4D2-8C4B-9C80-4B7C839D0319}">
      <dgm:prSet/>
      <dgm:spPr/>
      <dgm:t>
        <a:bodyPr/>
        <a:lstStyle/>
        <a:p>
          <a:endParaRPr lang="en-US"/>
        </a:p>
      </dgm:t>
    </dgm:pt>
    <dgm:pt modelId="{75FA4FFE-B65C-9144-BC34-5003022F3172}" type="sibTrans" cxnId="{3BC1EE30-E4D2-8C4B-9C80-4B7C839D0319}">
      <dgm:prSet/>
      <dgm:spPr/>
      <dgm:t>
        <a:bodyPr/>
        <a:lstStyle/>
        <a:p>
          <a:endParaRPr lang="en-US"/>
        </a:p>
      </dgm:t>
    </dgm:pt>
    <dgm:pt modelId="{EB717D20-9838-6D40-9D91-FCCB21F44BCB}">
      <dgm:prSet phldrT="[Text]" custT="1"/>
      <dgm:spPr/>
      <dgm:t>
        <a:bodyPr/>
        <a:lstStyle/>
        <a:p>
          <a:r>
            <a:rPr lang="pt-BR" sz="2400" b="1" noProof="0" dirty="0">
              <a:solidFill>
                <a:schemeClr val="bg1"/>
              </a:solidFill>
            </a:rPr>
            <a:t>Simplificação</a:t>
          </a:r>
        </a:p>
      </dgm:t>
    </dgm:pt>
    <dgm:pt modelId="{5D48CF2A-4865-324B-9F65-D9E64F04F279}" type="parTrans" cxnId="{A7ED8855-8B03-DB4F-A57F-65DAF828C799}">
      <dgm:prSet/>
      <dgm:spPr/>
      <dgm:t>
        <a:bodyPr/>
        <a:lstStyle/>
        <a:p>
          <a:endParaRPr lang="en-US"/>
        </a:p>
      </dgm:t>
    </dgm:pt>
    <dgm:pt modelId="{75884B64-EE59-6E44-B5DF-5BECD20C08D9}" type="sibTrans" cxnId="{A7ED8855-8B03-DB4F-A57F-65DAF828C799}">
      <dgm:prSet/>
      <dgm:spPr/>
      <dgm:t>
        <a:bodyPr/>
        <a:lstStyle/>
        <a:p>
          <a:endParaRPr lang="en-US"/>
        </a:p>
      </dgm:t>
    </dgm:pt>
    <dgm:pt modelId="{1D9FDB60-B2CD-AB47-AD52-21ADA4AD0B96}">
      <dgm:prSet phldrT="[Text]" custT="1"/>
      <dgm:spPr/>
      <dgm:t>
        <a:bodyPr/>
        <a:lstStyle/>
        <a:p>
          <a:r>
            <a:rPr lang="pt-BR" sz="2400" b="1" noProof="0" dirty="0"/>
            <a:t>Segurança jurídica</a:t>
          </a:r>
        </a:p>
      </dgm:t>
    </dgm:pt>
    <dgm:pt modelId="{A44C0B9A-7974-1D44-9EE6-89FDF90B6BFE}" type="sibTrans" cxnId="{3182869E-1983-844C-BA4E-4AA379800180}">
      <dgm:prSet/>
      <dgm:spPr/>
      <dgm:t>
        <a:bodyPr/>
        <a:lstStyle/>
        <a:p>
          <a:endParaRPr lang="en-US"/>
        </a:p>
      </dgm:t>
    </dgm:pt>
    <dgm:pt modelId="{7CAF3A3A-A7CB-C04E-9CD8-D25E7E99C41F}" type="parTrans" cxnId="{3182869E-1983-844C-BA4E-4AA379800180}">
      <dgm:prSet/>
      <dgm:spPr/>
      <dgm:t>
        <a:bodyPr/>
        <a:lstStyle/>
        <a:p>
          <a:endParaRPr lang="en-US"/>
        </a:p>
      </dgm:t>
    </dgm:pt>
    <dgm:pt modelId="{0D09D261-34FC-410B-8199-FC8CD4BAF492}">
      <dgm:prSet phldrT="[Text]" custScaleX="108991" custScaleY="76661" custRadScaleRad="9623" custRadScaleInc="-88205"/>
      <dgm:spPr/>
      <dgm:t>
        <a:bodyPr/>
        <a:lstStyle/>
        <a:p>
          <a:endParaRPr lang="pt-BR"/>
        </a:p>
      </dgm:t>
    </dgm:pt>
    <dgm:pt modelId="{5405B4E6-7CDE-40F0-92C9-AB11F35FC971}" type="parTrans" cxnId="{4DA848BC-BB48-4F93-B5F7-6680D2092A08}">
      <dgm:prSet custAng="10842373" custScaleX="40039" custLinFactNeighborX="-2238" custLinFactNeighborY="-54202"/>
      <dgm:spPr/>
      <dgm:t>
        <a:bodyPr/>
        <a:lstStyle/>
        <a:p>
          <a:endParaRPr lang="pt-BR"/>
        </a:p>
      </dgm:t>
    </dgm:pt>
    <dgm:pt modelId="{C98A0A87-498E-4A95-9A52-842322B2024D}" type="sibTrans" cxnId="{4DA848BC-BB48-4F93-B5F7-6680D2092A08}">
      <dgm:prSet/>
      <dgm:spPr/>
      <dgm:t>
        <a:bodyPr/>
        <a:lstStyle/>
        <a:p>
          <a:endParaRPr lang="pt-BR"/>
        </a:p>
      </dgm:t>
    </dgm:pt>
    <dgm:pt modelId="{C5771EE7-C880-4BB6-9557-BE7131C2F376}">
      <dgm:prSet phldrT="[Text]" custScaleX="108991" custScaleY="76661" custRadScaleRad="9623" custRadScaleInc="-88205"/>
      <dgm:spPr/>
      <dgm:t>
        <a:bodyPr/>
        <a:lstStyle/>
        <a:p>
          <a:endParaRPr lang="pt-BR"/>
        </a:p>
      </dgm:t>
    </dgm:pt>
    <dgm:pt modelId="{FD110444-30A3-4CC7-99EB-1405D4351809}" type="parTrans" cxnId="{6F9AA613-5B05-4999-9972-389BC2F25B36}">
      <dgm:prSet custAng="10842373" custScaleX="40039" custLinFactNeighborX="-2238" custLinFactNeighborY="-54202"/>
      <dgm:spPr/>
      <dgm:t>
        <a:bodyPr/>
        <a:lstStyle/>
        <a:p>
          <a:endParaRPr lang="pt-BR"/>
        </a:p>
      </dgm:t>
    </dgm:pt>
    <dgm:pt modelId="{D0331393-4279-45AD-BC3C-D57B685F3ACD}" type="sibTrans" cxnId="{6F9AA613-5B05-4999-9972-389BC2F25B36}">
      <dgm:prSet/>
      <dgm:spPr/>
      <dgm:t>
        <a:bodyPr/>
        <a:lstStyle/>
        <a:p>
          <a:endParaRPr lang="pt-BR"/>
        </a:p>
      </dgm:t>
    </dgm:pt>
    <dgm:pt modelId="{1ADC5316-4A16-4985-B29D-D2C7D14F784B}">
      <dgm:prSet phldrT="[Text]" custScaleX="101811" custScaleY="78362" custRadScaleRad="116489" custRadScaleInc="13197"/>
      <dgm:spPr/>
      <dgm:t>
        <a:bodyPr/>
        <a:lstStyle/>
        <a:p>
          <a:endParaRPr lang="pt-BR"/>
        </a:p>
      </dgm:t>
    </dgm:pt>
    <dgm:pt modelId="{9B00805B-B9C1-4D88-94DF-7336ABFD0C4A}" type="parTrans" cxnId="{F7259D64-FFAE-4FB7-A345-AC7A9EA85201}">
      <dgm:prSet custAng="21565437" custFlipHor="1" custScaleX="35269" custLinFactNeighborX="37096" custLinFactNeighborY="7150"/>
      <dgm:spPr/>
      <dgm:t>
        <a:bodyPr/>
        <a:lstStyle/>
        <a:p>
          <a:endParaRPr lang="pt-BR"/>
        </a:p>
      </dgm:t>
    </dgm:pt>
    <dgm:pt modelId="{7473F210-7ADA-47EB-B4D8-73D4DBA31594}" type="sibTrans" cxnId="{F7259D64-FFAE-4FB7-A345-AC7A9EA85201}">
      <dgm:prSet/>
      <dgm:spPr/>
      <dgm:t>
        <a:bodyPr/>
        <a:lstStyle/>
        <a:p>
          <a:endParaRPr lang="pt-BR"/>
        </a:p>
      </dgm:t>
    </dgm:pt>
    <dgm:pt modelId="{F475ECDE-1599-1F4B-8027-A368244A3B68}" type="pres">
      <dgm:prSet presAssocID="{9A98DB2D-2D00-E84F-826A-D1809309055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56C6D73-13C9-2D4C-996C-7F14E919AEDC}" type="pres">
      <dgm:prSet presAssocID="{D30CE6AC-6B95-1B48-9BAB-4712B712461B}" presName="centerShape" presStyleLbl="node0" presStyleIdx="0" presStyleCnt="1" custScaleX="78971" custScaleY="80642" custLinFactNeighborX="-301" custLinFactNeighborY="-31806"/>
      <dgm:spPr/>
      <dgm:t>
        <a:bodyPr/>
        <a:lstStyle/>
        <a:p>
          <a:endParaRPr lang="pt-BR"/>
        </a:p>
      </dgm:t>
    </dgm:pt>
    <dgm:pt modelId="{D08316C1-FAC9-1D4C-A863-82DD37872705}" type="pres">
      <dgm:prSet presAssocID="{34B56728-1159-5149-AF9A-DF24858B864D}" presName="parTrans" presStyleLbl="bgSibTrans2D1" presStyleIdx="0" presStyleCnt="3" custAng="21460301" custFlipHor="1" custScaleX="24987" custScaleY="62093" custLinFactNeighborX="38644" custLinFactNeighborY="5851"/>
      <dgm:spPr/>
      <dgm:t>
        <a:bodyPr/>
        <a:lstStyle/>
        <a:p>
          <a:endParaRPr lang="pt-BR"/>
        </a:p>
      </dgm:t>
    </dgm:pt>
    <dgm:pt modelId="{1FBFABCB-B75D-BC42-8B30-A72B9AF06E6C}" type="pres">
      <dgm:prSet presAssocID="{D0F93980-FC7E-104E-AA99-FD267BC8418E}" presName="node" presStyleLbl="node1" presStyleIdx="0" presStyleCnt="3" custScaleX="106037" custScaleY="95682" custRadScaleRad="116864" custRadScaleInc="-1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038E12-BBE6-7746-BB9B-BB10EFC9D595}" type="pres">
      <dgm:prSet presAssocID="{5D48CF2A-4865-324B-9F65-D9E64F04F279}" presName="parTrans" presStyleLbl="bgSibTrans2D1" presStyleIdx="1" presStyleCnt="3" custAng="10901528" custScaleX="24493" custScaleY="55554" custLinFactNeighborX="-40277" custLinFactNeighborY="215"/>
      <dgm:spPr/>
      <dgm:t>
        <a:bodyPr/>
        <a:lstStyle/>
        <a:p>
          <a:endParaRPr lang="pt-BR"/>
        </a:p>
      </dgm:t>
    </dgm:pt>
    <dgm:pt modelId="{547BE799-9FD8-E747-B245-2E0BB0980742}" type="pres">
      <dgm:prSet presAssocID="{EB717D20-9838-6D40-9D91-FCCB21F44BCB}" presName="node" presStyleLbl="node1" presStyleIdx="1" presStyleCnt="3" custScaleX="107728" custScaleY="97509" custRadScaleRad="105451" custRadScaleInc="8540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8EC5CD-799F-4543-A61A-AC6CA0F12C14}" type="pres">
      <dgm:prSet presAssocID="{7CAF3A3A-A7CB-C04E-9CD8-D25E7E99C41F}" presName="parTrans" presStyleLbl="bgSibTrans2D1" presStyleIdx="2" presStyleCnt="3" custAng="10731411" custScaleX="33090" custScaleY="68302" custLinFactNeighborX="1305" custLinFactNeighborY="-55419"/>
      <dgm:spPr/>
      <dgm:t>
        <a:bodyPr/>
        <a:lstStyle/>
        <a:p>
          <a:endParaRPr lang="pt-BR"/>
        </a:p>
      </dgm:t>
    </dgm:pt>
    <dgm:pt modelId="{8E06AC23-6003-6B47-B2F2-542975023E38}" type="pres">
      <dgm:prSet presAssocID="{1D9FDB60-B2CD-AB47-AD52-21ADA4AD0B96}" presName="node" presStyleLbl="node1" presStyleIdx="2" presStyleCnt="3" custScaleX="111572" custScaleY="86529" custRadScaleRad="10932" custRadScaleInc="22657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C1EE30-E4D2-8C4B-9C80-4B7C839D0319}" srcId="{D30CE6AC-6B95-1B48-9BAB-4712B712461B}" destId="{D0F93980-FC7E-104E-AA99-FD267BC8418E}" srcOrd="0" destOrd="0" parTransId="{34B56728-1159-5149-AF9A-DF24858B864D}" sibTransId="{75FA4FFE-B65C-9144-BC34-5003022F3172}"/>
    <dgm:cxn modelId="{C03DD4B2-1925-4F99-B033-6ACDFAA58B54}" type="presOf" srcId="{5D48CF2A-4865-324B-9F65-D9E64F04F279}" destId="{EE038E12-BBE6-7746-BB9B-BB10EFC9D595}" srcOrd="0" destOrd="0" presId="urn:microsoft.com/office/officeart/2005/8/layout/radial4"/>
    <dgm:cxn modelId="{4DA848BC-BB48-4F93-B5F7-6680D2092A08}" srcId="{9A98DB2D-2D00-E84F-826A-D18093090557}" destId="{0D09D261-34FC-410B-8199-FC8CD4BAF492}" srcOrd="1" destOrd="0" parTransId="{5405B4E6-7CDE-40F0-92C9-AB11F35FC971}" sibTransId="{C98A0A87-498E-4A95-9A52-842322B2024D}"/>
    <dgm:cxn modelId="{6873BC20-3C8A-934B-8A20-B05B96A241D1}" srcId="{9A98DB2D-2D00-E84F-826A-D18093090557}" destId="{D30CE6AC-6B95-1B48-9BAB-4712B712461B}" srcOrd="0" destOrd="0" parTransId="{FF5048FF-A19F-A240-917A-68165DC99E5B}" sibTransId="{465F18A5-66BD-8641-9088-F068A9431DBC}"/>
    <dgm:cxn modelId="{6F9AA613-5B05-4999-9972-389BC2F25B36}" srcId="{9A98DB2D-2D00-E84F-826A-D18093090557}" destId="{C5771EE7-C880-4BB6-9557-BE7131C2F376}" srcOrd="2" destOrd="0" parTransId="{FD110444-30A3-4CC7-99EB-1405D4351809}" sibTransId="{D0331393-4279-45AD-BC3C-D57B685F3ACD}"/>
    <dgm:cxn modelId="{CBCB9407-BD0F-4AAA-A081-674B057098E1}" type="presOf" srcId="{34B56728-1159-5149-AF9A-DF24858B864D}" destId="{D08316C1-FAC9-1D4C-A863-82DD37872705}" srcOrd="0" destOrd="0" presId="urn:microsoft.com/office/officeart/2005/8/layout/radial4"/>
    <dgm:cxn modelId="{694E63E3-91C9-4C45-B5B4-E00362B4070D}" type="presOf" srcId="{9A98DB2D-2D00-E84F-826A-D18093090557}" destId="{F475ECDE-1599-1F4B-8027-A368244A3B68}" srcOrd="0" destOrd="0" presId="urn:microsoft.com/office/officeart/2005/8/layout/radial4"/>
    <dgm:cxn modelId="{3182869E-1983-844C-BA4E-4AA379800180}" srcId="{D30CE6AC-6B95-1B48-9BAB-4712B712461B}" destId="{1D9FDB60-B2CD-AB47-AD52-21ADA4AD0B96}" srcOrd="2" destOrd="0" parTransId="{7CAF3A3A-A7CB-C04E-9CD8-D25E7E99C41F}" sibTransId="{A44C0B9A-7974-1D44-9EE6-89FDF90B6BFE}"/>
    <dgm:cxn modelId="{F7259D64-FFAE-4FB7-A345-AC7A9EA85201}" srcId="{9A98DB2D-2D00-E84F-826A-D18093090557}" destId="{1ADC5316-4A16-4985-B29D-D2C7D14F784B}" srcOrd="3" destOrd="0" parTransId="{9B00805B-B9C1-4D88-94DF-7336ABFD0C4A}" sibTransId="{7473F210-7ADA-47EB-B4D8-73D4DBA31594}"/>
    <dgm:cxn modelId="{95C3BF2B-7D01-4616-B2D2-A48CB3C3ADEF}" type="presOf" srcId="{1D9FDB60-B2CD-AB47-AD52-21ADA4AD0B96}" destId="{8E06AC23-6003-6B47-B2F2-542975023E38}" srcOrd="0" destOrd="0" presId="urn:microsoft.com/office/officeart/2005/8/layout/radial4"/>
    <dgm:cxn modelId="{A7ED8855-8B03-DB4F-A57F-65DAF828C799}" srcId="{D30CE6AC-6B95-1B48-9BAB-4712B712461B}" destId="{EB717D20-9838-6D40-9D91-FCCB21F44BCB}" srcOrd="1" destOrd="0" parTransId="{5D48CF2A-4865-324B-9F65-D9E64F04F279}" sibTransId="{75884B64-EE59-6E44-B5DF-5BECD20C08D9}"/>
    <dgm:cxn modelId="{4557C3EB-C139-4E03-90FA-B62975903E7A}" type="presOf" srcId="{EB717D20-9838-6D40-9D91-FCCB21F44BCB}" destId="{547BE799-9FD8-E747-B245-2E0BB0980742}" srcOrd="0" destOrd="0" presId="urn:microsoft.com/office/officeart/2005/8/layout/radial4"/>
    <dgm:cxn modelId="{703B96DD-E591-4033-A074-9633D8145FA4}" type="presOf" srcId="{7CAF3A3A-A7CB-C04E-9CD8-D25E7E99C41F}" destId="{6E8EC5CD-799F-4543-A61A-AC6CA0F12C14}" srcOrd="0" destOrd="0" presId="urn:microsoft.com/office/officeart/2005/8/layout/radial4"/>
    <dgm:cxn modelId="{3BD5812C-1B55-470E-8F63-3FAAF70E436F}" type="presOf" srcId="{D30CE6AC-6B95-1B48-9BAB-4712B712461B}" destId="{A56C6D73-13C9-2D4C-996C-7F14E919AEDC}" srcOrd="0" destOrd="0" presId="urn:microsoft.com/office/officeart/2005/8/layout/radial4"/>
    <dgm:cxn modelId="{3012F774-E272-4765-80B8-EDD0D20FCDEE}" type="presOf" srcId="{D0F93980-FC7E-104E-AA99-FD267BC8418E}" destId="{1FBFABCB-B75D-BC42-8B30-A72B9AF06E6C}" srcOrd="0" destOrd="0" presId="urn:microsoft.com/office/officeart/2005/8/layout/radial4"/>
    <dgm:cxn modelId="{7DC90708-7816-4DED-B815-E33C032A2696}" type="presParOf" srcId="{F475ECDE-1599-1F4B-8027-A368244A3B68}" destId="{A56C6D73-13C9-2D4C-996C-7F14E919AEDC}" srcOrd="0" destOrd="0" presId="urn:microsoft.com/office/officeart/2005/8/layout/radial4"/>
    <dgm:cxn modelId="{573D854B-FF4A-4142-9DDF-DC573DED1412}" type="presParOf" srcId="{F475ECDE-1599-1F4B-8027-A368244A3B68}" destId="{D08316C1-FAC9-1D4C-A863-82DD37872705}" srcOrd="1" destOrd="0" presId="urn:microsoft.com/office/officeart/2005/8/layout/radial4"/>
    <dgm:cxn modelId="{A645733F-E3FB-4DB1-9C2C-92A32592FB6A}" type="presParOf" srcId="{F475ECDE-1599-1F4B-8027-A368244A3B68}" destId="{1FBFABCB-B75D-BC42-8B30-A72B9AF06E6C}" srcOrd="2" destOrd="0" presId="urn:microsoft.com/office/officeart/2005/8/layout/radial4"/>
    <dgm:cxn modelId="{0F544CE3-4D39-4B8A-844A-F7D37EAD3042}" type="presParOf" srcId="{F475ECDE-1599-1F4B-8027-A368244A3B68}" destId="{EE038E12-BBE6-7746-BB9B-BB10EFC9D595}" srcOrd="3" destOrd="0" presId="urn:microsoft.com/office/officeart/2005/8/layout/radial4"/>
    <dgm:cxn modelId="{0D229CBE-D3D2-4E67-9E46-D11F9F14890F}" type="presParOf" srcId="{F475ECDE-1599-1F4B-8027-A368244A3B68}" destId="{547BE799-9FD8-E747-B245-2E0BB0980742}" srcOrd="4" destOrd="0" presId="urn:microsoft.com/office/officeart/2005/8/layout/radial4"/>
    <dgm:cxn modelId="{A91F8A1E-CA37-4E5F-A537-36FC45E0086B}" type="presParOf" srcId="{F475ECDE-1599-1F4B-8027-A368244A3B68}" destId="{6E8EC5CD-799F-4543-A61A-AC6CA0F12C14}" srcOrd="5" destOrd="0" presId="urn:microsoft.com/office/officeart/2005/8/layout/radial4"/>
    <dgm:cxn modelId="{1382D47B-2DA8-499E-BC3F-95BB2BED8606}" type="presParOf" srcId="{F475ECDE-1599-1F4B-8027-A368244A3B68}" destId="{8E06AC23-6003-6B47-B2F2-542975023E38}" srcOrd="6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0.1814</cdr:x>
      <cdr:y>0.23694</cdr:y>
    </cdr:from>
    <cdr:to>
      <cdr:x>0.19594</cdr:x>
      <cdr:y>0.25544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1097506" y="995679"/>
          <a:ext cx="87967" cy="777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pt-BR" sz="1100"/>
        </a:p>
      </cdr:txBody>
    </cdr:sp>
  </cdr:relSizeAnchor>
  <cdr:relSizeAnchor xmlns:cdr="http://schemas.openxmlformats.org/drawingml/2006/chartDrawing">
    <cdr:from>
      <cdr:x>0.09924</cdr:x>
      <cdr:y>0.35419</cdr:y>
    </cdr:from>
    <cdr:to>
      <cdr:x>0.11377</cdr:x>
      <cdr:y>0.37268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600389" y="1488387"/>
          <a:ext cx="87907" cy="7769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pt-BR" sz="1100"/>
        </a:p>
      </cdr:txBody>
    </cdr:sp>
  </cdr:relSizeAnchor>
  <cdr:relSizeAnchor xmlns:cdr="http://schemas.openxmlformats.org/drawingml/2006/chartDrawing">
    <cdr:from>
      <cdr:x>0.11655</cdr:x>
      <cdr:y>0.46779</cdr:y>
    </cdr:from>
    <cdr:to>
      <cdr:x>0.13108</cdr:x>
      <cdr:y>0.48629</cdr:y>
    </cdr:to>
    <cdr:sp macro="" textlink="">
      <cdr:nvSpPr>
        <cdr:cNvPr id="4" name="Retângulo 3"/>
        <cdr:cNvSpPr/>
      </cdr:nvSpPr>
      <cdr:spPr>
        <a:xfrm xmlns:a="http://schemas.openxmlformats.org/drawingml/2006/main">
          <a:off x="705101" y="1965730"/>
          <a:ext cx="87967" cy="777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pt-BR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4C2CC-DB61-4D64-AD55-BCF7E0EB5C6E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1141-BF41-4DA5-82A6-F67F5B20D0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0617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55434-EBD5-461C-AE11-8B6F140D8F0D}" type="datetimeFigureOut">
              <a:rPr lang="pt-BR" smtClean="0"/>
              <a:t>05/11/2019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33338" y="355600"/>
            <a:ext cx="6931026" cy="389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240475" y="4351766"/>
            <a:ext cx="6383463" cy="49431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112B9-2E9B-409D-91AD-5352A144CD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369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1750" y="357188"/>
            <a:ext cx="6927850" cy="3897312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04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43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487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713" y="328613"/>
            <a:ext cx="6384925" cy="35909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31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052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5248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935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192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119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961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76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3566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850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6604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27025" y="387350"/>
            <a:ext cx="7518400" cy="42306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72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27025" y="387350"/>
            <a:ext cx="7518400" cy="42306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88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27025" y="387350"/>
            <a:ext cx="7518400" cy="42306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22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27025" y="387350"/>
            <a:ext cx="7518400" cy="42306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72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1750" y="357188"/>
            <a:ext cx="6927850" cy="38973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66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27025" y="387350"/>
            <a:ext cx="7518400" cy="42306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80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512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29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78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1750" y="357188"/>
            <a:ext cx="6927850" cy="3897312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32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52438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E66B-4654-4DD5-A173-7ECBCBCD5557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12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52438" y="1241425"/>
            <a:ext cx="5953125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3E66B-4654-4DD5-A173-7ECBCBCD5557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829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1750" y="357188"/>
            <a:ext cx="6927850" cy="3897312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20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327025" y="387350"/>
            <a:ext cx="7518400" cy="42306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112B9-2E9B-409D-91AD-5352A144CD0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540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1750" y="357188"/>
            <a:ext cx="6927850" cy="3897312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14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74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1750" y="357188"/>
            <a:ext cx="6927850" cy="3897312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10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4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356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457200"/>
            <a:ext cx="5486400" cy="3086100"/>
          </a:xfrm>
        </p:spPr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770195" y="8605418"/>
            <a:ext cx="2971800" cy="498055"/>
          </a:xfrm>
        </p:spPr>
        <p:txBody>
          <a:bodyPr/>
          <a:lstStyle/>
          <a:p>
            <a:fld id="{138112B9-2E9B-409D-91AD-5352A144CD0B}" type="slidenum">
              <a:rPr lang="pt-BR" smtClean="0"/>
              <a:t>7</a:t>
            </a:fld>
            <a:endParaRPr lang="pt-BR" dirty="0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sz="quarter" idx="11"/>
          </p:nvPr>
        </p:nvSpPr>
        <p:spPr>
          <a:xfrm>
            <a:off x="136479" y="3543300"/>
            <a:ext cx="6605516" cy="5518813"/>
          </a:xfrm>
        </p:spPr>
        <p:txBody>
          <a:bodyPr/>
          <a:lstStyle/>
          <a:p>
            <a:pPr algn="just"/>
            <a:endParaRPr lang="pt-BR" sz="1000" dirty="0"/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dirty="0"/>
              <a:t> </a:t>
            </a:r>
          </a:p>
          <a:p>
            <a:pPr algn="just"/>
            <a:r>
              <a:rPr lang="pt-BR" sz="1100" dirty="0"/>
              <a:t> </a:t>
            </a:r>
            <a:endParaRPr lang="pt-BR" sz="1000" dirty="0"/>
          </a:p>
          <a:p>
            <a:r>
              <a:rPr lang="pt-BR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988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457200"/>
            <a:ext cx="5486400" cy="3086100"/>
          </a:xfrm>
        </p:spPr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770195" y="8605418"/>
            <a:ext cx="2971800" cy="498055"/>
          </a:xfrm>
        </p:spPr>
        <p:txBody>
          <a:bodyPr/>
          <a:lstStyle/>
          <a:p>
            <a:fld id="{138112B9-2E9B-409D-91AD-5352A144CD0B}" type="slidenum">
              <a:rPr lang="pt-BR" smtClean="0"/>
              <a:t>8</a:t>
            </a:fld>
            <a:endParaRPr lang="pt-BR" dirty="0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sz="quarter" idx="11"/>
          </p:nvPr>
        </p:nvSpPr>
        <p:spPr>
          <a:xfrm>
            <a:off x="136479" y="3543300"/>
            <a:ext cx="6605516" cy="5518813"/>
          </a:xfrm>
        </p:spPr>
        <p:txBody>
          <a:bodyPr/>
          <a:lstStyle/>
          <a:p>
            <a:pPr algn="just"/>
            <a:endParaRPr lang="pt-BR" sz="1000" dirty="0"/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dirty="0"/>
              <a:t> </a:t>
            </a:r>
          </a:p>
          <a:p>
            <a:pPr algn="just"/>
            <a:r>
              <a:rPr lang="pt-BR" sz="1100" dirty="0"/>
              <a:t> </a:t>
            </a:r>
            <a:endParaRPr lang="pt-BR" sz="1000" dirty="0"/>
          </a:p>
          <a:p>
            <a:r>
              <a:rPr lang="pt-BR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52966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457200"/>
            <a:ext cx="5486400" cy="3086100"/>
          </a:xfrm>
        </p:spPr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770195" y="8605418"/>
            <a:ext cx="2971800" cy="498055"/>
          </a:xfrm>
        </p:spPr>
        <p:txBody>
          <a:bodyPr/>
          <a:lstStyle/>
          <a:p>
            <a:fld id="{138112B9-2E9B-409D-91AD-5352A144CD0B}" type="slidenum">
              <a:rPr lang="pt-BR" smtClean="0"/>
              <a:t>9</a:t>
            </a:fld>
            <a:endParaRPr lang="pt-BR" dirty="0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sz="quarter" idx="11"/>
          </p:nvPr>
        </p:nvSpPr>
        <p:spPr>
          <a:xfrm>
            <a:off x="136479" y="3543300"/>
            <a:ext cx="6605516" cy="5518813"/>
          </a:xfrm>
        </p:spPr>
        <p:txBody>
          <a:bodyPr/>
          <a:lstStyle/>
          <a:p>
            <a:pPr algn="just"/>
            <a:endParaRPr lang="pt-BR" sz="1000" dirty="0"/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dirty="0"/>
              <a:t> </a:t>
            </a:r>
          </a:p>
          <a:p>
            <a:pPr algn="just"/>
            <a:r>
              <a:rPr lang="pt-BR" sz="1100" dirty="0"/>
              <a:t> </a:t>
            </a:r>
            <a:endParaRPr lang="pt-BR" sz="1000" dirty="0"/>
          </a:p>
          <a:p>
            <a:r>
              <a:rPr lang="pt-BR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2670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457200"/>
            <a:ext cx="5486400" cy="3086100"/>
          </a:xfrm>
        </p:spPr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3770195" y="8605418"/>
            <a:ext cx="2971800" cy="498055"/>
          </a:xfrm>
        </p:spPr>
        <p:txBody>
          <a:bodyPr/>
          <a:lstStyle/>
          <a:p>
            <a:fld id="{138112B9-2E9B-409D-91AD-5352A144CD0B}" type="slidenum">
              <a:rPr lang="pt-BR" smtClean="0"/>
              <a:t>10</a:t>
            </a:fld>
            <a:endParaRPr lang="pt-BR" dirty="0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sz="quarter" idx="11"/>
          </p:nvPr>
        </p:nvSpPr>
        <p:spPr>
          <a:xfrm>
            <a:off x="136479" y="3543300"/>
            <a:ext cx="6605516" cy="5518813"/>
          </a:xfrm>
        </p:spPr>
        <p:txBody>
          <a:bodyPr/>
          <a:lstStyle/>
          <a:p>
            <a:pPr algn="just"/>
            <a:endParaRPr lang="pt-BR" sz="1000" dirty="0"/>
          </a:p>
          <a:p>
            <a:r>
              <a:rPr lang="pt-BR" sz="1100" b="1" dirty="0"/>
              <a:t> </a:t>
            </a:r>
            <a:endParaRPr lang="pt-BR" sz="1100" dirty="0"/>
          </a:p>
          <a:p>
            <a:r>
              <a:rPr lang="pt-BR" sz="1100" dirty="0"/>
              <a:t> </a:t>
            </a:r>
          </a:p>
          <a:p>
            <a:pPr algn="just"/>
            <a:r>
              <a:rPr lang="pt-BR" sz="1100" dirty="0"/>
              <a:t> </a:t>
            </a:r>
            <a:endParaRPr lang="pt-BR" sz="1000" dirty="0"/>
          </a:p>
          <a:p>
            <a:r>
              <a:rPr lang="pt-BR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3497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1750" y="357188"/>
            <a:ext cx="6927850" cy="38973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96DE-A971-483D-891B-9E075233A76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 dirty="0"/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54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814276" y="1685899"/>
            <a:ext cx="10736863" cy="1155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600">
                <a:solidFill>
                  <a:srgbClr val="015C79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 noProof="0" dirty="0"/>
              <a:t>Assunto</a:t>
            </a:r>
          </a:p>
        </p:txBody>
      </p:sp>
      <p:sp>
        <p:nvSpPr>
          <p:cNvPr id="10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814276" y="2977085"/>
            <a:ext cx="10736861" cy="803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015C7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t-BR" noProof="0" dirty="0"/>
              <a:t>Departamento</a:t>
            </a:r>
          </a:p>
        </p:txBody>
      </p:sp>
      <p:sp>
        <p:nvSpPr>
          <p:cNvPr id="11" name="Espaço Reservado para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4276" y="4054479"/>
            <a:ext cx="10736861" cy="405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noProof="0" dirty="0"/>
              <a:t>Palestrante</a:t>
            </a:r>
          </a:p>
        </p:txBody>
      </p:sp>
      <p:sp>
        <p:nvSpPr>
          <p:cNvPr id="12" name="Espaço Reservado para Texto 17"/>
          <p:cNvSpPr>
            <a:spLocks noGrp="1"/>
          </p:cNvSpPr>
          <p:nvPr>
            <p:ph type="body" sz="quarter" idx="14" hasCustomPrompt="1"/>
          </p:nvPr>
        </p:nvSpPr>
        <p:spPr>
          <a:xfrm>
            <a:off x="814276" y="4495473"/>
            <a:ext cx="10736861" cy="344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noProof="0" dirty="0"/>
              <a:t>Data </a:t>
            </a:r>
            <a:r>
              <a:rPr lang="pt-BR" noProof="0" dirty="0" err="1"/>
              <a:t>dd</a:t>
            </a:r>
            <a:r>
              <a:rPr lang="pt-BR" noProof="0" dirty="0"/>
              <a:t>/mm/</a:t>
            </a:r>
            <a:r>
              <a:rPr lang="pt-BR" noProof="0" dirty="0" err="1"/>
              <a:t>aaaa</a:t>
            </a:r>
            <a:endParaRPr lang="pt-BR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7799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7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543028" y="1124745"/>
            <a:ext cx="109728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" y="190456"/>
            <a:ext cx="12191999" cy="535335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Clique para editar o estilo do título</a:t>
            </a:r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776" y="7576"/>
            <a:ext cx="109728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/>
              <a:t>Clique para editar os estilos do subtítulo</a:t>
            </a:r>
          </a:p>
        </p:txBody>
      </p:sp>
      <p:sp>
        <p:nvSpPr>
          <p:cNvPr id="8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284684" y="653375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67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65508" y="6431888"/>
            <a:ext cx="5925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C5F80820-6A71-487C-BDE2-8E22AF5868E7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4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208245" y="6356350"/>
            <a:ext cx="4114800" cy="365125"/>
          </a:xfrm>
          <a:prstGeom prst="rect">
            <a:avLst/>
          </a:prstGeom>
        </p:spPr>
        <p:txBody>
          <a:bodyPr lIns="121780" tIns="60890" rIns="121780" bIns="6089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38ª Reunião do Comef</a:t>
            </a:r>
          </a:p>
        </p:txBody>
      </p:sp>
    </p:spTree>
    <p:extLst>
      <p:ext uri="{BB962C8B-B14F-4D97-AF65-F5344CB8AC3E}">
        <p14:creationId xmlns:p14="http://schemas.microsoft.com/office/powerpoint/2010/main" val="58006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814276" y="1685899"/>
            <a:ext cx="10736863" cy="1155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600">
                <a:solidFill>
                  <a:srgbClr val="015C79"/>
                </a:solidFill>
                <a:latin typeface="Calibri" panose="020F0502020204030204" pitchFamily="34" charset="0"/>
              </a:defRPr>
            </a:lvl1pPr>
            <a:lvl5pPr>
              <a:defRPr/>
            </a:lvl5pPr>
          </a:lstStyle>
          <a:p>
            <a:pPr lvl="0"/>
            <a:r>
              <a:rPr lang="pt-BR" noProof="0" dirty="0"/>
              <a:t>Assunto</a:t>
            </a:r>
          </a:p>
        </p:txBody>
      </p:sp>
      <p:sp>
        <p:nvSpPr>
          <p:cNvPr id="10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814276" y="2977085"/>
            <a:ext cx="10736861" cy="803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015C7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pt-BR" noProof="0" dirty="0"/>
              <a:t>Departamento</a:t>
            </a:r>
          </a:p>
        </p:txBody>
      </p:sp>
      <p:sp>
        <p:nvSpPr>
          <p:cNvPr id="11" name="Espaço Reservado para Tex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4276" y="4054479"/>
            <a:ext cx="10736861" cy="405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noProof="0" dirty="0"/>
              <a:t>Palestrante</a:t>
            </a:r>
          </a:p>
        </p:txBody>
      </p:sp>
      <p:sp>
        <p:nvSpPr>
          <p:cNvPr id="12" name="Espaço Reservado para Texto 17"/>
          <p:cNvSpPr>
            <a:spLocks noGrp="1"/>
          </p:cNvSpPr>
          <p:nvPr>
            <p:ph type="body" sz="quarter" idx="14" hasCustomPrompt="1"/>
          </p:nvPr>
        </p:nvSpPr>
        <p:spPr>
          <a:xfrm>
            <a:off x="814276" y="4495473"/>
            <a:ext cx="10736861" cy="344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noProof="0" dirty="0"/>
              <a:t>Data </a:t>
            </a:r>
            <a:r>
              <a:rPr lang="pt-BR" noProof="0" dirty="0" err="1"/>
              <a:t>dd</a:t>
            </a:r>
            <a:r>
              <a:rPr lang="pt-BR" noProof="0" dirty="0"/>
              <a:t>/mm/</a:t>
            </a:r>
            <a:r>
              <a:rPr lang="pt-BR" noProof="0" dirty="0" err="1"/>
              <a:t>aaaa</a:t>
            </a:r>
            <a:endParaRPr lang="pt-BR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77997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7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284684" y="653375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4684" y="253464"/>
            <a:ext cx="11232000" cy="1064354"/>
          </a:xfrm>
        </p:spPr>
        <p:txBody>
          <a:bodyPr/>
          <a:lstStyle>
            <a:lvl1pPr>
              <a:defRPr b="0"/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3" hasCustomPrompt="1"/>
          </p:nvPr>
        </p:nvSpPr>
        <p:spPr>
          <a:xfrm>
            <a:off x="7511929" y="44219"/>
            <a:ext cx="4634035" cy="17772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Conteúdo 7"/>
          <p:cNvSpPr>
            <a:spLocks noGrp="1"/>
          </p:cNvSpPr>
          <p:nvPr>
            <p:ph sz="quarter" idx="14" hasCustomPrompt="1"/>
          </p:nvPr>
        </p:nvSpPr>
        <p:spPr>
          <a:xfrm>
            <a:off x="73919" y="5949650"/>
            <a:ext cx="4634035" cy="17772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56524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4684" y="253464"/>
            <a:ext cx="11232000" cy="1064354"/>
          </a:xfrm>
        </p:spPr>
        <p:txBody>
          <a:bodyPr/>
          <a:lstStyle>
            <a:lvl1pPr>
              <a:defRPr b="0"/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5"/>
          </p:nvPr>
        </p:nvSpPr>
        <p:spPr>
          <a:xfrm>
            <a:off x="284684" y="1317818"/>
            <a:ext cx="11297715" cy="45325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Número de Slide 3"/>
          <p:cNvSpPr txBox="1">
            <a:spLocks/>
          </p:cNvSpPr>
          <p:nvPr userDrawn="1"/>
        </p:nvSpPr>
        <p:spPr>
          <a:xfrm>
            <a:off x="284684" y="6533759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482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 -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4684" y="253464"/>
            <a:ext cx="11232000" cy="1064354"/>
          </a:xfrm>
        </p:spPr>
        <p:txBody>
          <a:bodyPr/>
          <a:lstStyle>
            <a:lvl1pPr>
              <a:defRPr b="0"/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5"/>
          </p:nvPr>
        </p:nvSpPr>
        <p:spPr>
          <a:xfrm>
            <a:off x="284684" y="1317818"/>
            <a:ext cx="11297715" cy="45325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Conteúdo 7"/>
          <p:cNvSpPr>
            <a:spLocks noGrp="1"/>
          </p:cNvSpPr>
          <p:nvPr>
            <p:ph sz="quarter" idx="13" hasCustomPrompt="1"/>
          </p:nvPr>
        </p:nvSpPr>
        <p:spPr>
          <a:xfrm>
            <a:off x="7511929" y="44219"/>
            <a:ext cx="4634035" cy="17772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7" name="Espaço Reservado para Número de Slide 3"/>
          <p:cNvSpPr txBox="1">
            <a:spLocks/>
          </p:cNvSpPr>
          <p:nvPr userDrawn="1"/>
        </p:nvSpPr>
        <p:spPr>
          <a:xfrm>
            <a:off x="284684" y="6533759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5290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Separador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80000" y="2584454"/>
            <a:ext cx="11232000" cy="756000"/>
          </a:xfrm>
        </p:spPr>
        <p:txBody>
          <a:bodyPr anchor="ctr">
            <a:noAutofit/>
          </a:bodyPr>
          <a:lstStyle>
            <a:lvl1pPr algn="ctr">
              <a:defRPr sz="5400" b="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5" name="Espaço Reservado para Número de Slide 3"/>
          <p:cNvSpPr txBox="1">
            <a:spLocks/>
          </p:cNvSpPr>
          <p:nvPr userDrawn="1"/>
        </p:nvSpPr>
        <p:spPr>
          <a:xfrm>
            <a:off x="284684" y="6533759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045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543028" y="1124745"/>
            <a:ext cx="109728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" y="190456"/>
            <a:ext cx="12191999" cy="535335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Clique para editar o estilo do título</a:t>
            </a:r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776" y="7576"/>
            <a:ext cx="109728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/>
              <a:t>Clique para editar os estilos do subtítulo</a:t>
            </a:r>
          </a:p>
        </p:txBody>
      </p:sp>
      <p:sp>
        <p:nvSpPr>
          <p:cNvPr id="8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284684" y="653375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77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284684" y="653375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4684" y="253464"/>
            <a:ext cx="11232000" cy="1064354"/>
          </a:xfrm>
        </p:spPr>
        <p:txBody>
          <a:bodyPr/>
          <a:lstStyle>
            <a:lvl1pPr>
              <a:defRPr b="0"/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3" hasCustomPrompt="1"/>
          </p:nvPr>
        </p:nvSpPr>
        <p:spPr>
          <a:xfrm>
            <a:off x="7511929" y="44219"/>
            <a:ext cx="4634035" cy="17772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11" name="Espaço Reservado para Conteúdo 7"/>
          <p:cNvSpPr>
            <a:spLocks noGrp="1"/>
          </p:cNvSpPr>
          <p:nvPr>
            <p:ph sz="quarter" idx="14" hasCustomPrompt="1"/>
          </p:nvPr>
        </p:nvSpPr>
        <p:spPr>
          <a:xfrm>
            <a:off x="73919" y="5949650"/>
            <a:ext cx="4634035" cy="17772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76258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4684" y="253464"/>
            <a:ext cx="11232000" cy="1064354"/>
          </a:xfrm>
        </p:spPr>
        <p:txBody>
          <a:bodyPr/>
          <a:lstStyle>
            <a:lvl1pPr>
              <a:defRPr b="0"/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5"/>
          </p:nvPr>
        </p:nvSpPr>
        <p:spPr>
          <a:xfrm>
            <a:off x="284684" y="1317818"/>
            <a:ext cx="11297715" cy="45325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Número de Slide 3"/>
          <p:cNvSpPr txBox="1">
            <a:spLocks/>
          </p:cNvSpPr>
          <p:nvPr userDrawn="1"/>
        </p:nvSpPr>
        <p:spPr>
          <a:xfrm>
            <a:off x="284684" y="6533759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668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 -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84684" y="253464"/>
            <a:ext cx="11232000" cy="1064354"/>
          </a:xfrm>
        </p:spPr>
        <p:txBody>
          <a:bodyPr/>
          <a:lstStyle>
            <a:lvl1pPr>
              <a:defRPr b="0"/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5"/>
          </p:nvPr>
        </p:nvSpPr>
        <p:spPr>
          <a:xfrm>
            <a:off x="284684" y="1317818"/>
            <a:ext cx="11297715" cy="45325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Espaço Reservado para Conteúdo 7"/>
          <p:cNvSpPr>
            <a:spLocks noGrp="1"/>
          </p:cNvSpPr>
          <p:nvPr>
            <p:ph sz="quarter" idx="13" hasCustomPrompt="1"/>
          </p:nvPr>
        </p:nvSpPr>
        <p:spPr>
          <a:xfrm>
            <a:off x="7511929" y="44219"/>
            <a:ext cx="4634035" cy="17772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7" name="Espaço Reservado para Número de Slide 3"/>
          <p:cNvSpPr txBox="1">
            <a:spLocks/>
          </p:cNvSpPr>
          <p:nvPr userDrawn="1"/>
        </p:nvSpPr>
        <p:spPr>
          <a:xfrm>
            <a:off x="284684" y="6533759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220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 - Separador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80000" y="2584454"/>
            <a:ext cx="11232000" cy="756000"/>
          </a:xfrm>
        </p:spPr>
        <p:txBody>
          <a:bodyPr anchor="ctr">
            <a:noAutofit/>
          </a:bodyPr>
          <a:lstStyle>
            <a:lvl1pPr algn="ctr">
              <a:defRPr sz="5400" b="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5" name="Espaço Reservado para Número de Slide 3"/>
          <p:cNvSpPr txBox="1">
            <a:spLocks/>
          </p:cNvSpPr>
          <p:nvPr userDrawn="1"/>
        </p:nvSpPr>
        <p:spPr>
          <a:xfrm>
            <a:off x="284684" y="6533759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478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543028" y="1124745"/>
            <a:ext cx="109728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" y="190456"/>
            <a:ext cx="12191999" cy="535335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Clique para editar o estilo do título</a:t>
            </a:r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776" y="7576"/>
            <a:ext cx="109728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/>
              <a:t>Clique para editar os estilos do subtítulo</a:t>
            </a:r>
          </a:p>
        </p:txBody>
      </p:sp>
      <p:sp>
        <p:nvSpPr>
          <p:cNvPr id="8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284684" y="653375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286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543028" y="1124745"/>
            <a:ext cx="109728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43339" y="6420241"/>
            <a:ext cx="8321581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" y="190456"/>
            <a:ext cx="12191999" cy="535335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Clique para editar o estilo do título</a:t>
            </a:r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776" y="7576"/>
            <a:ext cx="109728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54930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7A1A883F-A261-4751-8338-B18F396B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280EAD-4307-48BC-8476-EBBBAA0E3C2A}" type="datetime1">
              <a:rPr lang="pt-BR" smtClean="0"/>
              <a:t>05/11/2019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1AFD6E8E-13F5-4EA6-996C-BE8275DB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6519B4F2-6741-4A9E-9610-6A32CEA6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B0448E0-97BF-4CCF-A1A5-B5CF517D7F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05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áfico ou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2"/>
          </p:nvPr>
        </p:nvSpPr>
        <p:spPr>
          <a:xfrm>
            <a:off x="480000" y="1424354"/>
            <a:ext cx="11232000" cy="44700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noProof="0" dirty="0"/>
              <a:t>Clique para editar 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80000" y="360000"/>
            <a:ext cx="11232000" cy="1064354"/>
          </a:xfrm>
        </p:spPr>
        <p:txBody>
          <a:bodyPr/>
          <a:lstStyle/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13" name="Espaço Reservado para Rodapé 12"/>
          <p:cNvSpPr>
            <a:spLocks noGrp="1"/>
          </p:cNvSpPr>
          <p:nvPr>
            <p:ph type="ftr" sz="quarter" idx="14"/>
          </p:nvPr>
        </p:nvSpPr>
        <p:spPr>
          <a:xfrm>
            <a:off x="2646485" y="6436501"/>
            <a:ext cx="8935914" cy="324497"/>
          </a:xfrm>
          <a:prstGeom prst="rect">
            <a:avLst/>
          </a:prstGeom>
        </p:spPr>
        <p:txBody>
          <a:bodyPr/>
          <a:lstStyle/>
          <a:p>
            <a:r>
              <a:rPr lang="pt-BR"/>
              <a:t>225ª Reunião do Copom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05092"/>
            <a:ext cx="12192000" cy="238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pt-BR" dirty="0"/>
              <a:t>Fonte: </a:t>
            </a:r>
          </a:p>
        </p:txBody>
      </p:sp>
    </p:spTree>
    <p:extLst>
      <p:ext uri="{BB962C8B-B14F-4D97-AF65-F5344CB8AC3E}">
        <p14:creationId xmlns:p14="http://schemas.microsoft.com/office/powerpoint/2010/main" val="4451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68565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1582399" y="6395873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Título 3"/>
          <p:cNvSpPr>
            <a:spLocks noGrp="1"/>
          </p:cNvSpPr>
          <p:nvPr>
            <p:ph type="title"/>
          </p:nvPr>
        </p:nvSpPr>
        <p:spPr>
          <a:xfrm>
            <a:off x="480000" y="360000"/>
            <a:ext cx="11232000" cy="75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noProof="0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9896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7" r:id="rId2"/>
    <p:sldLayoutId id="2147483755" r:id="rId3"/>
    <p:sldLayoutId id="2147483756" r:id="rId4"/>
    <p:sldLayoutId id="2147483748" r:id="rId5"/>
    <p:sldLayoutId id="2147483766" r:id="rId6"/>
    <p:sldLayoutId id="2147483768" r:id="rId7"/>
    <p:sldLayoutId id="2147483769" r:id="rId8"/>
    <p:sldLayoutId id="2147483770" r:id="rId9"/>
    <p:sldLayoutId id="2147483773" r:id="rId10"/>
    <p:sldLayoutId id="21474837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15C7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5C7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5C7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5C7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5C7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5C7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68565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1582399" y="6395873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AD23D900-65C0-49C9-8373-669AF21A8E0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Título 3"/>
          <p:cNvSpPr>
            <a:spLocks noGrp="1"/>
          </p:cNvSpPr>
          <p:nvPr>
            <p:ph type="title"/>
          </p:nvPr>
        </p:nvSpPr>
        <p:spPr>
          <a:xfrm>
            <a:off x="480000" y="360000"/>
            <a:ext cx="11232000" cy="75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noProof="0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5681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15C7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5C7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5C7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5C7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5C7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5C7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Planilha_do_Microsoft_Excel1.xlsx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package" Target="../embeddings/Planilha_do_Microsoft_Excel2.xlsx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6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1.wdp"/><Relationship Id="rId7" Type="http://schemas.openxmlformats.org/officeDocument/2006/relationships/image" Target="../media/image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244" cy="6858000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454695" y="1538064"/>
            <a:ext cx="5218795" cy="2545832"/>
          </a:xfr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2CD6D343-C77B-43CA-B563-B85ABCBCB07D}"/>
              </a:ext>
            </a:extLst>
          </p:cNvPr>
          <p:cNvSpPr txBox="1">
            <a:spLocks/>
          </p:cNvSpPr>
          <p:nvPr/>
        </p:nvSpPr>
        <p:spPr>
          <a:xfrm>
            <a:off x="638650" y="3441337"/>
            <a:ext cx="2854953" cy="630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400" dirty="0">
                <a:solidFill>
                  <a:srgbClr val="D0DCF0"/>
                </a:solidFill>
                <a:latin typeface="+mn-lt"/>
              </a:rPr>
              <a:t>06 de novembro de 2019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DD387671-C068-49E3-BF5B-39D2A4D96BBE}"/>
              </a:ext>
            </a:extLst>
          </p:cNvPr>
          <p:cNvSpPr txBox="1">
            <a:spLocks/>
          </p:cNvSpPr>
          <p:nvPr/>
        </p:nvSpPr>
        <p:spPr>
          <a:xfrm>
            <a:off x="642990" y="2643418"/>
            <a:ext cx="5090154" cy="1192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cap="small" dirty="0">
                <a:solidFill>
                  <a:srgbClr val="FFDFAF"/>
                </a:solidFill>
                <a:latin typeface="+mn-lt"/>
              </a:rPr>
              <a:t>Roberto Campos Neto</a:t>
            </a:r>
          </a:p>
          <a:p>
            <a:pPr algn="l"/>
            <a:r>
              <a:rPr lang="pt-BR" sz="1600" dirty="0">
                <a:solidFill>
                  <a:srgbClr val="FFDFAF"/>
                </a:solidFill>
                <a:latin typeface="+mn-lt"/>
              </a:rPr>
              <a:t>Presidente do Banco Central do Brasil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FAD60886-B00F-4E42-8CEE-1E8FB1C29C73}"/>
              </a:ext>
            </a:extLst>
          </p:cNvPr>
          <p:cNvSpPr txBox="1">
            <a:spLocks/>
          </p:cNvSpPr>
          <p:nvPr/>
        </p:nvSpPr>
        <p:spPr>
          <a:xfrm>
            <a:off x="642989" y="2206223"/>
            <a:ext cx="5030501" cy="10622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600" b="1" cap="small" dirty="0">
                <a:solidFill>
                  <a:schemeClr val="bg1"/>
                </a:solidFill>
                <a:latin typeface="+mn-lt"/>
              </a:rPr>
              <a:t>Audiência Pública </a:t>
            </a:r>
          </a:p>
          <a:p>
            <a:pPr algn="r"/>
            <a:r>
              <a:rPr lang="pt-BR" sz="1600" b="1" cap="small" dirty="0">
                <a:solidFill>
                  <a:schemeClr val="bg1"/>
                </a:solidFill>
                <a:latin typeface="+mn-lt"/>
              </a:rPr>
              <a:t>Comissão de Finanças e Tributação</a:t>
            </a:r>
          </a:p>
          <a:p>
            <a:pPr algn="r"/>
            <a:r>
              <a:rPr lang="pt-BR" sz="1600" b="1" cap="small" dirty="0">
                <a:solidFill>
                  <a:schemeClr val="bg1"/>
                </a:solidFill>
                <a:latin typeface="+mn-lt"/>
              </a:rPr>
              <a:t>Câmara dos Deputados</a:t>
            </a:r>
          </a:p>
          <a:p>
            <a:pPr algn="l"/>
            <a:endParaRPr lang="pt-BR" sz="600" b="1" cap="all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pt-BR" sz="2800" b="1" cap="small" dirty="0">
                <a:solidFill>
                  <a:schemeClr val="bg1"/>
                </a:solidFill>
                <a:latin typeface="+mn-lt"/>
              </a:rPr>
              <a:t>Atividade Econômica e</a:t>
            </a:r>
          </a:p>
          <a:p>
            <a:pPr algn="l"/>
            <a:r>
              <a:rPr lang="pt-BR" sz="2800" b="1" cap="small" dirty="0">
                <a:solidFill>
                  <a:schemeClr val="bg1"/>
                </a:solidFill>
                <a:latin typeface="+mn-lt"/>
              </a:rPr>
              <a:t>Agenda de Reformas</a:t>
            </a:r>
            <a:endParaRPr lang="pt-BR" sz="2800" b="1" i="1" cap="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0527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464" t="810" r="335" b="897"/>
          <a:stretch/>
        </p:blipFill>
        <p:spPr>
          <a:xfrm>
            <a:off x="20227" y="861774"/>
            <a:ext cx="11573744" cy="51148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1D43133B-EE27-4616-A402-9EDFE0A82C71}"/>
              </a:ext>
            </a:extLst>
          </p:cNvPr>
          <p:cNvSpPr txBox="1"/>
          <p:nvPr/>
        </p:nvSpPr>
        <p:spPr>
          <a:xfrm>
            <a:off x="4781775" y="1708744"/>
            <a:ext cx="3528770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r>
              <a:rPr lang="pt-BR" dirty="0"/>
              <a:t>Agenda de reformas favorece redução dos juros de longo prazo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43AA35F5-C42B-492F-A13E-227578A38811}"/>
              </a:ext>
            </a:extLst>
          </p:cNvPr>
          <p:cNvSpPr txBox="1"/>
          <p:nvPr/>
        </p:nvSpPr>
        <p:spPr>
          <a:xfrm>
            <a:off x="2893894" y="1856126"/>
            <a:ext cx="1204744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Taxa SELIC 5,50%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DCF54C0-DB0B-4CBA-884E-FEA2BA772937}"/>
              </a:ext>
            </a:extLst>
          </p:cNvPr>
          <p:cNvSpPr txBox="1"/>
          <p:nvPr/>
        </p:nvSpPr>
        <p:spPr>
          <a:xfrm>
            <a:off x="8666976" y="1528573"/>
            <a:ext cx="1828802" cy="923330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2016 6,29%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2017 2,95%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2018 3,75%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1F211EAD-5AC4-46F2-816E-5D932BEDE0A9}"/>
              </a:ext>
            </a:extLst>
          </p:cNvPr>
          <p:cNvSpPr/>
          <p:nvPr/>
        </p:nvSpPr>
        <p:spPr>
          <a:xfrm>
            <a:off x="11887200" y="323850"/>
            <a:ext cx="22716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="" xmlns:a16="http://schemas.microsoft.com/office/drawing/2014/main" id="{0FE0A2BA-8044-4C13-9A14-BC607A839F92}"/>
              </a:ext>
            </a:extLst>
          </p:cNvPr>
          <p:cNvSpPr txBox="1">
            <a:spLocks/>
          </p:cNvSpPr>
          <p:nvPr/>
        </p:nvSpPr>
        <p:spPr>
          <a:xfrm>
            <a:off x="283879" y="6375183"/>
            <a:ext cx="474785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="" xmlns:a16="http://schemas.microsoft.com/office/drawing/2014/main" id="{14D98EC9-A515-4437-A58B-14F1231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1900"/>
            <a:ext cx="5958900" cy="9133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Curva de juros – DI futuro </a:t>
            </a:r>
            <a:r>
              <a:rPr lang="pt-BR" dirty="0"/>
              <a:t/>
            </a:r>
            <a:br>
              <a:rPr lang="pt-BR" dirty="0"/>
            </a:br>
            <a:r>
              <a:rPr lang="pt-BR" sz="2400" dirty="0"/>
              <a:t>2017/18 Inflação na meta e redução da taxa Selic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1020367" y="5883758"/>
            <a:ext cx="123662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Bloomberg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2910379" y="6451477"/>
            <a:ext cx="9243678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r>
              <a:rPr lang="pt-BR" b="0" dirty="0">
                <a:solidFill>
                  <a:schemeClr val="bg1"/>
                </a:solidFill>
                <a:sym typeface="Wingdings" pitchFamily="2" charset="2"/>
              </a:rPr>
              <a:t>*Linha tracejada: 13,5% = taxa social real de desconto para investimentos em infraestrutura (10% a.a.) + meta para a inflação 2022 (3,5% a.a.)</a:t>
            </a:r>
            <a:endParaRPr lang="en-US" b="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95585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258384" y="641037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5" name="CaixaDeTexto 1"/>
          <p:cNvSpPr txBox="1"/>
          <p:nvPr/>
        </p:nvSpPr>
        <p:spPr>
          <a:xfrm>
            <a:off x="4241323" y="5714762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BCB.</a:t>
            </a:r>
          </a:p>
          <a:p>
            <a:pPr algn="r"/>
            <a:endParaRPr lang="pt-BR" sz="1000" dirty="0">
              <a:solidFill>
                <a:srgbClr val="006666"/>
              </a:solidFill>
            </a:endParaRP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  <p:sp>
        <p:nvSpPr>
          <p:cNvPr id="10" name="Título 4">
            <a:extLst>
              <a:ext uri="{FF2B5EF4-FFF2-40B4-BE49-F238E27FC236}">
                <a16:creationId xmlns="" xmlns:a16="http://schemas.microsoft.com/office/drawing/2014/main" id="{62787015-0EB5-4D90-B748-3E5B4EB3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Queda da taxa de juros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93C9DBE4-456D-4204-B320-F85E65FFC8BD}"/>
              </a:ext>
            </a:extLst>
          </p:cNvPr>
          <p:cNvSpPr txBox="1"/>
          <p:nvPr/>
        </p:nvSpPr>
        <p:spPr>
          <a:xfrm>
            <a:off x="318496" y="702739"/>
            <a:ext cx="412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rgbClr val="025C75"/>
                </a:solidFill>
              </a:rPr>
              <a:t>Redução consistente da taxa de juros Selic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50" y="1238074"/>
            <a:ext cx="8333954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79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Política Monetária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3F3F3FC-BA7C-4687-91D0-AEE0F142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32" y="1280605"/>
            <a:ext cx="5455089" cy="40840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63EE7683-16A9-4BA0-954B-909317257ACD}"/>
              </a:ext>
            </a:extLst>
          </p:cNvPr>
          <p:cNvSpPr txBox="1"/>
          <p:nvPr/>
        </p:nvSpPr>
        <p:spPr>
          <a:xfrm>
            <a:off x="779971" y="1429247"/>
            <a:ext cx="6260021" cy="403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Assim, em sua última reunião, o Copom decidiu, por unanimidade, pela redução da taxa básica de juros em 0,50 p.p., indo para 5,00% a.a.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15C79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A conjuntura econômica prescreve política monetária estimulativa, ou seja, com taxas de juros abaixo da taxa estrutural.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800" dirty="0">
              <a:solidFill>
                <a:srgbClr val="015C79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15C79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54EEB4A3-CEBC-4466-A8FA-33B629EF0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432" y="1436217"/>
            <a:ext cx="4044100" cy="25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5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Política Monetária – Próximos passos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63EE7683-16A9-4BA0-954B-909317257ACD}"/>
              </a:ext>
            </a:extLst>
          </p:cNvPr>
          <p:cNvSpPr txBox="1"/>
          <p:nvPr/>
        </p:nvSpPr>
        <p:spPr>
          <a:xfrm>
            <a:off x="779971" y="985901"/>
            <a:ext cx="5922487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A consolidação do cenário benigno para a inflação prospectiva deverá permitir um ajuste adicional, de igual magnitude ao realizado na reunião de outubro.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15C79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Os próximos passos da política monetária continuarão dependendo da evolução da atividade econômica, do balanço de riscos e das projeções e expectativas de inflação.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15C79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7708FF8-454E-4D74-AF9B-0A36E9F9F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32" y="1280605"/>
            <a:ext cx="5455089" cy="408407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28C802A6-7BC8-415D-BE39-7F7DAA2AC210}"/>
              </a:ext>
            </a:extLst>
          </p:cNvPr>
          <p:cNvSpPr/>
          <p:nvPr/>
        </p:nvSpPr>
        <p:spPr>
          <a:xfrm>
            <a:off x="8294255" y="2756266"/>
            <a:ext cx="1274618" cy="110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85C97872-C30D-4A75-B39F-CFAA222A8218}"/>
              </a:ext>
            </a:extLst>
          </p:cNvPr>
          <p:cNvGrpSpPr/>
          <p:nvPr/>
        </p:nvGrpSpPr>
        <p:grpSpPr>
          <a:xfrm>
            <a:off x="7620000" y="1419434"/>
            <a:ext cx="4036728" cy="2570675"/>
            <a:chOff x="2224087" y="2814637"/>
            <a:chExt cx="7743825" cy="3493198"/>
          </a:xfrm>
        </p:grpSpPr>
        <p:pic>
          <p:nvPicPr>
            <p:cNvPr id="4" name="Imagem 3">
              <a:extLst>
                <a:ext uri="{FF2B5EF4-FFF2-40B4-BE49-F238E27FC236}">
                  <a16:creationId xmlns="" xmlns:a16="http://schemas.microsoft.com/office/drawing/2014/main" id="{4C81D6FC-E533-4806-8205-7A06C554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087" y="2814637"/>
              <a:ext cx="7743825" cy="122872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7F7BCFB8-94C4-444B-A462-1565AA7B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4087" y="3583685"/>
              <a:ext cx="7743825" cy="2724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0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4" y="0"/>
            <a:ext cx="12227244" cy="6858000"/>
          </a:xfrm>
          <a:prstGeom prst="rect">
            <a:avLst/>
          </a:prstGeom>
        </p:spPr>
      </p:pic>
      <p:sp>
        <p:nvSpPr>
          <p:cNvPr id="6" name="Espaço Reservado para Número de Slide 1">
            <a:extLst>
              <a:ext uri="{FF2B5EF4-FFF2-40B4-BE49-F238E27FC236}">
                <a16:creationId xmlns="" xmlns:a16="http://schemas.microsoft.com/office/drawing/2014/main" id="{0C9FF705-E9E5-4BB0-AF55-4862D9AC24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83300"/>
            <a:ext cx="779971" cy="77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0B9D0CF7-A79B-444A-A51C-C69E4249D3A1}"/>
              </a:ext>
            </a:extLst>
          </p:cNvPr>
          <p:cNvSpPr txBox="1">
            <a:spLocks/>
          </p:cNvSpPr>
          <p:nvPr/>
        </p:nvSpPr>
        <p:spPr>
          <a:xfrm>
            <a:off x="412747" y="1588926"/>
            <a:ext cx="5218795" cy="1077650"/>
          </a:xfrm>
          <a:prstGeom prst="rect">
            <a:avLst/>
          </a:prstGeo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6EE4EFDA-A385-4719-A5F9-6DC40EC18010}"/>
              </a:ext>
            </a:extLst>
          </p:cNvPr>
          <p:cNvSpPr txBox="1">
            <a:spLocks/>
          </p:cNvSpPr>
          <p:nvPr/>
        </p:nvSpPr>
        <p:spPr>
          <a:xfrm>
            <a:off x="657504" y="1411551"/>
            <a:ext cx="2854953" cy="763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D0DCF0"/>
                </a:solidFill>
                <a:latin typeface="+mn-lt"/>
              </a:rPr>
              <a:t>Atividade Econômica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479EB6EB-BA30-4057-9131-3FEA46D03E10}"/>
              </a:ext>
            </a:extLst>
          </p:cNvPr>
          <p:cNvSpPr txBox="1">
            <a:spLocks/>
          </p:cNvSpPr>
          <p:nvPr/>
        </p:nvSpPr>
        <p:spPr>
          <a:xfrm>
            <a:off x="642990" y="2164080"/>
            <a:ext cx="5090154" cy="50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800" b="1" cap="small" dirty="0">
                <a:solidFill>
                  <a:schemeClr val="bg1"/>
                </a:solidFill>
                <a:latin typeface="+mn-lt"/>
              </a:rPr>
              <a:t>Doméstica</a:t>
            </a:r>
          </a:p>
        </p:txBody>
      </p:sp>
    </p:spTree>
    <p:extLst>
      <p:ext uri="{BB962C8B-B14F-4D97-AF65-F5344CB8AC3E}">
        <p14:creationId xmlns:p14="http://schemas.microsoft.com/office/powerpoint/2010/main" val="400550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918837"/>
              </p:ext>
            </p:extLst>
          </p:nvPr>
        </p:nvGraphicFramePr>
        <p:xfrm>
          <a:off x="463867" y="1685138"/>
          <a:ext cx="10829926" cy="416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0" y="6430826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2EEF0F52-42DF-4608-A811-02548ACA44D8}"/>
              </a:ext>
            </a:extLst>
          </p:cNvPr>
          <p:cNvSpPr txBox="1">
            <a:spLocks/>
          </p:cNvSpPr>
          <p:nvPr/>
        </p:nvSpPr>
        <p:spPr>
          <a:xfrm>
            <a:off x="304260" y="327176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Crescimento de 2019 afetado por diversos choques</a:t>
            </a:r>
            <a:endParaRPr lang="pt-BR" sz="3200" b="1" i="1" dirty="0">
              <a:solidFill>
                <a:srgbClr val="025C75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1020367" y="5883758"/>
            <a:ext cx="123662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BCB</a:t>
            </a:r>
          </a:p>
        </p:txBody>
      </p:sp>
    </p:spTree>
    <p:extLst>
      <p:ext uri="{BB962C8B-B14F-4D97-AF65-F5344CB8AC3E}">
        <p14:creationId xmlns:p14="http://schemas.microsoft.com/office/powerpoint/2010/main" val="105065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10" y="1450480"/>
            <a:ext cx="5809524" cy="401904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03" y="1555242"/>
            <a:ext cx="5371429" cy="391428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Expectativa de retomada da atividade econômica</a:t>
            </a:r>
          </a:p>
        </p:txBody>
      </p:sp>
      <p:sp>
        <p:nvSpPr>
          <p:cNvPr id="11" name="CaixaDeTexto 1"/>
          <p:cNvSpPr txBox="1"/>
          <p:nvPr/>
        </p:nvSpPr>
        <p:spPr>
          <a:xfrm>
            <a:off x="4662801" y="5902784"/>
            <a:ext cx="7300911" cy="26680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Fonte: BCB.</a:t>
            </a: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78995" y="5256095"/>
            <a:ext cx="357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243423" y="777161"/>
            <a:ext cx="532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25C75"/>
                </a:solidFill>
              </a:rPr>
              <a:t>Expectativas quanto ao PIB continuam favoráveis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88424" y="1202366"/>
            <a:ext cx="532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15C79"/>
                </a:solidFill>
              </a:rPr>
              <a:t>PIB e componentes de demanda</a:t>
            </a:r>
          </a:p>
          <a:p>
            <a:pPr algn="ctr"/>
            <a:r>
              <a:rPr lang="pt-BR" sz="2000" dirty="0">
                <a:solidFill>
                  <a:srgbClr val="015C79"/>
                </a:solidFill>
              </a:rPr>
              <a:t> </a:t>
            </a:r>
            <a:r>
              <a:rPr lang="pt-BR" dirty="0">
                <a:solidFill>
                  <a:srgbClr val="015C79"/>
                </a:solidFill>
              </a:rPr>
              <a:t>(dessazonalizado, 2014 = 100)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294801" y="6433611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94801" y="1217755"/>
            <a:ext cx="53212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15C79"/>
                </a:solidFill>
              </a:rPr>
              <a:t>IBC-</a:t>
            </a:r>
            <a:r>
              <a:rPr lang="pt-BR" sz="2000" b="1" dirty="0" err="1">
                <a:solidFill>
                  <a:srgbClr val="015C79"/>
                </a:solidFill>
              </a:rPr>
              <a:t>Br</a:t>
            </a:r>
            <a:r>
              <a:rPr lang="pt-BR" sz="2000" b="1" dirty="0">
                <a:solidFill>
                  <a:srgbClr val="015C79"/>
                </a:solidFill>
              </a:rPr>
              <a:t>*</a:t>
            </a:r>
          </a:p>
          <a:p>
            <a:pPr algn="ctr"/>
            <a:r>
              <a:rPr lang="pt-BR" dirty="0">
                <a:solidFill>
                  <a:srgbClr val="015C79"/>
                </a:solidFill>
              </a:rPr>
              <a:t> (dessazonalizado, 2014 = 100)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3EE7683-16A9-4BA0-954B-909317257ACD}"/>
              </a:ext>
            </a:extLst>
          </p:cNvPr>
          <p:cNvSpPr txBox="1"/>
          <p:nvPr/>
        </p:nvSpPr>
        <p:spPr>
          <a:xfrm>
            <a:off x="318496" y="751551"/>
            <a:ext cx="532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25C75"/>
                </a:solidFill>
              </a:rPr>
              <a:t>IBC-</a:t>
            </a:r>
            <a:r>
              <a:rPr lang="pt-BR" dirty="0" err="1">
                <a:solidFill>
                  <a:srgbClr val="025C75"/>
                </a:solidFill>
              </a:rPr>
              <a:t>Br</a:t>
            </a:r>
            <a:r>
              <a:rPr lang="pt-BR" dirty="0">
                <a:solidFill>
                  <a:srgbClr val="025C75"/>
                </a:solidFill>
              </a:rPr>
              <a:t> apresenta reversão na margem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0308193" y="2634924"/>
            <a:ext cx="90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25C75"/>
                </a:solidFill>
              </a:rPr>
              <a:t>2019**</a:t>
            </a:r>
          </a:p>
          <a:p>
            <a:pPr algn="ctr"/>
            <a:r>
              <a:rPr lang="pt-BR" sz="1400" b="1">
                <a:solidFill>
                  <a:srgbClr val="025C75"/>
                </a:solidFill>
              </a:rPr>
              <a:t>+0,9%</a:t>
            </a:r>
            <a:endParaRPr lang="pt-BR" sz="1400" b="1" dirty="0">
              <a:solidFill>
                <a:srgbClr val="025C75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855240" y="2175592"/>
            <a:ext cx="77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025C75"/>
                </a:solidFill>
              </a:rPr>
              <a:t>2020**</a:t>
            </a:r>
          </a:p>
          <a:p>
            <a:pPr algn="ctr"/>
            <a:r>
              <a:rPr lang="pt-BR" sz="1400" b="1">
                <a:solidFill>
                  <a:srgbClr val="025C75"/>
                </a:solidFill>
              </a:rPr>
              <a:t>+2,0%</a:t>
            </a:r>
            <a:endParaRPr lang="pt-BR" sz="1400" b="1" dirty="0">
              <a:solidFill>
                <a:srgbClr val="025C75"/>
              </a:solidFill>
            </a:endParaRPr>
          </a:p>
        </p:txBody>
      </p:sp>
      <p:sp>
        <p:nvSpPr>
          <p:cNvPr id="14" name="CaixaDeTexto 1"/>
          <p:cNvSpPr txBox="1"/>
          <p:nvPr/>
        </p:nvSpPr>
        <p:spPr>
          <a:xfrm>
            <a:off x="4508812" y="6325490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chemeClr val="bg1"/>
                </a:solidFill>
              </a:rPr>
              <a:t>* O IBC-</a:t>
            </a:r>
            <a:r>
              <a:rPr lang="pt-BR" sz="1000" dirty="0" err="1">
                <a:solidFill>
                  <a:schemeClr val="bg1"/>
                </a:solidFill>
              </a:rPr>
              <a:t>Br</a:t>
            </a:r>
            <a:r>
              <a:rPr lang="pt-BR" sz="1000" dirty="0">
                <a:solidFill>
                  <a:schemeClr val="bg1"/>
                </a:solidFill>
              </a:rPr>
              <a:t> é um indicador calculado pelo BCB que agrega a PIM, PMC, PMS, LSPA, PNAD-C e outras informações conjunturais.</a:t>
            </a:r>
          </a:p>
          <a:p>
            <a:pPr algn="r"/>
            <a:r>
              <a:rPr lang="pt-BR" sz="1000" dirty="0">
                <a:solidFill>
                  <a:schemeClr val="bg1"/>
                </a:solidFill>
              </a:rPr>
              <a:t>** Realizado (linha contínua) e expectativa de mercado - mediana Focus 1º/11/2019 (linha tracejada).</a:t>
            </a:r>
          </a:p>
          <a:p>
            <a:pPr algn="r"/>
            <a:r>
              <a:rPr lang="en-US" sz="1000" dirty="0">
                <a:solidFill>
                  <a:srgbClr val="006666"/>
                </a:solidFill>
              </a:rPr>
              <a:t> </a:t>
            </a: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33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áfic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583327"/>
              </p:ext>
            </p:extLst>
          </p:nvPr>
        </p:nvGraphicFramePr>
        <p:xfrm>
          <a:off x="645527" y="4005986"/>
          <a:ext cx="1008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spaço Reservado para Número de Slide 2">
            <a:extLst>
              <a:ext uri="{FF2B5EF4-FFF2-40B4-BE49-F238E27FC236}">
                <a16:creationId xmlns="" xmlns:a16="http://schemas.microsoft.com/office/drawing/2014/main" id="{3F932C35-D699-4EB0-9C90-1A20F844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/>
          <a:lstStyle/>
          <a:p>
            <a:pPr algn="r"/>
            <a:fld id="{FB0448E0-97BF-4CCF-A1A5-B5CF517D7F59}" type="slidenum">
              <a:rPr lang="pt-BR" sz="1400">
                <a:solidFill>
                  <a:srgbClr val="025C75"/>
                </a:solidFill>
              </a:rPr>
              <a:pPr algn="r"/>
              <a:t>17</a:t>
            </a:fld>
            <a:endParaRPr lang="pt-BR" sz="1400" dirty="0">
              <a:solidFill>
                <a:srgbClr val="025C75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900313CB-5F67-4C97-969A-DBDD006DB1F3}"/>
              </a:ext>
            </a:extLst>
          </p:cNvPr>
          <p:cNvGrpSpPr/>
          <p:nvPr/>
        </p:nvGrpSpPr>
        <p:grpSpPr>
          <a:xfrm>
            <a:off x="5199752" y="-4163827"/>
            <a:ext cx="22466" cy="1384136"/>
            <a:chOff x="1279698" y="2928306"/>
            <a:chExt cx="1238823" cy="1189121"/>
          </a:xfrm>
        </p:grpSpPr>
        <p:sp>
          <p:nvSpPr>
            <p:cNvPr id="6" name="Elipse 5">
              <a:extLst>
                <a:ext uri="{FF2B5EF4-FFF2-40B4-BE49-F238E27FC236}">
                  <a16:creationId xmlns="" xmlns:a16="http://schemas.microsoft.com/office/drawing/2014/main" id="{C8A8BF6A-199F-423C-9AF7-9B3FD5555DEB}"/>
                </a:ext>
              </a:extLst>
            </p:cNvPr>
            <p:cNvSpPr/>
            <p:nvPr/>
          </p:nvSpPr>
          <p:spPr>
            <a:xfrm>
              <a:off x="1279698" y="2929427"/>
              <a:ext cx="1238400" cy="11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A2AF92F9-05B9-4EB4-B0E7-2144CA7E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698" y="2928306"/>
              <a:ext cx="1238823" cy="1188000"/>
            </a:xfrm>
            <a:prstGeom prst="ellipse">
              <a:avLst/>
            </a:prstGeom>
          </p:spPr>
        </p:pic>
      </p:grpSp>
      <p:sp>
        <p:nvSpPr>
          <p:cNvPr id="9" name="Título 4">
            <a:extLst>
              <a:ext uri="{FF2B5EF4-FFF2-40B4-BE49-F238E27FC236}">
                <a16:creationId xmlns="" xmlns:a16="http://schemas.microsoft.com/office/drawing/2014/main" id="{2F0929A1-F4D5-435F-868B-C3A69225F926}"/>
              </a:ext>
            </a:extLst>
          </p:cNvPr>
          <p:cNvSpPr txBox="1">
            <a:spLocks/>
          </p:cNvSpPr>
          <p:nvPr/>
        </p:nvSpPr>
        <p:spPr>
          <a:xfrm>
            <a:off x="368470" y="362581"/>
            <a:ext cx="8885600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Evolução do PIB: Brasil e o mundo</a:t>
            </a:r>
          </a:p>
        </p:txBody>
      </p:sp>
      <p:sp>
        <p:nvSpPr>
          <p:cNvPr id="17" name="CaixaDeTexto 1">
            <a:extLst>
              <a:ext uri="{FF2B5EF4-FFF2-40B4-BE49-F238E27FC236}">
                <a16:creationId xmlns="" xmlns:a16="http://schemas.microsoft.com/office/drawing/2014/main" id="{60694132-0018-48C7-81DE-F37D348386D3}"/>
              </a:ext>
            </a:extLst>
          </p:cNvPr>
          <p:cNvSpPr txBox="1"/>
          <p:nvPr/>
        </p:nvSpPr>
        <p:spPr>
          <a:xfrm>
            <a:off x="7232683" y="6326725"/>
            <a:ext cx="4959317" cy="4904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chemeClr val="bg1"/>
                </a:solidFill>
              </a:rPr>
              <a:t>*Ausência de dados sobre impulso parafiscal até 2001</a:t>
            </a:r>
          </a:p>
          <a:p>
            <a:pPr algn="r"/>
            <a:r>
              <a:rPr lang="pt-BR" sz="1000" dirty="0">
                <a:solidFill>
                  <a:schemeClr val="bg1"/>
                </a:solidFill>
              </a:rPr>
              <a:t>**Empréstimos a bancos oficiais, FAT, Fundos Constitucionais e demais fundos e programas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***FBCF setor público consolidado (exclusive empresas estatais subnacionais)</a:t>
            </a:r>
            <a:r>
              <a:rPr lang="en-US" sz="1000" dirty="0">
                <a:solidFill>
                  <a:srgbClr val="006666"/>
                </a:solidFill>
              </a:rPr>
              <a:t>)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18" name="Espaço Reservado para Número de Slide 2">
            <a:extLst>
              <a:ext uri="{FF2B5EF4-FFF2-40B4-BE49-F238E27FC236}">
                <a16:creationId xmlns="" xmlns:a16="http://schemas.microsoft.com/office/drawing/2014/main" id="{9532BBEB-6945-4281-B578-0C8250E3F138}"/>
              </a:ext>
            </a:extLst>
          </p:cNvPr>
          <p:cNvSpPr txBox="1">
            <a:spLocks/>
          </p:cNvSpPr>
          <p:nvPr/>
        </p:nvSpPr>
        <p:spPr>
          <a:xfrm>
            <a:off x="284112" y="6356351"/>
            <a:ext cx="4747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mtClean="0"/>
              <a:pPr/>
              <a:t>17</a:t>
            </a:fld>
            <a:endParaRPr lang="pt-BR" dirty="0"/>
          </a:p>
        </p:txBody>
      </p:sp>
      <p:graphicFrame>
        <p:nvGraphicFramePr>
          <p:cNvPr id="50" name="Gráfico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178020"/>
              </p:ext>
            </p:extLst>
          </p:nvPr>
        </p:nvGraphicFramePr>
        <p:xfrm>
          <a:off x="645527" y="1137281"/>
          <a:ext cx="1008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CaixaDeTexto 51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0534650" y="5883758"/>
            <a:ext cx="1722341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FMI/WEO, FGV</a:t>
            </a:r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2266950" y="1146806"/>
            <a:ext cx="0" cy="46687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 flipH="1">
            <a:off x="3114675" y="1146806"/>
            <a:ext cx="0" cy="46687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H="1">
            <a:off x="3962400" y="1146806"/>
            <a:ext cx="0" cy="46687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H="1">
            <a:off x="4810125" y="1146806"/>
            <a:ext cx="0" cy="46687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H="1">
            <a:off x="5656952" y="1146806"/>
            <a:ext cx="0" cy="46687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H="1">
            <a:off x="6504677" y="1146806"/>
            <a:ext cx="0" cy="46687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7355281" y="1146807"/>
            <a:ext cx="845743" cy="4668704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aixaDeTexto 36">
            <a:extLst>
              <a:ext uri="{FF2B5EF4-FFF2-40B4-BE49-F238E27FC236}">
                <a16:creationId xmlns="" xmlns:a16="http://schemas.microsoft.com/office/drawing/2014/main" id="{E440D7B5-F799-45D4-A8E0-F42EF0DFAEE4}"/>
              </a:ext>
            </a:extLst>
          </p:cNvPr>
          <p:cNvSpPr txBox="1"/>
          <p:nvPr/>
        </p:nvSpPr>
        <p:spPr>
          <a:xfrm>
            <a:off x="7364236" y="1172443"/>
            <a:ext cx="827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Projeção</a:t>
            </a:r>
          </a:p>
        </p:txBody>
      </p:sp>
    </p:spTree>
    <p:extLst>
      <p:ext uri="{BB962C8B-B14F-4D97-AF65-F5344CB8AC3E}">
        <p14:creationId xmlns:p14="http://schemas.microsoft.com/office/powerpoint/2010/main" val="57087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4" y="0"/>
            <a:ext cx="12227244" cy="6858000"/>
          </a:xfrm>
          <a:prstGeom prst="rect">
            <a:avLst/>
          </a:prstGeom>
        </p:spPr>
      </p:pic>
      <p:sp>
        <p:nvSpPr>
          <p:cNvPr id="6" name="Espaço Reservado para Número de Slide 1">
            <a:extLst>
              <a:ext uri="{FF2B5EF4-FFF2-40B4-BE49-F238E27FC236}">
                <a16:creationId xmlns="" xmlns:a16="http://schemas.microsoft.com/office/drawing/2014/main" id="{0C9FF705-E9E5-4BB0-AF55-4862D9AC24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83300"/>
            <a:ext cx="779971" cy="77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0B9D0CF7-A79B-444A-A51C-C69E4249D3A1}"/>
              </a:ext>
            </a:extLst>
          </p:cNvPr>
          <p:cNvSpPr txBox="1">
            <a:spLocks/>
          </p:cNvSpPr>
          <p:nvPr/>
        </p:nvSpPr>
        <p:spPr>
          <a:xfrm>
            <a:off x="412747" y="1588926"/>
            <a:ext cx="5218795" cy="1077650"/>
          </a:xfrm>
          <a:prstGeom prst="rect">
            <a:avLst/>
          </a:prstGeo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6EE4EFDA-A385-4719-A5F9-6DC40EC18010}"/>
              </a:ext>
            </a:extLst>
          </p:cNvPr>
          <p:cNvSpPr txBox="1">
            <a:spLocks/>
          </p:cNvSpPr>
          <p:nvPr/>
        </p:nvSpPr>
        <p:spPr>
          <a:xfrm>
            <a:off x="657504" y="1411551"/>
            <a:ext cx="2854953" cy="763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D0DCF0"/>
                </a:solidFill>
                <a:latin typeface="+mn-lt"/>
              </a:rPr>
              <a:t>Mercado de 	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479EB6EB-BA30-4057-9131-3FEA46D03E10}"/>
              </a:ext>
            </a:extLst>
          </p:cNvPr>
          <p:cNvSpPr txBox="1">
            <a:spLocks/>
          </p:cNvSpPr>
          <p:nvPr/>
        </p:nvSpPr>
        <p:spPr>
          <a:xfrm>
            <a:off x="642990" y="2164080"/>
            <a:ext cx="5090154" cy="50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800" b="1" cap="small" dirty="0">
                <a:solidFill>
                  <a:schemeClr val="bg1"/>
                </a:solidFill>
                <a:latin typeface="+mn-lt"/>
              </a:rPr>
              <a:t>Crédito e Capitais</a:t>
            </a:r>
          </a:p>
        </p:txBody>
      </p:sp>
    </p:spTree>
    <p:extLst>
      <p:ext uri="{BB962C8B-B14F-4D97-AF65-F5344CB8AC3E}">
        <p14:creationId xmlns:p14="http://schemas.microsoft.com/office/powerpoint/2010/main" val="416001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Expansão dos mercados de crédito</a:t>
            </a:r>
          </a:p>
        </p:txBody>
      </p:sp>
      <p:sp>
        <p:nvSpPr>
          <p:cNvPr id="7" name="CaixaDeTexto 1"/>
          <p:cNvSpPr txBox="1"/>
          <p:nvPr/>
        </p:nvSpPr>
        <p:spPr>
          <a:xfrm>
            <a:off x="10482146" y="5885327"/>
            <a:ext cx="1709854" cy="2812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Fonte: BCB / IBGE / FGV</a:t>
            </a: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270258" y="1020623"/>
            <a:ext cx="463588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Recuperação do crédito segue robusta</a:t>
            </a:r>
          </a:p>
          <a:p>
            <a:pPr algn="ctr">
              <a:lnSpc>
                <a:spcPct val="150000"/>
              </a:lnSpc>
            </a:pPr>
            <a:endParaRPr lang="pt-BR" sz="1600" dirty="0">
              <a:solidFill>
                <a:srgbClr val="015C79"/>
              </a:solidFill>
            </a:endParaRPr>
          </a:p>
        </p:txBody>
      </p:sp>
      <p:sp>
        <p:nvSpPr>
          <p:cNvPr id="8" name="Espaço Reservado para Número de Slide 2">
            <a:extLst>
              <a:ext uri="{FF2B5EF4-FFF2-40B4-BE49-F238E27FC236}">
                <a16:creationId xmlns="" xmlns:a16="http://schemas.microsoft.com/office/drawing/2014/main" id="{8F744D7B-8B03-40AE-BC69-369640F0A417}"/>
              </a:ext>
            </a:extLst>
          </p:cNvPr>
          <p:cNvSpPr txBox="1">
            <a:spLocks/>
          </p:cNvSpPr>
          <p:nvPr/>
        </p:nvSpPr>
        <p:spPr>
          <a:xfrm>
            <a:off x="375058" y="6471289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100" smtClean="0">
                <a:solidFill>
                  <a:schemeClr val="bg1"/>
                </a:solidFill>
              </a:rPr>
              <a:pPr/>
              <a:t>19</a:t>
            </a:fld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6C42B386-0AD9-49F8-8F04-28E88475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2281">
            <a:off x="7154656" y="1670841"/>
            <a:ext cx="4332428" cy="1702701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E67ECF13-ACE5-422F-91DF-A8EEB507BAA0}"/>
              </a:ext>
            </a:extLst>
          </p:cNvPr>
          <p:cNvGrpSpPr/>
          <p:nvPr/>
        </p:nvGrpSpPr>
        <p:grpSpPr>
          <a:xfrm rot="568914">
            <a:off x="7954297" y="3278778"/>
            <a:ext cx="3471997" cy="1713025"/>
            <a:chOff x="2652712" y="3105150"/>
            <a:chExt cx="6886575" cy="3389260"/>
          </a:xfrm>
        </p:grpSpPr>
        <p:pic>
          <p:nvPicPr>
            <p:cNvPr id="4" name="Imagem 3">
              <a:extLst>
                <a:ext uri="{FF2B5EF4-FFF2-40B4-BE49-F238E27FC236}">
                  <a16:creationId xmlns="" xmlns:a16="http://schemas.microsoft.com/office/drawing/2014/main" id="{A21DAA58-5980-489A-B7FB-68C5DDA5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2712" y="3105150"/>
              <a:ext cx="6886575" cy="647700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4B4E39DB-3184-4DE8-ABD9-FC3915059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2712" y="3749149"/>
              <a:ext cx="6886575" cy="2745261"/>
            </a:xfrm>
            <a:prstGeom prst="rect">
              <a:avLst/>
            </a:prstGeom>
          </p:spPr>
        </p:pic>
      </p:grp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281305"/>
              </p:ext>
            </p:extLst>
          </p:nvPr>
        </p:nvGraphicFramePr>
        <p:xfrm>
          <a:off x="731407" y="1456872"/>
          <a:ext cx="6282136" cy="4334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867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4" y="0"/>
            <a:ext cx="12227244" cy="6858000"/>
          </a:xfrm>
          <a:prstGeom prst="rect">
            <a:avLst/>
          </a:prstGeom>
        </p:spPr>
      </p:pic>
      <p:sp>
        <p:nvSpPr>
          <p:cNvPr id="6" name="Espaço Reservado para Número de Slide 1">
            <a:extLst>
              <a:ext uri="{FF2B5EF4-FFF2-40B4-BE49-F238E27FC236}">
                <a16:creationId xmlns="" xmlns:a16="http://schemas.microsoft.com/office/drawing/2014/main" id="{0C9FF705-E9E5-4BB0-AF55-4862D9AC24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083300"/>
            <a:ext cx="779971" cy="77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0B9D0CF7-A79B-444A-A51C-C69E4249D3A1}"/>
              </a:ext>
            </a:extLst>
          </p:cNvPr>
          <p:cNvSpPr txBox="1">
            <a:spLocks/>
          </p:cNvSpPr>
          <p:nvPr/>
        </p:nvSpPr>
        <p:spPr>
          <a:xfrm>
            <a:off x="412747" y="1588926"/>
            <a:ext cx="5218795" cy="1077650"/>
          </a:xfrm>
          <a:prstGeom prst="rect">
            <a:avLst/>
          </a:prstGeo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6EE4EFDA-A385-4719-A5F9-6DC40EC18010}"/>
              </a:ext>
            </a:extLst>
          </p:cNvPr>
          <p:cNvSpPr txBox="1">
            <a:spLocks/>
          </p:cNvSpPr>
          <p:nvPr/>
        </p:nvSpPr>
        <p:spPr>
          <a:xfrm>
            <a:off x="657504" y="1411551"/>
            <a:ext cx="2854953" cy="763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D0DCF0"/>
                </a:solidFill>
                <a:latin typeface="+mn-lt"/>
              </a:rPr>
              <a:t>Economia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479EB6EB-BA30-4057-9131-3FEA46D03E10}"/>
              </a:ext>
            </a:extLst>
          </p:cNvPr>
          <p:cNvSpPr txBox="1">
            <a:spLocks/>
          </p:cNvSpPr>
          <p:nvPr/>
        </p:nvSpPr>
        <p:spPr>
          <a:xfrm>
            <a:off x="642990" y="2164080"/>
            <a:ext cx="5090154" cy="50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800" b="1" cap="small" dirty="0">
                <a:solidFill>
                  <a:schemeClr val="bg1"/>
                </a:solidFill>
                <a:latin typeface="+mn-lt"/>
              </a:rPr>
              <a:t>Internacional</a:t>
            </a:r>
          </a:p>
        </p:txBody>
      </p:sp>
    </p:spTree>
    <p:extLst>
      <p:ext uri="{BB962C8B-B14F-4D97-AF65-F5344CB8AC3E}">
        <p14:creationId xmlns:p14="http://schemas.microsoft.com/office/powerpoint/2010/main" val="3433437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Redução no custo e aumento no volume do crédito</a:t>
            </a:r>
          </a:p>
        </p:txBody>
      </p:sp>
      <p:sp>
        <p:nvSpPr>
          <p:cNvPr id="8" name="Espaço Reservado para Número de Slide 2">
            <a:extLst>
              <a:ext uri="{FF2B5EF4-FFF2-40B4-BE49-F238E27FC236}">
                <a16:creationId xmlns="" xmlns:a16="http://schemas.microsoft.com/office/drawing/2014/main" id="{8F744D7B-8B03-40AE-BC69-369640F0A417}"/>
              </a:ext>
            </a:extLst>
          </p:cNvPr>
          <p:cNvSpPr txBox="1">
            <a:spLocks/>
          </p:cNvSpPr>
          <p:nvPr/>
        </p:nvSpPr>
        <p:spPr>
          <a:xfrm>
            <a:off x="375058" y="6471289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200" smtClean="0">
                <a:solidFill>
                  <a:schemeClr val="bg1"/>
                </a:solidFill>
              </a:rPr>
              <a:pPr/>
              <a:t>20</a:t>
            </a:fld>
            <a:endParaRPr lang="pt-BR" sz="1200" dirty="0">
              <a:solidFill>
                <a:schemeClr val="bg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3BEB0169-118A-4056-B1CA-EF0AFF53AB74}"/>
              </a:ext>
            </a:extLst>
          </p:cNvPr>
          <p:cNvGrpSpPr/>
          <p:nvPr/>
        </p:nvGrpSpPr>
        <p:grpSpPr>
          <a:xfrm rot="974637">
            <a:off x="8211125" y="2727312"/>
            <a:ext cx="4136352" cy="1649260"/>
            <a:chOff x="3266145" y="2810120"/>
            <a:chExt cx="7316826" cy="2312949"/>
          </a:xfrm>
        </p:grpSpPr>
        <p:pic>
          <p:nvPicPr>
            <p:cNvPr id="4" name="Imagem 3">
              <a:extLst>
                <a:ext uri="{FF2B5EF4-FFF2-40B4-BE49-F238E27FC236}">
                  <a16:creationId xmlns="" xmlns:a16="http://schemas.microsoft.com/office/drawing/2014/main" id="{D56F8C0E-5AC1-498C-A8F2-73FFEDE6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6145" y="2810120"/>
              <a:ext cx="6953250" cy="84772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41EE41C3-3143-4BF2-81A5-52D1D7B37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7296" y="3646694"/>
              <a:ext cx="7305675" cy="1476375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="" xmlns:a16="http://schemas.microsoft.com/office/drawing/2014/main" id="{F1B562FE-8686-41AF-877A-ECA5B648A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9268" y="2810312"/>
              <a:ext cx="4278117" cy="342900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977832" y="1111813"/>
            <a:ext cx="646217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Taxas de juros de mercado (concessões) e crescimento do crédito</a:t>
            </a:r>
          </a:p>
          <a:p>
            <a:pPr algn="ctr">
              <a:lnSpc>
                <a:spcPct val="150000"/>
              </a:lnSpc>
            </a:pPr>
            <a:endParaRPr lang="pt-BR" sz="1600" dirty="0">
              <a:solidFill>
                <a:srgbClr val="015C79"/>
              </a:solidFill>
            </a:endParaRPr>
          </a:p>
        </p:txBody>
      </p:sp>
      <p:sp>
        <p:nvSpPr>
          <p:cNvPr id="14" name="CaixaDeTexto 1">
            <a:extLst>
              <a:ext uri="{FF2B5EF4-FFF2-40B4-BE49-F238E27FC236}">
                <a16:creationId xmlns="" xmlns:a16="http://schemas.microsoft.com/office/drawing/2014/main" id="{60694132-0018-48C7-81DE-F37D348386D3}"/>
              </a:ext>
            </a:extLst>
          </p:cNvPr>
          <p:cNvSpPr txBox="1"/>
          <p:nvPr/>
        </p:nvSpPr>
        <p:spPr>
          <a:xfrm>
            <a:off x="7232683" y="6326725"/>
            <a:ext cx="4959317" cy="4904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chemeClr val="bg1"/>
                </a:solidFill>
              </a:rPr>
              <a:t>* Inclui cartão de crédito parcelado e rotativo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**Inclui capital de giro com prazo de até 365 dias, superior a 365 dias e rotativo</a:t>
            </a:r>
            <a:r>
              <a:rPr lang="en-US" sz="1000" dirty="0">
                <a:solidFill>
                  <a:srgbClr val="006666"/>
                </a:solidFill>
              </a:rPr>
              <a:t>)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73124"/>
              </p:ext>
            </p:extLst>
          </p:nvPr>
        </p:nvGraphicFramePr>
        <p:xfrm>
          <a:off x="218785" y="1699425"/>
          <a:ext cx="7728293" cy="418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lanilha" r:id="rId8" imgW="6439029" imgH="3486247" progId="Excel.Sheet.12">
                  <p:embed/>
                </p:oleObj>
              </mc:Choice>
              <mc:Fallback>
                <p:oleObj name="Planilha" r:id="rId8" imgW="6439029" imgH="348624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8785" y="1699425"/>
                        <a:ext cx="7728293" cy="4184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318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Gap crédito/PIB </a:t>
            </a:r>
            <a:r>
              <a:rPr lang="pt-BR" sz="2800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– há potencial para continuar o crescimento</a:t>
            </a:r>
            <a:endParaRPr lang="pt-BR" b="0" dirty="0">
              <a:solidFill>
                <a:srgbClr val="025C75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09021" y="837095"/>
            <a:ext cx="430476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Por origem do crédito</a:t>
            </a:r>
          </a:p>
        </p:txBody>
      </p:sp>
      <p:sp>
        <p:nvSpPr>
          <p:cNvPr id="11" name="CaixaDeTexto 1"/>
          <p:cNvSpPr txBox="1"/>
          <p:nvPr/>
        </p:nvSpPr>
        <p:spPr>
          <a:xfrm>
            <a:off x="4243593" y="5717448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BCB, B</a:t>
            </a:r>
            <a:r>
              <a:rPr lang="pt-BR" sz="1000" baseline="30000" dirty="0">
                <a:solidFill>
                  <a:srgbClr val="006666"/>
                </a:solidFill>
              </a:rPr>
              <a:t>3</a:t>
            </a:r>
            <a:r>
              <a:rPr lang="pt-BR" sz="1000" dirty="0">
                <a:solidFill>
                  <a:srgbClr val="006666"/>
                </a:solidFill>
              </a:rPr>
              <a:t>, CVM e IBGE.</a:t>
            </a: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262231" y="837095"/>
            <a:ext cx="430476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Por modalidades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E85E50E-AAD3-4143-8649-2882DC8FA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5" y="1216466"/>
            <a:ext cx="5384036" cy="45135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8539DC94-3BE9-44D6-AC3C-70419F001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825" y="1124680"/>
            <a:ext cx="5114725" cy="4513592"/>
          </a:xfrm>
          <a:prstGeom prst="rect">
            <a:avLst/>
          </a:prstGeom>
        </p:spPr>
      </p:pic>
      <p:sp>
        <p:nvSpPr>
          <p:cNvPr id="3" name="Fluxograma: Conector 2">
            <a:extLst>
              <a:ext uri="{FF2B5EF4-FFF2-40B4-BE49-F238E27FC236}">
                <a16:creationId xmlns="" xmlns:a16="http://schemas.microsoft.com/office/drawing/2014/main" id="{3453F1AB-8615-4B96-B3FA-C3F305E58E90}"/>
              </a:ext>
            </a:extLst>
          </p:cNvPr>
          <p:cNvSpPr/>
          <p:nvPr/>
        </p:nvSpPr>
        <p:spPr>
          <a:xfrm>
            <a:off x="9514431" y="2693910"/>
            <a:ext cx="883694" cy="917333"/>
          </a:xfrm>
          <a:prstGeom prst="flowChartConnector">
            <a:avLst/>
          </a:prstGeom>
          <a:solidFill>
            <a:srgbClr val="A73B4D">
              <a:alpha val="56000"/>
            </a:srgbClr>
          </a:solidFill>
          <a:ln>
            <a:solidFill>
              <a:srgbClr val="C86172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Conector 13">
            <a:extLst>
              <a:ext uri="{FF2B5EF4-FFF2-40B4-BE49-F238E27FC236}">
                <a16:creationId xmlns="" xmlns:a16="http://schemas.microsoft.com/office/drawing/2014/main" id="{15960063-E2D6-401E-9EBE-1B8F8C331A4E}"/>
              </a:ext>
            </a:extLst>
          </p:cNvPr>
          <p:cNvSpPr/>
          <p:nvPr/>
        </p:nvSpPr>
        <p:spPr>
          <a:xfrm>
            <a:off x="7221580" y="3926502"/>
            <a:ext cx="674605" cy="694482"/>
          </a:xfrm>
          <a:prstGeom prst="flowChartConnector">
            <a:avLst/>
          </a:prstGeom>
          <a:solidFill>
            <a:srgbClr val="A73B4D">
              <a:alpha val="55294"/>
            </a:srgbClr>
          </a:solidFill>
          <a:ln>
            <a:solidFill>
              <a:srgbClr val="C86172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have Esquerda 22">
            <a:extLst>
              <a:ext uri="{FF2B5EF4-FFF2-40B4-BE49-F238E27FC236}">
                <a16:creationId xmlns="" xmlns:a16="http://schemas.microsoft.com/office/drawing/2014/main" id="{0256A850-0921-49D5-91B6-487A28F87C2A}"/>
              </a:ext>
            </a:extLst>
          </p:cNvPr>
          <p:cNvSpPr/>
          <p:nvPr/>
        </p:nvSpPr>
        <p:spPr>
          <a:xfrm>
            <a:off x="9896352" y="4136048"/>
            <a:ext cx="92598" cy="659757"/>
          </a:xfrm>
          <a:prstGeom prst="leftBrace">
            <a:avLst/>
          </a:prstGeom>
          <a:ln>
            <a:solidFill>
              <a:srgbClr val="A73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B4A6E3A4-964C-4DA7-8515-D801218D53B7}"/>
              </a:ext>
            </a:extLst>
          </p:cNvPr>
          <p:cNvSpPr txBox="1"/>
          <p:nvPr/>
        </p:nvSpPr>
        <p:spPr>
          <a:xfrm>
            <a:off x="9938348" y="4173515"/>
            <a:ext cx="1509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A73B4D"/>
                </a:solidFill>
              </a:rPr>
              <a:t>Securitização</a:t>
            </a:r>
          </a:p>
          <a:p>
            <a:endParaRPr lang="pt-BR" sz="300" dirty="0">
              <a:solidFill>
                <a:srgbClr val="A73B4D"/>
              </a:solidFill>
            </a:endParaRPr>
          </a:p>
          <a:p>
            <a:r>
              <a:rPr lang="pt-BR" sz="900" i="1" dirty="0">
                <a:solidFill>
                  <a:srgbClr val="A73B4D"/>
                </a:solidFill>
              </a:rPr>
              <a:t>Home </a:t>
            </a:r>
            <a:r>
              <a:rPr lang="pt-BR" sz="900" i="1" dirty="0" err="1">
                <a:solidFill>
                  <a:srgbClr val="A73B4D"/>
                </a:solidFill>
              </a:rPr>
              <a:t>equity</a:t>
            </a:r>
            <a:endParaRPr lang="pt-BR" sz="900" i="1" dirty="0">
              <a:solidFill>
                <a:srgbClr val="A73B4D"/>
              </a:solidFill>
            </a:endParaRPr>
          </a:p>
          <a:p>
            <a:endParaRPr lang="pt-BR" sz="500" dirty="0">
              <a:solidFill>
                <a:srgbClr val="A73B4D"/>
              </a:solidFill>
            </a:endParaRPr>
          </a:p>
          <a:p>
            <a:r>
              <a:rPr lang="pt-BR" sz="900" dirty="0">
                <a:solidFill>
                  <a:srgbClr val="A73B4D"/>
                </a:solidFill>
              </a:rPr>
              <a:t>Hipoteca reversa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="" xmlns:a16="http://schemas.microsoft.com/office/drawing/2014/main" id="{245F08F8-23AE-4733-8C0D-D05CD2F23957}"/>
              </a:ext>
            </a:extLst>
          </p:cNvPr>
          <p:cNvCxnSpPr>
            <a:cxnSpLocks/>
          </p:cNvCxnSpPr>
          <p:nvPr/>
        </p:nvCxnSpPr>
        <p:spPr>
          <a:xfrm>
            <a:off x="9725824" y="3515038"/>
            <a:ext cx="147378" cy="960698"/>
          </a:xfrm>
          <a:prstGeom prst="line">
            <a:avLst/>
          </a:prstGeom>
          <a:ln>
            <a:solidFill>
              <a:srgbClr val="A73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73472B80-181A-4406-8F2D-2F8C36650850}"/>
              </a:ext>
            </a:extLst>
          </p:cNvPr>
          <p:cNvSpPr txBox="1"/>
          <p:nvPr/>
        </p:nvSpPr>
        <p:spPr>
          <a:xfrm>
            <a:off x="7547751" y="5157671"/>
            <a:ext cx="1509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A73B4D"/>
                </a:solidFill>
              </a:rPr>
              <a:t>Marco legal/risco jurídico</a:t>
            </a:r>
          </a:p>
          <a:p>
            <a:endParaRPr lang="pt-BR" sz="300" dirty="0">
              <a:solidFill>
                <a:srgbClr val="A73B4D"/>
              </a:solidFill>
            </a:endParaRPr>
          </a:p>
          <a:p>
            <a:r>
              <a:rPr lang="pt-BR" sz="900" i="1" dirty="0">
                <a:solidFill>
                  <a:srgbClr val="A73B4D"/>
                </a:solidFill>
              </a:rPr>
              <a:t>Hedge</a:t>
            </a:r>
            <a:r>
              <a:rPr lang="pt-BR" sz="900" dirty="0">
                <a:solidFill>
                  <a:srgbClr val="A73B4D"/>
                </a:solidFill>
              </a:rPr>
              <a:t> cambial</a:t>
            </a:r>
          </a:p>
          <a:p>
            <a:endParaRPr lang="pt-BR" sz="500" dirty="0">
              <a:solidFill>
                <a:srgbClr val="A73B4D"/>
              </a:solidFill>
            </a:endParaRPr>
          </a:p>
          <a:p>
            <a:r>
              <a:rPr lang="pt-BR" sz="900" dirty="0">
                <a:solidFill>
                  <a:srgbClr val="A73B4D"/>
                </a:solidFill>
              </a:rPr>
              <a:t>Saneamento</a:t>
            </a:r>
          </a:p>
        </p:txBody>
      </p:sp>
      <p:sp>
        <p:nvSpPr>
          <p:cNvPr id="32" name="Chave Esquerda 31">
            <a:extLst>
              <a:ext uri="{FF2B5EF4-FFF2-40B4-BE49-F238E27FC236}">
                <a16:creationId xmlns="" xmlns:a16="http://schemas.microsoft.com/office/drawing/2014/main" id="{A5104E38-2915-455B-8B7D-B6EE71821E9C}"/>
              </a:ext>
            </a:extLst>
          </p:cNvPr>
          <p:cNvSpPr/>
          <p:nvPr/>
        </p:nvSpPr>
        <p:spPr>
          <a:xfrm>
            <a:off x="7521082" y="5144971"/>
            <a:ext cx="92598" cy="659757"/>
          </a:xfrm>
          <a:prstGeom prst="leftBrace">
            <a:avLst/>
          </a:prstGeom>
          <a:ln>
            <a:solidFill>
              <a:srgbClr val="A73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>
            <a:extLst>
              <a:ext uri="{FF2B5EF4-FFF2-40B4-BE49-F238E27FC236}">
                <a16:creationId xmlns="" xmlns:a16="http://schemas.microsoft.com/office/drawing/2014/main" id="{21BCEB28-9017-4BAC-AF97-1C4FB3BBA390}"/>
              </a:ext>
            </a:extLst>
          </p:cNvPr>
          <p:cNvCxnSpPr>
            <a:cxnSpLocks/>
          </p:cNvCxnSpPr>
          <p:nvPr/>
        </p:nvCxnSpPr>
        <p:spPr>
          <a:xfrm>
            <a:off x="7439388" y="4583841"/>
            <a:ext cx="57337" cy="892195"/>
          </a:xfrm>
          <a:prstGeom prst="line">
            <a:avLst/>
          </a:prstGeom>
          <a:ln>
            <a:solidFill>
              <a:srgbClr val="A73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Número de Slide 2">
            <a:extLst>
              <a:ext uri="{FF2B5EF4-FFF2-40B4-BE49-F238E27FC236}">
                <a16:creationId xmlns="" xmlns:a16="http://schemas.microsoft.com/office/drawing/2014/main" id="{723FA91F-396E-4D54-B54A-C86D99614370}"/>
              </a:ext>
            </a:extLst>
          </p:cNvPr>
          <p:cNvSpPr txBox="1">
            <a:spLocks/>
          </p:cNvSpPr>
          <p:nvPr/>
        </p:nvSpPr>
        <p:spPr>
          <a:xfrm>
            <a:off x="375058" y="6471289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100" smtClean="0">
                <a:solidFill>
                  <a:schemeClr val="bg1"/>
                </a:solidFill>
              </a:rPr>
              <a:pPr/>
              <a:t>21</a:t>
            </a:fld>
            <a:endParaRPr lang="pt-B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53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3" y="1762719"/>
            <a:ext cx="5580952" cy="36095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10" y="1836814"/>
            <a:ext cx="5380952" cy="360952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Mercado de Capitais: maior participação</a:t>
            </a:r>
          </a:p>
        </p:txBody>
      </p:sp>
      <p:sp>
        <p:nvSpPr>
          <p:cNvPr id="7" name="CaixaDeTexto 1"/>
          <p:cNvSpPr txBox="1"/>
          <p:nvPr/>
        </p:nvSpPr>
        <p:spPr>
          <a:xfrm>
            <a:off x="4579025" y="5700256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</a:t>
            </a:r>
            <a:r>
              <a:rPr lang="en-US" sz="1000">
                <a:solidFill>
                  <a:srgbClr val="006666"/>
                </a:solidFill>
              </a:rPr>
              <a:t>: B3 / BCB.</a:t>
            </a:r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46630" y="1138410"/>
            <a:ext cx="46358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Número de pessoas na Bolsa*</a:t>
            </a:r>
            <a:endParaRPr lang="pt-BR" sz="1600" dirty="0">
              <a:solidFill>
                <a:srgbClr val="015C79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4490AEED-A4E8-4A76-8149-46C525054E1A}"/>
              </a:ext>
            </a:extLst>
          </p:cNvPr>
          <p:cNvSpPr txBox="1"/>
          <p:nvPr/>
        </p:nvSpPr>
        <p:spPr>
          <a:xfrm>
            <a:off x="6884692" y="1117095"/>
            <a:ext cx="46358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Debêntures</a:t>
            </a: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rgbClr val="1A7474"/>
                </a:solidFill>
                <a:cs typeface="Arial" panose="020B0604020202020204" pitchFamily="34" charset="0"/>
              </a:rPr>
              <a:t>Emissões acumuladas em </a:t>
            </a:r>
            <a:r>
              <a:rPr lang="pt-BR" sz="1200">
                <a:solidFill>
                  <a:srgbClr val="1A7474"/>
                </a:solidFill>
                <a:cs typeface="Arial" panose="020B0604020202020204" pitchFamily="34" charset="0"/>
              </a:rPr>
              <a:t>12 meses</a:t>
            </a:r>
            <a:endParaRPr lang="pt-BR" sz="1600" dirty="0">
              <a:solidFill>
                <a:srgbClr val="015C79"/>
              </a:solidFill>
            </a:endParaRPr>
          </a:p>
        </p:txBody>
      </p:sp>
      <p:sp>
        <p:nvSpPr>
          <p:cNvPr id="10" name="CaixaDeTexto 1">
            <a:extLst>
              <a:ext uri="{FF2B5EF4-FFF2-40B4-BE49-F238E27FC236}">
                <a16:creationId xmlns="" xmlns:a16="http://schemas.microsoft.com/office/drawing/2014/main" id="{56C8DF2A-1B62-428B-B2D2-659690CC3B40}"/>
              </a:ext>
            </a:extLst>
          </p:cNvPr>
          <p:cNvSpPr txBox="1"/>
          <p:nvPr/>
        </p:nvSpPr>
        <p:spPr>
          <a:xfrm>
            <a:off x="3051462" y="5700255"/>
            <a:ext cx="2803905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</a:t>
            </a:r>
            <a:r>
              <a:rPr lang="en-US" sz="1000">
                <a:solidFill>
                  <a:srgbClr val="006666"/>
                </a:solidFill>
              </a:rPr>
              <a:t>: B3 / </a:t>
            </a:r>
            <a:r>
              <a:rPr lang="en-US" sz="1000" dirty="0">
                <a:solidFill>
                  <a:srgbClr val="006666"/>
                </a:solidFill>
              </a:rPr>
              <a:t>BCB.</a:t>
            </a: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="" xmlns:a16="http://schemas.microsoft.com/office/drawing/2014/main" id="{4AE130E7-447E-4E47-962F-0D5A55EBDBEA}"/>
              </a:ext>
            </a:extLst>
          </p:cNvPr>
          <p:cNvSpPr txBox="1">
            <a:spLocks/>
          </p:cNvSpPr>
          <p:nvPr/>
        </p:nvSpPr>
        <p:spPr>
          <a:xfrm>
            <a:off x="375058" y="6471289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100" smtClean="0">
                <a:solidFill>
                  <a:schemeClr val="bg1"/>
                </a:solidFill>
              </a:rPr>
              <a:pPr/>
              <a:t>22</a:t>
            </a:fld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6683F762-FBC3-495D-BCA7-6EF38920E490}"/>
              </a:ext>
            </a:extLst>
          </p:cNvPr>
          <p:cNvSpPr/>
          <p:nvPr/>
        </p:nvSpPr>
        <p:spPr>
          <a:xfrm>
            <a:off x="4128612" y="5306137"/>
            <a:ext cx="1726755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100" dirty="0">
                <a:solidFill>
                  <a:srgbClr val="015C79"/>
                </a:solidFill>
              </a:rPr>
              <a:t>* - em milhares de pessoas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F7EA164-C9A7-413D-8C6E-FA90F2A13AA9}"/>
              </a:ext>
            </a:extLst>
          </p:cNvPr>
          <p:cNvSpPr txBox="1"/>
          <p:nvPr/>
        </p:nvSpPr>
        <p:spPr>
          <a:xfrm>
            <a:off x="1523574" y="1646542"/>
            <a:ext cx="14567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>
                <a:solidFill>
                  <a:srgbClr val="006666"/>
                </a:solidFill>
              </a:rPr>
              <a:t>Selic (% a.a.)</a:t>
            </a:r>
            <a:endParaRPr lang="pt-BR" sz="16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5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Mercado crédito ampliado</a:t>
            </a:r>
          </a:p>
        </p:txBody>
      </p:sp>
      <p:sp>
        <p:nvSpPr>
          <p:cNvPr id="7" name="CaixaDeTexto 1"/>
          <p:cNvSpPr txBox="1"/>
          <p:nvPr/>
        </p:nvSpPr>
        <p:spPr>
          <a:xfrm>
            <a:off x="4579025" y="5700256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Fonte: BCB</a:t>
            </a: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574221" y="1362273"/>
            <a:ext cx="46358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Concessões líquidas - empresas e famílias </a:t>
            </a:r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="" xmlns:a16="http://schemas.microsoft.com/office/drawing/2014/main" id="{4AE130E7-447E-4E47-962F-0D5A55EBDBEA}"/>
              </a:ext>
            </a:extLst>
          </p:cNvPr>
          <p:cNvSpPr txBox="1">
            <a:spLocks/>
          </p:cNvSpPr>
          <p:nvPr/>
        </p:nvSpPr>
        <p:spPr>
          <a:xfrm>
            <a:off x="375058" y="6471289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100" smtClean="0">
                <a:solidFill>
                  <a:schemeClr val="bg1"/>
                </a:solidFill>
              </a:rPr>
              <a:pPr/>
              <a:t>23</a:t>
            </a:fld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A8FCACA8-D773-4046-8F15-B39482428FB1}"/>
              </a:ext>
            </a:extLst>
          </p:cNvPr>
          <p:cNvSpPr/>
          <p:nvPr/>
        </p:nvSpPr>
        <p:spPr>
          <a:xfrm>
            <a:off x="389985" y="705895"/>
            <a:ext cx="5395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Crédito livre e direcionado: comportamentos diferentes</a:t>
            </a:r>
            <a:endParaRPr lang="pt-BR" dirty="0"/>
          </a:p>
        </p:txBody>
      </p:sp>
      <p:graphicFrame>
        <p:nvGraphicFramePr>
          <p:cNvPr id="23" name="Gráfico 22">
            <a:extLst>
              <a:ext uri="{FF2B5EF4-FFF2-40B4-BE49-F238E27FC236}">
                <a16:creationId xmlns="" xmlns:a16="http://schemas.microsoft.com/office/drawing/2014/main" id="{43CBC2F3-BD4E-4F0D-AFCC-D3BD588C9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840167"/>
              </p:ext>
            </p:extLst>
          </p:nvPr>
        </p:nvGraphicFramePr>
        <p:xfrm>
          <a:off x="1040130" y="1919720"/>
          <a:ext cx="9704069" cy="415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431C6DAD-01C0-4C4C-ADE3-EC70DAC8433A}"/>
              </a:ext>
            </a:extLst>
          </p:cNvPr>
          <p:cNvSpPr txBox="1"/>
          <p:nvPr/>
        </p:nvSpPr>
        <p:spPr>
          <a:xfrm>
            <a:off x="3322971" y="6451477"/>
            <a:ext cx="9243678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r>
              <a:rPr lang="pt-BR" b="0" dirty="0">
                <a:solidFill>
                  <a:schemeClr val="bg1"/>
                </a:solidFill>
                <a:sym typeface="Wingdings" pitchFamily="2" charset="2"/>
              </a:rPr>
              <a:t>* - Até setembro de 2019</a:t>
            </a:r>
            <a:endParaRPr lang="en-US" b="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844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Componentes do </a:t>
            </a:r>
            <a:r>
              <a:rPr lang="pt-BR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Spread </a:t>
            </a:r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bancário</a:t>
            </a:r>
            <a:endParaRPr lang="pt-BR" b="0" i="1" dirty="0">
              <a:solidFill>
                <a:srgbClr val="025C75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307174" y="6433611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24</a:t>
            </a:fld>
            <a:endParaRPr lang="pt-BR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="" xmlns:a16="http://schemas.microsoft.com/office/drawing/2014/main" id="{273F27C6-A54F-43B4-B154-A7AFD1B78B8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19034" y="1758591"/>
          <a:ext cx="5961226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5" imgW="5086311" imgH="2676490" progId="Excel.Sheet.12">
                  <p:embed/>
                </p:oleObj>
              </mc:Choice>
              <mc:Fallback>
                <p:oleObj name="Worksheet" r:id="rId5" imgW="5086311" imgH="2676490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="" xmlns:a16="http://schemas.microsoft.com/office/drawing/2014/main" id="{273F27C6-A54F-43B4-B154-A7AFD1B78B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9034" y="1758591"/>
                        <a:ext cx="5961226" cy="313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Gráfico 2"/>
          <p:cNvGraphicFramePr>
            <a:graphicFrameLocks/>
          </p:cNvGraphicFramePr>
          <p:nvPr>
            <p:extLst/>
          </p:nvPr>
        </p:nvGraphicFramePr>
        <p:xfrm>
          <a:off x="93600" y="871200"/>
          <a:ext cx="5828400" cy="49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tângulo 2"/>
          <p:cNvSpPr/>
          <p:nvPr/>
        </p:nvSpPr>
        <p:spPr>
          <a:xfrm>
            <a:off x="3166712" y="5130264"/>
            <a:ext cx="288758" cy="182880"/>
          </a:xfrm>
          <a:prstGeom prst="rect">
            <a:avLst/>
          </a:prstGeom>
          <a:solidFill>
            <a:srgbClr val="9A7500"/>
          </a:solidFill>
          <a:ln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170187" y="5478385"/>
            <a:ext cx="288758" cy="182880"/>
          </a:xfrm>
          <a:prstGeom prst="rect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5809" y="5130264"/>
            <a:ext cx="288758" cy="182880"/>
          </a:xfrm>
          <a:prstGeom prst="rect">
            <a:avLst/>
          </a:prstGeom>
          <a:solidFill>
            <a:srgbClr val="025C75"/>
          </a:solidFill>
          <a:ln>
            <a:solidFill>
              <a:srgbClr val="025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255809" y="5478385"/>
            <a:ext cx="288758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"/>
          <p:cNvSpPr txBox="1"/>
          <p:nvPr/>
        </p:nvSpPr>
        <p:spPr>
          <a:xfrm>
            <a:off x="4241323" y="5714762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BCB/REB.</a:t>
            </a:r>
          </a:p>
          <a:p>
            <a:pPr algn="r"/>
            <a:endParaRPr lang="pt-BR" sz="1000" dirty="0">
              <a:solidFill>
                <a:srgbClr val="006666"/>
              </a:solidFill>
            </a:endParaRP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14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4" y="0"/>
            <a:ext cx="12227244" cy="6858000"/>
          </a:xfrm>
          <a:prstGeom prst="rect">
            <a:avLst/>
          </a:prstGeom>
        </p:spPr>
      </p:pic>
      <p:sp>
        <p:nvSpPr>
          <p:cNvPr id="16" name="Espaço Reservado para Texto 7">
            <a:extLst>
              <a:ext uri="{FF2B5EF4-FFF2-40B4-BE49-F238E27FC236}">
                <a16:creationId xmlns="" xmlns:a16="http://schemas.microsoft.com/office/drawing/2014/main" id="{71E54A29-E033-4C73-8799-3F52E8F442FF}"/>
              </a:ext>
            </a:extLst>
          </p:cNvPr>
          <p:cNvSpPr txBox="1">
            <a:spLocks/>
          </p:cNvSpPr>
          <p:nvPr/>
        </p:nvSpPr>
        <p:spPr>
          <a:xfrm>
            <a:off x="767903" y="3279986"/>
            <a:ext cx="4863639" cy="82108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674243ED-530B-4954-B1E6-AA16D89B3132}"/>
              </a:ext>
            </a:extLst>
          </p:cNvPr>
          <p:cNvSpPr txBox="1">
            <a:spLocks/>
          </p:cNvSpPr>
          <p:nvPr/>
        </p:nvSpPr>
        <p:spPr>
          <a:xfrm>
            <a:off x="998146" y="3533491"/>
            <a:ext cx="2523408" cy="50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pt-BR" sz="3600" b="1" dirty="0">
                <a:solidFill>
                  <a:srgbClr val="007285"/>
                </a:solidFill>
                <a:ea typeface="+mn-ea"/>
                <a:cs typeface="+mn-cs"/>
              </a:rPr>
              <a:t>Agenda </a:t>
            </a:r>
            <a:r>
              <a:rPr lang="pt-BR" sz="3600" b="1" i="1" dirty="0">
                <a:solidFill>
                  <a:srgbClr val="007285"/>
                </a:solidFill>
                <a:latin typeface="Calibri" panose="020F0502020204030204"/>
                <a:ea typeface="+mn-ea"/>
                <a:cs typeface="+mn-cs"/>
              </a:rPr>
              <a:t>BC</a:t>
            </a:r>
          </a:p>
        </p:txBody>
      </p:sp>
      <p:grpSp>
        <p:nvGrpSpPr>
          <p:cNvPr id="19" name="Grupo 6">
            <a:extLst>
              <a:ext uri="{FF2B5EF4-FFF2-40B4-BE49-F238E27FC236}">
                <a16:creationId xmlns="" xmlns:a16="http://schemas.microsoft.com/office/drawing/2014/main" id="{8988F52C-C00D-4A40-BEBE-08CBEC724345}"/>
              </a:ext>
            </a:extLst>
          </p:cNvPr>
          <p:cNvGrpSpPr/>
          <p:nvPr/>
        </p:nvGrpSpPr>
        <p:grpSpPr>
          <a:xfrm>
            <a:off x="3091587" y="3514539"/>
            <a:ext cx="402560" cy="416111"/>
            <a:chOff x="-289681" y="6917663"/>
            <a:chExt cx="3916985" cy="3897439"/>
          </a:xfrm>
        </p:grpSpPr>
        <p:sp>
          <p:nvSpPr>
            <p:cNvPr id="20" name="Paralelogramo 19">
              <a:extLst>
                <a:ext uri="{FF2B5EF4-FFF2-40B4-BE49-F238E27FC236}">
                  <a16:creationId xmlns="" xmlns:a16="http://schemas.microsoft.com/office/drawing/2014/main" id="{4A74498E-92BB-410F-8C07-2B2CC4EC5ABD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FD309119-2933-4EA5-9760-B2FE630676A0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A3E783FF-B486-47C9-A771-83AACE02FC64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3D1EB863-AAF7-4773-90A3-E5EACAE76C4F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Espaço Reservado para Texto 7">
            <a:extLst>
              <a:ext uri="{FF2B5EF4-FFF2-40B4-BE49-F238E27FC236}">
                <a16:creationId xmlns="" xmlns:a16="http://schemas.microsoft.com/office/drawing/2014/main" id="{76E59FA5-9219-4D1F-8D58-3811F9252B2F}"/>
              </a:ext>
            </a:extLst>
          </p:cNvPr>
          <p:cNvSpPr txBox="1">
            <a:spLocks/>
          </p:cNvSpPr>
          <p:nvPr/>
        </p:nvSpPr>
        <p:spPr>
          <a:xfrm>
            <a:off x="412747" y="1588926"/>
            <a:ext cx="5218795" cy="1786836"/>
          </a:xfrm>
          <a:prstGeom prst="rect">
            <a:avLst/>
          </a:prstGeo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29D18237-D594-4336-AE64-28EA08CA1633}"/>
              </a:ext>
            </a:extLst>
          </p:cNvPr>
          <p:cNvSpPr txBox="1">
            <a:spLocks/>
          </p:cNvSpPr>
          <p:nvPr/>
        </p:nvSpPr>
        <p:spPr>
          <a:xfrm>
            <a:off x="657504" y="1411551"/>
            <a:ext cx="2854953" cy="763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D0DCF0"/>
                </a:solidFill>
                <a:latin typeface="+mn-lt"/>
              </a:rPr>
              <a:t>Agenda de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FF992DD4-E7DF-4E09-B01A-A434F57EE1CF}"/>
              </a:ext>
            </a:extLst>
          </p:cNvPr>
          <p:cNvSpPr txBox="1">
            <a:spLocks/>
          </p:cNvSpPr>
          <p:nvPr/>
        </p:nvSpPr>
        <p:spPr>
          <a:xfrm>
            <a:off x="642990" y="2761562"/>
            <a:ext cx="5090154" cy="50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800" b="1" cap="all" dirty="0">
                <a:solidFill>
                  <a:schemeClr val="bg1"/>
                </a:solidFill>
                <a:latin typeface="+mn-lt"/>
              </a:rPr>
              <a:t>Reformas no </a:t>
            </a:r>
          </a:p>
          <a:p>
            <a:pPr algn="l"/>
            <a:r>
              <a:rPr lang="pt-BR" sz="3800" b="1" cap="all" dirty="0">
                <a:solidFill>
                  <a:schemeClr val="bg1"/>
                </a:solidFill>
                <a:latin typeface="+mn-lt"/>
              </a:rPr>
              <a:t>âmbito do BC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0" y="6083300"/>
            <a:ext cx="779971" cy="77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13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18992" y="6327628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3" name="Título 3"/>
          <p:cNvSpPr txBox="1">
            <a:spLocks/>
          </p:cNvSpPr>
          <p:nvPr/>
        </p:nvSpPr>
        <p:spPr bwMode="auto">
          <a:xfrm>
            <a:off x="331196" y="1183859"/>
            <a:ext cx="11232000" cy="5026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2000" dirty="0"/>
              <a:t>Reformas estruturais: estágio atual*</a:t>
            </a:r>
            <a:endParaRPr lang="pt-BR" sz="2000" dirty="0">
              <a:cs typeface="Arial" charset="0"/>
            </a:endParaRPr>
          </a:p>
        </p:txBody>
      </p:sp>
      <p:sp>
        <p:nvSpPr>
          <p:cNvPr id="52" name="Título 3"/>
          <p:cNvSpPr txBox="1">
            <a:spLocks/>
          </p:cNvSpPr>
          <p:nvPr/>
        </p:nvSpPr>
        <p:spPr bwMode="auto">
          <a:xfrm>
            <a:off x="201437" y="384162"/>
            <a:ext cx="11232000" cy="5026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pt-BR" sz="3200" b="1" dirty="0">
              <a:cs typeface="Arial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19E6865-E415-4AA3-A573-F1D05F68DDA6}"/>
              </a:ext>
            </a:extLst>
          </p:cNvPr>
          <p:cNvGrpSpPr/>
          <p:nvPr/>
        </p:nvGrpSpPr>
        <p:grpSpPr>
          <a:xfrm>
            <a:off x="2179518" y="1757262"/>
            <a:ext cx="7815997" cy="3631350"/>
            <a:chOff x="1476137" y="1703602"/>
            <a:chExt cx="9239725" cy="4292821"/>
          </a:xfrm>
        </p:grpSpPr>
        <p:pic>
          <p:nvPicPr>
            <p:cNvPr id="10" name="Imagem 9" descr="Recorte de Te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137" y="1703602"/>
              <a:ext cx="9239725" cy="4292821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2013252" y="5548414"/>
              <a:ext cx="1755107" cy="3638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Setor financeiro</a:t>
              </a: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3774382" y="5571914"/>
              <a:ext cx="1791001" cy="3638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/>
                <a:t>Merc. de trabalho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5628436" y="5571914"/>
              <a:ext cx="1265744" cy="3638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/>
                <a:t>Sist. Legal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7169005" y="5571914"/>
              <a:ext cx="1462181" cy="3638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/>
                <a:t>Merc. de bens</a:t>
              </a: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8792559" y="5571914"/>
              <a:ext cx="1905536" cy="3638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/>
                <a:t>Abertura comercial</a:t>
              </a: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4016121" y="1838365"/>
              <a:ext cx="691279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/>
                <a:t>Brasil</a:t>
              </a: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5072782" y="1838365"/>
              <a:ext cx="3621782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Economias avançadas (média)</a:t>
              </a:r>
            </a:p>
          </p:txBody>
        </p:sp>
        <p:cxnSp>
          <p:nvCxnSpPr>
            <p:cNvPr id="13" name="Conector reto 12"/>
            <p:cNvCxnSpPr/>
            <p:nvPr/>
          </p:nvCxnSpPr>
          <p:spPr>
            <a:xfrm flipH="1">
              <a:off x="2343150" y="2775857"/>
              <a:ext cx="408214" cy="8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2539093" y="2808514"/>
              <a:ext cx="0" cy="840922"/>
            </a:xfrm>
            <a:prstGeom prst="straightConnector1">
              <a:avLst/>
            </a:prstGeom>
            <a:ln w="2540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/>
            <p:cNvSpPr txBox="1"/>
            <p:nvPr/>
          </p:nvSpPr>
          <p:spPr>
            <a:xfrm>
              <a:off x="2286352" y="3036103"/>
              <a:ext cx="5218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accent1">
                      <a:lumMod val="75000"/>
                    </a:schemeClr>
                  </a:solidFill>
                </a:rPr>
                <a:t>gap</a:t>
              </a:r>
            </a:p>
          </p:txBody>
        </p:sp>
      </p:grpSp>
      <p:sp>
        <p:nvSpPr>
          <p:cNvPr id="20" name="Título 4">
            <a:extLst>
              <a:ext uri="{FF2B5EF4-FFF2-40B4-BE49-F238E27FC236}">
                <a16:creationId xmlns="" xmlns:a16="http://schemas.microsoft.com/office/drawing/2014/main" id="{88F882D8-BD5C-4634-B2A2-F6C6069296C4}"/>
              </a:ext>
            </a:extLst>
          </p:cNvPr>
          <p:cNvSpPr txBox="1">
            <a:spLocks/>
          </p:cNvSpPr>
          <p:nvPr/>
        </p:nvSpPr>
        <p:spPr>
          <a:xfrm>
            <a:off x="318496" y="680574"/>
            <a:ext cx="11835828" cy="5353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Por que a agenda de reformas?</a:t>
            </a:r>
          </a:p>
        </p:txBody>
      </p:sp>
      <p:sp>
        <p:nvSpPr>
          <p:cNvPr id="21" name="CaixaDeTexto 1"/>
          <p:cNvSpPr txBox="1"/>
          <p:nvPr/>
        </p:nvSpPr>
        <p:spPr>
          <a:xfrm>
            <a:off x="4328122" y="6327628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chemeClr val="bg1"/>
                </a:solidFill>
              </a:rPr>
              <a:t>Fonte: FMI – </a:t>
            </a:r>
            <a:r>
              <a:rPr lang="pt-BR" sz="1000" i="1" dirty="0">
                <a:solidFill>
                  <a:schemeClr val="bg1"/>
                </a:solidFill>
              </a:rPr>
              <a:t>Brazil: boom, bust, and the </a:t>
            </a:r>
            <a:r>
              <a:rPr lang="pt-BR" sz="1000" i="1" dirty="0" err="1">
                <a:solidFill>
                  <a:schemeClr val="bg1"/>
                </a:solidFill>
              </a:rPr>
              <a:t>road</a:t>
            </a:r>
            <a:r>
              <a:rPr lang="pt-BR" sz="1000" i="1" dirty="0">
                <a:solidFill>
                  <a:schemeClr val="bg1"/>
                </a:solidFill>
              </a:rPr>
              <a:t> </a:t>
            </a:r>
            <a:r>
              <a:rPr lang="pt-BR" sz="1000" i="1" dirty="0" err="1">
                <a:solidFill>
                  <a:schemeClr val="bg1"/>
                </a:solidFill>
              </a:rPr>
              <a:t>to</a:t>
            </a:r>
            <a:r>
              <a:rPr lang="pt-BR" sz="1000" i="1" dirty="0">
                <a:solidFill>
                  <a:schemeClr val="bg1"/>
                </a:solidFill>
              </a:rPr>
              <a:t> recovery.</a:t>
            </a:r>
          </a:p>
          <a:p>
            <a:pPr algn="r"/>
            <a:r>
              <a:rPr lang="pt-BR" sz="1000" dirty="0">
                <a:solidFill>
                  <a:schemeClr val="bg1"/>
                </a:solidFill>
              </a:rPr>
              <a:t>* - Normalizado para 1 ser o nível máximo.</a:t>
            </a:r>
          </a:p>
          <a:p>
            <a:pPr algn="r"/>
            <a:endParaRPr lang="pt-BR" sz="1000" i="1" dirty="0">
              <a:solidFill>
                <a:srgbClr val="006666"/>
              </a:solidFill>
            </a:endParaRP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1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0" y="6335506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" name="Título 3">
            <a:extLst>
              <a:ext uri="{FF2B5EF4-FFF2-40B4-BE49-F238E27FC236}">
                <a16:creationId xmlns="" xmlns:a16="http://schemas.microsoft.com/office/drawing/2014/main" id="{24C1801E-6135-4085-9439-5D19F4145489}"/>
              </a:ext>
            </a:extLst>
          </p:cNvPr>
          <p:cNvSpPr txBox="1">
            <a:spLocks/>
          </p:cNvSpPr>
          <p:nvPr/>
        </p:nvSpPr>
        <p:spPr bwMode="auto">
          <a:xfrm>
            <a:off x="331196" y="1183859"/>
            <a:ext cx="5764804" cy="5026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2000" dirty="0"/>
              <a:t>Baixo crescimento e produtividade estagnada</a:t>
            </a:r>
          </a:p>
        </p:txBody>
      </p:sp>
      <p:sp>
        <p:nvSpPr>
          <p:cNvPr id="18" name="Título 4">
            <a:extLst>
              <a:ext uri="{FF2B5EF4-FFF2-40B4-BE49-F238E27FC236}">
                <a16:creationId xmlns="" xmlns:a16="http://schemas.microsoft.com/office/drawing/2014/main" id="{1BD6BD22-E266-4749-86C1-11E00F761505}"/>
              </a:ext>
            </a:extLst>
          </p:cNvPr>
          <p:cNvSpPr txBox="1">
            <a:spLocks/>
          </p:cNvSpPr>
          <p:nvPr/>
        </p:nvSpPr>
        <p:spPr>
          <a:xfrm>
            <a:off x="318496" y="680574"/>
            <a:ext cx="5764804" cy="5353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Por que a agenda de reformas?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="" xmlns:a16="http://schemas.microsoft.com/office/drawing/2014/main" id="{F7C0B806-56E9-488B-9663-8B878CA0F12B}"/>
              </a:ext>
            </a:extLst>
          </p:cNvPr>
          <p:cNvGrpSpPr/>
          <p:nvPr/>
        </p:nvGrpSpPr>
        <p:grpSpPr>
          <a:xfrm>
            <a:off x="1127207" y="1777809"/>
            <a:ext cx="4584231" cy="3779806"/>
            <a:chOff x="636169" y="1869565"/>
            <a:chExt cx="5021082" cy="4140000"/>
          </a:xfrm>
        </p:grpSpPr>
        <p:pic>
          <p:nvPicPr>
            <p:cNvPr id="19" name="Imagem 18" descr="Recorte de Tela">
              <a:extLst>
                <a:ext uri="{FF2B5EF4-FFF2-40B4-BE49-F238E27FC236}">
                  <a16:creationId xmlns="" xmlns:a16="http://schemas.microsoft.com/office/drawing/2014/main" id="{2B7132C1-7562-44B3-BC0E-FDEB85C41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40" y="1869565"/>
              <a:ext cx="4667211" cy="4140000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="" xmlns:a16="http://schemas.microsoft.com/office/drawing/2014/main" id="{8F0D18CA-2DA0-47EE-9ADC-77FCB456C0B9}"/>
                </a:ext>
              </a:extLst>
            </p:cNvPr>
            <p:cNvSpPr/>
            <p:nvPr/>
          </p:nvSpPr>
          <p:spPr>
            <a:xfrm>
              <a:off x="2018253" y="2008809"/>
              <a:ext cx="1257770" cy="1681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200"/>
                </a:spcBef>
              </a:pPr>
              <a:r>
                <a:rPr lang="pt-BR" sz="1600" dirty="0">
                  <a:solidFill>
                    <a:schemeClr val="tx1"/>
                  </a:solidFill>
                  <a:latin typeface="+mj-lt"/>
                </a:rPr>
                <a:t>China</a:t>
              </a:r>
            </a:p>
            <a:p>
              <a:pPr>
                <a:spcBef>
                  <a:spcPts val="200"/>
                </a:spcBef>
              </a:pPr>
              <a:r>
                <a:rPr lang="pt-BR" sz="1600" dirty="0">
                  <a:solidFill>
                    <a:schemeClr val="tx1"/>
                  </a:solidFill>
                  <a:latin typeface="+mj-lt"/>
                </a:rPr>
                <a:t>Índia</a:t>
              </a:r>
            </a:p>
            <a:p>
              <a:pPr>
                <a:spcBef>
                  <a:spcPts val="200"/>
                </a:spcBef>
              </a:pPr>
              <a:r>
                <a:rPr lang="pt-BR" sz="1600" dirty="0">
                  <a:solidFill>
                    <a:schemeClr val="tx1"/>
                  </a:solidFill>
                  <a:latin typeface="+mj-lt"/>
                </a:rPr>
                <a:t>Indonésia</a:t>
              </a:r>
            </a:p>
            <a:p>
              <a:pPr>
                <a:spcBef>
                  <a:spcPts val="200"/>
                </a:spcBef>
              </a:pPr>
              <a:r>
                <a:rPr lang="pt-BR" sz="1600" dirty="0">
                  <a:solidFill>
                    <a:schemeClr val="tx1"/>
                  </a:solidFill>
                  <a:latin typeface="+mj-lt"/>
                </a:rPr>
                <a:t>Turquia</a:t>
              </a:r>
            </a:p>
            <a:p>
              <a:pPr>
                <a:spcBef>
                  <a:spcPts val="200"/>
                </a:spcBef>
              </a:pPr>
              <a:r>
                <a:rPr lang="pt-BR" sz="1600" dirty="0">
                  <a:solidFill>
                    <a:schemeClr val="tx1"/>
                  </a:solidFill>
                  <a:latin typeface="+mj-lt"/>
                </a:rPr>
                <a:t>México</a:t>
              </a:r>
            </a:p>
            <a:p>
              <a:pPr>
                <a:spcBef>
                  <a:spcPts val="200"/>
                </a:spcBef>
              </a:pPr>
              <a:r>
                <a:rPr lang="pt-BR" sz="1600" dirty="0">
                  <a:solidFill>
                    <a:schemeClr val="tx1"/>
                  </a:solidFill>
                  <a:latin typeface="+mj-lt"/>
                </a:rPr>
                <a:t>Brasil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="" xmlns:a16="http://schemas.microsoft.com/office/drawing/2014/main" id="{E20E22A0-415E-4417-92A3-EAEE7558F50E}"/>
                </a:ext>
              </a:extLst>
            </p:cNvPr>
            <p:cNvSpPr/>
            <p:nvPr/>
          </p:nvSpPr>
          <p:spPr>
            <a:xfrm rot="16200000">
              <a:off x="-726995" y="3625907"/>
              <a:ext cx="2991052" cy="264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  <a:latin typeface="+mj-lt"/>
                </a:rPr>
                <a:t>PIB (escala em logaritmos)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4F68C309-7A1E-4EC4-9DA2-5D288431BE72}"/>
              </a:ext>
            </a:extLst>
          </p:cNvPr>
          <p:cNvGrpSpPr/>
          <p:nvPr/>
        </p:nvGrpSpPr>
        <p:grpSpPr>
          <a:xfrm>
            <a:off x="6365699" y="1742125"/>
            <a:ext cx="4505729" cy="3858689"/>
            <a:chOff x="6594352" y="1825620"/>
            <a:chExt cx="4935099" cy="4226400"/>
          </a:xfrm>
        </p:grpSpPr>
        <p:pic>
          <p:nvPicPr>
            <p:cNvPr id="24" name="Imagem 23" descr="Recorte de Tela">
              <a:extLst>
                <a:ext uri="{FF2B5EF4-FFF2-40B4-BE49-F238E27FC236}">
                  <a16:creationId xmlns="" xmlns:a16="http://schemas.microsoft.com/office/drawing/2014/main" id="{6BE49FD5-1208-4E70-8A39-BAECB679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5260" y="1825620"/>
              <a:ext cx="4504191" cy="4226400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="" xmlns:a16="http://schemas.microsoft.com/office/drawing/2014/main" id="{3F76A7E7-E2EF-4776-A992-E5C4DF76F365}"/>
                </a:ext>
              </a:extLst>
            </p:cNvPr>
            <p:cNvSpPr/>
            <p:nvPr/>
          </p:nvSpPr>
          <p:spPr>
            <a:xfrm>
              <a:off x="7660134" y="1869565"/>
              <a:ext cx="2357446" cy="718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>
                  <a:solidFill>
                    <a:schemeClr val="tx1"/>
                  </a:solidFill>
                  <a:latin typeface="+mj-lt"/>
                </a:rPr>
                <a:t>Incluindo capital humano</a:t>
              </a:r>
            </a:p>
            <a:p>
              <a:pPr>
                <a:spcBef>
                  <a:spcPts val="300"/>
                </a:spcBef>
              </a:pPr>
              <a:r>
                <a:rPr lang="pt-BR" sz="1400" dirty="0">
                  <a:solidFill>
                    <a:schemeClr val="tx1"/>
                  </a:solidFill>
                  <a:latin typeface="+mj-lt"/>
                </a:rPr>
                <a:t>Excluindo capital humano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="" xmlns:a16="http://schemas.microsoft.com/office/drawing/2014/main" id="{CB985EDA-EC65-4BF1-85EC-07BF6F357648}"/>
                </a:ext>
              </a:extLst>
            </p:cNvPr>
            <p:cNvSpPr/>
            <p:nvPr/>
          </p:nvSpPr>
          <p:spPr>
            <a:xfrm rot="16200000">
              <a:off x="5109773" y="3564509"/>
              <a:ext cx="3356677" cy="387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  <a:latin typeface="+mj-lt"/>
                </a:rPr>
                <a:t>Produtividade total dos fatores</a:t>
              </a:r>
            </a:p>
          </p:txBody>
        </p:sp>
        <p:cxnSp>
          <p:nvCxnSpPr>
            <p:cNvPr id="27" name="Conector reto 26">
              <a:extLst>
                <a:ext uri="{FF2B5EF4-FFF2-40B4-BE49-F238E27FC236}">
                  <a16:creationId xmlns="" xmlns:a16="http://schemas.microsoft.com/office/drawing/2014/main" id="{4D344642-7E13-4393-BFF2-BB1429793AB0}"/>
                </a:ext>
              </a:extLst>
            </p:cNvPr>
            <p:cNvCxnSpPr/>
            <p:nvPr/>
          </p:nvCxnSpPr>
          <p:spPr>
            <a:xfrm flipV="1">
              <a:off x="8156121" y="4890407"/>
              <a:ext cx="2628900" cy="24493"/>
            </a:xfrm>
            <a:prstGeom prst="line">
              <a:avLst/>
            </a:prstGeom>
            <a:ln w="1905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ixaDeTexto 1"/>
          <p:cNvSpPr txBox="1"/>
          <p:nvPr/>
        </p:nvSpPr>
        <p:spPr>
          <a:xfrm>
            <a:off x="4225940" y="5700245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FMI – </a:t>
            </a:r>
            <a:r>
              <a:rPr lang="pt-BR" sz="1000" i="1" dirty="0">
                <a:solidFill>
                  <a:srgbClr val="006666"/>
                </a:solidFill>
              </a:rPr>
              <a:t>Brazil: boom, bust, and the </a:t>
            </a:r>
            <a:r>
              <a:rPr lang="pt-BR" sz="1000" i="1" dirty="0" err="1">
                <a:solidFill>
                  <a:srgbClr val="006666"/>
                </a:solidFill>
              </a:rPr>
              <a:t>road</a:t>
            </a:r>
            <a:r>
              <a:rPr lang="pt-BR" sz="1000" i="1" dirty="0">
                <a:solidFill>
                  <a:srgbClr val="006666"/>
                </a:solidFill>
              </a:rPr>
              <a:t> </a:t>
            </a:r>
            <a:r>
              <a:rPr lang="pt-BR" sz="1000" i="1" dirty="0" err="1">
                <a:solidFill>
                  <a:srgbClr val="006666"/>
                </a:solidFill>
              </a:rPr>
              <a:t>to</a:t>
            </a:r>
            <a:r>
              <a:rPr lang="pt-BR" sz="1000" i="1" dirty="0">
                <a:solidFill>
                  <a:srgbClr val="006666"/>
                </a:solidFill>
              </a:rPr>
              <a:t> recovery</a:t>
            </a: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  <p:cxnSp>
        <p:nvCxnSpPr>
          <p:cNvPr id="3" name="Conector reto 1">
            <a:extLst>
              <a:ext uri="{FF2B5EF4-FFF2-40B4-BE49-F238E27FC236}">
                <a16:creationId xmlns="" xmlns:a16="http://schemas.microsoft.com/office/drawing/2014/main" id="{F9642ACC-654A-4A48-8FB4-08FFD4A39F73}"/>
              </a:ext>
            </a:extLst>
          </p:cNvPr>
          <p:cNvCxnSpPr/>
          <p:nvPr/>
        </p:nvCxnSpPr>
        <p:spPr>
          <a:xfrm>
            <a:off x="10379437" y="1725784"/>
            <a:ext cx="0" cy="352339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3">
            <a:extLst>
              <a:ext uri="{FF2B5EF4-FFF2-40B4-BE49-F238E27FC236}">
                <a16:creationId xmlns="" xmlns:a16="http://schemas.microsoft.com/office/drawing/2014/main" id="{8E326D05-1893-41AD-B530-4C45B6E9B239}"/>
              </a:ext>
            </a:extLst>
          </p:cNvPr>
          <p:cNvCxnSpPr/>
          <p:nvPr/>
        </p:nvCxnSpPr>
        <p:spPr>
          <a:xfrm>
            <a:off x="5612596" y="1725784"/>
            <a:ext cx="0" cy="352339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90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0" y="6405193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438236CC-61CD-4168-86A3-C15B168772C2}"/>
              </a:ext>
            </a:extLst>
          </p:cNvPr>
          <p:cNvGrpSpPr/>
          <p:nvPr/>
        </p:nvGrpSpPr>
        <p:grpSpPr>
          <a:xfrm>
            <a:off x="1860323" y="1743689"/>
            <a:ext cx="7989440" cy="3942990"/>
            <a:chOff x="1682523" y="1659048"/>
            <a:chExt cx="8826954" cy="4356324"/>
          </a:xfrm>
        </p:grpSpPr>
        <p:pic>
          <p:nvPicPr>
            <p:cNvPr id="2" name="Imagem 1" descr="Recorte de Te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523" y="1659048"/>
              <a:ext cx="8826954" cy="4356324"/>
            </a:xfrm>
            <a:prstGeom prst="rect">
              <a:avLst/>
            </a:prstGeom>
          </p:spPr>
        </p:pic>
        <p:sp>
          <p:nvSpPr>
            <p:cNvPr id="17" name="CaixaDeTexto 16"/>
            <p:cNvSpPr txBox="1"/>
            <p:nvPr/>
          </p:nvSpPr>
          <p:spPr>
            <a:xfrm>
              <a:off x="2154986" y="5571914"/>
              <a:ext cx="1668676" cy="3740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C00000"/>
                  </a:solidFill>
                </a:rPr>
                <a:t>Setor financeiro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3728468" y="5571914"/>
              <a:ext cx="1850172" cy="3740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/>
                <a:t>Merc. de trabalho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628436" y="5571914"/>
              <a:ext cx="1265742" cy="3740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/>
                <a:t>Sist. Legal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079387" y="5571914"/>
              <a:ext cx="1513036" cy="3740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/>
                <a:t>Merc. de bens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8541432" y="5571914"/>
              <a:ext cx="1966920" cy="3740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/>
                <a:t>Abertura comercial</a:t>
              </a:r>
            </a:p>
          </p:txBody>
        </p:sp>
      </p:grpSp>
      <p:sp>
        <p:nvSpPr>
          <p:cNvPr id="32" name="Título 3">
            <a:extLst>
              <a:ext uri="{FF2B5EF4-FFF2-40B4-BE49-F238E27FC236}">
                <a16:creationId xmlns="" xmlns:a16="http://schemas.microsoft.com/office/drawing/2014/main" id="{F65FFABA-AC23-40D7-BC1F-2D57B60B5D0B}"/>
              </a:ext>
            </a:extLst>
          </p:cNvPr>
          <p:cNvSpPr txBox="1">
            <a:spLocks/>
          </p:cNvSpPr>
          <p:nvPr/>
        </p:nvSpPr>
        <p:spPr bwMode="auto">
          <a:xfrm>
            <a:off x="331196" y="1183859"/>
            <a:ext cx="6241054" cy="5026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2000" dirty="0"/>
              <a:t>Fechamento do </a:t>
            </a:r>
            <a:r>
              <a:rPr lang="pt-BR" sz="2000" i="1" dirty="0"/>
              <a:t>gap</a:t>
            </a:r>
            <a:r>
              <a:rPr lang="pt-BR" sz="2000" dirty="0"/>
              <a:t>: impacto sobre produtividade</a:t>
            </a:r>
          </a:p>
        </p:txBody>
      </p:sp>
      <p:sp>
        <p:nvSpPr>
          <p:cNvPr id="33" name="Título 4">
            <a:extLst>
              <a:ext uri="{FF2B5EF4-FFF2-40B4-BE49-F238E27FC236}">
                <a16:creationId xmlns="" xmlns:a16="http://schemas.microsoft.com/office/drawing/2014/main" id="{220083AD-E050-4120-B4C3-531D64400371}"/>
              </a:ext>
            </a:extLst>
          </p:cNvPr>
          <p:cNvSpPr txBox="1">
            <a:spLocks/>
          </p:cNvSpPr>
          <p:nvPr/>
        </p:nvSpPr>
        <p:spPr>
          <a:xfrm>
            <a:off x="318495" y="680574"/>
            <a:ext cx="5764803" cy="5353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Por que a 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    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3901323" y="737572"/>
            <a:ext cx="376611" cy="389289"/>
            <a:chOff x="-289681" y="6917663"/>
            <a:chExt cx="3916985" cy="3897439"/>
          </a:xfrm>
        </p:grpSpPr>
        <p:sp>
          <p:nvSpPr>
            <p:cNvPr id="27" name="Paralelogramo 26"/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Paralelogramo 27"/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Paralelogramo 28"/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Paralelogramo 29"/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1"/>
          <p:cNvSpPr txBox="1"/>
          <p:nvPr/>
        </p:nvSpPr>
        <p:spPr>
          <a:xfrm>
            <a:off x="4225940" y="5709576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FMI – </a:t>
            </a:r>
            <a:r>
              <a:rPr lang="pt-BR" sz="1000" i="1" dirty="0">
                <a:solidFill>
                  <a:srgbClr val="006666"/>
                </a:solidFill>
              </a:rPr>
              <a:t>Brazil: boom, bust, and the </a:t>
            </a:r>
            <a:r>
              <a:rPr lang="pt-BR" sz="1000" i="1" dirty="0" err="1">
                <a:solidFill>
                  <a:srgbClr val="006666"/>
                </a:solidFill>
              </a:rPr>
              <a:t>road</a:t>
            </a:r>
            <a:r>
              <a:rPr lang="pt-BR" sz="1000" i="1" dirty="0">
                <a:solidFill>
                  <a:srgbClr val="006666"/>
                </a:solidFill>
              </a:rPr>
              <a:t> </a:t>
            </a:r>
            <a:r>
              <a:rPr lang="pt-BR" sz="1000" i="1" dirty="0" err="1">
                <a:solidFill>
                  <a:srgbClr val="006666"/>
                </a:solidFill>
              </a:rPr>
              <a:t>to</a:t>
            </a:r>
            <a:r>
              <a:rPr lang="pt-BR" sz="1000" i="1" dirty="0">
                <a:solidFill>
                  <a:srgbClr val="006666"/>
                </a:solidFill>
              </a:rPr>
              <a:t> recovery</a:t>
            </a: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91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70" y="1845874"/>
            <a:ext cx="7279069" cy="3600952"/>
          </a:xfrm>
          <a:prstGeom prst="rect">
            <a:avLst/>
          </a:prstGeom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0" y="6432613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4" name="CaixaDeTexto 1"/>
          <p:cNvSpPr txBox="1"/>
          <p:nvPr/>
        </p:nvSpPr>
        <p:spPr>
          <a:xfrm>
            <a:off x="4225940" y="5709576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FMI – </a:t>
            </a:r>
            <a:r>
              <a:rPr lang="pt-BR" sz="1000" i="1" dirty="0">
                <a:solidFill>
                  <a:srgbClr val="006666"/>
                </a:solidFill>
              </a:rPr>
              <a:t>Brazil: boom, bust, and the </a:t>
            </a:r>
            <a:r>
              <a:rPr lang="pt-BR" sz="1000" i="1" dirty="0" err="1">
                <a:solidFill>
                  <a:srgbClr val="006666"/>
                </a:solidFill>
              </a:rPr>
              <a:t>road</a:t>
            </a:r>
            <a:r>
              <a:rPr lang="pt-BR" sz="1000" i="1" dirty="0">
                <a:solidFill>
                  <a:srgbClr val="006666"/>
                </a:solidFill>
              </a:rPr>
              <a:t> </a:t>
            </a:r>
            <a:r>
              <a:rPr lang="pt-BR" sz="1000" i="1" dirty="0" err="1">
                <a:solidFill>
                  <a:srgbClr val="006666"/>
                </a:solidFill>
              </a:rPr>
              <a:t>to</a:t>
            </a:r>
            <a:r>
              <a:rPr lang="pt-BR" sz="1000" i="1" dirty="0">
                <a:solidFill>
                  <a:srgbClr val="006666"/>
                </a:solidFill>
              </a:rPr>
              <a:t> recovery</a:t>
            </a: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  <p:sp>
        <p:nvSpPr>
          <p:cNvPr id="32" name="Título 3">
            <a:extLst>
              <a:ext uri="{FF2B5EF4-FFF2-40B4-BE49-F238E27FC236}">
                <a16:creationId xmlns="" xmlns:a16="http://schemas.microsoft.com/office/drawing/2014/main" id="{F65FFABA-AC23-40D7-BC1F-2D57B60B5D0B}"/>
              </a:ext>
            </a:extLst>
          </p:cNvPr>
          <p:cNvSpPr txBox="1">
            <a:spLocks/>
          </p:cNvSpPr>
          <p:nvPr/>
        </p:nvSpPr>
        <p:spPr bwMode="auto">
          <a:xfrm>
            <a:off x="331196" y="1183859"/>
            <a:ext cx="9155704" cy="5026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2000" dirty="0"/>
              <a:t>Reformas no setor financeiro têm apoio popular e elevado impacto na produtividade </a:t>
            </a:r>
          </a:p>
        </p:txBody>
      </p:sp>
      <p:sp>
        <p:nvSpPr>
          <p:cNvPr id="33" name="Título 4">
            <a:extLst>
              <a:ext uri="{FF2B5EF4-FFF2-40B4-BE49-F238E27FC236}">
                <a16:creationId xmlns="" xmlns:a16="http://schemas.microsoft.com/office/drawing/2014/main" id="{220083AD-E050-4120-B4C3-531D64400371}"/>
              </a:ext>
            </a:extLst>
          </p:cNvPr>
          <p:cNvSpPr txBox="1">
            <a:spLocks/>
          </p:cNvSpPr>
          <p:nvPr/>
        </p:nvSpPr>
        <p:spPr>
          <a:xfrm>
            <a:off x="318495" y="680574"/>
            <a:ext cx="5764803" cy="5353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Por que a 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    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3901323" y="737572"/>
            <a:ext cx="376611" cy="389289"/>
            <a:chOff x="-289681" y="6917663"/>
            <a:chExt cx="3916985" cy="3897439"/>
          </a:xfrm>
        </p:grpSpPr>
        <p:sp>
          <p:nvSpPr>
            <p:cNvPr id="27" name="Paralelogramo 26"/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Paralelogramo 27"/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Paralelogramo 28"/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Paralelogramo 29"/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6856995" y="2277560"/>
            <a:ext cx="16868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07F08"/>
                </a:solidFill>
              </a:rPr>
              <a:t>Setor financeiro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184280" y="4263447"/>
            <a:ext cx="16746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Merc. de trabalho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596443" y="2956318"/>
            <a:ext cx="11456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Sist. Legal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2858758" y="3313922"/>
            <a:ext cx="17802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Abertura comercial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3870058" y="2288702"/>
            <a:ext cx="13694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Merc. de bens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2830183" y="4320947"/>
            <a:ext cx="20104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Mais </a:t>
            </a:r>
            <a:r>
              <a:rPr lang="pt-BR" sz="1600" b="1" dirty="0">
                <a:solidFill>
                  <a:srgbClr val="121F47"/>
                </a:solidFill>
              </a:rPr>
              <a:t>fácil</a:t>
            </a:r>
            <a:r>
              <a:rPr lang="pt-BR" sz="1600" dirty="0"/>
              <a:t> de legislar</a:t>
            </a:r>
          </a:p>
          <a:p>
            <a:r>
              <a:rPr lang="pt-BR" sz="1600" dirty="0"/>
              <a:t>Mais </a:t>
            </a:r>
            <a:r>
              <a:rPr lang="pt-BR" sz="1600" b="1" dirty="0">
                <a:solidFill>
                  <a:srgbClr val="00AE6F"/>
                </a:solidFill>
              </a:rPr>
              <a:t>difícil</a:t>
            </a:r>
            <a:r>
              <a:rPr lang="pt-BR" sz="1600" dirty="0"/>
              <a:t> de legislar </a:t>
            </a:r>
          </a:p>
        </p:txBody>
      </p:sp>
      <p:sp>
        <p:nvSpPr>
          <p:cNvPr id="38" name="CaixaDeTexto 37"/>
          <p:cNvSpPr txBox="1"/>
          <p:nvPr/>
        </p:nvSpPr>
        <p:spPr>
          <a:xfrm rot="16200000">
            <a:off x="125083" y="3380597"/>
            <a:ext cx="30210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Apoio da população à reforma (%)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4679005" y="5460467"/>
            <a:ext cx="2649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impacto na produtividade (%)</a:t>
            </a:r>
          </a:p>
        </p:txBody>
      </p:sp>
      <p:pic>
        <p:nvPicPr>
          <p:cNvPr id="3" name="Gráfico 2" descr="Espiral">
            <a:extLst>
              <a:ext uri="{FF2B5EF4-FFF2-40B4-BE49-F238E27FC236}">
                <a16:creationId xmlns="" xmlns:a16="http://schemas.microsoft.com/office/drawing/2014/main" id="{1107460E-2211-4004-B3A1-F6D407281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2086" y="2061178"/>
            <a:ext cx="790314" cy="7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6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E196915B-CB46-459C-981F-3843D20A3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38" y="1031966"/>
            <a:ext cx="5455089" cy="4084072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3833" y="250579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Cenário de desaceleração global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0241415B-105E-4341-AC90-594134F9ECFF}"/>
              </a:ext>
            </a:extLst>
          </p:cNvPr>
          <p:cNvSpPr/>
          <p:nvPr/>
        </p:nvSpPr>
        <p:spPr>
          <a:xfrm>
            <a:off x="389985" y="847300"/>
            <a:ext cx="4869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Expectativa de desaceleração da economia global </a:t>
            </a:r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A4DFFC9F-D4C5-447E-8710-907712E851FC}"/>
              </a:ext>
            </a:extLst>
          </p:cNvPr>
          <p:cNvSpPr/>
          <p:nvPr/>
        </p:nvSpPr>
        <p:spPr>
          <a:xfrm>
            <a:off x="2486270" y="1295027"/>
            <a:ext cx="1969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Crescimento</a:t>
            </a:r>
            <a:r>
              <a:rPr lang="pt-BR" sz="16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Global</a:t>
            </a:r>
            <a:endParaRPr lang="pt-BR" sz="1600" b="1" dirty="0"/>
          </a:p>
        </p:txBody>
      </p:sp>
      <p:sp>
        <p:nvSpPr>
          <p:cNvPr id="21" name="Espaço Reservado para Número de Slide 2">
            <a:extLst>
              <a:ext uri="{FF2B5EF4-FFF2-40B4-BE49-F238E27FC236}">
                <a16:creationId xmlns="" xmlns:a16="http://schemas.microsoft.com/office/drawing/2014/main" id="{D34D4C7C-309E-4EDB-9F90-9829907C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6403" y="6307516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</a:t>
            </a:fld>
            <a:endParaRPr lang="pt-BR" dirty="0"/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/>
          </p:nvPr>
        </p:nvGraphicFramePr>
        <p:xfrm>
          <a:off x="71738" y="1633581"/>
          <a:ext cx="6798962" cy="441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1020367" y="5883758"/>
            <a:ext cx="123662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Bloomberg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0DC249B-05EF-4B39-8791-7F578D5E6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333" y="1191807"/>
            <a:ext cx="4019597" cy="25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55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EB759B6-1FC9-439B-89C1-D4FF6A839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0"/>
            <a:ext cx="12192000" cy="685562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D900-65C0-49C9-8373-669AF21A8E0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6806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body" sz="quarter" idx="10"/>
          </p:nvPr>
        </p:nvSpPr>
        <p:spPr>
          <a:xfrm>
            <a:off x="336809" y="1318272"/>
            <a:ext cx="2874613" cy="4612970"/>
          </a:xfrm>
          <a:solidFill>
            <a:srgbClr val="57798C">
              <a:alpha val="10000"/>
            </a:srgbClr>
          </a:solidFill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b="1" i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Cooperativismo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Microcrédito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Conversibilidade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Iniciativa de Mercado de Capitais (IMK)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9" name="Subtítulo 4"/>
          <p:cNvSpPr>
            <a:spLocks noGrp="1"/>
          </p:cNvSpPr>
          <p:nvPr>
            <p:ph type="body" sz="quarter" idx="10"/>
          </p:nvPr>
        </p:nvSpPr>
        <p:spPr>
          <a:xfrm>
            <a:off x="3280194" y="1318272"/>
            <a:ext cx="2874613" cy="4612970"/>
          </a:xfrm>
          <a:solidFill>
            <a:srgbClr val="F8C590">
              <a:alpha val="10000"/>
            </a:srgbClr>
          </a:solidFill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b="1" i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Inovações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Eficiência de Mercado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Reservas Internacionais</a:t>
            </a:r>
          </a:p>
          <a:p>
            <a:pPr>
              <a:lnSpc>
                <a:spcPct val="120000"/>
              </a:lnSpc>
            </a:pPr>
            <a:endParaRPr lang="pt-BR" sz="2000" dirty="0"/>
          </a:p>
        </p:txBody>
      </p:sp>
      <p:sp>
        <p:nvSpPr>
          <p:cNvPr id="11" name="Subtítulo 4"/>
          <p:cNvSpPr>
            <a:spLocks noGrp="1"/>
          </p:cNvSpPr>
          <p:nvPr>
            <p:ph type="body" sz="quarter" idx="10"/>
          </p:nvPr>
        </p:nvSpPr>
        <p:spPr>
          <a:xfrm>
            <a:off x="9149975" y="1318273"/>
            <a:ext cx="2876925" cy="4612969"/>
          </a:xfrm>
          <a:solidFill>
            <a:srgbClr val="8D5F50">
              <a:alpha val="10000"/>
            </a:srgbClr>
          </a:solidFill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b="1" i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Ed. Financeira nas Escolas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Superendividados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Público de Baixa Renda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Museu de Economia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Ações em Conjunto com o Sistema Financeiro </a:t>
            </a:r>
            <a:endParaRPr lang="pt-BR" sz="2000" dirty="0"/>
          </a:p>
        </p:txBody>
      </p:sp>
      <p:sp>
        <p:nvSpPr>
          <p:cNvPr id="14" name="Subtítulo 4"/>
          <p:cNvSpPr>
            <a:spLocks noGrp="1"/>
          </p:cNvSpPr>
          <p:nvPr>
            <p:ph type="body" sz="quarter" idx="10"/>
          </p:nvPr>
        </p:nvSpPr>
        <p:spPr>
          <a:xfrm>
            <a:off x="6212681" y="1291013"/>
            <a:ext cx="2894061" cy="4652587"/>
          </a:xfrm>
          <a:solidFill>
            <a:srgbClr val="708D78">
              <a:alpha val="10000"/>
            </a:srgbClr>
          </a:solidFill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2000" b="1" i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Crédito Rural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Crédito Imobiliário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Relacionamento </a:t>
            </a:r>
          </a:p>
          <a:p>
            <a:pPr marL="536575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t-BR" sz="1800" b="1" i="1" dirty="0"/>
              <a:t>Inv. Internacionais</a:t>
            </a:r>
          </a:p>
          <a:p>
            <a:pPr marL="536575" lvl="1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t-BR" sz="1800" b="1" i="1" dirty="0"/>
              <a:t>Congresso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Comunicação das Ações do BC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b="1" i="1" dirty="0"/>
              <a:t>Transparência da Política Monetária</a:t>
            </a:r>
            <a:endParaRPr lang="pt-BR" sz="2000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336809" y="6367972"/>
            <a:ext cx="475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5597"/>
            <a:ext cx="11684001" cy="114267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336809" y="693385"/>
            <a:ext cx="2880703" cy="36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INCLUSÃO</a:t>
            </a:r>
          </a:p>
        </p:txBody>
      </p:sp>
      <p:sp>
        <p:nvSpPr>
          <p:cNvPr id="12" name="Triângulo isósceles 11">
            <a:extLst>
              <a:ext uri="{FF2B5EF4-FFF2-40B4-BE49-F238E27FC236}">
                <a16:creationId xmlns="" xmlns:a16="http://schemas.microsoft.com/office/drawing/2014/main" id="{B5D5E9A4-ED55-415F-9DCB-181C923DE4AB}"/>
              </a:ext>
            </a:extLst>
          </p:cNvPr>
          <p:cNvSpPr/>
          <p:nvPr/>
        </p:nvSpPr>
        <p:spPr>
          <a:xfrm rot="8116237">
            <a:off x="11661379" y="5687471"/>
            <a:ext cx="633599" cy="359569"/>
          </a:xfrm>
          <a:prstGeom prst="triangle">
            <a:avLst>
              <a:gd name="adj" fmla="val 522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="" xmlns:a16="http://schemas.microsoft.com/office/drawing/2014/main" id="{8A6D55E4-50D3-4197-B4BC-F047EC901CAE}"/>
              </a:ext>
            </a:extLst>
          </p:cNvPr>
          <p:cNvSpPr/>
          <p:nvPr/>
        </p:nvSpPr>
        <p:spPr>
          <a:xfrm>
            <a:off x="3274104" y="693385"/>
            <a:ext cx="2880703" cy="36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COMPETITIVIDADE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="" xmlns:a16="http://schemas.microsoft.com/office/drawing/2014/main" id="{3EA7D8A5-18E0-4F92-AFBD-BD7D683DFDB5}"/>
              </a:ext>
            </a:extLst>
          </p:cNvPr>
          <p:cNvSpPr/>
          <p:nvPr/>
        </p:nvSpPr>
        <p:spPr>
          <a:xfrm>
            <a:off x="6207705" y="693385"/>
            <a:ext cx="2880703" cy="36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TRANSPARÊNCIA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="" xmlns:a16="http://schemas.microsoft.com/office/drawing/2014/main" id="{4832C562-D337-4B1B-8D4C-3BF320A72436}"/>
              </a:ext>
            </a:extLst>
          </p:cNvPr>
          <p:cNvSpPr/>
          <p:nvPr/>
        </p:nvSpPr>
        <p:spPr>
          <a:xfrm>
            <a:off x="9149975" y="693385"/>
            <a:ext cx="2880703" cy="36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EDUCAÇÃO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-304800" y="472193"/>
            <a:ext cx="12979400" cy="550704"/>
            <a:chOff x="-304800" y="459493"/>
            <a:chExt cx="12979400" cy="550704"/>
          </a:xfrm>
        </p:grpSpPr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85700152-95B0-4B6E-9C05-7D891AE9EB9F}"/>
                </a:ext>
              </a:extLst>
            </p:cNvPr>
            <p:cNvSpPr/>
            <p:nvPr/>
          </p:nvSpPr>
          <p:spPr>
            <a:xfrm>
              <a:off x="-304800" y="459493"/>
              <a:ext cx="12979400" cy="550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9464139" y="481570"/>
              <a:ext cx="2239454" cy="461665"/>
              <a:chOff x="9548975" y="457184"/>
              <a:chExt cx="2239454" cy="461665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="" xmlns:a16="http://schemas.microsoft.com/office/drawing/2014/main" id="{721BF615-2349-4E33-9F76-D5A49985DD16}"/>
                  </a:ext>
                </a:extLst>
              </p:cNvPr>
              <p:cNvSpPr/>
              <p:nvPr/>
            </p:nvSpPr>
            <p:spPr>
              <a:xfrm>
                <a:off x="9736108" y="457184"/>
                <a:ext cx="205232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i="1" dirty="0">
                    <a:solidFill>
                      <a:srgbClr val="1A7474"/>
                    </a:solidFill>
                  </a:rPr>
                  <a:t>BC</a:t>
                </a:r>
                <a:r>
                  <a:rPr lang="pt-BR" sz="2400" b="1" i="1" dirty="0">
                    <a:solidFill>
                      <a:srgbClr val="B69144"/>
                    </a:solidFill>
                  </a:rPr>
                  <a:t>educação</a:t>
                </a:r>
                <a:endParaRPr lang="pt-BR" sz="2400" dirty="0"/>
              </a:p>
            </p:txBody>
          </p:sp>
          <p:grpSp>
            <p:nvGrpSpPr>
              <p:cNvPr id="17" name="Grupo 10">
                <a:extLst>
                  <a:ext uri="{FF2B5EF4-FFF2-40B4-BE49-F238E27FC236}">
                    <a16:creationId xmlns="" xmlns:a16="http://schemas.microsoft.com/office/drawing/2014/main" id="{EE1ACF10-B77F-4303-BDC8-E8C953626615}"/>
                  </a:ext>
                </a:extLst>
              </p:cNvPr>
              <p:cNvGrpSpPr/>
              <p:nvPr/>
            </p:nvGrpSpPr>
            <p:grpSpPr>
              <a:xfrm>
                <a:off x="9548975" y="561133"/>
                <a:ext cx="288131" cy="286694"/>
                <a:chOff x="-289681" y="6917663"/>
                <a:chExt cx="3916985" cy="3897439"/>
              </a:xfrm>
            </p:grpSpPr>
            <p:sp>
              <p:nvSpPr>
                <p:cNvPr id="18" name="Paralelogramo 17">
                  <a:extLst>
                    <a:ext uri="{FF2B5EF4-FFF2-40B4-BE49-F238E27FC236}">
                      <a16:creationId xmlns="" xmlns:a16="http://schemas.microsoft.com/office/drawing/2014/main" id="{E5874FAB-2C87-45EE-B1D5-39A621E753F5}"/>
                    </a:ext>
                  </a:extLst>
                </p:cNvPr>
                <p:cNvSpPr/>
                <p:nvPr/>
              </p:nvSpPr>
              <p:spPr>
                <a:xfrm rot="17102174">
                  <a:off x="161649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Paralelogramo 19">
                  <a:extLst>
                    <a:ext uri="{FF2B5EF4-FFF2-40B4-BE49-F238E27FC236}">
                      <a16:creationId xmlns="" xmlns:a16="http://schemas.microsoft.com/office/drawing/2014/main" id="{26E84902-4BF5-4A14-839B-F4C482938F48}"/>
                    </a:ext>
                  </a:extLst>
                </p:cNvPr>
                <p:cNvSpPr/>
                <p:nvPr/>
              </p:nvSpPr>
              <p:spPr>
                <a:xfrm flipV="1">
                  <a:off x="116882" y="8237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Paralelogramo 20">
                  <a:extLst>
                    <a:ext uri="{FF2B5EF4-FFF2-40B4-BE49-F238E27FC236}">
                      <a16:creationId xmlns="" xmlns:a16="http://schemas.microsoft.com/office/drawing/2014/main" id="{6F211ED0-1AAF-4C82-B2FA-2B0D21069AF2}"/>
                    </a:ext>
                  </a:extLst>
                </p:cNvPr>
                <p:cNvSpPr/>
                <p:nvPr/>
              </p:nvSpPr>
              <p:spPr>
                <a:xfrm rot="17102174">
                  <a:off x="-640582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Paralelogramo 21">
                  <a:extLst>
                    <a:ext uri="{FF2B5EF4-FFF2-40B4-BE49-F238E27FC236}">
                      <a16:creationId xmlns="" xmlns:a16="http://schemas.microsoft.com/office/drawing/2014/main" id="{98B504CC-CF65-4814-81CD-49F8F2661D52}"/>
                    </a:ext>
                  </a:extLst>
                </p:cNvPr>
                <p:cNvSpPr/>
                <p:nvPr/>
              </p:nvSpPr>
              <p:spPr>
                <a:xfrm flipV="1">
                  <a:off x="-289681" y="8999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4" name="Grupo 3"/>
            <p:cNvGrpSpPr/>
            <p:nvPr/>
          </p:nvGrpSpPr>
          <p:grpSpPr>
            <a:xfrm>
              <a:off x="6428605" y="481570"/>
              <a:ext cx="2468296" cy="461665"/>
              <a:chOff x="6449032" y="468299"/>
              <a:chExt cx="2468296" cy="461665"/>
            </a:xfrm>
          </p:grpSpPr>
          <p:sp>
            <p:nvSpPr>
              <p:cNvPr id="29" name="Retângulo 28">
                <a:extLst>
                  <a:ext uri="{FF2B5EF4-FFF2-40B4-BE49-F238E27FC236}">
                    <a16:creationId xmlns="" xmlns:a16="http://schemas.microsoft.com/office/drawing/2014/main" id="{721BF615-2349-4E33-9F76-D5A49985DD16}"/>
                  </a:ext>
                </a:extLst>
              </p:cNvPr>
              <p:cNvSpPr/>
              <p:nvPr/>
            </p:nvSpPr>
            <p:spPr>
              <a:xfrm>
                <a:off x="6636165" y="468299"/>
                <a:ext cx="22811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i="1" dirty="0" err="1">
                    <a:solidFill>
                      <a:srgbClr val="1A7474"/>
                    </a:solidFill>
                  </a:rPr>
                  <a:t>BC</a:t>
                </a:r>
                <a:r>
                  <a:rPr lang="pt-BR" sz="2400" b="1" i="1" dirty="0" err="1">
                    <a:solidFill>
                      <a:srgbClr val="B69144"/>
                    </a:solidFill>
                  </a:rPr>
                  <a:t>transparência</a:t>
                </a:r>
                <a:endParaRPr lang="pt-BR" sz="2400" dirty="0"/>
              </a:p>
            </p:txBody>
          </p:sp>
          <p:grpSp>
            <p:nvGrpSpPr>
              <p:cNvPr id="30" name="Grupo 10">
                <a:extLst>
                  <a:ext uri="{FF2B5EF4-FFF2-40B4-BE49-F238E27FC236}">
                    <a16:creationId xmlns="" xmlns:a16="http://schemas.microsoft.com/office/drawing/2014/main" id="{EE1ACF10-B77F-4303-BDC8-E8C953626615}"/>
                  </a:ext>
                </a:extLst>
              </p:cNvPr>
              <p:cNvGrpSpPr/>
              <p:nvPr/>
            </p:nvGrpSpPr>
            <p:grpSpPr>
              <a:xfrm>
                <a:off x="6449032" y="572248"/>
                <a:ext cx="288131" cy="286694"/>
                <a:chOff x="-289681" y="6917663"/>
                <a:chExt cx="3916985" cy="3897439"/>
              </a:xfrm>
            </p:grpSpPr>
            <p:sp>
              <p:nvSpPr>
                <p:cNvPr id="31" name="Paralelogramo 30">
                  <a:extLst>
                    <a:ext uri="{FF2B5EF4-FFF2-40B4-BE49-F238E27FC236}">
                      <a16:creationId xmlns="" xmlns:a16="http://schemas.microsoft.com/office/drawing/2014/main" id="{E5874FAB-2C87-45EE-B1D5-39A621E753F5}"/>
                    </a:ext>
                  </a:extLst>
                </p:cNvPr>
                <p:cNvSpPr/>
                <p:nvPr/>
              </p:nvSpPr>
              <p:spPr>
                <a:xfrm rot="17102174">
                  <a:off x="161649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Paralelogramo 31">
                  <a:extLst>
                    <a:ext uri="{FF2B5EF4-FFF2-40B4-BE49-F238E27FC236}">
                      <a16:creationId xmlns="" xmlns:a16="http://schemas.microsoft.com/office/drawing/2014/main" id="{26E84902-4BF5-4A14-839B-F4C482938F48}"/>
                    </a:ext>
                  </a:extLst>
                </p:cNvPr>
                <p:cNvSpPr/>
                <p:nvPr/>
              </p:nvSpPr>
              <p:spPr>
                <a:xfrm flipV="1">
                  <a:off x="116882" y="8237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Paralelogramo 32">
                  <a:extLst>
                    <a:ext uri="{FF2B5EF4-FFF2-40B4-BE49-F238E27FC236}">
                      <a16:creationId xmlns="" xmlns:a16="http://schemas.microsoft.com/office/drawing/2014/main" id="{6F211ED0-1AAF-4C82-B2FA-2B0D21069AF2}"/>
                    </a:ext>
                  </a:extLst>
                </p:cNvPr>
                <p:cNvSpPr/>
                <p:nvPr/>
              </p:nvSpPr>
              <p:spPr>
                <a:xfrm rot="17102174">
                  <a:off x="-640582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Paralelogramo 33">
                  <a:extLst>
                    <a:ext uri="{FF2B5EF4-FFF2-40B4-BE49-F238E27FC236}">
                      <a16:creationId xmlns="" xmlns:a16="http://schemas.microsoft.com/office/drawing/2014/main" id="{98B504CC-CF65-4814-81CD-49F8F2661D52}"/>
                    </a:ext>
                  </a:extLst>
                </p:cNvPr>
                <p:cNvSpPr/>
                <p:nvPr/>
              </p:nvSpPr>
              <p:spPr>
                <a:xfrm flipV="1">
                  <a:off x="-289681" y="8999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3" name="Grupo 2"/>
            <p:cNvGrpSpPr/>
            <p:nvPr/>
          </p:nvGrpSpPr>
          <p:grpSpPr>
            <a:xfrm>
              <a:off x="3313062" y="481570"/>
              <a:ext cx="2800173" cy="461665"/>
              <a:chOff x="3364811" y="458620"/>
              <a:chExt cx="2800173" cy="461665"/>
            </a:xfrm>
          </p:grpSpPr>
          <p:sp>
            <p:nvSpPr>
              <p:cNvPr id="35" name="Retângulo 34">
                <a:extLst>
                  <a:ext uri="{FF2B5EF4-FFF2-40B4-BE49-F238E27FC236}">
                    <a16:creationId xmlns="" xmlns:a16="http://schemas.microsoft.com/office/drawing/2014/main" id="{721BF615-2349-4E33-9F76-D5A49985DD16}"/>
                  </a:ext>
                </a:extLst>
              </p:cNvPr>
              <p:cNvSpPr/>
              <p:nvPr/>
            </p:nvSpPr>
            <p:spPr>
              <a:xfrm>
                <a:off x="3551944" y="458620"/>
                <a:ext cx="261304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i="1" dirty="0" err="1">
                    <a:solidFill>
                      <a:srgbClr val="1A7474"/>
                    </a:solidFill>
                  </a:rPr>
                  <a:t>BC</a:t>
                </a:r>
                <a:r>
                  <a:rPr lang="pt-BR" sz="2400" b="1" i="1" dirty="0" err="1">
                    <a:solidFill>
                      <a:srgbClr val="B69144"/>
                    </a:solidFill>
                  </a:rPr>
                  <a:t>competitividade</a:t>
                </a:r>
                <a:endParaRPr lang="pt-BR" sz="2400" dirty="0"/>
              </a:p>
            </p:txBody>
          </p:sp>
          <p:grpSp>
            <p:nvGrpSpPr>
              <p:cNvPr id="36" name="Grupo 10">
                <a:extLst>
                  <a:ext uri="{FF2B5EF4-FFF2-40B4-BE49-F238E27FC236}">
                    <a16:creationId xmlns="" xmlns:a16="http://schemas.microsoft.com/office/drawing/2014/main" id="{EE1ACF10-B77F-4303-BDC8-E8C953626615}"/>
                  </a:ext>
                </a:extLst>
              </p:cNvPr>
              <p:cNvGrpSpPr/>
              <p:nvPr/>
            </p:nvGrpSpPr>
            <p:grpSpPr>
              <a:xfrm>
                <a:off x="3364811" y="562569"/>
                <a:ext cx="288131" cy="286694"/>
                <a:chOff x="-289681" y="6917663"/>
                <a:chExt cx="3916985" cy="3897439"/>
              </a:xfrm>
            </p:grpSpPr>
            <p:sp>
              <p:nvSpPr>
                <p:cNvPr id="37" name="Paralelogramo 36">
                  <a:extLst>
                    <a:ext uri="{FF2B5EF4-FFF2-40B4-BE49-F238E27FC236}">
                      <a16:creationId xmlns="" xmlns:a16="http://schemas.microsoft.com/office/drawing/2014/main" id="{E5874FAB-2C87-45EE-B1D5-39A621E753F5}"/>
                    </a:ext>
                  </a:extLst>
                </p:cNvPr>
                <p:cNvSpPr/>
                <p:nvPr/>
              </p:nvSpPr>
              <p:spPr>
                <a:xfrm rot="17102174">
                  <a:off x="161649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Paralelogramo 37">
                  <a:extLst>
                    <a:ext uri="{FF2B5EF4-FFF2-40B4-BE49-F238E27FC236}">
                      <a16:creationId xmlns="" xmlns:a16="http://schemas.microsoft.com/office/drawing/2014/main" id="{26E84902-4BF5-4A14-839B-F4C482938F48}"/>
                    </a:ext>
                  </a:extLst>
                </p:cNvPr>
                <p:cNvSpPr/>
                <p:nvPr/>
              </p:nvSpPr>
              <p:spPr>
                <a:xfrm flipV="1">
                  <a:off x="116882" y="8237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Paralelogramo 38">
                  <a:extLst>
                    <a:ext uri="{FF2B5EF4-FFF2-40B4-BE49-F238E27FC236}">
                      <a16:creationId xmlns="" xmlns:a16="http://schemas.microsoft.com/office/drawing/2014/main" id="{6F211ED0-1AAF-4C82-B2FA-2B0D21069AF2}"/>
                    </a:ext>
                  </a:extLst>
                </p:cNvPr>
                <p:cNvSpPr/>
                <p:nvPr/>
              </p:nvSpPr>
              <p:spPr>
                <a:xfrm rot="17102174">
                  <a:off x="-640582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0" name="Paralelogramo 39">
                  <a:extLst>
                    <a:ext uri="{FF2B5EF4-FFF2-40B4-BE49-F238E27FC236}">
                      <a16:creationId xmlns="" xmlns:a16="http://schemas.microsoft.com/office/drawing/2014/main" id="{98B504CC-CF65-4814-81CD-49F8F2661D52}"/>
                    </a:ext>
                  </a:extLst>
                </p:cNvPr>
                <p:cNvSpPr/>
                <p:nvPr/>
              </p:nvSpPr>
              <p:spPr>
                <a:xfrm flipV="1">
                  <a:off x="-289681" y="8999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2" name="Grupo 1"/>
            <p:cNvGrpSpPr/>
            <p:nvPr/>
          </p:nvGrpSpPr>
          <p:grpSpPr>
            <a:xfrm>
              <a:off x="830844" y="481570"/>
              <a:ext cx="1880969" cy="461665"/>
              <a:chOff x="640661" y="458620"/>
              <a:chExt cx="1880969" cy="461665"/>
            </a:xfrm>
          </p:grpSpPr>
          <p:sp>
            <p:nvSpPr>
              <p:cNvPr id="41" name="Retângulo 40">
                <a:extLst>
                  <a:ext uri="{FF2B5EF4-FFF2-40B4-BE49-F238E27FC236}">
                    <a16:creationId xmlns="" xmlns:a16="http://schemas.microsoft.com/office/drawing/2014/main" id="{721BF615-2349-4E33-9F76-D5A49985DD16}"/>
                  </a:ext>
                </a:extLst>
              </p:cNvPr>
              <p:cNvSpPr/>
              <p:nvPr/>
            </p:nvSpPr>
            <p:spPr>
              <a:xfrm>
                <a:off x="827794" y="458620"/>
                <a:ext cx="169383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b="1" i="1" dirty="0" err="1">
                    <a:solidFill>
                      <a:srgbClr val="1A7474"/>
                    </a:solidFill>
                  </a:rPr>
                  <a:t>BC</a:t>
                </a:r>
                <a:r>
                  <a:rPr lang="pt-BR" sz="2400" b="1" i="1" dirty="0" err="1">
                    <a:solidFill>
                      <a:srgbClr val="B69144"/>
                    </a:solidFill>
                  </a:rPr>
                  <a:t>inclusão</a:t>
                </a:r>
                <a:endParaRPr lang="pt-BR" sz="2400" dirty="0"/>
              </a:p>
            </p:txBody>
          </p:sp>
          <p:grpSp>
            <p:nvGrpSpPr>
              <p:cNvPr id="42" name="Grupo 10">
                <a:extLst>
                  <a:ext uri="{FF2B5EF4-FFF2-40B4-BE49-F238E27FC236}">
                    <a16:creationId xmlns="" xmlns:a16="http://schemas.microsoft.com/office/drawing/2014/main" id="{EE1ACF10-B77F-4303-BDC8-E8C953626615}"/>
                  </a:ext>
                </a:extLst>
              </p:cNvPr>
              <p:cNvGrpSpPr/>
              <p:nvPr/>
            </p:nvGrpSpPr>
            <p:grpSpPr>
              <a:xfrm>
                <a:off x="640661" y="562569"/>
                <a:ext cx="288131" cy="286694"/>
                <a:chOff x="-289681" y="6917663"/>
                <a:chExt cx="3916985" cy="3897439"/>
              </a:xfrm>
            </p:grpSpPr>
            <p:sp>
              <p:nvSpPr>
                <p:cNvPr id="46" name="Paralelogramo 45">
                  <a:extLst>
                    <a:ext uri="{FF2B5EF4-FFF2-40B4-BE49-F238E27FC236}">
                      <a16:creationId xmlns="" xmlns:a16="http://schemas.microsoft.com/office/drawing/2014/main" id="{E5874FAB-2C87-45EE-B1D5-39A621E753F5}"/>
                    </a:ext>
                  </a:extLst>
                </p:cNvPr>
                <p:cNvSpPr/>
                <p:nvPr/>
              </p:nvSpPr>
              <p:spPr>
                <a:xfrm rot="17102174">
                  <a:off x="161649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7" name="Paralelogramo 46">
                  <a:extLst>
                    <a:ext uri="{FF2B5EF4-FFF2-40B4-BE49-F238E27FC236}">
                      <a16:creationId xmlns="" xmlns:a16="http://schemas.microsoft.com/office/drawing/2014/main" id="{26E84902-4BF5-4A14-839B-F4C482938F48}"/>
                    </a:ext>
                  </a:extLst>
                </p:cNvPr>
                <p:cNvSpPr/>
                <p:nvPr/>
              </p:nvSpPr>
              <p:spPr>
                <a:xfrm flipV="1">
                  <a:off x="116882" y="8237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016565">
                    <a:alpha val="9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8" name="Paralelogramo 47">
                  <a:extLst>
                    <a:ext uri="{FF2B5EF4-FFF2-40B4-BE49-F238E27FC236}">
                      <a16:creationId xmlns="" xmlns:a16="http://schemas.microsoft.com/office/drawing/2014/main" id="{6F211ED0-1AAF-4C82-B2FA-2B0D21069AF2}"/>
                    </a:ext>
                  </a:extLst>
                </p:cNvPr>
                <p:cNvSpPr/>
                <p:nvPr/>
              </p:nvSpPr>
              <p:spPr>
                <a:xfrm rot="17102174">
                  <a:off x="-640582" y="8605545"/>
                  <a:ext cx="3897439" cy="521676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" name="Paralelogramo 48">
                  <a:extLst>
                    <a:ext uri="{FF2B5EF4-FFF2-40B4-BE49-F238E27FC236}">
                      <a16:creationId xmlns="" xmlns:a16="http://schemas.microsoft.com/office/drawing/2014/main" id="{98B504CC-CF65-4814-81CD-49F8F2661D52}"/>
                    </a:ext>
                  </a:extLst>
                </p:cNvPr>
                <p:cNvSpPr/>
                <p:nvPr/>
              </p:nvSpPr>
              <p:spPr>
                <a:xfrm flipV="1">
                  <a:off x="-289681" y="8999905"/>
                  <a:ext cx="3510422" cy="490798"/>
                </a:xfrm>
                <a:prstGeom prst="parallelogram">
                  <a:avLst>
                    <a:gd name="adj" fmla="val 74468"/>
                  </a:avLst>
                </a:prstGeom>
                <a:solidFill>
                  <a:srgbClr val="A87B20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</p:grpSp>
      <p:grpSp>
        <p:nvGrpSpPr>
          <p:cNvPr id="25" name="Grupo 24"/>
          <p:cNvGrpSpPr/>
          <p:nvPr/>
        </p:nvGrpSpPr>
        <p:grpSpPr>
          <a:xfrm>
            <a:off x="762994" y="2225999"/>
            <a:ext cx="1607629" cy="69850"/>
            <a:chOff x="679954" y="5154617"/>
            <a:chExt cx="1607629" cy="69850"/>
          </a:xfrm>
        </p:grpSpPr>
        <p:sp>
          <p:nvSpPr>
            <p:cNvPr id="67" name="Paralelogramo 66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Paralelogramo 67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Paralelogramo 68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Paralelogramo 69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762994" y="3193538"/>
            <a:ext cx="1607629" cy="69850"/>
            <a:chOff x="679954" y="5154617"/>
            <a:chExt cx="1607629" cy="69850"/>
          </a:xfrm>
        </p:grpSpPr>
        <p:sp>
          <p:nvSpPr>
            <p:cNvPr id="85" name="Paralelogramo 84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Paralelogramo 85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Paralelogramo 86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Paralelogramo 87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4" name="Grupo 103"/>
          <p:cNvGrpSpPr/>
          <p:nvPr/>
        </p:nvGrpSpPr>
        <p:grpSpPr>
          <a:xfrm>
            <a:off x="3709394" y="3582381"/>
            <a:ext cx="1607629" cy="69850"/>
            <a:chOff x="722821" y="4883150"/>
            <a:chExt cx="1607629" cy="69850"/>
          </a:xfrm>
        </p:grpSpPr>
        <p:sp>
          <p:nvSpPr>
            <p:cNvPr id="105" name="Paralelogramo 104"/>
            <p:cNvSpPr/>
            <p:nvPr/>
          </p:nvSpPr>
          <p:spPr>
            <a:xfrm>
              <a:off x="7228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Paralelogramo 105"/>
            <p:cNvSpPr/>
            <p:nvPr/>
          </p:nvSpPr>
          <p:spPr>
            <a:xfrm>
              <a:off x="11165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Paralelogramo 106"/>
            <p:cNvSpPr/>
            <p:nvPr/>
          </p:nvSpPr>
          <p:spPr>
            <a:xfrm>
              <a:off x="15102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Paralelogramo 107"/>
            <p:cNvSpPr/>
            <p:nvPr/>
          </p:nvSpPr>
          <p:spPr>
            <a:xfrm>
              <a:off x="19039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9" name="Grupo 108"/>
          <p:cNvGrpSpPr/>
          <p:nvPr/>
        </p:nvGrpSpPr>
        <p:grpSpPr>
          <a:xfrm>
            <a:off x="6672121" y="2227673"/>
            <a:ext cx="1607629" cy="69850"/>
            <a:chOff x="679954" y="5154617"/>
            <a:chExt cx="1607629" cy="69850"/>
          </a:xfrm>
        </p:grpSpPr>
        <p:sp>
          <p:nvSpPr>
            <p:cNvPr id="110" name="Paralelogramo 109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1" name="Paralelogramo 110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2" name="Paralelogramo 111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Paralelogramo 112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4" name="Grupo 133"/>
          <p:cNvGrpSpPr/>
          <p:nvPr/>
        </p:nvGrpSpPr>
        <p:grpSpPr>
          <a:xfrm>
            <a:off x="6811072" y="3949862"/>
            <a:ext cx="1607629" cy="69850"/>
            <a:chOff x="679954" y="5154617"/>
            <a:chExt cx="1607629" cy="69850"/>
          </a:xfrm>
        </p:grpSpPr>
        <p:sp>
          <p:nvSpPr>
            <p:cNvPr id="135" name="Paralelogramo 134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6" name="Paralelogramo 135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7" name="Paralelogramo 136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8" name="Paralelogramo 137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9" name="Grupo 138"/>
          <p:cNvGrpSpPr/>
          <p:nvPr/>
        </p:nvGrpSpPr>
        <p:grpSpPr>
          <a:xfrm>
            <a:off x="6672121" y="4810853"/>
            <a:ext cx="1607629" cy="69850"/>
            <a:chOff x="679954" y="5154617"/>
            <a:chExt cx="1607629" cy="69850"/>
          </a:xfrm>
        </p:grpSpPr>
        <p:sp>
          <p:nvSpPr>
            <p:cNvPr id="140" name="Paralelogramo 139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1" name="Paralelogramo 140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2" name="Paralelogramo 141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3" name="Paralelogramo 142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9" name="Grupo 158"/>
          <p:cNvGrpSpPr/>
          <p:nvPr/>
        </p:nvGrpSpPr>
        <p:grpSpPr>
          <a:xfrm>
            <a:off x="9611503" y="5665102"/>
            <a:ext cx="1607629" cy="69850"/>
            <a:chOff x="722821" y="4883150"/>
            <a:chExt cx="1607629" cy="69850"/>
          </a:xfrm>
        </p:grpSpPr>
        <p:sp>
          <p:nvSpPr>
            <p:cNvPr id="160" name="Paralelogramo 159"/>
            <p:cNvSpPr/>
            <p:nvPr/>
          </p:nvSpPr>
          <p:spPr>
            <a:xfrm>
              <a:off x="7228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Paralelogramo 160"/>
            <p:cNvSpPr/>
            <p:nvPr/>
          </p:nvSpPr>
          <p:spPr>
            <a:xfrm>
              <a:off x="11165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036666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2" name="Paralelogramo 161"/>
            <p:cNvSpPr/>
            <p:nvPr/>
          </p:nvSpPr>
          <p:spPr>
            <a:xfrm>
              <a:off x="15102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3" name="Paralelogramo 162"/>
            <p:cNvSpPr/>
            <p:nvPr/>
          </p:nvSpPr>
          <p:spPr>
            <a:xfrm>
              <a:off x="19039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9" name="Grupo 168"/>
          <p:cNvGrpSpPr/>
          <p:nvPr/>
        </p:nvGrpSpPr>
        <p:grpSpPr>
          <a:xfrm>
            <a:off x="9616933" y="3912640"/>
            <a:ext cx="1607629" cy="69850"/>
            <a:chOff x="722821" y="4883150"/>
            <a:chExt cx="1607629" cy="69850"/>
          </a:xfrm>
        </p:grpSpPr>
        <p:sp>
          <p:nvSpPr>
            <p:cNvPr id="170" name="Paralelogramo 169"/>
            <p:cNvSpPr/>
            <p:nvPr/>
          </p:nvSpPr>
          <p:spPr>
            <a:xfrm>
              <a:off x="7228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Paralelogramo 170"/>
            <p:cNvSpPr/>
            <p:nvPr/>
          </p:nvSpPr>
          <p:spPr>
            <a:xfrm>
              <a:off x="11165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2" name="Paralelogramo 171"/>
            <p:cNvSpPr/>
            <p:nvPr/>
          </p:nvSpPr>
          <p:spPr>
            <a:xfrm>
              <a:off x="15102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3" name="Paralelogramo 172"/>
            <p:cNvSpPr/>
            <p:nvPr/>
          </p:nvSpPr>
          <p:spPr>
            <a:xfrm>
              <a:off x="19039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4" name="Grupo 173"/>
          <p:cNvGrpSpPr/>
          <p:nvPr/>
        </p:nvGrpSpPr>
        <p:grpSpPr>
          <a:xfrm>
            <a:off x="9606701" y="3065014"/>
            <a:ext cx="1607629" cy="69850"/>
            <a:chOff x="722821" y="4883150"/>
            <a:chExt cx="1607629" cy="69850"/>
          </a:xfrm>
        </p:grpSpPr>
        <p:sp>
          <p:nvSpPr>
            <p:cNvPr id="175" name="Paralelogramo 174"/>
            <p:cNvSpPr/>
            <p:nvPr/>
          </p:nvSpPr>
          <p:spPr>
            <a:xfrm>
              <a:off x="7228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Paralelogramo 175"/>
            <p:cNvSpPr/>
            <p:nvPr/>
          </p:nvSpPr>
          <p:spPr>
            <a:xfrm>
              <a:off x="11165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7" name="Paralelogramo 176"/>
            <p:cNvSpPr/>
            <p:nvPr/>
          </p:nvSpPr>
          <p:spPr>
            <a:xfrm>
              <a:off x="15102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8" name="Paralelogramo 177"/>
            <p:cNvSpPr/>
            <p:nvPr/>
          </p:nvSpPr>
          <p:spPr>
            <a:xfrm>
              <a:off x="19039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9" name="Grupo 178"/>
          <p:cNvGrpSpPr/>
          <p:nvPr/>
        </p:nvGrpSpPr>
        <p:grpSpPr>
          <a:xfrm>
            <a:off x="9615457" y="2556262"/>
            <a:ext cx="1607629" cy="69850"/>
            <a:chOff x="722821" y="4883150"/>
            <a:chExt cx="1607629" cy="69850"/>
          </a:xfrm>
        </p:grpSpPr>
        <p:sp>
          <p:nvSpPr>
            <p:cNvPr id="180" name="Paralelogramo 179"/>
            <p:cNvSpPr/>
            <p:nvPr/>
          </p:nvSpPr>
          <p:spPr>
            <a:xfrm>
              <a:off x="7228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1" name="Paralelogramo 180"/>
            <p:cNvSpPr/>
            <p:nvPr/>
          </p:nvSpPr>
          <p:spPr>
            <a:xfrm>
              <a:off x="11165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Paralelogramo 181"/>
            <p:cNvSpPr/>
            <p:nvPr/>
          </p:nvSpPr>
          <p:spPr>
            <a:xfrm>
              <a:off x="15102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3" name="Paralelogramo 182"/>
            <p:cNvSpPr/>
            <p:nvPr/>
          </p:nvSpPr>
          <p:spPr>
            <a:xfrm>
              <a:off x="19039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6" name="Grupo 195"/>
          <p:cNvGrpSpPr/>
          <p:nvPr/>
        </p:nvGrpSpPr>
        <p:grpSpPr>
          <a:xfrm>
            <a:off x="588176" y="5376861"/>
            <a:ext cx="2148730" cy="584775"/>
            <a:chOff x="588176" y="5376861"/>
            <a:chExt cx="2148730" cy="584775"/>
          </a:xfrm>
        </p:grpSpPr>
        <p:grpSp>
          <p:nvGrpSpPr>
            <p:cNvPr id="190" name="Grupo 189"/>
            <p:cNvGrpSpPr/>
            <p:nvPr/>
          </p:nvGrpSpPr>
          <p:grpSpPr>
            <a:xfrm>
              <a:off x="744510" y="5505445"/>
              <a:ext cx="1040750" cy="50228"/>
              <a:chOff x="679954" y="5154617"/>
              <a:chExt cx="1607629" cy="69850"/>
            </a:xfrm>
          </p:grpSpPr>
          <p:sp>
            <p:nvSpPr>
              <p:cNvPr id="191" name="Paralelogramo 190"/>
              <p:cNvSpPr/>
              <p:nvPr/>
            </p:nvSpPr>
            <p:spPr>
              <a:xfrm>
                <a:off x="679954" y="5154617"/>
                <a:ext cx="426529" cy="69850"/>
              </a:xfrm>
              <a:prstGeom prst="parallelogram">
                <a:avLst>
                  <a:gd name="adj" fmla="val 116923"/>
                </a:avLst>
              </a:prstGeom>
              <a:solidFill>
                <a:srgbClr val="187373"/>
              </a:solidFill>
              <a:ln>
                <a:solidFill>
                  <a:srgbClr val="03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15C79"/>
                  </a:solidFill>
                </a:endParaRPr>
              </a:p>
            </p:txBody>
          </p:sp>
          <p:sp>
            <p:nvSpPr>
              <p:cNvPr id="192" name="Paralelogramo 191"/>
              <p:cNvSpPr/>
              <p:nvPr/>
            </p:nvSpPr>
            <p:spPr>
              <a:xfrm>
                <a:off x="1073654" y="5154617"/>
                <a:ext cx="426529" cy="69850"/>
              </a:xfrm>
              <a:prstGeom prst="parallelogram">
                <a:avLst>
                  <a:gd name="adj" fmla="val 116923"/>
                </a:avLst>
              </a:prstGeom>
              <a:solidFill>
                <a:srgbClr val="187373"/>
              </a:solidFill>
              <a:ln>
                <a:solidFill>
                  <a:srgbClr val="03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15C79"/>
                  </a:solidFill>
                </a:endParaRPr>
              </a:p>
            </p:txBody>
          </p:sp>
          <p:sp>
            <p:nvSpPr>
              <p:cNvPr id="193" name="Paralelogramo 192"/>
              <p:cNvSpPr/>
              <p:nvPr/>
            </p:nvSpPr>
            <p:spPr>
              <a:xfrm>
                <a:off x="1467354" y="5154617"/>
                <a:ext cx="426529" cy="69850"/>
              </a:xfrm>
              <a:prstGeom prst="parallelogram">
                <a:avLst>
                  <a:gd name="adj" fmla="val 116923"/>
                </a:avLst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15C79"/>
                  </a:solidFill>
                </a:endParaRPr>
              </a:p>
            </p:txBody>
          </p:sp>
          <p:sp>
            <p:nvSpPr>
              <p:cNvPr id="194" name="Paralelogramo 193"/>
              <p:cNvSpPr/>
              <p:nvPr/>
            </p:nvSpPr>
            <p:spPr>
              <a:xfrm>
                <a:off x="1861054" y="5154617"/>
                <a:ext cx="426529" cy="69850"/>
              </a:xfrm>
              <a:prstGeom prst="parallelogram">
                <a:avLst>
                  <a:gd name="adj" fmla="val 116923"/>
                </a:avLst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15C79"/>
                  </a:solidFill>
                </a:endParaRPr>
              </a:p>
            </p:txBody>
          </p:sp>
        </p:grpSp>
        <p:sp>
          <p:nvSpPr>
            <p:cNvPr id="195" name="CaixaDeTexto 194"/>
            <p:cNvSpPr txBox="1"/>
            <p:nvPr/>
          </p:nvSpPr>
          <p:spPr>
            <a:xfrm>
              <a:off x="588176" y="5376861"/>
              <a:ext cx="21487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dirty="0">
                  <a:solidFill>
                    <a:srgbClr val="015C79"/>
                  </a:solidFill>
                </a:rPr>
                <a:t>- Estágio </a:t>
              </a:r>
              <a:br>
                <a:rPr lang="pt-BR" sz="1600" dirty="0">
                  <a:solidFill>
                    <a:srgbClr val="015C79"/>
                  </a:solidFill>
                </a:rPr>
              </a:br>
              <a:r>
                <a:rPr lang="pt-BR" sz="1600" dirty="0">
                  <a:solidFill>
                    <a:srgbClr val="015C79"/>
                  </a:solidFill>
                </a:rPr>
                <a:t>de andamento, de 0 a 4</a:t>
              </a:r>
            </a:p>
          </p:txBody>
        </p:sp>
      </p:grpSp>
      <p:grpSp>
        <p:nvGrpSpPr>
          <p:cNvPr id="189" name="Grupo 188"/>
          <p:cNvGrpSpPr/>
          <p:nvPr/>
        </p:nvGrpSpPr>
        <p:grpSpPr>
          <a:xfrm>
            <a:off x="6655706" y="5688509"/>
            <a:ext cx="1607629" cy="69850"/>
            <a:chOff x="679954" y="5154617"/>
            <a:chExt cx="1607629" cy="69850"/>
          </a:xfrm>
        </p:grpSpPr>
        <p:sp>
          <p:nvSpPr>
            <p:cNvPr id="197" name="Paralelogramo 196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8" name="Paralelogramo 197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9" name="Paralelogramo 198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0" name="Paralelogramo 199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1" name="Grupo 200"/>
          <p:cNvGrpSpPr/>
          <p:nvPr/>
        </p:nvGrpSpPr>
        <p:grpSpPr>
          <a:xfrm>
            <a:off x="9600402" y="4396528"/>
            <a:ext cx="1607629" cy="69850"/>
            <a:chOff x="679954" y="5154617"/>
            <a:chExt cx="1607629" cy="69850"/>
          </a:xfrm>
        </p:grpSpPr>
        <p:sp>
          <p:nvSpPr>
            <p:cNvPr id="202" name="Paralelogramo 201"/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3" name="Paralelogramo 202"/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4" name="Paralelogramo 203"/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5" name="Paralelogramo 204"/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4" name="Grupo 24">
            <a:extLst>
              <a:ext uri="{FF2B5EF4-FFF2-40B4-BE49-F238E27FC236}">
                <a16:creationId xmlns="" xmlns:a16="http://schemas.microsoft.com/office/drawing/2014/main" id="{6EBF3751-337F-4988-AFA2-0A3478BCFAE1}"/>
              </a:ext>
            </a:extLst>
          </p:cNvPr>
          <p:cNvGrpSpPr/>
          <p:nvPr/>
        </p:nvGrpSpPr>
        <p:grpSpPr>
          <a:xfrm>
            <a:off x="762994" y="2711561"/>
            <a:ext cx="1607629" cy="69850"/>
            <a:chOff x="679954" y="5154617"/>
            <a:chExt cx="1607629" cy="69850"/>
          </a:xfrm>
        </p:grpSpPr>
        <p:sp>
          <p:nvSpPr>
            <p:cNvPr id="145" name="Paralelogramo 144">
              <a:extLst>
                <a:ext uri="{FF2B5EF4-FFF2-40B4-BE49-F238E27FC236}">
                  <a16:creationId xmlns="" xmlns:a16="http://schemas.microsoft.com/office/drawing/2014/main" id="{7204AB30-D021-414F-BD54-EB3E843F9AC0}"/>
                </a:ext>
              </a:extLst>
            </p:cNvPr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6" name="Paralelogramo 145">
              <a:extLst>
                <a:ext uri="{FF2B5EF4-FFF2-40B4-BE49-F238E27FC236}">
                  <a16:creationId xmlns="" xmlns:a16="http://schemas.microsoft.com/office/drawing/2014/main" id="{78F88C18-4636-4A42-A72D-C7266976EAA8}"/>
                </a:ext>
              </a:extLst>
            </p:cNvPr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7" name="Paralelogramo 146">
              <a:extLst>
                <a:ext uri="{FF2B5EF4-FFF2-40B4-BE49-F238E27FC236}">
                  <a16:creationId xmlns="" xmlns:a16="http://schemas.microsoft.com/office/drawing/2014/main" id="{1A24BD6D-7365-453B-9BE7-16164290B6A9}"/>
                </a:ext>
              </a:extLst>
            </p:cNvPr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8" name="Paralelogramo 147">
              <a:extLst>
                <a:ext uri="{FF2B5EF4-FFF2-40B4-BE49-F238E27FC236}">
                  <a16:creationId xmlns="" xmlns:a16="http://schemas.microsoft.com/office/drawing/2014/main" id="{158841EB-3F8D-421D-9EAF-3DD0F97CB047}"/>
                </a:ext>
              </a:extLst>
            </p:cNvPr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4" name="Grupo 83">
            <a:extLst>
              <a:ext uri="{FF2B5EF4-FFF2-40B4-BE49-F238E27FC236}">
                <a16:creationId xmlns="" xmlns:a16="http://schemas.microsoft.com/office/drawing/2014/main" id="{F49FC890-2611-4B65-AC11-2487DE71948D}"/>
              </a:ext>
            </a:extLst>
          </p:cNvPr>
          <p:cNvGrpSpPr/>
          <p:nvPr/>
        </p:nvGrpSpPr>
        <p:grpSpPr>
          <a:xfrm>
            <a:off x="762994" y="4056911"/>
            <a:ext cx="1607629" cy="69850"/>
            <a:chOff x="679954" y="5154617"/>
            <a:chExt cx="1607629" cy="69850"/>
          </a:xfrm>
        </p:grpSpPr>
        <p:sp>
          <p:nvSpPr>
            <p:cNvPr id="165" name="Paralelogramo 164">
              <a:extLst>
                <a:ext uri="{FF2B5EF4-FFF2-40B4-BE49-F238E27FC236}">
                  <a16:creationId xmlns="" xmlns:a16="http://schemas.microsoft.com/office/drawing/2014/main" id="{2D013C5C-395D-4BB0-88AE-F1D9FB6B80BE}"/>
                </a:ext>
              </a:extLst>
            </p:cNvPr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6" name="Paralelogramo 165">
              <a:extLst>
                <a:ext uri="{FF2B5EF4-FFF2-40B4-BE49-F238E27FC236}">
                  <a16:creationId xmlns="" xmlns:a16="http://schemas.microsoft.com/office/drawing/2014/main" id="{4FC54074-F483-4913-B6DF-FB3DCB34A14D}"/>
                </a:ext>
              </a:extLst>
            </p:cNvPr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7" name="Paralelogramo 166">
              <a:extLst>
                <a:ext uri="{FF2B5EF4-FFF2-40B4-BE49-F238E27FC236}">
                  <a16:creationId xmlns="" xmlns:a16="http://schemas.microsoft.com/office/drawing/2014/main" id="{236655D8-5D51-401E-AB8E-270AF8D16830}"/>
                </a:ext>
              </a:extLst>
            </p:cNvPr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8" name="Paralelogramo 167">
              <a:extLst>
                <a:ext uri="{FF2B5EF4-FFF2-40B4-BE49-F238E27FC236}">
                  <a16:creationId xmlns="" xmlns:a16="http://schemas.microsoft.com/office/drawing/2014/main" id="{7CC5E8B4-F2A6-4140-8048-894CBF4CC8E3}"/>
                </a:ext>
              </a:extLst>
            </p:cNvPr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6" name="Grupo 24">
            <a:extLst>
              <a:ext uri="{FF2B5EF4-FFF2-40B4-BE49-F238E27FC236}">
                <a16:creationId xmlns="" xmlns:a16="http://schemas.microsoft.com/office/drawing/2014/main" id="{3DF4525A-2054-41A5-86D6-33D693E7CC7D}"/>
              </a:ext>
            </a:extLst>
          </p:cNvPr>
          <p:cNvGrpSpPr/>
          <p:nvPr/>
        </p:nvGrpSpPr>
        <p:grpSpPr>
          <a:xfrm>
            <a:off x="3709394" y="2225999"/>
            <a:ext cx="1607629" cy="69850"/>
            <a:chOff x="679954" y="5154617"/>
            <a:chExt cx="1607629" cy="69850"/>
          </a:xfrm>
        </p:grpSpPr>
        <p:sp>
          <p:nvSpPr>
            <p:cNvPr id="207" name="Paralelogramo 206">
              <a:extLst>
                <a:ext uri="{FF2B5EF4-FFF2-40B4-BE49-F238E27FC236}">
                  <a16:creationId xmlns="" xmlns:a16="http://schemas.microsoft.com/office/drawing/2014/main" id="{272C2A3E-1F5D-4BF7-8A0D-699B1BCFBA43}"/>
                </a:ext>
              </a:extLst>
            </p:cNvPr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8" name="Paralelogramo 207">
              <a:extLst>
                <a:ext uri="{FF2B5EF4-FFF2-40B4-BE49-F238E27FC236}">
                  <a16:creationId xmlns="" xmlns:a16="http://schemas.microsoft.com/office/drawing/2014/main" id="{58CE2BDB-CFD5-4968-A00C-331B5F742D4F}"/>
                </a:ext>
              </a:extLst>
            </p:cNvPr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9" name="Paralelogramo 208">
              <a:extLst>
                <a:ext uri="{FF2B5EF4-FFF2-40B4-BE49-F238E27FC236}">
                  <a16:creationId xmlns="" xmlns:a16="http://schemas.microsoft.com/office/drawing/2014/main" id="{5F1B2512-6DFB-403B-B045-F69863BE24C8}"/>
                </a:ext>
              </a:extLst>
            </p:cNvPr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0" name="Paralelogramo 209">
              <a:extLst>
                <a:ext uri="{FF2B5EF4-FFF2-40B4-BE49-F238E27FC236}">
                  <a16:creationId xmlns="" xmlns:a16="http://schemas.microsoft.com/office/drawing/2014/main" id="{A2AFBFB2-3150-498A-A65E-1B1AC24F82ED}"/>
                </a:ext>
              </a:extLst>
            </p:cNvPr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1" name="Grupo 24">
            <a:extLst>
              <a:ext uri="{FF2B5EF4-FFF2-40B4-BE49-F238E27FC236}">
                <a16:creationId xmlns="" xmlns:a16="http://schemas.microsoft.com/office/drawing/2014/main" id="{67FC5A5F-23CE-4436-B768-CD423298B45C}"/>
              </a:ext>
            </a:extLst>
          </p:cNvPr>
          <p:cNvGrpSpPr/>
          <p:nvPr/>
        </p:nvGrpSpPr>
        <p:grpSpPr>
          <a:xfrm>
            <a:off x="3709394" y="2711561"/>
            <a:ext cx="1607629" cy="69850"/>
            <a:chOff x="679954" y="5154617"/>
            <a:chExt cx="1607629" cy="69850"/>
          </a:xfrm>
        </p:grpSpPr>
        <p:sp>
          <p:nvSpPr>
            <p:cNvPr id="212" name="Paralelogramo 211">
              <a:extLst>
                <a:ext uri="{FF2B5EF4-FFF2-40B4-BE49-F238E27FC236}">
                  <a16:creationId xmlns="" xmlns:a16="http://schemas.microsoft.com/office/drawing/2014/main" id="{B7FF1BD9-C9FC-424A-9C28-3C4F0D55576E}"/>
                </a:ext>
              </a:extLst>
            </p:cNvPr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3" name="Paralelogramo 212">
              <a:extLst>
                <a:ext uri="{FF2B5EF4-FFF2-40B4-BE49-F238E27FC236}">
                  <a16:creationId xmlns="" xmlns:a16="http://schemas.microsoft.com/office/drawing/2014/main" id="{EAE0B0BA-0889-4ED1-9077-AD67A3812DFB}"/>
                </a:ext>
              </a:extLst>
            </p:cNvPr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4" name="Paralelogramo 213">
              <a:extLst>
                <a:ext uri="{FF2B5EF4-FFF2-40B4-BE49-F238E27FC236}">
                  <a16:creationId xmlns="" xmlns:a16="http://schemas.microsoft.com/office/drawing/2014/main" id="{FFB9C0FA-0BD6-4BC5-ABBD-441D91D57CDC}"/>
                </a:ext>
              </a:extLst>
            </p:cNvPr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5" name="Paralelogramo 214">
              <a:extLst>
                <a:ext uri="{FF2B5EF4-FFF2-40B4-BE49-F238E27FC236}">
                  <a16:creationId xmlns="" xmlns:a16="http://schemas.microsoft.com/office/drawing/2014/main" id="{E70D41AF-C29C-4929-BF58-1E58B6649AAD}"/>
                </a:ext>
              </a:extLst>
            </p:cNvPr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6" name="Grupo 103">
            <a:extLst>
              <a:ext uri="{FF2B5EF4-FFF2-40B4-BE49-F238E27FC236}">
                <a16:creationId xmlns="" xmlns:a16="http://schemas.microsoft.com/office/drawing/2014/main" id="{A5AC4B12-00DF-4DC5-818E-C506CC1BD863}"/>
              </a:ext>
            </a:extLst>
          </p:cNvPr>
          <p:cNvGrpSpPr/>
          <p:nvPr/>
        </p:nvGrpSpPr>
        <p:grpSpPr>
          <a:xfrm>
            <a:off x="6807883" y="3582381"/>
            <a:ext cx="1607629" cy="69850"/>
            <a:chOff x="722821" y="4883150"/>
            <a:chExt cx="1607629" cy="69850"/>
          </a:xfrm>
        </p:grpSpPr>
        <p:sp>
          <p:nvSpPr>
            <p:cNvPr id="217" name="Paralelogramo 216">
              <a:extLst>
                <a:ext uri="{FF2B5EF4-FFF2-40B4-BE49-F238E27FC236}">
                  <a16:creationId xmlns="" xmlns:a16="http://schemas.microsoft.com/office/drawing/2014/main" id="{D51E88E3-451B-4891-8266-1F6196227ACA}"/>
                </a:ext>
              </a:extLst>
            </p:cNvPr>
            <p:cNvSpPr/>
            <p:nvPr/>
          </p:nvSpPr>
          <p:spPr>
            <a:xfrm>
              <a:off x="722821" y="4883150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8" name="Paralelogramo 217">
              <a:extLst>
                <a:ext uri="{FF2B5EF4-FFF2-40B4-BE49-F238E27FC236}">
                  <a16:creationId xmlns="" xmlns:a16="http://schemas.microsoft.com/office/drawing/2014/main" id="{63B0BE30-89DC-4A04-B06E-5E2E723A46EE}"/>
                </a:ext>
              </a:extLst>
            </p:cNvPr>
            <p:cNvSpPr/>
            <p:nvPr/>
          </p:nvSpPr>
          <p:spPr>
            <a:xfrm>
              <a:off x="11165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9" name="Paralelogramo 218">
              <a:extLst>
                <a:ext uri="{FF2B5EF4-FFF2-40B4-BE49-F238E27FC236}">
                  <a16:creationId xmlns="" xmlns:a16="http://schemas.microsoft.com/office/drawing/2014/main" id="{79903D21-70AC-40FB-B010-135F65344F49}"/>
                </a:ext>
              </a:extLst>
            </p:cNvPr>
            <p:cNvSpPr/>
            <p:nvPr/>
          </p:nvSpPr>
          <p:spPr>
            <a:xfrm>
              <a:off x="15102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0" name="Paralelogramo 219">
              <a:extLst>
                <a:ext uri="{FF2B5EF4-FFF2-40B4-BE49-F238E27FC236}">
                  <a16:creationId xmlns="" xmlns:a16="http://schemas.microsoft.com/office/drawing/2014/main" id="{5B4B4477-3A15-4912-9F07-258BE15D5632}"/>
                </a:ext>
              </a:extLst>
            </p:cNvPr>
            <p:cNvSpPr/>
            <p:nvPr/>
          </p:nvSpPr>
          <p:spPr>
            <a:xfrm>
              <a:off x="1903921" y="4883150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1" name="Grupo 108">
            <a:extLst>
              <a:ext uri="{FF2B5EF4-FFF2-40B4-BE49-F238E27FC236}">
                <a16:creationId xmlns="" xmlns:a16="http://schemas.microsoft.com/office/drawing/2014/main" id="{60BD0434-F45E-4956-A24F-A2258B4E94B3}"/>
              </a:ext>
            </a:extLst>
          </p:cNvPr>
          <p:cNvGrpSpPr/>
          <p:nvPr/>
        </p:nvGrpSpPr>
        <p:grpSpPr>
          <a:xfrm>
            <a:off x="6672121" y="2676636"/>
            <a:ext cx="1607629" cy="69850"/>
            <a:chOff x="679954" y="5154617"/>
            <a:chExt cx="1607629" cy="69850"/>
          </a:xfrm>
        </p:grpSpPr>
        <p:sp>
          <p:nvSpPr>
            <p:cNvPr id="222" name="Paralelogramo 221">
              <a:extLst>
                <a:ext uri="{FF2B5EF4-FFF2-40B4-BE49-F238E27FC236}">
                  <a16:creationId xmlns="" xmlns:a16="http://schemas.microsoft.com/office/drawing/2014/main" id="{53985DF8-8357-47A8-B4E1-F47554DCB2C0}"/>
                </a:ext>
              </a:extLst>
            </p:cNvPr>
            <p:cNvSpPr/>
            <p:nvPr/>
          </p:nvSpPr>
          <p:spPr>
            <a:xfrm>
              <a:off x="6799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3" name="Paralelogramo 222">
              <a:extLst>
                <a:ext uri="{FF2B5EF4-FFF2-40B4-BE49-F238E27FC236}">
                  <a16:creationId xmlns="" xmlns:a16="http://schemas.microsoft.com/office/drawing/2014/main" id="{FBEB48A4-C292-4DA7-B1C6-BAAFBE43AAC9}"/>
                </a:ext>
              </a:extLst>
            </p:cNvPr>
            <p:cNvSpPr/>
            <p:nvPr/>
          </p:nvSpPr>
          <p:spPr>
            <a:xfrm>
              <a:off x="1073654" y="5154617"/>
              <a:ext cx="426529" cy="69850"/>
            </a:xfrm>
            <a:prstGeom prst="parallelogram">
              <a:avLst>
                <a:gd name="adj" fmla="val 116923"/>
              </a:avLst>
            </a:prstGeom>
            <a:solidFill>
              <a:srgbClr val="187373"/>
            </a:solidFill>
            <a:ln>
              <a:solidFill>
                <a:srgbClr val="03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4" name="Paralelogramo 223">
              <a:extLst>
                <a:ext uri="{FF2B5EF4-FFF2-40B4-BE49-F238E27FC236}">
                  <a16:creationId xmlns="" xmlns:a16="http://schemas.microsoft.com/office/drawing/2014/main" id="{A42A59C6-DDCB-40EC-B018-2479E267523B}"/>
                </a:ext>
              </a:extLst>
            </p:cNvPr>
            <p:cNvSpPr/>
            <p:nvPr/>
          </p:nvSpPr>
          <p:spPr>
            <a:xfrm>
              <a:off x="14673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5" name="Paralelogramo 224">
              <a:extLst>
                <a:ext uri="{FF2B5EF4-FFF2-40B4-BE49-F238E27FC236}">
                  <a16:creationId xmlns="" xmlns:a16="http://schemas.microsoft.com/office/drawing/2014/main" id="{01195B46-3EFC-4344-962B-EAFE5E764C1C}"/>
                </a:ext>
              </a:extLst>
            </p:cNvPr>
            <p:cNvSpPr/>
            <p:nvPr/>
          </p:nvSpPr>
          <p:spPr>
            <a:xfrm>
              <a:off x="1861054" y="5154617"/>
              <a:ext cx="426529" cy="69850"/>
            </a:xfrm>
            <a:prstGeom prst="parallelogram">
              <a:avLst>
                <a:gd name="adj" fmla="val 11692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60262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4DED629-7E43-4FA4-8908-7EBE6A5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5103"/>
            <a:ext cx="4904044" cy="614035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1FE9162-EC36-4C84-B25A-BB591712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5277" y="-3963"/>
            <a:ext cx="7296150" cy="6148375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321144" y="637994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32</a:t>
            </a:fld>
            <a:endParaRPr lang="pt-BR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9D5F4190-E37D-49A8-9D97-99ECF017182B}"/>
              </a:ext>
            </a:extLst>
          </p:cNvPr>
          <p:cNvSpPr txBox="1">
            <a:spLocks/>
          </p:cNvSpPr>
          <p:nvPr/>
        </p:nvSpPr>
        <p:spPr>
          <a:xfrm>
            <a:off x="255600" y="322582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Destaques</a:t>
            </a: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B579B1E4-AE33-4565-A892-5BE38FDF1776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BF506854-9612-4D80-B9BF-E1C677F61244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9B71C5C3-3D14-4F4A-BB9D-CB7721454B57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8A3F7E2E-8E40-4136-BA95-D34B57A4BE53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4067CF80-FDE6-47D4-9E3E-3205755F2829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CAD5F837-15E5-4D81-B7F8-8118E0AF9A96}"/>
              </a:ext>
            </a:extLst>
          </p:cNvPr>
          <p:cNvSpPr txBox="1"/>
          <p:nvPr/>
        </p:nvSpPr>
        <p:spPr>
          <a:xfrm>
            <a:off x="26408" y="2757424"/>
            <a:ext cx="7071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15C79"/>
              </a:solidFill>
            </a:endParaRPr>
          </a:p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Lei do Cadastro Positivo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15C79"/>
                </a:solidFill>
              </a:rPr>
              <a:t>Sancionada em abril;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15C79"/>
                </a:solidFill>
              </a:rPr>
              <a:t>Regulamentada em julho;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15C79"/>
                </a:solidFill>
              </a:rPr>
              <a:t>Autorização das 4 primeiras agências de registro em outubro.</a:t>
            </a:r>
          </a:p>
          <a:p>
            <a:pPr marL="857250" lvl="1" indent="-400050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15C79"/>
              </a:solidFill>
            </a:endParaRPr>
          </a:p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15C79"/>
                </a:solidFill>
              </a:rPr>
              <a:t>Melhores condições de concorrência no mercado de crédito e redução do </a:t>
            </a:r>
            <a:r>
              <a:rPr lang="pt-BR" sz="1600" i="1" dirty="0">
                <a:solidFill>
                  <a:srgbClr val="015C79"/>
                </a:solidFill>
              </a:rPr>
              <a:t>spread</a:t>
            </a:r>
            <a:r>
              <a:rPr lang="pt-BR" sz="1600" dirty="0">
                <a:solidFill>
                  <a:srgbClr val="015C79"/>
                </a:solidFill>
              </a:rPr>
              <a:t> bancário.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D3CC4116-FED2-41B1-A92A-C170AFF5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8400">
            <a:off x="7362809" y="24007"/>
            <a:ext cx="4837306" cy="36209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5EDF40E2-874A-47EA-8A96-63FD85685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9407">
            <a:off x="6686561" y="2367995"/>
            <a:ext cx="5748068" cy="2122980"/>
          </a:xfrm>
          <a:prstGeom prst="rect">
            <a:avLst/>
          </a:prstGeom>
        </p:spPr>
      </p:pic>
      <p:grpSp>
        <p:nvGrpSpPr>
          <p:cNvPr id="15" name="Agrupar 8">
            <a:extLst>
              <a:ext uri="{FF2B5EF4-FFF2-40B4-BE49-F238E27FC236}">
                <a16:creationId xmlns="" xmlns:a16="http://schemas.microsoft.com/office/drawing/2014/main" id="{3BEB0169-118A-4056-B1CA-EF0AFF53AB74}"/>
              </a:ext>
            </a:extLst>
          </p:cNvPr>
          <p:cNvGrpSpPr/>
          <p:nvPr/>
        </p:nvGrpSpPr>
        <p:grpSpPr>
          <a:xfrm>
            <a:off x="7286921" y="4326903"/>
            <a:ext cx="4910956" cy="1655447"/>
            <a:chOff x="3266145" y="2810120"/>
            <a:chExt cx="7316826" cy="2312949"/>
          </a:xfrm>
        </p:grpSpPr>
        <p:pic>
          <p:nvPicPr>
            <p:cNvPr id="18" name="Imagem 17">
              <a:extLst>
                <a:ext uri="{FF2B5EF4-FFF2-40B4-BE49-F238E27FC236}">
                  <a16:creationId xmlns="" xmlns:a16="http://schemas.microsoft.com/office/drawing/2014/main" id="{D56F8C0E-5AC1-498C-A8F2-73FFEDE6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6145" y="2810120"/>
              <a:ext cx="7316826" cy="847724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="" xmlns:a16="http://schemas.microsoft.com/office/drawing/2014/main" id="{41EE41C3-3143-4BF2-81A5-52D1D7B37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7296" y="3646694"/>
              <a:ext cx="7305675" cy="1476375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="" xmlns:a16="http://schemas.microsoft.com/office/drawing/2014/main" id="{F1B562FE-8686-41AF-877A-ECA5B648A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8380" y="2861232"/>
              <a:ext cx="4606368" cy="342900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7E0BD2CA-FAE7-4467-8E3F-D9C090AFB908}"/>
              </a:ext>
            </a:extLst>
          </p:cNvPr>
          <p:cNvGrpSpPr/>
          <p:nvPr/>
        </p:nvGrpSpPr>
        <p:grpSpPr>
          <a:xfrm>
            <a:off x="255600" y="1310218"/>
            <a:ext cx="7464560" cy="1711846"/>
            <a:chOff x="166143" y="1332702"/>
            <a:chExt cx="7834126" cy="1906025"/>
          </a:xfrm>
        </p:grpSpPr>
        <p:sp>
          <p:nvSpPr>
            <p:cNvPr id="9" name="Elipse 8">
              <a:extLst>
                <a:ext uri="{FF2B5EF4-FFF2-40B4-BE49-F238E27FC236}">
                  <a16:creationId xmlns="" xmlns:a16="http://schemas.microsoft.com/office/drawing/2014/main" id="{A8F183A2-C85D-4C98-8B74-B524BAFE5B17}"/>
                </a:ext>
              </a:extLst>
            </p:cNvPr>
            <p:cNvSpPr/>
            <p:nvPr/>
          </p:nvSpPr>
          <p:spPr>
            <a:xfrm>
              <a:off x="591843" y="2368823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="" xmlns:a16="http://schemas.microsoft.com/office/drawing/2014/main" id="{608888DD-CA3E-4E0C-A896-45CE549B3DF9}"/>
                </a:ext>
              </a:extLst>
            </p:cNvPr>
            <p:cNvCxnSpPr/>
            <p:nvPr/>
          </p:nvCxnSpPr>
          <p:spPr>
            <a:xfrm flipV="1">
              <a:off x="418534" y="2433533"/>
              <a:ext cx="6104144" cy="14951"/>
            </a:xfrm>
            <a:prstGeom prst="straightConnector1">
              <a:avLst/>
            </a:prstGeom>
            <a:ln w="28575">
              <a:solidFill>
                <a:srgbClr val="025C7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F2E93222-DF10-4B8A-862C-35481DF4F67A}"/>
                </a:ext>
              </a:extLst>
            </p:cNvPr>
            <p:cNvSpPr/>
            <p:nvPr/>
          </p:nvSpPr>
          <p:spPr>
            <a:xfrm>
              <a:off x="5074495" y="2364397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="" xmlns:a16="http://schemas.microsoft.com/office/drawing/2014/main" id="{64AB0309-3C33-4069-B870-98B11BDFE2C7}"/>
                </a:ext>
              </a:extLst>
            </p:cNvPr>
            <p:cNvSpPr/>
            <p:nvPr/>
          </p:nvSpPr>
          <p:spPr>
            <a:xfrm>
              <a:off x="5718921" y="2352098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="" xmlns:a16="http://schemas.microsoft.com/office/drawing/2014/main" id="{C4F2C7C2-0B76-4C03-91A7-E152CF2175BD}"/>
                </a:ext>
              </a:extLst>
            </p:cNvPr>
            <p:cNvSpPr txBox="1"/>
            <p:nvPr/>
          </p:nvSpPr>
          <p:spPr>
            <a:xfrm rot="19364371">
              <a:off x="5495417" y="1332702"/>
              <a:ext cx="2504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Começo das autorizações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="" xmlns:a16="http://schemas.microsoft.com/office/drawing/2014/main" id="{19462402-9876-43B5-86CA-684524F8F8D5}"/>
                </a:ext>
              </a:extLst>
            </p:cNvPr>
            <p:cNvSpPr txBox="1"/>
            <p:nvPr/>
          </p:nvSpPr>
          <p:spPr>
            <a:xfrm rot="19364371">
              <a:off x="4919076" y="1354705"/>
              <a:ext cx="2504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Regulamentação</a:t>
              </a:r>
            </a:p>
          </p:txBody>
        </p:sp>
        <p:sp>
          <p:nvSpPr>
            <p:cNvPr id="30" name="Elipse 29">
              <a:extLst>
                <a:ext uri="{FF2B5EF4-FFF2-40B4-BE49-F238E27FC236}">
                  <a16:creationId xmlns="" xmlns:a16="http://schemas.microsoft.com/office/drawing/2014/main" id="{ECB25C24-90D8-47BA-8313-50C6C7BF786A}"/>
                </a:ext>
              </a:extLst>
            </p:cNvPr>
            <p:cNvSpPr/>
            <p:nvPr/>
          </p:nvSpPr>
          <p:spPr>
            <a:xfrm>
              <a:off x="3491473" y="2352567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="" xmlns:a16="http://schemas.microsoft.com/office/drawing/2014/main" id="{72706F6C-A385-4FE8-ACA7-78BAD989DAF1}"/>
                </a:ext>
              </a:extLst>
            </p:cNvPr>
            <p:cNvSpPr txBox="1"/>
            <p:nvPr/>
          </p:nvSpPr>
          <p:spPr>
            <a:xfrm>
              <a:off x="5386663" y="2507948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Out/19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="" xmlns:a16="http://schemas.microsoft.com/office/drawing/2014/main" id="{42AC4A07-B21A-43C6-B88C-0F0FA6AA12AE}"/>
                </a:ext>
              </a:extLst>
            </p:cNvPr>
            <p:cNvSpPr txBox="1"/>
            <p:nvPr/>
          </p:nvSpPr>
          <p:spPr>
            <a:xfrm>
              <a:off x="4807551" y="2501912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err="1">
                  <a:solidFill>
                    <a:srgbClr val="025C75"/>
                  </a:solidFill>
                </a:rPr>
                <a:t>Jul</a:t>
              </a:r>
              <a:r>
                <a:rPr lang="pt-BR" sz="1400" b="1" dirty="0">
                  <a:solidFill>
                    <a:srgbClr val="025C75"/>
                  </a:solidFill>
                </a:rPr>
                <a:t>/19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="" xmlns:a16="http://schemas.microsoft.com/office/drawing/2014/main" id="{ACC08574-C383-4016-88DC-B29CF8A610DD}"/>
                </a:ext>
              </a:extLst>
            </p:cNvPr>
            <p:cNvSpPr txBox="1"/>
            <p:nvPr/>
          </p:nvSpPr>
          <p:spPr>
            <a:xfrm rot="19364371">
              <a:off x="2391599" y="1350062"/>
              <a:ext cx="2504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Aprovação Câmara Federal</a:t>
              </a:r>
            </a:p>
          </p:txBody>
        </p:sp>
        <p:sp>
          <p:nvSpPr>
            <p:cNvPr id="33" name="Elipse 32">
              <a:extLst>
                <a:ext uri="{FF2B5EF4-FFF2-40B4-BE49-F238E27FC236}">
                  <a16:creationId xmlns="" xmlns:a16="http://schemas.microsoft.com/office/drawing/2014/main" id="{E35D8DAA-CD54-486A-9911-4ECF8B0CF16E}"/>
                </a:ext>
              </a:extLst>
            </p:cNvPr>
            <p:cNvSpPr/>
            <p:nvPr/>
          </p:nvSpPr>
          <p:spPr>
            <a:xfrm>
              <a:off x="2560387" y="2365218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="" xmlns:a16="http://schemas.microsoft.com/office/drawing/2014/main" id="{56025EC4-4213-4AE9-ADCD-FAE99E2FE95C}"/>
                </a:ext>
              </a:extLst>
            </p:cNvPr>
            <p:cNvSpPr txBox="1"/>
            <p:nvPr/>
          </p:nvSpPr>
          <p:spPr>
            <a:xfrm>
              <a:off x="2304378" y="2529552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err="1">
                  <a:solidFill>
                    <a:srgbClr val="025C75"/>
                  </a:solidFill>
                </a:rPr>
                <a:t>Fev</a:t>
              </a:r>
              <a:r>
                <a:rPr lang="pt-BR" sz="1400" b="1" dirty="0">
                  <a:solidFill>
                    <a:srgbClr val="025C75"/>
                  </a:solidFill>
                </a:rPr>
                <a:t>/19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="" xmlns:a16="http://schemas.microsoft.com/office/drawing/2014/main" id="{DBA934C4-88A1-4A40-8280-635B01B8337D}"/>
                </a:ext>
              </a:extLst>
            </p:cNvPr>
            <p:cNvSpPr/>
            <p:nvPr/>
          </p:nvSpPr>
          <p:spPr>
            <a:xfrm>
              <a:off x="1522330" y="2364680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="" xmlns:a16="http://schemas.microsoft.com/office/drawing/2014/main" id="{8DE30634-6B3E-4549-9903-D9B19DFCDCC4}"/>
                </a:ext>
              </a:extLst>
            </p:cNvPr>
            <p:cNvSpPr txBox="1"/>
            <p:nvPr/>
          </p:nvSpPr>
          <p:spPr>
            <a:xfrm rot="19364371">
              <a:off x="3290407" y="1357416"/>
              <a:ext cx="2504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Aprovação Senado Federal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="" xmlns:a16="http://schemas.microsoft.com/office/drawing/2014/main" id="{1C325575-5C39-42C8-8C9B-A3F5D98FE1BF}"/>
                </a:ext>
              </a:extLst>
            </p:cNvPr>
            <p:cNvSpPr txBox="1"/>
            <p:nvPr/>
          </p:nvSpPr>
          <p:spPr>
            <a:xfrm>
              <a:off x="3265201" y="2515281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Mar/19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="" xmlns:a16="http://schemas.microsoft.com/office/drawing/2014/main" id="{F7440137-486E-4BBA-9A13-D8E21825A63A}"/>
                </a:ext>
              </a:extLst>
            </p:cNvPr>
            <p:cNvSpPr txBox="1"/>
            <p:nvPr/>
          </p:nvSpPr>
          <p:spPr>
            <a:xfrm rot="19364371">
              <a:off x="1353649" y="1375487"/>
              <a:ext cx="2504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Aprovação Senado Federal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="" xmlns:a16="http://schemas.microsoft.com/office/drawing/2014/main" id="{1560FF57-5AD6-44EA-80E3-B16678002FD5}"/>
                </a:ext>
              </a:extLst>
            </p:cNvPr>
            <p:cNvSpPr txBox="1"/>
            <p:nvPr/>
          </p:nvSpPr>
          <p:spPr>
            <a:xfrm>
              <a:off x="1267450" y="2515280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Out/17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="" xmlns:a16="http://schemas.microsoft.com/office/drawing/2014/main" id="{E7BC8564-7755-4C8F-9DA7-2AB721DADAC1}"/>
                </a:ext>
              </a:extLst>
            </p:cNvPr>
            <p:cNvSpPr txBox="1"/>
            <p:nvPr/>
          </p:nvSpPr>
          <p:spPr>
            <a:xfrm>
              <a:off x="2591005" y="2947442"/>
              <a:ext cx="1616164" cy="29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rgbClr val="025C75"/>
                  </a:solidFill>
                </a:rPr>
                <a:t>Retornou ao Senado</a:t>
              </a:r>
            </a:p>
          </p:txBody>
        </p:sp>
        <p:sp>
          <p:nvSpPr>
            <p:cNvPr id="14" name="Chave Esquerda 13">
              <a:extLst>
                <a:ext uri="{FF2B5EF4-FFF2-40B4-BE49-F238E27FC236}">
                  <a16:creationId xmlns="" xmlns:a16="http://schemas.microsoft.com/office/drawing/2014/main" id="{C96ADB7B-DE6A-4766-B17D-FFB0CDAD42F2}"/>
                </a:ext>
              </a:extLst>
            </p:cNvPr>
            <p:cNvSpPr/>
            <p:nvPr/>
          </p:nvSpPr>
          <p:spPr>
            <a:xfrm rot="16200000">
              <a:off x="3052260" y="2507338"/>
              <a:ext cx="79856" cy="721431"/>
            </a:xfrm>
            <a:prstGeom prst="leftBrace">
              <a:avLst/>
            </a:prstGeom>
            <a:ln w="19050">
              <a:solidFill>
                <a:srgbClr val="025C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="" xmlns:a16="http://schemas.microsoft.com/office/drawing/2014/main" id="{9BF9FECB-3017-4622-9B6E-D3D84134510B}"/>
                </a:ext>
              </a:extLst>
            </p:cNvPr>
            <p:cNvSpPr txBox="1"/>
            <p:nvPr/>
          </p:nvSpPr>
          <p:spPr>
            <a:xfrm rot="19364371">
              <a:off x="372729" y="1344313"/>
              <a:ext cx="2504852" cy="34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PLS 212/17 apresentado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="" xmlns:a16="http://schemas.microsoft.com/office/drawing/2014/main" id="{71E5C0A9-2A77-4FE5-8A7C-58BC2F497E3F}"/>
                </a:ext>
              </a:extLst>
            </p:cNvPr>
            <p:cNvSpPr txBox="1"/>
            <p:nvPr/>
          </p:nvSpPr>
          <p:spPr>
            <a:xfrm>
              <a:off x="309636" y="2524204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Set/17</a:t>
              </a:r>
            </a:p>
          </p:txBody>
        </p:sp>
        <p:sp>
          <p:nvSpPr>
            <p:cNvPr id="43" name="Elipse 42">
              <a:extLst>
                <a:ext uri="{FF2B5EF4-FFF2-40B4-BE49-F238E27FC236}">
                  <a16:creationId xmlns="" xmlns:a16="http://schemas.microsoft.com/office/drawing/2014/main" id="{6EB7BBB5-86C4-4BD5-BDF6-7CCEED0D2C35}"/>
                </a:ext>
              </a:extLst>
            </p:cNvPr>
            <p:cNvSpPr/>
            <p:nvPr/>
          </p:nvSpPr>
          <p:spPr>
            <a:xfrm>
              <a:off x="4404861" y="2378254"/>
              <a:ext cx="141380" cy="135247"/>
            </a:xfrm>
            <a:prstGeom prst="ellipse">
              <a:avLst/>
            </a:prstGeom>
            <a:solidFill>
              <a:srgbClr val="025C75"/>
            </a:solidFill>
            <a:ln>
              <a:solidFill>
                <a:srgbClr val="02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="" xmlns:a16="http://schemas.microsoft.com/office/drawing/2014/main" id="{CF9115C9-9707-4F61-9C55-8496D52389C3}"/>
                </a:ext>
              </a:extLst>
            </p:cNvPr>
            <p:cNvSpPr txBox="1"/>
            <p:nvPr/>
          </p:nvSpPr>
          <p:spPr>
            <a:xfrm rot="19364371">
              <a:off x="4163239" y="1362035"/>
              <a:ext cx="25048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25C75"/>
                  </a:solidFill>
                </a:rPr>
                <a:t>LC 166 sancionada</a:t>
              </a:r>
            </a:p>
          </p:txBody>
        </p:sp>
        <p:sp>
          <p:nvSpPr>
            <p:cNvPr id="45" name="Chave Esquerda 44">
              <a:extLst>
                <a:ext uri="{FF2B5EF4-FFF2-40B4-BE49-F238E27FC236}">
                  <a16:creationId xmlns="" xmlns:a16="http://schemas.microsoft.com/office/drawing/2014/main" id="{692E7F72-3654-4FFC-A47B-0C957286E6F6}"/>
                </a:ext>
              </a:extLst>
            </p:cNvPr>
            <p:cNvSpPr/>
            <p:nvPr/>
          </p:nvSpPr>
          <p:spPr>
            <a:xfrm rot="16200000">
              <a:off x="2010617" y="2421367"/>
              <a:ext cx="65712" cy="888469"/>
            </a:xfrm>
            <a:prstGeom prst="leftBrace">
              <a:avLst/>
            </a:prstGeom>
            <a:ln w="19050">
              <a:solidFill>
                <a:srgbClr val="025C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Chave Esquerda 45">
              <a:extLst>
                <a:ext uri="{FF2B5EF4-FFF2-40B4-BE49-F238E27FC236}">
                  <a16:creationId xmlns="" xmlns:a16="http://schemas.microsoft.com/office/drawing/2014/main" id="{1D139966-30DF-48EB-98C4-A45E3DF73869}"/>
                </a:ext>
              </a:extLst>
            </p:cNvPr>
            <p:cNvSpPr/>
            <p:nvPr/>
          </p:nvSpPr>
          <p:spPr>
            <a:xfrm rot="16200000">
              <a:off x="953056" y="2425988"/>
              <a:ext cx="65712" cy="888469"/>
            </a:xfrm>
            <a:prstGeom prst="leftBrace">
              <a:avLst/>
            </a:prstGeom>
            <a:ln w="19050">
              <a:solidFill>
                <a:srgbClr val="025C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="" xmlns:a16="http://schemas.microsoft.com/office/drawing/2014/main" id="{D3DD2779-AE8D-441A-B053-7633FACB5E5D}"/>
                </a:ext>
              </a:extLst>
            </p:cNvPr>
            <p:cNvSpPr txBox="1"/>
            <p:nvPr/>
          </p:nvSpPr>
          <p:spPr>
            <a:xfrm>
              <a:off x="166143" y="2943586"/>
              <a:ext cx="1616164" cy="29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rgbClr val="025C75"/>
                  </a:solidFill>
                </a:rPr>
                <a:t>Discussão Senado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="" xmlns:a16="http://schemas.microsoft.com/office/drawing/2014/main" id="{FACB27D2-373B-497C-B335-3B9063250BF2}"/>
                </a:ext>
              </a:extLst>
            </p:cNvPr>
            <p:cNvSpPr txBox="1"/>
            <p:nvPr/>
          </p:nvSpPr>
          <p:spPr>
            <a:xfrm>
              <a:off x="1387555" y="2944979"/>
              <a:ext cx="1616164" cy="291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rgbClr val="025C75"/>
                  </a:solidFill>
                </a:rPr>
                <a:t>Discussão Câmara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="" xmlns:a16="http://schemas.microsoft.com/office/drawing/2014/main" id="{171E0BB6-7068-44C8-B498-2A36F7175E7E}"/>
                </a:ext>
              </a:extLst>
            </p:cNvPr>
            <p:cNvSpPr txBox="1"/>
            <p:nvPr/>
          </p:nvSpPr>
          <p:spPr>
            <a:xfrm>
              <a:off x="4103094" y="2515971"/>
              <a:ext cx="1110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err="1">
                  <a:solidFill>
                    <a:srgbClr val="025C75"/>
                  </a:solidFill>
                </a:rPr>
                <a:t>Abr</a:t>
              </a:r>
              <a:r>
                <a:rPr lang="pt-BR" sz="1400" b="1" dirty="0">
                  <a:solidFill>
                    <a:srgbClr val="025C75"/>
                  </a:solidFill>
                </a:rPr>
                <a:t>/19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206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">
            <a:extLst>
              <a:ext uri="{FF2B5EF4-FFF2-40B4-BE49-F238E27FC236}">
                <a16:creationId xmlns="" xmlns:a16="http://schemas.microsoft.com/office/drawing/2014/main" id="{CACE35F1-2185-4CED-A43D-4F9E6EB7DA7E}"/>
              </a:ext>
            </a:extLst>
          </p:cNvPr>
          <p:cNvSpPr txBox="1"/>
          <p:nvPr/>
        </p:nvSpPr>
        <p:spPr>
          <a:xfrm>
            <a:off x="4234707" y="5550336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Fontes: BCB/REB </a:t>
            </a:r>
          </a:p>
          <a:p>
            <a:pPr algn="r"/>
            <a:r>
              <a:rPr lang="pt-BR" sz="1000" dirty="0">
                <a:solidFill>
                  <a:srgbClr val="006666"/>
                </a:solidFill>
              </a:rPr>
              <a:t>Cheque Especial: Estatísticas adicionais sobre sua utilização, Estudo Especial do Banco Central nº 60/2019.</a:t>
            </a: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="" xmlns:a16="http://schemas.microsoft.com/office/drawing/2014/main" id="{BCD5A3A6-5C8F-4C57-A86E-EE8837912FD3}"/>
              </a:ext>
            </a:extLst>
          </p:cNvPr>
          <p:cNvGrpSpPr/>
          <p:nvPr/>
        </p:nvGrpSpPr>
        <p:grpSpPr>
          <a:xfrm>
            <a:off x="293907" y="1448010"/>
            <a:ext cx="6075119" cy="4202182"/>
            <a:chOff x="392149" y="1626083"/>
            <a:chExt cx="6075119" cy="4202182"/>
          </a:xfrm>
        </p:grpSpPr>
        <p:grpSp>
          <p:nvGrpSpPr>
            <p:cNvPr id="29" name="Agrupar 28">
              <a:extLst>
                <a:ext uri="{FF2B5EF4-FFF2-40B4-BE49-F238E27FC236}">
                  <a16:creationId xmlns="" xmlns:a16="http://schemas.microsoft.com/office/drawing/2014/main" id="{B471793A-2C70-4F7E-99A8-B662F3AC3B88}"/>
                </a:ext>
              </a:extLst>
            </p:cNvPr>
            <p:cNvGrpSpPr/>
            <p:nvPr/>
          </p:nvGrpSpPr>
          <p:grpSpPr>
            <a:xfrm>
              <a:off x="392149" y="1626083"/>
              <a:ext cx="6075119" cy="4202182"/>
              <a:chOff x="392149" y="1626083"/>
              <a:chExt cx="6075119" cy="4202182"/>
            </a:xfrm>
          </p:grpSpPr>
          <p:graphicFrame>
            <p:nvGraphicFramePr>
              <p:cNvPr id="3" name="Gráfico 2">
                <a:extLst>
                  <a:ext uri="{FF2B5EF4-FFF2-40B4-BE49-F238E27FC236}">
                    <a16:creationId xmlns="" xmlns:a16="http://schemas.microsoft.com/office/drawing/2014/main" id="{F7604A62-6649-4DD6-8237-C44E0A656FD8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417236" y="1626083"/>
              <a:ext cx="6050032" cy="420218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CaixaDeTexto 12">
                <a:extLst>
                  <a:ext uri="{FF2B5EF4-FFF2-40B4-BE49-F238E27FC236}">
                    <a16:creationId xmlns="" xmlns:a16="http://schemas.microsoft.com/office/drawing/2014/main" id="{B4941519-7E7D-4A51-A431-EACB941735E6}"/>
                  </a:ext>
                </a:extLst>
              </p:cNvPr>
              <p:cNvSpPr txBox="1"/>
              <p:nvPr/>
            </p:nvSpPr>
            <p:spPr>
              <a:xfrm>
                <a:off x="392149" y="2355335"/>
                <a:ext cx="2576347" cy="14362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t-BR" sz="1400" b="1" dirty="0">
                    <a:solidFill>
                      <a:schemeClr val="bg2">
                        <a:lumMod val="50000"/>
                      </a:schemeClr>
                    </a:solidFill>
                  </a:rPr>
                  <a:t>6 meses ou mais no ano</a:t>
                </a:r>
              </a:p>
              <a:p>
                <a:pPr algn="r"/>
                <a:r>
                  <a:rPr lang="pt-BR" sz="1400" b="1" dirty="0">
                    <a:solidFill>
                      <a:schemeClr val="bg2">
                        <a:lumMod val="50000"/>
                      </a:schemeClr>
                    </a:solidFill>
                  </a:rPr>
                  <a:t>(    - ano todo)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pt-BR" sz="1400" b="1" dirty="0">
                    <a:solidFill>
                      <a:schemeClr val="bg2">
                        <a:lumMod val="50000"/>
                      </a:schemeClr>
                    </a:solidFill>
                  </a:rPr>
                  <a:t>maior dívida no cheque especial</a:t>
                </a:r>
              </a:p>
              <a:p>
                <a:pPr algn="r"/>
                <a:r>
                  <a:rPr lang="pt-BR" sz="1400" b="1" dirty="0">
                    <a:solidFill>
                      <a:schemeClr val="bg2">
                        <a:lumMod val="50000"/>
                      </a:schemeClr>
                    </a:solidFill>
                  </a:rPr>
                  <a:t>(     - total da dívida)</a:t>
                </a:r>
              </a:p>
              <a:p>
                <a:pPr algn="r">
                  <a:spcBef>
                    <a:spcPts val="200"/>
                  </a:spcBef>
                </a:pPr>
                <a:r>
                  <a:rPr lang="pt-BR" sz="1400" b="1" dirty="0">
                    <a:solidFill>
                      <a:schemeClr val="bg2">
                        <a:lumMod val="50000"/>
                      </a:schemeClr>
                    </a:solidFill>
                  </a:rPr>
                  <a:t>Inadimplentes</a:t>
                </a:r>
              </a:p>
              <a:p>
                <a:pPr algn="r"/>
                <a:r>
                  <a:rPr lang="pt-BR" sz="1400" b="1" dirty="0">
                    <a:solidFill>
                      <a:schemeClr val="bg2">
                        <a:lumMod val="50000"/>
                      </a:schemeClr>
                    </a:solidFill>
                  </a:rPr>
                  <a:t>(     - no cheque especial)</a:t>
                </a:r>
              </a:p>
            </p:txBody>
          </p:sp>
        </p:grpSp>
        <p:sp>
          <p:nvSpPr>
            <p:cNvPr id="14" name="Retângulo 13">
              <a:extLst>
                <a:ext uri="{FF2B5EF4-FFF2-40B4-BE49-F238E27FC236}">
                  <a16:creationId xmlns="" xmlns:a16="http://schemas.microsoft.com/office/drawing/2014/main" id="{870F3C45-F897-455F-B368-065B998695FA}"/>
                </a:ext>
              </a:extLst>
            </p:cNvPr>
            <p:cNvSpPr/>
            <p:nvPr/>
          </p:nvSpPr>
          <p:spPr>
            <a:xfrm>
              <a:off x="1921995" y="2691670"/>
              <a:ext cx="98676" cy="98676"/>
            </a:xfrm>
            <a:prstGeom prst="rect">
              <a:avLst/>
            </a:prstGeom>
            <a:solidFill>
              <a:srgbClr val="F07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="" xmlns:a16="http://schemas.microsoft.com/office/drawing/2014/main" id="{7692B84F-3007-48E5-AFA3-9383EDDF4B6C}"/>
                </a:ext>
              </a:extLst>
            </p:cNvPr>
            <p:cNvSpPr/>
            <p:nvPr/>
          </p:nvSpPr>
          <p:spPr>
            <a:xfrm>
              <a:off x="1487819" y="3130003"/>
              <a:ext cx="98676" cy="98676"/>
            </a:xfrm>
            <a:prstGeom prst="rect">
              <a:avLst/>
            </a:prstGeom>
            <a:solidFill>
              <a:srgbClr val="F07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="" xmlns:a16="http://schemas.microsoft.com/office/drawing/2014/main" id="{D7FDEE09-647E-48BA-815E-B31373BEA102}"/>
                </a:ext>
              </a:extLst>
            </p:cNvPr>
            <p:cNvSpPr/>
            <p:nvPr/>
          </p:nvSpPr>
          <p:spPr>
            <a:xfrm>
              <a:off x="1145742" y="3582452"/>
              <a:ext cx="98676" cy="98676"/>
            </a:xfrm>
            <a:prstGeom prst="rect">
              <a:avLst/>
            </a:prstGeom>
            <a:solidFill>
              <a:srgbClr val="F07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Título 4">
            <a:extLst>
              <a:ext uri="{FF2B5EF4-FFF2-40B4-BE49-F238E27FC236}">
                <a16:creationId xmlns="" xmlns:a16="http://schemas.microsoft.com/office/drawing/2014/main" id="{FEF568FE-0F9B-4148-92C2-5396F0D0C723}"/>
              </a:ext>
            </a:extLst>
          </p:cNvPr>
          <p:cNvSpPr txBox="1">
            <a:spLocks/>
          </p:cNvSpPr>
          <p:nvPr/>
        </p:nvSpPr>
        <p:spPr>
          <a:xfrm>
            <a:off x="356172" y="354480"/>
            <a:ext cx="7682928" cy="535335"/>
          </a:xfrm>
          <a:prstGeom prst="rect">
            <a:avLst/>
          </a:prstGeom>
        </p:spPr>
        <p:txBody>
          <a:bodyPr vert="horz" lIns="92364" tIns="46182" rIns="92364" bIns="46182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>
                <a:solidFill>
                  <a:srgbClr val="015C79"/>
                </a:solidFill>
                <a:latin typeface="+mn-lt"/>
                <a:cs typeface="Arial" charset="0"/>
              </a:rPr>
              <a:t>Linhas emergenciais são regressivas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="" xmlns:a16="http://schemas.microsoft.com/office/drawing/2014/main" id="{721BF615-2349-4E33-9F76-D5A49985DD16}"/>
              </a:ext>
            </a:extLst>
          </p:cNvPr>
          <p:cNvSpPr/>
          <p:nvPr/>
        </p:nvSpPr>
        <p:spPr>
          <a:xfrm>
            <a:off x="1080608" y="5443120"/>
            <a:ext cx="4404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rgbClr val="1A7474"/>
                </a:solidFill>
              </a:rPr>
              <a:t>BC</a:t>
            </a:r>
            <a:r>
              <a:rPr lang="pt-BR" sz="2800" b="1" i="1" dirty="0">
                <a:solidFill>
                  <a:srgbClr val="B69144"/>
                </a:solidFill>
              </a:rPr>
              <a:t>educação</a:t>
            </a:r>
            <a:endParaRPr lang="pt-BR" sz="2400" dirty="0"/>
          </a:p>
        </p:txBody>
      </p:sp>
      <p:grpSp>
        <p:nvGrpSpPr>
          <p:cNvPr id="24" name="Grupo 10">
            <a:extLst>
              <a:ext uri="{FF2B5EF4-FFF2-40B4-BE49-F238E27FC236}">
                <a16:creationId xmlns="" xmlns:a16="http://schemas.microsoft.com/office/drawing/2014/main" id="{EE1ACF10-B77F-4303-BDC8-E8C953626615}"/>
              </a:ext>
            </a:extLst>
          </p:cNvPr>
          <p:cNvGrpSpPr/>
          <p:nvPr/>
        </p:nvGrpSpPr>
        <p:grpSpPr>
          <a:xfrm>
            <a:off x="780661" y="5513012"/>
            <a:ext cx="372949" cy="371089"/>
            <a:chOff x="-289681" y="6917663"/>
            <a:chExt cx="3916985" cy="3897439"/>
          </a:xfrm>
        </p:grpSpPr>
        <p:sp>
          <p:nvSpPr>
            <p:cNvPr id="25" name="Paralelogramo 24">
              <a:extLst>
                <a:ext uri="{FF2B5EF4-FFF2-40B4-BE49-F238E27FC236}">
                  <a16:creationId xmlns="" xmlns:a16="http://schemas.microsoft.com/office/drawing/2014/main" id="{E5874FAB-2C87-45EE-B1D5-39A621E753F5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="" xmlns:a16="http://schemas.microsoft.com/office/drawing/2014/main" id="{26E84902-4BF5-4A14-839B-F4C482938F48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Paralelogramo 26">
              <a:extLst>
                <a:ext uri="{FF2B5EF4-FFF2-40B4-BE49-F238E27FC236}">
                  <a16:creationId xmlns="" xmlns:a16="http://schemas.microsoft.com/office/drawing/2014/main" id="{6F211ED0-1AAF-4C82-B2FA-2B0D21069AF2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Paralelogramo 27">
              <a:extLst>
                <a:ext uri="{FF2B5EF4-FFF2-40B4-BE49-F238E27FC236}">
                  <a16:creationId xmlns="" xmlns:a16="http://schemas.microsoft.com/office/drawing/2014/main" id="{98B504CC-CF65-4814-81CD-49F8F2661D52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CDB3B686-0A61-4469-9647-54EE26902E44}"/>
              </a:ext>
            </a:extLst>
          </p:cNvPr>
          <p:cNvSpPr/>
          <p:nvPr/>
        </p:nvSpPr>
        <p:spPr>
          <a:xfrm>
            <a:off x="3975818" y="1351758"/>
            <a:ext cx="2818682" cy="5764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4">
            <a:extLst>
              <a:ext uri="{FF2B5EF4-FFF2-40B4-BE49-F238E27FC236}">
                <a16:creationId xmlns="" xmlns:a16="http://schemas.microsoft.com/office/drawing/2014/main" id="{11DA6071-F5AC-48A4-989C-42076BB620F3}"/>
              </a:ext>
            </a:extLst>
          </p:cNvPr>
          <p:cNvSpPr txBox="1">
            <a:spLocks/>
          </p:cNvSpPr>
          <p:nvPr/>
        </p:nvSpPr>
        <p:spPr>
          <a:xfrm>
            <a:off x="356172" y="790918"/>
            <a:ext cx="7682928" cy="535335"/>
          </a:xfrm>
          <a:prstGeom prst="rect">
            <a:avLst/>
          </a:prstGeom>
        </p:spPr>
        <p:txBody>
          <a:bodyPr vert="horz" lIns="92364" tIns="46182" rIns="92364" bIns="46182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800" dirty="0">
                <a:solidFill>
                  <a:srgbClr val="015C79"/>
                </a:solidFill>
                <a:latin typeface="Calibri" panose="020F0502020204030204" pitchFamily="34" charset="0"/>
                <a:cs typeface="Arial" charset="0"/>
              </a:rPr>
              <a:t>Cheque especial </a:t>
            </a:r>
            <a:endParaRPr lang="pt-BR" sz="1800" dirty="0">
              <a:solidFill>
                <a:srgbClr val="015C79"/>
              </a:solidFill>
              <a:latin typeface="+mj-lt"/>
              <a:cs typeface="Arial" charset="0"/>
            </a:endParaRPr>
          </a:p>
        </p:txBody>
      </p:sp>
      <p:sp>
        <p:nvSpPr>
          <p:cNvPr id="22" name="Espaço Reservado para Número de Slide 2">
            <a:extLst>
              <a:ext uri="{FF2B5EF4-FFF2-40B4-BE49-F238E27FC236}">
                <a16:creationId xmlns="" xmlns:a16="http://schemas.microsoft.com/office/drawing/2014/main" id="{66FD9CB4-9BE4-4D3A-8BA4-DCDDFC6C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5876" y="6379444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32" name="CaixaDeTexto 31">
            <a:extLst>
              <a:ext uri="{FF2B5EF4-FFF2-40B4-BE49-F238E27FC236}">
                <a16:creationId xmlns="" xmlns:a16="http://schemas.microsoft.com/office/drawing/2014/main" id="{9D334067-8BBA-4AAF-94B4-00A89661DE59}"/>
              </a:ext>
            </a:extLst>
          </p:cNvPr>
          <p:cNvSpPr txBox="1"/>
          <p:nvPr/>
        </p:nvSpPr>
        <p:spPr>
          <a:xfrm>
            <a:off x="1823753" y="1585110"/>
            <a:ext cx="23209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015C79"/>
                </a:solidFill>
              </a:rPr>
              <a:t>Perfil do usuário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2E3CCFB9-AC5D-4FB2-B8CD-2D63B439850C}"/>
              </a:ext>
            </a:extLst>
          </p:cNvPr>
          <p:cNvSpPr txBox="1"/>
          <p:nvPr/>
        </p:nvSpPr>
        <p:spPr>
          <a:xfrm>
            <a:off x="6652783" y="1585110"/>
            <a:ext cx="47691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015C79"/>
                </a:solidFill>
              </a:rPr>
              <a:t>Quanto maior a renda do tomador, menor seu comprometimento de renda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5A0E9C2-ADF4-4F08-9821-714A771F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83" y="2492488"/>
            <a:ext cx="4941472" cy="27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7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4">
            <a:extLst>
              <a:ext uri="{FF2B5EF4-FFF2-40B4-BE49-F238E27FC236}">
                <a16:creationId xmlns="" xmlns:a16="http://schemas.microsoft.com/office/drawing/2014/main" id="{FEF568FE-0F9B-4148-92C2-5396F0D0C723}"/>
              </a:ext>
            </a:extLst>
          </p:cNvPr>
          <p:cNvSpPr txBox="1">
            <a:spLocks/>
          </p:cNvSpPr>
          <p:nvPr/>
        </p:nvSpPr>
        <p:spPr>
          <a:xfrm>
            <a:off x="356172" y="663576"/>
            <a:ext cx="7682928" cy="535335"/>
          </a:xfrm>
          <a:prstGeom prst="rect">
            <a:avLst/>
          </a:prstGeom>
        </p:spPr>
        <p:txBody>
          <a:bodyPr vert="horz" lIns="92364" tIns="46182" rIns="92364" bIns="46182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3000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Cheque especial, educação financeira é chave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="" xmlns:a16="http://schemas.microsoft.com/office/drawing/2014/main" id="{721BF615-2349-4E33-9F76-D5A49985DD16}"/>
              </a:ext>
            </a:extLst>
          </p:cNvPr>
          <p:cNvSpPr/>
          <p:nvPr/>
        </p:nvSpPr>
        <p:spPr>
          <a:xfrm>
            <a:off x="1071879" y="5351531"/>
            <a:ext cx="2052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rgbClr val="1A7474"/>
                </a:solidFill>
              </a:rPr>
              <a:t>BC</a:t>
            </a:r>
            <a:r>
              <a:rPr lang="pt-BR" sz="2800" b="1" i="1" dirty="0">
                <a:solidFill>
                  <a:srgbClr val="B69144"/>
                </a:solidFill>
              </a:rPr>
              <a:t>educação</a:t>
            </a:r>
            <a:endParaRPr lang="pt-BR" sz="2400" dirty="0"/>
          </a:p>
        </p:txBody>
      </p:sp>
      <p:grpSp>
        <p:nvGrpSpPr>
          <p:cNvPr id="24" name="Grupo 10">
            <a:extLst>
              <a:ext uri="{FF2B5EF4-FFF2-40B4-BE49-F238E27FC236}">
                <a16:creationId xmlns="" xmlns:a16="http://schemas.microsoft.com/office/drawing/2014/main" id="{EE1ACF10-B77F-4303-BDC8-E8C953626615}"/>
              </a:ext>
            </a:extLst>
          </p:cNvPr>
          <p:cNvGrpSpPr/>
          <p:nvPr/>
        </p:nvGrpSpPr>
        <p:grpSpPr>
          <a:xfrm>
            <a:off x="779971" y="5428235"/>
            <a:ext cx="372949" cy="371089"/>
            <a:chOff x="-289681" y="6917663"/>
            <a:chExt cx="3916985" cy="3897439"/>
          </a:xfrm>
        </p:grpSpPr>
        <p:sp>
          <p:nvSpPr>
            <p:cNvPr id="25" name="Paralelogramo 24">
              <a:extLst>
                <a:ext uri="{FF2B5EF4-FFF2-40B4-BE49-F238E27FC236}">
                  <a16:creationId xmlns="" xmlns:a16="http://schemas.microsoft.com/office/drawing/2014/main" id="{E5874FAB-2C87-45EE-B1D5-39A621E753F5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="" xmlns:a16="http://schemas.microsoft.com/office/drawing/2014/main" id="{26E84902-4BF5-4A14-839B-F4C482938F48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Paralelogramo 26">
              <a:extLst>
                <a:ext uri="{FF2B5EF4-FFF2-40B4-BE49-F238E27FC236}">
                  <a16:creationId xmlns="" xmlns:a16="http://schemas.microsoft.com/office/drawing/2014/main" id="{6F211ED0-1AAF-4C82-B2FA-2B0D21069AF2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Paralelogramo 27">
              <a:extLst>
                <a:ext uri="{FF2B5EF4-FFF2-40B4-BE49-F238E27FC236}">
                  <a16:creationId xmlns="" xmlns:a16="http://schemas.microsoft.com/office/drawing/2014/main" id="{98B504CC-CF65-4814-81CD-49F8F2661D52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897A430F-4AAD-47D1-953B-9420D4ABFA73}"/>
              </a:ext>
            </a:extLst>
          </p:cNvPr>
          <p:cNvSpPr/>
          <p:nvPr/>
        </p:nvSpPr>
        <p:spPr>
          <a:xfrm>
            <a:off x="7391400" y="2471325"/>
            <a:ext cx="3594100" cy="1059275"/>
          </a:xfrm>
          <a:prstGeom prst="rect">
            <a:avLst/>
          </a:prstGeom>
          <a:solidFill>
            <a:srgbClr val="B69144"/>
          </a:solidFill>
          <a:ln>
            <a:noFill/>
          </a:ln>
          <a:effectLst>
            <a:outerShdw blurRad="330200" dist="292100" dir="4860000" algn="tl" rotWithShape="0">
              <a:schemeClr val="accent4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Conteúdo 4">
            <a:extLst>
              <a:ext uri="{FF2B5EF4-FFF2-40B4-BE49-F238E27FC236}">
                <a16:creationId xmlns="" xmlns:a16="http://schemas.microsoft.com/office/drawing/2014/main" id="{2EF04F07-29D3-4EC7-86CE-C19A472847F5}"/>
              </a:ext>
            </a:extLst>
          </p:cNvPr>
          <p:cNvSpPr txBox="1">
            <a:spLocks/>
          </p:cNvSpPr>
          <p:nvPr/>
        </p:nvSpPr>
        <p:spPr bwMode="auto">
          <a:xfrm>
            <a:off x="665255" y="1834627"/>
            <a:ext cx="5218042" cy="26644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0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sz="2400" dirty="0"/>
              <a:t>Espaço para avançar junto aos usuários:</a:t>
            </a:r>
          </a:p>
          <a:p>
            <a:pPr marL="425450" indent="-342900">
              <a:spcBef>
                <a:spcPts val="0"/>
              </a:spcBef>
              <a:spcAft>
                <a:spcPts val="1800"/>
              </a:spcAft>
            </a:pPr>
            <a:r>
              <a:rPr lang="pt-BR" sz="2400" dirty="0"/>
              <a:t>Compreensão do funcionamento do instrumento</a:t>
            </a:r>
          </a:p>
          <a:p>
            <a:pPr marL="425450" indent="-342900">
              <a:spcBef>
                <a:spcPts val="0"/>
              </a:spcBef>
              <a:spcAft>
                <a:spcPts val="1800"/>
              </a:spcAft>
            </a:pPr>
            <a:r>
              <a:rPr lang="pt-BR" sz="2400" dirty="0"/>
              <a:t>Capacidade de escolha dos instrumentos mais adequados às suas necessidades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="" xmlns:a16="http://schemas.microsoft.com/office/drawing/2014/main" id="{FA241AFF-F137-4E5A-B848-35A0B5423AE1}"/>
              </a:ext>
            </a:extLst>
          </p:cNvPr>
          <p:cNvSpPr txBox="1"/>
          <p:nvPr/>
        </p:nvSpPr>
        <p:spPr>
          <a:xfrm>
            <a:off x="7287370" y="2645271"/>
            <a:ext cx="3821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Ação: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Educação Financeira</a:t>
            </a:r>
          </a:p>
        </p:txBody>
      </p:sp>
      <p:sp>
        <p:nvSpPr>
          <p:cNvPr id="14" name="Espaço Reservado para Número de Slide 2">
            <a:extLst>
              <a:ext uri="{FF2B5EF4-FFF2-40B4-BE49-F238E27FC236}">
                <a16:creationId xmlns="" xmlns:a16="http://schemas.microsoft.com/office/drawing/2014/main" id="{FBF45054-72E4-4457-848B-AF7B3ED7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5186" y="6410379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15" name="CaixaDeTexto 1"/>
          <p:cNvSpPr txBox="1"/>
          <p:nvPr/>
        </p:nvSpPr>
        <p:spPr>
          <a:xfrm>
            <a:off x="4241323" y="5714762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rgbClr val="006666"/>
                </a:solidFill>
              </a:rPr>
              <a:t>Fonte: BCB/REB.</a:t>
            </a:r>
          </a:p>
          <a:p>
            <a:pPr algn="r"/>
            <a:endParaRPr lang="pt-BR" sz="1000" dirty="0">
              <a:solidFill>
                <a:srgbClr val="006666"/>
              </a:solidFill>
            </a:endParaRP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43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1FE9162-EC36-4C84-B25A-BB591712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4044" y="-835"/>
            <a:ext cx="7296150" cy="61483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D6B362CD-6AD0-4B2B-A38B-69AE641A1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1443">
            <a:off x="6391115" y="633539"/>
            <a:ext cx="5994084" cy="286043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4DED629-7E43-4FA4-8908-7EBE6A5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13584"/>
            <a:ext cx="4904044" cy="6140353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284684" y="6376360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35</a:t>
            </a:fld>
            <a:endParaRPr lang="pt-BR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9D5F4190-E37D-49A8-9D97-99ECF017182B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Destaques</a:t>
            </a: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B579B1E4-AE33-4565-A892-5BE38FDF1776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BF506854-9612-4D80-B9BF-E1C677F61244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9B71C5C3-3D14-4F4A-BB9D-CB7721454B57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8A3F7E2E-8E40-4136-BA95-D34B57A4BE53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4067CF80-FDE6-47D4-9E3E-3205755F2829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81E688A1-3DDC-46E9-97EC-108A67B588D3}"/>
              </a:ext>
            </a:extLst>
          </p:cNvPr>
          <p:cNvSpPr txBox="1"/>
          <p:nvPr/>
        </p:nvSpPr>
        <p:spPr>
          <a:xfrm>
            <a:off x="0" y="1429711"/>
            <a:ext cx="6444855" cy="328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srgbClr val="015C79"/>
              </a:solidFill>
            </a:endParaRPr>
          </a:p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Iniciativa de Mercado de Capitais</a:t>
            </a:r>
            <a:r>
              <a:rPr lang="pt-BR" sz="2000" dirty="0">
                <a:solidFill>
                  <a:srgbClr val="015C79"/>
                </a:solidFill>
              </a:rPr>
              <a:t>: 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facilitar o acesso e promover a concorrência; 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rgbClr val="015C79"/>
                </a:solidFill>
              </a:rPr>
              <a:t>S</a:t>
            </a:r>
            <a:r>
              <a:rPr lang="pt-BR" i="1" dirty="0" err="1">
                <a:solidFill>
                  <a:srgbClr val="015C79"/>
                </a:solidFill>
              </a:rPr>
              <a:t>andbox</a:t>
            </a:r>
            <a:r>
              <a:rPr lang="pt-BR" dirty="0">
                <a:solidFill>
                  <a:srgbClr val="015C79"/>
                </a:solidFill>
              </a:rPr>
              <a:t> regulatório.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800" dirty="0">
              <a:solidFill>
                <a:srgbClr val="015C79"/>
              </a:solidFill>
            </a:endParaRPr>
          </a:p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15C79"/>
              </a:solidFill>
            </a:endParaRPr>
          </a:p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Norma de crédito rural</a:t>
            </a:r>
            <a:r>
              <a:rPr lang="pt-BR" dirty="0">
                <a:solidFill>
                  <a:srgbClr val="015C79"/>
                </a:solidFill>
              </a:rPr>
              <a:t>: 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Novos limites de financiamento.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2478E3C4-35E8-455F-BD3F-369DCCD86E06}"/>
              </a:ext>
            </a:extLst>
          </p:cNvPr>
          <p:cNvGrpSpPr/>
          <p:nvPr/>
        </p:nvGrpSpPr>
        <p:grpSpPr>
          <a:xfrm rot="460246">
            <a:off x="7339745" y="3298219"/>
            <a:ext cx="4570793" cy="2543564"/>
            <a:chOff x="6368195" y="3317269"/>
            <a:chExt cx="4570793" cy="254356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3412" y="4294612"/>
              <a:ext cx="4560359" cy="117853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629" y="3317269"/>
              <a:ext cx="4560359" cy="990600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368195" y="5214502"/>
              <a:ext cx="456159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2">
                      <a:lumMod val="25000"/>
                    </a:schemeClr>
                  </a:solidFill>
                </a:rPr>
                <a:t>Já há operações fechadas a 6% ao ano; bancos privados continuam a crescer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937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A43FEB82-35A4-4A94-8D46-9E97BA08E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0"/>
            <a:ext cx="4904044" cy="614035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790946B9-8568-4BB1-8FCF-15BE1C896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4044" y="-8022"/>
            <a:ext cx="7296150" cy="6148375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2910380" y="3981235"/>
            <a:ext cx="4748264" cy="1855043"/>
            <a:chOff x="2381162" y="3148012"/>
            <a:chExt cx="7219950" cy="260032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50" y="3148012"/>
              <a:ext cx="7181762" cy="561975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1162" y="3709987"/>
              <a:ext cx="7219950" cy="2038350"/>
            </a:xfrm>
            <a:prstGeom prst="rect">
              <a:avLst/>
            </a:prstGeom>
          </p:spPr>
        </p:pic>
      </p:grpSp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98445AB5-CB7C-4416-89A8-29CF3F6E6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44033">
            <a:off x="8772376" y="850354"/>
            <a:ext cx="3338358" cy="3488342"/>
          </a:xfrm>
          <a:prstGeom prst="rect">
            <a:avLst/>
          </a:prstGeom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0" y="6420029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2EEF0F52-42DF-4608-A811-02548ACA44D8}"/>
              </a:ext>
            </a:extLst>
          </p:cNvPr>
          <p:cNvSpPr txBox="1">
            <a:spLocks/>
          </p:cNvSpPr>
          <p:nvPr/>
        </p:nvSpPr>
        <p:spPr>
          <a:xfrm>
            <a:off x="318495" y="495853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Home Equity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: elevado potencial</a:t>
            </a:r>
            <a:endParaRPr lang="pt-BR" sz="3200" b="1" i="1" dirty="0">
              <a:solidFill>
                <a:srgbClr val="025C75"/>
              </a:solidFill>
              <a:latin typeface="Calibri" panose="020F0502020204030204" pitchFamily="34" charset="0"/>
              <a:cs typeface="Arial" charset="0"/>
            </a:endParaRP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AB94A61B-7957-40A9-8187-9E50377C729D}"/>
              </a:ext>
            </a:extLst>
          </p:cNvPr>
          <p:cNvGrpSpPr/>
          <p:nvPr/>
        </p:nvGrpSpPr>
        <p:grpSpPr>
          <a:xfrm>
            <a:off x="2221251" y="559254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AD673A1E-CF90-4951-A19A-8CFD6AD513A5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2982E30E-1DF7-4236-8FD1-E3EA843BEB8D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1F2FD18E-C8D1-4DE4-AB50-644C5ACADB7F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B9E1AEF6-6622-4670-B3F3-E16593D8D4E0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ítulo 3">
            <a:extLst>
              <a:ext uri="{FF2B5EF4-FFF2-40B4-BE49-F238E27FC236}">
                <a16:creationId xmlns="" xmlns:a16="http://schemas.microsoft.com/office/drawing/2014/main" id="{FC133301-5E8B-4CA3-89CB-1C398D8E9747}"/>
              </a:ext>
            </a:extLst>
          </p:cNvPr>
          <p:cNvSpPr txBox="1">
            <a:spLocks/>
          </p:cNvSpPr>
          <p:nvPr/>
        </p:nvSpPr>
        <p:spPr bwMode="auto">
          <a:xfrm>
            <a:off x="195946" y="1420123"/>
            <a:ext cx="6044598" cy="5026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Cerca de R$ 500 bilhões podem ser injetados no mercado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Taxas já chegam à casa dos 13% a.a.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Grandes instituições financeiras têm reforçado a oferta do produto aos clientes, com redução de taxas, enquanto as </a:t>
            </a:r>
            <a:r>
              <a:rPr lang="pt-BR" sz="2000" i="1" dirty="0"/>
              <a:t>startups</a:t>
            </a:r>
            <a:r>
              <a:rPr lang="pt-BR" sz="2000" dirty="0"/>
              <a:t> ampliam o volume de recursos para a modalidade.</a:t>
            </a:r>
          </a:p>
          <a:p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0140096" y="4122120"/>
            <a:ext cx="5687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50000"/>
                  </a:schemeClr>
                </a:solidFill>
              </a:rPr>
              <a:t>5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C3A4A64D-08D7-41E0-912F-3FDEE94E4302}"/>
              </a:ext>
            </a:extLst>
          </p:cNvPr>
          <p:cNvGrpSpPr/>
          <p:nvPr/>
        </p:nvGrpSpPr>
        <p:grpSpPr>
          <a:xfrm>
            <a:off x="6762048" y="2560156"/>
            <a:ext cx="5455089" cy="4084072"/>
            <a:chOff x="6183984" y="1294775"/>
            <a:chExt cx="5455089" cy="4084072"/>
          </a:xfrm>
        </p:grpSpPr>
        <p:pic>
          <p:nvPicPr>
            <p:cNvPr id="12" name="Imagem 11">
              <a:extLst>
                <a:ext uri="{FF2B5EF4-FFF2-40B4-BE49-F238E27FC236}">
                  <a16:creationId xmlns="" xmlns:a16="http://schemas.microsoft.com/office/drawing/2014/main" id="{E196915B-CB46-459C-981F-3843D20A3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984" y="1294775"/>
              <a:ext cx="5455089" cy="4084072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60094" y="2062361"/>
              <a:ext cx="3904282" cy="1180461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7023589" y="3643376"/>
              <a:ext cx="3713541" cy="311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60095" y="3242822"/>
              <a:ext cx="3904282" cy="400554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8409872" y="3422174"/>
              <a:ext cx="2327257" cy="385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8556" y="2714529"/>
            <a:ext cx="3982072" cy="6459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8CB078A-FFE0-4EEC-AB3A-49FB0B67B482}"/>
              </a:ext>
            </a:extLst>
          </p:cNvPr>
          <p:cNvSpPr/>
          <p:nvPr/>
        </p:nvSpPr>
        <p:spPr>
          <a:xfrm>
            <a:off x="7602192" y="4092421"/>
            <a:ext cx="1988084" cy="39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022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21FE9162-EC36-4C84-B25A-BB591712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1877" y="-5514"/>
            <a:ext cx="7296150" cy="614837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34DED629-7E43-4FA4-8908-7EBE6A5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0"/>
            <a:ext cx="4904044" cy="614035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3EE7683-16A9-4BA0-954B-909317257ACD}"/>
              </a:ext>
            </a:extLst>
          </p:cNvPr>
          <p:cNvSpPr txBox="1"/>
          <p:nvPr/>
        </p:nvSpPr>
        <p:spPr>
          <a:xfrm>
            <a:off x="-103923" y="1399404"/>
            <a:ext cx="7022969" cy="274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Uso, nos financiamentos imobiliários, do IPCA como indexador dos contratos.</a:t>
            </a:r>
            <a:endParaRPr lang="pt-BR" b="1" dirty="0">
              <a:solidFill>
                <a:srgbClr val="015C79"/>
              </a:solidFill>
            </a:endParaRP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CEF – financiamento pelo IPCA:</a:t>
            </a:r>
          </a:p>
          <a:p>
            <a:pPr marL="1771650" lvl="3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Esperado para um ano foi alcançado em 45 dias;</a:t>
            </a:r>
          </a:p>
          <a:p>
            <a:pPr marL="1771650" lvl="3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R$ 2 bilhões já concedidos;</a:t>
            </a:r>
          </a:p>
          <a:p>
            <a:pPr marL="1771650" lvl="3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R$ 10 bilhões aprovados.</a:t>
            </a: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srgbClr val="015C79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B359E35-717C-4890-84F5-354919955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7736">
            <a:off x="5008027" y="3763591"/>
            <a:ext cx="3162300" cy="1819275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="" xmlns:a16="http://schemas.microsoft.com/office/drawing/2014/main" id="{623696DA-5E15-4C90-B649-8E70590B87E3}"/>
              </a:ext>
            </a:extLst>
          </p:cNvPr>
          <p:cNvGrpSpPr/>
          <p:nvPr/>
        </p:nvGrpSpPr>
        <p:grpSpPr>
          <a:xfrm rot="565776">
            <a:off x="7624503" y="85445"/>
            <a:ext cx="4781550" cy="2754899"/>
            <a:chOff x="3705225" y="2857500"/>
            <a:chExt cx="4781550" cy="2754899"/>
          </a:xfrm>
        </p:grpSpPr>
        <p:pic>
          <p:nvPicPr>
            <p:cNvPr id="22" name="Imagem 21">
              <a:extLst>
                <a:ext uri="{FF2B5EF4-FFF2-40B4-BE49-F238E27FC236}">
                  <a16:creationId xmlns="" xmlns:a16="http://schemas.microsoft.com/office/drawing/2014/main" id="{B1E05F6E-199D-4953-A3A5-7D3931C28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5225" y="2857500"/>
              <a:ext cx="4781550" cy="1143000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="" xmlns:a16="http://schemas.microsoft.com/office/drawing/2014/main" id="{96109F24-A7A8-4447-A615-7D7A8AEA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4275" y="3945524"/>
              <a:ext cx="4762500" cy="1666875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168D5199-BEF2-40EE-ADA8-0E425AEB6388}"/>
              </a:ext>
            </a:extLst>
          </p:cNvPr>
          <p:cNvGrpSpPr/>
          <p:nvPr/>
        </p:nvGrpSpPr>
        <p:grpSpPr>
          <a:xfrm rot="279677">
            <a:off x="7211050" y="2386101"/>
            <a:ext cx="4897925" cy="1400839"/>
            <a:chOff x="1281112" y="3124200"/>
            <a:chExt cx="9629775" cy="2174631"/>
          </a:xfrm>
        </p:grpSpPr>
        <p:pic>
          <p:nvPicPr>
            <p:cNvPr id="25" name="Imagem 24">
              <a:extLst>
                <a:ext uri="{FF2B5EF4-FFF2-40B4-BE49-F238E27FC236}">
                  <a16:creationId xmlns="" xmlns:a16="http://schemas.microsoft.com/office/drawing/2014/main" id="{E2B3312F-34B0-4C4A-8E41-0BED7FBB7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1112" y="3124200"/>
              <a:ext cx="9629775" cy="609600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="" xmlns:a16="http://schemas.microsoft.com/office/drawing/2014/main" id="{9EE395A1-E3D8-46F6-88BB-A9B6F074F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4924" y="3698634"/>
              <a:ext cx="9582150" cy="1600197"/>
            </a:xfrm>
            <a:prstGeom prst="rect">
              <a:avLst/>
            </a:prstGeom>
          </p:spPr>
        </p:pic>
      </p:grp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284684" y="6425412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37</a:t>
            </a:fld>
            <a:endParaRPr lang="pt-BR" dirty="0"/>
          </a:p>
        </p:txBody>
      </p:sp>
      <p:sp>
        <p:nvSpPr>
          <p:cNvPr id="9" name="Título 4">
            <a:extLst>
              <a:ext uri="{FF2B5EF4-FFF2-40B4-BE49-F238E27FC236}">
                <a16:creationId xmlns="" xmlns:a16="http://schemas.microsoft.com/office/drawing/2014/main" id="{F673511E-66D0-4227-B456-13D99615A5D4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Destaques</a:t>
            </a:r>
          </a:p>
        </p:txBody>
      </p:sp>
      <p:grpSp>
        <p:nvGrpSpPr>
          <p:cNvPr id="10" name="Grupo 25">
            <a:extLst>
              <a:ext uri="{FF2B5EF4-FFF2-40B4-BE49-F238E27FC236}">
                <a16:creationId xmlns="" xmlns:a16="http://schemas.microsoft.com/office/drawing/2014/main" id="{16CC24A0-60AB-4E1F-ABC7-36D880600B3B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11" name="Paralelogramo 10">
              <a:extLst>
                <a:ext uri="{FF2B5EF4-FFF2-40B4-BE49-F238E27FC236}">
                  <a16:creationId xmlns="" xmlns:a16="http://schemas.microsoft.com/office/drawing/2014/main" id="{89C73E0D-D678-4B3D-BC99-D67E11ADFDAF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Paralelogramo 11">
              <a:extLst>
                <a:ext uri="{FF2B5EF4-FFF2-40B4-BE49-F238E27FC236}">
                  <a16:creationId xmlns="" xmlns:a16="http://schemas.microsoft.com/office/drawing/2014/main" id="{69EA1004-1BF2-477B-84E3-08FF7FCFFC96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Paralelogramo 13">
              <a:extLst>
                <a:ext uri="{FF2B5EF4-FFF2-40B4-BE49-F238E27FC236}">
                  <a16:creationId xmlns="" xmlns:a16="http://schemas.microsoft.com/office/drawing/2014/main" id="{3D4DA906-A880-4350-878C-C762B82BCCA9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Paralelogramo 14">
              <a:extLst>
                <a:ext uri="{FF2B5EF4-FFF2-40B4-BE49-F238E27FC236}">
                  <a16:creationId xmlns="" xmlns:a16="http://schemas.microsoft.com/office/drawing/2014/main" id="{7840C533-1010-44BD-A70A-AE8FCD17E2F4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46BA0563-74C7-40E0-8E84-19C18C43B2A7}"/>
              </a:ext>
            </a:extLst>
          </p:cNvPr>
          <p:cNvGrpSpPr/>
          <p:nvPr/>
        </p:nvGrpSpPr>
        <p:grpSpPr>
          <a:xfrm>
            <a:off x="7824523" y="3796991"/>
            <a:ext cx="4376708" cy="2318383"/>
            <a:chOff x="7056200" y="1434617"/>
            <a:chExt cx="4027108" cy="2043875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6200" y="1434617"/>
              <a:ext cx="4027108" cy="896387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3985" y="2331004"/>
              <a:ext cx="3990851" cy="683833"/>
            </a:xfrm>
            <a:prstGeom prst="rect">
              <a:avLst/>
            </a:prstGeom>
            <a:noFill/>
          </p:spPr>
        </p:pic>
        <p:sp>
          <p:nvSpPr>
            <p:cNvPr id="8" name="Retângulo 7"/>
            <p:cNvSpPr/>
            <p:nvPr/>
          </p:nvSpPr>
          <p:spPr>
            <a:xfrm>
              <a:off x="8426266" y="1505378"/>
              <a:ext cx="499621" cy="268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65799" y="3014838"/>
              <a:ext cx="3999036" cy="46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39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4DED629-7E43-4FA4-8908-7EBE6A5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-2818" y="5273"/>
            <a:ext cx="4904044" cy="614035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1FE9162-EC36-4C84-B25A-BB591712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5277" y="-3963"/>
            <a:ext cx="7296150" cy="6148375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375673" y="6390378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38</a:t>
            </a:fld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3EE7683-16A9-4BA0-954B-909317257ACD}"/>
              </a:ext>
            </a:extLst>
          </p:cNvPr>
          <p:cNvSpPr txBox="1"/>
          <p:nvPr/>
        </p:nvSpPr>
        <p:spPr>
          <a:xfrm>
            <a:off x="295472" y="1370898"/>
            <a:ext cx="56313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600" dirty="0">
              <a:solidFill>
                <a:srgbClr val="015C79"/>
              </a:solidFill>
            </a:endParaRPr>
          </a:p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Novos instrumentos de captação pelas cooperativas de crédito</a:t>
            </a:r>
            <a:endParaRPr lang="pt-BR" b="1" dirty="0">
              <a:solidFill>
                <a:srgbClr val="015C79"/>
              </a:solidFill>
            </a:endParaRPr>
          </a:p>
          <a:p>
            <a:pPr marL="1314450" lvl="2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rede de cooperativas: instrumento de distribuição de fundos.</a:t>
            </a:r>
          </a:p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600" dirty="0">
              <a:solidFill>
                <a:srgbClr val="015C79"/>
              </a:solidFill>
            </a:endParaRPr>
          </a:p>
          <a:p>
            <a:pPr marL="857250" lvl="1" indent="-400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Cooperativismo: </a:t>
            </a:r>
          </a:p>
          <a:p>
            <a:pPr marL="1314450" lvl="2" indent="-4000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15C79"/>
                </a:solidFill>
              </a:rPr>
              <a:t>Alteração da LC 130: organização sistêmica, eficiência do segmento e de sua gestão de governança.</a:t>
            </a:r>
          </a:p>
          <a:p>
            <a:pPr marL="1314450" lvl="2" indent="-400050">
              <a:buFont typeface="Arial" panose="020B0604020202020204" pitchFamily="34" charset="0"/>
              <a:buChar char="•"/>
            </a:pPr>
            <a:endParaRPr lang="pt-BR" dirty="0">
              <a:solidFill>
                <a:srgbClr val="015C79"/>
              </a:solidFill>
            </a:endParaRPr>
          </a:p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15C79"/>
                </a:solidFill>
              </a:rPr>
              <a:t>Microcrédito: </a:t>
            </a:r>
            <a:r>
              <a:rPr lang="pt-BR" dirty="0">
                <a:solidFill>
                  <a:srgbClr val="015C79"/>
                </a:solidFill>
              </a:rPr>
              <a:t>Redução do custo de </a:t>
            </a:r>
            <a:r>
              <a:rPr lang="pt-BR" i="1" dirty="0" err="1">
                <a:solidFill>
                  <a:srgbClr val="015C79"/>
                </a:solidFill>
              </a:rPr>
              <a:t>compliance</a:t>
            </a:r>
            <a:r>
              <a:rPr lang="pt-BR" dirty="0">
                <a:solidFill>
                  <a:srgbClr val="015C79"/>
                </a:solidFill>
              </a:rPr>
              <a:t> regulatório para MPO</a:t>
            </a:r>
          </a:p>
          <a:p>
            <a:pPr marL="1314450" lvl="2" indent="-400050">
              <a:buFont typeface="Arial" panose="020B0604020202020204" pitchFamily="34" charset="0"/>
              <a:buChar char="•"/>
            </a:pPr>
            <a:endParaRPr lang="pt-BR" dirty="0">
              <a:solidFill>
                <a:srgbClr val="015C79"/>
              </a:solidFill>
            </a:endParaRPr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9D5F4190-E37D-49A8-9D97-99ECF017182B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Destaques</a:t>
            </a: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B579B1E4-AE33-4565-A892-5BE38FDF1776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BF506854-9612-4D80-B9BF-E1C677F61244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9B71C5C3-3D14-4F4A-BB9D-CB7721454B57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8A3F7E2E-8E40-4136-BA95-D34B57A4BE53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4067CF80-FDE6-47D4-9E3E-3205755F2829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A629224E-4F2B-4D39-B776-381641743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3890">
            <a:off x="6899870" y="533480"/>
            <a:ext cx="5267325" cy="2438400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="" xmlns:a16="http://schemas.microsoft.com/office/drawing/2014/main" id="{DF74358D-BB8C-442C-8AC1-C47AD6781926}"/>
              </a:ext>
            </a:extLst>
          </p:cNvPr>
          <p:cNvGrpSpPr/>
          <p:nvPr/>
        </p:nvGrpSpPr>
        <p:grpSpPr>
          <a:xfrm rot="732178">
            <a:off x="7300200" y="3077664"/>
            <a:ext cx="5152988" cy="2440579"/>
            <a:chOff x="7439457" y="330423"/>
            <a:chExt cx="4034672" cy="1682224"/>
          </a:xfrm>
        </p:grpSpPr>
        <p:sp>
          <p:nvSpPr>
            <p:cNvPr id="29" name="Retângulo 28">
              <a:extLst>
                <a:ext uri="{FF2B5EF4-FFF2-40B4-BE49-F238E27FC236}">
                  <a16:creationId xmlns="" xmlns:a16="http://schemas.microsoft.com/office/drawing/2014/main" id="{17E239A3-4C11-4179-853C-FCC014B8AE01}"/>
                </a:ext>
              </a:extLst>
            </p:cNvPr>
            <p:cNvSpPr/>
            <p:nvPr/>
          </p:nvSpPr>
          <p:spPr>
            <a:xfrm>
              <a:off x="7439457" y="330423"/>
              <a:ext cx="4034672" cy="1677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Imagem 29">
              <a:extLst>
                <a:ext uri="{FF2B5EF4-FFF2-40B4-BE49-F238E27FC236}">
                  <a16:creationId xmlns="" xmlns:a16="http://schemas.microsoft.com/office/drawing/2014/main" id="{BEC4A05B-E1DB-44A1-8410-7F9B5A2B6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9457" y="330423"/>
              <a:ext cx="4034672" cy="251676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="" xmlns:a16="http://schemas.microsoft.com/office/drawing/2014/main" id="{9848C019-B8F7-4013-BCCE-AF04F437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2719" y="618611"/>
              <a:ext cx="4020779" cy="1394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632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9598F5F9-E492-4EA8-A85D-B4279F484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6418" y="-3963"/>
            <a:ext cx="4904044" cy="614035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BEF8CB4B-1E1B-488C-A393-6C27A083C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5277" y="-3963"/>
            <a:ext cx="7296150" cy="6148375"/>
          </a:xfrm>
          <a:prstGeom prst="rect">
            <a:avLst/>
          </a:prstGeom>
        </p:spPr>
      </p:pic>
      <p:sp>
        <p:nvSpPr>
          <p:cNvPr id="3" name="Retângulo 2">
            <a:hlinkClick r:id="" action="ppaction://noaction"/>
          </p:cNvPr>
          <p:cNvSpPr/>
          <p:nvPr/>
        </p:nvSpPr>
        <p:spPr>
          <a:xfrm>
            <a:off x="538820" y="6381328"/>
            <a:ext cx="3066031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2" tIns="60876" rIns="121752" bIns="60876"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4"/>
          <p:cNvSpPr>
            <a:spLocks noGrp="1" noChangeAspect="1"/>
          </p:cNvSpPr>
          <p:nvPr>
            <p:ph type="sldNum" sz="quarter" idx="12"/>
          </p:nvPr>
        </p:nvSpPr>
        <p:spPr>
          <a:xfrm>
            <a:off x="284684" y="6349136"/>
            <a:ext cx="719833" cy="359917"/>
          </a:xfrm>
        </p:spPr>
        <p:txBody>
          <a:bodyPr/>
          <a:lstStyle/>
          <a:p>
            <a:pPr algn="ctr"/>
            <a:fld id="{2D60006B-84BA-4CA5-ABC3-B4CDA8B39832}" type="slidenum">
              <a:rPr lang="pt-BR" sz="1100" smtClean="0"/>
              <a:pPr algn="ctr"/>
              <a:t>39</a:t>
            </a:fld>
            <a:endParaRPr lang="pt-BR" sz="1100" dirty="0"/>
          </a:p>
        </p:txBody>
      </p:sp>
      <p:sp>
        <p:nvSpPr>
          <p:cNvPr id="19" name="Espaço Reservado para Número de Slide 16"/>
          <p:cNvSpPr txBox="1">
            <a:spLocks/>
          </p:cNvSpPr>
          <p:nvPr/>
        </p:nvSpPr>
        <p:spPr>
          <a:xfrm>
            <a:off x="10437223" y="5729826"/>
            <a:ext cx="586272" cy="3650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8899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8899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98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697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596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495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3394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2293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1192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0B63A2A7-0F8D-4D24-855A-B270C5D483E0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Open banking</a:t>
            </a:r>
          </a:p>
        </p:txBody>
      </p:sp>
      <p:grpSp>
        <p:nvGrpSpPr>
          <p:cNvPr id="9" name="Grupo 25">
            <a:extLst>
              <a:ext uri="{FF2B5EF4-FFF2-40B4-BE49-F238E27FC236}">
                <a16:creationId xmlns="" xmlns:a16="http://schemas.microsoft.com/office/drawing/2014/main" id="{3142F3AB-DCC9-459A-8625-4113E07D721E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10" name="Paralelogramo 9">
              <a:extLst>
                <a:ext uri="{FF2B5EF4-FFF2-40B4-BE49-F238E27FC236}">
                  <a16:creationId xmlns="" xmlns:a16="http://schemas.microsoft.com/office/drawing/2014/main" id="{FFE80A49-E951-40EB-B8C3-13FD204E68D6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Paralelogramo 10">
              <a:extLst>
                <a:ext uri="{FF2B5EF4-FFF2-40B4-BE49-F238E27FC236}">
                  <a16:creationId xmlns="" xmlns:a16="http://schemas.microsoft.com/office/drawing/2014/main" id="{3EECCC10-BEFB-453A-8FDE-C3393A8C69EC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Paralelogramo 11">
              <a:extLst>
                <a:ext uri="{FF2B5EF4-FFF2-40B4-BE49-F238E27FC236}">
                  <a16:creationId xmlns="" xmlns:a16="http://schemas.microsoft.com/office/drawing/2014/main" id="{7F20EE20-04D9-49DB-9790-8676696FD09C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Paralelogramo 12">
              <a:extLst>
                <a:ext uri="{FF2B5EF4-FFF2-40B4-BE49-F238E27FC236}">
                  <a16:creationId xmlns="" xmlns:a16="http://schemas.microsoft.com/office/drawing/2014/main" id="{2283A1B5-FD3F-4AFD-8ECD-9C0A6E1A143A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A2EA33E1-9994-4F1D-AD73-9B15D4E18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77" y="1142965"/>
            <a:ext cx="5343633" cy="499001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EDB770D-F661-4DED-B07F-823AC1342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9728">
            <a:off x="6743029" y="504145"/>
            <a:ext cx="5621347" cy="2388674"/>
          </a:xfrm>
          <a:prstGeom prst="rect">
            <a:avLst/>
          </a:prstGeom>
        </p:spPr>
      </p:pic>
      <p:cxnSp>
        <p:nvCxnSpPr>
          <p:cNvPr id="17" name="Conector reto 16">
            <a:extLst>
              <a:ext uri="{FF2B5EF4-FFF2-40B4-BE49-F238E27FC236}">
                <a16:creationId xmlns="" xmlns:a16="http://schemas.microsoft.com/office/drawing/2014/main" id="{EA7F55C8-0DED-4505-9D47-394979099580}"/>
              </a:ext>
            </a:extLst>
          </p:cNvPr>
          <p:cNvCxnSpPr>
            <a:cxnSpLocks/>
          </p:cNvCxnSpPr>
          <p:nvPr/>
        </p:nvCxnSpPr>
        <p:spPr>
          <a:xfrm>
            <a:off x="6637589" y="2025025"/>
            <a:ext cx="5072224" cy="104118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12E94993-6A34-4069-9AF2-0781CF70A04B}"/>
              </a:ext>
            </a:extLst>
          </p:cNvPr>
          <p:cNvGrpSpPr/>
          <p:nvPr/>
        </p:nvGrpSpPr>
        <p:grpSpPr>
          <a:xfrm rot="309565">
            <a:off x="6979584" y="2924925"/>
            <a:ext cx="5282439" cy="2075977"/>
            <a:chOff x="3461513" y="2963739"/>
            <a:chExt cx="5282439" cy="2075977"/>
          </a:xfrm>
        </p:grpSpPr>
        <p:pic>
          <p:nvPicPr>
            <p:cNvPr id="20" name="Imagem 19">
              <a:extLst>
                <a:ext uri="{FF2B5EF4-FFF2-40B4-BE49-F238E27FC236}">
                  <a16:creationId xmlns="" xmlns:a16="http://schemas.microsoft.com/office/drawing/2014/main" id="{4190C3AA-DFC9-4DDB-8209-F4B4033C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1513" y="2963739"/>
              <a:ext cx="5267325" cy="1085850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="" xmlns:a16="http://schemas.microsoft.com/office/drawing/2014/main" id="{74805AF5-7FB7-4731-BC9D-C7E28F2E7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62339" y="3887191"/>
              <a:ext cx="5281613" cy="1152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38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94" y="1338841"/>
            <a:ext cx="7920000" cy="433672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43896" y="41238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Posição cambial líquida do BC</a:t>
            </a:r>
          </a:p>
        </p:txBody>
      </p:sp>
      <p:sp>
        <p:nvSpPr>
          <p:cNvPr id="17" name="CaixaDeTexto 1"/>
          <p:cNvSpPr txBox="1"/>
          <p:nvPr/>
        </p:nvSpPr>
        <p:spPr>
          <a:xfrm>
            <a:off x="4214127" y="5696333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Fonte: BCB.</a:t>
            </a: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21" name="Espaço Reservado para Número de Slide 2">
            <a:extLst>
              <a:ext uri="{FF2B5EF4-FFF2-40B4-BE49-F238E27FC236}">
                <a16:creationId xmlns="" xmlns:a16="http://schemas.microsoft.com/office/drawing/2014/main" id="{D34D4C7C-309E-4EDB-9F90-9829907C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600" y="6300000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4214127" y="5675567"/>
            <a:ext cx="55559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rgbClr val="025C75"/>
                </a:solidFill>
              </a:rPr>
              <a:t>* </a:t>
            </a:r>
            <a:r>
              <a:rPr lang="pt-BR" sz="1000">
                <a:solidFill>
                  <a:srgbClr val="025C75"/>
                </a:solidFill>
              </a:rPr>
              <a:t>Em outubro </a:t>
            </a:r>
            <a:r>
              <a:rPr lang="pt-BR" sz="1000" dirty="0">
                <a:solidFill>
                  <a:srgbClr val="025C75"/>
                </a:solidFill>
              </a:rPr>
              <a:t>de 2019, dados referentes ao </a:t>
            </a:r>
            <a:r>
              <a:rPr lang="pt-BR" sz="1000">
                <a:solidFill>
                  <a:srgbClr val="025C75"/>
                </a:solidFill>
              </a:rPr>
              <a:t>dia 25. </a:t>
            </a:r>
            <a:endParaRPr lang="pt-BR" sz="1000" dirty="0">
              <a:solidFill>
                <a:srgbClr val="025C75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 rot="16200000">
            <a:off x="1154741" y="2892141"/>
            <a:ext cx="172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25C75"/>
                </a:solidFill>
              </a:rPr>
              <a:t>Bilhões de US$</a:t>
            </a:r>
          </a:p>
        </p:txBody>
      </p:sp>
      <p:sp>
        <p:nvSpPr>
          <p:cNvPr id="11" name="CaixaDeTexto 1"/>
          <p:cNvSpPr txBox="1"/>
          <p:nvPr/>
        </p:nvSpPr>
        <p:spPr>
          <a:xfrm>
            <a:off x="9911247" y="1642177"/>
            <a:ext cx="1061553" cy="6096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solidFill>
                  <a:srgbClr val="9A7500"/>
                </a:solidFill>
              </a:rPr>
              <a:t>out/19*</a:t>
            </a:r>
            <a:endParaRPr lang="pt-BR" sz="1600" dirty="0">
              <a:solidFill>
                <a:srgbClr val="9A7500"/>
              </a:solidFill>
            </a:endParaRPr>
          </a:p>
          <a:p>
            <a:pPr algn="ctr"/>
            <a:r>
              <a:rPr lang="pt-BR" sz="1600">
                <a:solidFill>
                  <a:srgbClr val="9A7500"/>
                </a:solidFill>
              </a:rPr>
              <a:t>329</a:t>
            </a:r>
            <a:endParaRPr lang="pt-BR" sz="1600" dirty="0">
              <a:solidFill>
                <a:srgbClr val="9A7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60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E7C0C9F3-D6C4-4EB6-BFC9-B29015F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-2818" y="5869"/>
            <a:ext cx="4904044" cy="614035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2600648E-0B2E-41D6-B8CC-A76F12F12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896041" y="-3963"/>
            <a:ext cx="7296150" cy="6148375"/>
          </a:xfrm>
          <a:prstGeom prst="rect">
            <a:avLst/>
          </a:prstGeom>
        </p:spPr>
      </p:pic>
      <p:sp>
        <p:nvSpPr>
          <p:cNvPr id="3" name="Retângulo 2">
            <a:hlinkClick r:id="" action="ppaction://noaction"/>
          </p:cNvPr>
          <p:cNvSpPr/>
          <p:nvPr/>
        </p:nvSpPr>
        <p:spPr>
          <a:xfrm>
            <a:off x="538820" y="6381328"/>
            <a:ext cx="3066031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2" tIns="60876" rIns="121752" bIns="60876"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4"/>
          <p:cNvSpPr>
            <a:spLocks noGrp="1" noChangeAspect="1"/>
          </p:cNvSpPr>
          <p:nvPr>
            <p:ph type="sldNum" sz="quarter" idx="12"/>
          </p:nvPr>
        </p:nvSpPr>
        <p:spPr>
          <a:xfrm>
            <a:off x="358625" y="6356852"/>
            <a:ext cx="719833" cy="359917"/>
          </a:xfrm>
        </p:spPr>
        <p:txBody>
          <a:bodyPr/>
          <a:lstStyle/>
          <a:p>
            <a:pPr algn="ctr"/>
            <a:fld id="{2D60006B-84BA-4CA5-ABC3-B4CDA8B39832}" type="slidenum">
              <a:rPr lang="pt-BR" sz="1100" smtClean="0"/>
              <a:pPr algn="ctr"/>
              <a:t>40</a:t>
            </a:fld>
            <a:endParaRPr lang="pt-BR" dirty="0"/>
          </a:p>
        </p:txBody>
      </p:sp>
      <p:sp>
        <p:nvSpPr>
          <p:cNvPr id="19" name="Espaço Reservado para Número de Slide 16"/>
          <p:cNvSpPr txBox="1">
            <a:spLocks/>
          </p:cNvSpPr>
          <p:nvPr/>
        </p:nvSpPr>
        <p:spPr>
          <a:xfrm>
            <a:off x="10437223" y="5729826"/>
            <a:ext cx="586272" cy="3650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8899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8899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98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697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596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495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3394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2293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1192" algn="l" defTabSz="608899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0B63A2A7-0F8D-4D24-855A-B270C5D483E0}"/>
              </a:ext>
            </a:extLst>
          </p:cNvPr>
          <p:cNvSpPr txBox="1">
            <a:spLocks/>
          </p:cNvSpPr>
          <p:nvPr/>
        </p:nvSpPr>
        <p:spPr>
          <a:xfrm>
            <a:off x="0" y="449587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Pagamentos instantâneos</a:t>
            </a:r>
          </a:p>
        </p:txBody>
      </p:sp>
      <p:grpSp>
        <p:nvGrpSpPr>
          <p:cNvPr id="9" name="Grupo 25">
            <a:extLst>
              <a:ext uri="{FF2B5EF4-FFF2-40B4-BE49-F238E27FC236}">
                <a16:creationId xmlns="" xmlns:a16="http://schemas.microsoft.com/office/drawing/2014/main" id="{3142F3AB-DCC9-459A-8625-4113E07D721E}"/>
              </a:ext>
            </a:extLst>
          </p:cNvPr>
          <p:cNvGrpSpPr/>
          <p:nvPr/>
        </p:nvGrpSpPr>
        <p:grpSpPr>
          <a:xfrm>
            <a:off x="1904446" y="531622"/>
            <a:ext cx="367601" cy="379976"/>
            <a:chOff x="-289681" y="6917663"/>
            <a:chExt cx="3916985" cy="3897439"/>
          </a:xfrm>
        </p:grpSpPr>
        <p:sp>
          <p:nvSpPr>
            <p:cNvPr id="10" name="Paralelogramo 9">
              <a:extLst>
                <a:ext uri="{FF2B5EF4-FFF2-40B4-BE49-F238E27FC236}">
                  <a16:creationId xmlns="" xmlns:a16="http://schemas.microsoft.com/office/drawing/2014/main" id="{FFE80A49-E951-40EB-B8C3-13FD204E68D6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Paralelogramo 10">
              <a:extLst>
                <a:ext uri="{FF2B5EF4-FFF2-40B4-BE49-F238E27FC236}">
                  <a16:creationId xmlns="" xmlns:a16="http://schemas.microsoft.com/office/drawing/2014/main" id="{3EECCC10-BEFB-453A-8FDE-C3393A8C69EC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Paralelogramo 11">
              <a:extLst>
                <a:ext uri="{FF2B5EF4-FFF2-40B4-BE49-F238E27FC236}">
                  <a16:creationId xmlns="" xmlns:a16="http://schemas.microsoft.com/office/drawing/2014/main" id="{7F20EE20-04D9-49DB-9790-8676696FD09C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Paralelogramo 12">
              <a:extLst>
                <a:ext uri="{FF2B5EF4-FFF2-40B4-BE49-F238E27FC236}">
                  <a16:creationId xmlns="" xmlns:a16="http://schemas.microsoft.com/office/drawing/2014/main" id="{2283A1B5-FD3F-4AFD-8ECD-9C0A6E1A143A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03C6B52D-4EE5-48C4-86D1-6530F69FE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5351">
            <a:off x="6995775" y="874728"/>
            <a:ext cx="5288260" cy="282921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="" xmlns:a16="http://schemas.microsoft.com/office/drawing/2014/main" id="{9D4C2D42-DAE5-4A15-9097-A5E096A5B3DC}"/>
              </a:ext>
            </a:extLst>
          </p:cNvPr>
          <p:cNvGrpSpPr/>
          <p:nvPr/>
        </p:nvGrpSpPr>
        <p:grpSpPr>
          <a:xfrm rot="457370">
            <a:off x="5881975" y="2565331"/>
            <a:ext cx="7086600" cy="2443163"/>
            <a:chOff x="2552700" y="3205162"/>
            <a:chExt cx="7086600" cy="2443163"/>
          </a:xfrm>
        </p:grpSpPr>
        <p:pic>
          <p:nvPicPr>
            <p:cNvPr id="21" name="Imagem 20">
              <a:extLst>
                <a:ext uri="{FF2B5EF4-FFF2-40B4-BE49-F238E27FC236}">
                  <a16:creationId xmlns="" xmlns:a16="http://schemas.microsoft.com/office/drawing/2014/main" id="{636BDB3B-A9D9-47DF-BA6D-ACDF7B80A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2225" y="3205162"/>
              <a:ext cx="7067550" cy="447675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="" xmlns:a16="http://schemas.microsoft.com/office/drawing/2014/main" id="{94191F44-96FA-44A3-A0F1-E69F89D90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2700" y="3609975"/>
              <a:ext cx="7086600" cy="2038350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37E15627-B9AD-4074-8EBD-588C0C6DF29D}"/>
              </a:ext>
            </a:extLst>
          </p:cNvPr>
          <p:cNvSpPr txBox="1"/>
          <p:nvPr/>
        </p:nvSpPr>
        <p:spPr>
          <a:xfrm>
            <a:off x="246762" y="1459393"/>
            <a:ext cx="50451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25C75"/>
                </a:solidFill>
              </a:rPr>
              <a:t>Sistema de pagamentos instantâneos</a:t>
            </a:r>
            <a:r>
              <a:rPr lang="pt-BR" dirty="0">
                <a:solidFill>
                  <a:srgbClr val="025C75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7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5C75"/>
                </a:solidFill>
              </a:rPr>
              <a:t>Pagamentos com transferências eletrônicas </a:t>
            </a:r>
            <a:r>
              <a:rPr lang="pt-BR" sz="1600" u="sng" dirty="0">
                <a:solidFill>
                  <a:srgbClr val="025C75"/>
                </a:solidFill>
              </a:rPr>
              <a:t>em tempo real, em regime 24x7, o ano todo.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1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5C75"/>
                </a:solidFill>
              </a:rPr>
              <a:t>Os trabalhos já começaram. Implantação prevista para 2020.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1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5C75"/>
                </a:solidFill>
              </a:rPr>
              <a:t>Revolução tecnológica.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1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5C75"/>
                </a:solidFill>
              </a:rPr>
              <a:t>Custo mais baixo e segurança para o cliente;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1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5C75"/>
                </a:solidFill>
              </a:rPr>
              <a:t>Mais inclusão financeira;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1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25C75"/>
                </a:solidFill>
              </a:rPr>
              <a:t>Mais competição e eficiência.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025C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25C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03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318495" y="6338338"/>
            <a:ext cx="475200" cy="363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2EEF0F52-42DF-4608-A811-02548ACA44D8}"/>
              </a:ext>
            </a:extLst>
          </p:cNvPr>
          <p:cNvSpPr txBox="1">
            <a:spLocks/>
          </p:cNvSpPr>
          <p:nvPr/>
        </p:nvSpPr>
        <p:spPr>
          <a:xfrm>
            <a:off x="318495" y="680574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AFL</a:t>
            </a: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AB94A61B-7957-40A9-8187-9E50377C729D}"/>
              </a:ext>
            </a:extLst>
          </p:cNvPr>
          <p:cNvGrpSpPr/>
          <p:nvPr/>
        </p:nvGrpSpPr>
        <p:grpSpPr>
          <a:xfrm>
            <a:off x="2221251" y="743975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AD673A1E-CF90-4951-A19A-8CFD6AD513A5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2982E30E-1DF7-4236-8FD1-E3EA843BEB8D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1F2FD18E-C8D1-4DE4-AB50-644C5ACADB7F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B9E1AEF6-6622-4670-B3F3-E16593D8D4E0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8855F08C-4FD2-4DB3-A399-EA535B10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7335" y="275500"/>
            <a:ext cx="7164345" cy="540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ço Reservado para Conteúdo 2">
            <a:extLst>
              <a:ext uri="{FF2B5EF4-FFF2-40B4-BE49-F238E27FC236}">
                <a16:creationId xmlns="" xmlns:a16="http://schemas.microsoft.com/office/drawing/2014/main" id="{23526B7E-128A-4192-AEBF-F9B0D3267A9F}"/>
              </a:ext>
            </a:extLst>
          </p:cNvPr>
          <p:cNvSpPr txBox="1">
            <a:spLocks/>
          </p:cNvSpPr>
          <p:nvPr/>
        </p:nvSpPr>
        <p:spPr>
          <a:xfrm>
            <a:off x="318496" y="1647390"/>
            <a:ext cx="4013474" cy="3777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UTI </a:t>
            </a:r>
            <a:r>
              <a:rPr lang="pt-BR" dirty="0">
                <a:sym typeface="Webdings" panose="05030102010509060703" pitchFamily="18" charset="2"/>
              </a:rPr>
              <a:t></a:t>
            </a:r>
            <a:endParaRPr lang="pt-BR" dirty="0"/>
          </a:p>
          <a:p>
            <a:pPr lvl="1"/>
            <a:r>
              <a:rPr lang="pt-BR" dirty="0"/>
              <a:t>Diagnóstico</a:t>
            </a:r>
          </a:p>
          <a:p>
            <a:pPr lvl="1"/>
            <a:r>
              <a:rPr lang="pt-BR" dirty="0"/>
              <a:t>Proposta de modelos operacionais</a:t>
            </a:r>
          </a:p>
          <a:p>
            <a:r>
              <a:rPr lang="pt-BR" dirty="0"/>
              <a:t>AFL</a:t>
            </a:r>
            <a:r>
              <a:rPr lang="pt-BR" dirty="0">
                <a:sym typeface="Webdings" panose="05030102010509060703" pitchFamily="18" charset="2"/>
              </a:rPr>
              <a:t> </a:t>
            </a:r>
            <a:endParaRPr lang="pt-BR" dirty="0"/>
          </a:p>
          <a:p>
            <a:pPr lvl="1"/>
            <a:r>
              <a:rPr lang="pt-BR" dirty="0"/>
              <a:t>Propostas de políticas (elegibilidade ativos e contrapartes)</a:t>
            </a:r>
          </a:p>
          <a:p>
            <a:pPr lvl="1"/>
            <a:r>
              <a:rPr lang="pt-BR" dirty="0"/>
              <a:t>Metodologias para quantificação de riscos e apreçamento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C8A8703-E10D-487F-B72B-4DB4FA958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6418" y="5869"/>
            <a:ext cx="4904044" cy="614035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4FCE5FCA-56D5-4A9D-81E9-A3DE6E419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5277" y="-3963"/>
            <a:ext cx="7296150" cy="61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2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9DCFA9B-F56A-47DD-9BB2-030E7E0F8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0"/>
            <a:ext cx="4904044" cy="61403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86A35D6-B8F1-4357-B781-FEFDC4DC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4044" y="-8022"/>
            <a:ext cx="7296150" cy="6148375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Crescimento do segmento das </a:t>
            </a:r>
            <a:r>
              <a:rPr lang="pt-BR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fintechs</a:t>
            </a:r>
            <a:endParaRPr lang="pt-BR" dirty="0">
              <a:solidFill>
                <a:srgbClr val="FF00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="" xmlns:a16="http://schemas.microsoft.com/office/drawing/2014/main" id="{4AE130E7-447E-4E47-962F-0D5A55EBDBEA}"/>
              </a:ext>
            </a:extLst>
          </p:cNvPr>
          <p:cNvSpPr txBox="1">
            <a:spLocks/>
          </p:cNvSpPr>
          <p:nvPr/>
        </p:nvSpPr>
        <p:spPr>
          <a:xfrm>
            <a:off x="472772" y="6473481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100" smtClean="0">
                <a:solidFill>
                  <a:schemeClr val="bg1"/>
                </a:solidFill>
              </a:rPr>
              <a:pPr/>
              <a:t>42</a:t>
            </a:fld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85D3135-A9DC-457D-AD9E-3839435DED72}"/>
              </a:ext>
            </a:extLst>
          </p:cNvPr>
          <p:cNvSpPr txBox="1"/>
          <p:nvPr/>
        </p:nvSpPr>
        <p:spPr>
          <a:xfrm>
            <a:off x="472772" y="1316344"/>
            <a:ext cx="504516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25C75"/>
                </a:solidFill>
              </a:rPr>
              <a:t>Grande crescimento das </a:t>
            </a:r>
            <a:r>
              <a:rPr lang="pt-BR" i="1" dirty="0">
                <a:solidFill>
                  <a:srgbClr val="025C75"/>
                </a:solidFill>
              </a:rPr>
              <a:t>fintechs</a:t>
            </a:r>
            <a:r>
              <a:rPr lang="pt-BR" dirty="0">
                <a:solidFill>
                  <a:srgbClr val="025C75"/>
                </a:solidFill>
              </a:rPr>
              <a:t> de crédito: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7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25C75"/>
                </a:solidFill>
              </a:rPr>
              <a:t>13 entidades já autorizadas pelo BC</a:t>
            </a:r>
            <a:r>
              <a:rPr lang="pt-BR" dirty="0">
                <a:solidFill>
                  <a:srgbClr val="025C75"/>
                </a:solidFill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25C75"/>
                </a:solidFill>
              </a:rPr>
              <a:t>9 SCDs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25C75"/>
                </a:solidFill>
              </a:rPr>
              <a:t>4 SEPs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25C75"/>
                </a:solidFill>
              </a:rPr>
              <a:t>20 pedidos em análise pelo BC</a:t>
            </a:r>
            <a:endParaRPr lang="pt-BR" dirty="0">
              <a:solidFill>
                <a:srgbClr val="025C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25C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25C75"/>
                </a:solidFill>
              </a:rPr>
              <a:t>Volume de crédito: </a:t>
            </a:r>
            <a:r>
              <a:rPr lang="pt-BR" b="1" dirty="0">
                <a:solidFill>
                  <a:srgbClr val="025C75"/>
                </a:solidFill>
              </a:rPr>
              <a:t>crescimento em torno de 300% a.a.</a:t>
            </a:r>
            <a:r>
              <a:rPr lang="pt-BR" dirty="0">
                <a:solidFill>
                  <a:srgbClr val="025C75"/>
                </a:solidFill>
              </a:rPr>
              <a:t> (ABCD).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25C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25C75"/>
                </a:solidFill>
              </a:rPr>
              <a:t>Segmento responsável por mais de </a:t>
            </a:r>
            <a:r>
              <a:rPr lang="pt-BR" b="1" dirty="0">
                <a:solidFill>
                  <a:srgbClr val="025C75"/>
                </a:solidFill>
              </a:rPr>
              <a:t>R$1 bilhão em crédito</a:t>
            </a:r>
            <a:r>
              <a:rPr lang="pt-BR" dirty="0">
                <a:solidFill>
                  <a:srgbClr val="025C75"/>
                </a:solidFill>
              </a:rPr>
              <a:t>.</a:t>
            </a:r>
          </a:p>
        </p:txBody>
      </p:sp>
      <p:pic>
        <p:nvPicPr>
          <p:cNvPr id="4098" name="Imagem 10" descr="image001">
            <a:extLst>
              <a:ext uri="{FF2B5EF4-FFF2-40B4-BE49-F238E27FC236}">
                <a16:creationId xmlns="" xmlns:a16="http://schemas.microsoft.com/office/drawing/2014/main" id="{7AE011E4-00DB-4DDE-BA41-81EC4F291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521">
            <a:off x="6911644" y="876539"/>
            <a:ext cx="6104081" cy="315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591B3ED-9DDF-4917-9999-911ED2AF6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6148">
            <a:off x="6899545" y="3292705"/>
            <a:ext cx="5543550" cy="22574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C087BD2-FB16-4FBE-902A-D3715F9D35E5}"/>
              </a:ext>
            </a:extLst>
          </p:cNvPr>
          <p:cNvSpPr/>
          <p:nvPr/>
        </p:nvSpPr>
        <p:spPr>
          <a:xfrm rot="1198489">
            <a:off x="7196096" y="1213345"/>
            <a:ext cx="207645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783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350700" y="6394652"/>
            <a:ext cx="475200" cy="363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3F5DC67D-6A1A-402F-B660-B9DA5CB14C18}"/>
              </a:ext>
            </a:extLst>
          </p:cNvPr>
          <p:cNvSpPr txBox="1"/>
          <p:nvPr/>
        </p:nvSpPr>
        <p:spPr>
          <a:xfrm>
            <a:off x="142661" y="1224996"/>
            <a:ext cx="10796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15C79"/>
                </a:solidFill>
              </a:rPr>
              <a:t>Países com BCs mais autônomos têm nível de inflação menor e menor volatilidade da inflação</a:t>
            </a:r>
            <a:endParaRPr lang="pt-BR" sz="2000" b="1" dirty="0">
              <a:solidFill>
                <a:srgbClr val="015C79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E7AA998-0EC5-4F3D-8E24-C66C68BE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5" y="2190297"/>
            <a:ext cx="5256018" cy="3375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F367C05-B589-4A51-AC4A-F2E84DB7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720" y="2093853"/>
            <a:ext cx="5100979" cy="3414234"/>
          </a:xfrm>
          <a:prstGeom prst="rect">
            <a:avLst/>
          </a:prstGeom>
        </p:spPr>
      </p:pic>
      <p:sp>
        <p:nvSpPr>
          <p:cNvPr id="7" name="Forma Livre: Forma 6">
            <a:extLst>
              <a:ext uri="{FF2B5EF4-FFF2-40B4-BE49-F238E27FC236}">
                <a16:creationId xmlns="" xmlns:a16="http://schemas.microsoft.com/office/drawing/2014/main" id="{8AEA6973-B64D-4DF5-88D2-315091DFC590}"/>
              </a:ext>
            </a:extLst>
          </p:cNvPr>
          <p:cNvSpPr/>
          <p:nvPr/>
        </p:nvSpPr>
        <p:spPr>
          <a:xfrm>
            <a:off x="1443789" y="2358189"/>
            <a:ext cx="3912357" cy="2401815"/>
          </a:xfrm>
          <a:custGeom>
            <a:avLst/>
            <a:gdLst>
              <a:gd name="connsiteX0" fmla="*/ 0 w 3888607"/>
              <a:gd name="connsiteY0" fmla="*/ 0 h 2415941"/>
              <a:gd name="connsiteX1" fmla="*/ 3888607 w 3888607"/>
              <a:gd name="connsiteY1" fmla="*/ 2415941 h 2415941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698602"/>
              <a:gd name="connsiteY0" fmla="*/ 0 h 2330563"/>
              <a:gd name="connsiteX1" fmla="*/ 3698602 w 3698602"/>
              <a:gd name="connsiteY1" fmla="*/ 2330563 h 2330563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2357" h="2401815">
                <a:moveTo>
                  <a:pt x="0" y="0"/>
                </a:moveTo>
                <a:cubicBezTo>
                  <a:pt x="847023" y="1278556"/>
                  <a:pt x="1350913" y="2014847"/>
                  <a:pt x="3912357" y="2401815"/>
                </a:cubicBezTo>
              </a:path>
            </a:pathLst>
          </a:cu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="" xmlns:a16="http://schemas.microsoft.com/office/drawing/2014/main" id="{FFEEB3B1-A6DE-42DD-A01F-258134F778E5}"/>
              </a:ext>
            </a:extLst>
          </p:cNvPr>
          <p:cNvSpPr/>
          <p:nvPr/>
        </p:nvSpPr>
        <p:spPr>
          <a:xfrm>
            <a:off x="7557603" y="2463087"/>
            <a:ext cx="3664580" cy="2401815"/>
          </a:xfrm>
          <a:custGeom>
            <a:avLst/>
            <a:gdLst>
              <a:gd name="connsiteX0" fmla="*/ 0 w 3888607"/>
              <a:gd name="connsiteY0" fmla="*/ 0 h 2415941"/>
              <a:gd name="connsiteX1" fmla="*/ 3888607 w 3888607"/>
              <a:gd name="connsiteY1" fmla="*/ 2415941 h 2415941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888607"/>
              <a:gd name="connsiteY0" fmla="*/ 0 h 2425566"/>
              <a:gd name="connsiteX1" fmla="*/ 3888607 w 3888607"/>
              <a:gd name="connsiteY1" fmla="*/ 2425566 h 2425566"/>
              <a:gd name="connsiteX0" fmla="*/ 0 w 3698602"/>
              <a:gd name="connsiteY0" fmla="*/ 0 h 2330563"/>
              <a:gd name="connsiteX1" fmla="*/ 3698602 w 3698602"/>
              <a:gd name="connsiteY1" fmla="*/ 2330563 h 2330563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  <a:gd name="connsiteX0" fmla="*/ 0 w 3912357"/>
              <a:gd name="connsiteY0" fmla="*/ 0 h 2401815"/>
              <a:gd name="connsiteX1" fmla="*/ 3912357 w 3912357"/>
              <a:gd name="connsiteY1" fmla="*/ 2401815 h 240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2357" h="2401815">
                <a:moveTo>
                  <a:pt x="0" y="0"/>
                </a:moveTo>
                <a:cubicBezTo>
                  <a:pt x="847023" y="1278556"/>
                  <a:pt x="1350913" y="2014847"/>
                  <a:pt x="3912357" y="2401815"/>
                </a:cubicBezTo>
              </a:path>
            </a:pathLst>
          </a:cu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1">
            <a:extLst>
              <a:ext uri="{FF2B5EF4-FFF2-40B4-BE49-F238E27FC236}">
                <a16:creationId xmlns="" xmlns:a16="http://schemas.microsoft.com/office/drawing/2014/main" id="{660A328F-575D-48B1-AEFB-D29FF3A1C2F7}"/>
              </a:ext>
            </a:extLst>
          </p:cNvPr>
          <p:cNvSpPr txBox="1"/>
          <p:nvPr/>
        </p:nvSpPr>
        <p:spPr>
          <a:xfrm>
            <a:off x="5044432" y="5699035"/>
            <a:ext cx="7444902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900" dirty="0">
                <a:solidFill>
                  <a:srgbClr val="006666"/>
                </a:solidFill>
              </a:rPr>
              <a:t>Fonte: </a:t>
            </a:r>
            <a:r>
              <a:rPr lang="en-US" sz="900" dirty="0" err="1">
                <a:solidFill>
                  <a:srgbClr val="006666"/>
                </a:solidFill>
              </a:rPr>
              <a:t>Alesina</a:t>
            </a:r>
            <a:r>
              <a:rPr lang="en-US" sz="900" dirty="0">
                <a:solidFill>
                  <a:srgbClr val="006666"/>
                </a:solidFill>
              </a:rPr>
              <a:t> A. e L. Summers (JMCB, 1993), Central Bank Independence and Macroeconomic Performance: Some Comparative Evidence </a:t>
            </a:r>
          </a:p>
          <a:p>
            <a:pPr algn="r"/>
            <a:endParaRPr lang="pt-BR" sz="900" baseline="30000" dirty="0">
              <a:solidFill>
                <a:srgbClr val="006666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C6B4BB83-D816-4480-80CC-9B2479EDDD80}"/>
              </a:ext>
            </a:extLst>
          </p:cNvPr>
          <p:cNvSpPr txBox="1"/>
          <p:nvPr/>
        </p:nvSpPr>
        <p:spPr>
          <a:xfrm>
            <a:off x="1840952" y="5406246"/>
            <a:ext cx="24785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/>
              <a:t>Índice de Independência do BC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35554C68-D6E9-4F32-89A6-951D82D41D2B}"/>
              </a:ext>
            </a:extLst>
          </p:cNvPr>
          <p:cNvSpPr txBox="1"/>
          <p:nvPr/>
        </p:nvSpPr>
        <p:spPr>
          <a:xfrm>
            <a:off x="7941570" y="5333098"/>
            <a:ext cx="24785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/>
              <a:t>Índice de Independência do BC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0D5A97EA-5417-4C8E-8EBE-C492B3801984}"/>
              </a:ext>
            </a:extLst>
          </p:cNvPr>
          <p:cNvSpPr txBox="1"/>
          <p:nvPr/>
        </p:nvSpPr>
        <p:spPr>
          <a:xfrm rot="16200000">
            <a:off x="-156006" y="3510105"/>
            <a:ext cx="14886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/>
              <a:t>Média da Inflação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2DCD4187-F03D-435A-81FF-CB89D45617B8}"/>
              </a:ext>
            </a:extLst>
          </p:cNvPr>
          <p:cNvSpPr txBox="1"/>
          <p:nvPr/>
        </p:nvSpPr>
        <p:spPr>
          <a:xfrm rot="16200000">
            <a:off x="5681466" y="3510105"/>
            <a:ext cx="16902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/>
              <a:t>Variância da Inflação</a:t>
            </a:r>
          </a:p>
        </p:txBody>
      </p:sp>
      <p:sp>
        <p:nvSpPr>
          <p:cNvPr id="15" name="Título 4">
            <a:extLst>
              <a:ext uri="{FF2B5EF4-FFF2-40B4-BE49-F238E27FC236}">
                <a16:creationId xmlns="" xmlns:a16="http://schemas.microsoft.com/office/drawing/2014/main" id="{F673511E-66D0-4227-B456-13D99615A5D4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Colaboração com o Congresso – Autonomia do BC</a:t>
            </a:r>
          </a:p>
        </p:txBody>
      </p:sp>
    </p:spTree>
    <p:extLst>
      <p:ext uri="{BB962C8B-B14F-4D97-AF65-F5344CB8AC3E}">
        <p14:creationId xmlns:p14="http://schemas.microsoft.com/office/powerpoint/2010/main" val="333227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0EE87F7B-9A4D-4233-BA43-D6000A687011}"/>
              </a:ext>
            </a:extLst>
          </p:cNvPr>
          <p:cNvGrpSpPr/>
          <p:nvPr/>
        </p:nvGrpSpPr>
        <p:grpSpPr>
          <a:xfrm>
            <a:off x="102653" y="1387056"/>
            <a:ext cx="7721833" cy="4581944"/>
            <a:chOff x="114228" y="1456506"/>
            <a:chExt cx="7721833" cy="4188801"/>
          </a:xfrm>
        </p:grpSpPr>
        <p:graphicFrame>
          <p:nvGraphicFramePr>
            <p:cNvPr id="23" name="Gráfico 22">
              <a:extLst>
                <a:ext uri="{FF2B5EF4-FFF2-40B4-BE49-F238E27FC236}">
                  <a16:creationId xmlns="" xmlns:a16="http://schemas.microsoft.com/office/drawing/2014/main" id="{00000000-0008-0000-0000-000004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60150130"/>
                </p:ext>
              </p:extLst>
            </p:nvPr>
          </p:nvGraphicFramePr>
          <p:xfrm>
            <a:off x="114228" y="1456506"/>
            <a:ext cx="7721833" cy="4188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6" name="Conector reto 15"/>
            <p:cNvCxnSpPr>
              <a:cxnSpLocks/>
            </p:cNvCxnSpPr>
            <p:nvPr/>
          </p:nvCxnSpPr>
          <p:spPr>
            <a:xfrm>
              <a:off x="1763859" y="1700071"/>
              <a:ext cx="0" cy="336472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="" xmlns:a16="http://schemas.microsoft.com/office/drawing/2014/main" id="{492D4527-80BD-45EB-B46F-82341A617FBC}"/>
                </a:ext>
              </a:extLst>
            </p:cNvPr>
            <p:cNvCxnSpPr>
              <a:cxnSpLocks/>
            </p:cNvCxnSpPr>
            <p:nvPr/>
          </p:nvCxnSpPr>
          <p:spPr>
            <a:xfrm>
              <a:off x="4208046" y="1701996"/>
              <a:ext cx="0" cy="336279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="" xmlns:a16="http://schemas.microsoft.com/office/drawing/2014/main" id="{4ADCA973-EB58-49FA-8791-023E5EF042E7}"/>
                </a:ext>
              </a:extLst>
            </p:cNvPr>
            <p:cNvCxnSpPr>
              <a:cxnSpLocks/>
            </p:cNvCxnSpPr>
            <p:nvPr/>
          </p:nvCxnSpPr>
          <p:spPr>
            <a:xfrm>
              <a:off x="4883098" y="1697098"/>
              <a:ext cx="0" cy="3367694"/>
            </a:xfrm>
            <a:prstGeom prst="line">
              <a:avLst/>
            </a:prstGeom>
            <a:ln w="38100">
              <a:solidFill>
                <a:srgbClr val="F07F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="" xmlns:a16="http://schemas.microsoft.com/office/drawing/2014/main" id="{CA6E77B5-3D87-4B04-9382-1B63311FA4DB}"/>
                </a:ext>
              </a:extLst>
            </p:cNvPr>
            <p:cNvCxnSpPr>
              <a:cxnSpLocks/>
            </p:cNvCxnSpPr>
            <p:nvPr/>
          </p:nvCxnSpPr>
          <p:spPr>
            <a:xfrm>
              <a:off x="5170677" y="1692310"/>
              <a:ext cx="0" cy="337248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>
              <a:extLst>
                <a:ext uri="{FF2B5EF4-FFF2-40B4-BE49-F238E27FC236}">
                  <a16:creationId xmlns="" xmlns:a16="http://schemas.microsoft.com/office/drawing/2014/main" id="{1A8E6BC1-B4B1-4605-A8AE-077D59BEE582}"/>
                </a:ext>
              </a:extLst>
            </p:cNvPr>
            <p:cNvCxnSpPr>
              <a:cxnSpLocks/>
            </p:cNvCxnSpPr>
            <p:nvPr/>
          </p:nvCxnSpPr>
          <p:spPr>
            <a:xfrm>
              <a:off x="5695406" y="1699061"/>
              <a:ext cx="0" cy="3365731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="" xmlns:a16="http://schemas.microsoft.com/office/drawing/2014/main" id="{8A3EF8DC-8EDF-476C-B5F6-CBB9EE9C8237}"/>
                </a:ext>
              </a:extLst>
            </p:cNvPr>
            <p:cNvCxnSpPr>
              <a:cxnSpLocks/>
            </p:cNvCxnSpPr>
            <p:nvPr/>
          </p:nvCxnSpPr>
          <p:spPr>
            <a:xfrm>
              <a:off x="5882531" y="1700990"/>
              <a:ext cx="0" cy="3363802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A340CFD6-1918-4013-B8C4-77883C1C539C}"/>
              </a:ext>
            </a:extLst>
          </p:cNvPr>
          <p:cNvCxnSpPr>
            <a:cxnSpLocks/>
          </p:cNvCxnSpPr>
          <p:nvPr/>
        </p:nvCxnSpPr>
        <p:spPr>
          <a:xfrm>
            <a:off x="4464520" y="1635887"/>
            <a:ext cx="0" cy="36981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Número de Slide 2">
            <a:extLst>
              <a:ext uri="{FF2B5EF4-FFF2-40B4-BE49-F238E27FC236}">
                <a16:creationId xmlns="" xmlns:a16="http://schemas.microsoft.com/office/drawing/2014/main" id="{3F932C35-D699-4EB0-9C90-1A20F844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/>
          <a:lstStyle/>
          <a:p>
            <a:pPr algn="r"/>
            <a:fld id="{FB0448E0-97BF-4CCF-A1A5-B5CF517D7F59}" type="slidenum">
              <a:rPr lang="pt-BR" sz="1400">
                <a:solidFill>
                  <a:srgbClr val="025C75"/>
                </a:solidFill>
              </a:rPr>
              <a:pPr algn="r"/>
              <a:t>44</a:t>
            </a:fld>
            <a:endParaRPr lang="pt-BR" sz="1400" dirty="0">
              <a:solidFill>
                <a:srgbClr val="025C75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="" xmlns:a16="http://schemas.microsoft.com/office/drawing/2014/main" id="{900313CB-5F67-4C97-969A-DBDD006DB1F3}"/>
              </a:ext>
            </a:extLst>
          </p:cNvPr>
          <p:cNvGrpSpPr/>
          <p:nvPr/>
        </p:nvGrpSpPr>
        <p:grpSpPr>
          <a:xfrm>
            <a:off x="5199752" y="-4163827"/>
            <a:ext cx="22466" cy="1384136"/>
            <a:chOff x="1279698" y="2928306"/>
            <a:chExt cx="1238823" cy="1189121"/>
          </a:xfrm>
        </p:grpSpPr>
        <p:sp>
          <p:nvSpPr>
            <p:cNvPr id="6" name="Elipse 5">
              <a:extLst>
                <a:ext uri="{FF2B5EF4-FFF2-40B4-BE49-F238E27FC236}">
                  <a16:creationId xmlns="" xmlns:a16="http://schemas.microsoft.com/office/drawing/2014/main" id="{C8A8BF6A-199F-423C-9AF7-9B3FD5555DEB}"/>
                </a:ext>
              </a:extLst>
            </p:cNvPr>
            <p:cNvSpPr/>
            <p:nvPr/>
          </p:nvSpPr>
          <p:spPr>
            <a:xfrm>
              <a:off x="1279698" y="2929427"/>
              <a:ext cx="1238400" cy="11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A2AF92F9-05B9-4EB4-B0E7-2144CA7E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698" y="2928306"/>
              <a:ext cx="1238823" cy="1188000"/>
            </a:xfrm>
            <a:prstGeom prst="ellipse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E90A0892-2E59-4660-B58F-EFA1EFC16D2B}"/>
              </a:ext>
            </a:extLst>
          </p:cNvPr>
          <p:cNvSpPr/>
          <p:nvPr/>
        </p:nvSpPr>
        <p:spPr>
          <a:xfrm>
            <a:off x="7459579" y="204962"/>
            <a:ext cx="45693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25C75"/>
                </a:solidFill>
              </a:rPr>
              <a:t>Set/16</a:t>
            </a:r>
            <a:r>
              <a:rPr lang="pt-BR" sz="1600" dirty="0">
                <a:solidFill>
                  <a:srgbClr val="025C75"/>
                </a:solidFill>
              </a:rPr>
              <a:t>: regime de metas para a inflação</a:t>
            </a:r>
          </a:p>
          <a:p>
            <a:pPr marL="720725" lvl="1">
              <a:tabLst>
                <a:tab pos="720725" algn="l"/>
              </a:tabLst>
            </a:pPr>
            <a:r>
              <a:rPr lang="pt-BR" sz="1400" dirty="0">
                <a:solidFill>
                  <a:srgbClr val="025C75"/>
                </a:solidFill>
              </a:rPr>
              <a:t>- 14,5%, 10% e 5% para 2017, 2018 e 2019</a:t>
            </a:r>
          </a:p>
          <a:p>
            <a:pPr lvl="2"/>
            <a:endParaRPr lang="pt-BR" sz="1200" dirty="0">
              <a:solidFill>
                <a:srgbClr val="025C75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C00000"/>
                </a:solidFill>
              </a:rPr>
              <a:t>Dez/17</a:t>
            </a:r>
            <a:r>
              <a:rPr lang="pt-BR" sz="1600" dirty="0">
                <a:solidFill>
                  <a:srgbClr val="025C75"/>
                </a:solidFill>
              </a:rPr>
              <a:t>: </a:t>
            </a:r>
            <a:r>
              <a:rPr lang="pt-BR" sz="1600" dirty="0">
                <a:solidFill>
                  <a:srgbClr val="C00000"/>
                </a:solidFill>
              </a:rPr>
              <a:t>elevação das metas de inflação</a:t>
            </a:r>
          </a:p>
          <a:p>
            <a:pPr marL="720725" lvl="1">
              <a:tabLst>
                <a:tab pos="720725" algn="l"/>
              </a:tabLst>
            </a:pPr>
            <a:r>
              <a:rPr lang="pt-BR" sz="1400" dirty="0">
                <a:solidFill>
                  <a:srgbClr val="025C75"/>
                </a:solidFill>
              </a:rPr>
              <a:t>- 15%, 10% e 5% para 2018, 2019 e 2020</a:t>
            </a:r>
          </a:p>
          <a:p>
            <a:pPr marL="720725" lvl="1">
              <a:tabLst>
                <a:tab pos="720725" algn="l"/>
              </a:tabLst>
            </a:pPr>
            <a:endParaRPr lang="pt-BR" sz="1600" dirty="0">
              <a:solidFill>
                <a:srgbClr val="025C75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C00000"/>
                </a:solidFill>
              </a:rPr>
              <a:t>Jan/18</a:t>
            </a:r>
            <a:r>
              <a:rPr lang="pt-BR" sz="1600" dirty="0">
                <a:solidFill>
                  <a:srgbClr val="025C75"/>
                </a:solidFill>
              </a:rPr>
              <a:t>: Presidente BCRA diz que novas metas implicarão em mudanças na política monetária</a:t>
            </a:r>
          </a:p>
          <a:p>
            <a:pPr marL="720725" lvl="1" algn="just">
              <a:buFontTx/>
              <a:buChar char="-"/>
              <a:tabLst>
                <a:tab pos="720725" algn="l"/>
              </a:tabLst>
            </a:pPr>
            <a:r>
              <a:rPr lang="pt-BR" sz="1400" dirty="0">
                <a:solidFill>
                  <a:srgbClr val="025C75"/>
                </a:solidFill>
              </a:rPr>
              <a:t> Após três aumentos de juros em 2017, os juros tiveram </a:t>
            </a:r>
            <a:r>
              <a:rPr lang="pt-BR" sz="1400" dirty="0">
                <a:solidFill>
                  <a:srgbClr val="C00000"/>
                </a:solidFill>
              </a:rPr>
              <a:t>duas reduções em Jan/18</a:t>
            </a:r>
          </a:p>
          <a:p>
            <a:pPr marL="720725" lvl="1" algn="just">
              <a:buFontTx/>
              <a:buChar char="-"/>
              <a:tabLst>
                <a:tab pos="720725" algn="l"/>
              </a:tabLst>
            </a:pPr>
            <a:r>
              <a:rPr lang="pt-BR" sz="1400" dirty="0">
                <a:solidFill>
                  <a:srgbClr val="025C75"/>
                </a:solidFill>
              </a:rPr>
              <a:t> Forte </a:t>
            </a:r>
            <a:r>
              <a:rPr lang="pt-BR" sz="1400" dirty="0">
                <a:solidFill>
                  <a:srgbClr val="C00000"/>
                </a:solidFill>
              </a:rPr>
              <a:t>abalo da credibilidade </a:t>
            </a:r>
            <a:r>
              <a:rPr lang="pt-BR" sz="1400" dirty="0">
                <a:solidFill>
                  <a:srgbClr val="025C75"/>
                </a:solidFill>
              </a:rPr>
              <a:t>do BCRA</a:t>
            </a:r>
          </a:p>
          <a:p>
            <a:pPr marL="720725" lvl="1" algn="just">
              <a:buFontTx/>
              <a:buChar char="-"/>
              <a:tabLst>
                <a:tab pos="720725" algn="l"/>
              </a:tabLst>
            </a:pPr>
            <a:endParaRPr lang="pt-BR" sz="1600" dirty="0">
              <a:solidFill>
                <a:srgbClr val="025C75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 err="1">
                <a:solidFill>
                  <a:srgbClr val="025C75"/>
                </a:solidFill>
              </a:rPr>
              <a:t>Jun</a:t>
            </a:r>
            <a:r>
              <a:rPr lang="pt-BR" sz="1600" b="1" dirty="0">
                <a:solidFill>
                  <a:srgbClr val="025C75"/>
                </a:solidFill>
              </a:rPr>
              <a:t>/18</a:t>
            </a:r>
            <a:r>
              <a:rPr lang="pt-BR" sz="1600" dirty="0">
                <a:solidFill>
                  <a:srgbClr val="025C75"/>
                </a:solidFill>
              </a:rPr>
              <a:t>: Argentina fecha acordo de US$ 50 bi com o FMI, a fim de conter a desvalorização do peso</a:t>
            </a:r>
          </a:p>
          <a:p>
            <a:pPr marL="720725" lvl="1" algn="just">
              <a:buFontTx/>
              <a:buChar char="-"/>
              <a:tabLst>
                <a:tab pos="720725" algn="l"/>
              </a:tabLst>
            </a:pPr>
            <a:r>
              <a:rPr lang="pt-BR" sz="1400" dirty="0">
                <a:solidFill>
                  <a:srgbClr val="025C75"/>
                </a:solidFill>
              </a:rPr>
              <a:t> Meta de inflação de 2018 elevada para 27%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25C75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 err="1">
                <a:solidFill>
                  <a:srgbClr val="F07F08"/>
                </a:solidFill>
              </a:rPr>
              <a:t>Abr</a:t>
            </a:r>
            <a:r>
              <a:rPr lang="pt-BR" sz="1600" b="1" dirty="0">
                <a:solidFill>
                  <a:srgbClr val="F07F08"/>
                </a:solidFill>
              </a:rPr>
              <a:t>/18</a:t>
            </a:r>
            <a:r>
              <a:rPr lang="pt-BR" sz="1600" b="1" dirty="0">
                <a:solidFill>
                  <a:srgbClr val="025C75"/>
                </a:solidFill>
              </a:rPr>
              <a:t>-Set/18</a:t>
            </a:r>
            <a:r>
              <a:rPr lang="pt-BR" sz="1600" dirty="0">
                <a:solidFill>
                  <a:srgbClr val="025C75"/>
                </a:solidFill>
              </a:rPr>
              <a:t>: BCRA eleva juros de 27,25% para 65%, em meio à </a:t>
            </a:r>
            <a:r>
              <a:rPr lang="pt-BR" sz="1600" dirty="0">
                <a:solidFill>
                  <a:srgbClr val="F07F08"/>
                </a:solidFill>
              </a:rPr>
              <a:t>desvalorização cambial</a:t>
            </a:r>
            <a:r>
              <a:rPr lang="pt-BR" sz="1600" dirty="0">
                <a:solidFill>
                  <a:srgbClr val="025C75"/>
                </a:solidFill>
              </a:rPr>
              <a:t> e aumento da inflação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25C75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25C75"/>
                </a:solidFill>
              </a:rPr>
              <a:t>Out/18</a:t>
            </a:r>
            <a:r>
              <a:rPr lang="pt-BR" sz="1600" dirty="0">
                <a:solidFill>
                  <a:srgbClr val="025C75"/>
                </a:solidFill>
              </a:rPr>
              <a:t>: revisão do acordo com FMI (para US$ 62bi) e abandono do regime de metas para a inflação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="" xmlns:a16="http://schemas.microsoft.com/office/drawing/2014/main" id="{2F0929A1-F4D5-435F-868B-C3A69225F926}"/>
              </a:ext>
            </a:extLst>
          </p:cNvPr>
          <p:cNvSpPr txBox="1">
            <a:spLocks/>
          </p:cNvSpPr>
          <p:nvPr/>
        </p:nvSpPr>
        <p:spPr>
          <a:xfrm>
            <a:off x="1540045" y="432588"/>
            <a:ext cx="8885600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O caso da Argentina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421440" y="1055198"/>
            <a:ext cx="463588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15C79"/>
                </a:solidFill>
              </a:rPr>
              <a:t>Taxa de câmbio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15C79"/>
              </a:solidFill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DD0B2937-3C45-43F2-B77C-541A8C9548CA}"/>
              </a:ext>
            </a:extLst>
          </p:cNvPr>
          <p:cNvGrpSpPr/>
          <p:nvPr/>
        </p:nvGrpSpPr>
        <p:grpSpPr>
          <a:xfrm>
            <a:off x="95682" y="91816"/>
            <a:ext cx="1238823" cy="1189121"/>
            <a:chOff x="1279698" y="2928306"/>
            <a:chExt cx="1238823" cy="1189121"/>
          </a:xfrm>
        </p:grpSpPr>
        <p:sp>
          <p:nvSpPr>
            <p:cNvPr id="32" name="Elipse 9">
              <a:extLst>
                <a:ext uri="{FF2B5EF4-FFF2-40B4-BE49-F238E27FC236}">
                  <a16:creationId xmlns="" xmlns:a16="http://schemas.microsoft.com/office/drawing/2014/main" id="{065AAC41-8DE2-4BEB-8617-1483DFA5D3F4}"/>
                </a:ext>
              </a:extLst>
            </p:cNvPr>
            <p:cNvSpPr/>
            <p:nvPr/>
          </p:nvSpPr>
          <p:spPr>
            <a:xfrm>
              <a:off x="1279698" y="2929427"/>
              <a:ext cx="1238400" cy="11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3" name="Imagem 11">
              <a:extLst>
                <a:ext uri="{FF2B5EF4-FFF2-40B4-BE49-F238E27FC236}">
                  <a16:creationId xmlns="" xmlns:a16="http://schemas.microsoft.com/office/drawing/2014/main" id="{F00C3416-3FDC-467D-A755-5875C355A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698" y="2928306"/>
              <a:ext cx="1238823" cy="1188000"/>
            </a:xfrm>
            <a:prstGeom prst="ellipse">
              <a:avLst/>
            </a:prstGeom>
          </p:spPr>
        </p:pic>
      </p:grpSp>
      <p:sp>
        <p:nvSpPr>
          <p:cNvPr id="2" name="CaixaDeTexto 18">
            <a:extLst>
              <a:ext uri="{FF2B5EF4-FFF2-40B4-BE49-F238E27FC236}">
                <a16:creationId xmlns="" xmlns:a16="http://schemas.microsoft.com/office/drawing/2014/main" id="{15604401-9BEC-4FFA-A593-09A292D7F9C6}"/>
              </a:ext>
            </a:extLst>
          </p:cNvPr>
          <p:cNvSpPr txBox="1"/>
          <p:nvPr/>
        </p:nvSpPr>
        <p:spPr>
          <a:xfrm>
            <a:off x="397763" y="1670751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1A7474"/>
                </a:solidFill>
              </a:rPr>
              <a:t>Peso/US$</a:t>
            </a:r>
            <a:endParaRPr lang="pt-BR" sz="1400" dirty="0">
              <a:solidFill>
                <a:srgbClr val="1A7474"/>
              </a:solidFill>
            </a:endParaRPr>
          </a:p>
        </p:txBody>
      </p:sp>
      <p:sp>
        <p:nvSpPr>
          <p:cNvPr id="35" name="Espaço Reservado para Número de Slide 2">
            <a:extLst>
              <a:ext uri="{FF2B5EF4-FFF2-40B4-BE49-F238E27FC236}">
                <a16:creationId xmlns="" xmlns:a16="http://schemas.microsoft.com/office/drawing/2014/main" id="{41C29CE9-8706-41FE-AF47-9BFFF8F7BCE7}"/>
              </a:ext>
            </a:extLst>
          </p:cNvPr>
          <p:cNvSpPr txBox="1">
            <a:spLocks/>
          </p:cNvSpPr>
          <p:nvPr/>
        </p:nvSpPr>
        <p:spPr>
          <a:xfrm>
            <a:off x="477489" y="6399938"/>
            <a:ext cx="47478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23D900-65C0-49C9-8373-669AF21A8E0C}" type="slidenum">
              <a:rPr lang="pt-BR" sz="1100" smtClean="0">
                <a:solidFill>
                  <a:schemeClr val="bg1"/>
                </a:solidFill>
              </a:rPr>
              <a:pPr/>
              <a:t>44</a:t>
            </a:fld>
            <a:endParaRPr lang="pt-B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3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4DED629-7E43-4FA4-8908-7EBE6A5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4632"/>
            <a:ext cx="4904044" cy="6140353"/>
          </a:xfrm>
          <a:prstGeom prst="rect">
            <a:avLst/>
          </a:prstGeom>
        </p:spPr>
      </p:pic>
      <p:grpSp>
        <p:nvGrpSpPr>
          <p:cNvPr id="3078" name="Grupo 3077"/>
          <p:cNvGrpSpPr/>
          <p:nvPr/>
        </p:nvGrpSpPr>
        <p:grpSpPr>
          <a:xfrm rot="21172244">
            <a:off x="23643" y="4430191"/>
            <a:ext cx="3475480" cy="1589316"/>
            <a:chOff x="3014662" y="2767012"/>
            <a:chExt cx="6162675" cy="3146477"/>
          </a:xfrm>
        </p:grpSpPr>
        <p:pic>
          <p:nvPicPr>
            <p:cNvPr id="3076" name="Imagem 30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4662" y="2767012"/>
              <a:ext cx="6162675" cy="1323975"/>
            </a:xfrm>
            <a:prstGeom prst="rect">
              <a:avLst/>
            </a:prstGeom>
          </p:spPr>
        </p:pic>
        <p:pic>
          <p:nvPicPr>
            <p:cNvPr id="3077" name="Imagem 30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4662" y="4018014"/>
              <a:ext cx="6150003" cy="1895475"/>
            </a:xfrm>
            <a:prstGeom prst="rect">
              <a:avLst/>
            </a:prstGeom>
          </p:spPr>
        </p:pic>
      </p:grpSp>
      <p:pic>
        <p:nvPicPr>
          <p:cNvPr id="3072" name="Imagem 30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75624">
            <a:off x="-250107" y="2100928"/>
            <a:ext cx="4079809" cy="139359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1FE9162-EC36-4C84-B25A-BB591712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5277" y="-5526"/>
            <a:ext cx="7296150" cy="6148375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272012" y="6344646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45</a:t>
            </a:fld>
            <a:endParaRPr lang="pt-BR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9D5F4190-E37D-49A8-9D97-99ECF017182B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Autonomia do BC</a:t>
            </a: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B579B1E4-AE33-4565-A892-5BE38FDF1776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BF506854-9612-4D80-B9BF-E1C677F61244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9B71C5C3-3D14-4F4A-BB9D-CB7721454B57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8A3F7E2E-8E40-4136-BA95-D34B57A4BE53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4067CF80-FDE6-47D4-9E3E-3205755F2829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2390318" y="2968711"/>
            <a:ext cx="6098273" cy="1869206"/>
            <a:chOff x="1624012" y="3114675"/>
            <a:chExt cx="8943975" cy="2234158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4012" y="3114675"/>
              <a:ext cx="8943975" cy="628650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4012" y="3586708"/>
              <a:ext cx="8924925" cy="1762125"/>
            </a:xfrm>
            <a:prstGeom prst="rect">
              <a:avLst/>
            </a:prstGeom>
          </p:spPr>
        </p:pic>
      </p:grpSp>
      <p:grpSp>
        <p:nvGrpSpPr>
          <p:cNvPr id="31" name="Grupo 30"/>
          <p:cNvGrpSpPr/>
          <p:nvPr/>
        </p:nvGrpSpPr>
        <p:grpSpPr>
          <a:xfrm rot="820256">
            <a:off x="7443838" y="815993"/>
            <a:ext cx="4393461" cy="1965642"/>
            <a:chOff x="2847975" y="2705100"/>
            <a:chExt cx="6496050" cy="3117510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7975" y="2705100"/>
              <a:ext cx="6496050" cy="1447800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71787" y="4098585"/>
              <a:ext cx="6472238" cy="1724025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 rot="21213817">
            <a:off x="3384450" y="1234065"/>
            <a:ext cx="3864275" cy="2107441"/>
            <a:chOff x="4262437" y="3205162"/>
            <a:chExt cx="3648075" cy="184785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81487" y="3205162"/>
              <a:ext cx="3629025" cy="447675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62437" y="3652837"/>
              <a:ext cx="3648075" cy="1400175"/>
            </a:xfrm>
            <a:prstGeom prst="rect">
              <a:avLst/>
            </a:prstGeom>
          </p:spPr>
        </p:pic>
      </p:grpSp>
      <p:pic>
        <p:nvPicPr>
          <p:cNvPr id="3079" name="Imagem 30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31019">
            <a:off x="5237330" y="4648586"/>
            <a:ext cx="6381750" cy="162877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D7C0E066-EE91-4D82-B30A-8EB3CD14936E}"/>
              </a:ext>
            </a:extLst>
          </p:cNvPr>
          <p:cNvGrpSpPr/>
          <p:nvPr/>
        </p:nvGrpSpPr>
        <p:grpSpPr>
          <a:xfrm rot="558007">
            <a:off x="7300686" y="2728432"/>
            <a:ext cx="4981851" cy="1293682"/>
            <a:chOff x="3771900" y="3186112"/>
            <a:chExt cx="4648200" cy="1055112"/>
          </a:xfrm>
        </p:grpSpPr>
        <p:pic>
          <p:nvPicPr>
            <p:cNvPr id="2" name="Imagem 1">
              <a:extLst>
                <a:ext uri="{FF2B5EF4-FFF2-40B4-BE49-F238E27FC236}">
                  <a16:creationId xmlns="" xmlns:a16="http://schemas.microsoft.com/office/drawing/2014/main" id="{537F3255-A39F-445C-9A27-FC904E2D0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86187" y="3186112"/>
              <a:ext cx="4619625" cy="48577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="" xmlns:a16="http://schemas.microsoft.com/office/drawing/2014/main" id="{35A5BF63-2227-46E3-A61C-425EA768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71900" y="3669724"/>
              <a:ext cx="4648200" cy="5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319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4F740382-B91B-40DA-8169-C85C870D5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4044" y="-8022"/>
            <a:ext cx="7296150" cy="614837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758D0068-7DEC-4160-9B29-B81A1003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0"/>
            <a:ext cx="4904044" cy="6140353"/>
          </a:xfrm>
          <a:prstGeom prst="rect">
            <a:avLst/>
          </a:prstGeom>
        </p:spPr>
      </p:pic>
      <p:graphicFrame>
        <p:nvGraphicFramePr>
          <p:cNvPr id="24" name="Diagram 4">
            <a:extLst>
              <a:ext uri="{FF2B5EF4-FFF2-40B4-BE49-F238E27FC236}">
                <a16:creationId xmlns="" xmlns:a16="http://schemas.microsoft.com/office/drawing/2014/main" id="{262103C9-7BD4-4492-8F13-24E609D0F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2521284"/>
              </p:ext>
            </p:extLst>
          </p:nvPr>
        </p:nvGraphicFramePr>
        <p:xfrm>
          <a:off x="624949" y="331425"/>
          <a:ext cx="6734069" cy="4911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0" y="6423755"/>
            <a:ext cx="779971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6" name="Título 4">
            <a:extLst>
              <a:ext uri="{FF2B5EF4-FFF2-40B4-BE49-F238E27FC236}">
                <a16:creationId xmlns="" xmlns:a16="http://schemas.microsoft.com/office/drawing/2014/main" id="{E60CE4BB-3F77-48AB-A421-A86F375A4130}"/>
              </a:ext>
            </a:extLst>
          </p:cNvPr>
          <p:cNvSpPr txBox="1">
            <a:spLocks/>
          </p:cNvSpPr>
          <p:nvPr/>
        </p:nvSpPr>
        <p:spPr>
          <a:xfrm>
            <a:off x="318495" y="465965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Simplificação Cambial</a:t>
            </a:r>
          </a:p>
        </p:txBody>
      </p:sp>
      <p:grpSp>
        <p:nvGrpSpPr>
          <p:cNvPr id="19" name="Grupo 25">
            <a:extLst>
              <a:ext uri="{FF2B5EF4-FFF2-40B4-BE49-F238E27FC236}">
                <a16:creationId xmlns="" xmlns:a16="http://schemas.microsoft.com/office/drawing/2014/main" id="{C24D4096-0BE9-4E8E-8630-FEB6F7A34344}"/>
              </a:ext>
            </a:extLst>
          </p:cNvPr>
          <p:cNvGrpSpPr/>
          <p:nvPr/>
        </p:nvGrpSpPr>
        <p:grpSpPr>
          <a:xfrm>
            <a:off x="2206735" y="529368"/>
            <a:ext cx="367601" cy="379976"/>
            <a:chOff x="-289681" y="6917663"/>
            <a:chExt cx="3916985" cy="3897439"/>
          </a:xfrm>
        </p:grpSpPr>
        <p:sp>
          <p:nvSpPr>
            <p:cNvPr id="20" name="Paralelogramo 19">
              <a:extLst>
                <a:ext uri="{FF2B5EF4-FFF2-40B4-BE49-F238E27FC236}">
                  <a16:creationId xmlns="" xmlns:a16="http://schemas.microsoft.com/office/drawing/2014/main" id="{1E1B8AD1-ECA7-48B3-B68D-4D9A2FA0770B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D4796539-5F94-4DD0-A2EF-CF382FF7A204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68A6F900-35E6-49A5-9B74-8F65AC034109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927EAC95-B364-45FE-9756-94E83C0D39BC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Retângulo de cantos arredondados 7">
            <a:extLst>
              <a:ext uri="{FF2B5EF4-FFF2-40B4-BE49-F238E27FC236}">
                <a16:creationId xmlns="" xmlns:a16="http://schemas.microsoft.com/office/drawing/2014/main" id="{E9AEE24A-B1EF-47F3-AFF3-732A0F95A907}"/>
              </a:ext>
            </a:extLst>
          </p:cNvPr>
          <p:cNvSpPr/>
          <p:nvPr/>
        </p:nvSpPr>
        <p:spPr>
          <a:xfrm>
            <a:off x="624949" y="5469156"/>
            <a:ext cx="6869830" cy="462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Alinhamento às melhores práticas internacionais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D83560EB-6998-4A57-9001-5DAE484B68AF}"/>
              </a:ext>
            </a:extLst>
          </p:cNvPr>
          <p:cNvGrpSpPr/>
          <p:nvPr/>
        </p:nvGrpSpPr>
        <p:grpSpPr>
          <a:xfrm>
            <a:off x="7228088" y="1497868"/>
            <a:ext cx="5455089" cy="4084072"/>
            <a:chOff x="7228088" y="1497868"/>
            <a:chExt cx="5455089" cy="4084072"/>
          </a:xfrm>
        </p:grpSpPr>
        <p:pic>
          <p:nvPicPr>
            <p:cNvPr id="13" name="Imagem 12">
              <a:extLst>
                <a:ext uri="{FF2B5EF4-FFF2-40B4-BE49-F238E27FC236}">
                  <a16:creationId xmlns="" xmlns:a16="http://schemas.microsoft.com/office/drawing/2014/main" id="{E196915B-CB46-459C-981F-3843D20A3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088" y="1497868"/>
              <a:ext cx="5455089" cy="4084072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="" xmlns:a16="http://schemas.microsoft.com/office/drawing/2014/main" id="{81B15B00-365F-44A2-B150-678ED8635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29313"/>
            <a:stretch/>
          </p:blipFill>
          <p:spPr>
            <a:xfrm>
              <a:off x="7929727" y="1646564"/>
              <a:ext cx="4035532" cy="259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923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1FE9162-EC36-4C84-B25A-BB591712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b="5213"/>
          <a:stretch/>
        </p:blipFill>
        <p:spPr>
          <a:xfrm>
            <a:off x="4905277" y="-5526"/>
            <a:ext cx="7296150" cy="614837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4DED629-7E43-4FA4-8908-7EBE6A5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5000"/>
                    </a14:imgEffect>
                    <a14:imgEffect>
                      <a14:saturation sat="84000"/>
                    </a14:imgEffect>
                    <a14:imgEffect>
                      <a14:brightnessContrast bright="38000" contrast="-63000"/>
                    </a14:imgEffect>
                  </a14:imgLayer>
                </a14:imgProps>
              </a:ext>
            </a:extLst>
          </a:blip>
          <a:srcRect l="32786" t="1" b="-158"/>
          <a:stretch/>
        </p:blipFill>
        <p:spPr>
          <a:xfrm>
            <a:off x="0" y="4059"/>
            <a:ext cx="4904044" cy="614035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71FFFBD5-2E97-4511-9B6E-3161C0672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8341">
            <a:off x="5818142" y="1163126"/>
            <a:ext cx="3076303" cy="3850849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284684" y="6411973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47</a:t>
            </a:fld>
            <a:endParaRPr lang="pt-BR" dirty="0"/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9D5F4190-E37D-49A8-9D97-99ECF017182B}"/>
              </a:ext>
            </a:extLst>
          </p:cNvPr>
          <p:cNvSpPr txBox="1">
            <a:spLocks/>
          </p:cNvSpPr>
          <p:nvPr/>
        </p:nvSpPr>
        <p:spPr>
          <a:xfrm>
            <a:off x="284684" y="432588"/>
            <a:ext cx="10654305" cy="774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15C7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Agenda </a:t>
            </a:r>
            <a:r>
              <a:rPr lang="pt-BR" sz="3200" b="1" i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BC</a:t>
            </a:r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     – Simplificação cambial</a:t>
            </a:r>
          </a:p>
        </p:txBody>
      </p:sp>
      <p:grpSp>
        <p:nvGrpSpPr>
          <p:cNvPr id="20" name="Grupo 25">
            <a:extLst>
              <a:ext uri="{FF2B5EF4-FFF2-40B4-BE49-F238E27FC236}">
                <a16:creationId xmlns="" xmlns:a16="http://schemas.microsoft.com/office/drawing/2014/main" id="{B579B1E4-AE33-4565-A892-5BE38FDF1776}"/>
              </a:ext>
            </a:extLst>
          </p:cNvPr>
          <p:cNvGrpSpPr/>
          <p:nvPr/>
        </p:nvGrpSpPr>
        <p:grpSpPr>
          <a:xfrm>
            <a:off x="2187440" y="495989"/>
            <a:ext cx="367601" cy="379976"/>
            <a:chOff x="-289681" y="6917663"/>
            <a:chExt cx="3916985" cy="3897439"/>
          </a:xfrm>
        </p:grpSpPr>
        <p:sp>
          <p:nvSpPr>
            <p:cNvPr id="21" name="Paralelogramo 20">
              <a:extLst>
                <a:ext uri="{FF2B5EF4-FFF2-40B4-BE49-F238E27FC236}">
                  <a16:creationId xmlns="" xmlns:a16="http://schemas.microsoft.com/office/drawing/2014/main" id="{BF506854-9612-4D80-B9BF-E1C677F61244}"/>
                </a:ext>
              </a:extLst>
            </p:cNvPr>
            <p:cNvSpPr/>
            <p:nvPr/>
          </p:nvSpPr>
          <p:spPr>
            <a:xfrm rot="17102174">
              <a:off x="161649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="" xmlns:a16="http://schemas.microsoft.com/office/drawing/2014/main" id="{9B71C5C3-3D14-4F4A-BB9D-CB7721454B57}"/>
                </a:ext>
              </a:extLst>
            </p:cNvPr>
            <p:cNvSpPr/>
            <p:nvPr/>
          </p:nvSpPr>
          <p:spPr>
            <a:xfrm flipV="1">
              <a:off x="116882" y="8237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01656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="" xmlns:a16="http://schemas.microsoft.com/office/drawing/2014/main" id="{8A3F7E2E-8E40-4136-BA95-D34B57A4BE53}"/>
                </a:ext>
              </a:extLst>
            </p:cNvPr>
            <p:cNvSpPr/>
            <p:nvPr/>
          </p:nvSpPr>
          <p:spPr>
            <a:xfrm rot="17102174">
              <a:off x="-640582" y="8605545"/>
              <a:ext cx="3897439" cy="521676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Paralelogramo 23">
              <a:extLst>
                <a:ext uri="{FF2B5EF4-FFF2-40B4-BE49-F238E27FC236}">
                  <a16:creationId xmlns="" xmlns:a16="http://schemas.microsoft.com/office/drawing/2014/main" id="{4067CF80-FDE6-47D4-9E3E-3205755F2829}"/>
                </a:ext>
              </a:extLst>
            </p:cNvPr>
            <p:cNvSpPr/>
            <p:nvPr/>
          </p:nvSpPr>
          <p:spPr>
            <a:xfrm flipV="1">
              <a:off x="-289681" y="8999905"/>
              <a:ext cx="3510422" cy="490798"/>
            </a:xfrm>
            <a:prstGeom prst="parallelogram">
              <a:avLst>
                <a:gd name="adj" fmla="val 74468"/>
              </a:avLst>
            </a:prstGeom>
            <a:solidFill>
              <a:srgbClr val="A87B2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66890BD3-F7DB-42FC-803A-875A5064E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200" y="1065201"/>
            <a:ext cx="3026481" cy="41996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AB7F14D-4AD9-43DE-9621-596430DB9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93151">
            <a:off x="8850627" y="1300132"/>
            <a:ext cx="3319822" cy="36481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1593DE0-0C86-4B97-92AD-E2A381C75A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720"/>
          <a:stretch/>
        </p:blipFill>
        <p:spPr>
          <a:xfrm rot="20850649">
            <a:off x="130034" y="1229715"/>
            <a:ext cx="2976817" cy="27280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440D4FE5-3A00-4493-882B-287C84317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779"/>
          <a:stretch/>
        </p:blipFill>
        <p:spPr>
          <a:xfrm rot="21037650">
            <a:off x="3998646" y="2970858"/>
            <a:ext cx="3545380" cy="292659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E1CF913-6A40-4A13-A337-C58155FC7B5E}"/>
              </a:ext>
            </a:extLst>
          </p:cNvPr>
          <p:cNvSpPr/>
          <p:nvPr/>
        </p:nvSpPr>
        <p:spPr>
          <a:xfrm rot="544006">
            <a:off x="8819824" y="3781742"/>
            <a:ext cx="1452336" cy="722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="" xmlns:a16="http://schemas.microsoft.com/office/drawing/2014/main" id="{4EEB22F0-6FBF-485F-A28B-21AB0B05607F}"/>
              </a:ext>
            </a:extLst>
          </p:cNvPr>
          <p:cNvSpPr/>
          <p:nvPr/>
        </p:nvSpPr>
        <p:spPr>
          <a:xfrm>
            <a:off x="4447904" y="4599303"/>
            <a:ext cx="1171575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5D8FEED-1FB8-45A6-B5FA-2852FAAA7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5123">
            <a:off x="7432552" y="3489826"/>
            <a:ext cx="5483583" cy="21754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CB9E0A0-E70A-4C91-B259-E3170C9F7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63729">
            <a:off x="121243" y="3413775"/>
            <a:ext cx="3987480" cy="175710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0672160E-B005-4CD7-8F9A-08AC63B6BA99}"/>
              </a:ext>
            </a:extLst>
          </p:cNvPr>
          <p:cNvSpPr/>
          <p:nvPr/>
        </p:nvSpPr>
        <p:spPr>
          <a:xfrm rot="613152">
            <a:off x="8846128" y="2821271"/>
            <a:ext cx="1171575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522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4" y="0"/>
            <a:ext cx="12227244" cy="6858000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412747" y="1576225"/>
            <a:ext cx="5218795" cy="2545832"/>
          </a:xfr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2CD6D343-C77B-43CA-B563-B85ABCBCB07D}"/>
              </a:ext>
            </a:extLst>
          </p:cNvPr>
          <p:cNvSpPr txBox="1">
            <a:spLocks/>
          </p:cNvSpPr>
          <p:nvPr/>
        </p:nvSpPr>
        <p:spPr>
          <a:xfrm>
            <a:off x="657504" y="3375348"/>
            <a:ext cx="2854953" cy="630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600" dirty="0">
                <a:solidFill>
                  <a:srgbClr val="D0DCF0"/>
                </a:solidFill>
                <a:latin typeface="+mn-lt"/>
              </a:rPr>
              <a:t>06 de novembro de 2019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C627C459-88E2-4BF7-9D8B-25CC7595A250}"/>
              </a:ext>
            </a:extLst>
          </p:cNvPr>
          <p:cNvSpPr txBox="1">
            <a:spLocks/>
          </p:cNvSpPr>
          <p:nvPr/>
        </p:nvSpPr>
        <p:spPr>
          <a:xfrm>
            <a:off x="642990" y="1673170"/>
            <a:ext cx="5090154" cy="995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5400" b="1" cap="small" dirty="0">
                <a:solidFill>
                  <a:schemeClr val="bg1"/>
                </a:solidFill>
                <a:latin typeface="+mn-lt"/>
              </a:rPr>
              <a:t>Obrigado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DD387671-C068-49E3-BF5B-39D2A4D96BBE}"/>
              </a:ext>
            </a:extLst>
          </p:cNvPr>
          <p:cNvSpPr txBox="1">
            <a:spLocks/>
          </p:cNvSpPr>
          <p:nvPr/>
        </p:nvSpPr>
        <p:spPr>
          <a:xfrm>
            <a:off x="642990" y="2492586"/>
            <a:ext cx="5090154" cy="1192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cap="small" dirty="0">
                <a:solidFill>
                  <a:srgbClr val="FFDFAF"/>
                </a:solidFill>
                <a:latin typeface="+mn-lt"/>
              </a:rPr>
              <a:t>Roberto Campos Neto</a:t>
            </a:r>
          </a:p>
          <a:p>
            <a:pPr algn="l"/>
            <a:r>
              <a:rPr lang="pt-BR" sz="2000" dirty="0">
                <a:solidFill>
                  <a:srgbClr val="FFDFAF"/>
                </a:solidFill>
                <a:latin typeface="+mn-lt"/>
              </a:rPr>
              <a:t>Presidente do Banco Central do Brasil</a:t>
            </a:r>
          </a:p>
        </p:txBody>
      </p:sp>
    </p:spTree>
    <p:extLst>
      <p:ext uri="{BB962C8B-B14F-4D97-AF65-F5344CB8AC3E}">
        <p14:creationId xmlns:p14="http://schemas.microsoft.com/office/powerpoint/2010/main" val="575665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43896" y="412386"/>
            <a:ext cx="11835828" cy="53533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Operações compromissadas e </a:t>
            </a:r>
            <a:r>
              <a:rPr lang="pt-BR" dirty="0" smtClean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acúmulo </a:t>
            </a:r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de reservas</a:t>
            </a:r>
          </a:p>
        </p:txBody>
      </p:sp>
      <p:sp>
        <p:nvSpPr>
          <p:cNvPr id="17" name="CaixaDeTexto 1"/>
          <p:cNvSpPr txBox="1"/>
          <p:nvPr/>
        </p:nvSpPr>
        <p:spPr>
          <a:xfrm>
            <a:off x="4428311" y="5857101"/>
            <a:ext cx="7454900" cy="6956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>
                <a:solidFill>
                  <a:srgbClr val="006666"/>
                </a:solidFill>
              </a:rPr>
              <a:t>Fonte: BCB.</a:t>
            </a: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dirty="0">
              <a:solidFill>
                <a:srgbClr val="006666"/>
              </a:solidFill>
            </a:endParaRPr>
          </a:p>
          <a:p>
            <a:pPr algn="r"/>
            <a:endParaRPr lang="en-US" sz="1000" baseline="30000" dirty="0">
              <a:solidFill>
                <a:srgbClr val="006666"/>
              </a:solidFill>
            </a:endParaRPr>
          </a:p>
        </p:txBody>
      </p:sp>
      <p:sp>
        <p:nvSpPr>
          <p:cNvPr id="21" name="Espaço Reservado para Número de Slide 2">
            <a:extLst>
              <a:ext uri="{FF2B5EF4-FFF2-40B4-BE49-F238E27FC236}">
                <a16:creationId xmlns="" xmlns:a16="http://schemas.microsoft.com/office/drawing/2014/main" id="{D34D4C7C-309E-4EDB-9F90-9829907C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3896" y="6359451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49</a:t>
            </a:fld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5858154" y="6418904"/>
            <a:ext cx="55559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>
                <a:solidFill>
                  <a:schemeClr val="bg1">
                    <a:lumMod val="95000"/>
                  </a:schemeClr>
                </a:solidFill>
              </a:rPr>
              <a:t>* Estimativa</a:t>
            </a:r>
            <a:endParaRPr lang="pt-BR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73" y="1013254"/>
            <a:ext cx="8448581" cy="500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4" y="0"/>
            <a:ext cx="12227244" cy="6858000"/>
          </a:xfrm>
          <a:prstGeom prst="rect">
            <a:avLst/>
          </a:prstGeom>
        </p:spPr>
      </p:pic>
      <p:sp>
        <p:nvSpPr>
          <p:cNvPr id="6" name="Espaço Reservado para Número de Slide 1">
            <a:extLst>
              <a:ext uri="{FF2B5EF4-FFF2-40B4-BE49-F238E27FC236}">
                <a16:creationId xmlns="" xmlns:a16="http://schemas.microsoft.com/office/drawing/2014/main" id="{0C9FF705-E9E5-4BB0-AF55-4862D9AC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083300"/>
            <a:ext cx="779971" cy="77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0B9D0CF7-A79B-444A-A51C-C69E4249D3A1}"/>
              </a:ext>
            </a:extLst>
          </p:cNvPr>
          <p:cNvSpPr txBox="1">
            <a:spLocks/>
          </p:cNvSpPr>
          <p:nvPr/>
        </p:nvSpPr>
        <p:spPr>
          <a:xfrm>
            <a:off x="412747" y="1588926"/>
            <a:ext cx="5218795" cy="1077650"/>
          </a:xfrm>
          <a:prstGeom prst="rect">
            <a:avLst/>
          </a:prstGeom>
          <a:solidFill>
            <a:srgbClr val="015C79">
              <a:alpha val="60000"/>
            </a:srgb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6EE4EFDA-A385-4719-A5F9-6DC40EC18010}"/>
              </a:ext>
            </a:extLst>
          </p:cNvPr>
          <p:cNvSpPr txBox="1">
            <a:spLocks/>
          </p:cNvSpPr>
          <p:nvPr/>
        </p:nvSpPr>
        <p:spPr>
          <a:xfrm>
            <a:off x="657504" y="1411551"/>
            <a:ext cx="2854953" cy="763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rgbClr val="D0DCF0"/>
                </a:solidFill>
                <a:latin typeface="+mn-lt"/>
              </a:rPr>
              <a:t>Economia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479EB6EB-BA30-4057-9131-3FEA46D03E10}"/>
              </a:ext>
            </a:extLst>
          </p:cNvPr>
          <p:cNvSpPr txBox="1">
            <a:spLocks/>
          </p:cNvSpPr>
          <p:nvPr/>
        </p:nvSpPr>
        <p:spPr>
          <a:xfrm>
            <a:off x="642990" y="2164080"/>
            <a:ext cx="5090154" cy="50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800" b="1" cap="small" dirty="0">
                <a:solidFill>
                  <a:schemeClr val="bg1"/>
                </a:solidFill>
                <a:latin typeface="+mn-lt"/>
              </a:rPr>
              <a:t>Doméstica</a:t>
            </a:r>
          </a:p>
        </p:txBody>
      </p:sp>
    </p:spTree>
    <p:extLst>
      <p:ext uri="{BB962C8B-B14F-4D97-AF65-F5344CB8AC3E}">
        <p14:creationId xmlns:p14="http://schemas.microsoft.com/office/powerpoint/2010/main" val="2656336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/>
          <p:cNvSpPr>
            <a:spLocks noGrp="1"/>
          </p:cNvSpPr>
          <p:nvPr>
            <p:ph type="title"/>
          </p:nvPr>
        </p:nvSpPr>
        <p:spPr>
          <a:xfrm>
            <a:off x="318496" y="241826"/>
            <a:ext cx="11835828" cy="535335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Liberação de depósitos compulsórios –  empoçamento de liquidez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63EE7683-16A9-4BA0-954B-909317257ACD}"/>
              </a:ext>
            </a:extLst>
          </p:cNvPr>
          <p:cNvSpPr txBox="1"/>
          <p:nvPr/>
        </p:nvSpPr>
        <p:spPr>
          <a:xfrm>
            <a:off x="450472" y="1226216"/>
            <a:ext cx="5564272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015C79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Recolhimentos compulsórios são recursos dos bancos depositados no BC.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15C79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A liberação de compulsórios não se traduz mecanicamente em novos empréstimos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15C79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Em Julho, foram liberados quase R$ 20 bilhões de depósitos compulsórios.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15C79"/>
                </a:solidFill>
              </a:rPr>
              <a:t>Impacto estimado no crédito: R$ 5 bilhões</a:t>
            </a:r>
          </a:p>
          <a:p>
            <a:pPr lvl="0" algn="just">
              <a:lnSpc>
                <a:spcPct val="150000"/>
              </a:lnSpc>
            </a:pPr>
            <a:endParaRPr lang="pt-BR" sz="2000" dirty="0">
              <a:solidFill>
                <a:srgbClr val="015C79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80" y="901295"/>
            <a:ext cx="4737180" cy="20342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367" y="3349874"/>
            <a:ext cx="4578493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7E8F33D8-DD4E-4659-96BF-71901B552D1B}"/>
              </a:ext>
            </a:extLst>
          </p:cNvPr>
          <p:cNvSpPr txBox="1">
            <a:spLocks/>
          </p:cNvSpPr>
          <p:nvPr/>
        </p:nvSpPr>
        <p:spPr>
          <a:xfrm>
            <a:off x="318496" y="241826"/>
            <a:ext cx="11835828" cy="535335"/>
          </a:xfrm>
          <a:prstGeom prst="rect">
            <a:avLst/>
          </a:prstGeom>
        </p:spPr>
        <p:txBody>
          <a:bodyPr vert="horz" lIns="92364" tIns="46182" rIns="92364" bIns="46182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>
                <a:solidFill>
                  <a:srgbClr val="025C75"/>
                </a:solidFill>
                <a:latin typeface="Calibri" panose="020F0502020204030204" pitchFamily="34" charset="0"/>
                <a:cs typeface="Arial" charset="0"/>
              </a:rPr>
              <a:t>Controle da inflação e ancoragem das expectativas</a:t>
            </a:r>
            <a:endParaRPr lang="pt-BR" sz="2400" b="0" dirty="0">
              <a:solidFill>
                <a:srgbClr val="025C75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8754904" y="6300000"/>
            <a:ext cx="3170699" cy="29627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00" dirty="0">
                <a:solidFill>
                  <a:schemeClr val="bg1"/>
                </a:solidFill>
              </a:rPr>
              <a:t>Fonte: BCB / IBGE</a:t>
            </a:r>
          </a:p>
          <a:p>
            <a:pPr algn="r"/>
            <a:r>
              <a:rPr lang="pt-BR" sz="1000" dirty="0">
                <a:solidFill>
                  <a:schemeClr val="bg1"/>
                </a:solidFill>
              </a:rPr>
              <a:t>* Inflação implícita na NTN-B</a:t>
            </a:r>
          </a:p>
          <a:p>
            <a:pPr algn="r"/>
            <a:r>
              <a:rPr lang="pt-BR" sz="1000" dirty="0">
                <a:solidFill>
                  <a:schemeClr val="bg1"/>
                </a:solidFill>
              </a:rPr>
              <a:t>**Inflação implícita nos futuros de IPCA (DAP)</a:t>
            </a:r>
          </a:p>
          <a:p>
            <a:pPr algn="r"/>
            <a:endParaRPr lang="pt-BR" sz="1000" dirty="0">
              <a:solidFill>
                <a:srgbClr val="006666"/>
              </a:solidFill>
            </a:endParaRPr>
          </a:p>
          <a:p>
            <a:pPr algn="r"/>
            <a:endParaRPr lang="pt-BR" sz="1000" dirty="0">
              <a:solidFill>
                <a:srgbClr val="006666"/>
              </a:solidFill>
            </a:endParaRPr>
          </a:p>
          <a:p>
            <a:pPr algn="r"/>
            <a:endParaRPr lang="pt-BR" sz="1000" baseline="30000" dirty="0">
              <a:solidFill>
                <a:srgbClr val="006666"/>
              </a:solidFill>
            </a:endParaRPr>
          </a:p>
        </p:txBody>
      </p:sp>
      <p:sp>
        <p:nvSpPr>
          <p:cNvPr id="6" name="Espaço Reservado para Número de Slide 2">
            <a:extLst>
              <a:ext uri="{FF2B5EF4-FFF2-40B4-BE49-F238E27FC236}">
                <a16:creationId xmlns="" xmlns:a16="http://schemas.microsoft.com/office/drawing/2014/main" id="{0FE0A2BA-8044-4C13-9A14-BC607A83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600" y="6300000"/>
            <a:ext cx="474785" cy="365125"/>
          </a:xfrm>
        </p:spPr>
        <p:txBody>
          <a:bodyPr/>
          <a:lstStyle/>
          <a:p>
            <a:fld id="{AD23D900-65C0-49C9-8373-669AF21A8E0C}" type="slidenum">
              <a:rPr lang="pt-BR" smtClean="0"/>
              <a:pPr/>
              <a:t>6</a:t>
            </a:fld>
            <a:endParaRPr lang="pt-BR" dirty="0"/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211" y="891168"/>
            <a:ext cx="7045573" cy="50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FX_1_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" y="870750"/>
            <a:ext cx="11582400" cy="508635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1020367" y="5883758"/>
            <a:ext cx="123662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Bloomberg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A9256448-6CE2-457A-A79B-E1C78EA02CFB}"/>
              </a:ext>
            </a:extLst>
          </p:cNvPr>
          <p:cNvSpPr txBox="1"/>
          <p:nvPr/>
        </p:nvSpPr>
        <p:spPr>
          <a:xfrm>
            <a:off x="8666344" y="1529334"/>
            <a:ext cx="1828802" cy="369332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2016 6,29%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80BED4D6-A621-44E1-84C2-F0C8F7FB3A27}"/>
              </a:ext>
            </a:extLst>
          </p:cNvPr>
          <p:cNvSpPr txBox="1"/>
          <p:nvPr/>
        </p:nvSpPr>
        <p:spPr>
          <a:xfrm>
            <a:off x="6985919" y="1508000"/>
            <a:ext cx="1228808" cy="646331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2015 10,67%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DB328E62-F7D9-4844-9F26-B4078AF16E51}"/>
              </a:ext>
            </a:extLst>
          </p:cNvPr>
          <p:cNvSpPr txBox="1"/>
          <p:nvPr/>
        </p:nvSpPr>
        <p:spPr>
          <a:xfrm>
            <a:off x="2316429" y="1867662"/>
            <a:ext cx="1228808" cy="646331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SELIC 2016 13,75%</a:t>
            </a:r>
          </a:p>
        </p:txBody>
      </p:sp>
      <p:sp>
        <p:nvSpPr>
          <p:cNvPr id="23" name="Seta para baixo 3">
            <a:extLst>
              <a:ext uri="{FF2B5EF4-FFF2-40B4-BE49-F238E27FC236}">
                <a16:creationId xmlns="" xmlns:a16="http://schemas.microsoft.com/office/drawing/2014/main" id="{3EA5130E-0CF1-4F5F-8B2C-CD3F203B4056}"/>
              </a:ext>
            </a:extLst>
          </p:cNvPr>
          <p:cNvSpPr/>
          <p:nvPr/>
        </p:nvSpPr>
        <p:spPr>
          <a:xfrm>
            <a:off x="3643296" y="1751752"/>
            <a:ext cx="352927" cy="887709"/>
          </a:xfrm>
          <a:prstGeom prst="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F93FF58B-4FA0-45F0-83AB-B46CB4D0E295}"/>
              </a:ext>
            </a:extLst>
          </p:cNvPr>
          <p:cNvSpPr/>
          <p:nvPr/>
        </p:nvSpPr>
        <p:spPr>
          <a:xfrm>
            <a:off x="11887200" y="323850"/>
            <a:ext cx="22716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Número de Slide 2">
            <a:extLst>
              <a:ext uri="{FF2B5EF4-FFF2-40B4-BE49-F238E27FC236}">
                <a16:creationId xmlns="" xmlns:a16="http://schemas.microsoft.com/office/drawing/2014/main" id="{0FE0A2BA-8044-4C13-9A14-BC607A839F92}"/>
              </a:ext>
            </a:extLst>
          </p:cNvPr>
          <p:cNvSpPr txBox="1">
            <a:spLocks/>
          </p:cNvSpPr>
          <p:nvPr/>
        </p:nvSpPr>
        <p:spPr>
          <a:xfrm>
            <a:off x="283879" y="6375183"/>
            <a:ext cx="474785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11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="" xmlns:a16="http://schemas.microsoft.com/office/drawing/2014/main" id="{1D105866-6436-450E-AD85-48E15800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400"/>
            <a:ext cx="6320850" cy="9133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Curva de juros – DI futuro </a:t>
            </a:r>
            <a:r>
              <a:rPr lang="pt-BR" dirty="0"/>
              <a:t/>
            </a:r>
            <a:br>
              <a:rPr lang="pt-BR" dirty="0"/>
            </a:br>
            <a:r>
              <a:rPr lang="pt-BR" sz="2400" dirty="0"/>
              <a:t>2016 Redução da inflação e dos juros de longo prazo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2910379" y="6451477"/>
            <a:ext cx="9243678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r>
              <a:rPr lang="pt-BR" b="0" dirty="0">
                <a:solidFill>
                  <a:schemeClr val="bg1"/>
                </a:solidFill>
                <a:sym typeface="Wingdings" pitchFamily="2" charset="2"/>
              </a:rPr>
              <a:t>*Linha tracejada: 13,5% = taxa social real de desconto para investimentos em infraestrutura (10% a.a.) + meta para a inflação 2022 (3,5% a.a.)</a:t>
            </a:r>
            <a:endParaRPr lang="en-US" b="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92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X_2_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" y="871200"/>
            <a:ext cx="11582400" cy="508635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328CCDFF-F954-4ED7-88C5-7C8F5BAE36AE}"/>
              </a:ext>
            </a:extLst>
          </p:cNvPr>
          <p:cNvSpPr txBox="1"/>
          <p:nvPr/>
        </p:nvSpPr>
        <p:spPr>
          <a:xfrm>
            <a:off x="8666976" y="1529334"/>
            <a:ext cx="1828802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2016 6,29%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2017 2,95%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50470F7C-BA83-4901-B85F-B3EC65DCA653}"/>
              </a:ext>
            </a:extLst>
          </p:cNvPr>
          <p:cNvSpPr txBox="1"/>
          <p:nvPr/>
        </p:nvSpPr>
        <p:spPr>
          <a:xfrm>
            <a:off x="8668512" y="1529334"/>
            <a:ext cx="1828802" cy="923330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2016 6,29%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2017 2,95%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2018 3,75%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1798BBD3-DFCC-4437-B1D2-F3BE2076F09A}"/>
              </a:ext>
            </a:extLst>
          </p:cNvPr>
          <p:cNvSpPr txBox="1"/>
          <p:nvPr/>
        </p:nvSpPr>
        <p:spPr>
          <a:xfrm>
            <a:off x="5501125" y="2764061"/>
            <a:ext cx="1228808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SELIC 2017 7,00%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440D1CAB-F673-43BD-8A5C-092D14B73C8B}"/>
              </a:ext>
            </a:extLst>
          </p:cNvPr>
          <p:cNvSpPr txBox="1"/>
          <p:nvPr/>
        </p:nvSpPr>
        <p:spPr>
          <a:xfrm>
            <a:off x="6985919" y="1505333"/>
            <a:ext cx="1228808" cy="646331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2015 10,67%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FF3FEAA0-1D37-4D45-A4DF-697DF8F5F315}"/>
              </a:ext>
            </a:extLst>
          </p:cNvPr>
          <p:cNvSpPr txBox="1"/>
          <p:nvPr/>
        </p:nvSpPr>
        <p:spPr>
          <a:xfrm>
            <a:off x="2316429" y="1869775"/>
            <a:ext cx="1228808" cy="646331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SELIC 2016 13,75%</a:t>
            </a:r>
          </a:p>
        </p:txBody>
      </p:sp>
      <p:sp>
        <p:nvSpPr>
          <p:cNvPr id="23" name="Seta para baixo 3">
            <a:extLst>
              <a:ext uri="{FF2B5EF4-FFF2-40B4-BE49-F238E27FC236}">
                <a16:creationId xmlns="" xmlns:a16="http://schemas.microsoft.com/office/drawing/2014/main" id="{4C93BDD2-5D7E-4AE8-916B-530B7E5E4D2C}"/>
              </a:ext>
            </a:extLst>
          </p:cNvPr>
          <p:cNvSpPr/>
          <p:nvPr/>
        </p:nvSpPr>
        <p:spPr>
          <a:xfrm>
            <a:off x="3643296" y="1749085"/>
            <a:ext cx="352927" cy="887709"/>
          </a:xfrm>
          <a:prstGeom prst="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2E7A01F5-6D6D-4BBA-B293-4E1D82BEA2D3}"/>
              </a:ext>
            </a:extLst>
          </p:cNvPr>
          <p:cNvSpPr txBox="1"/>
          <p:nvPr/>
        </p:nvSpPr>
        <p:spPr>
          <a:xfrm>
            <a:off x="5501125" y="3446968"/>
            <a:ext cx="1228808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SELIC 2018 6,50%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="" xmlns:a16="http://schemas.microsoft.com/office/drawing/2014/main" id="{B6FA9ED1-3FDF-437C-8DE6-5385717207A4}"/>
              </a:ext>
            </a:extLst>
          </p:cNvPr>
          <p:cNvSpPr/>
          <p:nvPr/>
        </p:nvSpPr>
        <p:spPr>
          <a:xfrm>
            <a:off x="11887200" y="323850"/>
            <a:ext cx="22716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Número de Slide 2">
            <a:extLst>
              <a:ext uri="{FF2B5EF4-FFF2-40B4-BE49-F238E27FC236}">
                <a16:creationId xmlns="" xmlns:a16="http://schemas.microsoft.com/office/drawing/2014/main" id="{0FE0A2BA-8044-4C13-9A14-BC607A839F92}"/>
              </a:ext>
            </a:extLst>
          </p:cNvPr>
          <p:cNvSpPr txBox="1">
            <a:spLocks/>
          </p:cNvSpPr>
          <p:nvPr/>
        </p:nvSpPr>
        <p:spPr>
          <a:xfrm>
            <a:off x="283879" y="6375183"/>
            <a:ext cx="474785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11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6" name="Título 5">
            <a:extLst>
              <a:ext uri="{FF2B5EF4-FFF2-40B4-BE49-F238E27FC236}">
                <a16:creationId xmlns="" xmlns:a16="http://schemas.microsoft.com/office/drawing/2014/main" id="{14D98EC9-A515-4437-A58B-14F1231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1621"/>
            <a:ext cx="5958900" cy="9133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Curva de juros – DI futuro </a:t>
            </a:r>
            <a:r>
              <a:rPr lang="pt-BR" dirty="0"/>
              <a:t/>
            </a:r>
            <a:br>
              <a:rPr lang="pt-BR" dirty="0"/>
            </a:br>
            <a:r>
              <a:rPr lang="pt-BR" sz="2400" dirty="0"/>
              <a:t>2017/18 Inflação na meta e redução da taxa Selic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1020367" y="5883758"/>
            <a:ext cx="123662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Bloomberg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2910379" y="6451477"/>
            <a:ext cx="9243678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r>
              <a:rPr lang="pt-BR" b="0" dirty="0">
                <a:solidFill>
                  <a:schemeClr val="bg1"/>
                </a:solidFill>
                <a:sym typeface="Wingdings" pitchFamily="2" charset="2"/>
              </a:rPr>
              <a:t>*Linha tracejada: 13,5% = taxa social real de desconto para investimentos em infraestrutura (10% a.a.) + meta para a inflação 2022 (3,5% a.a.)</a:t>
            </a:r>
            <a:endParaRPr lang="en-US" b="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566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5" grpId="0" animBg="1"/>
      <p:bldP spid="26" grpId="0" animBg="1"/>
      <p:bldP spid="17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FX_3_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" y="871200"/>
            <a:ext cx="11582400" cy="50863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1D43133B-EE27-4616-A402-9EDFE0A82C71}"/>
              </a:ext>
            </a:extLst>
          </p:cNvPr>
          <p:cNvSpPr txBox="1"/>
          <p:nvPr/>
        </p:nvSpPr>
        <p:spPr>
          <a:xfrm>
            <a:off x="4781775" y="1708744"/>
            <a:ext cx="3528770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r>
              <a:rPr lang="pt-BR" dirty="0"/>
              <a:t>Agenda de reformas favorece redução dos juros de longo prazo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43AA35F5-C42B-492F-A13E-227578A38811}"/>
              </a:ext>
            </a:extLst>
          </p:cNvPr>
          <p:cNvSpPr txBox="1"/>
          <p:nvPr/>
        </p:nvSpPr>
        <p:spPr>
          <a:xfrm>
            <a:off x="2893894" y="1856126"/>
            <a:ext cx="1204744" cy="646331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Taxa SELIC 5,50%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0DCF54C0-DB0B-4CBA-884E-FEA2BA772937}"/>
              </a:ext>
            </a:extLst>
          </p:cNvPr>
          <p:cNvSpPr txBox="1"/>
          <p:nvPr/>
        </p:nvSpPr>
        <p:spPr>
          <a:xfrm>
            <a:off x="8666976" y="1528573"/>
            <a:ext cx="1828802" cy="923330"/>
          </a:xfrm>
          <a:prstGeom prst="rect">
            <a:avLst/>
          </a:prstGeom>
          <a:solidFill>
            <a:srgbClr val="448DD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IPCA 2016 6,29%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2017 2,95%</a:t>
            </a:r>
          </a:p>
          <a:p>
            <a:pPr algn="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2018 3,75%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1F211EAD-5AC4-46F2-816E-5D932BEDE0A9}"/>
              </a:ext>
            </a:extLst>
          </p:cNvPr>
          <p:cNvSpPr/>
          <p:nvPr/>
        </p:nvSpPr>
        <p:spPr>
          <a:xfrm>
            <a:off x="11887200" y="323850"/>
            <a:ext cx="227160" cy="73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="" xmlns:a16="http://schemas.microsoft.com/office/drawing/2014/main" id="{0FE0A2BA-8044-4C13-9A14-BC607A839F92}"/>
              </a:ext>
            </a:extLst>
          </p:cNvPr>
          <p:cNvSpPr txBox="1">
            <a:spLocks/>
          </p:cNvSpPr>
          <p:nvPr/>
        </p:nvSpPr>
        <p:spPr>
          <a:xfrm>
            <a:off x="283879" y="6375183"/>
            <a:ext cx="474785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15C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1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4" name="Título 5">
            <a:extLst>
              <a:ext uri="{FF2B5EF4-FFF2-40B4-BE49-F238E27FC236}">
                <a16:creationId xmlns="" xmlns:a16="http://schemas.microsoft.com/office/drawing/2014/main" id="{14D98EC9-A515-4437-A58B-14F12316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1900"/>
            <a:ext cx="5958900" cy="9133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Curva de juros – DI futuro </a:t>
            </a:r>
            <a:r>
              <a:rPr lang="pt-BR" dirty="0"/>
              <a:t/>
            </a:r>
            <a:br>
              <a:rPr lang="pt-BR" dirty="0"/>
            </a:br>
            <a:r>
              <a:rPr lang="pt-BR" sz="2400" dirty="0"/>
              <a:t>2017/18 Inflação na meta e redução da taxa Selic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11020367" y="5883758"/>
            <a:ext cx="123662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pPr algn="ctr"/>
            <a:r>
              <a:rPr lang="en-US" b="0" dirty="0" err="1">
                <a:sym typeface="Wingdings" pitchFamily="2" charset="2"/>
              </a:rPr>
              <a:t>Fonte</a:t>
            </a:r>
            <a:r>
              <a:rPr lang="en-US" b="0" dirty="0">
                <a:sym typeface="Wingdings" pitchFamily="2" charset="2"/>
              </a:rPr>
              <a:t>: Bloomberg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7C69C1B8-F299-492C-9981-81B1B932BC3D}"/>
              </a:ext>
            </a:extLst>
          </p:cNvPr>
          <p:cNvSpPr txBox="1"/>
          <p:nvPr/>
        </p:nvSpPr>
        <p:spPr>
          <a:xfrm>
            <a:off x="2910379" y="6451477"/>
            <a:ext cx="9243678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015C79"/>
                </a:solidFill>
              </a:defRPr>
            </a:lvl1pPr>
          </a:lstStyle>
          <a:p>
            <a:r>
              <a:rPr lang="pt-BR" b="0" dirty="0">
                <a:solidFill>
                  <a:schemeClr val="bg1"/>
                </a:solidFill>
                <a:sym typeface="Wingdings" pitchFamily="2" charset="2"/>
              </a:rPr>
              <a:t>*Linha tracejada: 13,5% = taxa social real de desconto para investimentos em infraestrutura (10% a.a.) + meta para a inflação 2022 (3,5% a.a.)</a:t>
            </a:r>
            <a:endParaRPr lang="en-US" b="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47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opom -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pom -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3a7a7e73-f764-4fdb-9e1d-e1c079f1c20e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DF3331D123C749883CD36B23ED767D" ma:contentTypeVersion="8" ma:contentTypeDescription="Crie um novo documento." ma:contentTypeScope="" ma:versionID="321d856ed77da4c81e479646d1301966">
  <xsd:schema xmlns:xsd="http://www.w3.org/2001/XMLSchema" xmlns:xs="http://www.w3.org/2001/XMLSchema" xmlns:p="http://schemas.microsoft.com/office/2006/metadata/properties" xmlns:ns1="http://schemas.microsoft.com/sharepoint/v3" xmlns:ns2="3280e1c7-ea34-4f7d-9898-2292416fd12e" xmlns:ns3="http://schemas.microsoft.com/sharepoint.v3" targetNamespace="http://schemas.microsoft.com/office/2006/metadata/properties" ma:root="true" ma:fieldsID="5891cb1063e79286b400290fc965db20" ns1:_="" ns2:_="" ns3:_="">
    <xsd:import namespace="http://schemas.microsoft.com/sharepoint/v3"/>
    <xsd:import namespace="3280e1c7-ea34-4f7d-9898-2292416fd12e"/>
    <xsd:import namespace="http://schemas.microsoft.com/sharepoint.v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TaxKeywordTaxHTField" minOccurs="0"/>
                <xsd:element ref="ns3:CategoryDescription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3" nillable="true" ma:displayName="Classificação (0-5)" ma:decimals="2" ma:description="Valor médio de todas as classificações enviadas" ma:internalName="AverageRating" ma:readOnly="true">
      <xsd:simpleType>
        <xsd:restriction base="dms:Number"/>
      </xsd:simpleType>
    </xsd:element>
    <xsd:element name="RatingCount" ma:index="14" nillable="true" ma:displayName="Número de Classificações" ma:decimals="0" ma:description="Número de classificações enviadas" ma:internalName="RatingCount" ma:readOnly="true">
      <xsd:simpleType>
        <xsd:restriction base="dms:Number"/>
      </xsd:simpleType>
    </xsd:element>
    <xsd:element name="RatedBy" ma:index="15" nillable="true" ma:displayName="Classificado por" ma:description="Usuários classificaram o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6" nillable="true" ma:displayName="Classificações de usuários" ma:description="Classificações de usuários para o item" ma:hidden="true" ma:internalName="Ratings">
      <xsd:simpleType>
        <xsd:restriction base="dms:Note"/>
      </xsd:simpleType>
    </xsd:element>
    <xsd:element name="LikesCount" ma:index="17" nillable="true" ma:displayName="Número de Ocorrências de Curtir" ma:internalName="LikesCount">
      <xsd:simpleType>
        <xsd:restriction base="dms:Unknown"/>
      </xsd:simpleType>
    </xsd:element>
    <xsd:element name="LikedBy" ma:index="18" nillable="true" ma:displayName="Curtido por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0e1c7-ea34-4f7d-9898-2292416fd12e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Coluna Global de Taxonomia" ma:hidden="true" ma:list="{25b786ed-5841-46bd-ac4c-cb92a0286acf}" ma:internalName="TaxCatchAll" ma:showField="CatchAllData" ma:web="8f088806-3034-4d88-9bce-73e60c39d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Coluna Global de Taxonomia1" ma:hidden="true" ma:list="{25b786ed-5841-46bd-ac4c-cb92a0286acf}" ma:internalName="TaxCatchAllLabel" ma:readOnly="true" ma:showField="CatchAllDataLabel" ma:web="8f088806-3034-4d88-9bce-73e60c39d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0" nillable="true" ma:taxonomy="true" ma:internalName="TaxKeywordTaxHTField" ma:taxonomyFieldName="TaxKeyword" ma:displayName="Palavras-chave" ma:readOnly="false" ma:fieldId="{23f27201-bee3-471e-b2e7-b64fd8b7ca38}" ma:taxonomyMulti="true" ma:sspId="3a7a7e73-f764-4fdb-9e1d-e1c079f1c20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2" nillable="true" ma:displayName="Descrição" ma:internalName="Category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TaxKeywordTaxHTField xmlns="3280e1c7-ea34-4f7d-9898-2292416fd12e">
      <Terms xmlns="http://schemas.microsoft.com/office/infopath/2007/PartnerControls"/>
    </TaxKeywordTaxHTField>
    <Ratings xmlns="http://schemas.microsoft.com/sharepoint/v3" xsi:nil="true"/>
    <TaxCatchAll xmlns="3280e1c7-ea34-4f7d-9898-2292416fd12e"/>
    <LikedBy xmlns="http://schemas.microsoft.com/sharepoint/v3">
      <UserInfo>
        <DisplayName/>
        <AccountId xsi:nil="true"/>
        <AccountType/>
      </UserInfo>
    </LikedBy>
    <CategoryDescription xmlns="http://schemas.microsoft.com/sharepoint.v3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9BD996-C183-4299-B9E1-F12C1CAC9346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BFA8072-4083-42CD-98F1-29A6D57940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80e1c7-ea34-4f7d-9898-2292416fd12e"/>
    <ds:schemaRef ds:uri="http://schemas.microsoft.com/sharepoint.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9B5CCB-B046-4A58-B00D-202681169BC8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280e1c7-ea34-4f7d-9898-2292416fd12e"/>
    <ds:schemaRef ds:uri="http://schemas.microsoft.com/sharepoint.v3"/>
    <ds:schemaRef ds:uri="http://purl.org/dc/elements/1.1/"/>
    <ds:schemaRef ds:uri="http://schemas.microsoft.com/sharepoint/v3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729EDF4-9C19-4708-A144-BF9AFD22CE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2083</Words>
  <Application>Microsoft Office PowerPoint</Application>
  <PresentationFormat>Widescreen</PresentationFormat>
  <Paragraphs>505</Paragraphs>
  <Slides>50</Slides>
  <Notes>38</Notes>
  <HiddenSlides>0</HiddenSlides>
  <MMClips>3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Times New Roman</vt:lpstr>
      <vt:lpstr>Webdings</vt:lpstr>
      <vt:lpstr>Wingdings</vt:lpstr>
      <vt:lpstr>Copom - slides</vt:lpstr>
      <vt:lpstr>1_Copom - slides</vt:lpstr>
      <vt:lpstr>Worksheet</vt:lpstr>
      <vt:lpstr>Planilha</vt:lpstr>
      <vt:lpstr>Apresentação do PowerPoint</vt:lpstr>
      <vt:lpstr>Apresentação do PowerPoint</vt:lpstr>
      <vt:lpstr>Cenário de desaceleração global</vt:lpstr>
      <vt:lpstr>Posição cambial líquida do BC</vt:lpstr>
      <vt:lpstr>Apresentação do PowerPoint</vt:lpstr>
      <vt:lpstr>Apresentação do PowerPoint</vt:lpstr>
      <vt:lpstr>Curva de juros – DI futuro  2016 Redução da inflação e dos juros de longo prazo </vt:lpstr>
      <vt:lpstr>Curva de juros – DI futuro  2017/18 Inflação na meta e redução da taxa Selic </vt:lpstr>
      <vt:lpstr>Curva de juros – DI futuro  2017/18 Inflação na meta e redução da taxa Selic </vt:lpstr>
      <vt:lpstr>Curva de juros – DI futuro  2017/18 Inflação na meta e redução da taxa Selic </vt:lpstr>
      <vt:lpstr>Queda da taxa de juros</vt:lpstr>
      <vt:lpstr>Política Monetária</vt:lpstr>
      <vt:lpstr>Política Monetária – Próximos passos</vt:lpstr>
      <vt:lpstr>Apresentação do PowerPoint</vt:lpstr>
      <vt:lpstr>Apresentação do PowerPoint</vt:lpstr>
      <vt:lpstr>Expectativa de retomada da atividade econômica</vt:lpstr>
      <vt:lpstr>Apresentação do PowerPoint</vt:lpstr>
      <vt:lpstr>Apresentação do PowerPoint</vt:lpstr>
      <vt:lpstr>Expansão dos mercados de crédito</vt:lpstr>
      <vt:lpstr>Redução no custo e aumento no volume do crédito</vt:lpstr>
      <vt:lpstr>Gap crédito/PIB – há potencial para continuar o crescimento</vt:lpstr>
      <vt:lpstr>Mercado de Capitais: maior participação</vt:lpstr>
      <vt:lpstr>Mercado crédito ampliado</vt:lpstr>
      <vt:lpstr>Componentes do Spread  bancário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Crescimento do segmento das fintechs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Operações compromissadas e acúmulo de reservas</vt:lpstr>
      <vt:lpstr>Liberação de depósitos compulsórios –  empoçamento de liquidez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2019-06-17T01:02:08Z</dcterms:created>
  <dcterms:modified xsi:type="dcterms:W3CDTF">2019-11-05T23:19:08Z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0x01010009DF3331D123C749883CD36B23ED767D</vt:lpwstr>
  </property>
  <property fmtid="{D5CDD505-2E9C-101B-9397-08002B2CF9AE}" pid="3" name="TaxKeyword">
    <vt:lpwstr/>
  </property>
</Properties>
</file>