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6" r:id="rId4"/>
  </p:sldMasterIdLst>
  <p:notesMasterIdLst>
    <p:notesMasterId r:id="rId22"/>
  </p:notesMasterIdLst>
  <p:handoutMasterIdLst>
    <p:handoutMasterId r:id="rId23"/>
  </p:handoutMasterIdLst>
  <p:sldIdLst>
    <p:sldId id="441" r:id="rId5"/>
    <p:sldId id="449" r:id="rId6"/>
    <p:sldId id="450" r:id="rId7"/>
    <p:sldId id="443" r:id="rId8"/>
    <p:sldId id="451" r:id="rId9"/>
    <p:sldId id="442" r:id="rId10"/>
    <p:sldId id="387" r:id="rId11"/>
    <p:sldId id="433" r:id="rId12"/>
    <p:sldId id="448" r:id="rId13"/>
    <p:sldId id="408" r:id="rId14"/>
    <p:sldId id="412" r:id="rId15"/>
    <p:sldId id="406" r:id="rId16"/>
    <p:sldId id="404" r:id="rId17"/>
    <p:sldId id="415" r:id="rId18"/>
    <p:sldId id="416" r:id="rId19"/>
    <p:sldId id="389" r:id="rId20"/>
    <p:sldId id="288" r:id="rId21"/>
  </p:sldIdLst>
  <p:sldSz cx="9144000" cy="5143500" type="screen16x9"/>
  <p:notesSz cx="6858000" cy="9144000"/>
  <p:defaultTextStyle>
    <a:defPPr>
      <a:defRPr lang="en-US"/>
    </a:defPPr>
    <a:lvl1pPr algn="l" defTabSz="406963" rtl="0" eaLnBrk="0" fontAlgn="base" hangingPunct="0">
      <a:spcBef>
        <a:spcPct val="0"/>
      </a:spcBef>
      <a:spcAft>
        <a:spcPct val="0"/>
      </a:spcAft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06963" indent="-236158" algn="l" defTabSz="406963" rtl="0" eaLnBrk="0" fontAlgn="base" hangingPunct="0">
      <a:spcBef>
        <a:spcPct val="0"/>
      </a:spcBef>
      <a:spcAft>
        <a:spcPct val="0"/>
      </a:spcAft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815411" indent="-472314" algn="l" defTabSz="406963" rtl="0" eaLnBrk="0" fontAlgn="base" hangingPunct="0">
      <a:spcBef>
        <a:spcPct val="0"/>
      </a:spcBef>
      <a:spcAft>
        <a:spcPct val="0"/>
      </a:spcAft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223858" indent="-709957" algn="l" defTabSz="406963" rtl="0" eaLnBrk="0" fontAlgn="base" hangingPunct="0">
      <a:spcBef>
        <a:spcPct val="0"/>
      </a:spcBef>
      <a:spcAft>
        <a:spcPct val="0"/>
      </a:spcAft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630821" indent="-947599" algn="l" defTabSz="406963" rtl="0" eaLnBrk="0" fontAlgn="base" hangingPunct="0">
      <a:spcBef>
        <a:spcPct val="0"/>
      </a:spcBef>
      <a:spcAft>
        <a:spcPct val="0"/>
      </a:spcAft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138782" algn="l" defTabSz="855513" rtl="0" eaLnBrk="1" latinLnBrk="0" hangingPunct="1"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566538" algn="l" defTabSz="855513" rtl="0" eaLnBrk="1" latinLnBrk="0" hangingPunct="1"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2994294" algn="l" defTabSz="855513" rtl="0" eaLnBrk="1" latinLnBrk="0" hangingPunct="1"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422051" algn="l" defTabSz="855513" rtl="0" eaLnBrk="1" latinLnBrk="0" hangingPunct="1">
      <a:defRPr sz="159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867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91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orient="horz" pos="3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s Goulart Costa" initials="JGC" lastIdx="0" clrIdx="0">
    <p:extLst>
      <p:ext uri="{19B8F6BF-5375-455C-9EA6-DF929625EA0E}">
        <p15:presenceInfo xmlns:p15="http://schemas.microsoft.com/office/powerpoint/2012/main" userId="S-1-5-21-44243306-1724538265-1391352078-77564" providerId="AD"/>
      </p:ext>
    </p:extLst>
  </p:cmAuthor>
  <p:cmAuthor id="2" name="Marcio Afonso" initials="MA" lastIdx="2" clrIdx="1">
    <p:extLst>
      <p:ext uri="{19B8F6BF-5375-455C-9EA6-DF929625EA0E}">
        <p15:presenceInfo xmlns:p15="http://schemas.microsoft.com/office/powerpoint/2012/main" userId="73a042af28307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D1"/>
    <a:srgbClr val="C00000"/>
    <a:srgbClr val="0C4694"/>
    <a:srgbClr val="FFFFFF"/>
    <a:srgbClr val="C21F26"/>
    <a:srgbClr val="CD3333"/>
    <a:srgbClr val="838F9C"/>
    <a:srgbClr val="8390A9"/>
    <a:srgbClr val="9EA7B2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5587" autoAdjust="0"/>
  </p:normalViewPr>
  <p:slideViewPr>
    <p:cSldViewPr snapToGrid="0">
      <p:cViewPr>
        <p:scale>
          <a:sx n="125" d="100"/>
          <a:sy n="125" d="100"/>
        </p:scale>
        <p:origin x="738" y="564"/>
      </p:cViewPr>
      <p:guideLst>
        <p:guide orient="horz" pos="2867"/>
        <p:guide pos="408"/>
        <p:guide pos="5443"/>
        <p:guide orient="horz" pos="191"/>
        <p:guide pos="2562"/>
        <p:guide orient="horz" pos="30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981834695731154E-2"/>
          <c:y val="0.16034108987954199"/>
          <c:w val="0.96003633060853766"/>
          <c:h val="0.77708054347752475"/>
        </c:manualLayout>
      </c:layout>
      <c:barChart>
        <c:barDir val="col"/>
        <c:grouping val="clustered"/>
        <c:varyColors val="0"/>
        <c:ser>
          <c:idx val="0"/>
          <c:order val="0"/>
          <c:tx>
            <c:v>Custo per capita com Prefeitura</c:v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482374348560232E-2"/>
                  <c:y val="8.9044413063099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6A-4688-8BEC-C6FA3AA37A8B}"/>
                </c:ext>
              </c:extLst>
            </c:dLbl>
            <c:dLbl>
              <c:idx val="2"/>
              <c:layout>
                <c:manualLayout>
                  <c:x val="-3.96657582062831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6A-4688-8BEC-C6FA3AA37A8B}"/>
                </c:ext>
              </c:extLst>
            </c:dLbl>
            <c:dLbl>
              <c:idx val="3"/>
              <c:layout>
                <c:manualLayout>
                  <c:x val="-1.3883015372199187E-2"/>
                  <c:y val="-3.405704098483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6A-4688-8BEC-C6FA3AA37A8B}"/>
                </c:ext>
              </c:extLst>
            </c:dLbl>
            <c:dLbl>
              <c:idx val="4"/>
              <c:layout>
                <c:manualLayout>
                  <c:x val="-1.7849591192827578E-2"/>
                  <c:y val="6.243718719247957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6A-4688-8BEC-C6FA3AA37A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'Análise receita região (2)'!$A$3:$A$7</c:f>
              <c:strCache>
                <c:ptCount val="5"/>
                <c:pt idx="0">
                  <c:v>Nordeste</c:v>
                </c:pt>
                <c:pt idx="1">
                  <c:v>Norte </c:v>
                </c:pt>
                <c:pt idx="2">
                  <c:v>Sudeste</c:v>
                </c:pt>
                <c:pt idx="3">
                  <c:v>Centro-Oeste</c:v>
                </c:pt>
                <c:pt idx="4">
                  <c:v>Sul </c:v>
                </c:pt>
              </c:strCache>
            </c:strRef>
          </c:cat>
          <c:val>
            <c:numRef>
              <c:f>'Análise receita região (2)'!$B$3:$B$7</c:f>
              <c:numCache>
                <c:formatCode>"R$"\ #,##0</c:formatCode>
                <c:ptCount val="5"/>
                <c:pt idx="0">
                  <c:v>404</c:v>
                </c:pt>
                <c:pt idx="1">
                  <c:v>435</c:v>
                </c:pt>
                <c:pt idx="2">
                  <c:v>498</c:v>
                </c:pt>
                <c:pt idx="3">
                  <c:v>692</c:v>
                </c:pt>
                <c:pt idx="4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A-4688-8BEC-C6FA3AA37A8B}"/>
            </c:ext>
          </c:extLst>
        </c:ser>
        <c:ser>
          <c:idx val="1"/>
          <c:order val="1"/>
          <c:tx>
            <c:v>Receita Local per capita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498637309424772E-3"/>
                  <c:y val="-1.248743743849591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96A-4688-8BEC-C6FA3AA37A8B}"/>
                </c:ext>
              </c:extLst>
            </c:dLbl>
            <c:dLbl>
              <c:idx val="1"/>
              <c:layout>
                <c:manualLayout>
                  <c:x val="1.3717949598876115E-2"/>
                  <c:y val="1.31267098913982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6A-4688-8BEC-C6FA3AA37A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'Análise receita região (2)'!$A$3:$A$7</c:f>
              <c:strCache>
                <c:ptCount val="5"/>
                <c:pt idx="0">
                  <c:v>Nordeste</c:v>
                </c:pt>
                <c:pt idx="1">
                  <c:v>Norte </c:v>
                </c:pt>
                <c:pt idx="2">
                  <c:v>Sudeste</c:v>
                </c:pt>
                <c:pt idx="3">
                  <c:v>Centro-Oeste</c:v>
                </c:pt>
                <c:pt idx="4">
                  <c:v>Sul </c:v>
                </c:pt>
              </c:strCache>
            </c:strRef>
          </c:cat>
          <c:val>
            <c:numRef>
              <c:f>'Análise receita região (2)'!$C$3:$C$7</c:f>
              <c:numCache>
                <c:formatCode>"R$"\ #,##0</c:formatCode>
                <c:ptCount val="5"/>
                <c:pt idx="0">
                  <c:v>297.79639677358716</c:v>
                </c:pt>
                <c:pt idx="1">
                  <c:v>450</c:v>
                </c:pt>
                <c:pt idx="2">
                  <c:v>894</c:v>
                </c:pt>
                <c:pt idx="3">
                  <c:v>1146</c:v>
                </c:pt>
                <c:pt idx="4">
                  <c:v>1294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A-4688-8BEC-C6FA3AA37A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05605648"/>
        <c:axId val="824271472"/>
      </c:barChart>
      <c:catAx>
        <c:axId val="80560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824271472"/>
        <c:crosses val="autoZero"/>
        <c:auto val="1"/>
        <c:lblAlgn val="ctr"/>
        <c:lblOffset val="100"/>
        <c:noMultiLvlLbl val="0"/>
      </c:catAx>
      <c:valAx>
        <c:axId val="824271472"/>
        <c:scaling>
          <c:orientation val="minMax"/>
        </c:scaling>
        <c:delete val="1"/>
        <c:axPos val="l"/>
        <c:numFmt formatCode="&quot;R$&quot;\ #,##0" sourceLinked="1"/>
        <c:majorTickMark val="none"/>
        <c:minorTickMark val="none"/>
        <c:tickLblPos val="nextTo"/>
        <c:crossAx val="80560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Trebuchet MS" panose="020B060302020202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50F64-DE16-8F44-9688-EFC9C44CD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046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9F245-49C3-064D-A8F7-029B195926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89025" eaLnBrk="1" hangingPunct="1">
              <a:defRPr sz="1200"/>
            </a:lvl1pPr>
          </a:lstStyle>
          <a:p>
            <a:pPr>
              <a:defRPr/>
            </a:pPr>
            <a:fld id="{93EF3B76-F7B3-A74A-9420-FACDCFF729B2}" type="datetimeFigureOut">
              <a:rPr lang="en-US" altLang="en-US"/>
              <a:pPr>
                <a:defRPr/>
              </a:pPr>
              <a:t>11/26/2019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5E21-2144-2F4F-9E7A-9454480F2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046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C3844-5914-294A-9E9A-E2AC125F9E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89025" eaLnBrk="1" hangingPunct="1">
              <a:defRPr sz="1200"/>
            </a:lvl1pPr>
          </a:lstStyle>
          <a:p>
            <a:pPr>
              <a:defRPr/>
            </a:pPr>
            <a:fld id="{4E030DFB-42C0-DD4C-B642-3F54F3E1063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3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F59598-F119-054C-8AE0-DC578BE1F4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5610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44DB4-0DD8-CD45-8DEE-9F644D3C35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A7BC39-978E-2E4B-AEE0-F61A5B8403EB}" type="datetimeFigureOut">
              <a:rPr lang="en-US" altLang="en-US"/>
              <a:pPr>
                <a:defRPr/>
              </a:pPr>
              <a:t>11/26/2019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9D16FD-7ED3-1648-9D8F-3167FDC651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71FC74-97E6-F344-8424-34B484047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133DC-7C92-7443-A65F-FFEF49C8DC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5610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7C46-8A10-A143-96A4-03B68E7C1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654240-0B39-2F4C-A60A-184FDD7373D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2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70806" rtl="0" eaLnBrk="0" fontAlgn="base" hangingPunct="0">
      <a:spcBef>
        <a:spcPct val="30000"/>
      </a:spcBef>
      <a:spcAft>
        <a:spcPct val="0"/>
      </a:spcAft>
      <a:defRPr sz="468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70806" algn="l" defTabSz="170806" rtl="0" eaLnBrk="0" fontAlgn="base" hangingPunct="0">
      <a:spcBef>
        <a:spcPct val="30000"/>
      </a:spcBef>
      <a:spcAft>
        <a:spcPct val="0"/>
      </a:spcAft>
      <a:defRPr sz="468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341611" algn="l" defTabSz="170806" rtl="0" eaLnBrk="0" fontAlgn="base" hangingPunct="0">
      <a:spcBef>
        <a:spcPct val="30000"/>
      </a:spcBef>
      <a:spcAft>
        <a:spcPct val="0"/>
      </a:spcAft>
      <a:defRPr sz="468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512417" algn="l" defTabSz="170806" rtl="0" eaLnBrk="0" fontAlgn="base" hangingPunct="0">
      <a:spcBef>
        <a:spcPct val="30000"/>
      </a:spcBef>
      <a:spcAft>
        <a:spcPct val="0"/>
      </a:spcAft>
      <a:defRPr sz="468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683222" algn="l" defTabSz="170806" rtl="0" eaLnBrk="0" fontAlgn="base" hangingPunct="0">
      <a:spcBef>
        <a:spcPct val="30000"/>
      </a:spcBef>
      <a:spcAft>
        <a:spcPct val="0"/>
      </a:spcAft>
      <a:defRPr sz="468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855513" algn="l" defTabSz="17110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6pPr>
    <a:lvl7pPr marL="1026615" algn="l" defTabSz="17110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7pPr>
    <a:lvl8pPr marL="1197718" algn="l" defTabSz="17110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8pPr>
    <a:lvl9pPr marL="1368820" algn="l" defTabSz="17110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66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34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7080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Sem a discussão de questões estruturais na esfera macroeconômica, a sociedade continuará sofrendo na esfera microeconômica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3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19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05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4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51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38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7156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AD17C5-4BD3-D343-866F-9C14247424F4}"/>
              </a:ext>
            </a:extLst>
          </p:cNvPr>
          <p:cNvSpPr/>
          <p:nvPr/>
        </p:nvSpPr>
        <p:spPr>
          <a:xfrm>
            <a:off x="0" y="6264"/>
            <a:ext cx="9144000" cy="5143500"/>
          </a:xfrm>
          <a:prstGeom prst="rect">
            <a:avLst/>
          </a:prstGeom>
          <a:solidFill>
            <a:srgbClr val="003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D10B5C5D-54C1-6342-A622-DD583752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4" y="1007911"/>
            <a:ext cx="2984558" cy="230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74351DEC-D94B-8B49-9702-2F1BA776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53" y="4039565"/>
            <a:ext cx="1190586" cy="6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179996-68E6-1A4F-89BF-BF27B8F2B809}"/>
              </a:ext>
            </a:extLst>
          </p:cNvPr>
          <p:cNvSpPr txBox="1">
            <a:spLocks/>
          </p:cNvSpPr>
          <p:nvPr/>
        </p:nvSpPr>
        <p:spPr>
          <a:xfrm>
            <a:off x="4118823" y="1890100"/>
            <a:ext cx="449345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Panorama dos municípios brasileiros </a:t>
            </a:r>
            <a:r>
              <a:rPr lang="pt-BR" sz="2000" dirty="0" smtClean="0"/>
              <a:t> Principais </a:t>
            </a:r>
            <a:r>
              <a:rPr lang="pt-BR" sz="2000" dirty="0"/>
              <a:t>desafios</a:t>
            </a:r>
            <a:endParaRPr lang="en-US" sz="20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179996-68E6-1A4F-89BF-BF27B8F2B809}"/>
              </a:ext>
            </a:extLst>
          </p:cNvPr>
          <p:cNvSpPr txBox="1">
            <a:spLocks/>
          </p:cNvSpPr>
          <p:nvPr/>
        </p:nvSpPr>
        <p:spPr>
          <a:xfrm>
            <a:off x="1756018" y="4231390"/>
            <a:ext cx="514647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eaLnBrk="1" hangingPunct="1">
              <a:spcAft>
                <a:spcPts val="1200"/>
              </a:spcAft>
              <a:defRPr/>
            </a:pPr>
            <a:r>
              <a:rPr lang="en-US" sz="1600" dirty="0"/>
              <a:t>Gerência de Estudos Econômicos - GEE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61874" y="978077"/>
            <a:ext cx="455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Trebuchet MS" panose="020B0703020202090204" pitchFamily="34" charset="0"/>
                <a:ea typeface="+mn-ea"/>
              </a:rPr>
              <a:t>Índice Firjan de Gestão </a:t>
            </a:r>
            <a:r>
              <a:rPr lang="pt-BR" sz="2400" dirty="0" smtClean="0">
                <a:solidFill>
                  <a:prstClr val="white"/>
                </a:solidFill>
                <a:latin typeface="Trebuchet MS" panose="020B0703020202090204" pitchFamily="34" charset="0"/>
                <a:ea typeface="+mn-ea"/>
              </a:rPr>
              <a:t>Fiscal </a:t>
            </a:r>
            <a:endParaRPr lang="pt-BR" sz="2400" dirty="0">
              <a:solidFill>
                <a:prstClr val="white"/>
              </a:solidFill>
              <a:latin typeface="Trebuchet MS" panose="020B0703020202090204" pitchFamily="34" charset="0"/>
              <a:ea typeface="+mn-ea"/>
            </a:endParaRPr>
          </a:p>
          <a:p>
            <a:r>
              <a:rPr lang="pt-BR" sz="2400" dirty="0" smtClean="0">
                <a:solidFill>
                  <a:prstClr val="white"/>
                </a:solidFill>
                <a:latin typeface="Trebuchet MS" panose="020B0703020202090204" pitchFamily="34" charset="0"/>
                <a:ea typeface="+mn-ea"/>
              </a:rPr>
              <a:t>IFGF </a:t>
            </a:r>
            <a:r>
              <a:rPr lang="pt-BR" sz="2400" dirty="0">
                <a:solidFill>
                  <a:prstClr val="white"/>
                </a:solidFill>
                <a:latin typeface="Trebuchet MS" panose="020B0703020202090204" pitchFamily="34" charset="0"/>
                <a:ea typeface="+mn-ea"/>
              </a:rPr>
              <a:t>2019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56456" y="3928765"/>
            <a:ext cx="3451538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lvl="0" indent="0" algn="ctr" defTabSz="91440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pt-BR" b="1" dirty="0"/>
              <a:t>Jonathas Goulart</a:t>
            </a:r>
          </a:p>
        </p:txBody>
      </p:sp>
    </p:spTree>
    <p:extLst>
      <p:ext uri="{BB962C8B-B14F-4D97-AF65-F5344CB8AC3E}">
        <p14:creationId xmlns:p14="http://schemas.microsoft.com/office/powerpoint/2010/main" val="25176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0" y="293212"/>
            <a:ext cx="9144000" cy="40011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en-US" sz="2600" b="1" dirty="0" err="1" smtClean="0">
                <a:latin typeface="Trebuchet MS" panose="020B0703020202090204" pitchFamily="34" charset="0"/>
              </a:rPr>
              <a:t>Gastos</a:t>
            </a:r>
            <a:r>
              <a:rPr lang="en-US" sz="2600" b="1" dirty="0" smtClean="0">
                <a:latin typeface="Trebuchet MS" panose="020B0703020202090204" pitchFamily="34" charset="0"/>
              </a:rPr>
              <a:t> </a:t>
            </a:r>
            <a:r>
              <a:rPr lang="en-US" sz="2600" b="1" dirty="0">
                <a:latin typeface="Trebuchet MS" panose="020B0703020202090204" pitchFamily="34" charset="0"/>
              </a:rPr>
              <a:t>com Pessoal</a:t>
            </a:r>
            <a:endParaRPr lang="en-US" sz="2600" dirty="0">
              <a:latin typeface="Trebuchet MS" panose="020B0703020202090204" pitchFamily="34" charset="0"/>
            </a:endParaRPr>
          </a:p>
        </p:txBody>
      </p:sp>
      <p:grpSp>
        <p:nvGrpSpPr>
          <p:cNvPr id="97" name="Agrupar 96"/>
          <p:cNvGrpSpPr/>
          <p:nvPr/>
        </p:nvGrpSpPr>
        <p:grpSpPr>
          <a:xfrm>
            <a:off x="348456" y="4280508"/>
            <a:ext cx="1619249" cy="552752"/>
            <a:chOff x="283796" y="3850828"/>
            <a:chExt cx="2646668" cy="909220"/>
          </a:xfrm>
          <a:solidFill>
            <a:schemeClr val="bg1">
              <a:lumMod val="95000"/>
            </a:schemeClr>
          </a:solidFill>
        </p:grpSpPr>
        <p:sp>
          <p:nvSpPr>
            <p:cNvPr id="98" name="Retângulo 97"/>
            <p:cNvSpPr/>
            <p:nvPr/>
          </p:nvSpPr>
          <p:spPr>
            <a:xfrm>
              <a:off x="461539" y="3850828"/>
              <a:ext cx="2291186" cy="90922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283796" y="4016949"/>
              <a:ext cx="2646668" cy="743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50" b="1" u="sng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Gastos com Pessoal</a:t>
              </a:r>
            </a:p>
            <a:p>
              <a:pPr algn="ctr"/>
              <a:r>
                <a:rPr lang="pt-BR" sz="85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Receita Corrente Líquida</a:t>
              </a:r>
            </a:p>
            <a:p>
              <a:pPr algn="ctr"/>
              <a:endParaRPr lang="pt-BR" sz="85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0" y="1245780"/>
            <a:ext cx="7200901" cy="58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2.635 acima do limite de alerta (54% da receita), desses, 821 estão fora da lei, acima do limite máximo (60%).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" y="836659"/>
            <a:ext cx="7200900" cy="407247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400" b="1" dirty="0">
                <a:latin typeface="Trebuchet MS" panose="020B0603020202020204" pitchFamily="34" charset="0"/>
              </a:rPr>
              <a:t>Metade do país em situação crítica, gastando acima do limite de alerta com pessoal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733251" y="2231310"/>
            <a:ext cx="4565242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sz="1600" b="1" dirty="0">
                <a:solidFill>
                  <a:srgbClr val="C00000"/>
                </a:solidFill>
                <a:latin typeface="Trebuchet MS" panose="020B0703020202090204" pitchFamily="34" charset="0"/>
              </a:rPr>
              <a:t>Rigidez orçamentária é o segundo pior entrave à gestão fiscal </a:t>
            </a:r>
            <a:r>
              <a:rPr lang="pt-BR" sz="1600" b="1" dirty="0" smtClean="0">
                <a:solidFill>
                  <a:srgbClr val="C00000"/>
                </a:solidFill>
                <a:latin typeface="Trebuchet MS" panose="020B0703020202090204" pitchFamily="34" charset="0"/>
              </a:rPr>
              <a:t>municipal: </a:t>
            </a:r>
            <a:endParaRPr lang="pt-BR" sz="1600" b="1" dirty="0">
              <a:solidFill>
                <a:srgbClr val="C00000"/>
              </a:solidFill>
              <a:latin typeface="Trebuchet MS" panose="020B070302020209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Trebuchet MS" panose="020B0703020202090204" pitchFamily="34" charset="0"/>
              </a:rPr>
              <a:t> </a:t>
            </a:r>
          </a:p>
          <a:p>
            <a:pPr algn="just">
              <a:lnSpc>
                <a:spcPts val="1800"/>
              </a:lnSpc>
            </a:pPr>
            <a:r>
              <a:rPr lang="pt-BR" sz="1600" dirty="0" smtClean="0">
                <a:latin typeface="Trebuchet MS" panose="020B0703020202090204" pitchFamily="34" charset="0"/>
              </a:rPr>
              <a:t>Cidades que ultrapassaram teto legal gastaram mais de </a:t>
            </a:r>
            <a:r>
              <a:rPr lang="pt-BR" sz="1600" b="1" dirty="0" smtClean="0">
                <a:latin typeface="Trebuchet MS" panose="020B0703020202090204" pitchFamily="34" charset="0"/>
              </a:rPr>
              <a:t>R$2,5 bi </a:t>
            </a:r>
            <a:r>
              <a:rPr lang="pt-BR" sz="1600" dirty="0" smtClean="0">
                <a:latin typeface="Trebuchet MS" panose="020B0703020202090204" pitchFamily="34" charset="0"/>
              </a:rPr>
              <a:t>além do que determina a lei. </a:t>
            </a:r>
            <a:endParaRPr lang="pt-BR" sz="1600" dirty="0">
              <a:latin typeface="Trebuchet MS" panose="020B070302020209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7796" y="4018898"/>
            <a:ext cx="1896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rebuchet MS" panose="020B0603020202020204" pitchFamily="34" charset="0"/>
              </a:rPr>
              <a:t>IFGF Gastos com Pessoal</a:t>
            </a:r>
            <a:endParaRPr lang="pt-BR" sz="1100" dirty="0">
              <a:latin typeface="Trebuchet MS" panose="020B0603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060624" y="3659587"/>
            <a:ext cx="3445376" cy="3007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sz="1200" b="1" dirty="0" smtClean="0">
                <a:latin typeface="Trebuchet MS" panose="020B0703020202090204" pitchFamily="34" charset="0"/>
              </a:rPr>
              <a:t>Quadro é disseminado por todo o país!</a:t>
            </a:r>
            <a:endParaRPr lang="pt-BR" sz="1200" dirty="0">
              <a:latin typeface="Trebuchet MS" panose="020B070302020209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/>
          <a:srcRect l="54233" t="28363" r="29123" b="42515"/>
          <a:stretch/>
        </p:blipFill>
        <p:spPr>
          <a:xfrm>
            <a:off x="2060076" y="2968349"/>
            <a:ext cx="712222" cy="69640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/>
          <a:srcRect l="54101" t="28597" r="29123" b="42514"/>
          <a:stretch/>
        </p:blipFill>
        <p:spPr>
          <a:xfrm>
            <a:off x="1998087" y="2156637"/>
            <a:ext cx="690972" cy="71894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/>
          <a:srcRect l="54825" t="30936" r="29385" b="43450"/>
          <a:stretch/>
        </p:blipFill>
        <p:spPr>
          <a:xfrm>
            <a:off x="2854751" y="2188255"/>
            <a:ext cx="712808" cy="71321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l="54693" t="30585" r="29715" b="43567"/>
          <a:stretch/>
        </p:blipFill>
        <p:spPr>
          <a:xfrm>
            <a:off x="2854751" y="2959620"/>
            <a:ext cx="699910" cy="6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219074" y="293212"/>
            <a:ext cx="8924926" cy="40011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600" b="1" dirty="0">
                <a:latin typeface="Trebuchet MS" panose="020B0703020202090204" pitchFamily="34" charset="0"/>
              </a:rPr>
              <a:t>Capitais acumulam déficit previdenciário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4" y="1114425"/>
            <a:ext cx="5299751" cy="370661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-159522" y="4859137"/>
            <a:ext cx="2110053" cy="21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81" dirty="0">
                <a:latin typeface="Trebuchet MS" panose="020B0603020202020204" pitchFamily="34" charset="0"/>
              </a:rPr>
              <a:t>Fonte: Secretaria de Previdência, 2017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19074" y="714225"/>
            <a:ext cx="5000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  <a:latin typeface="Trebuchet MS" panose="020B0603020202020204" pitchFamily="34" charset="0"/>
              </a:rPr>
              <a:t>Déficit Previdenciário </a:t>
            </a:r>
            <a:r>
              <a:rPr lang="pt-BR" sz="1200" b="1" dirty="0">
                <a:latin typeface="Trebuchet MS" panose="020B0603020202020204" pitchFamily="34" charset="0"/>
              </a:rPr>
              <a:t>% Receita Corrente Líquida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90651" y="1130299"/>
            <a:ext cx="3526176" cy="2428875"/>
          </a:xfrm>
          <a:prstGeom prst="rect">
            <a:avLst/>
          </a:prstGeom>
          <a:solidFill>
            <a:srgbClr val="FFC9C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479800" y="2068908"/>
            <a:ext cx="1193799" cy="54477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600" b="1" dirty="0">
                <a:latin typeface="Trebuchet MS" panose="020B0603020202020204" pitchFamily="34" charset="0"/>
              </a:rPr>
              <a:t>- R$ 6,8 bi</a:t>
            </a:r>
            <a:endParaRPr lang="pt-BR" sz="1600" b="1" i="1" dirty="0">
              <a:latin typeface="Trebuchet MS" panose="020B0603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05976" y="1755345"/>
            <a:ext cx="2138023" cy="1157672"/>
          </a:xfrm>
          <a:prstGeom prst="rect">
            <a:avLst/>
          </a:prstGeom>
          <a:solidFill>
            <a:srgbClr val="003B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400" dirty="0">
                <a:latin typeface="Trebuchet MS" panose="020B0603020202020204" pitchFamily="34" charset="0"/>
              </a:rPr>
              <a:t>Além das capitais, 2.064 municípios têm regime previdenciário </a:t>
            </a:r>
            <a:r>
              <a:rPr lang="pt-BR" sz="1400" dirty="0" smtClean="0">
                <a:latin typeface="Trebuchet MS" panose="020B0603020202020204" pitchFamily="34" charset="0"/>
              </a:rPr>
              <a:t>próprio</a:t>
            </a:r>
            <a:endParaRPr lang="pt-BR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0" y="293212"/>
            <a:ext cx="9144000" cy="40011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en-US" sz="2600" b="1" dirty="0" err="1" smtClean="0">
                <a:latin typeface="Trebuchet MS" panose="020B0703020202090204" pitchFamily="34" charset="0"/>
              </a:rPr>
              <a:t>Liquidez</a:t>
            </a:r>
            <a:endParaRPr lang="en-US" sz="2600" dirty="0">
              <a:latin typeface="Trebuchet MS" panose="020B0703020202090204" pitchFamily="34" charset="0"/>
            </a:endParaRPr>
          </a:p>
        </p:txBody>
      </p:sp>
      <p:grpSp>
        <p:nvGrpSpPr>
          <p:cNvPr id="97" name="Agrupar 96"/>
          <p:cNvGrpSpPr/>
          <p:nvPr/>
        </p:nvGrpSpPr>
        <p:grpSpPr>
          <a:xfrm>
            <a:off x="348456" y="4280508"/>
            <a:ext cx="1619249" cy="552752"/>
            <a:chOff x="283796" y="3850828"/>
            <a:chExt cx="2646668" cy="909220"/>
          </a:xfrm>
          <a:solidFill>
            <a:schemeClr val="bg1">
              <a:lumMod val="95000"/>
            </a:schemeClr>
          </a:solidFill>
        </p:grpSpPr>
        <p:sp>
          <p:nvSpPr>
            <p:cNvPr id="98" name="Retângulo 97"/>
            <p:cNvSpPr/>
            <p:nvPr/>
          </p:nvSpPr>
          <p:spPr>
            <a:xfrm>
              <a:off x="461539" y="3850828"/>
              <a:ext cx="2291186" cy="90922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283796" y="4016949"/>
              <a:ext cx="2646668" cy="743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50" b="1" u="sng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Caixa – Restos a Pagar</a:t>
              </a:r>
            </a:p>
            <a:p>
              <a:pPr algn="ctr"/>
              <a:r>
                <a:rPr lang="pt-BR" sz="85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Receita Corrente Líquida</a:t>
              </a:r>
            </a:p>
            <a:p>
              <a:pPr algn="ctr"/>
              <a:endParaRPr lang="pt-BR" sz="85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0" y="1245780"/>
            <a:ext cx="7419975" cy="58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P</a:t>
            </a:r>
            <a:r>
              <a:rPr lang="pt-BR" sz="1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refeituras </a:t>
            </a:r>
            <a:r>
              <a:rPr lang="pt-B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em nível </a:t>
            </a:r>
            <a:r>
              <a:rPr lang="pt-BR" sz="1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crítico: </a:t>
            </a:r>
            <a:r>
              <a:rPr lang="pt-B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não deixaram em caixa recursos suficientes para pagar obrigações de curto prazo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836659"/>
            <a:ext cx="7419975" cy="407247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400" b="1" dirty="0" smtClean="0">
                <a:latin typeface="Trebuchet MS" panose="020B0603020202020204" pitchFamily="34" charset="0"/>
              </a:rPr>
              <a:t>1.121 </a:t>
            </a:r>
            <a:r>
              <a:rPr lang="pt-BR" sz="1400" b="1" dirty="0">
                <a:latin typeface="Trebuchet MS" panose="020B0603020202020204" pitchFamily="34" charset="0"/>
              </a:rPr>
              <a:t>cidades estão no “cheque especial”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57200" y="4018898"/>
            <a:ext cx="1401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Trebuchet MS" panose="020B0603020202020204" pitchFamily="34" charset="0"/>
              </a:rPr>
              <a:t>IFGF Liquidez</a:t>
            </a:r>
            <a:endParaRPr lang="pt-BR" sz="1100" dirty="0">
              <a:latin typeface="Trebuchet MS" panose="020B0603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54577" t="28607" r="29304" b="43002"/>
          <a:stretch/>
        </p:blipFill>
        <p:spPr>
          <a:xfrm>
            <a:off x="2487353" y="2312162"/>
            <a:ext cx="515476" cy="49454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55622" t="29270" r="30497" b="43002"/>
          <a:stretch/>
        </p:blipFill>
        <p:spPr>
          <a:xfrm>
            <a:off x="3131307" y="2273662"/>
            <a:ext cx="515476" cy="494543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850416" y="2414290"/>
            <a:ext cx="42226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sz="1600" b="1" dirty="0">
                <a:solidFill>
                  <a:srgbClr val="C00000"/>
                </a:solidFill>
                <a:latin typeface="Trebuchet MS" panose="020B0703020202090204" pitchFamily="34" charset="0"/>
              </a:rPr>
              <a:t>Saldo negativo:</a:t>
            </a:r>
            <a:r>
              <a:rPr lang="pt-BR" sz="1600" dirty="0" smtClean="0">
                <a:latin typeface="Trebuchet MS" panose="020B0703020202090204" pitchFamily="34" charset="0"/>
              </a:rPr>
              <a:t> </a:t>
            </a:r>
          </a:p>
          <a:p>
            <a:pPr algn="just">
              <a:lnSpc>
                <a:spcPts val="1800"/>
              </a:lnSpc>
            </a:pPr>
            <a:r>
              <a:rPr lang="pt-BR" sz="1600" dirty="0" smtClean="0">
                <a:latin typeface="Trebuchet MS" panose="020B0703020202090204" pitchFamily="34" charset="0"/>
              </a:rPr>
              <a:t>Cidades que estão no “cheque especial” acumularam juntas </a:t>
            </a:r>
            <a:r>
              <a:rPr lang="pt-BR" sz="1600" dirty="0">
                <a:latin typeface="Trebuchet MS" panose="020B0703020202090204" pitchFamily="34" charset="0"/>
              </a:rPr>
              <a:t>saldo negativo de </a:t>
            </a:r>
            <a:r>
              <a:rPr lang="pt-BR" sz="1600" dirty="0" smtClean="0">
                <a:latin typeface="Trebuchet MS" panose="020B0703020202090204" pitchFamily="34" charset="0"/>
              </a:rPr>
              <a:t>R$6,5bi.</a:t>
            </a:r>
            <a:endParaRPr lang="pt-BR" sz="1600" dirty="0">
              <a:latin typeface="Trebuchet MS" panose="020B070302020209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/>
          <a:srcRect l="54502" t="29934" r="29304" b="43002"/>
          <a:stretch/>
        </p:blipFill>
        <p:spPr>
          <a:xfrm>
            <a:off x="2749666" y="2873238"/>
            <a:ext cx="611906" cy="6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0" y="293212"/>
            <a:ext cx="9144000" cy="40011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en-US" sz="2600" b="1" dirty="0" err="1" smtClean="0">
                <a:latin typeface="Trebuchet MS" panose="020B0703020202090204" pitchFamily="34" charset="0"/>
              </a:rPr>
              <a:t>Investimentos</a:t>
            </a:r>
            <a:endParaRPr lang="en-US" sz="2600" dirty="0">
              <a:latin typeface="Trebuchet MS" panose="020B0703020202090204" pitchFamily="34" charset="0"/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2" y="1190394"/>
            <a:ext cx="5168898" cy="412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Na média, prefeituras investem </a:t>
            </a:r>
            <a:r>
              <a:rPr lang="pt-B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apenas </a:t>
            </a:r>
            <a:r>
              <a:rPr lang="pt-BR" sz="1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5,1% </a:t>
            </a:r>
            <a:r>
              <a:rPr lang="pt-B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do orçamento.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0" y="783147"/>
            <a:ext cx="5168900" cy="407247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400" b="1" dirty="0">
                <a:latin typeface="Trebuchet MS" panose="020B0603020202020204" pitchFamily="34" charset="0"/>
              </a:rPr>
              <a:t>Cidades não podem olhar para o futuro</a:t>
            </a:r>
            <a:endParaRPr lang="pt-BR" sz="1400" b="1" i="1" dirty="0">
              <a:latin typeface="Trebuchet MS" panose="020B0603020202020204" pitchFamily="34" charset="0"/>
            </a:endParaRPr>
          </a:p>
        </p:txBody>
      </p:sp>
      <p:grpSp>
        <p:nvGrpSpPr>
          <p:cNvPr id="97" name="Agrupar 96"/>
          <p:cNvGrpSpPr/>
          <p:nvPr/>
        </p:nvGrpSpPr>
        <p:grpSpPr>
          <a:xfrm>
            <a:off x="457200" y="4280508"/>
            <a:ext cx="1401763" cy="552752"/>
            <a:chOff x="461539" y="3850828"/>
            <a:chExt cx="2291186" cy="909220"/>
          </a:xfrm>
          <a:solidFill>
            <a:schemeClr val="bg1">
              <a:lumMod val="95000"/>
            </a:schemeClr>
          </a:solidFill>
        </p:grpSpPr>
        <p:sp>
          <p:nvSpPr>
            <p:cNvPr id="98" name="Retângulo 97"/>
            <p:cNvSpPr/>
            <p:nvPr/>
          </p:nvSpPr>
          <p:spPr>
            <a:xfrm>
              <a:off x="461539" y="3850828"/>
              <a:ext cx="2291186" cy="90922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99" name="Retângulo 98"/>
            <p:cNvSpPr/>
            <p:nvPr/>
          </p:nvSpPr>
          <p:spPr>
            <a:xfrm>
              <a:off x="866332" y="4058119"/>
              <a:ext cx="1561993" cy="4977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u="sng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Investimentos</a:t>
              </a:r>
            </a:p>
            <a:p>
              <a:pPr algn="ctr"/>
              <a:r>
                <a:rPr lang="pt-BR" sz="9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Receita Total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57200" y="4018898"/>
            <a:ext cx="1401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Trebuchet MS" panose="020B0603020202020204" pitchFamily="34" charset="0"/>
              </a:rPr>
              <a:t>IFGF Investimentos</a:t>
            </a:r>
            <a:endParaRPr lang="pt-BR" sz="1100" dirty="0">
              <a:latin typeface="Trebuchet MS" panose="020B0603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42219" y="2318796"/>
            <a:ext cx="443623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sz="1600" b="1" dirty="0">
                <a:solidFill>
                  <a:srgbClr val="C00000"/>
                </a:solidFill>
                <a:latin typeface="Trebuchet MS" panose="020B0703020202090204" pitchFamily="34" charset="0"/>
              </a:rPr>
              <a:t>Um novo padrão </a:t>
            </a:r>
            <a:r>
              <a:rPr lang="pt-BR" sz="1600" b="1" dirty="0" smtClean="0">
                <a:solidFill>
                  <a:srgbClr val="C00000"/>
                </a:solidFill>
                <a:latin typeface="Trebuchet MS" panose="020B0703020202090204" pitchFamily="34" charset="0"/>
              </a:rPr>
              <a:t>orçamentário: </a:t>
            </a:r>
          </a:p>
          <a:p>
            <a:pPr algn="just">
              <a:lnSpc>
                <a:spcPts val="1800"/>
              </a:lnSpc>
            </a:pPr>
            <a:r>
              <a:rPr lang="pt-BR" sz="1600" dirty="0" smtClean="0">
                <a:latin typeface="Trebuchet MS" panose="020B0703020202090204" pitchFamily="34" charset="0"/>
              </a:rPr>
              <a:t>2.511 </a:t>
            </a:r>
            <a:r>
              <a:rPr lang="pt-BR" sz="1600" dirty="0">
                <a:latin typeface="Trebuchet MS" panose="020B0703020202090204" pitchFamily="34" charset="0"/>
              </a:rPr>
              <a:t>prefeituras </a:t>
            </a:r>
            <a:r>
              <a:rPr lang="pt-BR" sz="1600" dirty="0" smtClean="0">
                <a:latin typeface="Trebuchet MS" panose="020B0703020202090204" pitchFamily="34" charset="0"/>
              </a:rPr>
              <a:t>investem menos de 5% do orçamento. </a:t>
            </a:r>
            <a:endParaRPr lang="pt-BR" sz="1600" dirty="0">
              <a:latin typeface="Trebuchet MS" panose="020B070302020209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446212" y="3293561"/>
            <a:ext cx="3445376" cy="3007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sz="1200" b="1" dirty="0" smtClean="0">
                <a:latin typeface="Trebuchet MS" panose="020B0703020202090204" pitchFamily="34" charset="0"/>
              </a:rPr>
              <a:t>Quadro é disseminado por todo o país!</a:t>
            </a:r>
            <a:endParaRPr lang="pt-BR" sz="1200" dirty="0">
              <a:latin typeface="Trebuchet MS" panose="020B0703020202090204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61" y="2715670"/>
            <a:ext cx="681377" cy="6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mbulância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6" b="18369"/>
          <a:stretch/>
        </p:blipFill>
        <p:spPr bwMode="auto">
          <a:xfrm>
            <a:off x="1745938" y="2850231"/>
            <a:ext cx="727223" cy="63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9" b="4221"/>
          <a:stretch/>
        </p:blipFill>
        <p:spPr>
          <a:xfrm>
            <a:off x="1852442" y="2194614"/>
            <a:ext cx="869287" cy="7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cxnSp>
        <p:nvCxnSpPr>
          <p:cNvPr id="75" name="Conector reto 74"/>
          <p:cNvCxnSpPr/>
          <p:nvPr/>
        </p:nvCxnSpPr>
        <p:spPr>
          <a:xfrm flipH="1">
            <a:off x="4564380" y="797503"/>
            <a:ext cx="7620" cy="37796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993D42B7-436F-7848-8382-8C053F2F4929}"/>
              </a:ext>
            </a:extLst>
          </p:cNvPr>
          <p:cNvSpPr txBox="1">
            <a:spLocks/>
          </p:cNvSpPr>
          <p:nvPr/>
        </p:nvSpPr>
        <p:spPr>
          <a:xfrm>
            <a:off x="4815136" y="1714023"/>
            <a:ext cx="3835826" cy="147732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30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</a:p>
          <a:p>
            <a:endParaRPr lang="pt-BR" sz="22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>
                <a:solidFill>
                  <a:srgbClr val="003BD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Reformas Estruturais por um Brasil mais competitivo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15136" y="1028101"/>
            <a:ext cx="976064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seguir</a:t>
            </a:r>
          </a:p>
        </p:txBody>
      </p:sp>
    </p:spTree>
    <p:extLst>
      <p:ext uri="{BB962C8B-B14F-4D97-AF65-F5344CB8AC3E}">
        <p14:creationId xmlns:p14="http://schemas.microsoft.com/office/powerpoint/2010/main" val="37939286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219074" y="293212"/>
            <a:ext cx="8924926" cy="40011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600" b="1" dirty="0">
                <a:latin typeface="Trebuchet MS" panose="020B0703020202090204" pitchFamily="34" charset="0"/>
              </a:rPr>
              <a:t>Gestão municipal está pior do que era há cinco anos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" y="836659"/>
            <a:ext cx="6915954" cy="407247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400" b="1" dirty="0">
                <a:latin typeface="Trebuchet MS" panose="020B0603020202020204" pitchFamily="34" charset="0"/>
              </a:rPr>
              <a:t>Piora na gestão fiscal foi pautada por alocação mais ineficiente de recursos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8AE6122-9B4A-4103-9F0A-86199B89B2EF}"/>
              </a:ext>
            </a:extLst>
          </p:cNvPr>
          <p:cNvGrpSpPr/>
          <p:nvPr/>
        </p:nvGrpSpPr>
        <p:grpSpPr>
          <a:xfrm>
            <a:off x="4846476" y="2055807"/>
            <a:ext cx="2983849" cy="661333"/>
            <a:chOff x="6037943" y="2019624"/>
            <a:chExt cx="2983849" cy="661333"/>
          </a:xfrm>
        </p:grpSpPr>
        <p:sp>
          <p:nvSpPr>
            <p:cNvPr id="6" name="Seta para Cima 5"/>
            <p:cNvSpPr/>
            <p:nvPr/>
          </p:nvSpPr>
          <p:spPr>
            <a:xfrm>
              <a:off x="6037943" y="2019624"/>
              <a:ext cx="682172" cy="580572"/>
            </a:xfrm>
            <a:prstGeom prst="upArrow">
              <a:avLst/>
            </a:prstGeom>
            <a:solidFill>
              <a:srgbClr val="CD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772079" y="2096182"/>
              <a:ext cx="22497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R$ 29 bi </a:t>
              </a:r>
              <a:r>
                <a:rPr lang="pt-BR" sz="16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</a:p>
            <a:p>
              <a:r>
                <a:rPr lang="pt-BR" sz="16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Gastos com Pessoal</a:t>
              </a:r>
              <a:endParaRPr lang="pt-BR" sz="1600" b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AAE0F26-6F18-409E-8A68-D0787765D154}"/>
              </a:ext>
            </a:extLst>
          </p:cNvPr>
          <p:cNvGrpSpPr/>
          <p:nvPr/>
        </p:nvGrpSpPr>
        <p:grpSpPr>
          <a:xfrm>
            <a:off x="4846476" y="3267693"/>
            <a:ext cx="3054478" cy="612188"/>
            <a:chOff x="6037943" y="3231510"/>
            <a:chExt cx="3054478" cy="612188"/>
          </a:xfrm>
        </p:grpSpPr>
        <p:sp>
          <p:nvSpPr>
            <p:cNvPr id="16" name="Seta para Cima 15"/>
            <p:cNvSpPr/>
            <p:nvPr/>
          </p:nvSpPr>
          <p:spPr>
            <a:xfrm flipV="1">
              <a:off x="6037943" y="3263126"/>
              <a:ext cx="682172" cy="580572"/>
            </a:xfrm>
            <a:prstGeom prst="upArrow">
              <a:avLst/>
            </a:prstGeom>
            <a:solidFill>
              <a:srgbClr val="CD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42708" y="3231510"/>
              <a:ext cx="22497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R$ 10 bi </a:t>
              </a:r>
              <a:r>
                <a:rPr lang="pt-BR" sz="16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 Investimentos</a:t>
              </a:r>
              <a:endParaRPr lang="pt-BR" sz="16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4846476" y="1610513"/>
            <a:ext cx="2060620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2013 e 2018</a:t>
            </a:r>
            <a:endParaRPr lang="pt-BR" sz="16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Imagem 75"/>
          <p:cNvPicPr>
            <a:picLocks noChangeAspect="1"/>
          </p:cNvPicPr>
          <p:nvPr/>
        </p:nvPicPr>
        <p:blipFill rotWithShape="1">
          <a:blip r:embed="rId4"/>
          <a:srcRect t="17410" r="14692"/>
          <a:stretch/>
        </p:blipFill>
        <p:spPr>
          <a:xfrm>
            <a:off x="444321" y="1727916"/>
            <a:ext cx="3374265" cy="292685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0840" y="1527773"/>
            <a:ext cx="2543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Trebuchet MS" panose="020B0603020202020204" pitchFamily="34" charset="0"/>
              </a:rPr>
              <a:t>Evolução da Gestão Fiscal - IFGF</a:t>
            </a:r>
            <a:endParaRPr lang="pt-BR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201255" y="108932"/>
            <a:ext cx="8137525" cy="107721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2400" b="1" dirty="0">
                <a:latin typeface="Trebuchet MS" panose="020B0703020202090204" pitchFamily="34" charset="0"/>
              </a:rPr>
              <a:t>Problema fiscal é estrutural </a:t>
            </a:r>
          </a:p>
          <a:p>
            <a:r>
              <a:rPr lang="pt-BR" sz="18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Socorros de curto prazo não resolvem  </a:t>
            </a:r>
          </a:p>
          <a:p>
            <a:endParaRPr lang="en-US" sz="2800" dirty="0">
              <a:latin typeface="Trebuchet MS" panose="020B0703020202090204" pitchFamily="34" charset="0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55841" y="1599827"/>
            <a:ext cx="2947630" cy="2331809"/>
            <a:chOff x="569914" y="1013618"/>
            <a:chExt cx="2947630" cy="2615788"/>
          </a:xfrm>
        </p:grpSpPr>
        <p:sp>
          <p:nvSpPr>
            <p:cNvPr id="6" name="Retângulo 5"/>
            <p:cNvSpPr/>
            <p:nvPr/>
          </p:nvSpPr>
          <p:spPr>
            <a:xfrm>
              <a:off x="569914" y="1013620"/>
              <a:ext cx="2947630" cy="2615786"/>
            </a:xfrm>
            <a:prstGeom prst="rect">
              <a:avLst/>
            </a:prstGeom>
            <a:solidFill>
              <a:srgbClr val="F2F2F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ctangle 105">
              <a:extLst>
                <a:ext uri="{FF2B5EF4-FFF2-40B4-BE49-F238E27FC236}">
                  <a16:creationId xmlns:a16="http://schemas.microsoft.com/office/drawing/2014/main" id="{A295DD01-62F1-9A49-8C53-6D74FCE8E7BE}"/>
                </a:ext>
              </a:extLst>
            </p:cNvPr>
            <p:cNvSpPr/>
            <p:nvPr/>
          </p:nvSpPr>
          <p:spPr>
            <a:xfrm>
              <a:off x="569914" y="1013618"/>
              <a:ext cx="2947630" cy="729457"/>
            </a:xfrm>
            <a:prstGeom prst="rect">
              <a:avLst/>
            </a:prstGeom>
            <a:solidFill>
              <a:srgbClr val="003B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576" tIns="18288" rIns="36576" bIns="18288" anchor="ctr"/>
            <a:lstStyle/>
            <a:p>
              <a:pPr algn="r"/>
              <a:r>
                <a:rPr lang="pt-BR" sz="1500" b="1" dirty="0" smtClean="0">
                  <a:latin typeface="Trebuchet MS" panose="020B0603020202020204" pitchFamily="34" charset="0"/>
                </a:rPr>
                <a:t> Obrigações </a:t>
              </a:r>
            </a:p>
            <a:p>
              <a:pPr algn="r"/>
              <a:r>
                <a:rPr lang="pt-BR" sz="1500" b="1" dirty="0" smtClean="0">
                  <a:latin typeface="Trebuchet MS" panose="020B0603020202020204" pitchFamily="34" charset="0"/>
                </a:rPr>
                <a:t>Orçamentárias</a:t>
              </a:r>
              <a:endParaRPr lang="pt-BR" sz="1500" b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093147" y="1615420"/>
            <a:ext cx="3186154" cy="2316216"/>
            <a:chOff x="5552134" y="26589"/>
            <a:chExt cx="3186154" cy="2316216"/>
          </a:xfrm>
        </p:grpSpPr>
        <p:grpSp>
          <p:nvGrpSpPr>
            <p:cNvPr id="14" name="Agrupar 13"/>
            <p:cNvGrpSpPr/>
            <p:nvPr/>
          </p:nvGrpSpPr>
          <p:grpSpPr>
            <a:xfrm>
              <a:off x="5552134" y="26589"/>
              <a:ext cx="2954070" cy="2316216"/>
              <a:chOff x="5714658" y="42757"/>
              <a:chExt cx="2954070" cy="2316216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5714658" y="689411"/>
                <a:ext cx="2947630" cy="1669562"/>
              </a:xfrm>
              <a:prstGeom prst="rect">
                <a:avLst/>
              </a:prstGeom>
              <a:solidFill>
                <a:srgbClr val="F2F2F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4" name="Agrupar 3"/>
              <p:cNvGrpSpPr/>
              <p:nvPr/>
            </p:nvGrpSpPr>
            <p:grpSpPr>
              <a:xfrm>
                <a:off x="5714658" y="42757"/>
                <a:ext cx="2954070" cy="672958"/>
                <a:chOff x="4341315" y="527321"/>
                <a:chExt cx="3227640" cy="672958"/>
              </a:xfrm>
            </p:grpSpPr>
            <p:sp>
              <p:nvSpPr>
                <p:cNvPr id="17" name="Rectangle 105">
                  <a:extLst>
                    <a:ext uri="{FF2B5EF4-FFF2-40B4-BE49-F238E27FC236}">
                      <a16:creationId xmlns:a16="http://schemas.microsoft.com/office/drawing/2014/main" id="{A295DD01-62F1-9A49-8C53-6D74FCE8E7BE}"/>
                    </a:ext>
                  </a:extLst>
                </p:cNvPr>
                <p:cNvSpPr/>
                <p:nvPr/>
              </p:nvSpPr>
              <p:spPr>
                <a:xfrm>
                  <a:off x="4341315" y="527321"/>
                  <a:ext cx="3227640" cy="672958"/>
                </a:xfrm>
                <a:prstGeom prst="rect">
                  <a:avLst/>
                </a:prstGeom>
                <a:solidFill>
                  <a:srgbClr val="003BD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tIns="18288" rIns="36576" bIns="18288" anchor="ctr"/>
                <a:lstStyle/>
                <a:p>
                  <a:pPr algn="r"/>
                  <a:r>
                    <a:rPr lang="pt-BR" sz="1500" b="1" dirty="0">
                      <a:latin typeface="Trebuchet MS" panose="020B0603020202020204" pitchFamily="34" charset="0"/>
                    </a:rPr>
                    <a:t>Distribuição de </a:t>
                  </a:r>
                </a:p>
                <a:p>
                  <a:pPr algn="r"/>
                  <a:r>
                    <a:rPr lang="pt-BR" sz="1500" b="1" dirty="0">
                      <a:latin typeface="Trebuchet MS" panose="020B0603020202020204" pitchFamily="34" charset="0"/>
                    </a:rPr>
                    <a:t>Recursos</a:t>
                  </a:r>
                </a:p>
              </p:txBody>
            </p:sp>
            <p:pic>
              <p:nvPicPr>
                <p:cNvPr id="22" name="Imagem 21"/>
                <p:cNvPicPr>
                  <a:picLocks noChangeAspect="1"/>
                </p:cNvPicPr>
                <p:nvPr/>
              </p:nvPicPr>
              <p:blipFill>
                <a:blip r:embed="rId3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6059" y="568224"/>
                  <a:ext cx="578187" cy="578187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Retângulo 22"/>
            <p:cNvSpPr/>
            <p:nvPr/>
          </p:nvSpPr>
          <p:spPr>
            <a:xfrm>
              <a:off x="5598721" y="812844"/>
              <a:ext cx="313956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BR" sz="1400" dirty="0">
                  <a:latin typeface="Trebuchet MS" panose="020B0603020202020204" pitchFamily="34" charset="0"/>
                </a:rPr>
                <a:t>- Reforma Tributária </a:t>
              </a:r>
            </a:p>
            <a:p>
              <a:pPr>
                <a:spcAft>
                  <a:spcPts val="600"/>
                </a:spcAft>
              </a:pPr>
              <a:r>
                <a:rPr lang="pt-BR" sz="1400" dirty="0" smtClean="0">
                  <a:latin typeface="Trebuchet MS" panose="020B0603020202020204" pitchFamily="34" charset="0"/>
                </a:rPr>
                <a:t>	Inclusão </a:t>
              </a:r>
              <a:r>
                <a:rPr lang="pt-BR" sz="1400" dirty="0">
                  <a:latin typeface="Trebuchet MS" panose="020B0603020202020204" pitchFamily="34" charset="0"/>
                </a:rPr>
                <a:t>de Municípios</a:t>
              </a:r>
              <a:endParaRPr lang="pt-BR" sz="1400" dirty="0">
                <a:latin typeface="Trebuchet MS" panose="020B0603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pt-BR" sz="1400" dirty="0">
                  <a:latin typeface="Trebuchet MS" panose="020B0603020202020204" pitchFamily="34" charset="0"/>
                </a:rPr>
                <a:t>- Revisão de Regras do FPM</a:t>
              </a:r>
              <a:endParaRPr lang="pt-BR" sz="14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4" name="Retângulo 23"/>
          <p:cNvSpPr/>
          <p:nvPr/>
        </p:nvSpPr>
        <p:spPr>
          <a:xfrm>
            <a:off x="-55209" y="2427599"/>
            <a:ext cx="31052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400" dirty="0" smtClean="0">
                <a:latin typeface="Trebuchet MS" panose="020B0603020202020204" pitchFamily="34" charset="0"/>
              </a:rPr>
              <a:t>- Redução </a:t>
            </a:r>
            <a:r>
              <a:rPr lang="pt-BR" sz="1400" dirty="0">
                <a:latin typeface="Trebuchet MS" panose="020B0603020202020204" pitchFamily="34" charset="0"/>
              </a:rPr>
              <a:t>da Rigidez Orçamentária</a:t>
            </a:r>
          </a:p>
          <a:p>
            <a:pPr lvl="2">
              <a:spcAft>
                <a:spcPts val="600"/>
              </a:spcAft>
            </a:pPr>
            <a:r>
              <a:rPr lang="pt-BR" sz="1400" dirty="0">
                <a:latin typeface="Trebuchet MS" panose="020B0603020202020204" pitchFamily="34" charset="0"/>
              </a:rPr>
              <a:t>Reforma Previdenciária</a:t>
            </a:r>
          </a:p>
          <a:p>
            <a:pPr lvl="2">
              <a:spcAft>
                <a:spcPts val="600"/>
              </a:spcAft>
            </a:pPr>
            <a:r>
              <a:rPr lang="pt-BR" sz="1400" dirty="0">
                <a:latin typeface="Trebuchet MS" panose="020B0603020202020204" pitchFamily="34" charset="0"/>
              </a:rPr>
              <a:t>Reforma Administrativa</a:t>
            </a:r>
          </a:p>
          <a:p>
            <a:pPr lvl="1">
              <a:spcAft>
                <a:spcPts val="600"/>
              </a:spcAft>
            </a:pPr>
            <a:endParaRPr lang="pt-BR" sz="1300" dirty="0">
              <a:latin typeface="Trebuchet MS" panose="020B0603020202020204" pitchFamily="34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6122832" y="1617401"/>
            <a:ext cx="2969912" cy="2316386"/>
            <a:chOff x="2659700" y="1911155"/>
            <a:chExt cx="2969912" cy="2629039"/>
          </a:xfrm>
        </p:grpSpPr>
        <p:grpSp>
          <p:nvGrpSpPr>
            <p:cNvPr id="8" name="Agrupar 7"/>
            <p:cNvGrpSpPr/>
            <p:nvPr/>
          </p:nvGrpSpPr>
          <p:grpSpPr>
            <a:xfrm>
              <a:off x="2659700" y="1911155"/>
              <a:ext cx="2969912" cy="2629039"/>
              <a:chOff x="2631459" y="2453918"/>
              <a:chExt cx="2969912" cy="2629039"/>
            </a:xfrm>
          </p:grpSpPr>
          <p:sp>
            <p:nvSpPr>
              <p:cNvPr id="18" name="Rectangle 105">
                <a:extLst>
                  <a:ext uri="{FF2B5EF4-FFF2-40B4-BE49-F238E27FC236}">
                    <a16:creationId xmlns:a16="http://schemas.microsoft.com/office/drawing/2014/main" id="{A295DD01-62F1-9A49-8C53-6D74FCE8E7BE}"/>
                  </a:ext>
                </a:extLst>
              </p:cNvPr>
              <p:cNvSpPr/>
              <p:nvPr/>
            </p:nvSpPr>
            <p:spPr>
              <a:xfrm>
                <a:off x="2631460" y="2453918"/>
                <a:ext cx="2947630" cy="827562"/>
              </a:xfrm>
              <a:prstGeom prst="rect">
                <a:avLst/>
              </a:prstGeom>
              <a:solidFill>
                <a:srgbClr val="003B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576" tIns="18288" rIns="36576" bIns="18288" anchor="ctr"/>
              <a:lstStyle/>
              <a:p>
                <a:pPr algn="r"/>
                <a:r>
                  <a:rPr lang="pt-BR" sz="1500" b="1" dirty="0" smtClean="0">
                    <a:latin typeface="Trebuchet MS" panose="020B0603020202020204" pitchFamily="34" charset="0"/>
                  </a:rPr>
                  <a:t> Organização </a:t>
                </a:r>
              </a:p>
              <a:p>
                <a:pPr algn="r"/>
                <a:r>
                  <a:rPr lang="pt-BR" sz="1500" b="1" dirty="0" smtClean="0">
                    <a:latin typeface="Trebuchet MS" panose="020B0603020202020204" pitchFamily="34" charset="0"/>
                  </a:rPr>
                  <a:t>Administrativa</a:t>
                </a:r>
                <a:endParaRPr lang="pt-BR" sz="1500" b="1" dirty="0"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7" name="Agrupar 6"/>
              <p:cNvGrpSpPr/>
              <p:nvPr/>
            </p:nvGrpSpPr>
            <p:grpSpPr>
              <a:xfrm>
                <a:off x="2631459" y="3217901"/>
                <a:ext cx="2969912" cy="1865056"/>
                <a:chOff x="2518172" y="3230887"/>
                <a:chExt cx="2969912" cy="1865056"/>
              </a:xfrm>
            </p:grpSpPr>
            <p:sp>
              <p:nvSpPr>
                <p:cNvPr id="26" name="Retângulo 25"/>
                <p:cNvSpPr/>
                <p:nvPr/>
              </p:nvSpPr>
              <p:spPr>
                <a:xfrm>
                  <a:off x="2518172" y="3230887"/>
                  <a:ext cx="2947631" cy="1865056"/>
                </a:xfrm>
                <a:prstGeom prst="rect">
                  <a:avLst/>
                </a:prstGeom>
                <a:solidFill>
                  <a:srgbClr val="F2F2F2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Retângulo 24"/>
                <p:cNvSpPr/>
                <p:nvPr/>
              </p:nvSpPr>
              <p:spPr>
                <a:xfrm>
                  <a:off x="2540454" y="3274520"/>
                  <a:ext cx="2947630" cy="12575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indent="0">
                    <a:spcAft>
                      <a:spcPts val="600"/>
                    </a:spcAft>
                  </a:pPr>
                  <a:r>
                    <a:rPr lang="pt-BR" sz="1400" dirty="0" smtClean="0">
                      <a:latin typeface="Trebuchet MS" panose="020B0603020202020204" pitchFamily="34" charset="0"/>
                    </a:rPr>
                    <a:t>- Regras </a:t>
                  </a:r>
                  <a:r>
                    <a:rPr lang="pt-BR" sz="1400" dirty="0">
                      <a:latin typeface="Trebuchet MS" panose="020B0603020202020204" pitchFamily="34" charset="0"/>
                    </a:rPr>
                    <a:t>para criação e fusão de municípios</a:t>
                  </a:r>
                </a:p>
                <a:p>
                  <a:pPr marL="0" lvl="1" indent="0">
                    <a:spcAft>
                      <a:spcPts val="600"/>
                    </a:spcAft>
                  </a:pPr>
                  <a:r>
                    <a:rPr lang="pt-BR" sz="1400" dirty="0" smtClean="0">
                      <a:latin typeface="Trebuchet MS" panose="020B0603020202020204" pitchFamily="34" charset="0"/>
                    </a:rPr>
                    <a:t>- Revisão </a:t>
                  </a:r>
                  <a:r>
                    <a:rPr lang="pt-BR" sz="1400" dirty="0">
                      <a:latin typeface="Trebuchet MS" panose="020B0603020202020204" pitchFamily="34" charset="0"/>
                    </a:rPr>
                    <a:t>de competências</a:t>
                  </a:r>
                </a:p>
                <a:p>
                  <a:pPr marL="0" lvl="1" indent="0">
                    <a:spcAft>
                      <a:spcPts val="600"/>
                    </a:spcAft>
                  </a:pPr>
                  <a:r>
                    <a:rPr lang="pt-BR" sz="1400" dirty="0" smtClean="0">
                      <a:latin typeface="Trebuchet MS" panose="020B0603020202020204" pitchFamily="34" charset="0"/>
                    </a:rPr>
                    <a:t>- Regras </a:t>
                  </a:r>
                  <a:r>
                    <a:rPr lang="pt-BR" sz="1400" dirty="0">
                      <a:latin typeface="Trebuchet MS" panose="020B0603020202020204" pitchFamily="34" charset="0"/>
                    </a:rPr>
                    <a:t>de responsabilidade fiscal</a:t>
                  </a:r>
                </a:p>
              </p:txBody>
            </p:sp>
          </p:grp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309" y="2059472"/>
              <a:ext cx="461346" cy="461346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9" y="1532871"/>
            <a:ext cx="685495" cy="7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902BE5-0918-C640-924B-9BDFC5B40DA4}"/>
              </a:ext>
            </a:extLst>
          </p:cNvPr>
          <p:cNvSpPr/>
          <p:nvPr/>
        </p:nvSpPr>
        <p:spPr>
          <a:xfrm>
            <a:off x="0" y="-7619"/>
            <a:ext cx="9144000" cy="5143500"/>
          </a:xfrm>
          <a:prstGeom prst="rect">
            <a:avLst/>
          </a:prstGeom>
          <a:solidFill>
            <a:srgbClr val="003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E4DA29D1-83BD-224E-AB78-CC5B7800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7" y="1155702"/>
            <a:ext cx="1292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76609"/>
            <a:ext cx="2038975" cy="20389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30977" y="2149972"/>
            <a:ext cx="318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Acesse o estudo completo</a:t>
            </a:r>
            <a:endParaRPr lang="pt-BR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654045" y="3585728"/>
            <a:ext cx="4491572" cy="483048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3036740"/>
            <a:ext cx="4491572" cy="483048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4045" y="2415596"/>
            <a:ext cx="4489955" cy="483048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2088702"/>
            <a:ext cx="4176713" cy="483048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409857" y="901051"/>
            <a:ext cx="8163430" cy="92333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Trebuchet MS" panose="020B0703020202090204" pitchFamily="34" charset="0"/>
              </a:rPr>
              <a:t>Por que </a:t>
            </a:r>
            <a:r>
              <a:rPr lang="en-US" sz="3000" b="1" dirty="0" err="1" smtClean="0">
                <a:solidFill>
                  <a:schemeClr val="tx1"/>
                </a:solidFill>
                <a:latin typeface="Trebuchet MS" panose="020B0703020202090204" pitchFamily="34" charset="0"/>
              </a:rPr>
              <a:t>analisar</a:t>
            </a:r>
            <a:r>
              <a:rPr lang="en-US" sz="3000" b="1" dirty="0" smtClean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rebuchet MS" panose="020B0703020202090204" pitchFamily="34" charset="0"/>
              </a:rPr>
              <a:t>a gestão fiscal dos municípios?</a:t>
            </a:r>
            <a:endParaRPr lang="en-US" sz="3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09857" y="2137110"/>
            <a:ext cx="3818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AMBIENTE </a:t>
            </a: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DE NEGÓCIOS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3108987"/>
            <a:ext cx="459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COMPETITIVIDADE</a:t>
            </a:r>
            <a:r>
              <a:rPr lang="pt-BR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das empresas</a:t>
            </a:r>
            <a:endParaRPr lang="pt-BR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654045" y="2486516"/>
            <a:ext cx="4457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PRODUTIVIDADE</a:t>
            </a:r>
            <a:r>
              <a:rPr lang="pt-BR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para os trabalhadores</a:t>
            </a:r>
            <a:endParaRPr lang="pt-BR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4572000" y="3657975"/>
            <a:ext cx="459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EMPREGO </a:t>
            </a: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E RENDA</a:t>
            </a:r>
          </a:p>
        </p:txBody>
      </p:sp>
    </p:spTree>
    <p:extLst>
      <p:ext uri="{BB962C8B-B14F-4D97-AF65-F5344CB8AC3E}">
        <p14:creationId xmlns:p14="http://schemas.microsoft.com/office/powerpoint/2010/main" val="34341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  <p:bldP spid="50" grpId="0"/>
      <p:bldP spid="51" grpId="0"/>
      <p:bldP spid="52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247900"/>
            <a:ext cx="9144000" cy="716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409857" y="901051"/>
            <a:ext cx="8163430" cy="92333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Trebuchet MS" panose="020B0703020202090204" pitchFamily="34" charset="0"/>
              </a:rPr>
              <a:t>Por que analisar a gestão fiscal dos municípios </a:t>
            </a:r>
            <a:r>
              <a:rPr lang="en-US" sz="3000" b="1" dirty="0">
                <a:solidFill>
                  <a:srgbClr val="C00000"/>
                </a:solidFill>
                <a:latin typeface="Trebuchet MS" panose="020B0703020202090204" pitchFamily="34" charset="0"/>
              </a:rPr>
              <a:t>em todo Brasil?</a:t>
            </a:r>
            <a:endParaRPr lang="en-US" sz="30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23716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Problemas </a:t>
            </a:r>
            <a:r>
              <a:rPr lang="pt-BR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Fiscais das cidades precisam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ser debatidos na esfera macro </a:t>
            </a:r>
            <a:endParaRPr lang="pt-B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2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1" y="772687"/>
            <a:ext cx="3874791" cy="3874791"/>
          </a:xfrm>
          <a:prstGeom prst="rect">
            <a:avLst/>
          </a:prstGeom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223617" y="2139078"/>
            <a:ext cx="507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3BD1"/>
                </a:solidFill>
                <a:latin typeface="Trebuchet MS" panose="020B0603020202020204" pitchFamily="34" charset="0"/>
              </a:rPr>
              <a:t>5.568 Prefeituras</a:t>
            </a:r>
            <a:endParaRPr lang="pt-BR" sz="2400" b="1" dirty="0">
              <a:solidFill>
                <a:srgbClr val="003BD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28445" y="1699962"/>
            <a:ext cx="46900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1800"/>
              </a:spcBef>
            </a:pP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Administram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de R$ 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580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bilhões 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(mais de ¼ da carga tributária)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28445" y="2624592"/>
            <a:ext cx="46900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provedores de serviços públicos: saúde, educação e urbanização.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3917469" y="1731277"/>
            <a:ext cx="360169" cy="16570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1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m 7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8"/>
          <a:stretch/>
        </p:blipFill>
        <p:spPr>
          <a:xfrm>
            <a:off x="5782292" y="1526650"/>
            <a:ext cx="2873620" cy="279993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2"/>
          <a:stretch/>
        </p:blipFill>
        <p:spPr>
          <a:xfrm>
            <a:off x="5780509" y="1527699"/>
            <a:ext cx="2860254" cy="2792416"/>
          </a:xfrm>
          <a:prstGeom prst="rect">
            <a:avLst/>
          </a:prstGeom>
        </p:spPr>
      </p:pic>
      <p:grpSp>
        <p:nvGrpSpPr>
          <p:cNvPr id="78" name="Agrupar 77"/>
          <p:cNvGrpSpPr/>
          <p:nvPr/>
        </p:nvGrpSpPr>
        <p:grpSpPr>
          <a:xfrm>
            <a:off x="5440340" y="422728"/>
            <a:ext cx="3472710" cy="897727"/>
            <a:chOff x="2739938" y="930431"/>
            <a:chExt cx="3472710" cy="897727"/>
          </a:xfrm>
        </p:grpSpPr>
        <p:sp>
          <p:nvSpPr>
            <p:cNvPr id="77" name="Retângulo 76"/>
            <p:cNvSpPr/>
            <p:nvPr/>
          </p:nvSpPr>
          <p:spPr>
            <a:xfrm>
              <a:off x="3214609" y="1319864"/>
              <a:ext cx="2998039" cy="50829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pt-BR" sz="1400" dirty="0">
                  <a:solidFill>
                    <a:schemeClr val="tx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73,9% em situação difícil ou crítica</a:t>
              </a: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2739938" y="930431"/>
              <a:ext cx="2979759" cy="43614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  <a:spcAft>
                  <a:spcPts val="1200"/>
                </a:spcAft>
                <a:buClr>
                  <a:schemeClr val="tx1"/>
                </a:buClr>
              </a:pPr>
              <a:r>
                <a:rPr lang="pt-BR" sz="14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 Brasil em estado de alerta</a:t>
              </a:r>
              <a:endParaRPr lang="pt-BR" sz="1400" b="1" i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294590" y="450233"/>
            <a:ext cx="834617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2000" b="1" dirty="0">
                <a:latin typeface="Trebuchet MS" panose="020B0703020202090204" pitchFamily="34" charset="0"/>
              </a:rPr>
              <a:t>Mapa da gestão fiscal municipal</a:t>
            </a:r>
            <a:endParaRPr lang="en-US" sz="2000" dirty="0">
              <a:latin typeface="Trebuchet MS" panose="020B070302020209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99753" y="1492543"/>
            <a:ext cx="2680863" cy="629534"/>
            <a:chOff x="266700" y="914124"/>
            <a:chExt cx="2680863" cy="909220"/>
          </a:xfrm>
        </p:grpSpPr>
        <p:sp>
          <p:nvSpPr>
            <p:cNvPr id="34" name="Retângulo 33"/>
            <p:cNvSpPr/>
            <p:nvPr/>
          </p:nvSpPr>
          <p:spPr>
            <a:xfrm>
              <a:off x="461539" y="914124"/>
              <a:ext cx="2291186" cy="909220"/>
            </a:xfrm>
            <a:prstGeom prst="rect">
              <a:avLst/>
            </a:prstGeom>
            <a:solidFill>
              <a:srgbClr val="003BD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r>
                <a:rPr lang="pt-BR" sz="1200" b="1" dirty="0">
                  <a:latin typeface="Trebuchet MS" panose="020B0603020202020204" pitchFamily="34" charset="0"/>
                </a:rPr>
                <a:t>IFGF Autonomia</a:t>
              </a: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266700" y="1268631"/>
              <a:ext cx="2680863" cy="49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u="sng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Receita Local – Estrutura Administrativa</a:t>
              </a:r>
            </a:p>
            <a:p>
              <a:pPr algn="ctr"/>
              <a:r>
                <a:rPr lang="pt-BR" sz="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Receita Corrente Líquida</a:t>
              </a:r>
            </a:p>
          </p:txBody>
        </p:sp>
      </p:grpSp>
      <p:grpSp>
        <p:nvGrpSpPr>
          <p:cNvPr id="72" name="Agrupar 71"/>
          <p:cNvGrpSpPr/>
          <p:nvPr/>
        </p:nvGrpSpPr>
        <p:grpSpPr>
          <a:xfrm>
            <a:off x="112605" y="2335530"/>
            <a:ext cx="2680863" cy="629534"/>
            <a:chOff x="257757" y="1911443"/>
            <a:chExt cx="2680863" cy="909220"/>
          </a:xfrm>
        </p:grpSpPr>
        <p:sp>
          <p:nvSpPr>
            <p:cNvPr id="40" name="Retângulo 39"/>
            <p:cNvSpPr/>
            <p:nvPr/>
          </p:nvSpPr>
          <p:spPr>
            <a:xfrm>
              <a:off x="461539" y="1911443"/>
              <a:ext cx="2291186" cy="909220"/>
            </a:xfrm>
            <a:prstGeom prst="rect">
              <a:avLst/>
            </a:prstGeom>
            <a:solidFill>
              <a:srgbClr val="003BD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r>
                <a:rPr lang="pt-BR" sz="1200" b="1" dirty="0">
                  <a:latin typeface="Trebuchet MS" panose="020B0603020202020204" pitchFamily="34" charset="0"/>
                </a:rPr>
                <a:t>IFGF Gastos com Pessoal</a:t>
              </a: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257757" y="2273104"/>
              <a:ext cx="2680863" cy="49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u="sng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Gastos com Pessoal</a:t>
              </a:r>
            </a:p>
            <a:p>
              <a:pPr algn="ctr"/>
              <a:r>
                <a:rPr lang="pt-BR" sz="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Receita Corrente Líquida</a:t>
              </a:r>
            </a:p>
          </p:txBody>
        </p:sp>
      </p:grpSp>
      <p:grpSp>
        <p:nvGrpSpPr>
          <p:cNvPr id="73" name="Agrupar 72"/>
          <p:cNvGrpSpPr/>
          <p:nvPr/>
        </p:nvGrpSpPr>
        <p:grpSpPr>
          <a:xfrm>
            <a:off x="294592" y="3187230"/>
            <a:ext cx="2291186" cy="669537"/>
            <a:chOff x="452596" y="2883832"/>
            <a:chExt cx="2291186" cy="966996"/>
          </a:xfrm>
        </p:grpSpPr>
        <p:sp>
          <p:nvSpPr>
            <p:cNvPr id="59" name="Retângulo 58"/>
            <p:cNvSpPr/>
            <p:nvPr/>
          </p:nvSpPr>
          <p:spPr>
            <a:xfrm>
              <a:off x="452596" y="2883832"/>
              <a:ext cx="2291186" cy="909220"/>
            </a:xfrm>
            <a:prstGeom prst="rect">
              <a:avLst/>
            </a:prstGeom>
            <a:solidFill>
              <a:srgbClr val="003BD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r>
                <a:rPr lang="pt-BR" sz="1200" b="1" dirty="0">
                  <a:latin typeface="Trebuchet MS" panose="020B0603020202020204" pitchFamily="34" charset="0"/>
                </a:rPr>
                <a:t>IFGF Liquidez</a:t>
              </a: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826134" y="3353070"/>
              <a:ext cx="1561993" cy="49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u="sng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Caixa – Restos a Pagar</a:t>
              </a:r>
            </a:p>
            <a:p>
              <a:pPr algn="ctr"/>
              <a:r>
                <a:rPr lang="pt-BR" sz="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Receita Corrente Líquida</a:t>
              </a:r>
            </a:p>
            <a:p>
              <a:pPr algn="ctr"/>
              <a:endParaRPr lang="pt-BR" sz="8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4" name="Agrupar 73"/>
          <p:cNvGrpSpPr/>
          <p:nvPr/>
        </p:nvGrpSpPr>
        <p:grpSpPr>
          <a:xfrm>
            <a:off x="311898" y="4023834"/>
            <a:ext cx="2291186" cy="629534"/>
            <a:chOff x="461539" y="3850828"/>
            <a:chExt cx="2291186" cy="909220"/>
          </a:xfrm>
        </p:grpSpPr>
        <p:sp>
          <p:nvSpPr>
            <p:cNvPr id="65" name="Retângulo 64"/>
            <p:cNvSpPr/>
            <p:nvPr/>
          </p:nvSpPr>
          <p:spPr>
            <a:xfrm>
              <a:off x="461539" y="3850828"/>
              <a:ext cx="2291186" cy="909220"/>
            </a:xfrm>
            <a:prstGeom prst="rect">
              <a:avLst/>
            </a:prstGeom>
            <a:solidFill>
              <a:srgbClr val="003BD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r>
                <a:rPr lang="pt-BR" sz="1200" b="1" dirty="0">
                  <a:latin typeface="Trebuchet MS" panose="020B0603020202020204" pitchFamily="34" charset="0"/>
                </a:rPr>
                <a:t>IFGF Investimentos</a:t>
              </a: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817191" y="4237360"/>
              <a:ext cx="1561993" cy="49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u="sng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Investimentos</a:t>
              </a:r>
            </a:p>
            <a:p>
              <a:pPr algn="ctr"/>
              <a:r>
                <a:rPr lang="pt-BR" sz="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Receita Total</a:t>
              </a: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294592" y="1490017"/>
            <a:ext cx="2291186" cy="634584"/>
            <a:chOff x="4136375" y="1179237"/>
            <a:chExt cx="2291186" cy="916516"/>
          </a:xfrm>
        </p:grpSpPr>
        <p:grpSp>
          <p:nvGrpSpPr>
            <p:cNvPr id="7" name="Agrupar 6"/>
            <p:cNvGrpSpPr/>
            <p:nvPr/>
          </p:nvGrpSpPr>
          <p:grpSpPr>
            <a:xfrm>
              <a:off x="4136375" y="1179237"/>
              <a:ext cx="2291186" cy="913819"/>
              <a:chOff x="461539" y="916946"/>
              <a:chExt cx="2291186" cy="913819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461539" y="916946"/>
                <a:ext cx="2291186" cy="913819"/>
              </a:xfrm>
              <a:prstGeom prst="rect">
                <a:avLst/>
              </a:prstGeom>
              <a:solidFill>
                <a:srgbClr val="F2F2F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" name="Retângulo 3"/>
              <p:cNvSpPr/>
              <p:nvPr/>
            </p:nvSpPr>
            <p:spPr>
              <a:xfrm>
                <a:off x="590045" y="942753"/>
                <a:ext cx="2145376" cy="866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lvl="1" indent="0"/>
                <a:r>
                  <a:rPr lang="pt-BR" sz="1100" dirty="0">
                    <a:latin typeface="Trebuchet MS" panose="020B0603020202020204" pitchFamily="34" charset="0"/>
                  </a:rPr>
                  <a:t>Dificuldade de financiar a  estrutura administrativa com recursos da economia local</a:t>
                </a: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4136375" y="1186533"/>
              <a:ext cx="124559" cy="909220"/>
            </a:xfrm>
            <a:prstGeom prst="rect">
              <a:avLst/>
            </a:prstGeom>
            <a:solidFill>
              <a:srgbClr val="3A2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3" name="Agrupar 82"/>
          <p:cNvGrpSpPr/>
          <p:nvPr/>
        </p:nvGrpSpPr>
        <p:grpSpPr>
          <a:xfrm>
            <a:off x="302210" y="2334971"/>
            <a:ext cx="2318019" cy="645626"/>
            <a:chOff x="442324" y="2191628"/>
            <a:chExt cx="2318019" cy="645626"/>
          </a:xfrm>
        </p:grpSpPr>
        <p:grpSp>
          <p:nvGrpSpPr>
            <p:cNvPr id="36" name="Agrupar 35"/>
            <p:cNvGrpSpPr/>
            <p:nvPr/>
          </p:nvGrpSpPr>
          <p:grpSpPr>
            <a:xfrm>
              <a:off x="469157" y="2191628"/>
              <a:ext cx="2291186" cy="645626"/>
              <a:chOff x="469159" y="924720"/>
              <a:chExt cx="2291186" cy="932461"/>
            </a:xfrm>
          </p:grpSpPr>
          <p:sp>
            <p:nvSpPr>
              <p:cNvPr id="38" name="Retângulo 37"/>
              <p:cNvSpPr/>
              <p:nvPr/>
            </p:nvSpPr>
            <p:spPr>
              <a:xfrm>
                <a:off x="469159" y="924720"/>
                <a:ext cx="2291186" cy="932461"/>
              </a:xfrm>
              <a:prstGeom prst="rect">
                <a:avLst/>
              </a:prstGeom>
              <a:solidFill>
                <a:srgbClr val="F2F2F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Retângulo 38"/>
              <p:cNvSpPr/>
              <p:nvPr/>
            </p:nvSpPr>
            <p:spPr>
              <a:xfrm>
                <a:off x="577155" y="1108612"/>
                <a:ext cx="2175570" cy="60016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85725" lvl="1" indent="0"/>
                <a:r>
                  <a:rPr lang="pt-BR" sz="1100" dirty="0">
                    <a:latin typeface="Trebuchet MS" panose="020B0603020202020204" pitchFamily="34" charset="0"/>
                  </a:rPr>
                  <a:t>Elevada rigidez do orçamento das prefeituras, sobretudo com gastos com pessoal</a:t>
                </a:r>
              </a:p>
            </p:txBody>
          </p:sp>
        </p:grpSp>
        <p:sp>
          <p:nvSpPr>
            <p:cNvPr id="37" name="Retângulo 36"/>
            <p:cNvSpPr/>
            <p:nvPr/>
          </p:nvSpPr>
          <p:spPr>
            <a:xfrm>
              <a:off x="442324" y="2191628"/>
              <a:ext cx="124559" cy="645626"/>
            </a:xfrm>
            <a:prstGeom prst="rect">
              <a:avLst/>
            </a:prstGeom>
            <a:solidFill>
              <a:srgbClr val="3A2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4" name="Agrupar 53"/>
          <p:cNvGrpSpPr/>
          <p:nvPr/>
        </p:nvGrpSpPr>
        <p:grpSpPr>
          <a:xfrm>
            <a:off x="294590" y="3181650"/>
            <a:ext cx="2315925" cy="645627"/>
            <a:chOff x="4127432" y="1213153"/>
            <a:chExt cx="2315925" cy="932463"/>
          </a:xfrm>
        </p:grpSpPr>
        <p:grpSp>
          <p:nvGrpSpPr>
            <p:cNvPr id="55" name="Agrupar 54"/>
            <p:cNvGrpSpPr/>
            <p:nvPr/>
          </p:nvGrpSpPr>
          <p:grpSpPr>
            <a:xfrm>
              <a:off x="4152171" y="1213153"/>
              <a:ext cx="2291186" cy="932463"/>
              <a:chOff x="477335" y="950862"/>
              <a:chExt cx="2291186" cy="932463"/>
            </a:xfrm>
          </p:grpSpPr>
          <p:sp>
            <p:nvSpPr>
              <p:cNvPr id="57" name="Retângulo 56"/>
              <p:cNvSpPr/>
              <p:nvPr/>
            </p:nvSpPr>
            <p:spPr>
              <a:xfrm>
                <a:off x="477335" y="950862"/>
                <a:ext cx="2291186" cy="932463"/>
              </a:xfrm>
              <a:prstGeom prst="rect">
                <a:avLst/>
              </a:prstGeom>
              <a:solidFill>
                <a:srgbClr val="F2F2F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576573" y="956151"/>
                <a:ext cx="2175570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lvl="1" indent="0"/>
                <a:r>
                  <a:rPr lang="pt-BR" sz="1100" dirty="0">
                    <a:latin typeface="Trebuchet MS" panose="020B0603020202020204" pitchFamily="34" charset="0"/>
                  </a:rPr>
                  <a:t>Dificuldade para o cumprimento das obrigações financeiras</a:t>
                </a:r>
              </a:p>
            </p:txBody>
          </p:sp>
        </p:grpSp>
        <p:sp>
          <p:nvSpPr>
            <p:cNvPr id="56" name="Retângulo 55"/>
            <p:cNvSpPr/>
            <p:nvPr/>
          </p:nvSpPr>
          <p:spPr>
            <a:xfrm>
              <a:off x="4127432" y="1222639"/>
              <a:ext cx="124559" cy="909220"/>
            </a:xfrm>
            <a:prstGeom prst="rect">
              <a:avLst/>
            </a:prstGeom>
            <a:solidFill>
              <a:srgbClr val="3A2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304858" y="4023429"/>
            <a:ext cx="2298806" cy="630121"/>
            <a:chOff x="4128755" y="1190186"/>
            <a:chExt cx="2298806" cy="910068"/>
          </a:xfrm>
        </p:grpSpPr>
        <p:grpSp>
          <p:nvGrpSpPr>
            <p:cNvPr id="61" name="Agrupar 60"/>
            <p:cNvGrpSpPr/>
            <p:nvPr/>
          </p:nvGrpSpPr>
          <p:grpSpPr>
            <a:xfrm>
              <a:off x="4136375" y="1190186"/>
              <a:ext cx="2291186" cy="910068"/>
              <a:chOff x="461539" y="927895"/>
              <a:chExt cx="2291186" cy="910068"/>
            </a:xfrm>
          </p:grpSpPr>
          <p:sp>
            <p:nvSpPr>
              <p:cNvPr id="63" name="Retângulo 62"/>
              <p:cNvSpPr/>
              <p:nvPr/>
            </p:nvSpPr>
            <p:spPr>
              <a:xfrm>
                <a:off x="461539" y="927895"/>
                <a:ext cx="2291186" cy="909220"/>
              </a:xfrm>
              <a:prstGeom prst="rect">
                <a:avLst/>
              </a:prstGeom>
              <a:solidFill>
                <a:srgbClr val="F2F2F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Retângulo 63"/>
              <p:cNvSpPr/>
              <p:nvPr/>
            </p:nvSpPr>
            <p:spPr>
              <a:xfrm>
                <a:off x="576573" y="971161"/>
                <a:ext cx="2158266" cy="866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lvl="1" indent="0"/>
                <a:r>
                  <a:rPr lang="pt-BR" sz="1100" dirty="0">
                    <a:latin typeface="Trebuchet MS" panose="020B0603020202020204" pitchFamily="34" charset="0"/>
                  </a:rPr>
                  <a:t>Dificuldade de gerar bem-estar e competitividade através de investimentos </a:t>
                </a:r>
              </a:p>
            </p:txBody>
          </p:sp>
        </p:grpSp>
        <p:sp>
          <p:nvSpPr>
            <p:cNvPr id="62" name="Retângulo 61"/>
            <p:cNvSpPr/>
            <p:nvPr/>
          </p:nvSpPr>
          <p:spPr>
            <a:xfrm>
              <a:off x="4128755" y="1190186"/>
              <a:ext cx="124559" cy="909220"/>
            </a:xfrm>
            <a:prstGeom prst="rect">
              <a:avLst/>
            </a:prstGeom>
            <a:solidFill>
              <a:srgbClr val="3A2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5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311898" y="933679"/>
            <a:ext cx="2498878" cy="43088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1400" b="1" dirty="0">
                <a:solidFill>
                  <a:srgbClr val="C21F26"/>
                </a:solidFill>
                <a:latin typeface="Trebuchet MS" panose="020B0703020202090204" pitchFamily="34" charset="0"/>
              </a:rPr>
              <a:t>Os principais problemas mapeados</a:t>
            </a:r>
          </a:p>
        </p:txBody>
      </p:sp>
      <p:cxnSp>
        <p:nvCxnSpPr>
          <p:cNvPr id="86" name="Conector reto 85"/>
          <p:cNvCxnSpPr/>
          <p:nvPr/>
        </p:nvCxnSpPr>
        <p:spPr>
          <a:xfrm flipH="1">
            <a:off x="2884896" y="965143"/>
            <a:ext cx="7620" cy="37796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3204111" y="927078"/>
            <a:ext cx="2498878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1400" b="1" dirty="0">
                <a:solidFill>
                  <a:srgbClr val="C21F26"/>
                </a:solidFill>
                <a:latin typeface="Trebuchet MS" panose="020B0703020202090204" pitchFamily="34" charset="0"/>
              </a:rPr>
              <a:t>O Diagnóstico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B19E359-C88E-435D-A209-B2045D92DA2B}"/>
              </a:ext>
            </a:extLst>
          </p:cNvPr>
          <p:cNvGrpSpPr/>
          <p:nvPr/>
        </p:nvGrpSpPr>
        <p:grpSpPr>
          <a:xfrm>
            <a:off x="3180130" y="1389988"/>
            <a:ext cx="1055694" cy="3330981"/>
            <a:chOff x="3180130" y="1389988"/>
            <a:chExt cx="1055694" cy="3330981"/>
          </a:xfrm>
        </p:grpSpPr>
        <p:pic>
          <p:nvPicPr>
            <p:cNvPr id="90" name="Imagem 89"/>
            <p:cNvPicPr>
              <a:picLocks noChangeAspect="1"/>
            </p:cNvPicPr>
            <p:nvPr/>
          </p:nvPicPr>
          <p:blipFill rotWithShape="1">
            <a:blip r:embed="rId6"/>
            <a:srcRect r="75858"/>
            <a:stretch/>
          </p:blipFill>
          <p:spPr>
            <a:xfrm>
              <a:off x="3180130" y="3907615"/>
              <a:ext cx="1031587" cy="813354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 rotWithShape="1">
            <a:blip r:embed="rId6"/>
            <a:srcRect l="25972" r="51147"/>
            <a:stretch/>
          </p:blipFill>
          <p:spPr>
            <a:xfrm>
              <a:off x="3204111" y="3004465"/>
              <a:ext cx="982982" cy="817778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 rotWithShape="1">
            <a:blip r:embed="rId6"/>
            <a:srcRect l="50379" r="25642"/>
            <a:stretch/>
          </p:blipFill>
          <p:spPr>
            <a:xfrm>
              <a:off x="3207444" y="2207768"/>
              <a:ext cx="1006056" cy="798639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 rotWithShape="1">
            <a:blip r:embed="rId6"/>
            <a:srcRect l="75683"/>
            <a:stretch/>
          </p:blipFill>
          <p:spPr>
            <a:xfrm>
              <a:off x="3191129" y="1389988"/>
              <a:ext cx="1044695" cy="817780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C87D010-05D3-4C2E-BC91-E725462994E6}"/>
              </a:ext>
            </a:extLst>
          </p:cNvPr>
          <p:cNvGrpSpPr/>
          <p:nvPr/>
        </p:nvGrpSpPr>
        <p:grpSpPr>
          <a:xfrm>
            <a:off x="4309930" y="1727111"/>
            <a:ext cx="1196471" cy="2725680"/>
            <a:chOff x="4309930" y="1727111"/>
            <a:chExt cx="1196471" cy="2725680"/>
          </a:xfrm>
        </p:grpSpPr>
        <p:sp>
          <p:nvSpPr>
            <p:cNvPr id="6" name="Retângulo 5"/>
            <p:cNvSpPr/>
            <p:nvPr/>
          </p:nvSpPr>
          <p:spPr>
            <a:xfrm>
              <a:off x="4325301" y="1727111"/>
              <a:ext cx="1181100" cy="224252"/>
            </a:xfrm>
            <a:prstGeom prst="rect">
              <a:avLst/>
            </a:prstGeom>
            <a:solidFill>
              <a:srgbClr val="C01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b="1" dirty="0">
                  <a:latin typeface="Trebuchet MS" panose="020B0603020202020204" pitchFamily="34" charset="0"/>
                </a:rPr>
                <a:t>40,5%</a:t>
              </a: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4319311" y="2494961"/>
              <a:ext cx="972000" cy="224252"/>
            </a:xfrm>
            <a:prstGeom prst="rect">
              <a:avLst/>
            </a:prstGeom>
            <a:solidFill>
              <a:srgbClr val="F89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b="1" dirty="0">
                  <a:latin typeface="Trebuchet MS" panose="020B0603020202020204" pitchFamily="34" charset="0"/>
                </a:rPr>
                <a:t>33,4%</a:t>
              </a: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4319311" y="3367345"/>
              <a:ext cx="640800" cy="224252"/>
            </a:xfrm>
            <a:prstGeom prst="rect">
              <a:avLst/>
            </a:prstGeom>
            <a:solidFill>
              <a:srgbClr val="6F9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b="1" dirty="0">
                  <a:latin typeface="Trebuchet MS" panose="020B0603020202020204" pitchFamily="34" charset="0"/>
                </a:rPr>
                <a:t>22,1%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4309930" y="4214461"/>
              <a:ext cx="115200" cy="224252"/>
            </a:xfrm>
            <a:prstGeom prst="rect">
              <a:avLst/>
            </a:prstGeom>
            <a:solidFill>
              <a:srgbClr val="004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402650" y="4175792"/>
              <a:ext cx="642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rgbClr val="004DA3"/>
                  </a:solidFill>
                  <a:latin typeface="Trebuchet MS" panose="020B0603020202020204" pitchFamily="34" charset="0"/>
                </a:rPr>
                <a:t>4,0%</a:t>
              </a:r>
            </a:p>
          </p:txBody>
        </p:sp>
      </p:grpSp>
      <p:sp>
        <p:nvSpPr>
          <p:cNvPr id="75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3737654" y="4796588"/>
            <a:ext cx="5175396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5.337 prefeituras avaliadas em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|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97,8% da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população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0" y="293212"/>
            <a:ext cx="9144000" cy="40011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en-US" sz="2600" b="1" dirty="0" err="1" smtClean="0">
                <a:latin typeface="Trebuchet MS" panose="020B0703020202090204" pitchFamily="34" charset="0"/>
              </a:rPr>
              <a:t>Autonomia</a:t>
            </a:r>
            <a:endParaRPr lang="en-US" sz="2600" dirty="0">
              <a:latin typeface="Trebuchet MS" panose="020B070302020209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245781"/>
            <a:ext cx="8099509" cy="430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Essas cidades não geram receita para financiar a estrutura </a:t>
            </a:r>
            <a:r>
              <a:rPr lang="pt-BR" sz="13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administrativa</a:t>
            </a:r>
            <a:endParaRPr lang="pt-BR" sz="13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836659"/>
            <a:ext cx="8099509" cy="407247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400" dirty="0">
                <a:latin typeface="Trebuchet MS" panose="020B0603020202020204" pitchFamily="34" charset="0"/>
              </a:rPr>
              <a:t>Pior entrave à gestão fiscal em 2018: </a:t>
            </a:r>
            <a:r>
              <a:rPr lang="pt-BR" sz="1600" b="1" dirty="0">
                <a:latin typeface="Trebuchet MS" panose="020B0603020202020204" pitchFamily="34" charset="0"/>
              </a:rPr>
              <a:t>1.856 prefeituras não se sustentam </a:t>
            </a:r>
            <a:endParaRPr lang="pt-BR" sz="1400" b="1" dirty="0">
              <a:latin typeface="Trebuchet MS" panose="020B0603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326309" y="2032180"/>
            <a:ext cx="336232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altLang="en-US" sz="1200" b="1" dirty="0">
                <a:solidFill>
                  <a:srgbClr val="C00000"/>
                </a:solidFill>
                <a:latin typeface="Trebuchet MS" panose="020B0703020202090204" pitchFamily="34" charset="0"/>
              </a:rPr>
              <a:t>As contas não fecham: </a:t>
            </a:r>
            <a:r>
              <a:rPr lang="pt-BR" altLang="en-US" sz="1200" dirty="0" smtClean="0">
                <a:latin typeface="Trebuchet MS" panose="020B0703020202090204" pitchFamily="34" charset="0"/>
              </a:rPr>
              <a:t>Gastam</a:t>
            </a:r>
            <a:r>
              <a:rPr lang="pt-BR" altLang="en-US" sz="1200" dirty="0">
                <a:latin typeface="Trebuchet MS" panose="020B0703020202090204" pitchFamily="34" charset="0"/>
              </a:rPr>
              <a:t>, em média, </a:t>
            </a:r>
            <a:r>
              <a:rPr lang="pt-BR" altLang="en-US" sz="1200" b="1" dirty="0">
                <a:latin typeface="Trebuchet MS" panose="020B0703020202090204" pitchFamily="34" charset="0"/>
              </a:rPr>
              <a:t>R$4,5 mi com estrutura administrativa </a:t>
            </a:r>
            <a:r>
              <a:rPr lang="pt-BR" altLang="en-US" sz="1200" dirty="0">
                <a:latin typeface="Trebuchet MS" panose="020B0703020202090204" pitchFamily="34" charset="0"/>
              </a:rPr>
              <a:t> mas geram apenas </a:t>
            </a:r>
            <a:r>
              <a:rPr lang="pt-BR" altLang="en-US" sz="1200" b="1" dirty="0">
                <a:latin typeface="Trebuchet MS" panose="020B0703020202090204" pitchFamily="34" charset="0"/>
              </a:rPr>
              <a:t>R$3,0 mi em receita local.</a:t>
            </a:r>
            <a:endParaRPr lang="pt-BR" altLang="en-US" sz="1200" b="1" dirty="0">
              <a:solidFill>
                <a:schemeClr val="tx2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408835" y="3225455"/>
            <a:ext cx="336232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altLang="en-US" sz="1200" b="1" dirty="0">
                <a:solidFill>
                  <a:srgbClr val="C00000"/>
                </a:solidFill>
                <a:latin typeface="Trebuchet MS" panose="020B0703020202090204" pitchFamily="34" charset="0"/>
              </a:rPr>
              <a:t>Federalismo Fiscal falhou: </a:t>
            </a:r>
            <a:r>
              <a:rPr lang="pt-BR" altLang="en-US" sz="1200" dirty="0">
                <a:latin typeface="Trebuchet MS" panose="020B0703020202090204" pitchFamily="34" charset="0"/>
              </a:rPr>
              <a:t>Nessas cidades, montante total gasto para sustentar </a:t>
            </a:r>
            <a:r>
              <a:rPr lang="pt-BR" altLang="en-US" sz="1200" b="1" dirty="0">
                <a:latin typeface="Trebuchet MS" panose="020B0703020202090204" pitchFamily="34" charset="0"/>
              </a:rPr>
              <a:t>estrutura administrativa (R$ 12 bi) </a:t>
            </a:r>
            <a:r>
              <a:rPr lang="pt-BR" altLang="en-US" sz="1200" dirty="0">
                <a:latin typeface="Trebuchet MS" panose="020B0703020202090204" pitchFamily="34" charset="0"/>
              </a:rPr>
              <a:t>é próximo ao que é destinado à </a:t>
            </a:r>
            <a:r>
              <a:rPr lang="pt-BR" altLang="en-US" sz="1200" b="1" dirty="0">
                <a:latin typeface="Trebuchet MS" panose="020B0703020202090204" pitchFamily="34" charset="0"/>
              </a:rPr>
              <a:t>Saúde (R$ 14 bi).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29685" y="4074635"/>
            <a:ext cx="1477963" cy="814362"/>
            <a:chOff x="405978" y="4042563"/>
            <a:chExt cx="1477963" cy="814362"/>
          </a:xfrm>
        </p:grpSpPr>
        <p:sp>
          <p:nvSpPr>
            <p:cNvPr id="98" name="Retângulo 97"/>
            <p:cNvSpPr/>
            <p:nvPr/>
          </p:nvSpPr>
          <p:spPr>
            <a:xfrm>
              <a:off x="482178" y="4304173"/>
              <a:ext cx="1401763" cy="552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sz="1200" b="1" dirty="0">
                <a:latin typeface="Trebuchet MS" panose="020B0603020202020204" pitchFamily="34" charset="0"/>
              </a:endParaRPr>
            </a:p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05978" y="4377729"/>
              <a:ext cx="1477963" cy="358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u="sng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Rec Local – Estr Adm</a:t>
              </a:r>
            </a:p>
            <a:p>
              <a:pPr algn="ctr"/>
              <a:r>
                <a:rPr lang="pt-BR" sz="9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Rec Corrente Líquida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538779" y="4042563"/>
              <a:ext cx="1288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Trebuchet MS" panose="020B0603020202020204" pitchFamily="34" charset="0"/>
                </a:rPr>
                <a:t>IFGF Autonomia</a:t>
              </a:r>
              <a:endParaRPr lang="pt-BR" sz="1100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/>
          <a:srcRect l="54101" t="28597" r="29123" b="42514"/>
          <a:stretch/>
        </p:blipFill>
        <p:spPr>
          <a:xfrm>
            <a:off x="1243783" y="2015915"/>
            <a:ext cx="458588" cy="47715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/>
          <a:srcRect l="56798" t="29415" r="31689" b="43450"/>
          <a:stretch/>
        </p:blipFill>
        <p:spPr>
          <a:xfrm>
            <a:off x="1349375" y="2608032"/>
            <a:ext cx="352996" cy="46797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6"/>
          <a:srcRect l="55877" t="31403" r="30767" b="45088"/>
          <a:stretch/>
        </p:blipFill>
        <p:spPr>
          <a:xfrm>
            <a:off x="1882655" y="2594114"/>
            <a:ext cx="354068" cy="48188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7"/>
          <a:srcRect l="54956" t="28245" r="30241" b="42164"/>
          <a:stretch/>
        </p:blipFill>
        <p:spPr>
          <a:xfrm>
            <a:off x="1882655" y="2049637"/>
            <a:ext cx="316099" cy="419821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8"/>
          <a:srcRect l="54693" t="30585" r="29715" b="43567"/>
          <a:stretch/>
        </p:blipFill>
        <p:spPr>
          <a:xfrm>
            <a:off x="2522660" y="3333212"/>
            <a:ext cx="809537" cy="8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342FF757-36EF-450E-B143-16E7DDB9A6BE}"/>
              </a:ext>
            </a:extLst>
          </p:cNvPr>
          <p:cNvSpPr/>
          <p:nvPr/>
        </p:nvSpPr>
        <p:spPr>
          <a:xfrm rot="10800000">
            <a:off x="-1" y="0"/>
            <a:ext cx="9143999" cy="5143500"/>
          </a:xfrm>
          <a:prstGeom prst="rtTriangle">
            <a:avLst/>
          </a:prstGeom>
          <a:solidFill>
            <a:srgbClr val="F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>
            <a:extLst>
              <a:ext uri="{FF2B5EF4-FFF2-40B4-BE49-F238E27FC236}">
                <a16:creationId xmlns:a16="http://schemas.microsoft.com/office/drawing/2014/main" id="{70D76E18-3137-4CA9-8422-32C46BC3866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993D42B7-436F-7848-8382-8C053F2F4929}"/>
              </a:ext>
            </a:extLst>
          </p:cNvPr>
          <p:cNvSpPr txBox="1">
            <a:spLocks/>
          </p:cNvSpPr>
          <p:nvPr/>
        </p:nvSpPr>
        <p:spPr>
          <a:xfrm>
            <a:off x="487578" y="338637"/>
            <a:ext cx="4068763" cy="40011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en-US" sz="2600" b="1" dirty="0">
                <a:latin typeface="Trebuchet MS" panose="020B0703020202090204" pitchFamily="34" charset="0"/>
              </a:rPr>
              <a:t>Um país dividido em dois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2811774" y="1168404"/>
            <a:ext cx="3419099" cy="339744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10580" y="3068650"/>
            <a:ext cx="2656285" cy="983655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b="1" dirty="0">
                <a:solidFill>
                  <a:schemeClr val="bg1"/>
                </a:solidFill>
                <a:latin typeface="Trebuchet MS" panose="020B0603020202020204" pitchFamily="34" charset="0"/>
              </a:rPr>
              <a:t>No resto do país, outro </a:t>
            </a:r>
            <a:r>
              <a:rPr lang="pt-BR" sz="13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cenário: </a:t>
            </a:r>
            <a:r>
              <a:rPr lang="pt-BR" sz="1300" dirty="0">
                <a:solidFill>
                  <a:schemeClr val="bg1"/>
                </a:solidFill>
                <a:latin typeface="Trebuchet MS" panose="020B0603020202020204" pitchFamily="34" charset="0"/>
              </a:rPr>
              <a:t>6,6% do </a:t>
            </a:r>
            <a:r>
              <a:rPr lang="pt-BR" sz="1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Sul, </a:t>
            </a:r>
            <a:r>
              <a:rPr lang="pt-BR" sz="1300" dirty="0">
                <a:solidFill>
                  <a:schemeClr val="bg1"/>
                </a:solidFill>
                <a:latin typeface="Trebuchet MS" panose="020B0603020202020204" pitchFamily="34" charset="0"/>
              </a:rPr>
              <a:t>16,4% do </a:t>
            </a:r>
            <a:r>
              <a:rPr lang="pt-BR" sz="1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Centro -Oeste </a:t>
            </a:r>
            <a:r>
              <a:rPr lang="pt-BR" sz="1300" dirty="0">
                <a:solidFill>
                  <a:schemeClr val="bg1"/>
                </a:solidFill>
                <a:latin typeface="Trebuchet MS" panose="020B0603020202020204" pitchFamily="34" charset="0"/>
              </a:rPr>
              <a:t>e 18,6% </a:t>
            </a:r>
            <a:r>
              <a:rPr lang="pt-BR" sz="1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 Sudeste. </a:t>
            </a:r>
            <a:endParaRPr lang="pt-BR" sz="1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62249" y="423237"/>
            <a:ext cx="2887663" cy="901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b="1" dirty="0" smtClean="0">
                <a:latin typeface="Trebuchet MS" panose="020B0603020202020204" pitchFamily="34" charset="0"/>
              </a:rPr>
              <a:t>No NE e Norte, 71,0% e 45,6% das prefeituras não se sustentam</a:t>
            </a:r>
            <a:endParaRPr lang="pt-BR" sz="11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7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D881FFA2-9312-5342-8770-7E600BA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54" y="4280508"/>
            <a:ext cx="739809" cy="402617"/>
          </a:xfrm>
          <a:prstGeom prst="rect">
            <a:avLst/>
          </a:prstGeom>
        </p:spPr>
      </p:pic>
      <p:sp>
        <p:nvSpPr>
          <p:cNvPr id="25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304454" y="268288"/>
            <a:ext cx="8336309" cy="6771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200" b="1" dirty="0">
                <a:latin typeface="Trebuchet MS" panose="020B0703020202090204" pitchFamily="34" charset="0"/>
              </a:rPr>
              <a:t>Baixa geração de receita dentro do município explica disparidades </a:t>
            </a:r>
            <a:r>
              <a:rPr lang="pt-BR" sz="2200" b="1" dirty="0" smtClean="0">
                <a:latin typeface="Trebuchet MS" panose="020B0703020202090204" pitchFamily="34" charset="0"/>
              </a:rPr>
              <a:t>regionais</a:t>
            </a:r>
            <a:endParaRPr lang="pt-BR" sz="2200" b="1" dirty="0">
              <a:latin typeface="Trebuchet MS" panose="020B070302020209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7AE67EC-E75A-4EF1-A475-3A34D3956CA1}"/>
              </a:ext>
            </a:extLst>
          </p:cNvPr>
          <p:cNvGrpSpPr/>
          <p:nvPr/>
        </p:nvGrpSpPr>
        <p:grpSpPr>
          <a:xfrm>
            <a:off x="6354795" y="2084200"/>
            <a:ext cx="2578101" cy="625809"/>
            <a:chOff x="6354795" y="2084200"/>
            <a:chExt cx="2578101" cy="625809"/>
          </a:xfrm>
        </p:grpSpPr>
        <p:grpSp>
          <p:nvGrpSpPr>
            <p:cNvPr id="8" name="Agrupar 7"/>
            <p:cNvGrpSpPr/>
            <p:nvPr/>
          </p:nvGrpSpPr>
          <p:grpSpPr>
            <a:xfrm>
              <a:off x="6354795" y="2084200"/>
              <a:ext cx="625809" cy="625809"/>
              <a:chOff x="622300" y="1485900"/>
              <a:chExt cx="720000" cy="720000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622300" y="1485900"/>
                <a:ext cx="720000" cy="720000"/>
              </a:xfrm>
              <a:prstGeom prst="ellipse">
                <a:avLst/>
              </a:prstGeom>
              <a:solidFill>
                <a:srgbClr val="D26E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27" y="1646027"/>
                <a:ext cx="399745" cy="399745"/>
              </a:xfrm>
              <a:prstGeom prst="rect">
                <a:avLst/>
              </a:prstGeom>
            </p:spPr>
          </p:pic>
        </p:grpSp>
        <p:sp>
          <p:nvSpPr>
            <p:cNvPr id="26" name="CaixaDeTexto 25"/>
            <p:cNvSpPr txBox="1"/>
            <p:nvPr/>
          </p:nvSpPr>
          <p:spPr>
            <a:xfrm>
              <a:off x="6980604" y="2131294"/>
              <a:ext cx="195229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pt-BR" altLang="en-US" sz="1200" dirty="0">
                  <a:latin typeface="Trebuchet MS" panose="020B0703020202090204" pitchFamily="34" charset="0"/>
                </a:rPr>
                <a:t>Custo Per Capita com </a:t>
              </a:r>
              <a:r>
                <a:rPr lang="pt-BR" altLang="en-US" sz="1200" b="1" dirty="0">
                  <a:latin typeface="Trebuchet MS" panose="020B0703020202090204" pitchFamily="34" charset="0"/>
                </a:rPr>
                <a:t>Estrutura Administrativa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440664B-F75B-4F64-BDB8-248D9C9C0E21}"/>
              </a:ext>
            </a:extLst>
          </p:cNvPr>
          <p:cNvGrpSpPr/>
          <p:nvPr/>
        </p:nvGrpSpPr>
        <p:grpSpPr>
          <a:xfrm>
            <a:off x="6354795" y="2875620"/>
            <a:ext cx="2578101" cy="625809"/>
            <a:chOff x="6354795" y="2875620"/>
            <a:chExt cx="2578101" cy="625809"/>
          </a:xfrm>
        </p:grpSpPr>
        <p:sp>
          <p:nvSpPr>
            <p:cNvPr id="28" name="Elipse 27"/>
            <p:cNvSpPr/>
            <p:nvPr/>
          </p:nvSpPr>
          <p:spPr>
            <a:xfrm>
              <a:off x="6354795" y="2875620"/>
              <a:ext cx="625809" cy="625809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980604" y="3038130"/>
              <a:ext cx="195229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pt-BR" altLang="en-US" sz="1200" b="1" dirty="0">
                  <a:latin typeface="Trebuchet MS" panose="020B0703020202090204" pitchFamily="34" charset="0"/>
                </a:rPr>
                <a:t>Receita Local </a:t>
              </a:r>
              <a:r>
                <a:rPr lang="pt-BR" altLang="en-US" sz="1200" dirty="0">
                  <a:latin typeface="Trebuchet MS" panose="020B0703020202090204" pitchFamily="34" charset="0"/>
                </a:rPr>
                <a:t>Per Capita</a:t>
              </a:r>
              <a:endParaRPr lang="pt-BR" altLang="en-US" sz="1200" b="1" dirty="0">
                <a:latin typeface="Trebuchet MS" panose="020B0703020202090204" pitchFamily="34" charset="0"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482" y="2988139"/>
              <a:ext cx="360044" cy="360044"/>
            </a:xfrm>
            <a:prstGeom prst="rect">
              <a:avLst/>
            </a:prstGeom>
          </p:spPr>
        </p:pic>
      </p:grp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9F98204-C75C-46AB-ADD3-5C196A5AF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363572"/>
              </p:ext>
            </p:extLst>
          </p:nvPr>
        </p:nvGraphicFramePr>
        <p:xfrm>
          <a:off x="48935" y="1011101"/>
          <a:ext cx="6403508" cy="37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EF0500E-3AEF-4A1A-826D-5BEBFCD14704}"/>
              </a:ext>
            </a:extLst>
          </p:cNvPr>
          <p:cNvGrpSpPr/>
          <p:nvPr/>
        </p:nvGrpSpPr>
        <p:grpSpPr>
          <a:xfrm>
            <a:off x="304454" y="1667702"/>
            <a:ext cx="2335874" cy="3138142"/>
            <a:chOff x="304454" y="1667702"/>
            <a:chExt cx="2335874" cy="3138142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2026BD3-2F6A-44B0-AC9D-7CAEF8A4DF83}"/>
                </a:ext>
              </a:extLst>
            </p:cNvPr>
            <p:cNvSpPr/>
            <p:nvPr/>
          </p:nvSpPr>
          <p:spPr>
            <a:xfrm>
              <a:off x="304454" y="1667702"/>
              <a:ext cx="2335874" cy="3138142"/>
            </a:xfrm>
            <a:prstGeom prst="rect">
              <a:avLst/>
            </a:prstGeom>
            <a:solidFill>
              <a:srgbClr val="FFC9C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74173712-A0B5-4B3D-8E76-089BA3FCDFBB}"/>
                </a:ext>
              </a:extLst>
            </p:cNvPr>
            <p:cNvSpPr txBox="1"/>
            <p:nvPr/>
          </p:nvSpPr>
          <p:spPr>
            <a:xfrm>
              <a:off x="463204" y="1980830"/>
              <a:ext cx="2018374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  <a:spcAft>
                  <a:spcPts val="600"/>
                </a:spcAft>
              </a:pPr>
              <a:r>
                <a:rPr lang="pt-BR" sz="1500" b="1" dirty="0"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Receita Local no N e NE é 1/3 da gerada nas demais regiões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3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19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id="{70D76E18-3137-4CA9-8422-32C46BC3866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342FF757-36EF-450E-B143-16E7DDB9A6BE}"/>
              </a:ext>
            </a:extLst>
          </p:cNvPr>
          <p:cNvSpPr/>
          <p:nvPr/>
        </p:nvSpPr>
        <p:spPr>
          <a:xfrm rot="10800000">
            <a:off x="-1" y="0"/>
            <a:ext cx="9143999" cy="5143500"/>
          </a:xfrm>
          <a:prstGeom prst="rtTriangle">
            <a:avLst/>
          </a:prstGeom>
          <a:solidFill>
            <a:srgbClr val="F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C:\Users\nlcosta\AppData\Local\Microsoft\Windows\Temporary Internet Files\Content.Outlook\DIMAHVD4\fpm_receita (00000004).png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3160" r="19037" b="1664"/>
          <a:stretch/>
        </p:blipFill>
        <p:spPr bwMode="auto">
          <a:xfrm>
            <a:off x="2858153" y="948654"/>
            <a:ext cx="3136962" cy="3246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6079" y="2917347"/>
            <a:ext cx="2656285" cy="983655"/>
          </a:xfrm>
          <a:prstGeom prst="rect">
            <a:avLst/>
          </a:prstGeom>
          <a:solidFill>
            <a:srgbClr val="003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Municípios com alta receita e favorecidos pelas regras de distribuição do FPM</a:t>
            </a:r>
            <a:endParaRPr lang="pt-BR" sz="1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71388" y="837176"/>
            <a:ext cx="2887663" cy="901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  <a:spcAft>
                <a:spcPts val="1200"/>
              </a:spcAft>
              <a:buClr>
                <a:schemeClr val="tx1"/>
              </a:buClr>
            </a:pPr>
            <a:r>
              <a:rPr lang="pt-BR" sz="1300" b="1" dirty="0" smtClean="0">
                <a:latin typeface="Trebuchet MS" panose="020B0603020202020204" pitchFamily="34" charset="0"/>
              </a:rPr>
              <a:t>Municípios com baixa receita e não compensados pelo FPM</a:t>
            </a:r>
            <a:endParaRPr lang="pt-BR" sz="1100" i="1" dirty="0">
              <a:latin typeface="Trebuchet MS" panose="020B0603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227178" y="204779"/>
            <a:ext cx="8916820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200" b="1" dirty="0" smtClean="0">
                <a:latin typeface="Trebuchet MS" panose="020B0703020202090204" pitchFamily="34" charset="0"/>
              </a:rPr>
              <a:t>Fundo de Participação dos Municípios (FPM)</a:t>
            </a:r>
            <a:endParaRPr lang="pt-BR" sz="2200" b="1" dirty="0">
              <a:latin typeface="Trebuchet MS" panose="020B070302020209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650C32A3-058C-A14F-84B3-F287502D1863}"/>
              </a:ext>
            </a:extLst>
          </p:cNvPr>
          <p:cNvSpPr txBox="1">
            <a:spLocks/>
          </p:cNvSpPr>
          <p:nvPr/>
        </p:nvSpPr>
        <p:spPr>
          <a:xfrm>
            <a:off x="278693" y="552755"/>
            <a:ext cx="9287989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Fundo não cumpre seu principal objetivo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Capa Apresentaçã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aborador xmlns="20601443-d5ce-4174-810f-055dae789c04">
      <UserInfo>
        <DisplayName/>
        <AccountId xsi:nil="true"/>
        <AccountType/>
      </UserInfo>
    </Colaborador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AB0E73CB486647868BE83E4904EB35" ma:contentTypeVersion="2" ma:contentTypeDescription="Crie um novo documento." ma:contentTypeScope="" ma:versionID="e9473e0479acedc6d4191f89693c21a7">
  <xsd:schema xmlns:xsd="http://www.w3.org/2001/XMLSchema" xmlns:xs="http://www.w3.org/2001/XMLSchema" xmlns:p="http://schemas.microsoft.com/office/2006/metadata/properties" xmlns:ns1="http://schemas.microsoft.com/sharepoint/v3" xmlns:ns2="20601443-d5ce-4174-810f-055dae789c04" targetNamespace="http://schemas.microsoft.com/office/2006/metadata/properties" ma:root="true" ma:fieldsID="a4cf0ab274bffbb60340f50df1722b75" ns1:_="" ns2:_="">
    <xsd:import namespace="http://schemas.microsoft.com/sharepoint/v3"/>
    <xsd:import namespace="20601443-d5ce-4174-810f-055dae789c0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olaborad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01443-d5ce-4174-810f-055dae789c04" elementFormDefault="qualified">
    <xsd:import namespace="http://schemas.microsoft.com/office/2006/documentManagement/types"/>
    <xsd:import namespace="http://schemas.microsoft.com/office/infopath/2007/PartnerControls"/>
    <xsd:element name="Colaborador" ma:index="10" nillable="true" ma:displayName="Colaborador" ma:list="UserInfo" ma:SharePointGroup="0" ma:internalName="Colaborad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F32DE2-F97A-4179-894D-64C57AB84140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20601443-d5ce-4174-810f-055dae789c04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088EC8F-F342-4DD8-8F70-562493765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601443-d5ce-4174-810f-055dae789c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3E6914-FD11-4DF0-AD69-4797C0820C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38964</TotalTime>
  <Words>786</Words>
  <Application>Microsoft Office PowerPoint</Application>
  <PresentationFormat>Apresentação na tela (16:9)</PresentationFormat>
  <Paragraphs>152</Paragraphs>
  <Slides>17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Tahoma</vt:lpstr>
      <vt:lpstr>Times New Roman</vt:lpstr>
      <vt:lpstr>Trebuchet MS</vt:lpstr>
      <vt:lpstr>1_Capa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Bombonatti de Castro</dc:creator>
  <cp:lastModifiedBy>Jonathas Goulart Costa</cp:lastModifiedBy>
  <cp:revision>1264</cp:revision>
  <dcterms:created xsi:type="dcterms:W3CDTF">2001-01-01T00:07:34Z</dcterms:created>
  <dcterms:modified xsi:type="dcterms:W3CDTF">2019-11-26T13:32:48Z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0x010100EBAB0E73CB486647868BE83E4904EB35</vt:lpwstr>
  </property>
</Properties>
</file>