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2" r:id="rId3"/>
    <p:sldId id="2538" r:id="rId4"/>
    <p:sldId id="281" r:id="rId5"/>
    <p:sldId id="2544" r:id="rId6"/>
    <p:sldId id="2548" r:id="rId7"/>
    <p:sldId id="2543" r:id="rId8"/>
    <p:sldId id="284" r:id="rId9"/>
    <p:sldId id="2547" r:id="rId10"/>
    <p:sldId id="2546" r:id="rId11"/>
    <p:sldId id="279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67B9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F1560-52D0-479A-A1A8-C184447B089F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76E73-8D57-4BA3-A6A2-F60F7F18A0B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828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126BF-428D-48AE-84B1-582C994245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6AC27F-DEF1-4847-A147-6D59D0EA8C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A5CA0-1770-4DAC-B83F-B53EF90AD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8008-6787-4445-959F-F0B3DF640DE3}" type="datetime1">
              <a:rPr lang="pt-BR" smtClean="0"/>
              <a:t>26/11/2019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D6C61-7565-4CC3-B038-A1DAF912A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40E67-EE8A-4290-BCC3-416E0F71B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85B-35CF-40B5-B821-897C136B333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054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BB4DE-1736-4A96-B685-17EA5A902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F7C033-F162-4146-8C58-51037C225F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6DCB1-3A99-49D8-96CE-AD0F31DB0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9FE4-C24D-4494-B123-9A50C57E2049}" type="datetime1">
              <a:rPr lang="pt-BR" smtClean="0"/>
              <a:t>26/11/2019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4A5B1-E791-464E-8A0C-B657CE44F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F0946-F23A-41AC-BD3E-400371209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85B-35CF-40B5-B821-897C136B333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023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2C8BBE-9358-44A5-98A5-979B7883C8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94CF82-84E1-4F2E-950B-E08EBD22C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3CB57-E791-48F5-AD5C-D51B68EA2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2D33-D64B-4AA4-9E83-D141488780DA}" type="datetime1">
              <a:rPr lang="pt-BR" smtClean="0"/>
              <a:t>26/11/2019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0E298-B5A3-408B-81F9-D4BCC8D6B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3BC95-A9F6-46E2-B327-55401F823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85B-35CF-40B5-B821-897C136B333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2954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CF2E7-2D35-4711-B05C-892AA07C3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A8F41-C825-439D-9A17-24153A6F0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B46C0-5DB0-4F0D-8CED-C9DD650C3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0DCD-D7B6-49E2-B742-9488A016BED4}" type="datetime1">
              <a:rPr lang="pt-BR" smtClean="0"/>
              <a:t>26/11/2019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12A34-39FD-4122-9128-91B44900B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27113-B0E1-4821-94E2-1C3DC859C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85B-35CF-40B5-B821-897C136B333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5316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DC127-9269-416A-99ED-4B547D108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24BD88-2177-435C-A8C0-1D1A67841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25F23-81ED-4BB0-BF66-62CA11AA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07E0-E562-4A84-85A7-D4D39B6C67EF}" type="datetime1">
              <a:rPr lang="pt-BR" smtClean="0"/>
              <a:t>26/11/2019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2E0AE-AC6D-45E4-B5AB-A850009FF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D3998-B0D4-4D40-B59E-A3A1940D2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85B-35CF-40B5-B821-897C136B333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64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275FC-4C3A-4858-9F69-4BE72200F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92DAA-5252-4A8C-B096-CB149FD83F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F482BE-B11A-48B3-93B8-9A18A35BBE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298B4-1DD0-49AE-889B-285799DC2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EF39-D110-4663-9297-4332DF7E21AF}" type="datetime1">
              <a:rPr lang="pt-BR" smtClean="0"/>
              <a:t>26/11/2019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5B936-5E03-41CC-95EE-FE5975FED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3B7319-A485-4AA2-8286-9D8C2BB8F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85B-35CF-40B5-B821-897C136B333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404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E4D2-44B4-43D6-8551-98C02A98F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8D0CF-5103-4514-A0B3-2ABFB0F74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00380-C05E-4124-A1DB-3481D9FA9B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080050-E038-4341-8669-12ED5E87CB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DE0348-A439-4C36-B21E-7D2BD14D5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F87D4B-DD9C-40A2-BE6D-B5FB4306C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F853-FAAD-4260-9C9A-FB05626AC7E9}" type="datetime1">
              <a:rPr lang="pt-BR" smtClean="0"/>
              <a:t>26/11/2019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F4C7C6-5863-482C-A469-6B9955E52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FDAD72-8DA6-415F-BAA4-9BC5FA510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85B-35CF-40B5-B821-897C136B333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292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BCB80-660C-45A8-A2DA-6B850C14E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888B90-43F7-4940-86A0-4CE2C7750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9208-9376-47D9-8C5A-5238464A12B0}" type="datetime1">
              <a:rPr lang="pt-BR" smtClean="0"/>
              <a:t>26/11/2019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D56250-8852-466F-BDF7-3BDD02B5C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07E53-30FA-4EA5-9E1E-9AB3BA9F0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85B-35CF-40B5-B821-897C136B333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3222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1025C1-C0DA-48BC-9F00-6B2770640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87D0-32CB-4D82-BEF4-4FF8E506EAE2}" type="datetime1">
              <a:rPr lang="pt-BR" smtClean="0"/>
              <a:t>26/11/2019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C8AC4A-B1C5-4BA8-BA09-8B0CFFA3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0C0BEC-6500-48CF-9DE1-736F49E1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85B-35CF-40B5-B821-897C136B333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1402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3C0B4-A966-4182-97BF-C589FCA9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CACD5-4A80-44B7-803F-7123105BE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2C2049-E3C3-4FE3-93D8-9AF3F22226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B50B2-23B7-46E8-A122-AB53EF1D6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66620-CB75-48B3-83DA-DEA20DCC7CBE}" type="datetime1">
              <a:rPr lang="pt-BR" smtClean="0"/>
              <a:t>26/11/2019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5C97A2-33A4-446F-BC71-1381E6030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1E35B-AD63-4762-A325-545668B1C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85B-35CF-40B5-B821-897C136B333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79591-5CEC-4E2F-AB86-86C945B06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D10B70-F4DF-43A0-93A2-9B4638B60C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DBB81-3028-44A3-BF4B-4AB9465F29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53A861-0726-43AC-848E-D493E382A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A19E-C3CE-419E-8FDE-EBA807AB5949}" type="datetime1">
              <a:rPr lang="pt-BR" smtClean="0"/>
              <a:t>26/11/2019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5E63DB-DA44-41DE-9F4D-84C222289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322423-6A6E-49EA-9987-AEEDD7D71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85B-35CF-40B5-B821-897C136B333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07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A7FE90-8007-430F-B9CC-FAE6CBA60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D02FA-74F9-4EA2-87AD-B2AFC8BCC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F4F52-65B4-4C9E-92D6-ECE3E32E0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2139B-CC37-4CA3-89B6-665BF4831980}" type="datetime1">
              <a:rPr lang="pt-BR" smtClean="0"/>
              <a:t>26/11/2019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D2634-6C58-4B58-897D-6172162F1E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A86C4-C3C1-4B93-80E1-C060115064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B785B-35CF-40B5-B821-897C136B333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455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xame.abril.com.br/economia/fintechs-moldarao-concorrencia-no-sistema-financeiro-diz-ilan/" TargetMode="External"/><Relationship Id="rId5" Type="http://schemas.openxmlformats.org/officeDocument/2006/relationships/image" Target="../media/image10.png"/><Relationship Id="rId4" Type="http://schemas.openxmlformats.org/officeDocument/2006/relationships/hyperlink" Target="https://www.bcb.gov.br/detalhenoticia/231/notici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ade.gov.br/noticias/impacto-da-verticalizacao-no-setor-financeiro-sobre-concorrencia-e-tema-de-debate-no-cade" TargetMode="External"/><Relationship Id="rId5" Type="http://schemas.openxmlformats.org/officeDocument/2006/relationships/hyperlink" Target="https://www.bcb.gov.br/content/estabilidadefinanceira/Documents/sistema_pagamentos_brasileiro/Publicacoes_SPB/Relatorio_Cartoes.pdf" TargetMode="Externa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10">
            <a:extLst>
              <a:ext uri="{FF2B5EF4-FFF2-40B4-BE49-F238E27FC236}">
                <a16:creationId xmlns:a16="http://schemas.microsoft.com/office/drawing/2014/main" id="{143C6D89-1345-4427-9138-0BBE6B7734E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858" b="785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7A8AD60-4E2D-4606-B678-5F5711FF03EF}"/>
              </a:ext>
            </a:extLst>
          </p:cNvPr>
          <p:cNvSpPr/>
          <p:nvPr/>
        </p:nvSpPr>
        <p:spPr>
          <a:xfrm>
            <a:off x="18056" y="0"/>
            <a:ext cx="12173148" cy="6863303"/>
          </a:xfrm>
          <a:prstGeom prst="rect">
            <a:avLst/>
          </a:prstGeom>
          <a:gradFill>
            <a:gsLst>
              <a:gs pos="2000">
                <a:srgbClr val="2E3252">
                  <a:alpha val="50000"/>
                </a:srgbClr>
              </a:gs>
              <a:gs pos="100000">
                <a:srgbClr val="161828">
                  <a:alpha val="76000"/>
                </a:srgbClr>
              </a:gs>
            </a:gsLst>
            <a:path path="circle">
              <a:fillToRect l="50000" t="-80000" r="50000" b="18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d-ID" sz="1123" cap="small" dirty="0">
              <a:solidFill>
                <a:srgbClr val="242738"/>
              </a:solidFill>
            </a:endParaRPr>
          </a:p>
        </p:txBody>
      </p:sp>
      <p:sp>
        <p:nvSpPr>
          <p:cNvPr id="6" name="Shape 55">
            <a:extLst>
              <a:ext uri="{FF2B5EF4-FFF2-40B4-BE49-F238E27FC236}">
                <a16:creationId xmlns:a16="http://schemas.microsoft.com/office/drawing/2014/main" id="{D9207960-1F58-4C7E-B158-0BCA324BEE03}"/>
              </a:ext>
            </a:extLst>
          </p:cNvPr>
          <p:cNvSpPr txBox="1"/>
          <p:nvPr/>
        </p:nvSpPr>
        <p:spPr>
          <a:xfrm>
            <a:off x="1553973" y="1825449"/>
            <a:ext cx="8816699" cy="24103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6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Segoe UI" charset="0"/>
                <a:cs typeface="Segoe UI" charset="0"/>
                <a:sym typeface="Montserrat Black"/>
              </a:rPr>
              <a:t>AUDIÊNCIA PÚBLICA:</a:t>
            </a:r>
          </a:p>
          <a:p>
            <a:pPr lvl="0" algn="ctr" defTabSz="457200">
              <a:defRPr/>
            </a:pPr>
            <a:r>
              <a:rPr lang="pt-BR" sz="3600" b="1" spc="300" dirty="0">
                <a:solidFill>
                  <a:schemeClr val="bg1"/>
                </a:solidFill>
                <a:latin typeface="+mj-lt"/>
                <a:ea typeface="Segoe UI" charset="0"/>
                <a:cs typeface="Segoe UI" charset="0"/>
                <a:sym typeface="Montserrat Black"/>
              </a:rPr>
              <a:t>Debatendo o </a:t>
            </a:r>
          </a:p>
          <a:p>
            <a:pPr lvl="0" algn="ctr" defTabSz="457200">
              <a:defRPr/>
            </a:pPr>
            <a:r>
              <a:rPr lang="pt-BR" sz="3600" b="1" spc="300" dirty="0">
                <a:solidFill>
                  <a:schemeClr val="bg1"/>
                </a:solidFill>
                <a:latin typeface="+mj-lt"/>
                <a:ea typeface="Segoe UI" charset="0"/>
                <a:cs typeface="Segoe UI" charset="0"/>
                <a:sym typeface="Montserrat Black"/>
              </a:rPr>
              <a:t>Projeto de Lei nº 4.729/2019</a:t>
            </a:r>
            <a:endParaRPr kumimoji="0" lang="pt-BR" sz="3600" b="1" i="0" u="none" strike="noStrike" kern="1200" cap="none" spc="3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Segoe UI" charset="0"/>
              <a:cs typeface="Segoe UI" charset="0"/>
              <a:sym typeface="Montserrat Black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B05C0EC-FE37-4D31-8EE1-1D2727779DB8}"/>
              </a:ext>
            </a:extLst>
          </p:cNvPr>
          <p:cNvGrpSpPr/>
          <p:nvPr/>
        </p:nvGrpSpPr>
        <p:grpSpPr>
          <a:xfrm>
            <a:off x="583208" y="6381271"/>
            <a:ext cx="2778128" cy="226857"/>
            <a:chOff x="1074388" y="9934119"/>
            <a:chExt cx="4451885" cy="363534"/>
          </a:xfrm>
        </p:grpSpPr>
        <p:sp>
          <p:nvSpPr>
            <p:cNvPr id="8" name="Freeform 62">
              <a:extLst>
                <a:ext uri="{FF2B5EF4-FFF2-40B4-BE49-F238E27FC236}">
                  <a16:creationId xmlns:a16="http://schemas.microsoft.com/office/drawing/2014/main" id="{2AB1E058-AB29-42E8-8F6A-9B51A97BD3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74388" y="9996386"/>
              <a:ext cx="219920" cy="216220"/>
            </a:xfrm>
            <a:custGeom>
              <a:avLst/>
              <a:gdLst>
                <a:gd name="T0" fmla="*/ 92739 w 55"/>
                <a:gd name="T1" fmla="*/ 185737 h 54"/>
                <a:gd name="T2" fmla="*/ 0 w 55"/>
                <a:gd name="T3" fmla="*/ 92869 h 54"/>
                <a:gd name="T4" fmla="*/ 92739 w 55"/>
                <a:gd name="T5" fmla="*/ 0 h 54"/>
                <a:gd name="T6" fmla="*/ 188913 w 55"/>
                <a:gd name="T7" fmla="*/ 92869 h 54"/>
                <a:gd name="T8" fmla="*/ 92739 w 55"/>
                <a:gd name="T9" fmla="*/ 185737 h 54"/>
                <a:gd name="T10" fmla="*/ 13739 w 55"/>
                <a:gd name="T11" fmla="*/ 92869 h 54"/>
                <a:gd name="T12" fmla="*/ 92739 w 55"/>
                <a:gd name="T13" fmla="*/ 171979 h 54"/>
                <a:gd name="T14" fmla="*/ 171739 w 55"/>
                <a:gd name="T15" fmla="*/ 92869 h 54"/>
                <a:gd name="T16" fmla="*/ 92739 w 55"/>
                <a:gd name="T17" fmla="*/ 13758 h 54"/>
                <a:gd name="T18" fmla="*/ 13739 w 55"/>
                <a:gd name="T19" fmla="*/ 92869 h 54"/>
                <a:gd name="T20" fmla="*/ 140826 w 55"/>
                <a:gd name="T21" fmla="*/ 127264 h 54"/>
                <a:gd name="T22" fmla="*/ 96174 w 55"/>
                <a:gd name="T23" fmla="*/ 151341 h 54"/>
                <a:gd name="T24" fmla="*/ 37783 w 55"/>
                <a:gd name="T25" fmla="*/ 92869 h 54"/>
                <a:gd name="T26" fmla="*/ 96174 w 55"/>
                <a:gd name="T27" fmla="*/ 34396 h 54"/>
                <a:gd name="T28" fmla="*/ 137391 w 55"/>
                <a:gd name="T29" fmla="*/ 58473 h 54"/>
                <a:gd name="T30" fmla="*/ 137391 w 55"/>
                <a:gd name="T31" fmla="*/ 72231 h 54"/>
                <a:gd name="T32" fmla="*/ 137391 w 55"/>
                <a:gd name="T33" fmla="*/ 72231 h 54"/>
                <a:gd name="T34" fmla="*/ 123652 w 55"/>
                <a:gd name="T35" fmla="*/ 72231 h 54"/>
                <a:gd name="T36" fmla="*/ 120217 w 55"/>
                <a:gd name="T37" fmla="*/ 72231 h 54"/>
                <a:gd name="T38" fmla="*/ 120217 w 55"/>
                <a:gd name="T39" fmla="*/ 61912 h 54"/>
                <a:gd name="T40" fmla="*/ 96174 w 55"/>
                <a:gd name="T41" fmla="*/ 51594 h 54"/>
                <a:gd name="T42" fmla="*/ 54957 w 55"/>
                <a:gd name="T43" fmla="*/ 92869 h 54"/>
                <a:gd name="T44" fmla="*/ 96174 w 55"/>
                <a:gd name="T45" fmla="*/ 134143 h 54"/>
                <a:gd name="T46" fmla="*/ 120217 w 55"/>
                <a:gd name="T47" fmla="*/ 123825 h 54"/>
                <a:gd name="T48" fmla="*/ 120217 w 55"/>
                <a:gd name="T49" fmla="*/ 113506 h 54"/>
                <a:gd name="T50" fmla="*/ 123652 w 55"/>
                <a:gd name="T51" fmla="*/ 113506 h 54"/>
                <a:gd name="T52" fmla="*/ 137391 w 55"/>
                <a:gd name="T53" fmla="*/ 113506 h 54"/>
                <a:gd name="T54" fmla="*/ 140826 w 55"/>
                <a:gd name="T55" fmla="*/ 113506 h 54"/>
                <a:gd name="T56" fmla="*/ 140826 w 55"/>
                <a:gd name="T57" fmla="*/ 127264 h 5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5" h="54">
                  <a:moveTo>
                    <a:pt x="27" y="54"/>
                  </a:move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5" y="12"/>
                    <a:pt x="55" y="27"/>
                  </a:cubicBezTo>
                  <a:cubicBezTo>
                    <a:pt x="55" y="42"/>
                    <a:pt x="42" y="54"/>
                    <a:pt x="27" y="54"/>
                  </a:cubicBezTo>
                  <a:close/>
                  <a:moveTo>
                    <a:pt x="4" y="27"/>
                  </a:moveTo>
                  <a:cubicBezTo>
                    <a:pt x="4" y="40"/>
                    <a:pt x="15" y="50"/>
                    <a:pt x="27" y="50"/>
                  </a:cubicBezTo>
                  <a:cubicBezTo>
                    <a:pt x="40" y="50"/>
                    <a:pt x="50" y="40"/>
                    <a:pt x="50" y="27"/>
                  </a:cubicBezTo>
                  <a:cubicBezTo>
                    <a:pt x="50" y="14"/>
                    <a:pt x="40" y="4"/>
                    <a:pt x="27" y="4"/>
                  </a:cubicBezTo>
                  <a:cubicBezTo>
                    <a:pt x="15" y="4"/>
                    <a:pt x="4" y="14"/>
                    <a:pt x="4" y="27"/>
                  </a:cubicBezTo>
                  <a:close/>
                  <a:moveTo>
                    <a:pt x="41" y="37"/>
                  </a:moveTo>
                  <a:cubicBezTo>
                    <a:pt x="41" y="42"/>
                    <a:pt x="33" y="44"/>
                    <a:pt x="28" y="44"/>
                  </a:cubicBezTo>
                  <a:cubicBezTo>
                    <a:pt x="18" y="44"/>
                    <a:pt x="11" y="37"/>
                    <a:pt x="11" y="27"/>
                  </a:cubicBezTo>
                  <a:cubicBezTo>
                    <a:pt x="11" y="17"/>
                    <a:pt x="18" y="10"/>
                    <a:pt x="28" y="10"/>
                  </a:cubicBezTo>
                  <a:cubicBezTo>
                    <a:pt x="31" y="10"/>
                    <a:pt x="40" y="11"/>
                    <a:pt x="40" y="17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36" y="21"/>
                    <a:pt x="36" y="21"/>
                    <a:pt x="36" y="21"/>
                  </a:cubicBezTo>
                  <a:cubicBezTo>
                    <a:pt x="35" y="21"/>
                    <a:pt x="35" y="21"/>
                    <a:pt x="35" y="21"/>
                  </a:cubicBezTo>
                  <a:cubicBezTo>
                    <a:pt x="35" y="18"/>
                    <a:pt x="35" y="18"/>
                    <a:pt x="35" y="18"/>
                  </a:cubicBezTo>
                  <a:cubicBezTo>
                    <a:pt x="35" y="16"/>
                    <a:pt x="31" y="15"/>
                    <a:pt x="28" y="15"/>
                  </a:cubicBezTo>
                  <a:cubicBezTo>
                    <a:pt x="21" y="15"/>
                    <a:pt x="16" y="20"/>
                    <a:pt x="16" y="27"/>
                  </a:cubicBezTo>
                  <a:cubicBezTo>
                    <a:pt x="16" y="34"/>
                    <a:pt x="21" y="39"/>
                    <a:pt x="28" y="39"/>
                  </a:cubicBezTo>
                  <a:cubicBezTo>
                    <a:pt x="31" y="39"/>
                    <a:pt x="35" y="38"/>
                    <a:pt x="35" y="36"/>
                  </a:cubicBezTo>
                  <a:cubicBezTo>
                    <a:pt x="35" y="33"/>
                    <a:pt x="35" y="33"/>
                    <a:pt x="35" y="33"/>
                  </a:cubicBezTo>
                  <a:cubicBezTo>
                    <a:pt x="35" y="33"/>
                    <a:pt x="36" y="33"/>
                    <a:pt x="36" y="33"/>
                  </a:cubicBezTo>
                  <a:cubicBezTo>
                    <a:pt x="40" y="33"/>
                    <a:pt x="40" y="33"/>
                    <a:pt x="40" y="33"/>
                  </a:cubicBezTo>
                  <a:cubicBezTo>
                    <a:pt x="41" y="33"/>
                    <a:pt x="41" y="33"/>
                    <a:pt x="41" y="33"/>
                  </a:cubicBezTo>
                  <a:lnTo>
                    <a:pt x="41" y="37"/>
                  </a:lnTo>
                  <a:close/>
                </a:path>
              </a:pathLst>
            </a:custGeom>
            <a:solidFill>
              <a:schemeClr val="bg1">
                <a:lumMod val="75000"/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en-US" sz="874" dirty="0">
                <a:solidFill>
                  <a:schemeClr val="bg1">
                    <a:lumMod val="85000"/>
                    <a:alpha val="35000"/>
                  </a:schemeClr>
                </a:solidFill>
                <a:latin typeface="+mj-lt"/>
                <a:ea typeface="Roboto Condensed" panose="02000000000000000000" pitchFamily="2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5467BEE-6D30-48FF-9B9D-8E74D1E8E7C7}"/>
                </a:ext>
              </a:extLst>
            </p:cNvPr>
            <p:cNvSpPr txBox="1"/>
            <p:nvPr/>
          </p:nvSpPr>
          <p:spPr>
            <a:xfrm>
              <a:off x="1301975" y="9934119"/>
              <a:ext cx="4224298" cy="3635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874" spc="188" dirty="0">
                  <a:solidFill>
                    <a:schemeClr val="bg1"/>
                  </a:solidFill>
                  <a:latin typeface="+mj-lt"/>
                  <a:ea typeface="Roboto Condensed" panose="02000000000000000000" pitchFamily="2" charset="0"/>
                  <a:cs typeface="Leelawadee UI" panose="020B0502040204020203" pitchFamily="34" charset="-34"/>
                </a:rPr>
                <a:t>ABIPAG</a:t>
              </a:r>
              <a:r>
                <a:rPr lang="en-US" sz="874" spc="188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Roboto Condensed" panose="02000000000000000000" pitchFamily="2" charset="0"/>
                  <a:cs typeface="Leelawadee UI" panose="020B0502040204020203" pitchFamily="34" charset="-34"/>
                </a:rPr>
                <a:t>  </a:t>
              </a:r>
              <a:r>
                <a:rPr lang="en-US" sz="874" spc="188" dirty="0">
                  <a:solidFill>
                    <a:schemeClr val="bg1">
                      <a:lumMod val="85000"/>
                      <a:alpha val="35000"/>
                    </a:schemeClr>
                  </a:solidFill>
                  <a:latin typeface="+mj-lt"/>
                  <a:ea typeface="Roboto Condensed" panose="02000000000000000000" pitchFamily="2" charset="0"/>
                  <a:cs typeface="Leelawadee UI" panose="020B0502040204020203" pitchFamily="34" charset="-34"/>
                </a:rPr>
                <a:t>2019.DIREITOS RESERVADOS</a:t>
              </a:r>
              <a:endParaRPr lang="id-ID" sz="874" spc="188" dirty="0">
                <a:solidFill>
                  <a:schemeClr val="bg1">
                    <a:lumMod val="85000"/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81C315AA-B208-4858-B5EF-27300469E14C}"/>
              </a:ext>
            </a:extLst>
          </p:cNvPr>
          <p:cNvSpPr txBox="1"/>
          <p:nvPr/>
        </p:nvSpPr>
        <p:spPr>
          <a:xfrm flipH="1">
            <a:off x="9384996" y="6381271"/>
            <a:ext cx="2223799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874" spc="374" dirty="0">
                <a:solidFill>
                  <a:schemeClr val="bg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WWW.</a:t>
            </a:r>
            <a:r>
              <a:rPr lang="pt-BR" sz="874" spc="374" dirty="0">
                <a:solidFill>
                  <a:schemeClr val="bg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ABIPAG</a:t>
            </a:r>
            <a:r>
              <a:rPr lang="id-ID" sz="874" spc="374" dirty="0">
                <a:solidFill>
                  <a:schemeClr val="bg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.COM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ACAA43D-C0EA-40E8-99F9-A23486EC8F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148" y="342245"/>
            <a:ext cx="1595558" cy="78272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471D94A-0EA2-4FD2-B437-7CC2F4E27A69}"/>
              </a:ext>
            </a:extLst>
          </p:cNvPr>
          <p:cNvSpPr txBox="1"/>
          <p:nvPr/>
        </p:nvSpPr>
        <p:spPr>
          <a:xfrm>
            <a:off x="4761781" y="5658788"/>
            <a:ext cx="20272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cap="small" dirty="0">
                <a:solidFill>
                  <a:schemeClr val="bg1"/>
                </a:solidFill>
                <a:latin typeface="+mj-lt"/>
                <a:cs typeface="Segoe UI" panose="020B0502040204020203" pitchFamily="34" charset="0"/>
              </a:rPr>
              <a:t>28.11.2019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C437965-F6A6-4138-BD1F-3852D1B65838}"/>
              </a:ext>
            </a:extLst>
          </p:cNvPr>
          <p:cNvSpPr/>
          <p:nvPr/>
        </p:nvSpPr>
        <p:spPr>
          <a:xfrm>
            <a:off x="1760436" y="4777472"/>
            <a:ext cx="840377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200" b="1" cap="small" dirty="0">
                <a:solidFill>
                  <a:schemeClr val="bg1"/>
                </a:solidFill>
                <a:latin typeface="+mj-lt"/>
                <a:cs typeface="Segoe UI" panose="020B0502040204020203" pitchFamily="34" charset="0"/>
              </a:rPr>
              <a:t>Vinicius do Nascimento Carrasco, Diretor Executivo da Associação Brasileira das Instituições de Meios de Pagamentos – ABIPAG</a:t>
            </a:r>
          </a:p>
        </p:txBody>
      </p:sp>
    </p:spTree>
    <p:extLst>
      <p:ext uri="{BB962C8B-B14F-4D97-AF65-F5344CB8AC3E}">
        <p14:creationId xmlns:p14="http://schemas.microsoft.com/office/powerpoint/2010/main" val="212119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8D47E1B-7048-4444-955F-D31F586E641D}"/>
              </a:ext>
            </a:extLst>
          </p:cNvPr>
          <p:cNvSpPr/>
          <p:nvPr/>
        </p:nvSpPr>
        <p:spPr>
          <a:xfrm>
            <a:off x="0" y="0"/>
            <a:ext cx="12192000" cy="1070206"/>
          </a:xfrm>
          <a:prstGeom prst="rect">
            <a:avLst/>
          </a:prstGeom>
          <a:solidFill>
            <a:srgbClr val="7F7F7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27779A2-41C5-4509-A769-38ADFB4ABEDD}"/>
              </a:ext>
            </a:extLst>
          </p:cNvPr>
          <p:cNvCxnSpPr>
            <a:cxnSpLocks/>
          </p:cNvCxnSpPr>
          <p:nvPr/>
        </p:nvCxnSpPr>
        <p:spPr>
          <a:xfrm>
            <a:off x="0" y="365124"/>
            <a:ext cx="121920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71A2887-A283-4ED8-80FE-4DCFFCC9992E}"/>
              </a:ext>
            </a:extLst>
          </p:cNvPr>
          <p:cNvSpPr/>
          <p:nvPr/>
        </p:nvSpPr>
        <p:spPr>
          <a:xfrm>
            <a:off x="0" y="0"/>
            <a:ext cx="763398" cy="365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5E7DCC-FE89-4FE4-94D0-1BBBAACD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224" y="-1"/>
            <a:ext cx="381000" cy="365125"/>
          </a:xfrm>
        </p:spPr>
        <p:txBody>
          <a:bodyPr/>
          <a:lstStyle/>
          <a:p>
            <a:fld id="{9D4B785B-35CF-40B5-B821-897C136B3335}" type="slidenum">
              <a:rPr lang="pt-B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10</a:t>
            </a:fld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4" name="Picture 18">
            <a:extLst>
              <a:ext uri="{FF2B5EF4-FFF2-40B4-BE49-F238E27FC236}">
                <a16:creationId xmlns:a16="http://schemas.microsoft.com/office/drawing/2014/main" id="{A9C34C87-22C6-4C15-8C13-18A38F13D97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46965" y="0"/>
            <a:ext cx="1345036" cy="683542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BFEE2C1C-C3FF-4A56-AC5F-563BFF0E0312}"/>
              </a:ext>
            </a:extLst>
          </p:cNvPr>
          <p:cNvSpPr txBox="1"/>
          <p:nvPr/>
        </p:nvSpPr>
        <p:spPr>
          <a:xfrm>
            <a:off x="763398" y="379741"/>
            <a:ext cx="9495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cap="small" dirty="0">
                <a:solidFill>
                  <a:schemeClr val="accent1">
                    <a:lumMod val="50000"/>
                  </a:schemeClr>
                </a:solidFill>
                <a:latin typeface="+mj-lt"/>
                <a:ea typeface="Roboto Bk" pitchFamily="2" charset="0"/>
                <a:cs typeface="Segoe UI" charset="0"/>
              </a:rPr>
              <a:t>Projeto de Lei nº 4.729/2019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9F4018-3196-4BCA-B50A-EC67D74F6156}"/>
              </a:ext>
            </a:extLst>
          </p:cNvPr>
          <p:cNvSpPr txBox="1"/>
          <p:nvPr/>
        </p:nvSpPr>
        <p:spPr>
          <a:xfrm flipH="1">
            <a:off x="9968201" y="6544766"/>
            <a:ext cx="2223799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WWW.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ABIPAG</a:t>
            </a:r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.COM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.BR</a:t>
            </a:r>
            <a:endParaRPr lang="id-ID" sz="874" b="1" spc="374" dirty="0">
              <a:solidFill>
                <a:schemeClr val="tx1">
                  <a:alpha val="35000"/>
                </a:schemeClr>
              </a:solidFill>
              <a:latin typeface="+mj-lt"/>
              <a:ea typeface="Roboto Condensed" panose="02000000000000000000" pitchFamily="2" charset="0"/>
              <a:cs typeface="Leelawadee UI" panose="020B0502040204020203" pitchFamily="34" charset="-3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61E51A-7CDC-46F5-95E8-A67035818EBD}"/>
              </a:ext>
            </a:extLst>
          </p:cNvPr>
          <p:cNvSpPr/>
          <p:nvPr/>
        </p:nvSpPr>
        <p:spPr>
          <a:xfrm>
            <a:off x="2795452" y="4862255"/>
            <a:ext cx="86998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+mj-lt"/>
              </a:rPr>
              <a:t>A REDAÇÃO ATUAL DO PROJETO ASSEGURA QUE </a:t>
            </a:r>
          </a:p>
          <a:p>
            <a:pPr algn="ctr"/>
            <a:r>
              <a:rPr lang="pt-BR" sz="2400" b="1" u="sng" dirty="0">
                <a:latin typeface="+mj-lt"/>
              </a:rPr>
              <a:t>NÃO HAVERÁ RETROCESSO NA COMPETIÇÃO DA INDÚSTRIA DE PAGAMENTOS</a:t>
            </a:r>
          </a:p>
        </p:txBody>
      </p:sp>
      <p:pic>
        <p:nvPicPr>
          <p:cNvPr id="24" name="Graphic 23" descr="Warning">
            <a:extLst>
              <a:ext uri="{FF2B5EF4-FFF2-40B4-BE49-F238E27FC236}">
                <a16:creationId xmlns:a16="http://schemas.microsoft.com/office/drawing/2014/main" id="{782DDEFC-0348-457E-9519-BE52DAEE06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3129" y="4790017"/>
            <a:ext cx="914400" cy="914400"/>
          </a:xfrm>
          <a:prstGeom prst="rect">
            <a:avLst/>
          </a:prstGeom>
        </p:spPr>
      </p:pic>
      <p:sp>
        <p:nvSpPr>
          <p:cNvPr id="25" name="Speech Bubble: Rectangle with Corners Rounded 24">
            <a:extLst>
              <a:ext uri="{FF2B5EF4-FFF2-40B4-BE49-F238E27FC236}">
                <a16:creationId xmlns:a16="http://schemas.microsoft.com/office/drawing/2014/main" id="{87588956-A632-4A6C-A802-12300434D7C4}"/>
              </a:ext>
            </a:extLst>
          </p:cNvPr>
          <p:cNvSpPr/>
          <p:nvPr/>
        </p:nvSpPr>
        <p:spPr>
          <a:xfrm>
            <a:off x="332403" y="2499663"/>
            <a:ext cx="11058408" cy="1653999"/>
          </a:xfrm>
          <a:prstGeom prst="wedgeRoundRectCallout">
            <a:avLst>
              <a:gd name="adj1" fmla="val -4169"/>
              <a:gd name="adj2" fmla="val -78213"/>
              <a:gd name="adj3" fmla="val 16667"/>
            </a:avLst>
          </a:prstGeom>
          <a:noFill/>
          <a:ln w="9525">
            <a:solidFill>
              <a:srgbClr val="000000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Efeitos colaterais negativos contra entrantes seria </a:t>
            </a:r>
            <a:r>
              <a:rPr lang="pt-BR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“um </a:t>
            </a:r>
            <a:r>
              <a:rPr lang="pt-BR" b="1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grande retrocesso do ponto de vista concorrencial</a:t>
            </a:r>
            <a:r>
              <a:rPr lang="pt-BR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pois os lojistas tenderiam a se relacionar apenas com credenciadores de maior porte, </a:t>
            </a:r>
            <a:r>
              <a:rPr lang="pt-BR" b="1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retomando o cenário de concentração de mercado</a:t>
            </a:r>
            <a:r>
              <a:rPr lang="pt-BR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o que vai de encontro aos princípios emanados na Lei n° 12.865, de 2013, e também às políticas de promoção da competição”.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98CC5B-34AA-49D3-BB87-5EE671EA8601}"/>
              </a:ext>
            </a:extLst>
          </p:cNvPr>
          <p:cNvSpPr/>
          <p:nvPr/>
        </p:nvSpPr>
        <p:spPr>
          <a:xfrm>
            <a:off x="3429615" y="1532330"/>
            <a:ext cx="49963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chemeClr val="accent4">
                    <a:lumMod val="10000"/>
                  </a:schemeClr>
                </a:solidFill>
                <a:latin typeface="+mj-lt"/>
                <a:cs typeface="Segoe UI" panose="020B0502040204020203" pitchFamily="34" charset="0"/>
              </a:rPr>
              <a:t>Exposição de Motivos do Projeto de Lei </a:t>
            </a:r>
            <a:endParaRPr lang="pt-BR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10593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10">
            <a:extLst>
              <a:ext uri="{FF2B5EF4-FFF2-40B4-BE49-F238E27FC236}">
                <a16:creationId xmlns:a16="http://schemas.microsoft.com/office/drawing/2014/main" id="{143C6D89-1345-4427-9138-0BBE6B7734E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858" b="785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7A8AD60-4E2D-4606-B678-5F5711FF03EF}"/>
              </a:ext>
            </a:extLst>
          </p:cNvPr>
          <p:cNvSpPr/>
          <p:nvPr/>
        </p:nvSpPr>
        <p:spPr>
          <a:xfrm>
            <a:off x="18056" y="0"/>
            <a:ext cx="12173148" cy="6863303"/>
          </a:xfrm>
          <a:prstGeom prst="rect">
            <a:avLst/>
          </a:prstGeom>
          <a:gradFill>
            <a:gsLst>
              <a:gs pos="2000">
                <a:srgbClr val="2E3252">
                  <a:alpha val="50000"/>
                </a:srgbClr>
              </a:gs>
              <a:gs pos="100000">
                <a:srgbClr val="161828">
                  <a:alpha val="76000"/>
                </a:srgbClr>
              </a:gs>
            </a:gsLst>
            <a:path path="circle">
              <a:fillToRect l="50000" t="-80000" r="50000" b="18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d-ID" sz="1123" cap="small" dirty="0">
              <a:solidFill>
                <a:srgbClr val="242738"/>
              </a:solidFill>
            </a:endParaRPr>
          </a:p>
        </p:txBody>
      </p:sp>
      <p:sp>
        <p:nvSpPr>
          <p:cNvPr id="6" name="Shape 55">
            <a:extLst>
              <a:ext uri="{FF2B5EF4-FFF2-40B4-BE49-F238E27FC236}">
                <a16:creationId xmlns:a16="http://schemas.microsoft.com/office/drawing/2014/main" id="{D9207960-1F58-4C7E-B158-0BCA324BEE03}"/>
              </a:ext>
            </a:extLst>
          </p:cNvPr>
          <p:cNvSpPr txBox="1"/>
          <p:nvPr/>
        </p:nvSpPr>
        <p:spPr>
          <a:xfrm>
            <a:off x="17260" y="2894930"/>
            <a:ext cx="12156684" cy="106814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Segoe UI" charset="0"/>
                <a:cs typeface="Segoe UI" charset="0"/>
                <a:sym typeface="Montserrat Black"/>
              </a:rPr>
              <a:t>OBRIGADO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B05C0EC-FE37-4D31-8EE1-1D2727779DB8}"/>
              </a:ext>
            </a:extLst>
          </p:cNvPr>
          <p:cNvGrpSpPr/>
          <p:nvPr/>
        </p:nvGrpSpPr>
        <p:grpSpPr>
          <a:xfrm>
            <a:off x="583207" y="6381267"/>
            <a:ext cx="2778129" cy="226857"/>
            <a:chOff x="1074388" y="9934140"/>
            <a:chExt cx="4451893" cy="363535"/>
          </a:xfrm>
        </p:grpSpPr>
        <p:sp>
          <p:nvSpPr>
            <p:cNvPr id="8" name="Freeform 62">
              <a:extLst>
                <a:ext uri="{FF2B5EF4-FFF2-40B4-BE49-F238E27FC236}">
                  <a16:creationId xmlns:a16="http://schemas.microsoft.com/office/drawing/2014/main" id="{2AB1E058-AB29-42E8-8F6A-9B51A97BD3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74388" y="9996386"/>
              <a:ext cx="219920" cy="216220"/>
            </a:xfrm>
            <a:custGeom>
              <a:avLst/>
              <a:gdLst>
                <a:gd name="T0" fmla="*/ 92739 w 55"/>
                <a:gd name="T1" fmla="*/ 185737 h 54"/>
                <a:gd name="T2" fmla="*/ 0 w 55"/>
                <a:gd name="T3" fmla="*/ 92869 h 54"/>
                <a:gd name="T4" fmla="*/ 92739 w 55"/>
                <a:gd name="T5" fmla="*/ 0 h 54"/>
                <a:gd name="T6" fmla="*/ 188913 w 55"/>
                <a:gd name="T7" fmla="*/ 92869 h 54"/>
                <a:gd name="T8" fmla="*/ 92739 w 55"/>
                <a:gd name="T9" fmla="*/ 185737 h 54"/>
                <a:gd name="T10" fmla="*/ 13739 w 55"/>
                <a:gd name="T11" fmla="*/ 92869 h 54"/>
                <a:gd name="T12" fmla="*/ 92739 w 55"/>
                <a:gd name="T13" fmla="*/ 171979 h 54"/>
                <a:gd name="T14" fmla="*/ 171739 w 55"/>
                <a:gd name="T15" fmla="*/ 92869 h 54"/>
                <a:gd name="T16" fmla="*/ 92739 w 55"/>
                <a:gd name="T17" fmla="*/ 13758 h 54"/>
                <a:gd name="T18" fmla="*/ 13739 w 55"/>
                <a:gd name="T19" fmla="*/ 92869 h 54"/>
                <a:gd name="T20" fmla="*/ 140826 w 55"/>
                <a:gd name="T21" fmla="*/ 127264 h 54"/>
                <a:gd name="T22" fmla="*/ 96174 w 55"/>
                <a:gd name="T23" fmla="*/ 151341 h 54"/>
                <a:gd name="T24" fmla="*/ 37783 w 55"/>
                <a:gd name="T25" fmla="*/ 92869 h 54"/>
                <a:gd name="T26" fmla="*/ 96174 w 55"/>
                <a:gd name="T27" fmla="*/ 34396 h 54"/>
                <a:gd name="T28" fmla="*/ 137391 w 55"/>
                <a:gd name="T29" fmla="*/ 58473 h 54"/>
                <a:gd name="T30" fmla="*/ 137391 w 55"/>
                <a:gd name="T31" fmla="*/ 72231 h 54"/>
                <a:gd name="T32" fmla="*/ 137391 w 55"/>
                <a:gd name="T33" fmla="*/ 72231 h 54"/>
                <a:gd name="T34" fmla="*/ 123652 w 55"/>
                <a:gd name="T35" fmla="*/ 72231 h 54"/>
                <a:gd name="T36" fmla="*/ 120217 w 55"/>
                <a:gd name="T37" fmla="*/ 72231 h 54"/>
                <a:gd name="T38" fmla="*/ 120217 w 55"/>
                <a:gd name="T39" fmla="*/ 61912 h 54"/>
                <a:gd name="T40" fmla="*/ 96174 w 55"/>
                <a:gd name="T41" fmla="*/ 51594 h 54"/>
                <a:gd name="T42" fmla="*/ 54957 w 55"/>
                <a:gd name="T43" fmla="*/ 92869 h 54"/>
                <a:gd name="T44" fmla="*/ 96174 w 55"/>
                <a:gd name="T45" fmla="*/ 134143 h 54"/>
                <a:gd name="T46" fmla="*/ 120217 w 55"/>
                <a:gd name="T47" fmla="*/ 123825 h 54"/>
                <a:gd name="T48" fmla="*/ 120217 w 55"/>
                <a:gd name="T49" fmla="*/ 113506 h 54"/>
                <a:gd name="T50" fmla="*/ 123652 w 55"/>
                <a:gd name="T51" fmla="*/ 113506 h 54"/>
                <a:gd name="T52" fmla="*/ 137391 w 55"/>
                <a:gd name="T53" fmla="*/ 113506 h 54"/>
                <a:gd name="T54" fmla="*/ 140826 w 55"/>
                <a:gd name="T55" fmla="*/ 113506 h 54"/>
                <a:gd name="T56" fmla="*/ 140826 w 55"/>
                <a:gd name="T57" fmla="*/ 127264 h 5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5" h="54">
                  <a:moveTo>
                    <a:pt x="27" y="54"/>
                  </a:move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5" y="12"/>
                    <a:pt x="55" y="27"/>
                  </a:cubicBezTo>
                  <a:cubicBezTo>
                    <a:pt x="55" y="42"/>
                    <a:pt x="42" y="54"/>
                    <a:pt x="27" y="54"/>
                  </a:cubicBezTo>
                  <a:close/>
                  <a:moveTo>
                    <a:pt x="4" y="27"/>
                  </a:moveTo>
                  <a:cubicBezTo>
                    <a:pt x="4" y="40"/>
                    <a:pt x="15" y="50"/>
                    <a:pt x="27" y="50"/>
                  </a:cubicBezTo>
                  <a:cubicBezTo>
                    <a:pt x="40" y="50"/>
                    <a:pt x="50" y="40"/>
                    <a:pt x="50" y="27"/>
                  </a:cubicBezTo>
                  <a:cubicBezTo>
                    <a:pt x="50" y="14"/>
                    <a:pt x="40" y="4"/>
                    <a:pt x="27" y="4"/>
                  </a:cubicBezTo>
                  <a:cubicBezTo>
                    <a:pt x="15" y="4"/>
                    <a:pt x="4" y="14"/>
                    <a:pt x="4" y="27"/>
                  </a:cubicBezTo>
                  <a:close/>
                  <a:moveTo>
                    <a:pt x="41" y="37"/>
                  </a:moveTo>
                  <a:cubicBezTo>
                    <a:pt x="41" y="42"/>
                    <a:pt x="33" y="44"/>
                    <a:pt x="28" y="44"/>
                  </a:cubicBezTo>
                  <a:cubicBezTo>
                    <a:pt x="18" y="44"/>
                    <a:pt x="11" y="37"/>
                    <a:pt x="11" y="27"/>
                  </a:cubicBezTo>
                  <a:cubicBezTo>
                    <a:pt x="11" y="17"/>
                    <a:pt x="18" y="10"/>
                    <a:pt x="28" y="10"/>
                  </a:cubicBezTo>
                  <a:cubicBezTo>
                    <a:pt x="31" y="10"/>
                    <a:pt x="40" y="11"/>
                    <a:pt x="40" y="17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36" y="21"/>
                    <a:pt x="36" y="21"/>
                    <a:pt x="36" y="21"/>
                  </a:cubicBezTo>
                  <a:cubicBezTo>
                    <a:pt x="35" y="21"/>
                    <a:pt x="35" y="21"/>
                    <a:pt x="35" y="21"/>
                  </a:cubicBezTo>
                  <a:cubicBezTo>
                    <a:pt x="35" y="18"/>
                    <a:pt x="35" y="18"/>
                    <a:pt x="35" y="18"/>
                  </a:cubicBezTo>
                  <a:cubicBezTo>
                    <a:pt x="35" y="16"/>
                    <a:pt x="31" y="15"/>
                    <a:pt x="28" y="15"/>
                  </a:cubicBezTo>
                  <a:cubicBezTo>
                    <a:pt x="21" y="15"/>
                    <a:pt x="16" y="20"/>
                    <a:pt x="16" y="27"/>
                  </a:cubicBezTo>
                  <a:cubicBezTo>
                    <a:pt x="16" y="34"/>
                    <a:pt x="21" y="39"/>
                    <a:pt x="28" y="39"/>
                  </a:cubicBezTo>
                  <a:cubicBezTo>
                    <a:pt x="31" y="39"/>
                    <a:pt x="35" y="38"/>
                    <a:pt x="35" y="36"/>
                  </a:cubicBezTo>
                  <a:cubicBezTo>
                    <a:pt x="35" y="33"/>
                    <a:pt x="35" y="33"/>
                    <a:pt x="35" y="33"/>
                  </a:cubicBezTo>
                  <a:cubicBezTo>
                    <a:pt x="35" y="33"/>
                    <a:pt x="36" y="33"/>
                    <a:pt x="36" y="33"/>
                  </a:cubicBezTo>
                  <a:cubicBezTo>
                    <a:pt x="40" y="33"/>
                    <a:pt x="40" y="33"/>
                    <a:pt x="40" y="33"/>
                  </a:cubicBezTo>
                  <a:cubicBezTo>
                    <a:pt x="41" y="33"/>
                    <a:pt x="41" y="33"/>
                    <a:pt x="41" y="33"/>
                  </a:cubicBezTo>
                  <a:lnTo>
                    <a:pt x="41" y="37"/>
                  </a:lnTo>
                  <a:close/>
                </a:path>
              </a:pathLst>
            </a:custGeom>
            <a:solidFill>
              <a:schemeClr val="bg1">
                <a:lumMod val="75000"/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en-US" sz="874" dirty="0">
                <a:solidFill>
                  <a:schemeClr val="bg1">
                    <a:lumMod val="85000"/>
                    <a:alpha val="35000"/>
                  </a:schemeClr>
                </a:solidFill>
                <a:latin typeface="+mj-lt"/>
                <a:ea typeface="Roboto Condensed" panose="02000000000000000000" pitchFamily="2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5467BEE-6D30-48FF-9B9D-8E74D1E8E7C7}"/>
                </a:ext>
              </a:extLst>
            </p:cNvPr>
            <p:cNvSpPr txBox="1"/>
            <p:nvPr/>
          </p:nvSpPr>
          <p:spPr>
            <a:xfrm>
              <a:off x="1301975" y="9934119"/>
              <a:ext cx="4224298" cy="3635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874" spc="188" dirty="0">
                  <a:solidFill>
                    <a:schemeClr val="bg1"/>
                  </a:solidFill>
                  <a:latin typeface="+mj-lt"/>
                  <a:ea typeface="Roboto Condensed" panose="02000000000000000000" pitchFamily="2" charset="0"/>
                  <a:cs typeface="Leelawadee UI" panose="020B0502040204020203" pitchFamily="34" charset="-34"/>
                </a:rPr>
                <a:t>ABIPAG</a:t>
              </a:r>
              <a:r>
                <a:rPr lang="en-US" sz="874" spc="188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Roboto Condensed" panose="02000000000000000000" pitchFamily="2" charset="0"/>
                  <a:cs typeface="Leelawadee UI" panose="020B0502040204020203" pitchFamily="34" charset="-34"/>
                </a:rPr>
                <a:t>  </a:t>
              </a:r>
              <a:r>
                <a:rPr lang="en-US" sz="874" spc="188" dirty="0">
                  <a:solidFill>
                    <a:schemeClr val="bg1">
                      <a:lumMod val="85000"/>
                      <a:alpha val="35000"/>
                    </a:schemeClr>
                  </a:solidFill>
                  <a:latin typeface="+mj-lt"/>
                  <a:ea typeface="Roboto Condensed" panose="02000000000000000000" pitchFamily="2" charset="0"/>
                  <a:cs typeface="Leelawadee UI" panose="020B0502040204020203" pitchFamily="34" charset="-34"/>
                </a:rPr>
                <a:t>2019.DIREITOS RESERVADOS</a:t>
              </a:r>
              <a:endParaRPr lang="id-ID" sz="874" spc="188" dirty="0">
                <a:solidFill>
                  <a:schemeClr val="bg1">
                    <a:lumMod val="85000"/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endParaRP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CACAA43D-C0EA-40E8-99F9-A23486EC8F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148" y="342245"/>
            <a:ext cx="1595558" cy="78272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D1ED50-CB3A-4FDE-82F6-4818DB642B1A}"/>
              </a:ext>
            </a:extLst>
          </p:cNvPr>
          <p:cNvSpPr txBox="1"/>
          <p:nvPr/>
        </p:nvSpPr>
        <p:spPr>
          <a:xfrm flipH="1">
            <a:off x="9968201" y="6544766"/>
            <a:ext cx="2223799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WWW.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ABIPAG</a:t>
            </a:r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.COM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.BR</a:t>
            </a:r>
            <a:endParaRPr lang="id-ID" sz="874" b="1" spc="374" dirty="0">
              <a:solidFill>
                <a:schemeClr val="tx1">
                  <a:alpha val="35000"/>
                </a:schemeClr>
              </a:solidFill>
              <a:latin typeface="+mj-lt"/>
              <a:ea typeface="Roboto Condensed" panose="02000000000000000000" pitchFamily="2" charset="0"/>
              <a:cs typeface="Leelawadee UI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1461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8D47E1B-7048-4444-955F-D31F586E641D}"/>
              </a:ext>
            </a:extLst>
          </p:cNvPr>
          <p:cNvSpPr/>
          <p:nvPr/>
        </p:nvSpPr>
        <p:spPr>
          <a:xfrm>
            <a:off x="0" y="0"/>
            <a:ext cx="12192000" cy="1070206"/>
          </a:xfrm>
          <a:prstGeom prst="rect">
            <a:avLst/>
          </a:prstGeom>
          <a:solidFill>
            <a:srgbClr val="7F7F7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27779A2-41C5-4509-A769-38ADFB4ABEDD}"/>
              </a:ext>
            </a:extLst>
          </p:cNvPr>
          <p:cNvCxnSpPr>
            <a:cxnSpLocks/>
          </p:cNvCxnSpPr>
          <p:nvPr/>
        </p:nvCxnSpPr>
        <p:spPr>
          <a:xfrm>
            <a:off x="0" y="365124"/>
            <a:ext cx="121920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71A2887-A283-4ED8-80FE-4DCFFCC9992E}"/>
              </a:ext>
            </a:extLst>
          </p:cNvPr>
          <p:cNvSpPr/>
          <p:nvPr/>
        </p:nvSpPr>
        <p:spPr>
          <a:xfrm>
            <a:off x="0" y="0"/>
            <a:ext cx="763398" cy="365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5E7DCC-FE89-4FE4-94D0-1BBBAACD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224" y="-1"/>
            <a:ext cx="381000" cy="365125"/>
          </a:xfrm>
        </p:spPr>
        <p:txBody>
          <a:bodyPr/>
          <a:lstStyle/>
          <a:p>
            <a:fld id="{9D4B785B-35CF-40B5-B821-897C136B3335}" type="slidenum">
              <a:rPr lang="pt-B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</a:t>
            </a:fld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4" name="Picture 18">
            <a:extLst>
              <a:ext uri="{FF2B5EF4-FFF2-40B4-BE49-F238E27FC236}">
                <a16:creationId xmlns:a16="http://schemas.microsoft.com/office/drawing/2014/main" id="{A9C34C87-22C6-4C15-8C13-18A38F13D97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46965" y="0"/>
            <a:ext cx="1345036" cy="683542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BFEE2C1C-C3FF-4A56-AC5F-563BFF0E0312}"/>
              </a:ext>
            </a:extLst>
          </p:cNvPr>
          <p:cNvSpPr txBox="1"/>
          <p:nvPr/>
        </p:nvSpPr>
        <p:spPr>
          <a:xfrm>
            <a:off x="763398" y="379741"/>
            <a:ext cx="9445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cap="small" dirty="0">
                <a:solidFill>
                  <a:schemeClr val="accent1">
                    <a:lumMod val="50000"/>
                  </a:schemeClr>
                </a:solidFill>
                <a:latin typeface="+mj-lt"/>
                <a:ea typeface="Roboto Bk" pitchFamily="2" charset="0"/>
                <a:cs typeface="Segoe UI" charset="0"/>
              </a:rPr>
              <a:t>Marco Regulatório: a Abertura do mercado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9F4018-3196-4BCA-B50A-EC67D74F6156}"/>
              </a:ext>
            </a:extLst>
          </p:cNvPr>
          <p:cNvSpPr txBox="1"/>
          <p:nvPr/>
        </p:nvSpPr>
        <p:spPr>
          <a:xfrm flipH="1">
            <a:off x="9968201" y="6544766"/>
            <a:ext cx="2223799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WWW.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ABIPAG</a:t>
            </a:r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.COM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.BR</a:t>
            </a:r>
            <a:endParaRPr lang="id-ID" sz="874" b="1" spc="374" dirty="0">
              <a:solidFill>
                <a:schemeClr val="tx1">
                  <a:alpha val="35000"/>
                </a:schemeClr>
              </a:solidFill>
              <a:latin typeface="+mj-lt"/>
              <a:ea typeface="Roboto Condensed" panose="02000000000000000000" pitchFamily="2" charset="0"/>
              <a:cs typeface="Leelawadee UI" panose="020B0502040204020203" pitchFamily="34" charset="-34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3696AD63-B7F2-4D8D-A3C3-A51E75AC6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2724" y="1650513"/>
            <a:ext cx="4577577" cy="3722651"/>
          </a:xfrm>
          <a:prstGeom prst="wedgeRoundRectCallout">
            <a:avLst>
              <a:gd name="adj1" fmla="val -70942"/>
              <a:gd name="adj2" fmla="val -5238"/>
              <a:gd name="adj3" fmla="val 16667"/>
            </a:avLst>
          </a:prstGeom>
          <a:noFill/>
          <a:ln w="9525">
            <a:solidFill>
              <a:srgbClr val="000000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pt-BR" altLang="pt-BR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“A partir desta quinta-feira (1º), os terminais de pagamento passam a processar cartões de todas as bandeiras. Com a medida, </a:t>
            </a:r>
            <a:r>
              <a:rPr lang="pt-BR" altLang="pt-BR" b="1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os lojistas poderão optar por uma única máquina para passar todos os cartões, independentemente da bandeira adotada</a:t>
            </a:r>
            <a:r>
              <a:rPr lang="pt-BR" altLang="pt-BR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.”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E227C58-E750-4D21-89D6-4459ACB1E0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2037"/>
          <a:stretch/>
        </p:blipFill>
        <p:spPr>
          <a:xfrm>
            <a:off x="381699" y="1650513"/>
            <a:ext cx="5804860" cy="23162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7" name="Rectangle 10">
            <a:extLst>
              <a:ext uri="{FF2B5EF4-FFF2-40B4-BE49-F238E27FC236}">
                <a16:creationId xmlns:a16="http://schemas.microsoft.com/office/drawing/2014/main" id="{2A4F5A80-E455-4F90-9657-E06F54A19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4984" y="6013540"/>
            <a:ext cx="44164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t-BR" altLang="pt-BR" sz="800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Fonte: </a:t>
            </a:r>
            <a:r>
              <a:rPr lang="pt-BR" altLang="pt-BR" sz="800" u="sng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http://www.valor.com.br/financas/2870284/bc-pressiona-por-fim-de-exclusividades-no-mercado-de-cartoes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EBD1CEAB-23DA-4C52-BFC9-61F4BFDFB88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6179"/>
          <a:stretch/>
        </p:blipFill>
        <p:spPr>
          <a:xfrm>
            <a:off x="381699" y="4228556"/>
            <a:ext cx="5968838" cy="23162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2355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447DBCC5-1C5E-4FD2-9BAB-DFF23DF7DA61}"/>
              </a:ext>
            </a:extLst>
          </p:cNvPr>
          <p:cNvSpPr txBox="1"/>
          <p:nvPr/>
        </p:nvSpPr>
        <p:spPr>
          <a:xfrm flipH="1">
            <a:off x="9968201" y="6544766"/>
            <a:ext cx="2223799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WWW.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ABIPAG</a:t>
            </a:r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.COM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.BR</a:t>
            </a:r>
            <a:endParaRPr lang="id-ID" sz="874" b="1" spc="374" dirty="0">
              <a:solidFill>
                <a:schemeClr val="tx1">
                  <a:alpha val="35000"/>
                </a:schemeClr>
              </a:solidFill>
              <a:latin typeface="+mj-lt"/>
              <a:ea typeface="Roboto Condensed" panose="02000000000000000000" pitchFamily="2" charset="0"/>
              <a:cs typeface="Leelawadee UI" panose="020B0502040204020203" pitchFamily="34" charset="-3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D47E1B-7048-4444-955F-D31F586E641D}"/>
              </a:ext>
            </a:extLst>
          </p:cNvPr>
          <p:cNvSpPr/>
          <p:nvPr/>
        </p:nvSpPr>
        <p:spPr>
          <a:xfrm>
            <a:off x="0" y="0"/>
            <a:ext cx="12192000" cy="1070206"/>
          </a:xfrm>
          <a:prstGeom prst="rect">
            <a:avLst/>
          </a:prstGeom>
          <a:solidFill>
            <a:srgbClr val="7F7F7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27779A2-41C5-4509-A769-38ADFB4ABEDD}"/>
              </a:ext>
            </a:extLst>
          </p:cNvPr>
          <p:cNvCxnSpPr>
            <a:cxnSpLocks/>
          </p:cNvCxnSpPr>
          <p:nvPr/>
        </p:nvCxnSpPr>
        <p:spPr>
          <a:xfrm>
            <a:off x="0" y="365124"/>
            <a:ext cx="121920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71A2887-A283-4ED8-80FE-4DCFFCC9992E}"/>
              </a:ext>
            </a:extLst>
          </p:cNvPr>
          <p:cNvSpPr/>
          <p:nvPr/>
        </p:nvSpPr>
        <p:spPr>
          <a:xfrm>
            <a:off x="0" y="0"/>
            <a:ext cx="763398" cy="365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5E7DCC-FE89-4FE4-94D0-1BBBAACD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224" y="-1"/>
            <a:ext cx="381000" cy="365125"/>
          </a:xfrm>
        </p:spPr>
        <p:txBody>
          <a:bodyPr/>
          <a:lstStyle/>
          <a:p>
            <a:fld id="{9D4B785B-35CF-40B5-B821-897C136B3335}" type="slidenum">
              <a:rPr lang="pt-B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</a:t>
            </a:fld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4" name="Picture 18">
            <a:extLst>
              <a:ext uri="{FF2B5EF4-FFF2-40B4-BE49-F238E27FC236}">
                <a16:creationId xmlns:a16="http://schemas.microsoft.com/office/drawing/2014/main" id="{A9C34C87-22C6-4C15-8C13-18A38F13D97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46965" y="0"/>
            <a:ext cx="1345036" cy="683542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BFEE2C1C-C3FF-4A56-AC5F-563BFF0E0312}"/>
              </a:ext>
            </a:extLst>
          </p:cNvPr>
          <p:cNvSpPr txBox="1"/>
          <p:nvPr/>
        </p:nvSpPr>
        <p:spPr>
          <a:xfrm>
            <a:off x="763398" y="379741"/>
            <a:ext cx="7116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cap="small" dirty="0">
                <a:solidFill>
                  <a:schemeClr val="accent1">
                    <a:lumMod val="50000"/>
                  </a:schemeClr>
                </a:solidFill>
                <a:latin typeface="+mj-lt"/>
                <a:ea typeface="Roboto Bk" pitchFamily="2" charset="0"/>
                <a:cs typeface="Segoe UI" charset="0"/>
              </a:rPr>
              <a:t>Efeitos da Competição no Mercado</a:t>
            </a:r>
          </a:p>
        </p:txBody>
      </p:sp>
      <p:pic>
        <p:nvPicPr>
          <p:cNvPr id="29" name="Picture 2" descr="https://fintechlab.com.br/wp-content/uploads/2019/06/Radar-tc-696x488.jpg">
            <a:extLst>
              <a:ext uri="{FF2B5EF4-FFF2-40B4-BE49-F238E27FC236}">
                <a16:creationId xmlns:a16="http://schemas.microsoft.com/office/drawing/2014/main" id="{919555C7-00D7-43F1-A268-30DC1AA06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99" y="1190786"/>
            <a:ext cx="7561996" cy="530209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BF1A7FA1-D8BA-4385-A661-F61EA4A00F73}"/>
              </a:ext>
            </a:extLst>
          </p:cNvPr>
          <p:cNvSpPr/>
          <p:nvPr/>
        </p:nvSpPr>
        <p:spPr>
          <a:xfrm>
            <a:off x="7835195" y="1276756"/>
            <a:ext cx="33328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+mj-lt"/>
                <a:cs typeface="Segoe UI" panose="020B0502040204020203" pitchFamily="34" charset="0"/>
              </a:rPr>
              <a:t>+20 credenciadoras e +200 </a:t>
            </a:r>
            <a:r>
              <a:rPr lang="pt-BR" sz="2400" b="1" i="1" dirty="0" err="1">
                <a:latin typeface="+mj-lt"/>
                <a:cs typeface="Segoe UI" panose="020B0502040204020203" pitchFamily="34" charset="0"/>
              </a:rPr>
              <a:t>fintechs</a:t>
            </a:r>
            <a:endParaRPr lang="pt-BR" sz="2400" b="1" i="1" dirty="0"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31" name="Retângulo: Cantos Arredondados 57">
            <a:extLst>
              <a:ext uri="{FF2B5EF4-FFF2-40B4-BE49-F238E27FC236}">
                <a16:creationId xmlns:a16="http://schemas.microsoft.com/office/drawing/2014/main" id="{A3297FC1-6C5B-400C-8AAD-399EB8F05545}"/>
              </a:ext>
            </a:extLst>
          </p:cNvPr>
          <p:cNvSpPr/>
          <p:nvPr/>
        </p:nvSpPr>
        <p:spPr>
          <a:xfrm>
            <a:off x="7550331" y="2760979"/>
            <a:ext cx="4004383" cy="919401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+mj-lt"/>
                <a:cs typeface="Segoe UI" panose="020B0502040204020203" pitchFamily="34" charset="0"/>
              </a:rPr>
              <a:t>-  Redução em 30% das tarifas médias pagas pelo varejo</a:t>
            </a:r>
            <a:endParaRPr lang="pt-BR" sz="2400" b="1" dirty="0">
              <a:solidFill>
                <a:schemeClr val="tx1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32" name="Retângulo: Cantos Arredondados 56">
            <a:extLst>
              <a:ext uri="{FF2B5EF4-FFF2-40B4-BE49-F238E27FC236}">
                <a16:creationId xmlns:a16="http://schemas.microsoft.com/office/drawing/2014/main" id="{D78469B9-CCCE-44FA-AFA1-69A7EE29CEDC}"/>
              </a:ext>
            </a:extLst>
          </p:cNvPr>
          <p:cNvSpPr/>
          <p:nvPr/>
        </p:nvSpPr>
        <p:spPr>
          <a:xfrm>
            <a:off x="8059874" y="4102792"/>
            <a:ext cx="3182892" cy="919401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+mj-lt"/>
                <a:cs typeface="Segoe UI" panose="020B0502040204020203" pitchFamily="34" charset="0"/>
              </a:rPr>
              <a:t>+ Inclusão financeira de milhares de </a:t>
            </a:r>
            <a:r>
              <a:rPr lang="pt-BR" sz="2400" b="1" dirty="0" err="1">
                <a:latin typeface="+mj-lt"/>
                <a:cs typeface="Segoe UI" panose="020B0502040204020203" pitchFamily="34" charset="0"/>
              </a:rPr>
              <a:t>PMEs</a:t>
            </a:r>
            <a:endParaRPr lang="pt-BR" sz="2400" b="1" dirty="0">
              <a:solidFill>
                <a:schemeClr val="tx1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33" name="Retângulo: Cantos Arredondados 55">
            <a:extLst>
              <a:ext uri="{FF2B5EF4-FFF2-40B4-BE49-F238E27FC236}">
                <a16:creationId xmlns:a16="http://schemas.microsoft.com/office/drawing/2014/main" id="{F923C818-D542-4B39-8FA9-AE5505758EEC}"/>
              </a:ext>
            </a:extLst>
          </p:cNvPr>
          <p:cNvSpPr/>
          <p:nvPr/>
        </p:nvSpPr>
        <p:spPr>
          <a:xfrm>
            <a:off x="7512563" y="5418480"/>
            <a:ext cx="3933688" cy="919401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+mj-lt"/>
                <a:cs typeface="Segoe UI" panose="020B0502040204020203" pitchFamily="34" charset="0"/>
              </a:rPr>
              <a:t>+ Modelos de negócios mais próximos dos usuários finais</a:t>
            </a:r>
            <a:endParaRPr lang="pt-BR" sz="2400" b="1" dirty="0">
              <a:solidFill>
                <a:schemeClr val="tx1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35" name="Seta: para Baixo 59">
            <a:extLst>
              <a:ext uri="{FF2B5EF4-FFF2-40B4-BE49-F238E27FC236}">
                <a16:creationId xmlns:a16="http://schemas.microsoft.com/office/drawing/2014/main" id="{C53BC607-F071-4B43-A355-983E8B20B5F7}"/>
              </a:ext>
            </a:extLst>
          </p:cNvPr>
          <p:cNvSpPr/>
          <p:nvPr/>
        </p:nvSpPr>
        <p:spPr>
          <a:xfrm rot="10800000">
            <a:off x="11546006" y="1310185"/>
            <a:ext cx="322632" cy="5182691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</p:spTree>
    <p:extLst>
      <p:ext uri="{BB962C8B-B14F-4D97-AF65-F5344CB8AC3E}">
        <p14:creationId xmlns:p14="http://schemas.microsoft.com/office/powerpoint/2010/main" val="2218150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8D47E1B-7048-4444-955F-D31F586E641D}"/>
              </a:ext>
            </a:extLst>
          </p:cNvPr>
          <p:cNvSpPr/>
          <p:nvPr/>
        </p:nvSpPr>
        <p:spPr>
          <a:xfrm>
            <a:off x="0" y="0"/>
            <a:ext cx="12192000" cy="1070206"/>
          </a:xfrm>
          <a:prstGeom prst="rect">
            <a:avLst/>
          </a:prstGeom>
          <a:solidFill>
            <a:srgbClr val="7F7F7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27779A2-41C5-4509-A769-38ADFB4ABEDD}"/>
              </a:ext>
            </a:extLst>
          </p:cNvPr>
          <p:cNvCxnSpPr>
            <a:cxnSpLocks/>
          </p:cNvCxnSpPr>
          <p:nvPr/>
        </p:nvCxnSpPr>
        <p:spPr>
          <a:xfrm>
            <a:off x="0" y="365124"/>
            <a:ext cx="121920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71A2887-A283-4ED8-80FE-4DCFFCC9992E}"/>
              </a:ext>
            </a:extLst>
          </p:cNvPr>
          <p:cNvSpPr/>
          <p:nvPr/>
        </p:nvSpPr>
        <p:spPr>
          <a:xfrm>
            <a:off x="0" y="0"/>
            <a:ext cx="763398" cy="365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5E7DCC-FE89-4FE4-94D0-1BBBAACD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224" y="-1"/>
            <a:ext cx="381000" cy="365125"/>
          </a:xfrm>
        </p:spPr>
        <p:txBody>
          <a:bodyPr/>
          <a:lstStyle/>
          <a:p>
            <a:fld id="{9D4B785B-35CF-40B5-B821-897C136B3335}" type="slidenum">
              <a:rPr lang="pt-B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</a:t>
            </a:fld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4" name="Picture 18">
            <a:extLst>
              <a:ext uri="{FF2B5EF4-FFF2-40B4-BE49-F238E27FC236}">
                <a16:creationId xmlns:a16="http://schemas.microsoft.com/office/drawing/2014/main" id="{A9C34C87-22C6-4C15-8C13-18A38F13D97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46965" y="0"/>
            <a:ext cx="1345036" cy="683542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BFEE2C1C-C3FF-4A56-AC5F-563BFF0E0312}"/>
              </a:ext>
            </a:extLst>
          </p:cNvPr>
          <p:cNvSpPr txBox="1"/>
          <p:nvPr/>
        </p:nvSpPr>
        <p:spPr>
          <a:xfrm>
            <a:off x="763398" y="379741"/>
            <a:ext cx="7116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cap="small" dirty="0">
                <a:solidFill>
                  <a:schemeClr val="accent1">
                    <a:lumMod val="50000"/>
                  </a:schemeClr>
                </a:solidFill>
                <a:latin typeface="+mj-lt"/>
                <a:ea typeface="Roboto Bk" pitchFamily="2" charset="0"/>
                <a:cs typeface="Segoe UI" charset="0"/>
              </a:rPr>
              <a:t>Efeitos da Competição no Mercado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9F4018-3196-4BCA-B50A-EC67D74F6156}"/>
              </a:ext>
            </a:extLst>
          </p:cNvPr>
          <p:cNvSpPr txBox="1"/>
          <p:nvPr/>
        </p:nvSpPr>
        <p:spPr>
          <a:xfrm flipH="1">
            <a:off x="9968201" y="6544766"/>
            <a:ext cx="2223799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WWW.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ABIPAG</a:t>
            </a:r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.COM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.BR</a:t>
            </a:r>
            <a:endParaRPr lang="id-ID" sz="874" b="1" spc="374" dirty="0">
              <a:solidFill>
                <a:schemeClr val="tx1">
                  <a:alpha val="35000"/>
                </a:schemeClr>
              </a:solidFill>
              <a:latin typeface="+mj-lt"/>
              <a:ea typeface="Roboto Condensed" panose="02000000000000000000" pitchFamily="2" charset="0"/>
              <a:cs typeface="Leelawadee UI" panose="020B0502040204020203" pitchFamily="34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DABFA2-C4E9-4EC7-9A0C-61B5E194C6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553" y="2052351"/>
            <a:ext cx="7621653" cy="471927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0226E3B-B4A5-4718-B4B7-81661F60F5D7}"/>
              </a:ext>
            </a:extLst>
          </p:cNvPr>
          <p:cNvSpPr/>
          <p:nvPr/>
        </p:nvSpPr>
        <p:spPr>
          <a:xfrm>
            <a:off x="573287" y="1284663"/>
            <a:ext cx="11477628" cy="622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20"/>
              </a:lnSpc>
            </a:pPr>
            <a:r>
              <a:rPr lang="pt-BR" sz="2400" b="1" dirty="0">
                <a:latin typeface="+mj-lt"/>
                <a:ea typeface="Poppins Light" charset="0"/>
                <a:cs typeface="Poppins Light" charset="0"/>
              </a:rPr>
              <a:t>Segmento responsável por transacionar cerca de R$ 1.36 trilhão</a:t>
            </a:r>
            <a:r>
              <a:rPr lang="pt-BR" sz="2400" dirty="0">
                <a:latin typeface="+mj-lt"/>
                <a:ea typeface="Poppins Light" charset="0"/>
                <a:cs typeface="Poppins Light" charset="0"/>
              </a:rPr>
              <a:t>,</a:t>
            </a:r>
            <a:r>
              <a:rPr lang="pt-BR" sz="2400" b="1" dirty="0">
                <a:latin typeface="+mj-lt"/>
                <a:ea typeface="Poppins Light" charset="0"/>
                <a:cs typeface="Poppins Light" charset="0"/>
              </a:rPr>
              <a:t> </a:t>
            </a:r>
          </a:p>
          <a:p>
            <a:pPr algn="ctr">
              <a:lnSpc>
                <a:spcPts val="2020"/>
              </a:lnSpc>
            </a:pPr>
            <a:r>
              <a:rPr lang="pt-BR" sz="2400" dirty="0">
                <a:latin typeface="+mj-lt"/>
                <a:ea typeface="Poppins Light" charset="0"/>
                <a:cs typeface="Poppins Light" charset="0"/>
              </a:rPr>
              <a:t>com média de crescimento anual de 10% na última década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B6A99A-3563-4AB1-AB30-AB267EFE7B24}"/>
              </a:ext>
            </a:extLst>
          </p:cNvPr>
          <p:cNvSpPr/>
          <p:nvPr/>
        </p:nvSpPr>
        <p:spPr>
          <a:xfrm>
            <a:off x="5654779" y="6571980"/>
            <a:ext cx="105349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00" dirty="0">
                <a:latin typeface="+mj-lt"/>
                <a:ea typeface="Poppins Light" charset="0"/>
                <a:cs typeface="Poppins Light" charset="0"/>
              </a:rPr>
              <a:t>(Fonte: BCB, 2017)</a:t>
            </a:r>
            <a:endParaRPr lang="pt-BR" sz="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08059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8D47E1B-7048-4444-955F-D31F586E641D}"/>
              </a:ext>
            </a:extLst>
          </p:cNvPr>
          <p:cNvSpPr/>
          <p:nvPr/>
        </p:nvSpPr>
        <p:spPr>
          <a:xfrm>
            <a:off x="0" y="0"/>
            <a:ext cx="12192000" cy="1070206"/>
          </a:xfrm>
          <a:prstGeom prst="rect">
            <a:avLst/>
          </a:prstGeom>
          <a:solidFill>
            <a:srgbClr val="7F7F7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27779A2-41C5-4509-A769-38ADFB4ABEDD}"/>
              </a:ext>
            </a:extLst>
          </p:cNvPr>
          <p:cNvCxnSpPr>
            <a:cxnSpLocks/>
          </p:cNvCxnSpPr>
          <p:nvPr/>
        </p:nvCxnSpPr>
        <p:spPr>
          <a:xfrm>
            <a:off x="0" y="365124"/>
            <a:ext cx="121920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71A2887-A283-4ED8-80FE-4DCFFCC9992E}"/>
              </a:ext>
            </a:extLst>
          </p:cNvPr>
          <p:cNvSpPr/>
          <p:nvPr/>
        </p:nvSpPr>
        <p:spPr>
          <a:xfrm>
            <a:off x="0" y="0"/>
            <a:ext cx="763398" cy="365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5E7DCC-FE89-4FE4-94D0-1BBBAACD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224" y="-1"/>
            <a:ext cx="381000" cy="365125"/>
          </a:xfrm>
        </p:spPr>
        <p:txBody>
          <a:bodyPr/>
          <a:lstStyle/>
          <a:p>
            <a:fld id="{9D4B785B-35CF-40B5-B821-897C136B3335}" type="slidenum">
              <a:rPr lang="pt-B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5</a:t>
            </a:fld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4" name="Picture 18">
            <a:extLst>
              <a:ext uri="{FF2B5EF4-FFF2-40B4-BE49-F238E27FC236}">
                <a16:creationId xmlns:a16="http://schemas.microsoft.com/office/drawing/2014/main" id="{A9C34C87-22C6-4C15-8C13-18A38F13D97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46965" y="0"/>
            <a:ext cx="1345036" cy="683542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BFEE2C1C-C3FF-4A56-AC5F-563BFF0E0312}"/>
              </a:ext>
            </a:extLst>
          </p:cNvPr>
          <p:cNvSpPr txBox="1"/>
          <p:nvPr/>
        </p:nvSpPr>
        <p:spPr>
          <a:xfrm>
            <a:off x="763398" y="379741"/>
            <a:ext cx="7116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cap="small" dirty="0">
                <a:solidFill>
                  <a:schemeClr val="accent1">
                    <a:lumMod val="50000"/>
                  </a:schemeClr>
                </a:solidFill>
                <a:latin typeface="+mj-lt"/>
                <a:ea typeface="Roboto Bk" pitchFamily="2" charset="0"/>
                <a:cs typeface="Segoe UI" charset="0"/>
              </a:rPr>
              <a:t>Efeitos da Competição no Mercado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9F4018-3196-4BCA-B50A-EC67D74F6156}"/>
              </a:ext>
            </a:extLst>
          </p:cNvPr>
          <p:cNvSpPr txBox="1"/>
          <p:nvPr/>
        </p:nvSpPr>
        <p:spPr>
          <a:xfrm flipH="1">
            <a:off x="9968201" y="6544766"/>
            <a:ext cx="2223799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WWW.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ABIPAG</a:t>
            </a:r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.COM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.BR</a:t>
            </a:r>
            <a:endParaRPr lang="id-ID" sz="874" b="1" spc="374" dirty="0">
              <a:solidFill>
                <a:schemeClr val="tx1">
                  <a:alpha val="35000"/>
                </a:schemeClr>
              </a:solidFill>
              <a:latin typeface="+mj-lt"/>
              <a:ea typeface="Roboto Condensed" panose="02000000000000000000" pitchFamily="2" charset="0"/>
              <a:cs typeface="Leelawadee UI" panose="020B0502040204020203" pitchFamily="34" charset="-34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AC5817D-7389-4849-8AF3-127F103D1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2497" y="1944247"/>
            <a:ext cx="7868581" cy="44404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1249B227-AAE6-4B7A-9DDE-273C0985B2EF}"/>
              </a:ext>
            </a:extLst>
          </p:cNvPr>
          <p:cNvSpPr/>
          <p:nvPr/>
        </p:nvSpPr>
        <p:spPr>
          <a:xfrm>
            <a:off x="3733900" y="6423904"/>
            <a:ext cx="5389617" cy="2308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900" dirty="0">
                <a:solidFill>
                  <a:srgbClr val="000000"/>
                </a:solidFill>
                <a:latin typeface="+mj-lt"/>
              </a:rPr>
              <a:t>BACEN, Audiência na Comissão de Assuntos Econômicos do Senado Federal, Roberto Campos Neto (27.08.2019)</a:t>
            </a:r>
            <a:endParaRPr lang="pt-BR" sz="900" dirty="0">
              <a:latin typeface="+mj-lt"/>
            </a:endParaRPr>
          </a:p>
        </p:txBody>
      </p:sp>
      <p:sp>
        <p:nvSpPr>
          <p:cNvPr id="19" name="TextBox 43">
            <a:extLst>
              <a:ext uri="{FF2B5EF4-FFF2-40B4-BE49-F238E27FC236}">
                <a16:creationId xmlns:a16="http://schemas.microsoft.com/office/drawing/2014/main" id="{2E4D4891-8ABA-425E-A285-680759321FE1}"/>
              </a:ext>
            </a:extLst>
          </p:cNvPr>
          <p:cNvSpPr txBox="1"/>
          <p:nvPr/>
        </p:nvSpPr>
        <p:spPr>
          <a:xfrm>
            <a:off x="324724" y="1307171"/>
            <a:ext cx="11584131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b="1" dirty="0">
                <a:latin typeface="+mj-lt"/>
              </a:rPr>
              <a:t>Diminuição progressiva da taxa de desconto cobrada do varejo</a:t>
            </a:r>
          </a:p>
        </p:txBody>
      </p:sp>
    </p:spTree>
    <p:extLst>
      <p:ext uri="{BB962C8B-B14F-4D97-AF65-F5344CB8AC3E}">
        <p14:creationId xmlns:p14="http://schemas.microsoft.com/office/powerpoint/2010/main" val="1921550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8D47E1B-7048-4444-955F-D31F586E641D}"/>
              </a:ext>
            </a:extLst>
          </p:cNvPr>
          <p:cNvSpPr/>
          <p:nvPr/>
        </p:nvSpPr>
        <p:spPr>
          <a:xfrm>
            <a:off x="0" y="0"/>
            <a:ext cx="12192000" cy="1070206"/>
          </a:xfrm>
          <a:prstGeom prst="rect">
            <a:avLst/>
          </a:prstGeom>
          <a:solidFill>
            <a:srgbClr val="7F7F7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27779A2-41C5-4509-A769-38ADFB4ABEDD}"/>
              </a:ext>
            </a:extLst>
          </p:cNvPr>
          <p:cNvCxnSpPr>
            <a:cxnSpLocks/>
          </p:cNvCxnSpPr>
          <p:nvPr/>
        </p:nvCxnSpPr>
        <p:spPr>
          <a:xfrm>
            <a:off x="0" y="365124"/>
            <a:ext cx="121920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71A2887-A283-4ED8-80FE-4DCFFCC9992E}"/>
              </a:ext>
            </a:extLst>
          </p:cNvPr>
          <p:cNvSpPr/>
          <p:nvPr/>
        </p:nvSpPr>
        <p:spPr>
          <a:xfrm>
            <a:off x="0" y="0"/>
            <a:ext cx="763398" cy="365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5E7DCC-FE89-4FE4-94D0-1BBBAACD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224" y="-1"/>
            <a:ext cx="381000" cy="365125"/>
          </a:xfrm>
        </p:spPr>
        <p:txBody>
          <a:bodyPr/>
          <a:lstStyle/>
          <a:p>
            <a:fld id="{9D4B785B-35CF-40B5-B821-897C136B3335}" type="slidenum">
              <a:rPr lang="pt-B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6</a:t>
            </a:fld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4" name="Picture 18">
            <a:extLst>
              <a:ext uri="{FF2B5EF4-FFF2-40B4-BE49-F238E27FC236}">
                <a16:creationId xmlns:a16="http://schemas.microsoft.com/office/drawing/2014/main" id="{A9C34C87-22C6-4C15-8C13-18A38F13D97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46965" y="0"/>
            <a:ext cx="1345036" cy="683542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BFEE2C1C-C3FF-4A56-AC5F-563BFF0E0312}"/>
              </a:ext>
            </a:extLst>
          </p:cNvPr>
          <p:cNvSpPr txBox="1"/>
          <p:nvPr/>
        </p:nvSpPr>
        <p:spPr>
          <a:xfrm>
            <a:off x="763398" y="379741"/>
            <a:ext cx="7116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cap="small" dirty="0">
                <a:solidFill>
                  <a:schemeClr val="accent1">
                    <a:lumMod val="50000"/>
                  </a:schemeClr>
                </a:solidFill>
                <a:latin typeface="+mj-lt"/>
                <a:ea typeface="Roboto Bk" pitchFamily="2" charset="0"/>
                <a:cs typeface="Segoe UI" charset="0"/>
              </a:rPr>
              <a:t>Efeitos da Competição no Mercado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9F4018-3196-4BCA-B50A-EC67D74F6156}"/>
              </a:ext>
            </a:extLst>
          </p:cNvPr>
          <p:cNvSpPr txBox="1"/>
          <p:nvPr/>
        </p:nvSpPr>
        <p:spPr>
          <a:xfrm flipH="1">
            <a:off x="9968201" y="6544766"/>
            <a:ext cx="2223799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WWW.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ABIPAG</a:t>
            </a:r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.COM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.BR</a:t>
            </a:r>
            <a:endParaRPr lang="id-ID" sz="874" b="1" spc="374" dirty="0">
              <a:solidFill>
                <a:schemeClr val="tx1">
                  <a:alpha val="35000"/>
                </a:schemeClr>
              </a:solidFill>
              <a:latin typeface="+mj-lt"/>
              <a:ea typeface="Roboto Condensed" panose="02000000000000000000" pitchFamily="2" charset="0"/>
              <a:cs typeface="Leelawadee UI" panose="020B0502040204020203" pitchFamily="34" charset="-34"/>
            </a:endParaRPr>
          </a:p>
        </p:txBody>
      </p:sp>
      <p:sp>
        <p:nvSpPr>
          <p:cNvPr id="19" name="TextBox 43">
            <a:extLst>
              <a:ext uri="{FF2B5EF4-FFF2-40B4-BE49-F238E27FC236}">
                <a16:creationId xmlns:a16="http://schemas.microsoft.com/office/drawing/2014/main" id="{2E4D4891-8ABA-425E-A285-680759321FE1}"/>
              </a:ext>
            </a:extLst>
          </p:cNvPr>
          <p:cNvSpPr txBox="1"/>
          <p:nvPr/>
        </p:nvSpPr>
        <p:spPr>
          <a:xfrm>
            <a:off x="247307" y="1165974"/>
            <a:ext cx="11231519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b="1" dirty="0">
                <a:latin typeface="+mj-lt"/>
              </a:rPr>
              <a:t>A entrada de novas empresas no mercado tem entregado </a:t>
            </a:r>
            <a:r>
              <a:rPr lang="pt-BR" sz="2400" b="1" u="sng" dirty="0">
                <a:latin typeface="+mj-lt"/>
              </a:rPr>
              <a:t>melhores serviços</a:t>
            </a:r>
            <a:r>
              <a:rPr lang="pt-BR" sz="2400" b="1" dirty="0">
                <a:latin typeface="+mj-lt"/>
              </a:rPr>
              <a:t> e </a:t>
            </a:r>
          </a:p>
          <a:p>
            <a:pPr algn="ctr"/>
            <a:r>
              <a:rPr lang="pt-BR" sz="2400" b="1" u="sng" dirty="0">
                <a:latin typeface="+mj-lt"/>
              </a:rPr>
              <a:t>menores taxas</a:t>
            </a:r>
            <a:r>
              <a:rPr lang="pt-BR" sz="2400" b="1" dirty="0">
                <a:latin typeface="+mj-lt"/>
              </a:rPr>
              <a:t> para o varejo</a:t>
            </a:r>
            <a:endParaRPr lang="pt-BR" sz="2400" b="1" u="sng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8C4A28E-1008-42D0-BF43-C9A065D788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698" y="2233798"/>
            <a:ext cx="6983495" cy="190721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87B2BDE-06AB-4493-843B-141A5B9E1D78}"/>
              </a:ext>
            </a:extLst>
          </p:cNvPr>
          <p:cNvSpPr/>
          <p:nvPr/>
        </p:nvSpPr>
        <p:spPr>
          <a:xfrm>
            <a:off x="324724" y="4146349"/>
            <a:ext cx="257955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00" dirty="0">
                <a:latin typeface="+mj-lt"/>
                <a:hlinkClick r:id="rId4"/>
              </a:rPr>
              <a:t>https://www.bcb.gov.br/detalhenoticia/231/noticia</a:t>
            </a:r>
            <a:endParaRPr lang="pt-BR" sz="900" dirty="0">
              <a:latin typeface="+mj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FD309DE-27A9-4F2F-BE80-1B94EE1247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175" y="4022648"/>
            <a:ext cx="7040469" cy="21354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FB88A0BA-BA99-4010-AAAE-034FB26DA5DA}"/>
              </a:ext>
            </a:extLst>
          </p:cNvPr>
          <p:cNvSpPr/>
          <p:nvPr/>
        </p:nvSpPr>
        <p:spPr>
          <a:xfrm>
            <a:off x="4644175" y="6148606"/>
            <a:ext cx="492905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900" dirty="0">
                <a:latin typeface="+mj-lt"/>
                <a:hlinkClick r:id="rId6"/>
              </a:rPr>
              <a:t>https://exame.abril.com.br/economia/fintechs-moldarao-concorrencia-no-sistema-financeiro-diz-ilan/</a:t>
            </a:r>
            <a:endParaRPr lang="pt-BR" sz="900" dirty="0"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4BF8CB-5CC1-4687-BAC6-60A7E435B262}"/>
              </a:ext>
            </a:extLst>
          </p:cNvPr>
          <p:cNvSpPr/>
          <p:nvPr/>
        </p:nvSpPr>
        <p:spPr>
          <a:xfrm>
            <a:off x="7485314" y="2246900"/>
            <a:ext cx="47066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2400" b="1" dirty="0"/>
          </a:p>
          <a:p>
            <a:pPr algn="ctr"/>
            <a:r>
              <a:rPr lang="pt-BR" sz="2400" b="1" u="sng" dirty="0"/>
              <a:t>A regulamentação vem fomentando a competição no setor</a:t>
            </a:r>
          </a:p>
        </p:txBody>
      </p:sp>
    </p:spTree>
    <p:extLst>
      <p:ext uri="{BB962C8B-B14F-4D97-AF65-F5344CB8AC3E}">
        <p14:creationId xmlns:p14="http://schemas.microsoft.com/office/powerpoint/2010/main" val="3144827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8D47E1B-7048-4444-955F-D31F586E641D}"/>
              </a:ext>
            </a:extLst>
          </p:cNvPr>
          <p:cNvSpPr/>
          <p:nvPr/>
        </p:nvSpPr>
        <p:spPr>
          <a:xfrm>
            <a:off x="0" y="0"/>
            <a:ext cx="12192000" cy="1070206"/>
          </a:xfrm>
          <a:prstGeom prst="rect">
            <a:avLst/>
          </a:prstGeom>
          <a:solidFill>
            <a:srgbClr val="7F7F7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27779A2-41C5-4509-A769-38ADFB4ABEDD}"/>
              </a:ext>
            </a:extLst>
          </p:cNvPr>
          <p:cNvCxnSpPr>
            <a:cxnSpLocks/>
          </p:cNvCxnSpPr>
          <p:nvPr/>
        </p:nvCxnSpPr>
        <p:spPr>
          <a:xfrm>
            <a:off x="0" y="365124"/>
            <a:ext cx="121920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71A2887-A283-4ED8-80FE-4DCFFCC9992E}"/>
              </a:ext>
            </a:extLst>
          </p:cNvPr>
          <p:cNvSpPr/>
          <p:nvPr/>
        </p:nvSpPr>
        <p:spPr>
          <a:xfrm>
            <a:off x="0" y="0"/>
            <a:ext cx="763398" cy="365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5E7DCC-FE89-4FE4-94D0-1BBBAACD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224" y="-1"/>
            <a:ext cx="381000" cy="365125"/>
          </a:xfrm>
        </p:spPr>
        <p:txBody>
          <a:bodyPr/>
          <a:lstStyle/>
          <a:p>
            <a:fld id="{9D4B785B-35CF-40B5-B821-897C136B3335}" type="slidenum">
              <a:rPr lang="pt-B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7</a:t>
            </a:fld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4" name="Picture 18">
            <a:extLst>
              <a:ext uri="{FF2B5EF4-FFF2-40B4-BE49-F238E27FC236}">
                <a16:creationId xmlns:a16="http://schemas.microsoft.com/office/drawing/2014/main" id="{A9C34C87-22C6-4C15-8C13-18A38F13D97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46965" y="0"/>
            <a:ext cx="1345036" cy="683542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BFEE2C1C-C3FF-4A56-AC5F-563BFF0E0312}"/>
              </a:ext>
            </a:extLst>
          </p:cNvPr>
          <p:cNvSpPr txBox="1"/>
          <p:nvPr/>
        </p:nvSpPr>
        <p:spPr>
          <a:xfrm>
            <a:off x="763398" y="379741"/>
            <a:ext cx="9495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cap="small" dirty="0">
                <a:solidFill>
                  <a:schemeClr val="accent1">
                    <a:lumMod val="50000"/>
                  </a:schemeClr>
                </a:solidFill>
                <a:latin typeface="+mj-lt"/>
                <a:ea typeface="Roboto Bk" pitchFamily="2" charset="0"/>
                <a:cs typeface="Segoe UI" charset="0"/>
              </a:rPr>
              <a:t>Desafios do Setor: Verticalização e Concentração</a:t>
            </a:r>
          </a:p>
        </p:txBody>
      </p:sp>
      <p:sp>
        <p:nvSpPr>
          <p:cNvPr id="64" name="Freeform 32">
            <a:extLst>
              <a:ext uri="{FF2B5EF4-FFF2-40B4-BE49-F238E27FC236}">
                <a16:creationId xmlns:a16="http://schemas.microsoft.com/office/drawing/2014/main" id="{7FFAA13D-02B0-4060-95BD-0F001F8D40D4}"/>
              </a:ext>
            </a:extLst>
          </p:cNvPr>
          <p:cNvSpPr>
            <a:spLocks/>
          </p:cNvSpPr>
          <p:nvPr/>
        </p:nvSpPr>
        <p:spPr bwMode="auto">
          <a:xfrm>
            <a:off x="1155" y="1850116"/>
            <a:ext cx="10919887" cy="3583614"/>
          </a:xfrm>
          <a:custGeom>
            <a:avLst/>
            <a:gdLst>
              <a:gd name="T0" fmla="*/ 0 w 2828"/>
              <a:gd name="T1" fmla="*/ 856 h 1032"/>
              <a:gd name="T2" fmla="*/ 660 w 2828"/>
              <a:gd name="T3" fmla="*/ 540 h 1032"/>
              <a:gd name="T4" fmla="*/ 1232 w 2828"/>
              <a:gd name="T5" fmla="*/ 720 h 1032"/>
              <a:gd name="T6" fmla="*/ 1772 w 2828"/>
              <a:gd name="T7" fmla="*/ 320 h 1032"/>
              <a:gd name="T8" fmla="*/ 2315 w 2828"/>
              <a:gd name="T9" fmla="*/ 479 h 1032"/>
              <a:gd name="T10" fmla="*/ 2828 w 2828"/>
              <a:gd name="T11" fmla="*/ 0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828" h="1032">
                <a:moveTo>
                  <a:pt x="0" y="856"/>
                </a:moveTo>
                <a:cubicBezTo>
                  <a:pt x="420" y="1032"/>
                  <a:pt x="464" y="536"/>
                  <a:pt x="660" y="540"/>
                </a:cubicBezTo>
                <a:cubicBezTo>
                  <a:pt x="856" y="544"/>
                  <a:pt x="976" y="736"/>
                  <a:pt x="1232" y="720"/>
                </a:cubicBezTo>
                <a:cubicBezTo>
                  <a:pt x="1488" y="704"/>
                  <a:pt x="1508" y="352"/>
                  <a:pt x="1772" y="320"/>
                </a:cubicBezTo>
                <a:cubicBezTo>
                  <a:pt x="2036" y="288"/>
                  <a:pt x="2063" y="491"/>
                  <a:pt x="2315" y="479"/>
                </a:cubicBezTo>
                <a:cubicBezTo>
                  <a:pt x="2567" y="467"/>
                  <a:pt x="2572" y="84"/>
                  <a:pt x="2828" y="0"/>
                </a:cubicBezTo>
              </a:path>
            </a:pathLst>
          </a:custGeom>
          <a:noFill/>
          <a:ln w="15875" cap="flat">
            <a:solidFill>
              <a:schemeClr val="accent5">
                <a:lumMod val="5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F7D4D84-1648-40DD-B7E5-0F25F8F2F9BE}"/>
              </a:ext>
            </a:extLst>
          </p:cNvPr>
          <p:cNvSpPr/>
          <p:nvPr/>
        </p:nvSpPr>
        <p:spPr>
          <a:xfrm>
            <a:off x="-9959" y="3470415"/>
            <a:ext cx="18698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1600" b="1" dirty="0">
                <a:latin typeface="+mj-lt"/>
                <a:cs typeface="Segoe UI" panose="020B0502040204020203" pitchFamily="34" charset="0"/>
              </a:rPr>
              <a:t>Lei 12.865/13</a:t>
            </a:r>
          </a:p>
          <a:p>
            <a:pPr algn="ctr">
              <a:defRPr/>
            </a:pPr>
            <a:r>
              <a:rPr lang="pt-BR" sz="1600" i="1" dirty="0">
                <a:latin typeface="+mj-lt"/>
                <a:cs typeface="Segoe UI" panose="020B0502040204020203" pitchFamily="34" charset="0"/>
              </a:rPr>
              <a:t>Arranjos e </a:t>
            </a:r>
            <a:r>
              <a:rPr lang="pt-BR" sz="1600" i="1" dirty="0" err="1">
                <a:latin typeface="+mj-lt"/>
                <a:cs typeface="Segoe UI" panose="020B0502040204020203" pitchFamily="34" charset="0"/>
              </a:rPr>
              <a:t>IPs</a:t>
            </a:r>
            <a:r>
              <a:rPr lang="pt-BR" sz="1600" i="1" dirty="0">
                <a:latin typeface="+mj-lt"/>
                <a:cs typeface="Segoe UI" panose="020B0502040204020203" pitchFamily="34" charset="0"/>
              </a:rPr>
              <a:t> integrantes do SPB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6252A009-054B-4AF8-B561-F20C06A2655E}"/>
              </a:ext>
            </a:extLst>
          </p:cNvPr>
          <p:cNvSpPr/>
          <p:nvPr/>
        </p:nvSpPr>
        <p:spPr>
          <a:xfrm>
            <a:off x="2600035" y="3545346"/>
            <a:ext cx="720000" cy="72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n-ea"/>
                <a:cs typeface="Segoe UI" panose="020B0502040204020203" pitchFamily="34" charset="0"/>
              </a:rPr>
              <a:t>2015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B6603870-0187-482E-AD7B-6168AB4E1324}"/>
              </a:ext>
            </a:extLst>
          </p:cNvPr>
          <p:cNvSpPr/>
          <p:nvPr/>
        </p:nvSpPr>
        <p:spPr>
          <a:xfrm>
            <a:off x="6011508" y="2769034"/>
            <a:ext cx="720000" cy="72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n-ea"/>
                <a:cs typeface="Segoe UI" panose="020B0502040204020203" pitchFamily="34" charset="0"/>
              </a:rPr>
              <a:t>2017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0C4C9A4E-E287-40F1-98D2-02886B8C10D4}"/>
              </a:ext>
            </a:extLst>
          </p:cNvPr>
          <p:cNvSpPr/>
          <p:nvPr/>
        </p:nvSpPr>
        <p:spPr>
          <a:xfrm>
            <a:off x="7893765" y="3003112"/>
            <a:ext cx="720000" cy="720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Segoe UI" panose="020B0502040204020203" pitchFamily="34" charset="0"/>
              </a:rPr>
              <a:t>2018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33CA8F50-34F2-4927-86E2-25E2EB243DCA}"/>
              </a:ext>
            </a:extLst>
          </p:cNvPr>
          <p:cNvSpPr/>
          <p:nvPr/>
        </p:nvSpPr>
        <p:spPr>
          <a:xfrm>
            <a:off x="9730324" y="2029727"/>
            <a:ext cx="720000" cy="72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Segoe UI" panose="020B0502040204020203" pitchFamily="34" charset="0"/>
              </a:rPr>
              <a:t>2019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57A18BF8-1653-4C17-855D-814591333027}"/>
              </a:ext>
            </a:extLst>
          </p:cNvPr>
          <p:cNvSpPr/>
          <p:nvPr/>
        </p:nvSpPr>
        <p:spPr>
          <a:xfrm>
            <a:off x="405510" y="4475587"/>
            <a:ext cx="720000" cy="720000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n-ea"/>
                <a:cs typeface="Segoe UI" panose="020B0502040204020203" pitchFamily="34" charset="0"/>
              </a:rPr>
              <a:t>2013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066C1C1-3CD6-48F4-8F80-56EA37633C08}"/>
              </a:ext>
            </a:extLst>
          </p:cNvPr>
          <p:cNvSpPr/>
          <p:nvPr/>
        </p:nvSpPr>
        <p:spPr>
          <a:xfrm>
            <a:off x="2029013" y="4397758"/>
            <a:ext cx="187291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1600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Início de </a:t>
            </a:r>
            <a:r>
              <a:rPr lang="pt-BR" sz="1600" b="1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investigações</a:t>
            </a:r>
            <a:r>
              <a:rPr lang="pt-BR" sz="1600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 no </a:t>
            </a:r>
            <a:r>
              <a:rPr lang="pt-BR" sz="1600" b="1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CADE</a:t>
            </a:r>
            <a:r>
              <a:rPr lang="pt-BR" sz="1600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 sobre </a:t>
            </a:r>
            <a:r>
              <a:rPr lang="pt-BR" sz="1600" b="1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exclusividade </a:t>
            </a:r>
            <a:r>
              <a:rPr lang="pt-BR" sz="1600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entre bandeiras e credenciadoras verticalizadas</a:t>
            </a:r>
            <a:endParaRPr lang="pt-BR" sz="1600" i="1" dirty="0">
              <a:latin typeface="+mj-lt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8DE9A4B0-2278-4606-853B-4AC50B116891}"/>
              </a:ext>
            </a:extLst>
          </p:cNvPr>
          <p:cNvSpPr/>
          <p:nvPr/>
        </p:nvSpPr>
        <p:spPr>
          <a:xfrm>
            <a:off x="7082447" y="3918247"/>
            <a:ext cx="24163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1600" b="1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Audiência Pública</a:t>
            </a:r>
            <a:r>
              <a:rPr lang="pt-BR" sz="1600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 sobre verticalização no setor de pagamentos</a:t>
            </a:r>
            <a:endParaRPr lang="pt-BR" sz="1600" b="1" dirty="0">
              <a:latin typeface="+mj-lt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pic>
        <p:nvPicPr>
          <p:cNvPr id="74" name="Graphic 73" descr="Direction">
            <a:extLst>
              <a:ext uri="{FF2B5EF4-FFF2-40B4-BE49-F238E27FC236}">
                <a16:creationId xmlns:a16="http://schemas.microsoft.com/office/drawing/2014/main" id="{6F8AB601-95FE-4F96-A58E-9250286B76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872453">
            <a:off x="10265095" y="1036155"/>
            <a:ext cx="1595788" cy="1595788"/>
          </a:xfrm>
          <a:prstGeom prst="rect">
            <a:avLst/>
          </a:prstGeom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2CD4BEAD-5CA2-4EF0-9A2D-DE0737794E08}"/>
              </a:ext>
            </a:extLst>
          </p:cNvPr>
          <p:cNvSpPr/>
          <p:nvPr/>
        </p:nvSpPr>
        <p:spPr>
          <a:xfrm>
            <a:off x="5178951" y="1779611"/>
            <a:ext cx="23851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1600" b="1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8 </a:t>
            </a:r>
            <a:r>
              <a:rPr lang="pt-BR" sz="1600" b="1" dirty="0" err="1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TCCs</a:t>
            </a:r>
            <a:r>
              <a:rPr lang="pt-BR" sz="1600" b="1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 celebrados entre o  CADE e </a:t>
            </a:r>
            <a:r>
              <a:rPr lang="pt-BR" sz="1600" b="1" i="1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players </a:t>
            </a:r>
            <a:r>
              <a:rPr lang="pt-BR" sz="1600" b="1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verticalizados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8D327D-CCC0-48B5-B475-F23129472E4A}"/>
              </a:ext>
            </a:extLst>
          </p:cNvPr>
          <p:cNvSpPr txBox="1"/>
          <p:nvPr/>
        </p:nvSpPr>
        <p:spPr>
          <a:xfrm flipH="1">
            <a:off x="9968201" y="6544766"/>
            <a:ext cx="2223799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WWW.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ABIPAG</a:t>
            </a:r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.COM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.BR</a:t>
            </a:r>
            <a:endParaRPr lang="id-ID" sz="874" b="1" spc="374" dirty="0">
              <a:solidFill>
                <a:schemeClr val="tx1">
                  <a:alpha val="35000"/>
                </a:schemeClr>
              </a:solidFill>
              <a:latin typeface="+mj-lt"/>
              <a:ea typeface="Roboto Condensed" panose="02000000000000000000" pitchFamily="2" charset="0"/>
              <a:cs typeface="Leelawadee UI" panose="020B0502040204020203" pitchFamily="34" charset="-3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A721F0A-DB98-4A92-8ACE-2132E8755209}"/>
              </a:ext>
            </a:extLst>
          </p:cNvPr>
          <p:cNvSpPr/>
          <p:nvPr/>
        </p:nvSpPr>
        <p:spPr>
          <a:xfrm>
            <a:off x="9586257" y="2885640"/>
            <a:ext cx="24163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1600" b="1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Novas investigações</a:t>
            </a:r>
            <a:r>
              <a:rPr lang="pt-BR" sz="1600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 no CADE envolvendo grupos verticalizados</a:t>
            </a:r>
            <a:endParaRPr lang="pt-BR" sz="1600" b="1" dirty="0">
              <a:latin typeface="+mj-lt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B1B1CBE-904C-482A-B385-5521418E2606}"/>
              </a:ext>
            </a:extLst>
          </p:cNvPr>
          <p:cNvSpPr/>
          <p:nvPr/>
        </p:nvSpPr>
        <p:spPr>
          <a:xfrm>
            <a:off x="4241283" y="4037758"/>
            <a:ext cx="720000" cy="72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n-ea"/>
                <a:cs typeface="Segoe UI" panose="020B0502040204020203" pitchFamily="34" charset="0"/>
              </a:rPr>
              <a:t>2016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F8ABF34-2515-489B-8BB9-0E13B11C8FF6}"/>
              </a:ext>
            </a:extLst>
          </p:cNvPr>
          <p:cNvSpPr/>
          <p:nvPr/>
        </p:nvSpPr>
        <p:spPr>
          <a:xfrm>
            <a:off x="3598109" y="2186624"/>
            <a:ext cx="18729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1600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Início de </a:t>
            </a:r>
            <a:r>
              <a:rPr lang="pt-BR" sz="1600" b="1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investigações</a:t>
            </a:r>
            <a:r>
              <a:rPr lang="pt-BR" sz="1600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 no </a:t>
            </a:r>
            <a:r>
              <a:rPr lang="pt-BR" sz="1600" b="1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CADE</a:t>
            </a:r>
            <a:r>
              <a:rPr lang="pt-BR" sz="1600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 sobre </a:t>
            </a:r>
            <a:r>
              <a:rPr lang="pt-BR" sz="1600" b="1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recusa de contratar </a:t>
            </a:r>
            <a:r>
              <a:rPr lang="pt-BR" sz="1600" dirty="0">
                <a:latin typeface="+mj-lt"/>
                <a:ea typeface="Open Sans" panose="020B0606030504020204" pitchFamily="34" charset="0"/>
                <a:cs typeface="Segoe UI" panose="020B0502040204020203" pitchFamily="34" charset="0"/>
              </a:rPr>
              <a:t>por credenciadoras verticalizadas</a:t>
            </a:r>
            <a:endParaRPr lang="pt-BR" sz="1600" i="1" dirty="0">
              <a:latin typeface="+mj-lt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312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8D47E1B-7048-4444-955F-D31F586E641D}"/>
              </a:ext>
            </a:extLst>
          </p:cNvPr>
          <p:cNvSpPr/>
          <p:nvPr/>
        </p:nvSpPr>
        <p:spPr>
          <a:xfrm>
            <a:off x="0" y="0"/>
            <a:ext cx="12192000" cy="1070206"/>
          </a:xfrm>
          <a:prstGeom prst="rect">
            <a:avLst/>
          </a:prstGeom>
          <a:solidFill>
            <a:srgbClr val="7F7F7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27779A2-41C5-4509-A769-38ADFB4ABEDD}"/>
              </a:ext>
            </a:extLst>
          </p:cNvPr>
          <p:cNvCxnSpPr>
            <a:cxnSpLocks/>
          </p:cNvCxnSpPr>
          <p:nvPr/>
        </p:nvCxnSpPr>
        <p:spPr>
          <a:xfrm>
            <a:off x="0" y="365124"/>
            <a:ext cx="121920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71A2887-A283-4ED8-80FE-4DCFFCC9992E}"/>
              </a:ext>
            </a:extLst>
          </p:cNvPr>
          <p:cNvSpPr/>
          <p:nvPr/>
        </p:nvSpPr>
        <p:spPr>
          <a:xfrm>
            <a:off x="0" y="0"/>
            <a:ext cx="763398" cy="365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5E7DCC-FE89-4FE4-94D0-1BBBAACD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224" y="-1"/>
            <a:ext cx="381000" cy="365125"/>
          </a:xfrm>
        </p:spPr>
        <p:txBody>
          <a:bodyPr/>
          <a:lstStyle/>
          <a:p>
            <a:fld id="{9D4B785B-35CF-40B5-B821-897C136B3335}" type="slidenum">
              <a:rPr lang="pt-B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8</a:t>
            </a:fld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4" name="Picture 18">
            <a:extLst>
              <a:ext uri="{FF2B5EF4-FFF2-40B4-BE49-F238E27FC236}">
                <a16:creationId xmlns:a16="http://schemas.microsoft.com/office/drawing/2014/main" id="{A9C34C87-22C6-4C15-8C13-18A38F13D97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46965" y="0"/>
            <a:ext cx="1345036" cy="683542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BFEE2C1C-C3FF-4A56-AC5F-563BFF0E0312}"/>
              </a:ext>
            </a:extLst>
          </p:cNvPr>
          <p:cNvSpPr txBox="1"/>
          <p:nvPr/>
        </p:nvSpPr>
        <p:spPr>
          <a:xfrm>
            <a:off x="763398" y="379741"/>
            <a:ext cx="9495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cap="small" dirty="0">
                <a:solidFill>
                  <a:schemeClr val="accent1">
                    <a:lumMod val="50000"/>
                  </a:schemeClr>
                </a:solidFill>
                <a:latin typeface="+mj-lt"/>
                <a:ea typeface="Roboto Bk" pitchFamily="2" charset="0"/>
                <a:cs typeface="Segoe UI" charset="0"/>
              </a:rPr>
              <a:t>Desafios do Setor: Verticalização e Concentração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9F4018-3196-4BCA-B50A-EC67D74F6156}"/>
              </a:ext>
            </a:extLst>
          </p:cNvPr>
          <p:cNvSpPr txBox="1"/>
          <p:nvPr/>
        </p:nvSpPr>
        <p:spPr>
          <a:xfrm flipH="1">
            <a:off x="9968201" y="6544766"/>
            <a:ext cx="2223799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WWW.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ABIPAG</a:t>
            </a:r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.COM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.BR</a:t>
            </a:r>
            <a:endParaRPr lang="id-ID" sz="874" b="1" spc="374" dirty="0">
              <a:solidFill>
                <a:schemeClr val="tx1">
                  <a:alpha val="35000"/>
                </a:schemeClr>
              </a:solidFill>
              <a:latin typeface="+mj-lt"/>
              <a:ea typeface="Roboto Condensed" panose="02000000000000000000" pitchFamily="2" charset="0"/>
              <a:cs typeface="Leelawadee UI" panose="020B0502040204020203" pitchFamily="34" charset="-34"/>
            </a:endParaRPr>
          </a:p>
        </p:txBody>
      </p:sp>
      <p:sp>
        <p:nvSpPr>
          <p:cNvPr id="77" name="Speech Bubble: Rectangle with Corners Rounded 76">
            <a:extLst>
              <a:ext uri="{FF2B5EF4-FFF2-40B4-BE49-F238E27FC236}">
                <a16:creationId xmlns:a16="http://schemas.microsoft.com/office/drawing/2014/main" id="{9A37590F-CC16-4191-A748-E4AF66691AE6}"/>
              </a:ext>
            </a:extLst>
          </p:cNvPr>
          <p:cNvSpPr/>
          <p:nvPr/>
        </p:nvSpPr>
        <p:spPr>
          <a:xfrm>
            <a:off x="6572608" y="1828417"/>
            <a:ext cx="5409197" cy="4442848"/>
          </a:xfrm>
          <a:prstGeom prst="wedgeRoundRectCallout">
            <a:avLst>
              <a:gd name="adj1" fmla="val -63497"/>
              <a:gd name="adj2" fmla="val -16297"/>
              <a:gd name="adj3" fmla="val 16667"/>
            </a:avLst>
          </a:prstGeom>
          <a:noFill/>
          <a:ln w="9525">
            <a:solidFill>
              <a:srgbClr val="000000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“As principais questões dizem respeito à </a:t>
            </a:r>
            <a:r>
              <a:rPr lang="pt-BR" b="1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manifestação abusiva de poder de mercado</a:t>
            </a:r>
            <a:r>
              <a:rPr lang="pt-BR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existência de barreiras à entrada, prática de cartel e </a:t>
            </a:r>
            <a:r>
              <a:rPr lang="pt-BR" b="1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estruturas verticalizadas</a:t>
            </a:r>
            <a:r>
              <a:rPr lang="pt-BR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”, p. 13.</a:t>
            </a:r>
          </a:p>
          <a:p>
            <a:pPr algn="ctr">
              <a:lnSpc>
                <a:spcPct val="130000"/>
              </a:lnSpc>
            </a:pPr>
            <a:endParaRPr lang="pt-BR" i="1" dirty="0">
              <a:solidFill>
                <a:schemeClr val="accent4">
                  <a:lumMod val="1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pt-BR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“a falta de interoperabilidade entre os prestadores de serviço de rede, também </a:t>
            </a:r>
            <a:r>
              <a:rPr lang="pt-BR" b="1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fruto da verticalização </a:t>
            </a:r>
            <a:r>
              <a:rPr lang="pt-BR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dos que exercem a atividade de credenciamento, </a:t>
            </a:r>
            <a:r>
              <a:rPr lang="pt-BR" b="1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dificulta a entrada de novos credenciadores</a:t>
            </a:r>
            <a:r>
              <a:rPr lang="pt-BR" i="1" dirty="0">
                <a:solidFill>
                  <a:schemeClr val="accent4">
                    <a:lumMod val="1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”, p. 104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86DC5102-FFD0-4E01-B6C3-378C1B2322D0}"/>
              </a:ext>
            </a:extLst>
          </p:cNvPr>
          <p:cNvSpPr/>
          <p:nvPr/>
        </p:nvSpPr>
        <p:spPr>
          <a:xfrm>
            <a:off x="763398" y="1206721"/>
            <a:ext cx="1063973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latin typeface="+mj-lt"/>
                <a:cs typeface="Segoe UI" panose="020B0502040204020203" pitchFamily="34" charset="0"/>
              </a:rPr>
              <a:t>Importante falha de mercado: elevado grau de verticalização</a:t>
            </a:r>
            <a:endParaRPr lang="pt-BR" sz="2000" b="1" i="1" dirty="0">
              <a:latin typeface="+mj-lt"/>
              <a:cs typeface="Segoe UI" panose="020B05020402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5B5608-FBBF-4258-9B20-C3117DF0A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724" y="4778203"/>
            <a:ext cx="6120879" cy="14930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D87217-16AC-4B33-AC18-3F358135F9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750" y="2018120"/>
            <a:ext cx="5276644" cy="218539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1C99628-E136-4959-8D0C-2186FDE5C581}"/>
              </a:ext>
            </a:extLst>
          </p:cNvPr>
          <p:cNvSpPr/>
          <p:nvPr/>
        </p:nvSpPr>
        <p:spPr>
          <a:xfrm>
            <a:off x="324724" y="4241578"/>
            <a:ext cx="52946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900" dirty="0">
                <a:latin typeface="+mj-lt"/>
                <a:hlinkClick r:id="rId5"/>
              </a:rPr>
              <a:t>https://www.bcb.gov.br/content/estabilidadefinanceira/Documents/sistema_pagamentos_brasileiro/Publicacoes_SPB/Relatorio_Cartoes.pdf</a:t>
            </a:r>
            <a:endParaRPr lang="pt-BR" sz="900" dirty="0">
              <a:latin typeface="+mj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241BF8A-8CDF-4671-BAA1-00AB4EAE8753}"/>
              </a:ext>
            </a:extLst>
          </p:cNvPr>
          <p:cNvSpPr/>
          <p:nvPr/>
        </p:nvSpPr>
        <p:spPr>
          <a:xfrm>
            <a:off x="324724" y="6313934"/>
            <a:ext cx="6096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900" dirty="0">
                <a:latin typeface="+mj-lt"/>
                <a:hlinkClick r:id="rId6"/>
              </a:rPr>
              <a:t>http://www.cade.gov.br/noticias/impacto-da-verticalizacao-no-setor-financeiro-sobre-concorrencia-e-tema-de-debate-no-cade</a:t>
            </a:r>
            <a:endParaRPr lang="pt-BR" sz="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5114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8D47E1B-7048-4444-955F-D31F586E641D}"/>
              </a:ext>
            </a:extLst>
          </p:cNvPr>
          <p:cNvSpPr/>
          <p:nvPr/>
        </p:nvSpPr>
        <p:spPr>
          <a:xfrm>
            <a:off x="0" y="0"/>
            <a:ext cx="12192000" cy="1070206"/>
          </a:xfrm>
          <a:prstGeom prst="rect">
            <a:avLst/>
          </a:prstGeom>
          <a:solidFill>
            <a:srgbClr val="7F7F7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27779A2-41C5-4509-A769-38ADFB4ABEDD}"/>
              </a:ext>
            </a:extLst>
          </p:cNvPr>
          <p:cNvCxnSpPr>
            <a:cxnSpLocks/>
          </p:cNvCxnSpPr>
          <p:nvPr/>
        </p:nvCxnSpPr>
        <p:spPr>
          <a:xfrm>
            <a:off x="0" y="365124"/>
            <a:ext cx="121920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71A2887-A283-4ED8-80FE-4DCFFCC9992E}"/>
              </a:ext>
            </a:extLst>
          </p:cNvPr>
          <p:cNvSpPr/>
          <p:nvPr/>
        </p:nvSpPr>
        <p:spPr>
          <a:xfrm>
            <a:off x="0" y="0"/>
            <a:ext cx="763398" cy="365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5E7DCC-FE89-4FE4-94D0-1BBBAACD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4224" y="-1"/>
            <a:ext cx="381000" cy="365125"/>
          </a:xfrm>
        </p:spPr>
        <p:txBody>
          <a:bodyPr/>
          <a:lstStyle/>
          <a:p>
            <a:fld id="{9D4B785B-35CF-40B5-B821-897C136B3335}" type="slidenum">
              <a:rPr lang="pt-B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9</a:t>
            </a:fld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4" name="Picture 18">
            <a:extLst>
              <a:ext uri="{FF2B5EF4-FFF2-40B4-BE49-F238E27FC236}">
                <a16:creationId xmlns:a16="http://schemas.microsoft.com/office/drawing/2014/main" id="{A9C34C87-22C6-4C15-8C13-18A38F13D97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46965" y="0"/>
            <a:ext cx="1345036" cy="683542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BFEE2C1C-C3FF-4A56-AC5F-563BFF0E0312}"/>
              </a:ext>
            </a:extLst>
          </p:cNvPr>
          <p:cNvSpPr txBox="1"/>
          <p:nvPr/>
        </p:nvSpPr>
        <p:spPr>
          <a:xfrm>
            <a:off x="763398" y="379741"/>
            <a:ext cx="9495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cap="small" dirty="0">
                <a:solidFill>
                  <a:schemeClr val="accent1">
                    <a:lumMod val="50000"/>
                  </a:schemeClr>
                </a:solidFill>
                <a:latin typeface="+mj-lt"/>
                <a:ea typeface="Roboto Bk" pitchFamily="2" charset="0"/>
                <a:cs typeface="Segoe UI" charset="0"/>
              </a:rPr>
              <a:t>Projeto de Lei nº 4.729/2019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9F4018-3196-4BCA-B50A-EC67D74F6156}"/>
              </a:ext>
            </a:extLst>
          </p:cNvPr>
          <p:cNvSpPr txBox="1"/>
          <p:nvPr/>
        </p:nvSpPr>
        <p:spPr>
          <a:xfrm flipH="1">
            <a:off x="9968201" y="6544766"/>
            <a:ext cx="2223799" cy="22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WWW.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ABIPAG</a:t>
            </a:r>
            <a:r>
              <a:rPr lang="id-ID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.COM</a:t>
            </a:r>
            <a:r>
              <a:rPr lang="pt-BR" sz="874" b="1" spc="374" dirty="0">
                <a:solidFill>
                  <a:schemeClr val="tx1">
                    <a:alpha val="35000"/>
                  </a:schemeClr>
                </a:solidFill>
                <a:latin typeface="+mj-lt"/>
                <a:ea typeface="Roboto Condensed" panose="02000000000000000000" pitchFamily="2" charset="0"/>
                <a:cs typeface="Leelawadee UI" panose="020B0502040204020203" pitchFamily="34" charset="-34"/>
              </a:rPr>
              <a:t>.BR</a:t>
            </a:r>
            <a:endParaRPr lang="id-ID" sz="874" b="1" spc="374" dirty="0">
              <a:solidFill>
                <a:schemeClr val="tx1">
                  <a:alpha val="35000"/>
                </a:schemeClr>
              </a:solidFill>
              <a:latin typeface="+mj-lt"/>
              <a:ea typeface="Roboto Condensed" panose="02000000000000000000" pitchFamily="2" charset="0"/>
              <a:cs typeface="Leelawadee UI" panose="020B0502040204020203" pitchFamily="34" charset="-34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E9B7ED5-EDF9-4C04-BB05-B4423BA815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259823" y="1789403"/>
            <a:ext cx="1084217" cy="3265713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520D6CA-E9F6-4552-A0D9-B4E61716C5CA}"/>
              </a:ext>
            </a:extLst>
          </p:cNvPr>
          <p:cNvSpPr/>
          <p:nvPr/>
        </p:nvSpPr>
        <p:spPr>
          <a:xfrm>
            <a:off x="5296937" y="2093856"/>
            <a:ext cx="55800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+mj-lt"/>
                <a:cs typeface="Segoe UI" panose="020B0502040204020203" pitchFamily="34" charset="0"/>
              </a:rPr>
              <a:t>+ </a:t>
            </a:r>
            <a:r>
              <a:rPr lang="pt-BR" sz="2400" b="1" u="sng" dirty="0">
                <a:latin typeface="+mj-lt"/>
                <a:cs typeface="Segoe UI" panose="020B0502040204020203" pitchFamily="34" charset="0"/>
              </a:rPr>
              <a:t>Fortalece</a:t>
            </a:r>
            <a:r>
              <a:rPr lang="pt-BR" sz="2400" b="1" dirty="0">
                <a:latin typeface="+mj-lt"/>
                <a:cs typeface="Segoe UI" panose="020B0502040204020203" pitchFamily="34" charset="0"/>
              </a:rPr>
              <a:t> o modelo de gerenciamento de riscos da indústria de pagamentos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8B9DC91-F95A-4728-86C5-52431EF1D02B}"/>
              </a:ext>
            </a:extLst>
          </p:cNvPr>
          <p:cNvSpPr/>
          <p:nvPr/>
        </p:nvSpPr>
        <p:spPr>
          <a:xfrm>
            <a:off x="5296935" y="3015696"/>
            <a:ext cx="56845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+mj-lt"/>
                <a:cs typeface="Segoe UI" panose="020B0502040204020203" pitchFamily="34" charset="0"/>
              </a:rPr>
              <a:t>+ </a:t>
            </a:r>
            <a:r>
              <a:rPr lang="pt-BR" sz="2400" b="1" u="sng" dirty="0">
                <a:latin typeface="+mj-lt"/>
                <a:cs typeface="Segoe UI" panose="020B0502040204020203" pitchFamily="34" charset="0"/>
              </a:rPr>
              <a:t>Confere segurança </a:t>
            </a:r>
            <a:r>
              <a:rPr lang="pt-BR" sz="2400" b="1" dirty="0">
                <a:latin typeface="+mj-lt"/>
                <a:cs typeface="Segoe UI" panose="020B0502040204020203" pitchFamily="34" charset="0"/>
              </a:rPr>
              <a:t>para que os valores das vendas via cartões cheguem aos lojistas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B1C709B-655F-4B8A-9270-9E0A61A8FEFB}"/>
              </a:ext>
            </a:extLst>
          </p:cNvPr>
          <p:cNvSpPr/>
          <p:nvPr/>
        </p:nvSpPr>
        <p:spPr>
          <a:xfrm>
            <a:off x="5296936" y="3985082"/>
            <a:ext cx="55800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+mj-lt"/>
                <a:cs typeface="Segoe UI" panose="020B0502040204020203" pitchFamily="34" charset="0"/>
              </a:rPr>
              <a:t>+ </a:t>
            </a:r>
            <a:r>
              <a:rPr lang="pt-BR" sz="2400" b="1" u="sng" dirty="0">
                <a:latin typeface="+mj-lt"/>
                <a:cs typeface="Segoe UI" panose="020B0502040204020203" pitchFamily="34" charset="0"/>
              </a:rPr>
              <a:t>Não inibe a concorrência </a:t>
            </a:r>
            <a:r>
              <a:rPr lang="pt-BR" sz="2400" b="1" dirty="0">
                <a:latin typeface="+mj-lt"/>
                <a:cs typeface="Segoe UI" panose="020B0502040204020203" pitchFamily="34" charset="0"/>
              </a:rPr>
              <a:t>e não agrava a desvantagem de entrantes</a:t>
            </a:r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96887B9A-B94A-4297-814C-9537C848F3F0}"/>
              </a:ext>
            </a:extLst>
          </p:cNvPr>
          <p:cNvSpPr/>
          <p:nvPr/>
        </p:nvSpPr>
        <p:spPr>
          <a:xfrm>
            <a:off x="4722171" y="1807342"/>
            <a:ext cx="574765" cy="3229836"/>
          </a:xfrm>
          <a:prstGeom prst="lef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16F9FBF-6D9A-4DC2-B56B-BA1BD49A5C85}"/>
              </a:ext>
            </a:extLst>
          </p:cNvPr>
          <p:cNvSpPr/>
          <p:nvPr/>
        </p:nvSpPr>
        <p:spPr>
          <a:xfrm>
            <a:off x="137859" y="5265100"/>
            <a:ext cx="115732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>
                <a:latin typeface="+mj-lt"/>
                <a:cs typeface="Segoe UI" panose="020B0502040204020203" pitchFamily="34" charset="0"/>
              </a:rPr>
              <a:t>Quaisquer alterações na redação podem gerar </a:t>
            </a:r>
            <a:r>
              <a:rPr lang="pt-BR" sz="2400" b="1" dirty="0">
                <a:latin typeface="+mj-lt"/>
                <a:cs typeface="Segoe UI" panose="020B0502040204020203" pitchFamily="34" charset="0"/>
              </a:rPr>
              <a:t>severas assimetrias para competição</a:t>
            </a:r>
            <a:r>
              <a:rPr lang="pt-BR" sz="2400" dirty="0">
                <a:latin typeface="+mj-lt"/>
                <a:cs typeface="Segoe UI" panose="020B0502040204020203" pitchFamily="34" charset="0"/>
              </a:rPr>
              <a:t>, com potencial para agravar a concentração no setor e, consequentemente, causar </a:t>
            </a:r>
            <a:r>
              <a:rPr lang="pt-BR" sz="2400" b="1" dirty="0">
                <a:latin typeface="+mj-lt"/>
                <a:cs typeface="Segoe UI" panose="020B0502040204020203" pitchFamily="34" charset="0"/>
              </a:rPr>
              <a:t>danos diretos </a:t>
            </a:r>
            <a:r>
              <a:rPr lang="pt-BR" sz="2400" dirty="0">
                <a:latin typeface="+mj-lt"/>
                <a:cs typeface="Segoe UI" panose="020B0502040204020203" pitchFamily="34" charset="0"/>
              </a:rPr>
              <a:t>aos consumidores e lojistas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A932785-DA7E-4C36-B1F6-8F4045B15213}"/>
              </a:ext>
            </a:extLst>
          </p:cNvPr>
          <p:cNvSpPr/>
          <p:nvPr/>
        </p:nvSpPr>
        <p:spPr>
          <a:xfrm>
            <a:off x="5562549" y="1218645"/>
            <a:ext cx="53318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u="sng" dirty="0">
                <a:latin typeface="+mj-lt"/>
                <a:cs typeface="Segoe UI" panose="020B0502040204020203" pitchFamily="34" charset="0"/>
              </a:rPr>
              <a:t>A REDAÇÃO ATUAL DO PROJETO DE LEI:</a:t>
            </a:r>
          </a:p>
        </p:txBody>
      </p:sp>
    </p:spTree>
    <p:extLst>
      <p:ext uri="{BB962C8B-B14F-4D97-AF65-F5344CB8AC3E}">
        <p14:creationId xmlns:p14="http://schemas.microsoft.com/office/powerpoint/2010/main" val="1876355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665</Words>
  <Application>Microsoft Office PowerPoint</Application>
  <PresentationFormat>Widescreen</PresentationFormat>
  <Paragraphs>82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Gabriella De Alarcon Guimarães</dc:creator>
  <cp:lastModifiedBy>Gabriel Cohen | Stone</cp:lastModifiedBy>
  <cp:revision>118</cp:revision>
  <dcterms:created xsi:type="dcterms:W3CDTF">2019-09-19T19:39:47Z</dcterms:created>
  <dcterms:modified xsi:type="dcterms:W3CDTF">2019-11-26T22:19:11Z</dcterms:modified>
</cp:coreProperties>
</file>