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1436" r:id="rId2"/>
    <p:sldId id="1439" r:id="rId3"/>
    <p:sldId id="1471" r:id="rId4"/>
    <p:sldId id="1470" r:id="rId5"/>
    <p:sldId id="1468" r:id="rId6"/>
    <p:sldId id="1473" r:id="rId7"/>
    <p:sldId id="1472" r:id="rId8"/>
    <p:sldId id="1474" r:id="rId9"/>
    <p:sldId id="1476" r:id="rId10"/>
    <p:sldId id="1477" r:id="rId11"/>
    <p:sldId id="1475" r:id="rId1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mara.leg.br/proposicoesWeb/prop_mostrarintegra;jsessionid=7913C9DF89D68B9D059C3F27378D9263.proposicoesWebExterno1?codteor=1781747&amp;filename=Tramitacao-RIC+696/201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mara.leg.br/proposicoesWeb/prop_mostrarintegra;jsessionid=6AC0423E0D7AA02431886313F64CD35E.proposicoesWebExterno2?codteor=1443521&amp;filename=Tramitacao-REQ+190/2015+CF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3783fb27-40b2-47fa-ab2d-4ffef8b3c87b.filesusr.com/ugd/21624f_ac3f0734c8164f47a084ee0ba219b0d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pec/wps/port/wps5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cidadaniafinanceira/Documents/publicacoes/serie_pmf/FAQ%2005-Pre%C3%A7os%20Administrado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publicacoes/ref/201910/RELESTAB201910-refAnexoEstatistico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proposicoesWeb/prop_mostrarintegra;jsessionid=6AC0423E0D7AA02431886313F64CD35E.proposicoesWebExterno2?codteor=1443521&amp;filename=Tramitacao-REQ+190/2015+CF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59708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10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3200" b="0">
                <a:solidFill>
                  <a:srgbClr val="FFFFFF"/>
                </a:solidFill>
                <a:latin typeface="Tahoma" charset="0"/>
                <a:cs typeface="Tahoma" charset="0"/>
              </a:rPr>
              <a:t>Operações Compromissadas realizadas pelo Banco Central do Brasil</a:t>
            </a:r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Audiência Pública da Comissão de Finanças e Tributação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Câmara dos Deputados – 31/10/2019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404664"/>
            <a:ext cx="2229290" cy="222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0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com as Operações Compromissadas?</a:t>
            </a:r>
            <a:endParaRPr lang="pt-BR" sz="3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6976" y="951398"/>
            <a:ext cx="95615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 </a:t>
            </a:r>
            <a:r>
              <a:rPr lang="pt-BR"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696/2019 – Solicitou ao Ministério da Economia </a:t>
            </a:r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  </a:t>
            </a:r>
            <a:r>
              <a:rPr lang="pt-BR"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  e  o  CPF/CNPJ  dos  detentores  finais  da  Dívida  Pública Mobiliária Federal Interna, e o valor detido  por cada um, inclusive aqueles que </a:t>
            </a:r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detém títulos </a:t>
            </a:r>
            <a:r>
              <a:rPr lang="pt-BR"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indiretamente, via Fundos de Investimento, Previdência privada e outras aplicações</a:t>
            </a:r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endParaRPr lang="pt-BR" sz="2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RESPOSTA DO MINISTÉRIO DA ECONOMIA:</a:t>
            </a:r>
          </a:p>
          <a:p>
            <a:endParaRPr lang="pt-BR" sz="2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1" y="3573016"/>
            <a:ext cx="858996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6976" y="5935216"/>
            <a:ext cx="977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/>
                </a:solidFill>
              </a:rPr>
              <a:t>Fonte: </a:t>
            </a:r>
            <a:r>
              <a:rPr lang="pt-BR" sz="1400">
                <a:hlinkClick r:id="rId4"/>
              </a:rPr>
              <a:t>https://</a:t>
            </a:r>
            <a:r>
              <a:rPr lang="pt-BR" sz="1400" smtClean="0">
                <a:hlinkClick r:id="rId4"/>
              </a:rPr>
              <a:t>www.camara.leg.br/proposicoesWeb/prop_mostrarintegra;jsessionid=7913C9DF89D68B9D059C3F27378D9263.proposicoesWebExterno1?codteor=1781747&amp;filename=Tramitacao-RIC+696/2019</a:t>
            </a:r>
            <a:r>
              <a:rPr lang="pt-BR" sz="1400" smtClean="0"/>
              <a:t> 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0616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Propostas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488" y="1159064"/>
            <a:ext cx="9561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Mudança no paradigma da política econômica</a:t>
            </a:r>
          </a:p>
          <a:p>
            <a:endParaRPr lang="pt-BR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de inflação por meio de redução de preços administrados e aumento na oferta de produtos e serviços</a:t>
            </a:r>
          </a:p>
          <a:p>
            <a:pPr marL="457200" indent="-457200">
              <a:buFontTx/>
              <a:buChar char="-"/>
            </a:pPr>
            <a:endParaRPr lang="pt-BR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Fim das operações compromissadas, obrigando os bancos a disponibilizarem empréstimos a juros baixos, permitindo investimentos produtivos que aumentam o emprego e a oferta de produtos e serviços</a:t>
            </a:r>
          </a:p>
          <a:p>
            <a:pPr marL="457200" indent="-457200">
              <a:buFontTx/>
              <a:buChar char="-"/>
            </a:pPr>
            <a:endParaRPr lang="pt-BR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que remunerar as Operações Compromissadas? Existem outros instrumentos de política monetária que não implicam no pagamento de juros aos bancos.</a:t>
            </a:r>
            <a:endParaRPr lang="pt-BR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0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Operações Compromissadas – para que servem?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7" y="980728"/>
            <a:ext cx="965707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08967" y="3426678"/>
            <a:ext cx="9657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Fonte: Resposta ao Requerimento de Informação nº 1458/2015 da Comissão de Finanças e Tributação. Disponível em: </a:t>
            </a:r>
            <a:r>
              <a:rPr lang="pt-BR" sz="1200">
                <a:solidFill>
                  <a:schemeClr val="tx1"/>
                </a:solidFill>
                <a:hlinkClick r:id="rId4"/>
              </a:rPr>
              <a:t>https://</a:t>
            </a:r>
            <a:r>
              <a:rPr lang="pt-BR" sz="1200" smtClean="0">
                <a:solidFill>
                  <a:schemeClr val="tx1"/>
                </a:solidFill>
                <a:hlinkClick r:id="rId4"/>
              </a:rPr>
              <a:t>www.camara.leg.br/proposicoesWeb/prop_mostrarintegra;jsessionid=6AC0423E0D7AA02431886313F64CD35E.proposicoesWebExterno2?codteor=1443521&amp;filename=Tramitacao-REQ+190/2015+CFT</a:t>
            </a:r>
            <a:r>
              <a:rPr lang="pt-BR" sz="1200" smtClean="0">
                <a:solidFill>
                  <a:schemeClr val="tx1"/>
                </a:solidFill>
              </a:rPr>
              <a:t> </a:t>
            </a:r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248927" y="4122658"/>
            <a:ext cx="9575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“...manter a taxa básica de juros (taxa Selic) em níveis compatíveis com a meta estabelecida pelo Copom”  </a:t>
            </a:r>
          </a:p>
          <a:p>
            <a:pPr algn="ctr"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Escassez de moeda em circulação: impede a queda das taxas de juros de mercado. </a:t>
            </a:r>
          </a:p>
          <a:p>
            <a:pPr algn="ctr"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Justificativa</a:t>
            </a:r>
            <a:r>
              <a:rPr lang="pt-BR" sz="2600">
                <a:solidFill>
                  <a:schemeClr val="tx1"/>
                </a:solidFill>
              </a:rPr>
              <a:t>: combater a </a:t>
            </a:r>
            <a:r>
              <a:rPr lang="pt-BR" sz="2600" smtClean="0">
                <a:solidFill>
                  <a:schemeClr val="tx1"/>
                </a:solidFill>
              </a:rPr>
              <a:t>inflação</a:t>
            </a:r>
            <a:endParaRPr lang="pt-BR" sz="2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Taxas de juros </a:t>
            </a: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médias - setembro/2019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229332" y="1196752"/>
            <a:ext cx="95758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z="2800">
                <a:solidFill>
                  <a:schemeClr val="tx1"/>
                </a:solidFill>
              </a:rPr>
              <a:t>T</a:t>
            </a:r>
            <a:r>
              <a:rPr lang="pt-BR" sz="2800" smtClean="0">
                <a:solidFill>
                  <a:schemeClr val="tx1"/>
                </a:solidFill>
              </a:rPr>
              <a:t>axa </a:t>
            </a:r>
            <a:r>
              <a:rPr lang="pt-BR" sz="2800">
                <a:solidFill>
                  <a:schemeClr val="tx1"/>
                </a:solidFill>
              </a:rPr>
              <a:t>de juros média geral para pessoa </a:t>
            </a:r>
            <a:r>
              <a:rPr lang="pt-BR" sz="2800" smtClean="0">
                <a:solidFill>
                  <a:schemeClr val="tx1"/>
                </a:solidFill>
              </a:rPr>
              <a:t>física: 115,56% ao ano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Taxa </a:t>
            </a:r>
            <a:r>
              <a:rPr lang="pt-BR" sz="2600">
                <a:solidFill>
                  <a:schemeClr val="tx1"/>
                </a:solidFill>
              </a:rPr>
              <a:t>de juros média geral para pessoa </a:t>
            </a:r>
            <a:r>
              <a:rPr lang="pt-BR" sz="2600" smtClean="0">
                <a:solidFill>
                  <a:schemeClr val="tx1"/>
                </a:solidFill>
              </a:rPr>
              <a:t>jurídica: 47,64% ao ano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Fonte</a:t>
            </a:r>
            <a:r>
              <a:rPr lang="pt-BR" sz="2600">
                <a:solidFill>
                  <a:schemeClr val="tx1"/>
                </a:solidFill>
              </a:rPr>
              <a:t>: </a:t>
            </a:r>
            <a:r>
              <a:rPr lang="pt-BR" sz="2600" smtClean="0">
                <a:solidFill>
                  <a:schemeClr val="tx1"/>
                </a:solidFill>
              </a:rPr>
              <a:t>ANEFAC</a:t>
            </a:r>
          </a:p>
          <a:p>
            <a:pPr algn="just">
              <a:spcBef>
                <a:spcPts val="1200"/>
              </a:spcBef>
            </a:pPr>
            <a:r>
              <a:rPr lang="pt-BR" sz="120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pt-BR" sz="1200">
                <a:solidFill>
                  <a:schemeClr val="tx1"/>
                </a:solidFill>
                <a:hlinkClick r:id="rId3"/>
              </a:rPr>
              <a:t>://</a:t>
            </a:r>
            <a:r>
              <a:rPr lang="pt-BR" sz="1200" smtClean="0">
                <a:solidFill>
                  <a:schemeClr val="tx1"/>
                </a:solidFill>
                <a:hlinkClick r:id="rId3"/>
              </a:rPr>
              <a:t>3783fb27-40b2-47fa-ab2d-4ffef8b3c87b.filesusr.com/ugd/21624f_ac3f0734c8164f47a084ee0ba219b0de.pdf</a:t>
            </a:r>
            <a:r>
              <a:rPr lang="pt-BR" sz="1200" smtClean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120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Se </a:t>
            </a:r>
            <a:r>
              <a:rPr lang="pt-BR" sz="2600">
                <a:solidFill>
                  <a:schemeClr val="tx1"/>
                </a:solidFill>
              </a:rPr>
              <a:t>os bancos podem obter ganhos garantidos com as operações compromissadas, às custas do Banco Central, para que emprestar a pessoas e empresas a juros baixos</a:t>
            </a:r>
            <a:r>
              <a:rPr lang="pt-BR" sz="2600" smtClean="0">
                <a:solidFill>
                  <a:schemeClr val="tx1"/>
                </a:solidFill>
              </a:rPr>
              <a:t>?</a:t>
            </a:r>
          </a:p>
          <a:p>
            <a:pPr algn="just">
              <a:spcBef>
                <a:spcPts val="1200"/>
              </a:spcBef>
            </a:pPr>
            <a:endParaRPr lang="pt-BR" sz="26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pt-BR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Pressuposto básico do regime de metas de inflação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556792"/>
            <a:ext cx="9575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chemeClr val="tx1"/>
                </a:solidFill>
              </a:rPr>
              <a:t>Inflação causada por excesso de demanda, sendo necessário juros altos para se conter a alta de preços</a:t>
            </a:r>
            <a:endParaRPr lang="pt-BR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Busca da meta de inflação via altas taxas de juros, ignorando o Art. 3º da Lei 4.595/1964: “</a:t>
            </a:r>
            <a:r>
              <a:rPr lang="pt-BR" i="1">
                <a:solidFill>
                  <a:schemeClr val="tx1"/>
                </a:solidFill>
              </a:rPr>
              <a:t>A política do Conselho Monetário Nacional objetivará: (I) Adaptar o volume dos meios de pagamento ás reais necessidades da economia nacional e seu processo de desenvolvimento; (II) Regular o valor interno da moeda, para tanto prevenindo ou corrigindo os surtos inflacionários ou deflacionários de origem interna ou externa, </a:t>
            </a:r>
            <a:r>
              <a:rPr lang="pt-BR" i="1" u="sng">
                <a:solidFill>
                  <a:schemeClr val="tx1"/>
                </a:solidFill>
              </a:rPr>
              <a:t>as depressões econômicas e outros desequilíbrios oriundos de fenômenos conjunturais</a:t>
            </a:r>
            <a:r>
              <a:rPr lang="pt-BR" smtClean="0">
                <a:solidFill>
                  <a:schemeClr val="tx1"/>
                </a:solidFill>
              </a:rPr>
              <a:t>;”</a:t>
            </a:r>
            <a:endParaRPr lang="pt-BR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Poder Executivo apresentou o PLP 112/2019 para revogar estes itens da Lei </a:t>
            </a:r>
            <a:r>
              <a:rPr lang="pt-BR" smtClean="0">
                <a:solidFill>
                  <a:schemeClr val="tx1"/>
                </a:solidFill>
              </a:rPr>
              <a:t>4.595/1964 e criar o “depósito voluntário remunerado”.</a:t>
            </a: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36240"/>
            <a:ext cx="97775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Altas taxas de juros e escassez de moeda servem para controlar a inflação??? 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101929"/>
            <a:ext cx="95758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>
                <a:solidFill>
                  <a:schemeClr val="tx1"/>
                </a:solidFill>
              </a:rPr>
              <a:t>“Os preços administrados </a:t>
            </a:r>
            <a:r>
              <a:rPr lang="pt-BR" sz="2200" smtClean="0">
                <a:solidFill>
                  <a:schemeClr val="tx1"/>
                </a:solidFill>
              </a:rPr>
              <a:t>[pelo governo] foram </a:t>
            </a:r>
            <a:r>
              <a:rPr lang="pt-BR" sz="2200">
                <a:solidFill>
                  <a:schemeClr val="tx1"/>
                </a:solidFill>
              </a:rPr>
              <a:t>responsáveis por quase metade (49,1% do total de 90,8%) da inflação no período de 1995-2002”.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chemeClr val="tx1"/>
                </a:solidFill>
              </a:rPr>
              <a:t>Fonte: Banco Central - </a:t>
            </a:r>
            <a:r>
              <a:rPr lang="pt-BR" sz="2000" u="sng">
                <a:hlinkClick r:id="rId3"/>
              </a:rPr>
              <a:t>https://</a:t>
            </a:r>
            <a:r>
              <a:rPr lang="pt-BR" sz="2000" u="sng" smtClean="0">
                <a:hlinkClick r:id="rId3"/>
              </a:rPr>
              <a:t>www.bcb.gov.br/pec/wps/port/wps59.pdf</a:t>
            </a:r>
            <a:r>
              <a:rPr lang="pt-BR" sz="2000" u="sng" smtClean="0"/>
              <a:t>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2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chemeClr val="tx1"/>
                </a:solidFill>
              </a:rPr>
              <a:t>De  </a:t>
            </a:r>
            <a:r>
              <a:rPr lang="pt-BR" sz="2200">
                <a:solidFill>
                  <a:schemeClr val="tx1"/>
                </a:solidFill>
              </a:rPr>
              <a:t>janeiro  de  1995  a  maio  de  2016,  o  conjunto  dos  preços  administrados  </a:t>
            </a:r>
            <a:r>
              <a:rPr lang="pt-BR" sz="2200" smtClean="0">
                <a:solidFill>
                  <a:schemeClr val="tx1"/>
                </a:solidFill>
              </a:rPr>
              <a:t>[pelo governo] do  </a:t>
            </a:r>
            <a:r>
              <a:rPr lang="pt-BR" sz="2200">
                <a:solidFill>
                  <a:schemeClr val="tx1"/>
                </a:solidFill>
              </a:rPr>
              <a:t>IPCA  avançou 664,1%, enquanto o conjunto dos preços livres aumentou 301,3%. Entre os preços administrados que  mais  subiram,  destacam-se  os  preços  de  gás  de  botijão  (1257,8%)  e  plano  de  saúde (820,4</a:t>
            </a:r>
            <a:r>
              <a:rPr lang="pt-BR" sz="2200" smtClean="0">
                <a:solidFill>
                  <a:schemeClr val="tx1"/>
                </a:solidFill>
              </a:rPr>
              <a:t>%) - Fonte</a:t>
            </a:r>
            <a:r>
              <a:rPr lang="pt-BR" sz="2200">
                <a:solidFill>
                  <a:schemeClr val="tx1"/>
                </a:solidFill>
              </a:rPr>
              <a:t>: Banco </a:t>
            </a:r>
            <a:r>
              <a:rPr lang="pt-BR" sz="2200" smtClean="0">
                <a:solidFill>
                  <a:schemeClr val="tx1"/>
                </a:solidFill>
              </a:rPr>
              <a:t>Central - </a:t>
            </a:r>
            <a:r>
              <a:rPr lang="pt-BR" sz="2200" u="sng">
                <a:hlinkClick r:id="rId4"/>
              </a:rPr>
              <a:t>https://www.bcb.gov.br/content/cidadaniafinanceira/Documents/publicacoes/serie_pmf/FAQ%2005-Pre%C3%A7os%20Administrados.pdf</a:t>
            </a:r>
            <a:endParaRPr lang="pt-BR" sz="22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2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>
                <a:solidFill>
                  <a:schemeClr val="tx1"/>
                </a:solidFill>
              </a:rPr>
              <a:t>De junho de 2016 a julho de 2019, os “preços monitorados” do IPCA subiram 20,5%, enquanto os “preços livres” subiram 11,7%.  (Fonte: Séries Temporais nº 433 e 4449 do </a:t>
            </a:r>
            <a:r>
              <a:rPr lang="pt-BR" sz="2200" smtClean="0">
                <a:solidFill>
                  <a:schemeClr val="tx1"/>
                </a:solidFill>
              </a:rPr>
              <a:t>Banco Central)</a:t>
            </a:r>
          </a:p>
        </p:txBody>
      </p:sp>
    </p:spTree>
    <p:extLst>
      <p:ext uri="{BB962C8B-B14F-4D97-AF65-F5344CB8AC3E}">
        <p14:creationId xmlns:p14="http://schemas.microsoft.com/office/powerpoint/2010/main" val="2814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Operações Compromissadas crescem em meio à crise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936984"/>
            <a:ext cx="7920880" cy="546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48544" y="640523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Banco Central – Nota para a Imprensa – Mercado Aberto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Lucro dos bancos cresce em meio à crise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229332" y="1196752"/>
            <a:ext cx="957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ts val="1200"/>
              </a:spcBef>
            </a:pPr>
            <a:endParaRPr lang="pt-BR" sz="26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6224" y="5805264"/>
            <a:ext cx="900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lucro dos 12 meses terminados em junho/2019</a:t>
            </a:r>
            <a:endParaRPr lang="pt-BR" sz="15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4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Banco Central - Anexo Estatístico do Relatório de Estabilidade Financeira de outubro/2019</a:t>
            </a:r>
          </a:p>
          <a:p>
            <a:r>
              <a:rPr lang="pt-BR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pt-BR"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www.bcb.gov.br/content/publicacoes/ref/201910/RELESTAB201910-refAnexoEstatistico.xlsx</a:t>
            </a:r>
            <a:r>
              <a:rPr lang="pt-BR"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5" y="845808"/>
            <a:ext cx="8038713" cy="4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Custo das Operações Compromissadas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488" y="1159064"/>
            <a:ext cx="95615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 a 2018: </a:t>
            </a: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R$ 754 bilhões em valores correntes</a:t>
            </a: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R$ 937,8 bihões em valores de 2018 </a:t>
            </a: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(média de R$ 94 bilhões por ano) </a:t>
            </a:r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do que a “economia” que o governo alega ser necessário fazer com a “Reforma da Previdência”</a:t>
            </a:r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</a:t>
            </a: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apenas 6 meses já custaram R$ 39,96 bilhões</a:t>
            </a: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Balanços do Banco Central</a:t>
            </a:r>
            <a:endParaRPr lang="pt-BR" sz="28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0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com as Operações Compromissadas?</a:t>
            </a:r>
            <a:endParaRPr lang="pt-BR" sz="3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6976" y="951398"/>
            <a:ext cx="95615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Requerimento 1.458/2015 – CFT: Solicitou o nome dos beneficiários e valores pagos a cada um</a:t>
            </a: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Resposta do Banco Central:</a:t>
            </a: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>
                <a:solidFill>
                  <a:schemeClr val="tx1"/>
                </a:solidFill>
              </a:rPr>
              <a:t>Fonte: Resposta ao Requerimento de Informação nº 1458/2015 da Comissão de Finanças e Tributação. Disponível em: </a:t>
            </a:r>
            <a:r>
              <a:rPr lang="pt-BR" sz="1200" u="sng">
                <a:hlinkClick r:id="rId3"/>
              </a:rPr>
              <a:t>https://</a:t>
            </a:r>
            <a:r>
              <a:rPr lang="pt-BR" sz="1200" u="sng" smtClean="0">
                <a:hlinkClick r:id="rId3"/>
              </a:rPr>
              <a:t>www.camara.leg.br/proposicoesWeb/prop_mostrarintegra;jsessionid=6AC0423E0D7AA02431886313F64CD35E.proposicoesWebExterno2?codteor=1443521&amp;filename=Tramitacao-REQ+190/2015+CFT</a:t>
            </a:r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8" y="3212976"/>
            <a:ext cx="9574213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1955" y="6266928"/>
            <a:ext cx="953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SIGILO BANCÁRIO DE RECURSOS PÚBLICOS ????</a:t>
            </a:r>
            <a:endParaRPr lang="pt-BR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43167</TotalTime>
  <Words>791</Words>
  <Application>Microsoft Office PowerPoint</Application>
  <PresentationFormat>Papel A4 (210 x 297 mm)</PresentationFormat>
  <Paragraphs>92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1898</cp:revision>
  <cp:lastPrinted>2008-11-20T19:12:03Z</cp:lastPrinted>
  <dcterms:created xsi:type="dcterms:W3CDTF">2001-11-19T18:24:28Z</dcterms:created>
  <dcterms:modified xsi:type="dcterms:W3CDTF">2019-10-31T11:39:18Z</dcterms:modified>
</cp:coreProperties>
</file>