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2" r:id="rId4"/>
    <p:sldId id="273" r:id="rId5"/>
    <p:sldId id="271" r:id="rId6"/>
    <p:sldId id="275" r:id="rId7"/>
    <p:sldId id="279" r:id="rId8"/>
    <p:sldId id="278" r:id="rId9"/>
    <p:sldId id="277" r:id="rId10"/>
    <p:sldId id="276" r:id="rId11"/>
    <p:sldId id="269" r:id="rId12"/>
    <p:sldId id="262" r:id="rId13"/>
    <p:sldId id="270" r:id="rId14"/>
    <p:sldId id="280" r:id="rId15"/>
    <p:sldId id="259" r:id="rId16"/>
    <p:sldId id="261" r:id="rId17"/>
    <p:sldId id="281" r:id="rId18"/>
    <p:sldId id="263" r:id="rId19"/>
    <p:sldId id="264" r:id="rId20"/>
    <p:sldId id="267" r:id="rId21"/>
    <p:sldId id="265"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091"/>
    <a:srgbClr val="2445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snapToGrid="0" snapToObjects="1">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bg-BG"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Click to edit Master subtitle style</a:t>
            </a:r>
            <a:endParaRPr lang="en-US"/>
          </a:p>
        </p:txBody>
      </p:sp>
      <p:sp>
        <p:nvSpPr>
          <p:cNvPr id="4" name="Date Placeholder 3"/>
          <p:cNvSpPr>
            <a:spLocks noGrp="1"/>
          </p:cNvSpPr>
          <p:nvPr>
            <p:ph type="dt" sz="half" idx="10"/>
          </p:nvPr>
        </p:nvSpPr>
        <p:spPr/>
        <p:txBody>
          <a:bodyPr/>
          <a:lstStyle/>
          <a:p>
            <a:fld id="{BA560CDD-934F-9047-9FEA-2DBF3C42BCE7}"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957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4" name="Date Placeholder 3"/>
          <p:cNvSpPr>
            <a:spLocks noGrp="1"/>
          </p:cNvSpPr>
          <p:nvPr>
            <p:ph type="dt" sz="half" idx="10"/>
          </p:nvPr>
        </p:nvSpPr>
        <p:spPr/>
        <p:txBody>
          <a:bodyPr/>
          <a:lstStyle/>
          <a:p>
            <a:fld id="{BA560CDD-934F-9047-9FEA-2DBF3C42BCE7}"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406092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bg-BG"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4" name="Date Placeholder 3"/>
          <p:cNvSpPr>
            <a:spLocks noGrp="1"/>
          </p:cNvSpPr>
          <p:nvPr>
            <p:ph type="dt" sz="half" idx="10"/>
          </p:nvPr>
        </p:nvSpPr>
        <p:spPr/>
        <p:txBody>
          <a:bodyPr/>
          <a:lstStyle/>
          <a:p>
            <a:fld id="{BA560CDD-934F-9047-9FEA-2DBF3C42BCE7}"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227519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Click to edit Master title style</a:t>
            </a:r>
            <a:endParaRPr lang="en-US"/>
          </a:p>
        </p:txBody>
      </p:sp>
      <p:sp>
        <p:nvSpPr>
          <p:cNvPr id="3" name="Content Placeholder 2"/>
          <p:cNvSpPr>
            <a:spLocks noGrp="1"/>
          </p:cNvSpPr>
          <p:nvPr>
            <p:ph idx="1"/>
          </p:nvPr>
        </p:nvSpPr>
        <p:spPr/>
        <p:txBody>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4" name="Date Placeholder 3"/>
          <p:cNvSpPr>
            <a:spLocks noGrp="1"/>
          </p:cNvSpPr>
          <p:nvPr>
            <p:ph type="dt" sz="half" idx="10"/>
          </p:nvPr>
        </p:nvSpPr>
        <p:spPr/>
        <p:txBody>
          <a:bodyPr/>
          <a:lstStyle/>
          <a:p>
            <a:fld id="{BA560CDD-934F-9047-9FEA-2DBF3C42BCE7}"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230533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bg-BG"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Click to edit Master text styles</a:t>
            </a:r>
          </a:p>
        </p:txBody>
      </p:sp>
      <p:sp>
        <p:nvSpPr>
          <p:cNvPr id="4" name="Date Placeholder 3"/>
          <p:cNvSpPr>
            <a:spLocks noGrp="1"/>
          </p:cNvSpPr>
          <p:nvPr>
            <p:ph type="dt" sz="half" idx="10"/>
          </p:nvPr>
        </p:nvSpPr>
        <p:spPr/>
        <p:txBody>
          <a:bodyPr/>
          <a:lstStyle/>
          <a:p>
            <a:fld id="{BA560CDD-934F-9047-9FEA-2DBF3C42BCE7}"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3647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5" name="Date Placeholder 4"/>
          <p:cNvSpPr>
            <a:spLocks noGrp="1"/>
          </p:cNvSpPr>
          <p:nvPr>
            <p:ph type="dt" sz="half" idx="10"/>
          </p:nvPr>
        </p:nvSpPr>
        <p:spPr/>
        <p:txBody>
          <a:bodyPr/>
          <a:lstStyle/>
          <a:p>
            <a:fld id="{BA560CDD-934F-9047-9FEA-2DBF3C42BCE7}"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73720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7" name="Date Placeholder 6"/>
          <p:cNvSpPr>
            <a:spLocks noGrp="1"/>
          </p:cNvSpPr>
          <p:nvPr>
            <p:ph type="dt" sz="half" idx="10"/>
          </p:nvPr>
        </p:nvSpPr>
        <p:spPr/>
        <p:txBody>
          <a:bodyPr/>
          <a:lstStyle/>
          <a:p>
            <a:fld id="{BA560CDD-934F-9047-9FEA-2DBF3C42BCE7}" type="datetimeFigureOut">
              <a:rPr lang="en-US" smtClean="0"/>
              <a:pPr/>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40536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Click to edit Master title style</a:t>
            </a:r>
            <a:endParaRPr lang="en-US"/>
          </a:p>
        </p:txBody>
      </p:sp>
      <p:sp>
        <p:nvSpPr>
          <p:cNvPr id="3" name="Date Placeholder 2"/>
          <p:cNvSpPr>
            <a:spLocks noGrp="1"/>
          </p:cNvSpPr>
          <p:nvPr>
            <p:ph type="dt" sz="half" idx="10"/>
          </p:nvPr>
        </p:nvSpPr>
        <p:spPr/>
        <p:txBody>
          <a:bodyPr/>
          <a:lstStyle/>
          <a:p>
            <a:fld id="{BA560CDD-934F-9047-9FEA-2DBF3C42BCE7}" type="datetimeFigureOut">
              <a:rPr lang="en-US" smtClean="0"/>
              <a:pPr/>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24648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60CDD-934F-9047-9FEA-2DBF3C42BCE7}" type="datetimeFigureOut">
              <a:rPr lang="en-US" smtClean="0"/>
              <a:pPr/>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351150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bg-BG"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Click to edit Master text styles</a:t>
            </a:r>
          </a:p>
        </p:txBody>
      </p:sp>
      <p:sp>
        <p:nvSpPr>
          <p:cNvPr id="5" name="Date Placeholder 4"/>
          <p:cNvSpPr>
            <a:spLocks noGrp="1"/>
          </p:cNvSpPr>
          <p:nvPr>
            <p:ph type="dt" sz="half" idx="10"/>
          </p:nvPr>
        </p:nvSpPr>
        <p:spPr/>
        <p:txBody>
          <a:bodyPr/>
          <a:lstStyle/>
          <a:p>
            <a:fld id="{BA560CDD-934F-9047-9FEA-2DBF3C42BCE7}"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120815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bg-BG"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Click to edit Master text styles</a:t>
            </a:r>
          </a:p>
        </p:txBody>
      </p:sp>
      <p:sp>
        <p:nvSpPr>
          <p:cNvPr id="5" name="Date Placeholder 4"/>
          <p:cNvSpPr>
            <a:spLocks noGrp="1"/>
          </p:cNvSpPr>
          <p:nvPr>
            <p:ph type="dt" sz="half" idx="10"/>
          </p:nvPr>
        </p:nvSpPr>
        <p:spPr/>
        <p:txBody>
          <a:bodyPr/>
          <a:lstStyle/>
          <a:p>
            <a:fld id="{BA560CDD-934F-9047-9FEA-2DBF3C42BCE7}"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6064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0CDD-934F-9047-9FEA-2DBF3C42BCE7}" type="datetimeFigureOut">
              <a:rPr lang="en-US" smtClean="0"/>
              <a:pPr/>
              <a:t>6/24/2019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BF529-98BD-B54F-8334-8E8C696281CC}" type="slidenum">
              <a:rPr lang="en-US" smtClean="0"/>
              <a:pPr/>
              <a:t>‹nº›</a:t>
            </a:fld>
            <a:endParaRPr lang="en-US"/>
          </a:p>
        </p:txBody>
      </p:sp>
    </p:spTree>
    <p:extLst>
      <p:ext uri="{BB962C8B-B14F-4D97-AF65-F5344CB8AC3E}">
        <p14:creationId xmlns:p14="http://schemas.microsoft.com/office/powerpoint/2010/main" xmlns="" val="211343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se PPT SEFA 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486" y="-71637"/>
            <a:ext cx="9360832" cy="7022731"/>
          </a:xfrm>
          <a:prstGeom prst="rect">
            <a:avLst/>
          </a:prstGeom>
        </p:spPr>
      </p:pic>
      <p:sp>
        <p:nvSpPr>
          <p:cNvPr id="7" name="TextBox 6"/>
          <p:cNvSpPr txBox="1"/>
          <p:nvPr/>
        </p:nvSpPr>
        <p:spPr>
          <a:xfrm>
            <a:off x="1033777" y="1509623"/>
            <a:ext cx="7506374" cy="2554545"/>
          </a:xfrm>
          <a:prstGeom prst="rect">
            <a:avLst/>
          </a:prstGeom>
          <a:noFill/>
        </p:spPr>
        <p:txBody>
          <a:bodyPr wrap="square" rtlCol="0">
            <a:spAutoFit/>
          </a:bodyPr>
          <a:lstStyle/>
          <a:p>
            <a:pPr algn="ctr"/>
            <a:r>
              <a:rPr lang="pt-BR" sz="4000" b="1" dirty="0" smtClean="0">
                <a:solidFill>
                  <a:schemeClr val="bg1"/>
                </a:solidFill>
              </a:rPr>
              <a:t>AS COMPETÊNCIAS DO CONSELHO NACIONAL DE POLÍTICA FAZENDÁRIA, E AS DISPOSIÇÕES DA LEI COMPLENTAR n.º 160/19</a:t>
            </a:r>
            <a:endParaRPr lang="en-US" sz="4000" b="1" dirty="0">
              <a:solidFill>
                <a:schemeClr val="bg1"/>
              </a:solidFill>
            </a:endParaRPr>
          </a:p>
        </p:txBody>
      </p:sp>
      <p:pic>
        <p:nvPicPr>
          <p:cNvPr id="3" name="Picture 2" descr="assinatura ppt horizontal 2.png"/>
          <p:cNvPicPr>
            <a:picLocks noChangeAspect="1"/>
          </p:cNvPicPr>
          <p:nvPr/>
        </p:nvPicPr>
        <p:blipFill rotWithShape="1">
          <a:blip r:embed="rId3">
            <a:extLst>
              <a:ext uri="{28A0092B-C50C-407E-A947-70E740481C1C}">
                <a14:useLocalDpi xmlns:a14="http://schemas.microsoft.com/office/drawing/2010/main" xmlns="" val="0"/>
              </a:ext>
            </a:extLst>
          </a:blip>
          <a:srcRect t="33470" b="35541"/>
          <a:stretch/>
        </p:blipFill>
        <p:spPr>
          <a:xfrm>
            <a:off x="5471362" y="5833955"/>
            <a:ext cx="3290805" cy="563344"/>
          </a:xfrm>
          <a:prstGeom prst="rect">
            <a:avLst/>
          </a:prstGeom>
        </p:spPr>
      </p:pic>
    </p:spTree>
    <p:extLst>
      <p:ext uri="{BB962C8B-B14F-4D97-AF65-F5344CB8AC3E}">
        <p14:creationId xmlns:p14="http://schemas.microsoft.com/office/powerpoint/2010/main" xmlns="" val="3781981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 </a:t>
            </a:r>
            <a:r>
              <a:rPr lang="pt-BR" sz="4000" b="1" dirty="0" smtClean="0"/>
              <a:t>Critério para harmonização do IVA na União </a:t>
            </a:r>
            <a:r>
              <a:rPr lang="pt-BR" sz="4000" b="1" dirty="0" err="1" smtClean="0"/>
              <a:t>Europeia</a:t>
            </a:r>
            <a:endParaRPr lang="en-US" sz="4000"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a:xfrm>
            <a:off x="196947" y="1198934"/>
            <a:ext cx="8660703" cy="4927229"/>
          </a:xfrm>
        </p:spPr>
        <p:txBody>
          <a:bodyPr>
            <a:normAutofit fontScale="77500" lnSpcReduction="20000"/>
          </a:bodyPr>
          <a:lstStyle/>
          <a:p>
            <a:pPr algn="just" fontAlgn="base"/>
            <a:endParaRPr lang="pt-BR" sz="1900" b="1" dirty="0" smtClean="0"/>
          </a:p>
          <a:p>
            <a:pPr algn="just">
              <a:buNone/>
            </a:pPr>
            <a:r>
              <a:rPr lang="pt-BR" b="1" i="1" dirty="0" smtClean="0"/>
              <a:t>“Artigo 113.º</a:t>
            </a:r>
            <a:endParaRPr lang="en-US" b="1" i="1" dirty="0" smtClean="0"/>
          </a:p>
          <a:p>
            <a:pPr algn="just">
              <a:buNone/>
            </a:pPr>
            <a:r>
              <a:rPr lang="pt-BR" b="1" i="1" dirty="0" smtClean="0"/>
              <a:t>O Conselho, </a:t>
            </a:r>
            <a:r>
              <a:rPr lang="pt-BR" b="1" i="1" u="sng" dirty="0" smtClean="0"/>
              <a:t>deliberando por unanimidade</a:t>
            </a:r>
            <a:r>
              <a:rPr lang="pt-BR" b="1" i="1" dirty="0" smtClean="0"/>
              <a:t>, de acordo com um processo legislativo especial, e após consulta do Parlamento Europeu e do </a:t>
            </a:r>
            <a:r>
              <a:rPr lang="pt-BR" b="1" i="1" dirty="0" err="1" smtClean="0"/>
              <a:t>Comité</a:t>
            </a:r>
            <a:r>
              <a:rPr lang="pt-BR" b="1" i="1" dirty="0" smtClean="0"/>
              <a:t> </a:t>
            </a:r>
            <a:r>
              <a:rPr lang="pt-BR" b="1" i="1" dirty="0" err="1" smtClean="0"/>
              <a:t>Económico</a:t>
            </a:r>
            <a:r>
              <a:rPr lang="pt-BR" b="1" i="1" dirty="0" smtClean="0"/>
              <a:t> e Social, </a:t>
            </a:r>
            <a:r>
              <a:rPr lang="pt-BR" b="1" i="1" dirty="0" err="1" smtClean="0"/>
              <a:t>adopta</a:t>
            </a:r>
            <a:r>
              <a:rPr lang="pt-BR" b="1" i="1" dirty="0" smtClean="0"/>
              <a:t> as disposições relacionadas com a harmonização das legislações relativas aos impostos sobre o volume de negócios, aos impostos especiais de consumo e a outros impostos </a:t>
            </a:r>
            <a:r>
              <a:rPr lang="pt-BR" b="1" i="1" dirty="0" err="1" smtClean="0"/>
              <a:t>indirectos</a:t>
            </a:r>
            <a:r>
              <a:rPr lang="pt-BR" b="1" i="1" dirty="0" smtClean="0"/>
              <a:t>, </a:t>
            </a:r>
            <a:r>
              <a:rPr lang="pt-BR" b="1" i="1" u="sng" dirty="0" smtClean="0"/>
              <a:t>na medida em que essa harmonização seja necessária para assegurar o estabelecimento e o funcionamento do mercado interno e para evitar as distorções de concorrência.</a:t>
            </a:r>
            <a:r>
              <a:rPr lang="pt-BR" b="1" i="1" dirty="0" smtClean="0"/>
              <a:t>”</a:t>
            </a:r>
            <a:endParaRPr lang="en-US" b="1" i="1" dirty="0" smtClean="0"/>
          </a:p>
          <a:p>
            <a:pPr>
              <a:buNone/>
            </a:pPr>
            <a:r>
              <a:rPr lang="pt-BR" b="1" dirty="0" smtClean="0"/>
              <a:t>	(</a:t>
            </a:r>
            <a:r>
              <a:rPr lang="pt-BR" b="1" dirty="0" smtClean="0"/>
              <a:t>Versão consolidada do Tratado sobre o Funcionamento da União </a:t>
            </a:r>
            <a:r>
              <a:rPr lang="pt-BR" b="1" dirty="0" err="1" smtClean="0"/>
              <a:t>Europeia</a:t>
            </a:r>
            <a:r>
              <a:rPr lang="pt-BR" b="1" dirty="0" smtClean="0"/>
              <a:t>, publicado no Jornal Oficial da União </a:t>
            </a:r>
            <a:r>
              <a:rPr lang="pt-BR" b="1" dirty="0" err="1" smtClean="0"/>
              <a:t>Europeia</a:t>
            </a:r>
            <a:r>
              <a:rPr lang="pt-BR" b="1" dirty="0" smtClean="0"/>
              <a:t>  nº 2016/C 200/01, em 30.03.2010</a:t>
            </a:r>
            <a:r>
              <a:rPr lang="pt-BR" b="1" dirty="0" smtClean="0"/>
              <a:t>)</a:t>
            </a:r>
            <a:endParaRPr lang="en-US" b="1" dirty="0" smtClean="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solidFill>
                  <a:srgbClr val="00B0F0"/>
                </a:solidFill>
              </a:rPr>
              <a:t>Alíquotas interestaduais ICMS</a:t>
            </a:r>
            <a:endParaRPr lang="pt-BR" sz="3200" dirty="0">
              <a:solidFill>
                <a:srgbClr val="00B0F0"/>
              </a:solidFill>
            </a:endParaRPr>
          </a:p>
        </p:txBody>
      </p:sp>
      <p:pic>
        <p:nvPicPr>
          <p:cNvPr id="4" name="Espaço Reservado para Conteúdo 3" descr="Estados_do_Brasil.jpg.png"/>
          <p:cNvPicPr>
            <a:picLocks noGrp="1" noChangeAspect="1"/>
          </p:cNvPicPr>
          <p:nvPr>
            <p:ph idx="1"/>
          </p:nvPr>
        </p:nvPicPr>
        <p:blipFill>
          <a:blip r:embed="rId2" cstate="print"/>
          <a:stretch>
            <a:fillRect/>
          </a:stretch>
        </p:blipFill>
        <p:spPr>
          <a:xfrm>
            <a:off x="683568" y="1628800"/>
            <a:ext cx="7848872" cy="4824536"/>
          </a:xfrm>
        </p:spPr>
      </p:pic>
      <p:sp>
        <p:nvSpPr>
          <p:cNvPr id="5" name="Seta em curva para baixo 4"/>
          <p:cNvSpPr/>
          <p:nvPr/>
        </p:nvSpPr>
        <p:spPr>
          <a:xfrm>
            <a:off x="3635896" y="2420888"/>
            <a:ext cx="720080" cy="360040"/>
          </a:xfrm>
          <a:prstGeom prst="curved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solidFill>
                <a:schemeClr val="tx1"/>
              </a:solidFill>
            </a:endParaRPr>
          </a:p>
        </p:txBody>
      </p:sp>
      <p:sp>
        <p:nvSpPr>
          <p:cNvPr id="11" name="Seta para a esquerda 10"/>
          <p:cNvSpPr/>
          <p:nvPr/>
        </p:nvSpPr>
        <p:spPr>
          <a:xfrm>
            <a:off x="5220072" y="3068960"/>
            <a:ext cx="1440160" cy="216024"/>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12" name="Seta para cima 11"/>
          <p:cNvSpPr/>
          <p:nvPr/>
        </p:nvSpPr>
        <p:spPr>
          <a:xfrm>
            <a:off x="3995936" y="3068960"/>
            <a:ext cx="144016" cy="864096"/>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sp>
        <p:nvSpPr>
          <p:cNvPr id="13" name="Seta para cima 12"/>
          <p:cNvSpPr/>
          <p:nvPr/>
        </p:nvSpPr>
        <p:spPr>
          <a:xfrm>
            <a:off x="4716016" y="3140968"/>
            <a:ext cx="144016" cy="2520280"/>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pt-BR"/>
          </a:p>
        </p:txBody>
      </p:sp>
      <p:sp>
        <p:nvSpPr>
          <p:cNvPr id="16" name="Seta para cima 15"/>
          <p:cNvSpPr/>
          <p:nvPr/>
        </p:nvSpPr>
        <p:spPr>
          <a:xfrm>
            <a:off x="5004048" y="3212976"/>
            <a:ext cx="144016" cy="180020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pt-BR"/>
          </a:p>
        </p:txBody>
      </p:sp>
      <p:cxnSp>
        <p:nvCxnSpPr>
          <p:cNvPr id="18" name="Conector de seta reta 17"/>
          <p:cNvCxnSpPr>
            <a:endCxn id="16" idx="3"/>
          </p:cNvCxnSpPr>
          <p:nvPr/>
        </p:nvCxnSpPr>
        <p:spPr>
          <a:xfrm flipH="1" flipV="1">
            <a:off x="5148064" y="3284984"/>
            <a:ext cx="1584176"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779912" y="2132856"/>
            <a:ext cx="720080" cy="369332"/>
          </a:xfrm>
          <a:prstGeom prst="rect">
            <a:avLst/>
          </a:prstGeom>
          <a:noFill/>
        </p:spPr>
        <p:txBody>
          <a:bodyPr wrap="square" rtlCol="0">
            <a:spAutoFit/>
          </a:bodyPr>
          <a:lstStyle/>
          <a:p>
            <a:r>
              <a:rPr lang="pt-BR" dirty="0" smtClean="0">
                <a:solidFill>
                  <a:srgbClr val="FF0000"/>
                </a:solidFill>
              </a:rPr>
              <a:t>12%</a:t>
            </a:r>
            <a:endParaRPr lang="pt-BR" dirty="0">
              <a:solidFill>
                <a:srgbClr val="FF0000"/>
              </a:solidFill>
            </a:endParaRPr>
          </a:p>
        </p:txBody>
      </p:sp>
      <p:sp>
        <p:nvSpPr>
          <p:cNvPr id="20" name="CaixaDeTexto 19"/>
          <p:cNvSpPr txBox="1"/>
          <p:nvPr/>
        </p:nvSpPr>
        <p:spPr>
          <a:xfrm>
            <a:off x="6012160" y="3356992"/>
            <a:ext cx="864096" cy="369332"/>
          </a:xfrm>
          <a:prstGeom prst="rect">
            <a:avLst/>
          </a:prstGeom>
          <a:noFill/>
        </p:spPr>
        <p:txBody>
          <a:bodyPr wrap="square" rtlCol="0">
            <a:spAutoFit/>
          </a:bodyPr>
          <a:lstStyle/>
          <a:p>
            <a:r>
              <a:rPr lang="pt-BR" dirty="0" smtClean="0">
                <a:solidFill>
                  <a:srgbClr val="FF0000"/>
                </a:solidFill>
              </a:rPr>
              <a:t>12%</a:t>
            </a:r>
            <a:endParaRPr lang="pt-BR" dirty="0">
              <a:solidFill>
                <a:srgbClr val="FF0000"/>
              </a:solidFill>
            </a:endParaRPr>
          </a:p>
        </p:txBody>
      </p:sp>
      <p:sp>
        <p:nvSpPr>
          <p:cNvPr id="21" name="CaixaDeTexto 20"/>
          <p:cNvSpPr txBox="1"/>
          <p:nvPr/>
        </p:nvSpPr>
        <p:spPr>
          <a:xfrm>
            <a:off x="5220072" y="4653136"/>
            <a:ext cx="792088" cy="369332"/>
          </a:xfrm>
          <a:prstGeom prst="rect">
            <a:avLst/>
          </a:prstGeom>
          <a:noFill/>
        </p:spPr>
        <p:txBody>
          <a:bodyPr wrap="square" rtlCol="0">
            <a:spAutoFit/>
          </a:bodyPr>
          <a:lstStyle/>
          <a:p>
            <a:r>
              <a:rPr lang="pt-BR" dirty="0" smtClean="0">
                <a:solidFill>
                  <a:srgbClr val="FFFF00"/>
                </a:solidFill>
              </a:rPr>
              <a:t>7%</a:t>
            </a:r>
            <a:endParaRPr lang="pt-BR" dirty="0">
              <a:solidFill>
                <a:srgbClr val="FFFF00"/>
              </a:solidFill>
            </a:endParaRPr>
          </a:p>
        </p:txBody>
      </p:sp>
      <p:sp>
        <p:nvSpPr>
          <p:cNvPr id="22" name="CaixaDeTexto 21"/>
          <p:cNvSpPr txBox="1"/>
          <p:nvPr/>
        </p:nvSpPr>
        <p:spPr>
          <a:xfrm>
            <a:off x="4139952" y="4005064"/>
            <a:ext cx="648072" cy="369332"/>
          </a:xfrm>
          <a:prstGeom prst="rect">
            <a:avLst/>
          </a:prstGeom>
          <a:noFill/>
        </p:spPr>
        <p:txBody>
          <a:bodyPr wrap="square" rtlCol="0">
            <a:spAutoFit/>
          </a:bodyPr>
          <a:lstStyle/>
          <a:p>
            <a:r>
              <a:rPr lang="pt-BR" dirty="0" smtClean="0">
                <a:solidFill>
                  <a:srgbClr val="FFFF00"/>
                </a:solidFill>
              </a:rPr>
              <a:t>12%</a:t>
            </a:r>
            <a:endParaRPr lang="pt-BR" dirty="0">
              <a:solidFill>
                <a:srgbClr val="FFFF00"/>
              </a:solidFill>
            </a:endParaRPr>
          </a:p>
        </p:txBody>
      </p:sp>
      <p:sp>
        <p:nvSpPr>
          <p:cNvPr id="23" name="CaixaDeTexto 22"/>
          <p:cNvSpPr txBox="1"/>
          <p:nvPr/>
        </p:nvSpPr>
        <p:spPr>
          <a:xfrm>
            <a:off x="6300192" y="4077072"/>
            <a:ext cx="792088" cy="369332"/>
          </a:xfrm>
          <a:prstGeom prst="rect">
            <a:avLst/>
          </a:prstGeom>
          <a:noFill/>
        </p:spPr>
        <p:txBody>
          <a:bodyPr wrap="square" rtlCol="0">
            <a:spAutoFit/>
          </a:bodyPr>
          <a:lstStyle/>
          <a:p>
            <a:r>
              <a:rPr lang="pt-BR" dirty="0" smtClean="0">
                <a:solidFill>
                  <a:srgbClr val="FFFF00"/>
                </a:solidFill>
              </a:rPr>
              <a:t>12%</a:t>
            </a:r>
            <a:endParaRPr lang="pt-BR" dirty="0">
              <a:solidFill>
                <a:srgbClr val="FFFF00"/>
              </a:solidFill>
            </a:endParaRPr>
          </a:p>
        </p:txBody>
      </p:sp>
      <p:sp>
        <p:nvSpPr>
          <p:cNvPr id="27" name="CaixaDeTexto 26"/>
          <p:cNvSpPr txBox="1"/>
          <p:nvPr/>
        </p:nvSpPr>
        <p:spPr>
          <a:xfrm>
            <a:off x="4788024" y="2276872"/>
            <a:ext cx="720080" cy="369332"/>
          </a:xfrm>
          <a:prstGeom prst="rect">
            <a:avLst/>
          </a:prstGeom>
          <a:noFill/>
        </p:spPr>
        <p:txBody>
          <a:bodyPr wrap="square" rtlCol="0">
            <a:spAutoFit/>
          </a:bodyPr>
          <a:lstStyle/>
          <a:p>
            <a:r>
              <a:rPr lang="pt-BR" dirty="0" smtClean="0">
                <a:solidFill>
                  <a:srgbClr val="FF0000"/>
                </a:solidFill>
              </a:rPr>
              <a:t>12%</a:t>
            </a:r>
            <a:endParaRPr lang="pt-BR" dirty="0">
              <a:solidFill>
                <a:srgbClr val="FF0000"/>
              </a:solidFill>
            </a:endParaRPr>
          </a:p>
        </p:txBody>
      </p:sp>
      <p:sp>
        <p:nvSpPr>
          <p:cNvPr id="30" name="CaixaDeTexto 29"/>
          <p:cNvSpPr txBox="1"/>
          <p:nvPr/>
        </p:nvSpPr>
        <p:spPr>
          <a:xfrm>
            <a:off x="3923928" y="5157192"/>
            <a:ext cx="720080" cy="369332"/>
          </a:xfrm>
          <a:prstGeom prst="rect">
            <a:avLst/>
          </a:prstGeom>
          <a:noFill/>
        </p:spPr>
        <p:txBody>
          <a:bodyPr wrap="square" rtlCol="0">
            <a:spAutoFit/>
          </a:bodyPr>
          <a:lstStyle/>
          <a:p>
            <a:r>
              <a:rPr lang="pt-BR" dirty="0" smtClean="0">
                <a:solidFill>
                  <a:srgbClr val="FF0000"/>
                </a:solidFill>
              </a:rPr>
              <a:t>7 %</a:t>
            </a:r>
            <a:endParaRPr lang="pt-BR" dirty="0">
              <a:solidFill>
                <a:srgbClr val="FF0000"/>
              </a:solidFill>
            </a:endParaRPr>
          </a:p>
        </p:txBody>
      </p:sp>
      <p:sp>
        <p:nvSpPr>
          <p:cNvPr id="32" name="Seta para a direita 31"/>
          <p:cNvSpPr/>
          <p:nvPr/>
        </p:nvSpPr>
        <p:spPr>
          <a:xfrm>
            <a:off x="5004048" y="2564904"/>
            <a:ext cx="288032"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down)">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down)">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down)">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1" grpId="0" animBg="1"/>
      <p:bldP spid="12" grpId="0" animBg="1"/>
      <p:bldP spid="13" grpId="0" animBg="1"/>
      <p:bldP spid="16" grpId="0" animBg="1"/>
      <p:bldP spid="19" grpId="0"/>
      <p:bldP spid="20" grpId="0"/>
      <p:bldP spid="21" grpId="0"/>
      <p:bldP spid="22" grpId="0"/>
      <p:bldP spid="23" grpId="0"/>
      <p:bldP spid="27" grpId="0"/>
      <p:bldP spid="30"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i="1" dirty="0" smtClean="0"/>
          </a:p>
          <a:p>
            <a:pPr algn="ctr"/>
            <a:endParaRPr lang="en-US"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Título 10"/>
          <p:cNvSpPr>
            <a:spLocks noGrp="1"/>
          </p:cNvSpPr>
          <p:nvPr>
            <p:ph type="title"/>
          </p:nvPr>
        </p:nvSpPr>
        <p:spPr/>
        <p:txBody>
          <a:bodyPr>
            <a:normAutofit fontScale="90000"/>
          </a:bodyPr>
          <a:lstStyle/>
          <a:p>
            <a:r>
              <a:rPr lang="pt-BR" sz="4000" dirty="0" smtClean="0">
                <a:solidFill>
                  <a:schemeClr val="bg1"/>
                </a:solidFill>
              </a:rPr>
              <a:t>A GUERRA FISCAL NO BRASIL</a:t>
            </a:r>
            <a:r>
              <a:rPr lang="pt-BR" dirty="0" smtClean="0"/>
              <a:t/>
            </a:r>
            <a:br>
              <a:rPr lang="pt-BR" dirty="0" smtClean="0"/>
            </a:br>
            <a:endParaRPr lang="pt-BR" dirty="0"/>
          </a:p>
        </p:txBody>
      </p:sp>
      <p:sp>
        <p:nvSpPr>
          <p:cNvPr id="7" name="Espaço Reservado para Conteúdo 6"/>
          <p:cNvSpPr>
            <a:spLocks noGrp="1"/>
          </p:cNvSpPr>
          <p:nvPr>
            <p:ph idx="1"/>
          </p:nvPr>
        </p:nvSpPr>
        <p:spPr/>
        <p:txBody>
          <a:bodyPr>
            <a:normAutofit/>
          </a:bodyPr>
          <a:lstStyle/>
          <a:p>
            <a:pPr algn="just">
              <a:buNone/>
            </a:pPr>
            <a:r>
              <a:rPr lang="pt-BR" b="1" dirty="0" smtClean="0"/>
              <a:t>Panorama sobre a Guerra Fiscal de </a:t>
            </a:r>
            <a:r>
              <a:rPr lang="pt-BR" b="1" dirty="0" smtClean="0"/>
              <a:t>ICMS:</a:t>
            </a:r>
            <a:endParaRPr lang="pt-BR" dirty="0" smtClean="0"/>
          </a:p>
          <a:p>
            <a:pPr algn="just"/>
            <a:endParaRPr lang="pt-BR" dirty="0" smtClean="0"/>
          </a:p>
          <a:p>
            <a:pPr algn="just"/>
            <a:r>
              <a:rPr lang="pt-BR" b="1" dirty="0" smtClean="0"/>
              <a:t>Em junho de 2011, o Supremo Tribunal Federal (STF) considerou inconstitucionais 23 formas de incentivos fiscais que envolvem redução do Imposto sobre a Circulação de Mercadorias e Serviços (ICMS) para atrair empresas;</a:t>
            </a:r>
          </a:p>
          <a:p>
            <a:pPr algn="just">
              <a:buNone/>
            </a:pPr>
            <a:endParaRPr lang="pt-BR" sz="2000" dirty="0" smtClean="0"/>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1" y="0"/>
            <a:ext cx="9144000"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200" b="1" dirty="0" smtClean="0">
                <a:cs typeface="Times New Roman" pitchFamily="18" charset="0"/>
              </a:rPr>
              <a:t>Posição do STF</a:t>
            </a:r>
            <a:endParaRPr lang="en-US" sz="3200"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p:txBody>
          <a:bodyPr>
            <a:normAutofit fontScale="85000" lnSpcReduction="20000"/>
          </a:bodyPr>
          <a:lstStyle/>
          <a:p>
            <a:pPr algn="just" fontAlgn="base"/>
            <a:endParaRPr lang="pt-BR" sz="1900" b="1" dirty="0" smtClean="0"/>
          </a:p>
          <a:p>
            <a:pPr algn="just">
              <a:buFont typeface="Arial" charset="0"/>
              <a:buNone/>
            </a:pPr>
            <a:r>
              <a:rPr lang="pt-BR" b="1" dirty="0" smtClean="0"/>
              <a:t>O Ministro do STF Gilmar Mendes propôs, em 30.03.2012, súmula vinculante, PSV 69, com a seguinte redação:</a:t>
            </a:r>
          </a:p>
          <a:p>
            <a:pPr algn="just">
              <a:buFont typeface="Arial" charset="0"/>
              <a:buNone/>
            </a:pPr>
            <a:endParaRPr lang="en-US" dirty="0" smtClean="0"/>
          </a:p>
          <a:p>
            <a:pPr algn="just">
              <a:buFont typeface="Arial" charset="0"/>
              <a:buNone/>
            </a:pPr>
            <a:r>
              <a:rPr lang="pt-BR" b="1" dirty="0" smtClean="0"/>
              <a:t>	</a:t>
            </a:r>
          </a:p>
          <a:p>
            <a:pPr algn="just">
              <a:buFont typeface="Arial" charset="0"/>
              <a:buNone/>
            </a:pPr>
            <a:r>
              <a:rPr lang="pt-BR" b="1" i="1" dirty="0" smtClean="0"/>
              <a:t>“Súmula vinculante nº X – Qualquer isenção, incentivo, redução de alíquota ou de base de cálculo, crédito presumido, dispensa de pagamento ou outro benefício fiscal relativo ao ICMS, concedido sem prévia aprovação em convênio celebrado no âmbito do CONFAZ, é inconstitucional.”</a:t>
            </a:r>
            <a:endParaRPr lang="en-US" i="1" dirty="0" smtClean="0"/>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i="1" dirty="0" smtClean="0"/>
          </a:p>
          <a:p>
            <a:pPr algn="ctr"/>
            <a:endParaRPr lang="en-US"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Título 10"/>
          <p:cNvSpPr>
            <a:spLocks noGrp="1"/>
          </p:cNvSpPr>
          <p:nvPr>
            <p:ph type="title"/>
          </p:nvPr>
        </p:nvSpPr>
        <p:spPr/>
        <p:txBody>
          <a:bodyPr>
            <a:normAutofit fontScale="90000"/>
          </a:bodyPr>
          <a:lstStyle/>
          <a:p>
            <a:r>
              <a:rPr lang="pt-BR" sz="4000" dirty="0" smtClean="0">
                <a:solidFill>
                  <a:schemeClr val="bg1"/>
                </a:solidFill>
              </a:rPr>
              <a:t>A GUERRA FISCAL NO BRASIL</a:t>
            </a:r>
            <a:r>
              <a:rPr lang="pt-BR" dirty="0" smtClean="0"/>
              <a:t/>
            </a:r>
            <a:br>
              <a:rPr lang="pt-BR" dirty="0" smtClean="0"/>
            </a:br>
            <a:endParaRPr lang="pt-BR" dirty="0"/>
          </a:p>
        </p:txBody>
      </p:sp>
      <p:sp>
        <p:nvSpPr>
          <p:cNvPr id="7" name="Espaço Reservado para Conteúdo 6"/>
          <p:cNvSpPr>
            <a:spLocks noGrp="1"/>
          </p:cNvSpPr>
          <p:nvPr>
            <p:ph idx="1"/>
          </p:nvPr>
        </p:nvSpPr>
        <p:spPr/>
        <p:txBody>
          <a:bodyPr>
            <a:normAutofit/>
          </a:bodyPr>
          <a:lstStyle/>
          <a:p>
            <a:pPr algn="just">
              <a:buNone/>
            </a:pPr>
            <a:r>
              <a:rPr lang="pt-BR" sz="3600" b="1" dirty="0" smtClean="0"/>
              <a:t>Panorama sobre a Guerra Fiscal de </a:t>
            </a:r>
            <a:r>
              <a:rPr lang="pt-BR" sz="3600" b="1" dirty="0" smtClean="0"/>
              <a:t>ICMS:</a:t>
            </a:r>
            <a:endParaRPr lang="pt-BR" sz="3600" dirty="0" smtClean="0"/>
          </a:p>
          <a:p>
            <a:pPr algn="just">
              <a:buNone/>
            </a:pPr>
            <a:endParaRPr lang="pt-BR" sz="3600" dirty="0" smtClean="0"/>
          </a:p>
          <a:p>
            <a:pPr algn="just"/>
            <a:r>
              <a:rPr lang="pt-BR" sz="3600" b="1" dirty="0" smtClean="0"/>
              <a:t>Resolução do Senado </a:t>
            </a:r>
            <a:r>
              <a:rPr lang="pt-BR" sz="3600" b="1" dirty="0" smtClean="0"/>
              <a:t>nº </a:t>
            </a:r>
            <a:r>
              <a:rPr lang="pt-BR" sz="3600" b="1" dirty="0" smtClean="0"/>
              <a:t>13/2012</a:t>
            </a:r>
            <a:endParaRPr lang="pt-BR" sz="3600" b="1" dirty="0" smtClean="0"/>
          </a:p>
          <a:p>
            <a:endParaRPr lang="pt-BR" sz="3600" dirty="0" smtClean="0"/>
          </a:p>
          <a:p>
            <a:r>
              <a:rPr lang="pt-BR" sz="3600" b="1" dirty="0" smtClean="0"/>
              <a:t>EC 87/2015</a:t>
            </a:r>
            <a:endParaRPr lang="pt-BR" sz="3600" b="1"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5" name="Título 4"/>
          <p:cNvSpPr>
            <a:spLocks noGrp="1"/>
          </p:cNvSpPr>
          <p:nvPr>
            <p:ph type="title"/>
          </p:nvPr>
        </p:nvSpPr>
        <p:spPr/>
        <p:txBody>
          <a:bodyPr>
            <a:normAutofit fontScale="90000"/>
          </a:bodyPr>
          <a:lstStyle/>
          <a:p>
            <a:r>
              <a:rPr lang="pt-BR" sz="4000" b="1" dirty="0" smtClean="0">
                <a:solidFill>
                  <a:srgbClr val="FF0000"/>
                </a:solidFill>
              </a:rPr>
              <a:t>Lei Complementar nº 160/17 e seus reflexos sobre a Guerra Fiscal</a:t>
            </a:r>
            <a:r>
              <a:rPr lang="pt-BR" dirty="0" smtClean="0"/>
              <a:t/>
            </a:r>
            <a:br>
              <a:rPr lang="pt-BR" dirty="0" smtClean="0"/>
            </a:br>
            <a:endParaRPr lang="pt-BR" dirty="0"/>
          </a:p>
        </p:txBody>
      </p:sp>
      <p:sp>
        <p:nvSpPr>
          <p:cNvPr id="7" name="Espaço Reservado para Conteúdo 6"/>
          <p:cNvSpPr>
            <a:spLocks noGrp="1"/>
          </p:cNvSpPr>
          <p:nvPr>
            <p:ph idx="1"/>
          </p:nvPr>
        </p:nvSpPr>
        <p:spPr>
          <a:xfrm>
            <a:off x="196947" y="1600200"/>
            <a:ext cx="8660703" cy="4525963"/>
          </a:xfrm>
        </p:spPr>
        <p:txBody>
          <a:bodyPr>
            <a:normAutofit fontScale="70000" lnSpcReduction="20000"/>
          </a:bodyPr>
          <a:lstStyle/>
          <a:p>
            <a:pPr>
              <a:buNone/>
            </a:pPr>
            <a:endParaRPr lang="pt-BR" dirty="0" smtClean="0"/>
          </a:p>
          <a:p>
            <a:pPr algn="just">
              <a:buNone/>
            </a:pPr>
            <a:r>
              <a:rPr lang="pt-BR" dirty="0" smtClean="0"/>
              <a:t>    </a:t>
            </a:r>
            <a:r>
              <a:rPr lang="pt-BR" sz="4000" b="1" dirty="0" smtClean="0"/>
              <a:t>Permite aos Estados e ao Distrito Federal deliberar sobre a remissão dos créditos tributários, constituídos ou não, decorrentes das isenções, dos incentivos e dos benefícios fiscais ou financeiro-fiscais instituídos em desacordo com o disposto na alínea “g” do inciso XII do § 2º do art. 155 da Constituição Federal e a </a:t>
            </a:r>
            <a:r>
              <a:rPr lang="pt-BR" sz="4000" b="1" dirty="0" err="1" smtClean="0"/>
              <a:t>reinstituição</a:t>
            </a:r>
            <a:r>
              <a:rPr lang="pt-BR" sz="4000" b="1" dirty="0" smtClean="0"/>
              <a:t> das respectivas isenções, incentivos e benefícios fiscais ou financeiro-fiscais.</a:t>
            </a:r>
          </a:p>
          <a:p>
            <a:pPr>
              <a:buNone/>
            </a:pPr>
            <a:endParaRPr lang="pt-BR" sz="4000" b="1" dirty="0" smtClean="0"/>
          </a:p>
          <a:p>
            <a:pPr>
              <a:buNone/>
            </a:pPr>
            <a:r>
              <a:rPr lang="pt-BR" sz="4000" b="1" dirty="0" smtClean="0"/>
              <a:t>•    Convênio CONFAZ nº 190/17</a:t>
            </a:r>
            <a:r>
              <a:rPr lang="pt-BR" sz="4000" b="1" dirty="0" smtClean="0"/>
              <a:t>;</a:t>
            </a:r>
            <a:endParaRPr lang="pt-BR" dirty="0"/>
          </a:p>
        </p:txBody>
      </p:sp>
      <p:sp>
        <p:nvSpPr>
          <p:cNvPr id="8" name="Rectangle 8"/>
          <p:cNvSpPr/>
          <p:nvPr/>
        </p:nvSpPr>
        <p:spPr>
          <a:xfrm>
            <a:off x="-88609" y="0"/>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i="1" dirty="0" smtClean="0"/>
          </a:p>
          <a:p>
            <a:pPr algn="ctr"/>
            <a:r>
              <a:rPr lang="en-US" sz="3600" dirty="0" smtClean="0">
                <a:solidFill>
                  <a:schemeClr val="bg1"/>
                </a:solidFill>
              </a:rPr>
              <a:t>LEI </a:t>
            </a:r>
            <a:r>
              <a:rPr lang="en-US" sz="3600" dirty="0" smtClean="0">
                <a:solidFill>
                  <a:schemeClr val="bg1"/>
                </a:solidFill>
              </a:rPr>
              <a:t>COMPLEMENTAR </a:t>
            </a:r>
            <a:r>
              <a:rPr lang="en-US" sz="3600" dirty="0" smtClean="0">
                <a:solidFill>
                  <a:schemeClr val="bg1"/>
                </a:solidFill>
              </a:rPr>
              <a:t>160/17</a:t>
            </a:r>
            <a:endParaRPr lang="en-US" sz="3600" dirty="0">
              <a:solidFill>
                <a:schemeClr val="bg1"/>
              </a:solidFill>
            </a:endParaRPr>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0" name="Título 9"/>
          <p:cNvSpPr>
            <a:spLocks noGrp="1"/>
          </p:cNvSpPr>
          <p:nvPr>
            <p:ph type="title"/>
          </p:nvPr>
        </p:nvSpPr>
        <p:spPr/>
        <p:txBody>
          <a:bodyPr/>
          <a:lstStyle/>
          <a:p>
            <a:endParaRPr lang="pt-BR"/>
          </a:p>
        </p:txBody>
      </p:sp>
      <p:sp>
        <p:nvSpPr>
          <p:cNvPr id="7" name="Espaço Reservado para Conteúdo 6"/>
          <p:cNvSpPr>
            <a:spLocks noGrp="1"/>
          </p:cNvSpPr>
          <p:nvPr>
            <p:ph idx="1"/>
          </p:nvPr>
        </p:nvSpPr>
        <p:spPr/>
        <p:txBody>
          <a:bodyPr>
            <a:normAutofit fontScale="92500" lnSpcReduction="20000"/>
          </a:bodyPr>
          <a:lstStyle/>
          <a:p>
            <a:pPr algn="just"/>
            <a:r>
              <a:rPr lang="pt-BR" b="1" dirty="0" smtClean="0"/>
              <a:t>Remissão, anistia e </a:t>
            </a:r>
            <a:r>
              <a:rPr lang="pt-BR" b="1" dirty="0" err="1" smtClean="0"/>
              <a:t>reinstituição</a:t>
            </a:r>
            <a:r>
              <a:rPr lang="pt-BR" b="1" dirty="0" smtClean="0"/>
              <a:t> dos benefícios fiscais, condicionantes a serem atendidas (cláusula segunda do Convênio ICMS 190/2017):</a:t>
            </a:r>
          </a:p>
          <a:p>
            <a:pPr algn="just"/>
            <a:endParaRPr lang="pt-BR" b="1" dirty="0" smtClean="0"/>
          </a:p>
          <a:p>
            <a:pPr lvl="0" algn="just"/>
            <a:r>
              <a:rPr lang="pt-BR" b="1" dirty="0" smtClean="0"/>
              <a:t>publicar, no diário oficial, relação com a identificação de todos os atos normativos relativos aos benefícios fiscais, instituídos por legislação estadual ou distrital publicada até 8 de agosto de 2017, em desacordo com o disposto na alínea “g” do inciso XII do § 2º do art. 155 da Constituição Federal;</a:t>
            </a:r>
          </a:p>
          <a:p>
            <a:pPr lvl="0" algn="just"/>
            <a:endParaRPr lang="pt-BR" b="1" dirty="0" smtClean="0"/>
          </a:p>
          <a:p>
            <a:endParaRPr lang="pt-BR" dirty="0"/>
          </a:p>
        </p:txBody>
      </p:sp>
      <p:sp>
        <p:nvSpPr>
          <p:cNvPr id="8"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600" b="1" dirty="0" smtClean="0">
                <a:solidFill>
                  <a:schemeClr val="bg1"/>
                </a:solidFill>
              </a:rPr>
              <a:t>Requisitos a serem cumpridos pelos Estados</a:t>
            </a:r>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0" name="Título 9"/>
          <p:cNvSpPr>
            <a:spLocks noGrp="1"/>
          </p:cNvSpPr>
          <p:nvPr>
            <p:ph type="title"/>
          </p:nvPr>
        </p:nvSpPr>
        <p:spPr/>
        <p:txBody>
          <a:bodyPr/>
          <a:lstStyle/>
          <a:p>
            <a:endParaRPr lang="pt-BR"/>
          </a:p>
        </p:txBody>
      </p:sp>
      <p:sp>
        <p:nvSpPr>
          <p:cNvPr id="7" name="Espaço Reservado para Conteúdo 6"/>
          <p:cNvSpPr>
            <a:spLocks noGrp="1"/>
          </p:cNvSpPr>
          <p:nvPr>
            <p:ph idx="1"/>
          </p:nvPr>
        </p:nvSpPr>
        <p:spPr/>
        <p:txBody>
          <a:bodyPr>
            <a:normAutofit lnSpcReduction="10000"/>
          </a:bodyPr>
          <a:lstStyle/>
          <a:p>
            <a:pPr lvl="0" algn="just"/>
            <a:endParaRPr lang="pt-BR" b="1" dirty="0" smtClean="0"/>
          </a:p>
          <a:p>
            <a:pPr lvl="0" algn="just"/>
            <a:r>
              <a:rPr lang="pt-BR" b="1" dirty="0" smtClean="0"/>
              <a:t>efetuar o registro e o depósito, na Secretaria Executiva do CONFAZ, da documentação comprobatória correspondente aos atos concessivos dos benefícios fiscais, inclusive os correspondentes atos normativos, que devem ser disponibilizados no Portal Nacional da Transparência Tributária do sítio eletrônico do CONFAZ.</a:t>
            </a:r>
          </a:p>
          <a:p>
            <a:endParaRPr lang="pt-BR" dirty="0"/>
          </a:p>
        </p:txBody>
      </p:sp>
      <p:sp>
        <p:nvSpPr>
          <p:cNvPr id="8"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600" b="1" dirty="0" smtClean="0">
                <a:solidFill>
                  <a:schemeClr val="bg1"/>
                </a:solidFill>
              </a:rPr>
              <a:t>Requisitos a serem cumpridos pelos Estados</a:t>
            </a:r>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5" name="Título 4"/>
          <p:cNvSpPr>
            <a:spLocks noGrp="1"/>
          </p:cNvSpPr>
          <p:nvPr>
            <p:ph type="title"/>
          </p:nvPr>
        </p:nvSpPr>
        <p:spPr/>
        <p:txBody>
          <a:bodyPr>
            <a:normAutofit fontScale="90000"/>
          </a:bodyPr>
          <a:lstStyle/>
          <a:p>
            <a:r>
              <a:rPr lang="pt-BR" sz="4000" b="1" dirty="0" smtClean="0">
                <a:solidFill>
                  <a:srgbClr val="FF0000"/>
                </a:solidFill>
              </a:rPr>
              <a:t>Lei Complementar nº 160/17 e seus reflexos sobre a Guerra Fiscal</a:t>
            </a:r>
            <a:r>
              <a:rPr lang="pt-BR" dirty="0" smtClean="0"/>
              <a:t/>
            </a:r>
            <a:br>
              <a:rPr lang="pt-BR" dirty="0" smtClean="0"/>
            </a:br>
            <a:endParaRPr lang="pt-BR" dirty="0"/>
          </a:p>
        </p:txBody>
      </p:sp>
      <p:sp>
        <p:nvSpPr>
          <p:cNvPr id="7" name="Espaço Reservado para Conteúdo 6"/>
          <p:cNvSpPr>
            <a:spLocks noGrp="1"/>
          </p:cNvSpPr>
          <p:nvPr>
            <p:ph idx="1"/>
          </p:nvPr>
        </p:nvSpPr>
        <p:spPr/>
        <p:txBody>
          <a:bodyPr>
            <a:normAutofit fontScale="92500" lnSpcReduction="20000"/>
          </a:bodyPr>
          <a:lstStyle/>
          <a:p>
            <a:pPr>
              <a:buNone/>
            </a:pPr>
            <a:endParaRPr lang="pt-BR" b="1" dirty="0" smtClean="0"/>
          </a:p>
          <a:p>
            <a:pPr>
              <a:buNone/>
            </a:pPr>
            <a:r>
              <a:rPr lang="pt-BR" sz="3000" b="1" dirty="0" smtClean="0"/>
              <a:t>Condicionante relativa a publicação, cumprida pelo Estado do Pará:</a:t>
            </a:r>
          </a:p>
          <a:p>
            <a:pPr>
              <a:buNone/>
            </a:pPr>
            <a:endParaRPr lang="pt-BR" sz="3000" b="1" dirty="0" smtClean="0"/>
          </a:p>
          <a:p>
            <a:pPr lvl="0" algn="just"/>
            <a:r>
              <a:rPr lang="pt-BR" sz="3000" b="1" dirty="0" smtClean="0"/>
              <a:t>Decreto nº 2.014/2018 (alterado pelos Decretos nº 2.122/2018, 2.168/2018 e 2.301/2018), com a relação dos atos normativos vigentes e não vigentes em 8/8/2017, os quais concederam benefícios fiscais em desacordo com o disposto na alínea “g” do inciso XII do § 2º do art. 155 da Constituição Federal</a:t>
            </a:r>
            <a:r>
              <a:rPr lang="pt-BR" sz="3000" b="1" dirty="0" smtClean="0"/>
              <a:t>.</a:t>
            </a:r>
            <a:r>
              <a:rPr lang="pt-BR" dirty="0" smtClean="0"/>
              <a:t/>
            </a:r>
            <a:br>
              <a:rPr lang="pt-BR" dirty="0" smtClean="0"/>
            </a:br>
            <a:endParaRPr lang="pt-BR" dirty="0"/>
          </a:p>
        </p:txBody>
      </p:sp>
      <p:sp>
        <p:nvSpPr>
          <p:cNvPr id="8" name="Rectangle 8"/>
          <p:cNvSpPr/>
          <p:nvPr/>
        </p:nvSpPr>
        <p:spPr>
          <a:xfrm>
            <a:off x="-88609" y="0"/>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600" dirty="0" smtClean="0">
                <a:solidFill>
                  <a:schemeClr val="bg1"/>
                </a:solidFill>
              </a:rPr>
              <a:t>Condicionantes</a:t>
            </a:r>
            <a:r>
              <a:rPr lang="pt-BR" sz="3600" dirty="0" smtClean="0">
                <a:solidFill>
                  <a:srgbClr val="FF0000"/>
                </a:solidFill>
              </a:rPr>
              <a:t> </a:t>
            </a:r>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5" name="Título 4"/>
          <p:cNvSpPr>
            <a:spLocks noGrp="1"/>
          </p:cNvSpPr>
          <p:nvPr>
            <p:ph type="title"/>
          </p:nvPr>
        </p:nvSpPr>
        <p:spPr/>
        <p:txBody>
          <a:bodyPr>
            <a:normAutofit fontScale="90000"/>
          </a:bodyPr>
          <a:lstStyle/>
          <a:p>
            <a:r>
              <a:rPr lang="pt-BR" sz="4000" b="1" dirty="0" smtClean="0">
                <a:solidFill>
                  <a:srgbClr val="FF0000"/>
                </a:solidFill>
              </a:rPr>
              <a:t>Lei Complementar nº 160/17 e seus reflexos sobre a Guerra Fiscal</a:t>
            </a:r>
            <a:r>
              <a:rPr lang="pt-BR" dirty="0" smtClean="0"/>
              <a:t/>
            </a:r>
            <a:br>
              <a:rPr lang="pt-BR" dirty="0" smtClean="0"/>
            </a:br>
            <a:endParaRPr lang="pt-BR" dirty="0"/>
          </a:p>
        </p:txBody>
      </p:sp>
      <p:sp>
        <p:nvSpPr>
          <p:cNvPr id="7" name="Espaço Reservado para Conteúdo 6"/>
          <p:cNvSpPr>
            <a:spLocks noGrp="1"/>
          </p:cNvSpPr>
          <p:nvPr>
            <p:ph idx="1"/>
          </p:nvPr>
        </p:nvSpPr>
        <p:spPr/>
        <p:txBody>
          <a:bodyPr>
            <a:normAutofit fontScale="85000" lnSpcReduction="20000"/>
          </a:bodyPr>
          <a:lstStyle/>
          <a:p>
            <a:pPr>
              <a:buNone/>
            </a:pPr>
            <a:endParaRPr lang="pt-BR" dirty="0" smtClean="0"/>
          </a:p>
          <a:p>
            <a:pPr algn="just"/>
            <a:r>
              <a:rPr lang="pt-BR" sz="3600" b="1" dirty="0" smtClean="0"/>
              <a:t>Registro e depósito da documentação comprobatória dos atos normativos e concessivos de benefícios fiscais do Estado do Pará:</a:t>
            </a:r>
          </a:p>
          <a:p>
            <a:pPr algn="just"/>
            <a:endParaRPr lang="pt-BR" sz="3600" b="1" dirty="0" smtClean="0"/>
          </a:p>
          <a:p>
            <a:pPr lvl="0"/>
            <a:r>
              <a:rPr lang="pt-BR" sz="3600" b="1" dirty="0" smtClean="0"/>
              <a:t>Certificados de Registro e Depósito - SE/CONFAZ nº 16/2018, 57/2018, 16/2019 e 39/2019, conforme disponibilizado no Portal Nacional da Transparência Tributária (PNTT).</a:t>
            </a:r>
          </a:p>
          <a:p>
            <a:pPr>
              <a:buNone/>
            </a:pPr>
            <a:endParaRPr lang="pt-BR" dirty="0"/>
          </a:p>
        </p:txBody>
      </p:sp>
      <p:sp>
        <p:nvSpPr>
          <p:cNvPr id="8" name="Rectangle 8"/>
          <p:cNvSpPr/>
          <p:nvPr/>
        </p:nvSpPr>
        <p:spPr>
          <a:xfrm>
            <a:off x="0" y="0"/>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600" dirty="0" smtClean="0">
                <a:solidFill>
                  <a:schemeClr val="bg1"/>
                </a:solidFill>
              </a:rPr>
              <a:t>Condicionantes</a:t>
            </a:r>
            <a:r>
              <a:rPr lang="pt-BR" sz="3600" dirty="0" smtClean="0">
                <a:solidFill>
                  <a:srgbClr val="FF0000"/>
                </a:solidFill>
              </a:rPr>
              <a:t> </a:t>
            </a:r>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168812" y="207835"/>
            <a:ext cx="8688839"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200" b="1" dirty="0" smtClean="0">
                <a:solidFill>
                  <a:schemeClr val="bg1"/>
                </a:solidFill>
              </a:rPr>
              <a:t>HISTÓRICO </a:t>
            </a:r>
            <a:r>
              <a:rPr lang="pt-BR" sz="3200" b="1" dirty="0" smtClean="0">
                <a:solidFill>
                  <a:schemeClr val="bg1"/>
                </a:solidFill>
              </a:rPr>
              <a:t>DO CONFAZ - CONSELHO NACIONAL DE POLÍTICA FAZENDÁRIA</a:t>
            </a:r>
            <a:endParaRPr lang="pt-BR" sz="3200" i="1" dirty="0" smtClean="0">
              <a:solidFill>
                <a:schemeClr val="bg1"/>
              </a:solidFill>
            </a:endParaRPr>
          </a:p>
          <a:p>
            <a:pPr algn="ctr"/>
            <a:endParaRPr lang="en-US"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a:xfrm>
            <a:off x="168811" y="1406770"/>
            <a:ext cx="8688839" cy="4719394"/>
          </a:xfrm>
        </p:spPr>
        <p:txBody>
          <a:bodyPr>
            <a:normAutofit lnSpcReduction="10000"/>
          </a:bodyPr>
          <a:lstStyle/>
          <a:p>
            <a:pPr algn="just" fontAlgn="base"/>
            <a:endParaRPr lang="pt-BR" sz="1900" b="1" dirty="0" smtClean="0"/>
          </a:p>
          <a:p>
            <a:pPr algn="just" fontAlgn="base"/>
            <a:r>
              <a:rPr lang="pt-BR" altLang="pt-BR" sz="2800" b="1" dirty="0" smtClean="0">
                <a:cs typeface="Arial" charset="0"/>
              </a:rPr>
              <a:t>Ato Complementar n° 34, de 1967, dispôs sobre a celebração de convênios entres os Estados e Territórios relativos a isenções, reduções ou favores fiscais do ICM;</a:t>
            </a:r>
          </a:p>
          <a:p>
            <a:pPr algn="just" fontAlgn="base">
              <a:buNone/>
            </a:pPr>
            <a:endParaRPr lang="pt-BR" sz="2800" b="1" dirty="0" smtClean="0"/>
          </a:p>
          <a:p>
            <a:pPr algn="just" fontAlgn="base"/>
            <a:r>
              <a:rPr lang="pt-BR" sz="2800" b="1" dirty="0" smtClean="0"/>
              <a:t>A Emenda Constitucional nº 1, de 17 de outubro de 1969, no artigo 23, § 6º, impôs que as isenções do ICM fossem concedidas ou revogadas nos termos fixados em convênios, celebrados e ratificados pelos Estados, segundo o disposto em lei complementar.</a:t>
            </a:r>
          </a:p>
          <a:p>
            <a:pPr algn="just" fontAlgn="base"/>
            <a:endParaRPr lang="pt-BR" sz="1900" i="1" dirty="0" smtClean="0"/>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5" name="Título 4"/>
          <p:cNvSpPr>
            <a:spLocks noGrp="1"/>
          </p:cNvSpPr>
          <p:nvPr>
            <p:ph type="title"/>
          </p:nvPr>
        </p:nvSpPr>
        <p:spPr/>
        <p:txBody>
          <a:bodyPr>
            <a:normAutofit fontScale="90000"/>
          </a:bodyPr>
          <a:lstStyle/>
          <a:p>
            <a:r>
              <a:rPr lang="pt-BR" sz="4000" b="1" dirty="0" smtClean="0">
                <a:solidFill>
                  <a:srgbClr val="FF0000"/>
                </a:solidFill>
              </a:rPr>
              <a:t>Lei Complementar nº 160/17 e seus reflexos sobre a Guerra Fiscal</a:t>
            </a:r>
            <a:r>
              <a:rPr lang="pt-BR" dirty="0" smtClean="0"/>
              <a:t/>
            </a:r>
            <a:br>
              <a:rPr lang="pt-BR" dirty="0" smtClean="0"/>
            </a:br>
            <a:endParaRPr lang="pt-BR" dirty="0"/>
          </a:p>
        </p:txBody>
      </p:sp>
      <p:sp>
        <p:nvSpPr>
          <p:cNvPr id="7" name="Espaço Reservado para Conteúdo 6"/>
          <p:cNvSpPr>
            <a:spLocks noGrp="1"/>
          </p:cNvSpPr>
          <p:nvPr>
            <p:ph idx="1"/>
          </p:nvPr>
        </p:nvSpPr>
        <p:spPr/>
        <p:txBody>
          <a:bodyPr>
            <a:normAutofit lnSpcReduction="10000"/>
          </a:bodyPr>
          <a:lstStyle/>
          <a:p>
            <a:pPr algn="just"/>
            <a:r>
              <a:rPr lang="pt-BR" sz="2800" b="1" dirty="0" smtClean="0"/>
              <a:t>Remissão, anistia e </a:t>
            </a:r>
            <a:r>
              <a:rPr lang="pt-BR" sz="2800" b="1" dirty="0" err="1" smtClean="0"/>
              <a:t>reinstituição</a:t>
            </a:r>
            <a:r>
              <a:rPr lang="pt-BR" sz="2800" b="1" dirty="0" smtClean="0"/>
              <a:t> dos benefícios fiscais no Estado do Pará, em observância ao disposto no inciso I do art. 1º da Lei Complementar 160/2017 e cláusula oitava do Convênio ICMS 190/2017:</a:t>
            </a:r>
          </a:p>
          <a:p>
            <a:pPr algn="just"/>
            <a:endParaRPr lang="pt-BR" sz="2800" b="1" dirty="0" smtClean="0"/>
          </a:p>
          <a:p>
            <a:pPr lvl="0" algn="just"/>
            <a:r>
              <a:rPr lang="pt-BR" sz="2800" b="1" dirty="0" smtClean="0"/>
              <a:t>até 31/7/2019, conforme cláusula nona do Convênio ICMS 190/2017;</a:t>
            </a:r>
          </a:p>
          <a:p>
            <a:pPr lvl="0" algn="just">
              <a:buNone/>
            </a:pPr>
            <a:endParaRPr lang="pt-BR" sz="2800" b="1" dirty="0" smtClean="0"/>
          </a:p>
          <a:p>
            <a:pPr lvl="0" algn="just"/>
            <a:r>
              <a:rPr lang="pt-BR" sz="2800" b="1" dirty="0" smtClean="0"/>
              <a:t>implementação por ato do Poder Executivo</a:t>
            </a:r>
            <a:r>
              <a:rPr lang="pt-BR" sz="2800" dirty="0" smtClean="0"/>
              <a:t>.</a:t>
            </a:r>
          </a:p>
          <a:p>
            <a:pPr>
              <a:buNone/>
            </a:pPr>
            <a:endParaRPr lang="pt-BR" dirty="0"/>
          </a:p>
        </p:txBody>
      </p:sp>
      <p:sp>
        <p:nvSpPr>
          <p:cNvPr id="8" name="Rectangle 8"/>
          <p:cNvSpPr/>
          <p:nvPr/>
        </p:nvSpPr>
        <p:spPr>
          <a:xfrm>
            <a:off x="-88609" y="0"/>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600" dirty="0" smtClean="0">
                <a:solidFill>
                  <a:schemeClr val="bg1"/>
                </a:solidFill>
              </a:rPr>
              <a:t>Condicionantes</a:t>
            </a:r>
            <a:r>
              <a:rPr lang="pt-BR" sz="3600" dirty="0" smtClean="0">
                <a:solidFill>
                  <a:srgbClr val="FF0000"/>
                </a:solidFill>
              </a:rPr>
              <a:t> </a:t>
            </a:r>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5" name="Título 4"/>
          <p:cNvSpPr>
            <a:spLocks noGrp="1"/>
          </p:cNvSpPr>
          <p:nvPr>
            <p:ph type="title"/>
          </p:nvPr>
        </p:nvSpPr>
        <p:spPr/>
        <p:txBody>
          <a:bodyPr/>
          <a:lstStyle/>
          <a:p>
            <a:endParaRPr lang="pt-BR"/>
          </a:p>
        </p:txBody>
      </p:sp>
      <p:sp>
        <p:nvSpPr>
          <p:cNvPr id="7" name="Espaço Reservado para Conteúdo 6"/>
          <p:cNvSpPr>
            <a:spLocks noGrp="1"/>
          </p:cNvSpPr>
          <p:nvPr>
            <p:ph idx="1"/>
          </p:nvPr>
        </p:nvSpPr>
        <p:spPr/>
        <p:txBody>
          <a:bodyPr/>
          <a:lstStyle/>
          <a:p>
            <a:endParaRPr lang="pt-BR" sz="2800" dirty="0" smtClean="0"/>
          </a:p>
          <a:p>
            <a:endParaRPr lang="pt-BR" sz="2800" dirty="0" smtClean="0"/>
          </a:p>
          <a:p>
            <a:pPr algn="just"/>
            <a:r>
              <a:rPr lang="pt-BR" sz="2800" b="1" dirty="0" smtClean="0"/>
              <a:t>Qual o futuro dos benefícios fiscais </a:t>
            </a:r>
            <a:r>
              <a:rPr lang="pt-BR" sz="2800" b="1" dirty="0" smtClean="0"/>
              <a:t>se não ocorrer uma </a:t>
            </a:r>
            <a:r>
              <a:rPr lang="pt-BR" sz="2800" b="1" dirty="0" smtClean="0"/>
              <a:t>Reforma Tributária?</a:t>
            </a:r>
          </a:p>
          <a:p>
            <a:endParaRPr lang="pt-BR" dirty="0"/>
          </a:p>
        </p:txBody>
      </p:sp>
      <p:sp>
        <p:nvSpPr>
          <p:cNvPr id="8"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i="1" dirty="0" smtClean="0"/>
          </a:p>
          <a:p>
            <a:pPr algn="ctr"/>
            <a:endParaRPr lang="en-US"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609" y="-1"/>
            <a:ext cx="9313833" cy="6932000"/>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3561115" y="5093481"/>
            <a:ext cx="2053475" cy="179430"/>
          </a:xfrm>
          <a:prstGeom prst="rect">
            <a:avLst/>
          </a:prstGeom>
        </p:spPr>
      </p:pic>
      <p:pic>
        <p:nvPicPr>
          <p:cNvPr id="4" name="Picture 3" descr="assinatura ppt vertical.png"/>
          <p:cNvPicPr>
            <a:picLocks noChangeAspect="1"/>
          </p:cNvPicPr>
          <p:nvPr/>
        </p:nvPicPr>
        <p:blipFill rotWithShape="1">
          <a:blip r:embed="rId3">
            <a:extLst>
              <a:ext uri="{28A0092B-C50C-407E-A947-70E740481C1C}">
                <a14:useLocalDpi xmlns:a14="http://schemas.microsoft.com/office/drawing/2010/main" xmlns="" val="0"/>
              </a:ext>
            </a:extLst>
          </a:blip>
          <a:srcRect l="33349" r="33050"/>
          <a:stretch/>
        </p:blipFill>
        <p:spPr>
          <a:xfrm>
            <a:off x="3914935" y="1900093"/>
            <a:ext cx="1335785" cy="2196088"/>
          </a:xfrm>
          <a:prstGeom prst="rect">
            <a:avLst/>
          </a:prstGeom>
        </p:spPr>
      </p:pic>
    </p:spTree>
    <p:extLst>
      <p:ext uri="{BB962C8B-B14F-4D97-AF65-F5344CB8AC3E}">
        <p14:creationId xmlns:p14="http://schemas.microsoft.com/office/powerpoint/2010/main" xmlns="" val="907290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168811" y="-1"/>
            <a:ext cx="8975189"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200" b="1" dirty="0" smtClean="0">
                <a:solidFill>
                  <a:schemeClr val="bg1"/>
                </a:solidFill>
              </a:rPr>
              <a:t>HISTÓRICO </a:t>
            </a:r>
            <a:r>
              <a:rPr lang="pt-BR" sz="3200" b="1" dirty="0" smtClean="0">
                <a:solidFill>
                  <a:schemeClr val="bg1"/>
                </a:solidFill>
              </a:rPr>
              <a:t>DO CONFAZ - CONSELHO NACIONAL DE POLÍTICA FAZENDÁRIA</a:t>
            </a:r>
            <a:endParaRPr lang="pt-BR" sz="3200" i="1" dirty="0" smtClean="0">
              <a:solidFill>
                <a:schemeClr val="bg1"/>
              </a:solidFill>
            </a:endParaRPr>
          </a:p>
          <a:p>
            <a:pPr algn="ctr"/>
            <a:endParaRPr lang="en-US"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a:xfrm>
            <a:off x="168811" y="1198934"/>
            <a:ext cx="8688839" cy="4927229"/>
          </a:xfrm>
        </p:spPr>
        <p:txBody>
          <a:bodyPr>
            <a:normAutofit/>
          </a:bodyPr>
          <a:lstStyle/>
          <a:p>
            <a:pPr algn="just" fontAlgn="base">
              <a:buNone/>
            </a:pPr>
            <a:endParaRPr lang="pt-BR" sz="1900" i="1" dirty="0" smtClean="0"/>
          </a:p>
          <a:p>
            <a:pPr algn="just" fontAlgn="base"/>
            <a:r>
              <a:rPr lang="pt-BR" sz="2800" b="1" dirty="0" smtClean="0"/>
              <a:t>A Lei Complementar nº 24, de 7 de janeiro de 1975, em seu artigo 2°, que criou o CONFAZ, ao estabelecer que os convênios do ICM à época, ICMS atualmente, que versem sobre benefícios fiscais relativos ao tributo, serão celebrados em reuniões para as quais tenham sido convocados representantes de todos os Estados e do Distrito Federal, sob a presidência de representantes do Governo federal. (Constituição, art. 155, inciso II)</a:t>
            </a:r>
          </a:p>
          <a:p>
            <a:pPr algn="just" fontAlgn="base"/>
            <a:endParaRPr lang="pt-BR" sz="2400" b="1" i="1" dirty="0" smtClean="0"/>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200" b="1" dirty="0" smtClean="0">
                <a:solidFill>
                  <a:schemeClr val="bg1"/>
                </a:solidFill>
              </a:rPr>
              <a:t>HISTÓRICO </a:t>
            </a:r>
            <a:r>
              <a:rPr lang="pt-BR" sz="3200" b="1" dirty="0" smtClean="0">
                <a:solidFill>
                  <a:schemeClr val="bg1"/>
                </a:solidFill>
              </a:rPr>
              <a:t>DO CONFAZ - CONSELHO NACIONAL DE POLÍTICA FAZENDÁRIA</a:t>
            </a:r>
            <a:endParaRPr lang="pt-BR" sz="3200" i="1" dirty="0" smtClean="0">
              <a:solidFill>
                <a:schemeClr val="bg1"/>
              </a:solidFill>
            </a:endParaRPr>
          </a:p>
          <a:p>
            <a:pPr algn="ctr"/>
            <a:endParaRPr lang="en-US"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a:xfrm>
            <a:off x="168811" y="1198934"/>
            <a:ext cx="8688839" cy="4927229"/>
          </a:xfrm>
        </p:spPr>
        <p:txBody>
          <a:bodyPr>
            <a:noAutofit/>
          </a:bodyPr>
          <a:lstStyle/>
          <a:p>
            <a:pPr algn="just" fontAlgn="base"/>
            <a:r>
              <a:rPr lang="pt-BR" sz="2700" b="1" dirty="0" smtClean="0"/>
              <a:t>Em </a:t>
            </a:r>
            <a:r>
              <a:rPr lang="pt-BR" sz="2700" b="1" dirty="0" smtClean="0"/>
              <a:t>15 de abril de 1975, celebra-se o Convênio ICM 08/75 (DOU 23.04.75), cuja cláusula primeira enuncia que “</a:t>
            </a:r>
            <a:r>
              <a:rPr lang="pt-BR" sz="2700" b="1" i="1" dirty="0" smtClean="0"/>
              <a:t>o colegiado estabelecido pela Lei Complementar nº 24, de 7 de janeiro de 1975, passa a se denominar ‘Conselho de Política Fazendária</a:t>
            </a:r>
            <a:r>
              <a:rPr lang="pt-BR" sz="2700" b="1" dirty="0" smtClean="0"/>
              <a:t>”.</a:t>
            </a:r>
            <a:endParaRPr lang="pt-BR" sz="2700" b="1" i="1" dirty="0" smtClean="0"/>
          </a:p>
          <a:p>
            <a:r>
              <a:rPr lang="pt-BR" sz="2700" b="1" dirty="0" smtClean="0"/>
              <a:t>LEI </a:t>
            </a:r>
            <a:r>
              <a:rPr lang="pt-BR" sz="2700" b="1" dirty="0" smtClean="0"/>
              <a:t>COMPLEMENTAR </a:t>
            </a:r>
            <a:r>
              <a:rPr lang="pt-BR" sz="2700" b="1" dirty="0" smtClean="0"/>
              <a:t>N° 65, DE 15 DE ABRIL DE </a:t>
            </a:r>
            <a:r>
              <a:rPr lang="pt-BR" sz="2700" b="1" dirty="0" smtClean="0"/>
              <a:t>1991</a:t>
            </a:r>
          </a:p>
          <a:p>
            <a:pPr>
              <a:buNone/>
            </a:pPr>
            <a:r>
              <a:rPr lang="pt-BR" sz="2700" b="1" dirty="0" smtClean="0"/>
              <a:t>Define, na forma da alínea a do inciso X do art. 155 da Constituição, os produtos semi-elaborados que podem ser tributados pelos Estados e Distrito Federal, quando de sua exportação para o exterior</a:t>
            </a:r>
            <a:r>
              <a:rPr lang="pt-BR" sz="2700" b="1" dirty="0" smtClean="0"/>
              <a:t>.</a:t>
            </a:r>
          </a:p>
          <a:p>
            <a:pPr>
              <a:buNone/>
            </a:pPr>
            <a:r>
              <a:rPr lang="pt-BR" sz="2700" b="1" dirty="0" smtClean="0"/>
              <a:t>Art. 2° Cabe ao Conselho Nacional de Política Fazendária (</a:t>
            </a:r>
            <a:r>
              <a:rPr lang="pt-BR" sz="2700" b="1" dirty="0" err="1" smtClean="0"/>
              <a:t>Confaz</a:t>
            </a:r>
            <a:r>
              <a:rPr lang="pt-BR" sz="2700" b="1" dirty="0" smtClean="0"/>
              <a:t>):</a:t>
            </a:r>
            <a:endParaRPr lang="pt-BR" sz="2700" b="1"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200" b="1" dirty="0" smtClean="0">
                <a:solidFill>
                  <a:schemeClr val="bg1"/>
                </a:solidFill>
              </a:rPr>
              <a:t>HISTORICO DO CONFAZ - CONSELHO NACIONAL DE POLÍTICA FAZENDÁRIA</a:t>
            </a:r>
            <a:endParaRPr lang="pt-BR" sz="3200" i="1" dirty="0" smtClean="0">
              <a:solidFill>
                <a:schemeClr val="bg1"/>
              </a:solidFill>
            </a:endParaRPr>
          </a:p>
          <a:p>
            <a:pPr algn="ctr"/>
            <a:endParaRPr lang="en-US"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a:xfrm>
            <a:off x="196947" y="1198934"/>
            <a:ext cx="8660703" cy="4927229"/>
          </a:xfrm>
        </p:spPr>
        <p:txBody>
          <a:bodyPr>
            <a:normAutofit/>
          </a:bodyPr>
          <a:lstStyle/>
          <a:p>
            <a:pPr algn="just">
              <a:spcAft>
                <a:spcPts val="600"/>
              </a:spcAft>
              <a:buNone/>
            </a:pPr>
            <a:r>
              <a:rPr lang="pt-BR" altLang="pt-BR" sz="2800" b="1" dirty="0" smtClean="0">
                <a:cs typeface="Arial" charset="0"/>
              </a:rPr>
              <a:t>Constituição Federal, de 1988, ADCT </a:t>
            </a:r>
            <a:r>
              <a:rPr lang="pt-BR" altLang="pt-BR" sz="2400" b="1" dirty="0" smtClean="0">
                <a:cs typeface="Arial" charset="0"/>
              </a:rPr>
              <a:t>:</a:t>
            </a:r>
          </a:p>
          <a:p>
            <a:pPr algn="just" fontAlgn="base"/>
            <a:r>
              <a:rPr lang="pt-BR" sz="2400" b="1" dirty="0" smtClean="0"/>
              <a:t>Art. 34. O sistema tributário nacional entrará em vigor a partir do primeiro dia do quinto mês seguinte ao da promulgação da Constituição, mantido, até então, o da Constituição de 1967, com a redação dada pela Emenda nº 1, de 1969, e pelas posteriores.</a:t>
            </a:r>
          </a:p>
          <a:p>
            <a:pPr algn="just" fontAlgn="base"/>
            <a:r>
              <a:rPr lang="pt-BR" sz="2400" b="1" dirty="0" smtClean="0"/>
              <a:t>§ 8º Se, no prazo de sessenta dias contados da promulgação da Constituição, não for editada a lei complementar necessária à instituição do imposto de que trata o art. 155, I, "b", os Estados e o Distrito Federal, mediante convênio celebrado nos termos da Lei Complementar nº 24, de 7 de janeiro de 1975, fixarão normas para regular provisoriamente a matéria.</a:t>
            </a:r>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169833"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 </a:t>
            </a:r>
            <a:r>
              <a:rPr lang="pt-BR" sz="4000" b="1" dirty="0" smtClean="0"/>
              <a:t>Motivo da unanimidade</a:t>
            </a:r>
            <a:endParaRPr lang="en-US" sz="4000"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p:txBody>
          <a:bodyPr>
            <a:normAutofit/>
          </a:bodyPr>
          <a:lstStyle/>
          <a:p>
            <a:pPr algn="just" fontAlgn="base"/>
            <a:endParaRPr lang="pt-BR" sz="1900" b="1" dirty="0" smtClean="0"/>
          </a:p>
          <a:p>
            <a:pPr algn="just">
              <a:buNone/>
            </a:pPr>
            <a:r>
              <a:rPr lang="pt-BR" sz="2800" b="1" dirty="0" smtClean="0"/>
              <a:t>Exposição de motivos da LC 24/75</a:t>
            </a:r>
          </a:p>
          <a:p>
            <a:pPr algn="just">
              <a:buNone/>
            </a:pPr>
            <a:endParaRPr lang="pt-BR" sz="2400" b="1" dirty="0" smtClean="0"/>
          </a:p>
          <a:p>
            <a:pPr>
              <a:buNone/>
            </a:pPr>
            <a:r>
              <a:rPr lang="pt-BR" b="1" i="1" dirty="0" smtClean="0"/>
              <a:t>“A unanimidade prevista é importante, porque permite a qualquer Estado que  venha a ser prejudicado com uma determinada isenção, se colocar contra ela, de forma que não se torne possível a sua efetivação.”</a:t>
            </a:r>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 </a:t>
            </a:r>
            <a:r>
              <a:rPr lang="pt-BR" sz="4000" b="1" dirty="0" smtClean="0"/>
              <a:t>Motivo da unanimidade</a:t>
            </a:r>
            <a:endParaRPr lang="en-US" sz="4000"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p:txBody>
          <a:bodyPr>
            <a:normAutofit lnSpcReduction="10000"/>
          </a:bodyPr>
          <a:lstStyle/>
          <a:p>
            <a:pPr algn="just" fontAlgn="base"/>
            <a:endParaRPr lang="pt-BR" sz="1900" b="1" dirty="0" smtClean="0"/>
          </a:p>
          <a:p>
            <a:r>
              <a:rPr lang="pt-BR" b="1" dirty="0" smtClean="0"/>
              <a:t>A preocupação do CONFAZ é evitar que a concessão de um benefício, sem a aprovação de todos, venha a prejudicar a competitividade das empresas dos demais Estados, que suportam integralmente o ônus tributário. A unanimidade impede que determinada empresa ou projeto industrial venha concorrer em condições tributárias vantajosas com as do resto do País.</a:t>
            </a:r>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169833" y="0"/>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pt-BR" sz="4000" b="1" dirty="0" smtClean="0"/>
              <a:t>Princípio da não interferência em outro Ente Federativo</a:t>
            </a:r>
            <a:endParaRPr lang="en-US" sz="4000"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p:txBody>
          <a:bodyPr>
            <a:normAutofit/>
          </a:bodyPr>
          <a:lstStyle/>
          <a:p>
            <a:pPr algn="just" fontAlgn="base"/>
            <a:endParaRPr lang="pt-BR" sz="1900" b="1" dirty="0" smtClean="0"/>
          </a:p>
          <a:p>
            <a:r>
              <a:rPr lang="pt-BR" b="1" dirty="0" smtClean="0"/>
              <a:t>O disposto no inc. III do art. 151 da CF/88, ao proibir isenções heterônomas, impede que um dos entes federativos (a União) interfira na autonomia financeira e orçamentária dos outros assegurando, em última análise, a própria razão de ser do Estado brasileiro: a Federação.</a:t>
            </a:r>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728924"/>
            <a:ext cx="1400102" cy="1134260"/>
          </a:xfrm>
          <a:prstGeom prst="rect">
            <a:avLst/>
          </a:prstGeom>
        </p:spPr>
      </p:pic>
      <p:sp>
        <p:nvSpPr>
          <p:cNvPr id="9" name="Rectangle 8"/>
          <p:cNvSpPr/>
          <p:nvPr/>
        </p:nvSpPr>
        <p:spPr>
          <a:xfrm>
            <a:off x="-88609" y="-1"/>
            <a:ext cx="9313833" cy="1198935"/>
          </a:xfrm>
          <a:prstGeom prst="rect">
            <a:avLst/>
          </a:prstGeom>
          <a:solidFill>
            <a:srgbClr val="105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 </a:t>
            </a:r>
            <a:r>
              <a:rPr lang="pt-BR" sz="4000" b="1" dirty="0" smtClean="0"/>
              <a:t>Princípio da não interferência em outro Ente Federativo</a:t>
            </a:r>
            <a:endParaRPr lang="en-US" sz="4000" dirty="0"/>
          </a:p>
        </p:txBody>
      </p:sp>
      <p:pic>
        <p:nvPicPr>
          <p:cNvPr id="3" name="Picture 2" descr="assinatura ppt horizontal 1.png"/>
          <p:cNvPicPr>
            <a:picLocks noChangeAspect="1"/>
          </p:cNvPicPr>
          <p:nvPr/>
        </p:nvPicPr>
        <p:blipFill rotWithShape="1">
          <a:blip r:embed="rId3">
            <a:extLst>
              <a:ext uri="{28A0092B-C50C-407E-A947-70E740481C1C}">
                <a14:useLocalDpi xmlns:a14="http://schemas.microsoft.com/office/drawing/2010/main" xmlns="" val="0"/>
              </a:ext>
            </a:extLst>
          </a:blip>
          <a:srcRect t="32656" b="36901"/>
          <a:stretch/>
        </p:blipFill>
        <p:spPr>
          <a:xfrm>
            <a:off x="5734936" y="6015371"/>
            <a:ext cx="3122715" cy="525151"/>
          </a:xfrm>
          <a:prstGeom prst="rect">
            <a:avLst/>
          </a:prstGeom>
        </p:spPr>
      </p:pic>
      <p:sp>
        <p:nvSpPr>
          <p:cNvPr id="11" name="Espaço Reservado para Conteúdo 10"/>
          <p:cNvSpPr>
            <a:spLocks noGrp="1"/>
          </p:cNvSpPr>
          <p:nvPr>
            <p:ph idx="1"/>
          </p:nvPr>
        </p:nvSpPr>
        <p:spPr/>
        <p:txBody>
          <a:bodyPr>
            <a:normAutofit/>
          </a:bodyPr>
          <a:lstStyle/>
          <a:p>
            <a:pPr algn="just" fontAlgn="base"/>
            <a:endParaRPr lang="pt-BR" sz="1900" b="1" dirty="0" smtClean="0"/>
          </a:p>
          <a:p>
            <a:r>
              <a:rPr lang="pt-BR" b="1" dirty="0" smtClean="0"/>
              <a:t>Se a CF/1988 proíbe que a União institua isenção no âmbito do ICMS dos Estados, para que não interfira, unilateralmente, na autonomia financeira e orçamentária dos outros entes federativos ao reduzir sua receita, porque alguns Estados poderiam fazê-lo?</a:t>
            </a:r>
          </a:p>
          <a:p>
            <a:endParaRPr lang="pt-BR" dirty="0"/>
          </a:p>
        </p:txBody>
      </p:sp>
    </p:spTree>
    <p:extLst>
      <p:ext uri="{BB962C8B-B14F-4D97-AF65-F5344CB8AC3E}">
        <p14:creationId xmlns:p14="http://schemas.microsoft.com/office/powerpoint/2010/main" xmlns="" val="3186687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747</TotalTime>
  <Words>1319</Words>
  <Application>Microsoft Macintosh PowerPoint</Application>
  <PresentationFormat>Apresentação na tela (4:3)</PresentationFormat>
  <Paragraphs>97</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Alíquotas interestaduais ICMS</vt:lpstr>
      <vt:lpstr>A GUERRA FISCAL NO BRASIL </vt:lpstr>
      <vt:lpstr>Slide 13</vt:lpstr>
      <vt:lpstr>A GUERRA FISCAL NO BRASIL </vt:lpstr>
      <vt:lpstr>Lei Complementar nº 160/17 e seus reflexos sobre a Guerra Fiscal </vt:lpstr>
      <vt:lpstr>Slide 16</vt:lpstr>
      <vt:lpstr>Slide 17</vt:lpstr>
      <vt:lpstr>Lei Complementar nº 160/17 e seus reflexos sobre a Guerra Fiscal </vt:lpstr>
      <vt:lpstr>Lei Complementar nº 160/17 e seus reflexos sobre a Guerra Fiscal </vt:lpstr>
      <vt:lpstr>Lei Complementar nº 160/17 e seus reflexos sobre a Guerra Fiscal </vt:lpstr>
      <vt:lpstr>Slide 21</vt:lpstr>
      <vt:lpstr>Slide 22</vt:lpstr>
    </vt:vector>
  </TitlesOfParts>
  <Company>Puli Secom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Secom Publi Secom</dc:creator>
  <cp:lastModifiedBy>rene.junior</cp:lastModifiedBy>
  <cp:revision>37</cp:revision>
  <dcterms:created xsi:type="dcterms:W3CDTF">2019-03-15T18:01:44Z</dcterms:created>
  <dcterms:modified xsi:type="dcterms:W3CDTF">2019-06-25T01:14:55Z</dcterms:modified>
</cp:coreProperties>
</file>