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5"/>
  </p:notesMasterIdLst>
  <p:sldIdLst>
    <p:sldId id="523" r:id="rId3"/>
    <p:sldId id="524" r:id="rId4"/>
    <p:sldId id="555" r:id="rId5"/>
    <p:sldId id="504" r:id="rId6"/>
    <p:sldId id="447" r:id="rId7"/>
    <p:sldId id="482" r:id="rId8"/>
    <p:sldId id="493" r:id="rId9"/>
    <p:sldId id="494" r:id="rId10"/>
    <p:sldId id="443" r:id="rId11"/>
    <p:sldId id="509" r:id="rId12"/>
    <p:sldId id="485" r:id="rId13"/>
    <p:sldId id="429" r:id="rId14"/>
    <p:sldId id="539" r:id="rId15"/>
    <p:sldId id="490" r:id="rId16"/>
    <p:sldId id="291" r:id="rId17"/>
    <p:sldId id="293" r:id="rId18"/>
    <p:sldId id="508" r:id="rId19"/>
    <p:sldId id="297" r:id="rId20"/>
    <p:sldId id="442" r:id="rId21"/>
    <p:sldId id="525" r:id="rId22"/>
    <p:sldId id="522" r:id="rId23"/>
    <p:sldId id="435" r:id="rId24"/>
    <p:sldId id="489" r:id="rId25"/>
    <p:sldId id="526" r:id="rId26"/>
    <p:sldId id="488" r:id="rId27"/>
    <p:sldId id="300" r:id="rId28"/>
    <p:sldId id="475" r:id="rId29"/>
    <p:sldId id="520" r:id="rId30"/>
    <p:sldId id="527" r:id="rId31"/>
    <p:sldId id="503" r:id="rId32"/>
    <p:sldId id="502" r:id="rId33"/>
    <p:sldId id="476" r:id="rId34"/>
    <p:sldId id="500" r:id="rId35"/>
    <p:sldId id="315" r:id="rId36"/>
    <p:sldId id="547" r:id="rId37"/>
    <p:sldId id="548" r:id="rId38"/>
    <p:sldId id="459" r:id="rId39"/>
    <p:sldId id="549" r:id="rId40"/>
    <p:sldId id="317" r:id="rId41"/>
    <p:sldId id="556" r:id="rId42"/>
    <p:sldId id="557" r:id="rId43"/>
    <p:sldId id="558" r:id="rId44"/>
    <p:sldId id="559" r:id="rId45"/>
    <p:sldId id="540" r:id="rId46"/>
    <p:sldId id="541" r:id="rId47"/>
    <p:sldId id="542" r:id="rId48"/>
    <p:sldId id="544" r:id="rId49"/>
    <p:sldId id="545" r:id="rId50"/>
    <p:sldId id="546" r:id="rId51"/>
    <p:sldId id="495" r:id="rId52"/>
    <p:sldId id="427" r:id="rId53"/>
    <p:sldId id="430"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 id="402" r:id="rId130"/>
    <p:sldId id="403" r:id="rId131"/>
    <p:sldId id="404" r:id="rId132"/>
    <p:sldId id="405" r:id="rId133"/>
    <p:sldId id="406" r:id="rId134"/>
    <p:sldId id="407" r:id="rId135"/>
    <p:sldId id="408" r:id="rId136"/>
    <p:sldId id="409" r:id="rId137"/>
    <p:sldId id="410" r:id="rId138"/>
    <p:sldId id="411" r:id="rId139"/>
    <p:sldId id="412" r:id="rId140"/>
    <p:sldId id="413" r:id="rId141"/>
    <p:sldId id="414" r:id="rId142"/>
    <p:sldId id="415" r:id="rId143"/>
    <p:sldId id="416" r:id="rId144"/>
    <p:sldId id="417" r:id="rId145"/>
    <p:sldId id="418" r:id="rId146"/>
    <p:sldId id="419" r:id="rId147"/>
    <p:sldId id="420" r:id="rId148"/>
    <p:sldId id="421" r:id="rId149"/>
    <p:sldId id="422" r:id="rId150"/>
    <p:sldId id="423" r:id="rId151"/>
    <p:sldId id="424" r:id="rId152"/>
    <p:sldId id="425" r:id="rId153"/>
    <p:sldId id="426" r:id="rId1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com Tema 2 - Ênfas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7" autoAdjust="0"/>
    <p:restoredTop sz="88828" autoAdjust="0"/>
  </p:normalViewPr>
  <p:slideViewPr>
    <p:cSldViewPr snapToGrid="0">
      <p:cViewPr varScale="1">
        <p:scale>
          <a:sx n="103" d="100"/>
          <a:sy n="103" d="100"/>
        </p:scale>
        <p:origin x="75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403F5-6BDB-4E5F-8308-C4B113E99A8A}" type="datetimeFigureOut">
              <a:rPr lang="pt-BR" smtClean="0"/>
              <a:t>13/08/2019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563A-3725-48BC-8EDA-47946E834E55}" type="slidenum">
              <a:rPr lang="pt-BR" smtClean="0"/>
              <a:t>‹nº›</a:t>
            </a:fld>
            <a:endParaRPr lang="pt-BR"/>
          </a:p>
        </p:txBody>
      </p:sp>
    </p:spTree>
    <p:extLst>
      <p:ext uri="{BB962C8B-B14F-4D97-AF65-F5344CB8AC3E}">
        <p14:creationId xmlns:p14="http://schemas.microsoft.com/office/powerpoint/2010/main" val="388399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80563A-3725-48BC-8EDA-47946E834E55}" type="slidenum">
              <a:rPr lang="pt-BR" smtClean="0"/>
              <a:t>2</a:t>
            </a:fld>
            <a:endParaRPr lang="pt-BR"/>
          </a:p>
        </p:txBody>
      </p:sp>
    </p:spTree>
    <p:extLst>
      <p:ext uri="{BB962C8B-B14F-4D97-AF65-F5344CB8AC3E}">
        <p14:creationId xmlns:p14="http://schemas.microsoft.com/office/powerpoint/2010/main" val="352580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charset="0"/>
                <a:ea typeface="MS PGothic" charset="-128"/>
              </a:defRPr>
            </a:lvl1pPr>
            <a:lvl2pPr marL="752475" indent="-288925" defTabSz="944563">
              <a:spcBef>
                <a:spcPct val="30000"/>
              </a:spcBef>
              <a:defRPr sz="1200">
                <a:solidFill>
                  <a:schemeClr val="tx1"/>
                </a:solidFill>
                <a:latin typeface="Times New Roman" charset="0"/>
                <a:ea typeface="MS PGothic" charset="-128"/>
              </a:defRPr>
            </a:lvl2pPr>
            <a:lvl3pPr marL="1157288" indent="-230188" defTabSz="944563">
              <a:spcBef>
                <a:spcPct val="30000"/>
              </a:spcBef>
              <a:defRPr sz="1200">
                <a:solidFill>
                  <a:schemeClr val="tx1"/>
                </a:solidFill>
                <a:latin typeface="Times New Roman" charset="0"/>
                <a:ea typeface="MS PGothic" charset="-128"/>
              </a:defRPr>
            </a:lvl3pPr>
            <a:lvl4pPr marL="1620838" indent="-230188" defTabSz="944563">
              <a:spcBef>
                <a:spcPct val="30000"/>
              </a:spcBef>
              <a:defRPr sz="1200">
                <a:solidFill>
                  <a:schemeClr val="tx1"/>
                </a:solidFill>
                <a:latin typeface="Times New Roman" charset="0"/>
                <a:ea typeface="MS PGothic" charset="-128"/>
              </a:defRPr>
            </a:lvl4pPr>
            <a:lvl5pPr marL="2084388" indent="-230188" defTabSz="944563">
              <a:spcBef>
                <a:spcPct val="30000"/>
              </a:spcBef>
              <a:defRPr sz="1200">
                <a:solidFill>
                  <a:schemeClr val="tx1"/>
                </a:solidFill>
                <a:latin typeface="Times New Roman" charset="0"/>
                <a:ea typeface="MS PGothic" charset="-128"/>
              </a:defRPr>
            </a:lvl5pPr>
            <a:lvl6pPr marL="2541588" indent="-230188" defTabSz="944563" eaLnBrk="0" fontAlgn="base" hangingPunct="0">
              <a:spcBef>
                <a:spcPct val="30000"/>
              </a:spcBef>
              <a:spcAft>
                <a:spcPct val="0"/>
              </a:spcAft>
              <a:defRPr sz="1200">
                <a:solidFill>
                  <a:schemeClr val="tx1"/>
                </a:solidFill>
                <a:latin typeface="Times New Roman" charset="0"/>
                <a:ea typeface="MS PGothic" charset="-128"/>
              </a:defRPr>
            </a:lvl6pPr>
            <a:lvl7pPr marL="2998788" indent="-230188" defTabSz="944563" eaLnBrk="0" fontAlgn="base" hangingPunct="0">
              <a:spcBef>
                <a:spcPct val="30000"/>
              </a:spcBef>
              <a:spcAft>
                <a:spcPct val="0"/>
              </a:spcAft>
              <a:defRPr sz="1200">
                <a:solidFill>
                  <a:schemeClr val="tx1"/>
                </a:solidFill>
                <a:latin typeface="Times New Roman" charset="0"/>
                <a:ea typeface="MS PGothic" charset="-128"/>
              </a:defRPr>
            </a:lvl7pPr>
            <a:lvl8pPr marL="3455988" indent="-230188" defTabSz="944563" eaLnBrk="0" fontAlgn="base" hangingPunct="0">
              <a:spcBef>
                <a:spcPct val="30000"/>
              </a:spcBef>
              <a:spcAft>
                <a:spcPct val="0"/>
              </a:spcAft>
              <a:defRPr sz="1200">
                <a:solidFill>
                  <a:schemeClr val="tx1"/>
                </a:solidFill>
                <a:latin typeface="Times New Roman" charset="0"/>
                <a:ea typeface="MS PGothic" charset="-128"/>
              </a:defRPr>
            </a:lvl8pPr>
            <a:lvl9pPr marL="3913188" indent="-230188" defTabSz="944563"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77BCE01B-4E43-8D40-B313-CC50D4CBF473}" type="slidenum">
              <a:rPr lang="en-US" altLang="pt-BR"/>
              <a:pPr>
                <a:spcBef>
                  <a:spcPct val="0"/>
                </a:spcBef>
              </a:pPr>
              <a:t>22</a:t>
            </a:fld>
            <a:endParaRPr lang="en-US" altLang="pt-BR"/>
          </a:p>
        </p:txBody>
      </p:sp>
      <p:sp>
        <p:nvSpPr>
          <p:cNvPr id="7171" name="Rectangle 1026"/>
          <p:cNvSpPr>
            <a:spLocks noGrp="1" noRot="1" noChangeAspect="1" noChangeArrowheads="1" noTextEdit="1"/>
          </p:cNvSpPr>
          <p:nvPr>
            <p:ph type="sldImg"/>
          </p:nvPr>
        </p:nvSpPr>
        <p:spPr>
          <a:xfrm>
            <a:off x="639763" y="636588"/>
            <a:ext cx="5640387" cy="3173412"/>
          </a:xfrm>
          <a:ln/>
        </p:spPr>
      </p:sp>
      <p:sp>
        <p:nvSpPr>
          <p:cNvPr id="7172"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eaLnBrk="1" hangingPunct="1"/>
            <a:r>
              <a:rPr lang="pt-BR" altLang="pt-BR" sz="1600" dirty="0">
                <a:latin typeface="Arial" charset="0"/>
                <a:ea typeface="MS PGothic" charset="-128"/>
              </a:rPr>
              <a:t>A soma dos 5 itens é = MANICOMIO</a:t>
            </a:r>
          </a:p>
        </p:txBody>
      </p:sp>
    </p:spTree>
    <p:extLst>
      <p:ext uri="{BB962C8B-B14F-4D97-AF65-F5344CB8AC3E}">
        <p14:creationId xmlns:p14="http://schemas.microsoft.com/office/powerpoint/2010/main" val="77454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9 </a:t>
            </a:r>
            <a:r>
              <a:rPr lang="en-US" dirty="0" err="1"/>
              <a:t>por</a:t>
            </a:r>
            <a:r>
              <a:rPr lang="en-US" baseline="0" dirty="0"/>
              <a:t> 1: </a:t>
            </a:r>
            <a:r>
              <a:rPr lang="en-US" baseline="0" dirty="0" err="1"/>
              <a:t>imagem</a:t>
            </a:r>
            <a:endParaRPr lang="en-US" baseline="0" dirty="0"/>
          </a:p>
          <a:p>
            <a:pPr marL="0" indent="0">
              <a:buNone/>
            </a:pPr>
            <a:r>
              <a:rPr lang="en-US" baseline="0" dirty="0"/>
              <a:t>1.1 </a:t>
            </a:r>
            <a:r>
              <a:rPr lang="en-US" baseline="0" dirty="0" err="1"/>
              <a:t>escrita</a:t>
            </a:r>
            <a:r>
              <a:rPr lang="en-US" baseline="0" dirty="0"/>
              <a:t> no </a:t>
            </a:r>
            <a:r>
              <a:rPr lang="en-US" baseline="0" dirty="0" err="1"/>
              <a:t>mesmo</a:t>
            </a:r>
            <a:r>
              <a:rPr lang="en-US" baseline="0" dirty="0"/>
              <a:t> slide </a:t>
            </a:r>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27</a:t>
            </a:fld>
            <a:endParaRPr lang="pt-BR"/>
          </a:p>
        </p:txBody>
      </p:sp>
    </p:spTree>
    <p:extLst>
      <p:ext uri="{BB962C8B-B14F-4D97-AF65-F5344CB8AC3E}">
        <p14:creationId xmlns:p14="http://schemas.microsoft.com/office/powerpoint/2010/main" val="174426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dirty="0" err="1"/>
              <a:t>Imposto</a:t>
            </a:r>
            <a:r>
              <a:rPr lang="en-US" dirty="0"/>
              <a:t> </a:t>
            </a:r>
            <a:r>
              <a:rPr lang="en-US" dirty="0" err="1"/>
              <a:t>seletivo</a:t>
            </a:r>
            <a:r>
              <a:rPr lang="en-US" dirty="0"/>
              <a:t> </a:t>
            </a:r>
            <a:r>
              <a:rPr lang="en-US" dirty="0" err="1"/>
              <a:t>monofasico</a:t>
            </a:r>
            <a:r>
              <a:rPr lang="en-US" dirty="0"/>
              <a:t> federal: -</a:t>
            </a:r>
            <a:r>
              <a:rPr lang="en-US" baseline="0" dirty="0"/>
              <a:t> </a:t>
            </a:r>
            <a:r>
              <a:rPr lang="en-US" baseline="0" dirty="0" err="1"/>
              <a:t>energia</a:t>
            </a:r>
            <a:r>
              <a:rPr lang="en-US" baseline="0" dirty="0"/>
              <a:t> </a:t>
            </a:r>
            <a:r>
              <a:rPr lang="en-US" baseline="0" dirty="0" err="1"/>
              <a:t>eletreica</a:t>
            </a:r>
            <a:r>
              <a:rPr lang="en-US" baseline="0" dirty="0"/>
              <a:t> </a:t>
            </a:r>
            <a:r>
              <a:rPr lang="en-US" baseline="0" dirty="0" err="1"/>
              <a:t>etc</a:t>
            </a:r>
            <a:r>
              <a:rPr lang="mr-IN" baseline="0" dirty="0"/>
              <a:t>…</a:t>
            </a:r>
          </a:p>
          <a:p>
            <a:r>
              <a:rPr lang="mr-IN" baseline="0" dirty="0"/>
              <a:t>2.2) incluir o texto no mesmo slide da imagem ilustrativa do item 2 e tbm o item 3 </a:t>
            </a:r>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28</a:t>
            </a:fld>
            <a:endParaRPr lang="pt-BR"/>
          </a:p>
        </p:txBody>
      </p:sp>
    </p:spTree>
    <p:extLst>
      <p:ext uri="{BB962C8B-B14F-4D97-AF65-F5344CB8AC3E}">
        <p14:creationId xmlns:p14="http://schemas.microsoft.com/office/powerpoint/2010/main" val="236482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Só</a:t>
            </a:r>
            <a:r>
              <a:rPr lang="en-US" dirty="0"/>
              <a:t> </a:t>
            </a:r>
            <a:r>
              <a:rPr lang="en-US" dirty="0" err="1"/>
              <a:t>padronizar</a:t>
            </a:r>
            <a:r>
              <a:rPr lang="en-US" baseline="0" dirty="0"/>
              <a:t> </a:t>
            </a:r>
            <a:r>
              <a:rPr lang="en-US" baseline="0" dirty="0" err="1"/>
              <a:t>comunicacao</a:t>
            </a:r>
            <a:r>
              <a:rPr lang="en-US" baseline="0" dirty="0"/>
              <a:t> visual</a:t>
            </a:r>
          </a:p>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30</a:t>
            </a:fld>
            <a:endParaRPr lang="pt-BR"/>
          </a:p>
        </p:txBody>
      </p:sp>
    </p:spTree>
    <p:extLst>
      <p:ext uri="{BB962C8B-B14F-4D97-AF65-F5344CB8AC3E}">
        <p14:creationId xmlns:p14="http://schemas.microsoft.com/office/powerpoint/2010/main" val="315260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Padronizar</a:t>
            </a:r>
            <a:r>
              <a:rPr lang="en-US" dirty="0"/>
              <a:t> </a:t>
            </a:r>
            <a:r>
              <a:rPr lang="en-US" dirty="0" err="1"/>
              <a:t>comunicacao</a:t>
            </a:r>
            <a:endParaRPr lang="en-US" dirty="0"/>
          </a:p>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31</a:t>
            </a:fld>
            <a:endParaRPr lang="pt-BR"/>
          </a:p>
        </p:txBody>
      </p:sp>
    </p:spTree>
    <p:extLst>
      <p:ext uri="{BB962C8B-B14F-4D97-AF65-F5344CB8AC3E}">
        <p14:creationId xmlns:p14="http://schemas.microsoft.com/office/powerpoint/2010/main" val="8118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Padronizar</a:t>
            </a:r>
            <a:r>
              <a:rPr lang="en-US" baseline="0" dirty="0"/>
              <a:t> </a:t>
            </a:r>
            <a:r>
              <a:rPr lang="en-US" baseline="0" dirty="0" err="1"/>
              <a:t>comunicacao</a:t>
            </a:r>
            <a:endParaRPr lang="en-US" baseline="0" dirty="0"/>
          </a:p>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32</a:t>
            </a:fld>
            <a:endParaRPr lang="pt-BR"/>
          </a:p>
        </p:txBody>
      </p:sp>
    </p:spTree>
    <p:extLst>
      <p:ext uri="{BB962C8B-B14F-4D97-AF65-F5344CB8AC3E}">
        <p14:creationId xmlns:p14="http://schemas.microsoft.com/office/powerpoint/2010/main" val="346264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80563A-3725-48BC-8EDA-47946E834E55}" type="slidenum">
              <a:rPr lang="pt-BR" smtClean="0"/>
              <a:t>33</a:t>
            </a:fld>
            <a:endParaRPr lang="pt-BR"/>
          </a:p>
        </p:txBody>
      </p:sp>
    </p:spTree>
    <p:extLst>
      <p:ext uri="{BB962C8B-B14F-4D97-AF65-F5344CB8AC3E}">
        <p14:creationId xmlns:p14="http://schemas.microsoft.com/office/powerpoint/2010/main" val="290020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80563A-3725-48BC-8EDA-47946E834E55}" type="slidenum">
              <a:rPr lang="pt-BR" smtClean="0"/>
              <a:t>34</a:t>
            </a:fld>
            <a:endParaRPr lang="pt-BR"/>
          </a:p>
        </p:txBody>
      </p:sp>
    </p:spTree>
    <p:extLst>
      <p:ext uri="{BB962C8B-B14F-4D97-AF65-F5344CB8AC3E}">
        <p14:creationId xmlns:p14="http://schemas.microsoft.com/office/powerpoint/2010/main" val="202607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80563A-3725-48BC-8EDA-47946E834E55}" type="slidenum">
              <a:rPr lang="pt-BR" smtClean="0"/>
              <a:t>35</a:t>
            </a:fld>
            <a:endParaRPr lang="pt-BR"/>
          </a:p>
        </p:txBody>
      </p:sp>
    </p:spTree>
    <p:extLst>
      <p:ext uri="{BB962C8B-B14F-4D97-AF65-F5344CB8AC3E}">
        <p14:creationId xmlns:p14="http://schemas.microsoft.com/office/powerpoint/2010/main" val="202607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80563A-3725-48BC-8EDA-47946E834E55}" type="slidenum">
              <a:rPr lang="pt-BR" smtClean="0"/>
              <a:t>36</a:t>
            </a:fld>
            <a:endParaRPr lang="pt-BR"/>
          </a:p>
        </p:txBody>
      </p:sp>
    </p:spTree>
    <p:extLst>
      <p:ext uri="{BB962C8B-B14F-4D97-AF65-F5344CB8AC3E}">
        <p14:creationId xmlns:p14="http://schemas.microsoft.com/office/powerpoint/2010/main" val="202607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FIM</a:t>
            </a:r>
            <a:r>
              <a:rPr lang="en-US" baseline="0" dirty="0"/>
              <a:t> DA GUERRA FISCAL (INCENTIVOS)</a:t>
            </a:r>
          </a:p>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4</a:t>
            </a:fld>
            <a:endParaRPr lang="pt-BR"/>
          </a:p>
        </p:txBody>
      </p:sp>
    </p:spTree>
    <p:extLst>
      <p:ext uri="{BB962C8B-B14F-4D97-AF65-F5344CB8AC3E}">
        <p14:creationId xmlns:p14="http://schemas.microsoft.com/office/powerpoint/2010/main" val="216539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dirty="0">
                <a:solidFill>
                  <a:srgbClr val="FFFF00"/>
                </a:solidFill>
              </a:rPr>
              <a:t>17 Ganhos com a Reforma/Reengenharia Tributária e Tecnológica por nos elaborada: </a:t>
            </a:r>
          </a:p>
          <a:p>
            <a:pPr marL="514350" indent="-514350" algn="just">
              <a:buAutoNum type="arabicPeriod"/>
            </a:pPr>
            <a:r>
              <a:rPr lang="pt-BR" dirty="0"/>
              <a:t>SIMPLIFICAR: elimina 10 impostos, desburocratiza e acaba com a Elisão (sonegação do pagamento de impostos , que gera a dívida ativa) ao implantar a cobrança e fiscalização eletrônica;	</a:t>
            </a:r>
          </a:p>
          <a:p>
            <a:pPr marL="514350" indent="-514350" algn="just">
              <a:buAutoNum type="arabicPeriod"/>
            </a:pPr>
            <a:r>
              <a:rPr lang="pt-BR" dirty="0"/>
              <a:t>FIM DA GUERRA FISCAL: entre os Estados e os Municípios que custa R$216 bilhões/ ano e reduzir 70% da renúncia fiscal Federal de R$284 bilhões/ ano</a:t>
            </a:r>
          </a:p>
          <a:p>
            <a:pPr marL="0" indent="0" algn="just">
              <a:buNone/>
            </a:pPr>
            <a:r>
              <a:rPr lang="pt-BR" dirty="0"/>
              <a:t>FIM BUROCRACIA TRIBUTÁRIA: 2,6% dos preços e consome R$60 bilhões ao ano;</a:t>
            </a:r>
          </a:p>
          <a:p>
            <a:pPr marL="0" indent="0" algn="just">
              <a:buNone/>
            </a:pPr>
            <a:r>
              <a:rPr lang="pt-BR" dirty="0"/>
              <a:t>4. Fechar o cerco sobre a SONEGAÇÃO que dá prejuízos na arrecadação de R$500 bilhões/ano, segundo a PGFN. 	</a:t>
            </a:r>
          </a:p>
          <a:p>
            <a:pPr marL="0" indent="0" algn="just">
              <a:buNone/>
            </a:pPr>
            <a:r>
              <a:rPr lang="pt-BR" dirty="0"/>
              <a:t>5. Reduz 80% das ações Administrativas e Judiciais, que tem um estoque acumulado de CONTENCIOSO de </a:t>
            </a:r>
            <a:r>
              <a:rPr lang="pt-BR" dirty="0" err="1"/>
              <a:t>R</a:t>
            </a:r>
            <a:r>
              <a:rPr lang="pt-BR" dirty="0"/>
              <a:t>$ 2 Trilhões;</a:t>
            </a:r>
          </a:p>
          <a:p>
            <a:pPr marL="0" indent="0" algn="just">
              <a:buNone/>
            </a:pPr>
            <a:r>
              <a:rPr lang="pt-BR" dirty="0"/>
              <a:t> DIMINIU REGRESSIVIDADE: ao zerar os Impostos sobre comidas e remédios, e estimula a redução da brutal carga tributária sobre a base consumo, transferindo para a Renda;	</a:t>
            </a:r>
          </a:p>
          <a:p>
            <a:pPr marL="0" indent="0" algn="just">
              <a:buNone/>
            </a:pPr>
            <a:r>
              <a:rPr lang="pt-BR" dirty="0"/>
              <a:t>7. AUMENTO PODER AQUISITIVO: reduzindo a carga sobre o consumo e com a devolução de impostos, via nota fiscal eletrônica, das famílias com rendas menores do que a renda Per Capita. </a:t>
            </a:r>
          </a:p>
          <a:p>
            <a:pPr marL="0" indent="0" algn="just">
              <a:buNone/>
            </a:pPr>
            <a:r>
              <a:rPr lang="pt-BR" dirty="0"/>
              <a:t>AUMENTA COMPETITIVIDADE DAS EMPRESAS:  ao reduzir o custo de produção, ao zerar os Impostos de máquinas e Equipamentos do Ativo fixo, e ao diminuir drasticamente a corrupção, o contencioso Administrativo e Judicial, a burocracia e acabar com a guerra fiscal;	</a:t>
            </a:r>
          </a:p>
          <a:p>
            <a:pPr marL="0" indent="0" algn="just">
              <a:buNone/>
            </a:pPr>
            <a:r>
              <a:rPr lang="pt-BR" dirty="0"/>
              <a:t>9. FIM DA RECESSÃO: e torna o pais competitivo, visto que não existe mais o pais de empresa competitiva</a:t>
            </a:r>
          </a:p>
          <a:p>
            <a:pPr algn="just"/>
            <a:r>
              <a:rPr lang="pt-BR" dirty="0"/>
              <a:t>10.	GERAÇÃO DE EMPREGOS:</a:t>
            </a:r>
          </a:p>
          <a:p>
            <a:pPr algn="just"/>
            <a:r>
              <a:rPr lang="pt-BR" dirty="0"/>
              <a:t>11.	HARMONIZAÇÃO: do nosso Sistema Tributário com os melhores Sistemas do mundo. 	</a:t>
            </a:r>
          </a:p>
          <a:p>
            <a:pPr algn="just"/>
            <a:r>
              <a:rPr lang="pt-BR" dirty="0"/>
              <a:t>12.	EQUILÍBRIO CONTAS PÚBLICAS:  Ao fazer a Economia crescer, fortalece as Finanças Públicas da União, Estados e Municípios. 	</a:t>
            </a:r>
          </a:p>
          <a:p>
            <a:pPr marL="228600" indent="-228600" algn="just">
              <a:buAutoNum type="arabicPeriod" startAt="13"/>
            </a:pPr>
            <a:r>
              <a:rPr lang="pt-BR" dirty="0"/>
              <a:t>Fortalece a arrecadação da Previdência e fortalece os Programas Sociais, de Educação, SUS, Segurança e de Obras Públicas;</a:t>
            </a:r>
          </a:p>
          <a:p>
            <a:pPr algn="just"/>
            <a:r>
              <a:rPr lang="pt-BR" dirty="0"/>
              <a:t>14.	SIMPLIFICAÇÃO: dos procedimentos de cobrança  ao tornar </a:t>
            </a:r>
            <a:r>
              <a:rPr lang="pt-BR" i="1" dirty="0" err="1"/>
              <a:t>on</a:t>
            </a:r>
            <a:r>
              <a:rPr lang="pt-BR" i="1" dirty="0"/>
              <a:t> </a:t>
            </a:r>
            <a:r>
              <a:rPr lang="pt-BR" i="1" dirty="0" err="1"/>
              <a:t>line</a:t>
            </a:r>
            <a:r>
              <a:rPr lang="pt-BR" i="1" dirty="0"/>
              <a:t> </a:t>
            </a:r>
            <a:r>
              <a:rPr lang="pt-BR" dirty="0"/>
              <a:t>a arrecadação tributaria;</a:t>
            </a:r>
          </a:p>
          <a:p>
            <a:pPr algn="just"/>
            <a:r>
              <a:rPr lang="pt-BR" dirty="0"/>
              <a:t>15.	ZERAR o cunho fiscal nos SPREADS dos empréstimos bancário, diminuindo os juros.</a:t>
            </a:r>
          </a:p>
          <a:p>
            <a:pPr algn="just"/>
            <a:r>
              <a:rPr lang="pt-BR" dirty="0"/>
              <a:t>16.	Retoma o ciclo de desenvolvimento e prosperidade e com crescimento do PIB com taxas acima de 7% ao ano. 	</a:t>
            </a:r>
          </a:p>
          <a:p>
            <a:pPr algn="just"/>
            <a:r>
              <a:rPr lang="pt-BR" dirty="0"/>
              <a:t>17. MUNICIPALISMO: Aumenta a participação dos Municípios Brasileiros no bolo tributário em R$30 bilhões ao ano, valor equivalente a 33% do atual FPM anual.</a:t>
            </a:r>
          </a:p>
          <a:p>
            <a:pPr marL="228600" indent="-228600" algn="just">
              <a:buAutoNum type="arabicPeriod" startAt="13"/>
            </a:pPr>
            <a:endParaRPr lang="pt-BR" dirty="0"/>
          </a:p>
          <a:p>
            <a:pPr marL="0" indent="0" algn="just">
              <a:buNone/>
            </a:pPr>
            <a:endParaRPr lang="pt-BR" dirty="0"/>
          </a:p>
          <a:p>
            <a:pPr marL="0" indent="0" algn="just">
              <a:buNone/>
            </a:pPr>
            <a:endParaRPr lang="pt-BR" dirty="0"/>
          </a:p>
          <a:p>
            <a:pPr marL="514350" indent="-514350" algn="just">
              <a:buAutoNum type="arabicPeriod"/>
            </a:pPr>
            <a:endParaRPr lang="pt-BR" dirty="0"/>
          </a:p>
          <a:p>
            <a:endParaRPr lang="pt-BR" sz="1200" b="1" dirty="0">
              <a:solidFill>
                <a:srgbClr val="FFFF00"/>
              </a:solidFill>
            </a:endParaRPr>
          </a:p>
        </p:txBody>
      </p:sp>
      <p:sp>
        <p:nvSpPr>
          <p:cNvPr id="4" name="Slide Number Placeholder 3"/>
          <p:cNvSpPr>
            <a:spLocks noGrp="1"/>
          </p:cNvSpPr>
          <p:nvPr>
            <p:ph type="sldNum" sz="quarter" idx="10"/>
          </p:nvPr>
        </p:nvSpPr>
        <p:spPr/>
        <p:txBody>
          <a:bodyPr/>
          <a:lstStyle/>
          <a:p>
            <a:fld id="{3D80563A-3725-48BC-8EDA-47946E834E55}" type="slidenum">
              <a:rPr lang="pt-BR" smtClean="0"/>
              <a:t>37</a:t>
            </a:fld>
            <a:endParaRPr lang="pt-BR"/>
          </a:p>
        </p:txBody>
      </p:sp>
    </p:spTree>
    <p:extLst>
      <p:ext uri="{BB962C8B-B14F-4D97-AF65-F5344CB8AC3E}">
        <p14:creationId xmlns:p14="http://schemas.microsoft.com/office/powerpoint/2010/main" val="166637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Trocar</a:t>
            </a:r>
            <a:r>
              <a:rPr lang="en-US" baseline="0" dirty="0"/>
              <a:t> </a:t>
            </a:r>
            <a:r>
              <a:rPr lang="en-US" baseline="0" dirty="0" err="1"/>
              <a:t>por</a:t>
            </a:r>
            <a:r>
              <a:rPr lang="en-US" baseline="0" dirty="0"/>
              <a:t> </a:t>
            </a:r>
            <a:r>
              <a:rPr lang="en-US" baseline="0" dirty="0" err="1"/>
              <a:t>esse</a:t>
            </a:r>
            <a:r>
              <a:rPr lang="en-US" baseline="0" dirty="0"/>
              <a:t> </a:t>
            </a:r>
            <a:r>
              <a:rPr lang="en-US" baseline="0" dirty="0" err="1"/>
              <a:t>texto</a:t>
            </a:r>
            <a:r>
              <a:rPr lang="en-US" baseline="0" dirty="0"/>
              <a:t>:</a:t>
            </a:r>
          </a:p>
          <a:p>
            <a:pPr algn="just">
              <a:lnSpc>
                <a:spcPct val="150000"/>
              </a:lnSpc>
            </a:pPr>
            <a:r>
              <a:rPr lang="pt-BR" altLang="ja-JP" sz="1200" dirty="0">
                <a:solidFill>
                  <a:schemeClr val="tx2">
                    <a:lumMod val="75000"/>
                  </a:schemeClr>
                </a:solidFill>
                <a:latin typeface="Arial" panose="020B0604020202020204" pitchFamily="34" charset="0"/>
                <a:ea typeface="Arial" charset="0"/>
                <a:cs typeface="Arial" panose="020B0604020202020204" pitchFamily="34" charset="0"/>
              </a:rPr>
              <a:t>GARANTIR O SOCIAL É GERAR EMPREGOS.</a:t>
            </a:r>
          </a:p>
          <a:p>
            <a:pPr algn="just">
              <a:lnSpc>
                <a:spcPct val="150000"/>
              </a:lnSpc>
            </a:pPr>
            <a:r>
              <a:rPr lang="pt-BR" altLang="pt-BR" sz="1200" dirty="0">
                <a:solidFill>
                  <a:schemeClr val="tx2">
                    <a:lumMod val="75000"/>
                  </a:schemeClr>
                </a:solidFill>
                <a:latin typeface="Arial" panose="020B0604020202020204" pitchFamily="34" charset="0"/>
                <a:ea typeface="Arial" charset="0"/>
                <a:cs typeface="Arial" panose="020B0604020202020204" pitchFamily="34" charset="0"/>
              </a:rPr>
              <a:t>EMPREGOS VÊM DA PRODUÇÃO.</a:t>
            </a:r>
          </a:p>
          <a:p>
            <a:pPr algn="just">
              <a:lnSpc>
                <a:spcPct val="150000"/>
              </a:lnSpc>
            </a:pPr>
            <a:r>
              <a:rPr lang="pt-BR" altLang="pt-BR" sz="1200" dirty="0">
                <a:solidFill>
                  <a:schemeClr val="tx2">
                    <a:lumMod val="75000"/>
                  </a:schemeClr>
                </a:solidFill>
                <a:latin typeface="Arial" panose="020B0604020202020204" pitchFamily="34" charset="0"/>
                <a:ea typeface="Arial" charset="0"/>
                <a:cs typeface="Arial" panose="020B0604020202020204" pitchFamily="34" charset="0"/>
              </a:rPr>
              <a:t>PRODUÇÃO GERA RIQUEZA.</a:t>
            </a:r>
          </a:p>
          <a:p>
            <a:pPr algn="just">
              <a:lnSpc>
                <a:spcPct val="150000"/>
              </a:lnSpc>
            </a:pPr>
            <a:r>
              <a:rPr lang="pt-BR" altLang="pt-BR" sz="1200" dirty="0">
                <a:solidFill>
                  <a:schemeClr val="tx2">
                    <a:lumMod val="75000"/>
                  </a:schemeClr>
                </a:solidFill>
                <a:latin typeface="Arial" panose="020B0604020202020204" pitchFamily="34" charset="0"/>
                <a:ea typeface="Arial" charset="0"/>
                <a:cs typeface="Arial" panose="020B0604020202020204" pitchFamily="34" charset="0"/>
              </a:rPr>
              <a:t>E RIQUEZA GERA TRIBUTOS,</a:t>
            </a:r>
          </a:p>
          <a:p>
            <a:pPr algn="just">
              <a:lnSpc>
                <a:spcPct val="150000"/>
              </a:lnSpc>
            </a:pPr>
            <a:r>
              <a:rPr lang="pt-BR" altLang="pt-BR" sz="1200" dirty="0">
                <a:solidFill>
                  <a:schemeClr val="tx2">
                    <a:lumMod val="75000"/>
                  </a:schemeClr>
                </a:solidFill>
                <a:latin typeface="Arial" panose="020B0604020202020204" pitchFamily="34" charset="0"/>
                <a:ea typeface="Arial" charset="0"/>
                <a:cs typeface="Arial" panose="020B0604020202020204" pitchFamily="34" charset="0"/>
              </a:rPr>
              <a:t>QUE GERAM AINDA MAIS O </a:t>
            </a:r>
          </a:p>
          <a:p>
            <a:pPr algn="just">
              <a:lnSpc>
                <a:spcPct val="150000"/>
              </a:lnSpc>
            </a:pPr>
            <a:r>
              <a:rPr lang="pt-BR" altLang="pt-BR" sz="1200" dirty="0">
                <a:solidFill>
                  <a:schemeClr val="tx2">
                    <a:lumMod val="75000"/>
                  </a:schemeClr>
                </a:solidFill>
                <a:latin typeface="Arial" panose="020B0604020202020204" pitchFamily="34" charset="0"/>
                <a:ea typeface="Arial" charset="0"/>
                <a:cs typeface="Arial" panose="020B0604020202020204" pitchFamily="34" charset="0"/>
              </a:rPr>
              <a:t>SOCIAL.</a:t>
            </a:r>
            <a:r>
              <a:rPr lang="ja-JP" altLang="pt-BR" sz="1200" dirty="0">
                <a:solidFill>
                  <a:schemeClr val="tx2">
                    <a:lumMod val="75000"/>
                  </a:schemeClr>
                </a:solidFill>
                <a:latin typeface="Arial" panose="020B0604020202020204" pitchFamily="34" charset="0"/>
                <a:ea typeface="Arial" charset="0"/>
                <a:cs typeface="Arial" panose="020B0604020202020204" pitchFamily="34" charset="0"/>
              </a:rPr>
              <a:t>”</a:t>
            </a:r>
            <a:r>
              <a:rPr lang="pt-BR" altLang="ja-JP" sz="1200" dirty="0">
                <a:solidFill>
                  <a:schemeClr val="tx2">
                    <a:lumMod val="75000"/>
                  </a:schemeClr>
                </a:solidFill>
                <a:latin typeface="Arial" panose="020B0604020202020204" pitchFamily="34" charset="0"/>
                <a:ea typeface="Arial"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39</a:t>
            </a:fld>
            <a:endParaRPr lang="pt-BR"/>
          </a:p>
        </p:txBody>
      </p:sp>
    </p:spTree>
    <p:extLst>
      <p:ext uri="{BB962C8B-B14F-4D97-AF65-F5344CB8AC3E}">
        <p14:creationId xmlns:p14="http://schemas.microsoft.com/office/powerpoint/2010/main" val="41724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740">
              <a:spcBef>
                <a:spcPct val="30000"/>
              </a:spcBef>
              <a:defRPr sz="1200">
                <a:solidFill>
                  <a:schemeClr val="tx1"/>
                </a:solidFill>
                <a:latin typeface="Times New Roman" panose="02020603050405020304" pitchFamily="18" charset="0"/>
              </a:defRPr>
            </a:lvl1pPr>
            <a:lvl2pPr marL="753217" indent="-289699" defTabSz="944740">
              <a:spcBef>
                <a:spcPct val="30000"/>
              </a:spcBef>
              <a:defRPr sz="1200">
                <a:solidFill>
                  <a:schemeClr val="tx1"/>
                </a:solidFill>
                <a:latin typeface="Times New Roman" panose="02020603050405020304" pitchFamily="18" charset="0"/>
              </a:defRPr>
            </a:lvl2pPr>
            <a:lvl3pPr marL="1158796" indent="-231760" defTabSz="944740">
              <a:spcBef>
                <a:spcPct val="30000"/>
              </a:spcBef>
              <a:defRPr sz="1200">
                <a:solidFill>
                  <a:schemeClr val="tx1"/>
                </a:solidFill>
                <a:latin typeface="Times New Roman" panose="02020603050405020304" pitchFamily="18" charset="0"/>
              </a:defRPr>
            </a:lvl3pPr>
            <a:lvl4pPr marL="1622314" indent="-231760" defTabSz="944740">
              <a:spcBef>
                <a:spcPct val="30000"/>
              </a:spcBef>
              <a:defRPr sz="1200">
                <a:solidFill>
                  <a:schemeClr val="tx1"/>
                </a:solidFill>
                <a:latin typeface="Times New Roman" panose="02020603050405020304" pitchFamily="18" charset="0"/>
              </a:defRPr>
            </a:lvl4pPr>
            <a:lvl5pPr marL="2085832" indent="-231760" defTabSz="944740">
              <a:spcBef>
                <a:spcPct val="30000"/>
              </a:spcBef>
              <a:defRPr sz="1200">
                <a:solidFill>
                  <a:schemeClr val="tx1"/>
                </a:solidFill>
                <a:latin typeface="Times New Roman" panose="02020603050405020304" pitchFamily="18" charset="0"/>
              </a:defRPr>
            </a:lvl5pPr>
            <a:lvl6pPr marL="2549350" indent="-231760" defTabSz="944740" eaLnBrk="0" fontAlgn="base" hangingPunct="0">
              <a:spcBef>
                <a:spcPct val="30000"/>
              </a:spcBef>
              <a:spcAft>
                <a:spcPct val="0"/>
              </a:spcAft>
              <a:defRPr sz="1200">
                <a:solidFill>
                  <a:schemeClr val="tx1"/>
                </a:solidFill>
                <a:latin typeface="Times New Roman" panose="02020603050405020304" pitchFamily="18" charset="0"/>
              </a:defRPr>
            </a:lvl6pPr>
            <a:lvl7pPr marL="3012867" indent="-231760" defTabSz="944740" eaLnBrk="0" fontAlgn="base" hangingPunct="0">
              <a:spcBef>
                <a:spcPct val="30000"/>
              </a:spcBef>
              <a:spcAft>
                <a:spcPct val="0"/>
              </a:spcAft>
              <a:defRPr sz="1200">
                <a:solidFill>
                  <a:schemeClr val="tx1"/>
                </a:solidFill>
                <a:latin typeface="Times New Roman" panose="02020603050405020304" pitchFamily="18" charset="0"/>
              </a:defRPr>
            </a:lvl7pPr>
            <a:lvl8pPr marL="3476386" indent="-231760" defTabSz="944740" eaLnBrk="0" fontAlgn="base" hangingPunct="0">
              <a:spcBef>
                <a:spcPct val="30000"/>
              </a:spcBef>
              <a:spcAft>
                <a:spcPct val="0"/>
              </a:spcAft>
              <a:defRPr sz="1200">
                <a:solidFill>
                  <a:schemeClr val="tx1"/>
                </a:solidFill>
                <a:latin typeface="Times New Roman" panose="02020603050405020304" pitchFamily="18" charset="0"/>
              </a:defRPr>
            </a:lvl8pPr>
            <a:lvl9pPr marL="3939904" indent="-231760" defTabSz="94474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EE91A9-E723-4EAB-8AF6-EBCFE8926846}" type="slidenum">
              <a:rPr lang="en-US" altLang="pt-BR"/>
              <a:pPr>
                <a:spcBef>
                  <a:spcPct val="0"/>
                </a:spcBef>
              </a:pPr>
              <a:t>51</a:t>
            </a:fld>
            <a:endParaRPr lang="en-US" altLang="pt-BR" dirty="0"/>
          </a:p>
        </p:txBody>
      </p:sp>
      <p:sp>
        <p:nvSpPr>
          <p:cNvPr id="61443" name="Rectangle 2"/>
          <p:cNvSpPr>
            <a:spLocks noGrp="1" noRot="1" noChangeAspect="1" noChangeArrowheads="1" noTextEdit="1"/>
          </p:cNvSpPr>
          <p:nvPr>
            <p:ph type="sldImg"/>
          </p:nvPr>
        </p:nvSpPr>
        <p:spPr>
          <a:xfrm>
            <a:off x="41275" y="738188"/>
            <a:ext cx="6589713" cy="37084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t-BR" dirty="0">
                <a:latin typeface="+mn-lt"/>
              </a:rPr>
              <a:t>Então vamos entender o plano.</a:t>
            </a:r>
          </a:p>
        </p:txBody>
      </p:sp>
    </p:spTree>
    <p:extLst>
      <p:ext uri="{BB962C8B-B14F-4D97-AF65-F5344CB8AC3E}">
        <p14:creationId xmlns:p14="http://schemas.microsoft.com/office/powerpoint/2010/main" val="37665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40EA7E7A-CAE4-234E-B80F-F8A2C3099E65}" type="slidenum">
              <a:rPr lang="pt-BR" altLang="pt-BR" sz="1200">
                <a:latin typeface="Times New Roman" charset="0"/>
              </a:rPr>
              <a:pPr/>
              <a:t>5</a:t>
            </a:fld>
            <a:endParaRPr lang="pt-BR" altLang="pt-BR" sz="1200">
              <a:latin typeface="Times New Roman" charset="0"/>
            </a:endParaRPr>
          </a:p>
        </p:txBody>
      </p:sp>
      <p:sp>
        <p:nvSpPr>
          <p:cNvPr id="9219" name="Rectangle 2"/>
          <p:cNvSpPr>
            <a:spLocks noGrp="1" noRot="1" noChangeAspect="1" noChangeArrowheads="1" noTextEdit="1"/>
          </p:cNvSpPr>
          <p:nvPr>
            <p:ph type="sldImg"/>
          </p:nvPr>
        </p:nvSpPr>
        <p:spPr>
          <a:xfrm>
            <a:off x="685800" y="1143000"/>
            <a:ext cx="5486400" cy="308610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Efeito</a:t>
            </a:r>
            <a:r>
              <a:rPr lang="en-US" dirty="0"/>
              <a:t> </a:t>
            </a:r>
            <a:r>
              <a:rPr lang="en-US" dirty="0" err="1"/>
              <a:t>destaque</a:t>
            </a:r>
            <a:r>
              <a:rPr lang="en-US" baseline="0" dirty="0"/>
              <a:t> </a:t>
            </a:r>
            <a:r>
              <a:rPr lang="en-US" baseline="0" dirty="0" err="1"/>
              <a:t>unico</a:t>
            </a:r>
            <a:r>
              <a:rPr lang="en-US" baseline="0" dirty="0"/>
              <a:t> </a:t>
            </a:r>
            <a:r>
              <a:rPr lang="en-US" baseline="0" dirty="0" err="1"/>
              <a:t>por</a:t>
            </a:r>
            <a:r>
              <a:rPr lang="en-US" baseline="0" dirty="0"/>
              <a:t> item</a:t>
            </a:r>
            <a:endParaRPr lang="en-US" dirty="0"/>
          </a:p>
          <a:p>
            <a:endParaRPr lang="en-US" altLang="pt-BR" dirty="0">
              <a:latin typeface="Times New Roman" charset="0"/>
              <a:ea typeface="MS PGothic" charset="-128"/>
            </a:endParaRPr>
          </a:p>
        </p:txBody>
      </p:sp>
    </p:spTree>
    <p:extLst>
      <p:ext uri="{BB962C8B-B14F-4D97-AF65-F5344CB8AC3E}">
        <p14:creationId xmlns:p14="http://schemas.microsoft.com/office/powerpoint/2010/main" val="72459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agenda de </a:t>
            </a:r>
            <a:r>
              <a:rPr lang="en-US" dirty="0" err="1"/>
              <a:t>divulgacao</a:t>
            </a:r>
            <a:r>
              <a:rPr lang="en-US" dirty="0"/>
              <a:t> </a:t>
            </a:r>
            <a:r>
              <a:rPr lang="en-US" dirty="0" err="1"/>
              <a:t>pra</a:t>
            </a:r>
            <a:r>
              <a:rPr lang="en-US" dirty="0"/>
              <a:t> </a:t>
            </a:r>
            <a:r>
              <a:rPr lang="en-US" dirty="0" err="1"/>
              <a:t>proposta</a:t>
            </a:r>
            <a:r>
              <a:rPr lang="en-US" baseline="0" dirty="0"/>
              <a:t> de </a:t>
            </a:r>
            <a:r>
              <a:rPr lang="en-US" baseline="0" dirty="0" err="1"/>
              <a:t>reforma</a:t>
            </a:r>
            <a:r>
              <a:rPr lang="en-US" baseline="0" dirty="0"/>
              <a:t> </a:t>
            </a:r>
            <a:r>
              <a:rPr lang="en-US" baseline="0" dirty="0" err="1"/>
              <a:t>tributaria</a:t>
            </a:r>
            <a:r>
              <a:rPr lang="en-US" baseline="0" dirty="0"/>
              <a:t> </a:t>
            </a:r>
            <a:r>
              <a:rPr lang="en-US" baseline="0" dirty="0" err="1"/>
              <a:t>em</a:t>
            </a:r>
            <a:r>
              <a:rPr lang="en-US" baseline="0" dirty="0"/>
              <a:t> 2019 continua</a:t>
            </a:r>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9</a:t>
            </a:fld>
            <a:endParaRPr lang="pt-BR"/>
          </a:p>
        </p:txBody>
      </p:sp>
    </p:spTree>
    <p:extLst>
      <p:ext uri="{BB962C8B-B14F-4D97-AF65-F5344CB8AC3E}">
        <p14:creationId xmlns:p14="http://schemas.microsoft.com/office/powerpoint/2010/main" val="112215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2014 a 2018 </a:t>
            </a:r>
            <a:r>
              <a:rPr lang="en-US" dirty="0" err="1"/>
              <a:t>pib</a:t>
            </a:r>
            <a:r>
              <a:rPr lang="en-US" dirty="0"/>
              <a:t> </a:t>
            </a:r>
            <a:r>
              <a:rPr lang="en-US" dirty="0" err="1"/>
              <a:t>mundia</a:t>
            </a:r>
            <a:r>
              <a:rPr lang="en-US" dirty="0"/>
              <a:t> </a:t>
            </a:r>
            <a:r>
              <a:rPr lang="en-US" dirty="0" err="1"/>
              <a:t>cresceu</a:t>
            </a:r>
            <a:r>
              <a:rPr lang="en-US" dirty="0"/>
              <a:t> = 19,1%</a:t>
            </a:r>
          </a:p>
          <a:p>
            <a:endParaRPr lang="en-US" dirty="0"/>
          </a:p>
          <a:p>
            <a:r>
              <a:rPr lang="en-US" dirty="0" err="1"/>
              <a:t>Mais</a:t>
            </a:r>
            <a:r>
              <a:rPr lang="en-US" baseline="0" dirty="0"/>
              <a:t> </a:t>
            </a:r>
            <a:r>
              <a:rPr lang="en-US" baseline="0" dirty="0" err="1"/>
              <a:t>destaque</a:t>
            </a:r>
            <a:r>
              <a:rPr lang="en-US" baseline="0" dirty="0"/>
              <a:t> </a:t>
            </a:r>
            <a:r>
              <a:rPr lang="en-US" baseline="0" dirty="0" err="1"/>
              <a:t>nos</a:t>
            </a:r>
            <a:r>
              <a:rPr lang="en-US" baseline="0" dirty="0"/>
              <a:t> 38 </a:t>
            </a:r>
            <a:r>
              <a:rPr lang="en-US" baseline="0" dirty="0" err="1"/>
              <a:t>anos</a:t>
            </a:r>
            <a:r>
              <a:rPr lang="en-US" baseline="0" dirty="0"/>
              <a:t> de </a:t>
            </a:r>
            <a:r>
              <a:rPr lang="en-US" baseline="0" dirty="0" err="1"/>
              <a:t>crescimento</a:t>
            </a:r>
            <a:r>
              <a:rPr lang="en-US" baseline="0" dirty="0"/>
              <a:t> </a:t>
            </a:r>
            <a:r>
              <a:rPr lang="en-US" baseline="0" dirty="0" err="1"/>
              <a:t>abaixo</a:t>
            </a:r>
            <a:r>
              <a:rPr lang="en-US" baseline="0" dirty="0"/>
              <a:t> da </a:t>
            </a:r>
            <a:r>
              <a:rPr lang="en-US" baseline="0" dirty="0" err="1"/>
              <a:t>média</a:t>
            </a:r>
            <a:r>
              <a:rPr lang="en-US" baseline="0" dirty="0"/>
              <a:t> </a:t>
            </a:r>
            <a:r>
              <a:rPr lang="en-US" baseline="0" dirty="0" err="1"/>
              <a:t>mundial</a:t>
            </a:r>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11</a:t>
            </a:fld>
            <a:endParaRPr lang="pt-BR"/>
          </a:p>
        </p:txBody>
      </p:sp>
    </p:spTree>
    <p:extLst>
      <p:ext uri="{BB962C8B-B14F-4D97-AF65-F5344CB8AC3E}">
        <p14:creationId xmlns:p14="http://schemas.microsoft.com/office/powerpoint/2010/main" val="188187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A59698B-35AC-DE48-9029-5FF5FB51E225}" type="slidenum">
              <a:rPr lang="pt-BR" altLang="pt-BR" sz="1200">
                <a:latin typeface="Times New Roman" charset="0"/>
              </a:rPr>
              <a:pPr/>
              <a:t>17</a:t>
            </a:fld>
            <a:endParaRPr lang="pt-BR" altLang="pt-BR" sz="1200">
              <a:latin typeface="Times New Roman" charset="0"/>
            </a:endParaRPr>
          </a:p>
        </p:txBody>
      </p:sp>
      <p:sp>
        <p:nvSpPr>
          <p:cNvPr id="31747" name="Rectangle 2"/>
          <p:cNvSpPr>
            <a:spLocks noGrp="1" noRot="1" noChangeAspect="1" noChangeArrowheads="1" noTextEdit="1"/>
          </p:cNvSpPr>
          <p:nvPr>
            <p:ph type="sldImg"/>
          </p:nvPr>
        </p:nvSpPr>
        <p:spPr>
          <a:xfrm>
            <a:off x="90488" y="744538"/>
            <a:ext cx="6616700"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pt-BR">
              <a:latin typeface="Times New Roman" charset="0"/>
              <a:ea typeface="MS PGothic" charset="-128"/>
            </a:endParaRPr>
          </a:p>
        </p:txBody>
      </p:sp>
    </p:spTree>
    <p:extLst>
      <p:ext uri="{BB962C8B-B14F-4D97-AF65-F5344CB8AC3E}">
        <p14:creationId xmlns:p14="http://schemas.microsoft.com/office/powerpoint/2010/main" val="242595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19</a:t>
            </a:fld>
            <a:endParaRPr lang="pt-BR"/>
          </a:p>
        </p:txBody>
      </p:sp>
    </p:spTree>
    <p:extLst>
      <p:ext uri="{BB962C8B-B14F-4D97-AF65-F5344CB8AC3E}">
        <p14:creationId xmlns:p14="http://schemas.microsoft.com/office/powerpoint/2010/main" val="408846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20</a:t>
            </a:fld>
            <a:endParaRPr lang="pt-BR"/>
          </a:p>
        </p:txBody>
      </p:sp>
    </p:spTree>
    <p:extLst>
      <p:ext uri="{BB962C8B-B14F-4D97-AF65-F5344CB8AC3E}">
        <p14:creationId xmlns:p14="http://schemas.microsoft.com/office/powerpoint/2010/main" val="140729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Manter</a:t>
            </a:r>
            <a:r>
              <a:rPr lang="en-US" dirty="0"/>
              <a:t> </a:t>
            </a:r>
            <a:r>
              <a:rPr lang="en-US" dirty="0" err="1"/>
              <a:t>linhas</a:t>
            </a:r>
            <a:r>
              <a:rPr lang="en-US" baseline="0" dirty="0"/>
              <a:t> </a:t>
            </a:r>
            <a:r>
              <a:rPr lang="en-US" baseline="0" dirty="0" err="1"/>
              <a:t>só</a:t>
            </a:r>
            <a:r>
              <a:rPr lang="en-US" baseline="0" dirty="0"/>
              <a:t> das 5 macro </a:t>
            </a:r>
            <a:r>
              <a:rPr lang="en-US" baseline="0" dirty="0" err="1"/>
              <a:t>regioes</a:t>
            </a:r>
            <a:r>
              <a:rPr lang="en-US" baseline="0" dirty="0"/>
              <a:t> (Norte, </a:t>
            </a:r>
            <a:r>
              <a:rPr lang="en-US" baseline="0" dirty="0" err="1"/>
              <a:t>Nordeste</a:t>
            </a:r>
            <a:r>
              <a:rPr lang="en-US" baseline="0" dirty="0"/>
              <a:t>, </a:t>
            </a:r>
            <a:r>
              <a:rPr lang="en-US" baseline="0" dirty="0" err="1"/>
              <a:t>centro-oeste</a:t>
            </a:r>
            <a:r>
              <a:rPr lang="en-US" baseline="0" dirty="0"/>
              <a:t>, </a:t>
            </a:r>
            <a:r>
              <a:rPr lang="en-US" baseline="0" dirty="0" err="1"/>
              <a:t>sul</a:t>
            </a:r>
            <a:r>
              <a:rPr lang="en-US" baseline="0" dirty="0"/>
              <a:t> e </a:t>
            </a:r>
            <a:r>
              <a:rPr lang="en-US" baseline="0" dirty="0" err="1"/>
              <a:t>sudeste</a:t>
            </a:r>
            <a:r>
              <a:rPr lang="en-US" baseline="0" dirty="0"/>
              <a:t>)</a:t>
            </a:r>
          </a:p>
          <a:p>
            <a:endParaRPr lang="en-US" baseline="0" dirty="0"/>
          </a:p>
          <a:p>
            <a:r>
              <a:rPr lang="en-US" baseline="0" dirty="0" err="1"/>
              <a:t>Colunas</a:t>
            </a:r>
            <a:r>
              <a:rPr lang="en-US" baseline="0" dirty="0"/>
              <a:t>: </a:t>
            </a:r>
            <a:r>
              <a:rPr lang="en-US" baseline="0" dirty="0" err="1"/>
              <a:t>Arrecadaçã</a:t>
            </a:r>
            <a:r>
              <a:rPr lang="en-US" baseline="0" dirty="0"/>
              <a:t> </a:t>
            </a:r>
            <a:r>
              <a:rPr lang="en-US" baseline="0" dirty="0" err="1"/>
              <a:t>icms</a:t>
            </a:r>
            <a:r>
              <a:rPr lang="en-US" baseline="0" dirty="0"/>
              <a:t> (I) ; </a:t>
            </a:r>
            <a:r>
              <a:rPr lang="en-US" baseline="0" dirty="0" err="1"/>
              <a:t>Renúncia</a:t>
            </a:r>
            <a:r>
              <a:rPr lang="en-US" baseline="0" dirty="0"/>
              <a:t> ICMS (II); Peso da </a:t>
            </a:r>
            <a:r>
              <a:rPr lang="en-US" baseline="0" dirty="0" err="1"/>
              <a:t>renúncia</a:t>
            </a:r>
            <a:r>
              <a:rPr lang="en-US" baseline="0" dirty="0"/>
              <a:t> no total </a:t>
            </a:r>
            <a:r>
              <a:rPr lang="en-US" baseline="0" dirty="0" err="1"/>
              <a:t>só</a:t>
            </a:r>
            <a:r>
              <a:rPr lang="en-US" baseline="0" dirty="0"/>
              <a:t> com base de dados 2018</a:t>
            </a:r>
            <a:endParaRPr lang="en-US" dirty="0"/>
          </a:p>
        </p:txBody>
      </p:sp>
      <p:sp>
        <p:nvSpPr>
          <p:cNvPr id="4" name="Slide Number Placeholder 3"/>
          <p:cNvSpPr>
            <a:spLocks noGrp="1"/>
          </p:cNvSpPr>
          <p:nvPr>
            <p:ph type="sldNum" sz="quarter" idx="10"/>
          </p:nvPr>
        </p:nvSpPr>
        <p:spPr/>
        <p:txBody>
          <a:bodyPr/>
          <a:lstStyle/>
          <a:p>
            <a:fld id="{3D80563A-3725-48BC-8EDA-47946E834E55}" type="slidenum">
              <a:rPr lang="pt-BR" smtClean="0"/>
              <a:t>21</a:t>
            </a:fld>
            <a:endParaRPr lang="pt-BR"/>
          </a:p>
        </p:txBody>
      </p:sp>
    </p:spTree>
    <p:extLst>
      <p:ext uri="{BB962C8B-B14F-4D97-AF65-F5344CB8AC3E}">
        <p14:creationId xmlns:p14="http://schemas.microsoft.com/office/powerpoint/2010/main" val="273354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pt-BR" sz="2400">
              <a:solidFill>
                <a:srgbClr val="FFFFFF"/>
              </a:solidFill>
              <a:latin typeface="Arial" charset="0"/>
              <a:ea typeface="MS PGothic" charset="-128"/>
            </a:endParaRPr>
          </a:p>
        </p:txBody>
      </p:sp>
      <p:sp>
        <p:nvSpPr>
          <p:cNvPr id="5" name="Freeform 3"/>
          <p:cNvSpPr>
            <a:spLocks/>
          </p:cNvSpPr>
          <p:nvPr/>
        </p:nvSpPr>
        <p:spPr bwMode="white">
          <a:xfrm>
            <a:off x="-14818" y="4489450"/>
            <a:ext cx="7675035"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miter lim="800000"/>
                <a:headEnd type="none" w="sm" len="sm"/>
                <a:tailEnd type="none" w="sm" len="sm"/>
              </a14:hiddenLine>
            </a:ext>
          </a:extLst>
        </p:spPr>
        <p:txBody>
          <a:bodyPr wrap="none" anchor="ct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6" name="Freeform 4"/>
          <p:cNvSpPr>
            <a:spLocks/>
          </p:cNvSpPr>
          <p:nvPr/>
        </p:nvSpPr>
        <p:spPr bwMode="white">
          <a:xfrm>
            <a:off x="34" y="381798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9" name="Freeform 7"/>
          <p:cNvSpPr>
            <a:spLocks/>
          </p:cNvSpPr>
          <p:nvPr/>
        </p:nvSpPr>
        <p:spPr bwMode="white">
          <a:xfrm>
            <a:off x="0" y="179392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10"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11" name="Freeform 9"/>
          <p:cNvSpPr>
            <a:spLocks/>
          </p:cNvSpPr>
          <p:nvPr/>
        </p:nvSpPr>
        <p:spPr bwMode="white">
          <a:xfrm>
            <a:off x="1"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12" name="Freeform 10"/>
          <p:cNvSpPr>
            <a:spLocks/>
          </p:cNvSpPr>
          <p:nvPr/>
        </p:nvSpPr>
        <p:spPr bwMode="white">
          <a:xfrm>
            <a:off x="1"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lang="pt-BR" sz="2400">
              <a:solidFill>
                <a:srgbClr val="FFFFFF"/>
              </a:solidFill>
              <a:latin typeface="Arial" charset="0"/>
              <a:ea typeface="MS PGothic" charset="-128"/>
            </a:endParaRPr>
          </a:p>
        </p:txBody>
      </p:sp>
      <p:sp>
        <p:nvSpPr>
          <p:cNvPr id="4107" name="Rectangle 11"/>
          <p:cNvSpPr>
            <a:spLocks noGrp="1" noChangeArrowheads="1"/>
          </p:cNvSpPr>
          <p:nvPr>
            <p:ph type="ctrTitle"/>
          </p:nvPr>
        </p:nvSpPr>
        <p:spPr bwMode="auto">
          <a:xfrm>
            <a:off x="914400" y="2286000"/>
            <a:ext cx="103632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Clique para editar o estilo do título mestre</a:t>
            </a:r>
          </a:p>
        </p:txBody>
      </p:sp>
      <p:sp>
        <p:nvSpPr>
          <p:cNvPr id="4108" name="Rectangle 12"/>
          <p:cNvSpPr>
            <a:spLocks noGrp="1" noChangeArrowheads="1"/>
          </p:cNvSpPr>
          <p:nvPr>
            <p:ph type="subTitle" idx="1"/>
          </p:nvPr>
        </p:nvSpPr>
        <p:spPr bwMode="auto">
          <a:xfrm>
            <a:off x="1828800" y="3886200"/>
            <a:ext cx="85344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Clique para editar o estilo do subtítulo mestre</a:t>
            </a:r>
          </a:p>
        </p:txBody>
      </p:sp>
      <p:sp>
        <p:nvSpPr>
          <p:cNvPr id="13" name="Rectangle 13"/>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latin typeface="+mn-lt"/>
                <a:ea typeface="+mn-ea"/>
                <a:cs typeface="+mn-cs"/>
              </a:defRPr>
            </a:lvl1pPr>
          </a:lstStyle>
          <a:p>
            <a:pPr eaLnBrk="0" fontAlgn="base" hangingPunct="0">
              <a:spcAft>
                <a:spcPct val="0"/>
              </a:spcAft>
              <a:defRPr/>
            </a:pPr>
            <a:endParaRPr lang="en-US">
              <a:solidFill>
                <a:srgbClr val="FFFFFF"/>
              </a:solidFill>
            </a:endParaRPr>
          </a:p>
        </p:txBody>
      </p:sp>
      <p:sp>
        <p:nvSpPr>
          <p:cNvPr id="14" name="Rectangle 14"/>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latin typeface="+mn-lt"/>
                <a:ea typeface="+mn-ea"/>
                <a:cs typeface="+mn-cs"/>
              </a:defRPr>
            </a:lvl1pPr>
          </a:lstStyle>
          <a:p>
            <a:pPr eaLnBrk="0" fontAlgn="base" hangingPunct="0">
              <a:spcAft>
                <a:spcPct val="0"/>
              </a:spcAft>
              <a:defRPr/>
            </a:pPr>
            <a:endParaRPr lang="en-US">
              <a:solidFill>
                <a:srgbClr val="FFFFFF"/>
              </a:solidFill>
            </a:endParaRPr>
          </a:p>
        </p:txBody>
      </p:sp>
      <p:sp>
        <p:nvSpPr>
          <p:cNvPr id="15" name="Rectangle 15"/>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ea typeface="MS PGothic" panose="020B0600070205080204" pitchFamily="34" charset="-128"/>
              </a:defRPr>
            </a:lvl1pPr>
          </a:lstStyle>
          <a:p>
            <a:pPr eaLnBrk="0" fontAlgn="base" hangingPunct="0">
              <a:spcBef>
                <a:spcPct val="0"/>
              </a:spcBef>
              <a:spcAft>
                <a:spcPct val="0"/>
              </a:spcAft>
              <a:defRPr/>
            </a:pPr>
            <a:fld id="{D82675F3-11D1-3D43-A74B-A68BA22037B6}" type="slidenum">
              <a:rPr lang="en-US" altLang="pt-BR">
                <a:solidFill>
                  <a:srgbClr val="FFFFFF"/>
                </a:solidFill>
              </a:rPr>
              <a:pPr eaLnBrk="0" fontAlgn="base" hangingPunct="0">
                <a:spcBef>
                  <a:spcPct val="0"/>
                </a:spcBef>
                <a:spcAft>
                  <a:spcPct val="0"/>
                </a:spcAft>
                <a:defRPr/>
              </a:pPr>
              <a:t>‹nº›</a:t>
            </a:fld>
            <a:endParaRPr lang="en-US" altLang="pt-BR">
              <a:solidFill>
                <a:srgbClr val="FFFFFF"/>
              </a:solidFill>
            </a:endParaRPr>
          </a:p>
        </p:txBody>
      </p:sp>
    </p:spTree>
    <p:extLst>
      <p:ext uri="{BB962C8B-B14F-4D97-AF65-F5344CB8AC3E}">
        <p14:creationId xmlns:p14="http://schemas.microsoft.com/office/powerpoint/2010/main" val="41160526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609600" y="1600206"/>
            <a:ext cx="10972800" cy="4525963"/>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5771625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89"/>
            <a:ext cx="2743200" cy="5851525"/>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89"/>
            <a:ext cx="8026400" cy="5851525"/>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0072562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a:prstGeom prst="rect">
            <a:avLst/>
          </a:prstGeom>
        </p:spPr>
        <p:txBody>
          <a:bodyPr vert="horz"/>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a:t>Click to edit Master subtitle style</a:t>
            </a:r>
            <a:endParaRPr lang="en-US"/>
          </a:p>
        </p:txBody>
      </p:sp>
    </p:spTree>
    <p:extLst>
      <p:ext uri="{BB962C8B-B14F-4D97-AF65-F5344CB8AC3E}">
        <p14:creationId xmlns:p14="http://schemas.microsoft.com/office/powerpoint/2010/main" val="150796577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x-none"/>
              <a:t>Click to edit Master title style</a:t>
            </a:r>
            <a:endParaRPr lang="en-US"/>
          </a:p>
        </p:txBody>
      </p:sp>
      <p:sp>
        <p:nvSpPr>
          <p:cNvPr id="3" name="Table Placeholder 2"/>
          <p:cNvSpPr>
            <a:spLocks noGrp="1"/>
          </p:cNvSpPr>
          <p:nvPr>
            <p:ph type="tbl" idx="1"/>
          </p:nvPr>
        </p:nvSpPr>
        <p:spPr>
          <a:xfrm>
            <a:off x="609600" y="1600206"/>
            <a:ext cx="10972800" cy="4525963"/>
          </a:xfrm>
          <a:prstGeom prst="rect">
            <a:avLst/>
          </a:prstGeom>
        </p:spPr>
        <p:txBody>
          <a:bodyPr vert="horz"/>
          <a:lstStyle/>
          <a:p>
            <a:pPr lvl="0"/>
            <a:endParaRPr lang="en-US" noProof="0"/>
          </a:p>
        </p:txBody>
      </p:sp>
    </p:spTree>
    <p:extLst>
      <p:ext uri="{BB962C8B-B14F-4D97-AF65-F5344CB8AC3E}">
        <p14:creationId xmlns:p14="http://schemas.microsoft.com/office/powerpoint/2010/main" val="3660694929"/>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4EFB15-3F1B-A643-B941-5B94DCA38F8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B58596A6-47CC-8C40-90A7-FE913AA3E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4AC78102-E90A-D046-B23E-7132FC2311B4}"/>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5" name="Espaço Reservado para Rodapé 4">
            <a:extLst>
              <a:ext uri="{FF2B5EF4-FFF2-40B4-BE49-F238E27FC236}">
                <a16:creationId xmlns:a16="http://schemas.microsoft.com/office/drawing/2014/main" xmlns="" id="{6F8BA016-12F1-7749-844F-CD8EA37E7E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285FB4E-30B0-2048-8959-B6D2E429F5EC}"/>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3525095775"/>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5A08A9-C910-DB4E-B4B4-48F873B701C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64E5A680-0CC8-DF47-93B0-8FFF48AB69B9}"/>
              </a:ext>
            </a:extLst>
          </p:cNvPr>
          <p:cNvSpPr>
            <a:spLocks noGrp="1"/>
          </p:cNvSpPr>
          <p:nvPr>
            <p:ph idx="1"/>
          </p:nvPr>
        </p:nvSpPr>
        <p:spPr/>
        <p:txBody>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xmlns="" id="{DF7D726E-FA0A-5145-85FC-489F17CB5A61}"/>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5" name="Espaço Reservado para Rodapé 4">
            <a:extLst>
              <a:ext uri="{FF2B5EF4-FFF2-40B4-BE49-F238E27FC236}">
                <a16:creationId xmlns:a16="http://schemas.microsoft.com/office/drawing/2014/main" xmlns="" id="{7FE2D780-CEAD-CF4C-86AC-5836885A63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759A56B-D4F4-724C-9922-CE99405678BF}"/>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4216587301"/>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AF192A-0ADA-C94D-B5C4-71CD0400C4C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0E4C64C0-DF9C-8C42-B3CE-D0B27C7F9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xmlns="" id="{F21AA9CC-1F8E-DE40-9AD1-209CE54944AD}"/>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5" name="Espaço Reservado para Rodapé 4">
            <a:extLst>
              <a:ext uri="{FF2B5EF4-FFF2-40B4-BE49-F238E27FC236}">
                <a16:creationId xmlns:a16="http://schemas.microsoft.com/office/drawing/2014/main" xmlns="" id="{DE021AD3-35C1-384F-9ECB-4C620A6319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C766F71-9B0D-8C42-9961-F49399A6005B}"/>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2901421128"/>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FB1137-1839-FD42-98CD-CF470A7DC1D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EB0F30A-B36E-E842-8F88-C96E8C08DB57}"/>
              </a:ext>
            </a:extLst>
          </p:cNvPr>
          <p:cNvSpPr>
            <a:spLocks noGrp="1"/>
          </p:cNvSpPr>
          <p:nvPr>
            <p:ph sz="half" idx="1"/>
          </p:nvPr>
        </p:nvSpPr>
        <p:spPr>
          <a:xfrm>
            <a:off x="838200" y="1825625"/>
            <a:ext cx="5181600" cy="4351338"/>
          </a:xfrm>
        </p:spPr>
        <p:txBody>
          <a:body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xmlns="" id="{8AECB034-BA6D-A548-A65F-66C43A693F29}"/>
              </a:ext>
            </a:extLst>
          </p:cNvPr>
          <p:cNvSpPr>
            <a:spLocks noGrp="1"/>
          </p:cNvSpPr>
          <p:nvPr>
            <p:ph sz="half" idx="2"/>
          </p:nvPr>
        </p:nvSpPr>
        <p:spPr>
          <a:xfrm>
            <a:off x="6172200" y="1825625"/>
            <a:ext cx="5181600" cy="4351338"/>
          </a:xfrm>
        </p:spPr>
        <p:txBody>
          <a:body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xmlns="" id="{9736D4D5-F7B3-1442-8245-C01AF42345B6}"/>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6" name="Espaço Reservado para Rodapé 5">
            <a:extLst>
              <a:ext uri="{FF2B5EF4-FFF2-40B4-BE49-F238E27FC236}">
                <a16:creationId xmlns:a16="http://schemas.microsoft.com/office/drawing/2014/main" xmlns="" id="{F5882868-97C9-F245-A7B5-080DAC5A40E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62F33F2A-88B5-F645-AF7C-87CB3AC7286F}"/>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2019290404"/>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41187F-F6E3-8A43-AD25-97BA77061A4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6351A35A-E0DE-2746-B63F-8D6B34639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4" name="Espaço Reservado para Conteúdo 3">
            <a:extLst>
              <a:ext uri="{FF2B5EF4-FFF2-40B4-BE49-F238E27FC236}">
                <a16:creationId xmlns:a16="http://schemas.microsoft.com/office/drawing/2014/main" xmlns="" id="{8BC04951-86FA-DD40-B2F3-A5DD0AB1A1A8}"/>
              </a:ext>
            </a:extLst>
          </p:cNvPr>
          <p:cNvSpPr>
            <a:spLocks noGrp="1"/>
          </p:cNvSpPr>
          <p:nvPr>
            <p:ph sz="half" idx="2"/>
          </p:nvPr>
        </p:nvSpPr>
        <p:spPr>
          <a:xfrm>
            <a:off x="839788" y="2505075"/>
            <a:ext cx="5157787" cy="3684588"/>
          </a:xfrm>
        </p:spPr>
        <p:txBody>
          <a:bodyPr/>
          <a:lstStyle/>
          <a:p>
            <a:r>
              <a:rPr lang="pt-BR"/>
              <a:t>Editar estilos de texto Mestre
Segundo nível
Terceiro nível
Quarto nível
Quinto nível</a:t>
            </a:r>
          </a:p>
        </p:txBody>
      </p:sp>
      <p:sp>
        <p:nvSpPr>
          <p:cNvPr id="5" name="Espaço Reservado para Texto 4">
            <a:extLst>
              <a:ext uri="{FF2B5EF4-FFF2-40B4-BE49-F238E27FC236}">
                <a16:creationId xmlns:a16="http://schemas.microsoft.com/office/drawing/2014/main" xmlns="" id="{4616E4F6-ED3D-5648-957E-C2DC9A691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pt-BR"/>
              <a:t>Editar estilos de texto Mestre
Segundo nível
Terceiro nível
Quarto nível
Quinto nível</a:t>
            </a:r>
          </a:p>
        </p:txBody>
      </p:sp>
      <p:sp>
        <p:nvSpPr>
          <p:cNvPr id="6" name="Espaço Reservado para Conteúdo 5">
            <a:extLst>
              <a:ext uri="{FF2B5EF4-FFF2-40B4-BE49-F238E27FC236}">
                <a16:creationId xmlns:a16="http://schemas.microsoft.com/office/drawing/2014/main" xmlns="" id="{E8A8F7F8-3699-A341-BDA0-5468F88E7C93}"/>
              </a:ext>
            </a:extLst>
          </p:cNvPr>
          <p:cNvSpPr>
            <a:spLocks noGrp="1"/>
          </p:cNvSpPr>
          <p:nvPr>
            <p:ph sz="quarter" idx="4"/>
          </p:nvPr>
        </p:nvSpPr>
        <p:spPr>
          <a:xfrm>
            <a:off x="6172200" y="2505075"/>
            <a:ext cx="5183188" cy="3684588"/>
          </a:xfrm>
        </p:spPr>
        <p:txBody>
          <a:bodyPr/>
          <a:lstStyle/>
          <a:p>
            <a:r>
              <a:rPr lang="pt-BR"/>
              <a:t>Editar estilos de texto Mestre
Segundo nível
Terceiro nível
Quarto nível
Quinto nível</a:t>
            </a:r>
          </a:p>
        </p:txBody>
      </p:sp>
      <p:sp>
        <p:nvSpPr>
          <p:cNvPr id="7" name="Espaço Reservado para Data 6">
            <a:extLst>
              <a:ext uri="{FF2B5EF4-FFF2-40B4-BE49-F238E27FC236}">
                <a16:creationId xmlns:a16="http://schemas.microsoft.com/office/drawing/2014/main" xmlns="" id="{1F9BFD92-00F9-5A40-9572-40CC2A70511C}"/>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8" name="Espaço Reservado para Rodapé 7">
            <a:extLst>
              <a:ext uri="{FF2B5EF4-FFF2-40B4-BE49-F238E27FC236}">
                <a16:creationId xmlns:a16="http://schemas.microsoft.com/office/drawing/2014/main" xmlns="" id="{2086057B-53C7-2E4E-8BCC-F4E02B770A9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E54A64C1-E5BE-EA48-8AE5-CBB992D7432E}"/>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3084569857"/>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7F4615-2159-B44F-985D-2BBB343B8AE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AABE5039-E6DA-F142-8D47-A5FBB6C3E44D}"/>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4" name="Espaço Reservado para Rodapé 3">
            <a:extLst>
              <a:ext uri="{FF2B5EF4-FFF2-40B4-BE49-F238E27FC236}">
                <a16:creationId xmlns:a16="http://schemas.microsoft.com/office/drawing/2014/main" xmlns="" id="{6755EC3B-A549-1F40-A9C9-8C7F5B917D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2A0FD65D-99CC-DD46-B001-23D4B5EBB30D}"/>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2770759599"/>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609600" y="1600206"/>
            <a:ext cx="109728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4" name="Imagem 3">
            <a:extLst>
              <a:ext uri="{FF2B5EF4-FFF2-40B4-BE49-F238E27FC236}">
                <a16:creationId xmlns:a16="http://schemas.microsoft.com/office/drawing/2014/main" xmlns="" id="{A2A3E095-C6A5-D540-9D05-776583A17FB2}"/>
              </a:ext>
            </a:extLst>
          </p:cNvPr>
          <p:cNvPicPr>
            <a:picLocks noChangeAspect="1"/>
          </p:cNvPicPr>
          <p:nvPr userDrawn="1"/>
        </p:nvPicPr>
        <p:blipFill>
          <a:blip r:embed="rId2"/>
          <a:stretch>
            <a:fillRect/>
          </a:stretch>
        </p:blipFill>
        <p:spPr>
          <a:xfrm>
            <a:off x="-1" y="6574465"/>
            <a:ext cx="12192001" cy="283535"/>
          </a:xfrm>
          <a:prstGeom prst="rect">
            <a:avLst/>
          </a:prstGeom>
        </p:spPr>
      </p:pic>
    </p:spTree>
    <p:extLst>
      <p:ext uri="{BB962C8B-B14F-4D97-AF65-F5344CB8AC3E}">
        <p14:creationId xmlns:p14="http://schemas.microsoft.com/office/powerpoint/2010/main" val="3652973358"/>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C6CCAF7D-3DB1-AB40-A665-C99D3A5BD10A}"/>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3" name="Espaço Reservado para Rodapé 2">
            <a:extLst>
              <a:ext uri="{FF2B5EF4-FFF2-40B4-BE49-F238E27FC236}">
                <a16:creationId xmlns:a16="http://schemas.microsoft.com/office/drawing/2014/main" xmlns="" id="{4F129788-14B2-604C-A299-15852FBAC73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7EFBE9AC-0389-9D49-BD7B-2BDCA5A4CBBC}"/>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3883711917"/>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4FFD36-471F-B144-806F-31A17CB65BA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81A3E767-ED9A-C740-BB14-5AEBE6139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pt-BR"/>
              <a:t>Editar estilos de texto Mestre
Segundo nível
Terceiro nível
Quarto nível
Quinto nível</a:t>
            </a:r>
          </a:p>
        </p:txBody>
      </p:sp>
      <p:sp>
        <p:nvSpPr>
          <p:cNvPr id="4" name="Espaço Reservado para Texto 3">
            <a:extLst>
              <a:ext uri="{FF2B5EF4-FFF2-40B4-BE49-F238E27FC236}">
                <a16:creationId xmlns:a16="http://schemas.microsoft.com/office/drawing/2014/main" xmlns="" id="{779EC050-E73B-D641-968D-23A545BAE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xmlns="" id="{81A9A8E2-1BEA-654F-9484-5A239FEF749D}"/>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6" name="Espaço Reservado para Rodapé 5">
            <a:extLst>
              <a:ext uri="{FF2B5EF4-FFF2-40B4-BE49-F238E27FC236}">
                <a16:creationId xmlns:a16="http://schemas.microsoft.com/office/drawing/2014/main" xmlns="" id="{25131B56-4378-2B4A-85D7-9399893C84A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C29B6897-DFB8-5149-9246-17F1BD25B490}"/>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860659332"/>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D4FC58-D014-CB48-8FEE-A5B7B74E03B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F87E2F38-C7CD-C148-AFFE-3BDE0641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AC1B2DE5-FC75-F042-BAC1-117A4F06C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t-BR"/>
              <a:t>Editar estilos de texto Mestre
Segundo nível
Terceiro nível
Quarto nível
Quinto nível</a:t>
            </a:r>
          </a:p>
        </p:txBody>
      </p:sp>
      <p:sp>
        <p:nvSpPr>
          <p:cNvPr id="5" name="Espaço Reservado para Data 4">
            <a:extLst>
              <a:ext uri="{FF2B5EF4-FFF2-40B4-BE49-F238E27FC236}">
                <a16:creationId xmlns:a16="http://schemas.microsoft.com/office/drawing/2014/main" xmlns="" id="{6A3A5CB2-B18D-2E4F-9C92-0051EC19AA07}"/>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6" name="Espaço Reservado para Rodapé 5">
            <a:extLst>
              <a:ext uri="{FF2B5EF4-FFF2-40B4-BE49-F238E27FC236}">
                <a16:creationId xmlns:a16="http://schemas.microsoft.com/office/drawing/2014/main" xmlns="" id="{A50A7726-053A-C24E-8D43-E1C22DC1D56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4118441-37DA-114C-8E98-D3AA6F4C195A}"/>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1856057908"/>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4C2E54-FBF5-6C45-9DF8-0602AB3A812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3B3A7F3C-8416-4E4A-B7A1-C391101D3083}"/>
              </a:ext>
            </a:extLst>
          </p:cNvPr>
          <p:cNvSpPr>
            <a:spLocks noGrp="1"/>
          </p:cNvSpPr>
          <p:nvPr>
            <p:ph type="body" orient="vert" idx="1"/>
          </p:nvPr>
        </p:nvSpPr>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xmlns="" id="{814CECBB-23F4-C540-B71B-99C317F3B2B5}"/>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5" name="Espaço Reservado para Rodapé 4">
            <a:extLst>
              <a:ext uri="{FF2B5EF4-FFF2-40B4-BE49-F238E27FC236}">
                <a16:creationId xmlns:a16="http://schemas.microsoft.com/office/drawing/2014/main" xmlns="" id="{BD42DDAE-E3BD-8A4B-939B-AE9396B2231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176D520-6897-8C4B-BA3C-3478BA2373FA}"/>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1719131076"/>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B158EAB-AE6A-4D47-89E3-6B7BB6468C2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8F029CDC-972C-4249-B29E-650BF1E9EF92}"/>
              </a:ext>
            </a:extLst>
          </p:cNvPr>
          <p:cNvSpPr>
            <a:spLocks noGrp="1"/>
          </p:cNvSpPr>
          <p:nvPr>
            <p:ph type="body" orient="vert" idx="1"/>
          </p:nvPr>
        </p:nvSpPr>
        <p:spPr>
          <a:xfrm>
            <a:off x="838200" y="365125"/>
            <a:ext cx="7734300" cy="5811838"/>
          </a:xfrm>
        </p:spPr>
        <p:txBody>
          <a:bodyPr vert="eaVert"/>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xmlns="" id="{8DF1D65E-5054-7E45-836D-1DD6E6275193}"/>
              </a:ext>
            </a:extLst>
          </p:cNvPr>
          <p:cNvSpPr>
            <a:spLocks noGrp="1"/>
          </p:cNvSpPr>
          <p:nvPr>
            <p:ph type="dt" sz="half" idx="10"/>
          </p:nvPr>
        </p:nvSpPr>
        <p:spPr/>
        <p:txBody>
          <a:bodyPr/>
          <a:lstStyle/>
          <a:p>
            <a:fld id="{FAB6A0AC-9899-944E-9703-99722C65C5E8}" type="datetimeFigureOut">
              <a:rPr lang="pt-BR" smtClean="0"/>
              <a:t>13/08/2019</a:t>
            </a:fld>
            <a:endParaRPr lang="pt-BR"/>
          </a:p>
        </p:txBody>
      </p:sp>
      <p:sp>
        <p:nvSpPr>
          <p:cNvPr id="5" name="Espaço Reservado para Rodapé 4">
            <a:extLst>
              <a:ext uri="{FF2B5EF4-FFF2-40B4-BE49-F238E27FC236}">
                <a16:creationId xmlns:a16="http://schemas.microsoft.com/office/drawing/2014/main" xmlns="" id="{382ED087-9433-5D4F-AB88-8774E2D8C68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69727F2E-4D31-2243-89D9-56C231CD1B44}"/>
              </a:ext>
            </a:extLst>
          </p:cNvPr>
          <p:cNvSpPr>
            <a:spLocks noGrp="1"/>
          </p:cNvSpPr>
          <p:nvPr>
            <p:ph type="sldNum" sz="quarter" idx="12"/>
          </p:nvPr>
        </p:nvSpPr>
        <p:spPr/>
        <p:txBody>
          <a:bodyPr/>
          <a:lstStyle/>
          <a:p>
            <a:fld id="{836A13EE-7635-494C-A51F-B80A6CE07FBF}" type="slidenum">
              <a:rPr lang="pt-BR" smtClean="0"/>
              <a:t>‹nº›</a:t>
            </a:fld>
            <a:endParaRPr lang="pt-BR"/>
          </a:p>
        </p:txBody>
      </p:sp>
    </p:spTree>
    <p:extLst>
      <p:ext uri="{BB962C8B-B14F-4D97-AF65-F5344CB8AC3E}">
        <p14:creationId xmlns:p14="http://schemas.microsoft.com/office/powerpoint/2010/main" val="131630562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51"/>
            <a:ext cx="10363200" cy="1362075"/>
          </a:xfrm>
          <a:prstGeom prst="rect">
            <a:avLst/>
          </a:prstGeo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261511306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0591759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401"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401"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6105722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estilo do título mestre</a:t>
            </a:r>
          </a:p>
        </p:txBody>
      </p:sp>
    </p:spTree>
    <p:extLst>
      <p:ext uri="{BB962C8B-B14F-4D97-AF65-F5344CB8AC3E}">
        <p14:creationId xmlns:p14="http://schemas.microsoft.com/office/powerpoint/2010/main" val="136427774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58405"/>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a:prstGeom prst="rect">
            <a:avLst/>
          </a:prstGeo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10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200225343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9046483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77A9A8D9-1E7F-134A-A158-D7603CEB5F3C}"/>
              </a:ext>
            </a:extLst>
          </p:cNvPr>
          <p:cNvPicPr>
            <a:picLocks noChangeAspect="1"/>
          </p:cNvPicPr>
          <p:nvPr userDrawn="1"/>
        </p:nvPicPr>
        <p:blipFill>
          <a:blip r:embed="rId15"/>
          <a:stretch>
            <a:fillRect/>
          </a:stretch>
        </p:blipFill>
        <p:spPr>
          <a:xfrm>
            <a:off x="0" y="-9144"/>
            <a:ext cx="12172493" cy="1234440"/>
          </a:xfrm>
          <a:prstGeom prst="rect">
            <a:avLst/>
          </a:prstGeom>
        </p:spPr>
      </p:pic>
    </p:spTree>
    <p:extLst>
      <p:ext uri="{BB962C8B-B14F-4D97-AF65-F5344CB8AC3E}">
        <p14:creationId xmlns:p14="http://schemas.microsoft.com/office/powerpoint/2010/main" val="2724255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89D82692-91E0-5F4B-AB4A-08D5EBA39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88EE5D4F-1044-CA43-A1DE-982C96A4D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xmlns="" id="{5183A50B-5957-1F45-8445-0D8C48A0A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6A0AC-9899-944E-9703-99722C65C5E8}" type="datetimeFigureOut">
              <a:rPr lang="pt-BR" smtClean="0"/>
              <a:t>13/08/2019</a:t>
            </a:fld>
            <a:endParaRPr lang="pt-BR"/>
          </a:p>
        </p:txBody>
      </p:sp>
      <p:sp>
        <p:nvSpPr>
          <p:cNvPr id="5" name="Espaço Reservado para Rodapé 4">
            <a:extLst>
              <a:ext uri="{FF2B5EF4-FFF2-40B4-BE49-F238E27FC236}">
                <a16:creationId xmlns:a16="http://schemas.microsoft.com/office/drawing/2014/main" xmlns="" id="{1AC5C9F5-8667-2F45-993B-20F4D9E96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24A3DBC4-F831-4943-A4EF-0D76A01CF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A13EE-7635-494C-A51F-B80A6CE07FBF}" type="slidenum">
              <a:rPr lang="pt-BR" smtClean="0"/>
              <a:t>‹nº›</a:t>
            </a:fld>
            <a:endParaRPr lang="pt-BR"/>
          </a:p>
        </p:txBody>
      </p:sp>
    </p:spTree>
    <p:extLst>
      <p:ext uri="{BB962C8B-B14F-4D97-AF65-F5344CB8AC3E}">
        <p14:creationId xmlns:p14="http://schemas.microsoft.com/office/powerpoint/2010/main" val="25651126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Planilha_do_Microsoft_Excel1.xlsx"/></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package" Target="../embeddings/Planilha_do_Microsoft_Excel2.xlsx"/></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package" Target="../embeddings/Planilha_do_Microsoft_Excel3.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package" Target="../embeddings/Planilha_do_Microsoft_Excel4.xlsx"/><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package" Target="../embeddings/Planilha_do_Microsoft_Excel5.xlsx"/></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0.xml"/><Relationship Id="rId7" Type="http://schemas.openxmlformats.org/officeDocument/2006/relationships/image" Target="../media/image24.e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6.emf"/></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31.png"/><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30.png"/><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31.png"/><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3071F85-A243-4D48-805F-29FFDE038A86}"/>
              </a:ext>
            </a:extLst>
          </p:cNvPr>
          <p:cNvSpPr txBox="1">
            <a:spLocks/>
          </p:cNvSpPr>
          <p:nvPr/>
        </p:nvSpPr>
        <p:spPr>
          <a:xfrm>
            <a:off x="243840" y="132803"/>
            <a:ext cx="8688493" cy="61383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4000" b="1" i="1" kern="0" dirty="0" smtClean="0">
                <a:solidFill>
                  <a:schemeClr val="tx2">
                    <a:lumMod val="75000"/>
                  </a:schemeClr>
                </a:solidFill>
                <a:latin typeface="Arial" panose="020B0604020202020204" pitchFamily="34" charset="0"/>
                <a:cs typeface="Arial" panose="020B0604020202020204" pitchFamily="34" charset="0"/>
              </a:rPr>
              <a:t>ROTEIRO</a:t>
            </a:r>
            <a:endParaRPr lang="en-US" sz="2800" b="1" i="1" kern="0" dirty="0">
              <a:solidFill>
                <a:schemeClr val="tx2">
                  <a:lumMod val="75000"/>
                </a:schemeClr>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43840" y="2010925"/>
            <a:ext cx="10972800" cy="48470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b="1" kern="1200" dirty="0">
                <a:solidFill>
                  <a:schemeClr val="accent2">
                    <a:lumMod val="75000"/>
                  </a:schemeClr>
                </a:solidFill>
                <a:latin typeface="Arial" panose="020B0604020202020204" pitchFamily="34" charset="0"/>
                <a:ea typeface="+mn-ea"/>
                <a:cs typeface="Arial" panose="020B0604020202020204" pitchFamily="34" charset="0"/>
              </a:rPr>
              <a:t>APRESENTAÇÃO:</a:t>
            </a:r>
          </a:p>
          <a:p>
            <a:pPr lvl="1">
              <a:buFont typeface="Wingdings" charset="2"/>
              <a:buChar char="Ø"/>
            </a:pPr>
            <a:r>
              <a:rPr lang="en-US" sz="2000" b="1" kern="1200" dirty="0" err="1">
                <a:solidFill>
                  <a:schemeClr val="accent2">
                    <a:lumMod val="75000"/>
                  </a:schemeClr>
                </a:solidFill>
                <a:latin typeface="Arial" panose="020B0604020202020204" pitchFamily="34" charset="0"/>
                <a:ea typeface="+mn-ea"/>
                <a:cs typeface="Arial" panose="020B0604020202020204" pitchFamily="34" charset="0"/>
              </a:rPr>
              <a:t>Histórico</a:t>
            </a:r>
            <a:r>
              <a:rPr lang="en-US" sz="2000" b="1" kern="1200" dirty="0">
                <a:solidFill>
                  <a:schemeClr val="accent2">
                    <a:lumMod val="75000"/>
                  </a:schemeClr>
                </a:solidFill>
                <a:latin typeface="Arial" panose="020B0604020202020204" pitchFamily="34" charset="0"/>
                <a:ea typeface="+mn-ea"/>
                <a:cs typeface="Arial" panose="020B0604020202020204" pitchFamily="34" charset="0"/>
              </a:rPr>
              <a:t> das RTs</a:t>
            </a:r>
          </a:p>
          <a:p>
            <a:pPr lvl="1">
              <a:buFont typeface="Wingdings" charset="2"/>
              <a:buChar char="Ø"/>
            </a:pPr>
            <a:r>
              <a:rPr lang="en-US" sz="2000" b="1" dirty="0" err="1">
                <a:solidFill>
                  <a:schemeClr val="accent2">
                    <a:lumMod val="75000"/>
                  </a:schemeClr>
                </a:solidFill>
                <a:latin typeface="Arial" panose="020B0604020202020204" pitchFamily="34" charset="0"/>
                <a:ea typeface="+mn-ea"/>
                <a:cs typeface="Arial" panose="020B0604020202020204" pitchFamily="34" charset="0"/>
              </a:rPr>
              <a:t>Perfil</a:t>
            </a:r>
            <a:r>
              <a:rPr lang="en-US" sz="2000" b="1" dirty="0">
                <a:solidFill>
                  <a:schemeClr val="accent2">
                    <a:lumMod val="75000"/>
                  </a:schemeClr>
                </a:solidFill>
                <a:latin typeface="Arial" panose="020B0604020202020204" pitchFamily="34" charset="0"/>
                <a:ea typeface="+mn-ea"/>
                <a:cs typeface="Arial" panose="020B0604020202020204" pitchFamily="34" charset="0"/>
              </a:rPr>
              <a:t> </a:t>
            </a:r>
            <a:r>
              <a:rPr lang="en-US" sz="2000" b="1" dirty="0" err="1">
                <a:solidFill>
                  <a:schemeClr val="accent2">
                    <a:lumMod val="75000"/>
                  </a:schemeClr>
                </a:solidFill>
                <a:latin typeface="Arial" panose="020B0604020202020204" pitchFamily="34" charset="0"/>
                <a:ea typeface="+mn-ea"/>
                <a:cs typeface="Arial" panose="020B0604020202020204" pitchFamily="34" charset="0"/>
              </a:rPr>
              <a:t>econômico</a:t>
            </a:r>
            <a:r>
              <a:rPr lang="en-US" sz="2000" b="1" dirty="0">
                <a:solidFill>
                  <a:schemeClr val="accent2">
                    <a:lumMod val="75000"/>
                  </a:schemeClr>
                </a:solidFill>
                <a:latin typeface="Arial" panose="020B0604020202020204" pitchFamily="34" charset="0"/>
                <a:ea typeface="+mn-ea"/>
                <a:cs typeface="Arial" panose="020B0604020202020204" pitchFamily="34" charset="0"/>
              </a:rPr>
              <a:t> do STN</a:t>
            </a:r>
          </a:p>
          <a:p>
            <a:pPr lvl="1">
              <a:buFont typeface="Wingdings" charset="2"/>
              <a:buChar char="Ø"/>
            </a:pPr>
            <a:r>
              <a:rPr lang="en-US" sz="2000" b="1" kern="1200" dirty="0">
                <a:solidFill>
                  <a:schemeClr val="accent2">
                    <a:lumMod val="75000"/>
                  </a:schemeClr>
                </a:solidFill>
                <a:latin typeface="Arial" panose="020B0604020202020204" pitchFamily="34" charset="0"/>
                <a:ea typeface="+mn-ea"/>
                <a:cs typeface="Arial" panose="020B0604020202020204" pitchFamily="34" charset="0"/>
              </a:rPr>
              <a:t>PEC 293-A/04 / 110/19</a:t>
            </a:r>
          </a:p>
          <a:p>
            <a:pPr lvl="1">
              <a:buFont typeface="Wingdings" charset="2"/>
              <a:buChar char="Ø"/>
            </a:pPr>
            <a:r>
              <a:rPr lang="en-US" sz="2000" b="1" dirty="0" err="1">
                <a:solidFill>
                  <a:schemeClr val="accent2">
                    <a:lumMod val="75000"/>
                  </a:schemeClr>
                </a:solidFill>
                <a:latin typeface="Arial" panose="020B0604020202020204" pitchFamily="34" charset="0"/>
                <a:ea typeface="+mn-ea"/>
                <a:cs typeface="Arial" panose="020B0604020202020204" pitchFamily="34" charset="0"/>
              </a:rPr>
              <a:t>Conclusão</a:t>
            </a:r>
            <a:r>
              <a:rPr lang="en-US" sz="2000" b="1" dirty="0">
                <a:solidFill>
                  <a:schemeClr val="accent2">
                    <a:lumMod val="75000"/>
                  </a:schemeClr>
                </a:solidFill>
                <a:latin typeface="Arial" panose="020B0604020202020204" pitchFamily="34" charset="0"/>
                <a:ea typeface="+mn-ea"/>
                <a:cs typeface="Arial" panose="020B0604020202020204" pitchFamily="34" charset="0"/>
              </a:rPr>
              <a:t>.</a:t>
            </a:r>
            <a:endParaRPr lang="en-US" sz="2000" b="1"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n-US" sz="2000" b="1" kern="1200" dirty="0">
              <a:solidFill>
                <a:schemeClr val="accent2">
                  <a:lumMod val="75000"/>
                </a:schemeClr>
              </a:solidFill>
              <a:latin typeface="Arial" panose="020B0604020202020204" pitchFamily="34" charset="0"/>
              <a:ea typeface="+mn-ea"/>
              <a:cs typeface="Arial" panose="020B0604020202020204" pitchFamily="34" charset="0"/>
            </a:endParaRPr>
          </a:p>
          <a:p>
            <a:r>
              <a:rPr lang="en-US" sz="2000" b="1" dirty="0">
                <a:solidFill>
                  <a:schemeClr val="accent2">
                    <a:lumMod val="75000"/>
                  </a:schemeClr>
                </a:solidFill>
                <a:latin typeface="Arial" panose="020B0604020202020204" pitchFamily="34" charset="0"/>
                <a:ea typeface="+mn-ea"/>
                <a:cs typeface="Arial" panose="020B0604020202020204" pitchFamily="34" charset="0"/>
              </a:rPr>
              <a:t>ANEXOS:</a:t>
            </a:r>
          </a:p>
          <a:p>
            <a:pPr lvl="1">
              <a:buFont typeface="Wingdings" charset="2"/>
              <a:buChar char="Ø"/>
            </a:pPr>
            <a:r>
              <a:rPr lang="en-US" sz="2000" b="1" dirty="0">
                <a:solidFill>
                  <a:schemeClr val="accent2">
                    <a:lumMod val="75000"/>
                  </a:schemeClr>
                </a:solidFill>
                <a:latin typeface="Arial" panose="020B0604020202020204" pitchFamily="34" charset="0"/>
                <a:cs typeface="Arial" panose="020B0604020202020204" pitchFamily="34" charset="0"/>
              </a:rPr>
              <a:t>COMPARATIVO: </a:t>
            </a:r>
            <a:r>
              <a:rPr lang="en-US" sz="2000" b="1" dirty="0" smtClean="0">
                <a:solidFill>
                  <a:schemeClr val="accent2">
                    <a:lumMod val="75000"/>
                  </a:schemeClr>
                </a:solidFill>
                <a:latin typeface="Arial" panose="020B0604020202020204" pitchFamily="34" charset="0"/>
                <a:cs typeface="Arial" panose="020B0604020202020204" pitchFamily="34" charset="0"/>
              </a:rPr>
              <a:t>11 </a:t>
            </a:r>
            <a:r>
              <a:rPr lang="en-US" sz="2000" b="1" dirty="0">
                <a:solidFill>
                  <a:schemeClr val="accent2">
                    <a:lumMod val="75000"/>
                  </a:schemeClr>
                </a:solidFill>
                <a:latin typeface="Arial" panose="020B0604020202020204" pitchFamily="34" charset="0"/>
                <a:cs typeface="Arial" panose="020B0604020202020204" pitchFamily="34" charset="0"/>
              </a:rPr>
              <a:t>DIFERENÇAS EC45 X PEC 293-A/</a:t>
            </a:r>
            <a:r>
              <a:rPr lang="en-US" sz="2000" b="1" dirty="0" smtClean="0">
                <a:solidFill>
                  <a:schemeClr val="accent2">
                    <a:lumMod val="75000"/>
                  </a:schemeClr>
                </a:solidFill>
                <a:latin typeface="Arial" panose="020B0604020202020204" pitchFamily="34" charset="0"/>
                <a:cs typeface="Arial" panose="020B0604020202020204" pitchFamily="34" charset="0"/>
              </a:rPr>
              <a:t>04 &amp; 110/2019;</a:t>
            </a:r>
            <a:endParaRPr lang="en-US" sz="2000" b="1" dirty="0">
              <a:solidFill>
                <a:schemeClr val="accent2">
                  <a:lumMod val="75000"/>
                </a:schemeClr>
              </a:solidFill>
              <a:latin typeface="Arial" panose="020B0604020202020204" pitchFamily="34" charset="0"/>
              <a:cs typeface="Arial" panose="020B0604020202020204" pitchFamily="34" charset="0"/>
            </a:endParaRPr>
          </a:p>
          <a:p>
            <a:pPr lvl="1">
              <a:buFont typeface="Wingdings" charset="2"/>
              <a:buChar char="Ø"/>
            </a:pPr>
            <a:r>
              <a:rPr lang="pt-BR" sz="2000" b="1" dirty="0" smtClean="0">
                <a:solidFill>
                  <a:schemeClr val="accent2">
                    <a:lumMod val="75000"/>
                  </a:schemeClr>
                </a:solidFill>
                <a:latin typeface="Arial" panose="020B0604020202020204" pitchFamily="34" charset="0"/>
                <a:cs typeface="Arial" panose="020B0604020202020204" pitchFamily="34" charset="0"/>
              </a:rPr>
              <a:t>NOTA </a:t>
            </a:r>
            <a:r>
              <a:rPr lang="pt-BR" sz="2000" b="1" dirty="0">
                <a:solidFill>
                  <a:schemeClr val="accent2">
                    <a:lumMod val="75000"/>
                  </a:schemeClr>
                </a:solidFill>
                <a:latin typeface="Arial" panose="020B0604020202020204" pitchFamily="34" charset="0"/>
                <a:cs typeface="Arial" panose="020B0604020202020204" pitchFamily="34" charset="0"/>
              </a:rPr>
              <a:t>EXPLICATIVA RESUMIDA</a:t>
            </a:r>
            <a:r>
              <a:rPr lang="pt-BR" sz="2000" b="1" dirty="0" smtClean="0">
                <a:solidFill>
                  <a:schemeClr val="accent2">
                    <a:lumMod val="75000"/>
                  </a:schemeClr>
                </a:solidFill>
                <a:latin typeface="Arial" panose="020B0604020202020204" pitchFamily="34" charset="0"/>
                <a:cs typeface="Arial" panose="020B0604020202020204" pitchFamily="34" charset="0"/>
              </a:rPr>
              <a:t>;</a:t>
            </a:r>
            <a:endParaRPr lang="pt-BR" sz="2000" b="1" i="1" kern="0" dirty="0">
              <a:latin typeface="Arial" panose="020B0604020202020204" pitchFamily="34" charset="0"/>
              <a:cs typeface="Arial" panose="020B0604020202020204" pitchFamily="34" charset="0"/>
            </a:endParaRPr>
          </a:p>
          <a:p>
            <a:pPr lvl="1">
              <a:buFont typeface="Wingdings" charset="2"/>
              <a:buChar char="Ø"/>
            </a:pPr>
            <a:r>
              <a:rPr lang="en-US" sz="2000" b="1" dirty="0" smtClean="0">
                <a:solidFill>
                  <a:schemeClr val="accent2">
                    <a:lumMod val="75000"/>
                  </a:schemeClr>
                </a:solidFill>
                <a:latin typeface="Arial" panose="020B0604020202020204" pitchFamily="34" charset="0"/>
                <a:cs typeface="Arial" panose="020B0604020202020204" pitchFamily="34" charset="0"/>
              </a:rPr>
              <a:t>CÓPIA </a:t>
            </a:r>
            <a:r>
              <a:rPr lang="en-US" sz="2000" b="1" dirty="0">
                <a:solidFill>
                  <a:schemeClr val="accent2">
                    <a:lumMod val="75000"/>
                  </a:schemeClr>
                </a:solidFill>
                <a:latin typeface="Arial" panose="020B0604020202020204" pitchFamily="34" charset="0"/>
                <a:cs typeface="Arial" panose="020B0604020202020204" pitchFamily="34" charset="0"/>
              </a:rPr>
              <a:t>DIDÁTICA  DA PEC 293-A/04</a:t>
            </a:r>
            <a:r>
              <a:rPr lang="pt-BR" sz="2000" b="1" dirty="0">
                <a:solidFill>
                  <a:schemeClr val="accent2">
                    <a:lumMod val="75000"/>
                  </a:schemeClr>
                </a:solidFill>
                <a:latin typeface="Arial" panose="020B0604020202020204" pitchFamily="34" charset="0"/>
                <a:cs typeface="Arial" panose="020B0604020202020204" pitchFamily="34" charset="0"/>
              </a:rPr>
              <a:t> APROVADA POR UNANIMIDADE PELA COMISSAO ESPECIAL, EM DEZEMBRO DE 2018</a:t>
            </a:r>
            <a:r>
              <a:rPr lang="pt-BR" sz="2000" b="1" dirty="0" smtClean="0">
                <a:solidFill>
                  <a:schemeClr val="accent2">
                    <a:lumMod val="75000"/>
                  </a:schemeClr>
                </a:solidFill>
                <a:latin typeface="Arial" panose="020B0604020202020204" pitchFamily="34" charset="0"/>
                <a:cs typeface="Arial" panose="020B0604020202020204" pitchFamily="34" charset="0"/>
              </a:rPr>
              <a:t>;</a:t>
            </a:r>
            <a:endParaRPr lang="en-US" sz="2000" b="1" dirty="0">
              <a:solidFill>
                <a:schemeClr val="accent2">
                  <a:lumMod val="75000"/>
                </a:schemeClr>
              </a:solidFill>
              <a:latin typeface="Arial" panose="020B0604020202020204" pitchFamily="34" charset="0"/>
              <a:ea typeface="+mn-ea"/>
              <a:cs typeface="Arial" panose="020B0604020202020204" pitchFamily="34" charset="0"/>
            </a:endParaRPr>
          </a:p>
          <a:p>
            <a:pPr marL="0" indent="0">
              <a:buFontTx/>
              <a:buNone/>
            </a:pPr>
            <a:endParaRPr lang="en-US" sz="2000" b="1" kern="1200" dirty="0">
              <a:solidFill>
                <a:schemeClr val="accent2">
                  <a:lumMod val="75000"/>
                </a:schemeClr>
              </a:solidFill>
              <a:latin typeface="Arial" panose="020B0604020202020204" pitchFamily="34" charset="0"/>
              <a:ea typeface="+mn-ea"/>
              <a:cs typeface="Arial" panose="020B0604020202020204" pitchFamily="34" charset="0"/>
            </a:endParaRPr>
          </a:p>
          <a:p>
            <a:pPr marL="0" indent="0">
              <a:buNone/>
            </a:pPr>
            <a:endParaRPr lang="pt-BR" sz="2000" b="1"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n-US" kern="0" dirty="0"/>
          </a:p>
          <a:p>
            <a:pPr marL="0" indent="0">
              <a:buFontTx/>
              <a:buNone/>
            </a:pPr>
            <a:endParaRPr lang="en-US" kern="0" dirty="0"/>
          </a:p>
          <a:p>
            <a:pPr marL="0" indent="0">
              <a:buFontTx/>
              <a:buNone/>
            </a:pPr>
            <a:endParaRPr lang="en-US" sz="2400" kern="0" dirty="0">
              <a:solidFill>
                <a:schemeClr val="tx2">
                  <a:lumMod val="75000"/>
                </a:schemeClr>
              </a:solidFill>
              <a:latin typeface="Arial" panose="020B0604020202020204" pitchFamily="34" charset="0"/>
              <a:cs typeface="Arial" panose="020B0604020202020204" pitchFamily="34" charset="0"/>
            </a:endParaRPr>
          </a:p>
          <a:p>
            <a:pPr marL="0" indent="0">
              <a:buFontTx/>
              <a:buNone/>
            </a:pPr>
            <a:r>
              <a:rPr lang="en-US" sz="2400" kern="0" dirty="0">
                <a:solidFill>
                  <a:schemeClr val="tx2">
                    <a:lumMod val="75000"/>
                  </a:schemeClr>
                </a:solidFill>
                <a:latin typeface="Arial" panose="020B0604020202020204" pitchFamily="34" charset="0"/>
                <a:cs typeface="Arial" panose="020B0604020202020204" pitchFamily="34" charset="0"/>
              </a:rPr>
              <a:t> </a:t>
            </a:r>
            <a:endParaRPr lang="en-US" kern="0" dirty="0"/>
          </a:p>
        </p:txBody>
      </p:sp>
    </p:spTree>
    <p:extLst>
      <p:ext uri="{BB962C8B-B14F-4D97-AF65-F5344CB8AC3E}">
        <p14:creationId xmlns:p14="http://schemas.microsoft.com/office/powerpoint/2010/main" val="4159421952"/>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8478"/>
            <a:ext cx="13421032" cy="914400"/>
          </a:xfrm>
        </p:spPr>
        <p:txBody>
          <a:bodyPr/>
          <a:lstStyle/>
          <a:p>
            <a:pPr algn="l"/>
            <a:r>
              <a:rPr lang="pt-BR" sz="2800" b="1" dirty="0">
                <a:latin typeface="Arial" panose="020B0604020202020204" pitchFamily="34" charset="0"/>
                <a:cs typeface="Arial" panose="020B0604020202020204" pitchFamily="34" charset="0"/>
              </a:rPr>
              <a:t>(1930-1980) TIGRE POR 50 ANOS COM PIB DE 6,31% aa</a:t>
            </a:r>
            <a:br>
              <a:rPr lang="pt-BR" sz="2800" b="1" dirty="0">
                <a:latin typeface="Arial" panose="020B0604020202020204" pitchFamily="34" charset="0"/>
                <a:cs typeface="Arial" panose="020B0604020202020204" pitchFamily="34" charset="0"/>
              </a:rPr>
            </a:br>
            <a:r>
              <a:rPr lang="pt-BR" sz="2800" b="1" dirty="0">
                <a:latin typeface="Arial" panose="020B0604020202020204" pitchFamily="34" charset="0"/>
                <a:cs typeface="Arial" panose="020B0604020202020204" pitchFamily="34" charset="0"/>
              </a:rPr>
              <a:t>(1981-2018) 38 ANOS COM PIB DE 2,2% aa</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 y="1396538"/>
            <a:ext cx="11825486" cy="5128806"/>
          </a:xfrm>
          <a:prstGeom prst="rect">
            <a:avLst/>
          </a:prstGeom>
        </p:spPr>
      </p:pic>
    </p:spTree>
    <p:extLst>
      <p:ext uri="{BB962C8B-B14F-4D97-AF65-F5344CB8AC3E}">
        <p14:creationId xmlns:p14="http://schemas.microsoft.com/office/powerpoint/2010/main" val="1611085165"/>
      </p:ext>
    </p:extLst>
  </p:cSld>
  <p:clrMapOvr>
    <a:masterClrMapping/>
  </p:clrMapOvr>
  <p:transition spd="slow">
    <p:pu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73AFC76-F193-4961-9D09-CE0582D25D57}"/>
              </a:ext>
            </a:extLst>
          </p:cNvPr>
          <p:cNvSpPr>
            <a:spLocks noGrp="1"/>
          </p:cNvSpPr>
          <p:nvPr>
            <p:ph idx="1"/>
          </p:nvPr>
        </p:nvSpPr>
        <p:spPr>
          <a:xfrm>
            <a:off x="609600" y="2487169"/>
            <a:ext cx="10972800" cy="2487167"/>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1º Lei complementar, de iniciativa do Poder Executivo, estabelecerá as normas gerais aplicáveis às administrações tributárias da União, dos Estados, do Distrito Federal e dos Municípios, dispondo, inclusive, sobre direitos, deveres, garantias e prerrogativas dos ocupantes dos cargos de suas carreiras específicas, mencionadas no inciso XXII do caput do artigo 37 da Constituição Federal.</a:t>
            </a:r>
          </a:p>
          <a:p>
            <a:pPr algn="just"/>
            <a:r>
              <a:rPr lang="pt-BR" sz="2000" dirty="0">
                <a:solidFill>
                  <a:schemeClr val="tx2">
                    <a:lumMod val="75000"/>
                  </a:schemeClr>
                </a:solidFill>
                <a:latin typeface="Arial" panose="020B0604020202020204" pitchFamily="34" charset="0"/>
                <a:cs typeface="Arial" panose="020B0604020202020204" pitchFamily="34" charset="0"/>
              </a:rPr>
              <a:t>§ 2º A União, os Estados, o Distrito Federal e os Municípios estabelecerão, por lei, normas específicas para a organização de suas administrações tributárias, observadas as disposições previstas na lei complementar de que trata o parágrafo anterior.</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322143"/>
      </p:ext>
    </p:extLst>
  </p:cSld>
  <p:clrMapOvr>
    <a:masterClrMapping/>
  </p:clrMapOvr>
  <p:transition spd="slow">
    <p:push/>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A0863E2-DBDD-44BD-A485-6C17756DD583}"/>
              </a:ext>
            </a:extLst>
          </p:cNvPr>
          <p:cNvSpPr>
            <a:spLocks noGrp="1"/>
          </p:cNvSpPr>
          <p:nvPr>
            <p:ph idx="1"/>
          </p:nvPr>
        </p:nvSpPr>
        <p:spPr>
          <a:xfrm>
            <a:off x="609600" y="1988821"/>
            <a:ext cx="10972800" cy="307085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3º A autoridade administrativa tributária de que trata este artigo é o integrante das carreiras de tributação, fiscalização e arrecadação da União, dos Estados, do Distrito Federal e municípios e seus congêneres, que exerçam atividades típicas e exclusivas de Estado.</a:t>
            </a:r>
          </a:p>
          <a:p>
            <a:pPr algn="just"/>
            <a:r>
              <a:rPr lang="pt-BR" sz="2000" dirty="0">
                <a:solidFill>
                  <a:schemeClr val="tx2">
                    <a:lumMod val="75000"/>
                  </a:schemeClr>
                </a:solidFill>
                <a:latin typeface="Arial" panose="020B0604020202020204" pitchFamily="34" charset="0"/>
                <a:cs typeface="Arial" panose="020B0604020202020204" pitchFamily="34" charset="0"/>
              </a:rPr>
              <a:t>§ 4º Às administrações tributárias da União, dos Estados, do Distrito Federal e dos Municípios são asseguradas a iniciativa de suas propostas orçamentárias dentro dos limites estabelecidos nas respectivas leis de diretrizes orçamentárias.</a:t>
            </a:r>
          </a:p>
          <a:p>
            <a:pPr algn="just"/>
            <a:r>
              <a:rPr lang="pt-BR" sz="2000" dirty="0">
                <a:solidFill>
                  <a:schemeClr val="tx2">
                    <a:lumMod val="75000"/>
                  </a:schemeClr>
                </a:solidFill>
                <a:latin typeface="Arial" panose="020B0604020202020204" pitchFamily="34" charset="0"/>
                <a:cs typeface="Arial" panose="020B0604020202020204" pitchFamily="34" charset="0"/>
              </a:rPr>
              <a:t>§ 5º Para a realização das suas atividades será assegurado às administrações tributárias da União, dos Estados, do Distrito Federal e dos Municípios, percentual sobre o produto da sua arrecadação, nos termos do art. 167, IV e outras fontes estabelecidas em lei.</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903894"/>
      </p:ext>
    </p:extLst>
  </p:cSld>
  <p:clrMapOvr>
    <a:masterClrMapping/>
  </p:clrMapOvr>
  <p:transition spd="slow">
    <p:push/>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A596FFA-F2FA-4B7D-9607-6F993212312B}"/>
              </a:ext>
            </a:extLst>
          </p:cNvPr>
          <p:cNvSpPr>
            <a:spLocks noGrp="1"/>
          </p:cNvSpPr>
          <p:nvPr>
            <p:ph idx="1"/>
          </p:nvPr>
        </p:nvSpPr>
        <p:spPr>
          <a:xfrm>
            <a:off x="609600" y="2839213"/>
            <a:ext cx="10972800" cy="165963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6º É assegurada aos membros das administrações tributárias da União, dos Estados, do Distrito Federal e dos Municípios, a percepção de parcela remuneratória vinculada ao desempenho institucional.</a:t>
            </a:r>
          </a:p>
          <a:p>
            <a:pPr algn="just"/>
            <a:r>
              <a:rPr lang="pt-BR" sz="2000" dirty="0">
                <a:solidFill>
                  <a:schemeClr val="tx2">
                    <a:lumMod val="75000"/>
                  </a:schemeClr>
                </a:solidFill>
                <a:latin typeface="Arial" panose="020B0604020202020204" pitchFamily="34" charset="0"/>
                <a:cs typeface="Arial" panose="020B0604020202020204" pitchFamily="34" charset="0"/>
              </a:rPr>
              <a:t>§ 7º À autoridade administrativa tributária mencionada neste artigo, aplica-se, como limite remuneratório, o subsídio mensal, em espécie, dos Ministros do Supremo Tribunal Federal.</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535479"/>
      </p:ext>
    </p:extLst>
  </p:cSld>
  <p:clrMapOvr>
    <a:masterClrMapping/>
  </p:clrMapOvr>
  <p:transition spd="slow">
    <p:push/>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10935967-B04C-4F18-A020-6AFCB98FFE76}"/>
              </a:ext>
            </a:extLst>
          </p:cNvPr>
          <p:cNvSpPr>
            <a:spLocks noGrp="1"/>
          </p:cNvSpPr>
          <p:nvPr>
            <p:ph idx="1"/>
          </p:nvPr>
        </p:nvSpPr>
        <p:spPr>
          <a:xfrm>
            <a:off x="609600" y="2471929"/>
            <a:ext cx="10972800" cy="2526791"/>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162-B. Fica criado o Comitê Gestor da Administração Tributária Nacional, composto por representantes da administração tributária estadual, distrital e municipal para administrar e coordenar, de modo integrado, as atribuições previstas no presente artigo, cabendo-lhe estabelecer, nos termos de lei complementar:</a:t>
            </a:r>
          </a:p>
          <a:p>
            <a:pPr algn="just"/>
            <a:r>
              <a:rPr lang="pt-BR" sz="2000" dirty="0">
                <a:solidFill>
                  <a:schemeClr val="tx2">
                    <a:lumMod val="75000"/>
                  </a:schemeClr>
                </a:solidFill>
                <a:latin typeface="Arial" panose="020B0604020202020204" pitchFamily="34" charset="0"/>
                <a:cs typeface="Arial" panose="020B0604020202020204" pitchFamily="34" charset="0"/>
              </a:rPr>
              <a:t>I - a instituição de regulamentações e obrigações acessórias unificadas, em âmbito nacional, e a harmonização e divulgação de interpretações relativas à legislação:</a:t>
            </a:r>
          </a:p>
          <a:p>
            <a:pPr algn="just"/>
            <a:r>
              <a:rPr lang="pt-BR" sz="2000" dirty="0">
                <a:solidFill>
                  <a:schemeClr val="tx2">
                    <a:lumMod val="75000"/>
                  </a:schemeClr>
                </a:solidFill>
                <a:latin typeface="Arial" panose="020B0604020202020204" pitchFamily="34" charset="0"/>
                <a:cs typeface="Arial" panose="020B0604020202020204" pitchFamily="34" charset="0"/>
              </a:rPr>
              <a:t>II - a gestão compartilhada de banco de dados, cadastros, sistemas de contas e informações fiscais referentes aos tributos estaduais, distritais e municipais;</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99971"/>
      </p:ext>
    </p:extLst>
  </p:cSld>
  <p:clrMapOvr>
    <a:masterClrMapping/>
  </p:clrMapOvr>
  <p:transition spd="slow">
    <p:push/>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5FC6B9-CF41-4A3B-88A6-B0F3DFDFDDB7}"/>
              </a:ext>
            </a:extLst>
          </p:cNvPr>
          <p:cNvSpPr>
            <a:spLocks noGrp="1"/>
          </p:cNvSpPr>
          <p:nvPr>
            <p:ph idx="1"/>
          </p:nvPr>
        </p:nvSpPr>
        <p:spPr>
          <a:xfrm>
            <a:off x="548640" y="2295145"/>
            <a:ext cx="10972800" cy="297179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III - a emissão de diretivas gerais para as autoridades tributárias estaduais, distritais e municipais;</a:t>
            </a:r>
          </a:p>
          <a:p>
            <a:pPr algn="just"/>
            <a:r>
              <a:rPr lang="pt-BR" sz="2000" dirty="0">
                <a:solidFill>
                  <a:schemeClr val="tx2">
                    <a:lumMod val="75000"/>
                  </a:schemeClr>
                </a:solidFill>
                <a:latin typeface="Arial" panose="020B0604020202020204" pitchFamily="34" charset="0"/>
                <a:cs typeface="Arial" panose="020B0604020202020204" pitchFamily="34" charset="0"/>
              </a:rPr>
              <a:t>IV - a coordenação de fiscalizações integradas em âmbito nacional, bem como a arrecadação, cobrança e distribuição de recursos aos entes federados;</a:t>
            </a:r>
          </a:p>
          <a:p>
            <a:pPr algn="just"/>
            <a:r>
              <a:rPr lang="pt-BR" sz="2000" dirty="0">
                <a:solidFill>
                  <a:schemeClr val="tx2">
                    <a:lumMod val="75000"/>
                  </a:schemeClr>
                </a:solidFill>
                <a:latin typeface="Arial" panose="020B0604020202020204" pitchFamily="34" charset="0"/>
                <a:cs typeface="Arial" panose="020B0604020202020204" pitchFamily="34" charset="0"/>
              </a:rPr>
              <a:t>V - os procedimentos a serem adotados para a implantação e funcionamento da Escola Nacional de Administração Tributária, visando a capacitação, formação e aperfeiçoamento, em âmbito nacional, das autoridades tributárias;</a:t>
            </a:r>
          </a:p>
          <a:p>
            <a:pPr algn="just"/>
            <a:r>
              <a:rPr lang="pt-BR" sz="2000" dirty="0">
                <a:solidFill>
                  <a:schemeClr val="tx2">
                    <a:lumMod val="75000"/>
                  </a:schemeClr>
                </a:solidFill>
                <a:latin typeface="Arial" panose="020B0604020202020204" pitchFamily="34" charset="0"/>
                <a:cs typeface="Arial" panose="020B0604020202020204" pitchFamily="34" charset="0"/>
              </a:rPr>
              <a:t>VI - a forma pela qual seus dirigentes serão escolhidos pelos governadores dos Estados e Distrito Federal, prefeitos das capitais e demais Municípios.</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610357"/>
      </p:ext>
    </p:extLst>
  </p:cSld>
  <p:clrMapOvr>
    <a:masterClrMapping/>
  </p:clrMapOvr>
  <p:transition spd="slow">
    <p:push/>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69C3BD-3828-4182-8987-F90951EBB3D3}"/>
              </a:ext>
            </a:extLst>
          </p:cNvPr>
          <p:cNvSpPr>
            <a:spLocks noGrp="1"/>
          </p:cNvSpPr>
          <p:nvPr>
            <p:ph type="title"/>
          </p:nvPr>
        </p:nvSpPr>
        <p:spPr>
          <a:xfrm>
            <a:off x="609600" y="274638"/>
            <a:ext cx="7985760" cy="831850"/>
          </a:xfrm>
        </p:spPr>
        <p:txBody>
          <a:bodyPr/>
          <a:lstStyle/>
          <a:p>
            <a:r>
              <a:rPr lang="pt-BR" sz="2800" b="1" dirty="0">
                <a:latin typeface="Arial" panose="020B0604020202020204" pitchFamily="34" charset="0"/>
                <a:cs typeface="Arial" panose="020B0604020202020204" pitchFamily="34" charset="0"/>
              </a:rPr>
              <a:t>VINCULAÇÕES DE RECEITAS DE IMPOSTOS</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39338B2D-360E-4C5C-B773-94B0EC864FD8}"/>
              </a:ext>
            </a:extLst>
          </p:cNvPr>
          <p:cNvSpPr>
            <a:spLocks noGrp="1"/>
          </p:cNvSpPr>
          <p:nvPr>
            <p:ph idx="1"/>
          </p:nvPr>
        </p:nvSpPr>
        <p:spPr>
          <a:xfrm>
            <a:off x="609600" y="2612143"/>
            <a:ext cx="10972800" cy="283768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167. ..................................................................</a:t>
            </a:r>
          </a:p>
          <a:p>
            <a:r>
              <a:rPr lang="pt-BR" sz="2000" dirty="0">
                <a:solidFill>
                  <a:schemeClr val="tx2">
                    <a:lumMod val="75000"/>
                  </a:schemeClr>
                </a:solidFill>
                <a:latin typeface="Arial" panose="020B0604020202020204" pitchFamily="34" charset="0"/>
                <a:cs typeface="Arial" panose="020B0604020202020204" pitchFamily="34" charset="0"/>
              </a:rPr>
              <a:t>IV - a vinculação de receita de impostos a órgão, fundo ou despesa, ressalvadas a repartição do produto da arrecadação dos impostos a que se referem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156-A, 157, 158, 159 e 159-A, a destinação de recursos para o financiamento das atividades previstas no art. 239 e para as ações e serviços públicos de saúde, para manutenção e desenvolvimento do ensino e para realização de atividades da administração tributária, como determinado, respectivamente, pelos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 7º, II, “a”, 156, § 6º, 198, § 2º, 212 e 37, XXII, e a prestação de garantias às operações de crédito por antecipação de receita, previstas no art. 165, § 8º, bem como o disposto no § 4º deste artigo;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110536"/>
      </p:ext>
    </p:extLst>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D94BF246-B2DF-4212-B047-4BCEC28C5562}"/>
              </a:ext>
            </a:extLst>
          </p:cNvPr>
          <p:cNvSpPr>
            <a:spLocks noGrp="1"/>
          </p:cNvSpPr>
          <p:nvPr>
            <p:ph idx="1"/>
          </p:nvPr>
        </p:nvSpPr>
        <p:spPr>
          <a:xfrm>
            <a:off x="609600" y="3363469"/>
            <a:ext cx="10972800" cy="119633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4º É permitida a vinculação de receitas próprias geradas pelos impostos a que se referem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155 e 156, e dos recursos de que tratam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157, 158 e 159, I, ‘a’ e ‘b’, e IV, ‘a’, ‘b’ e ‘f’, para a prestação de garantia ou contragarantia à União e para pagamento de débitos para com esta.</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16046"/>
      </p:ext>
    </p:extLst>
  </p:cSld>
  <p:clrMapOvr>
    <a:masterClrMapping/>
  </p:clrMapOvr>
  <p:transition spd="slow">
    <p:push/>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19253E-A6E6-4FF6-B662-C531DA21A792}"/>
              </a:ext>
            </a:extLst>
          </p:cNvPr>
          <p:cNvSpPr>
            <a:spLocks noGrp="1"/>
          </p:cNvSpPr>
          <p:nvPr>
            <p:ph type="title"/>
          </p:nvPr>
        </p:nvSpPr>
        <p:spPr>
          <a:xfrm>
            <a:off x="426720" y="323406"/>
            <a:ext cx="6620256" cy="600990"/>
          </a:xfrm>
        </p:spPr>
        <p:txBody>
          <a:bodyPr/>
          <a:lstStyle/>
          <a:p>
            <a:r>
              <a:rPr lang="pt-BR" sz="2800" b="1" dirty="0">
                <a:latin typeface="Arial" panose="020B0604020202020204" pitchFamily="34" charset="0"/>
                <a:cs typeface="Arial" panose="020B0604020202020204" pitchFamily="34" charset="0"/>
              </a:rPr>
              <a:t>CIDE-COMBUSTÍVEIS - REVOGAÇÃO</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E2D2083A-14AA-4A33-93AB-8C61A46C8D0A}"/>
              </a:ext>
            </a:extLst>
          </p:cNvPr>
          <p:cNvSpPr>
            <a:spLocks noGrp="1"/>
          </p:cNvSpPr>
          <p:nvPr>
            <p:ph idx="1"/>
          </p:nvPr>
        </p:nvSpPr>
        <p:spPr>
          <a:xfrm>
            <a:off x="609600" y="3197359"/>
            <a:ext cx="10655808" cy="1082034"/>
          </a:xfrm>
        </p:spPr>
        <p:txBody>
          <a:bodyPr/>
          <a:lstStyle/>
          <a:p>
            <a:r>
              <a:rPr lang="pt-BR" sz="2000" dirty="0">
                <a:solidFill>
                  <a:schemeClr val="tx2">
                    <a:lumMod val="75000"/>
                  </a:schemeClr>
                </a:solidFill>
              </a:rPr>
              <a:t>Art. 177. ..................................................................</a:t>
            </a:r>
          </a:p>
          <a:p>
            <a:r>
              <a:rPr lang="pt-BR" sz="2000" dirty="0">
                <a:solidFill>
                  <a:schemeClr val="tx2">
                    <a:lumMod val="75000"/>
                  </a:schemeClr>
                </a:solidFill>
              </a:rPr>
              <a:t>..................................................................................</a:t>
            </a:r>
          </a:p>
          <a:p>
            <a:r>
              <a:rPr lang="pt-BR" sz="2000" dirty="0">
                <a:solidFill>
                  <a:schemeClr val="tx2">
                    <a:lumMod val="75000"/>
                  </a:schemeClr>
                </a:solidFill>
              </a:rPr>
              <a:t>§ 4º (Revogado a partir do 6º exercício.)</a:t>
            </a:r>
          </a:p>
          <a:p>
            <a:endParaRPr lang="pt-BR" sz="2000" dirty="0">
              <a:solidFill>
                <a:schemeClr val="tx2">
                  <a:lumMod val="75000"/>
                </a:schemeClr>
              </a:solidFill>
            </a:endParaRPr>
          </a:p>
        </p:txBody>
      </p:sp>
    </p:spTree>
    <p:extLst>
      <p:ext uri="{BB962C8B-B14F-4D97-AF65-F5344CB8AC3E}">
        <p14:creationId xmlns:p14="http://schemas.microsoft.com/office/powerpoint/2010/main" val="3379431771"/>
      </p:ext>
    </p:extLst>
  </p:cSld>
  <p:clrMapOvr>
    <a:masterClrMapping/>
  </p:clrMapOvr>
  <p:transition spd="slow">
    <p:push/>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02257E-CE5A-49EF-BF5F-0007118D43C3}"/>
              </a:ext>
            </a:extLst>
          </p:cNvPr>
          <p:cNvSpPr>
            <a:spLocks noGrp="1"/>
          </p:cNvSpPr>
          <p:nvPr>
            <p:ph type="title"/>
          </p:nvPr>
        </p:nvSpPr>
        <p:spPr>
          <a:xfrm>
            <a:off x="499872" y="353568"/>
            <a:ext cx="8601792" cy="487680"/>
          </a:xfrm>
        </p:spPr>
        <p:txBody>
          <a:bodyPr/>
          <a:lstStyle/>
          <a:p>
            <a:r>
              <a:rPr lang="pt-BR" sz="2800" b="1" dirty="0">
                <a:solidFill>
                  <a:schemeClr val="tx2">
                    <a:lumMod val="75000"/>
                  </a:schemeClr>
                </a:solidFill>
                <a:latin typeface="Arial" panose="020B0604020202020204" pitchFamily="34" charset="0"/>
                <a:cs typeface="Arial" panose="020B0604020202020204" pitchFamily="34" charset="0"/>
              </a:rPr>
              <a:t>CONTRIBUIÇÕES PARA A SEGURIDADE SOCIAL</a:t>
            </a:r>
            <a:endParaRPr lang="pt-BR" sz="28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FECE21DC-2DDB-4AF8-834C-61FE2300EBE9}"/>
              </a:ext>
            </a:extLst>
          </p:cNvPr>
          <p:cNvSpPr>
            <a:spLocks noGrp="1"/>
          </p:cNvSpPr>
          <p:nvPr>
            <p:ph idx="1"/>
          </p:nvPr>
        </p:nvSpPr>
        <p:spPr>
          <a:xfrm>
            <a:off x="609600" y="2284795"/>
            <a:ext cx="10972800" cy="2969958"/>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195. ..................................................................</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b="1" i="1" dirty="0">
                <a:solidFill>
                  <a:schemeClr val="tx2">
                    <a:lumMod val="75000"/>
                  </a:schemeClr>
                </a:solidFill>
                <a:latin typeface="Arial" panose="020B0604020202020204" pitchFamily="34" charset="0"/>
                <a:cs typeface="Arial" panose="020B0604020202020204" pitchFamily="34" charset="0"/>
              </a:rPr>
              <a:t>REVOGAÇÃO DA COFINS</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b) (Revogado a partir do 6º exercício.)</a:t>
            </a:r>
          </a:p>
          <a:p>
            <a:r>
              <a:rPr lang="pt-BR" sz="2000" b="1" i="1" dirty="0">
                <a:solidFill>
                  <a:schemeClr val="tx2">
                    <a:lumMod val="75000"/>
                  </a:schemeClr>
                </a:solidFill>
                <a:latin typeface="Arial" panose="020B0604020202020204" pitchFamily="34" charset="0"/>
                <a:cs typeface="Arial" panose="020B0604020202020204" pitchFamily="34" charset="0"/>
              </a:rPr>
              <a:t>REVOGAÇÃO DA CSLL</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c)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5031971"/>
      </p:ext>
    </p:extLst>
  </p:cSld>
  <p:clrMapOvr>
    <a:masterClrMapping/>
  </p:clrMapOvr>
  <p:transition spd="slow">
    <p:push/>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DE17697-E13B-4692-B379-9AB8A593F244}"/>
              </a:ext>
            </a:extLst>
          </p:cNvPr>
          <p:cNvSpPr>
            <a:spLocks noGrp="1"/>
          </p:cNvSpPr>
          <p:nvPr>
            <p:ph idx="1"/>
          </p:nvPr>
        </p:nvSpPr>
        <p:spPr>
          <a:xfrm>
            <a:off x="609600" y="2322577"/>
            <a:ext cx="10972800" cy="2822447"/>
          </a:xfrm>
        </p:spPr>
        <p:txBody>
          <a:bodyPr/>
          <a:lstStyle/>
          <a:p>
            <a:pPr algn="just"/>
            <a:r>
              <a:rPr lang="pt-BR" sz="2000" b="1" i="1" dirty="0">
                <a:solidFill>
                  <a:schemeClr val="tx2">
                    <a:lumMod val="75000"/>
                  </a:schemeClr>
                </a:solidFill>
              </a:rPr>
              <a:t>REVOGAÇÃO DA COFINS-IMPORTAÇÃO</a:t>
            </a:r>
            <a:endParaRPr lang="pt-BR" sz="2000" dirty="0">
              <a:solidFill>
                <a:schemeClr val="tx2">
                  <a:lumMod val="75000"/>
                </a:schemeClr>
              </a:solidFill>
            </a:endParaRPr>
          </a:p>
          <a:p>
            <a:pPr algn="just"/>
            <a:r>
              <a:rPr lang="pt-BR" sz="2000" dirty="0">
                <a:solidFill>
                  <a:schemeClr val="tx2">
                    <a:lumMod val="75000"/>
                  </a:schemeClr>
                </a:solidFill>
              </a:rPr>
              <a:t>IV - (Revogado a partir do 6º exercício.)</a:t>
            </a:r>
          </a:p>
          <a:p>
            <a:pPr algn="just"/>
            <a:r>
              <a:rPr lang="pt-BR" sz="2000" dirty="0">
                <a:solidFill>
                  <a:schemeClr val="tx2">
                    <a:lumMod val="75000"/>
                  </a:schemeClr>
                </a:solidFill>
              </a:rPr>
              <a:t>..................................................................................</a:t>
            </a:r>
          </a:p>
          <a:p>
            <a:pPr algn="just"/>
            <a:r>
              <a:rPr lang="pt-BR" sz="2000" dirty="0">
                <a:solidFill>
                  <a:schemeClr val="tx2">
                    <a:lumMod val="75000"/>
                  </a:schemeClr>
                </a:solidFill>
              </a:rPr>
              <a:t>..................................................................................</a:t>
            </a:r>
          </a:p>
          <a:p>
            <a:pPr algn="just"/>
            <a:r>
              <a:rPr lang="pt-BR" sz="2000" dirty="0">
                <a:solidFill>
                  <a:schemeClr val="tx2">
                    <a:lumMod val="75000"/>
                  </a:schemeClr>
                </a:solidFill>
              </a:rPr>
              <a:t>§ 12. (Revogado a partir do 6º exercício.)</a:t>
            </a:r>
          </a:p>
          <a:p>
            <a:pPr algn="just"/>
            <a:r>
              <a:rPr lang="pt-BR" sz="2000" dirty="0">
                <a:solidFill>
                  <a:schemeClr val="tx2">
                    <a:lumMod val="75000"/>
                  </a:schemeClr>
                </a:solidFill>
              </a:rPr>
              <a:t>§ 13. Lei definirá os setores de atividade econômica para os quais a contribuição de que trata o inciso I, ‘a’, do caput deste artigo poderá ser substituída, total ou parcialmente, por contribuição incidente sobre receita ou faturamento.</a:t>
            </a:r>
          </a:p>
          <a:p>
            <a:pPr marL="0" indent="0" algn="just">
              <a:buNone/>
            </a:pPr>
            <a:endParaRPr lang="pt-BR" sz="2000" dirty="0">
              <a:solidFill>
                <a:schemeClr val="tx2">
                  <a:lumMod val="75000"/>
                </a:schemeClr>
              </a:solidFill>
            </a:endParaRPr>
          </a:p>
        </p:txBody>
      </p:sp>
    </p:spTree>
    <p:extLst>
      <p:ext uri="{BB962C8B-B14F-4D97-AF65-F5344CB8AC3E}">
        <p14:creationId xmlns:p14="http://schemas.microsoft.com/office/powerpoint/2010/main" val="349778787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ço Reservado para Conteúdo 2"/>
          <p:cNvSpPr>
            <a:spLocks noGrp="1"/>
          </p:cNvSpPr>
          <p:nvPr>
            <p:ph idx="1"/>
          </p:nvPr>
        </p:nvSpPr>
        <p:spPr bwMode="auto">
          <a:xfrm rot="10800000">
            <a:off x="376767" y="6644506"/>
            <a:ext cx="11438467" cy="457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tLang="pt-BR" dirty="0">
              <a:ea typeface="MS PGothic" charset="-128"/>
            </a:endParaRPr>
          </a:p>
          <a:p>
            <a:endParaRPr lang="pt-BR" altLang="pt-BR" dirty="0">
              <a:ea typeface="MS PGothic" charset="-128"/>
            </a:endParaRPr>
          </a:p>
          <a:p>
            <a:endParaRPr lang="pt-BR" altLang="pt-BR" dirty="0">
              <a:ea typeface="MS PGothic" charset="-128"/>
            </a:endParaRPr>
          </a:p>
        </p:txBody>
      </p:sp>
      <p:sp>
        <p:nvSpPr>
          <p:cNvPr id="2" name="TextBox 1"/>
          <p:cNvSpPr txBox="1"/>
          <p:nvPr/>
        </p:nvSpPr>
        <p:spPr>
          <a:xfrm>
            <a:off x="8219210" y="1486717"/>
            <a:ext cx="184666" cy="646331"/>
          </a:xfrm>
          <a:prstGeom prst="rect">
            <a:avLst/>
          </a:prstGeom>
          <a:noFill/>
        </p:spPr>
        <p:txBody>
          <a:bodyPr wrap="none" rtlCol="0">
            <a:spAutoFit/>
          </a:bodyPr>
          <a:lstStyle/>
          <a:p>
            <a:endParaRPr lang="en-US" dirty="0"/>
          </a:p>
          <a:p>
            <a:endParaRPr lang="en-US" dirty="0"/>
          </a:p>
        </p:txBody>
      </p:sp>
      <p:pic>
        <p:nvPicPr>
          <p:cNvPr id="5" name="Imagem 4">
            <a:extLst>
              <a:ext uri="{FF2B5EF4-FFF2-40B4-BE49-F238E27FC236}">
                <a16:creationId xmlns:a16="http://schemas.microsoft.com/office/drawing/2014/main" xmlns="" id="{77635A28-A950-5040-A2C7-D4490574BE7F}"/>
              </a:ext>
            </a:extLst>
          </p:cNvPr>
          <p:cNvPicPr>
            <a:picLocks noChangeAspect="1"/>
          </p:cNvPicPr>
          <p:nvPr/>
        </p:nvPicPr>
        <p:blipFill>
          <a:blip r:embed="rId3"/>
          <a:stretch>
            <a:fillRect/>
          </a:stretch>
        </p:blipFill>
        <p:spPr>
          <a:xfrm>
            <a:off x="0" y="0"/>
            <a:ext cx="12241161" cy="7010400"/>
          </a:xfrm>
          <a:prstGeom prst="rect">
            <a:avLst/>
          </a:prstGeom>
        </p:spPr>
      </p:pic>
      <p:sp>
        <p:nvSpPr>
          <p:cNvPr id="3" name="CaixaDeTexto 2"/>
          <p:cNvSpPr txBox="1"/>
          <p:nvPr/>
        </p:nvSpPr>
        <p:spPr>
          <a:xfrm>
            <a:off x="3583316" y="5146381"/>
            <a:ext cx="1332807" cy="523220"/>
          </a:xfrm>
          <a:prstGeom prst="rect">
            <a:avLst/>
          </a:prstGeom>
          <a:solidFill>
            <a:srgbClr val="00B0F0"/>
          </a:solidFill>
        </p:spPr>
        <p:txBody>
          <a:bodyPr wrap="square" rtlCol="0">
            <a:spAutoFit/>
          </a:bodyPr>
          <a:lstStyle/>
          <a:p>
            <a:r>
              <a:rPr lang="pt-BR" sz="2800" b="1" dirty="0">
                <a:solidFill>
                  <a:schemeClr val="tx2">
                    <a:lumMod val="75000"/>
                  </a:schemeClr>
                </a:solidFill>
              </a:rPr>
              <a:t>- 8,5%</a:t>
            </a:r>
          </a:p>
        </p:txBody>
      </p:sp>
      <p:sp>
        <p:nvSpPr>
          <p:cNvPr id="6" name="CaixaDeTexto 5"/>
          <p:cNvSpPr txBox="1"/>
          <p:nvPr/>
        </p:nvSpPr>
        <p:spPr>
          <a:xfrm>
            <a:off x="3588236" y="5655429"/>
            <a:ext cx="1526772" cy="523220"/>
          </a:xfrm>
          <a:prstGeom prst="rect">
            <a:avLst/>
          </a:prstGeom>
          <a:solidFill>
            <a:srgbClr val="00B0F0"/>
          </a:solidFill>
        </p:spPr>
        <p:txBody>
          <a:bodyPr wrap="square" rtlCol="0">
            <a:spAutoFit/>
          </a:bodyPr>
          <a:lstStyle/>
          <a:p>
            <a:r>
              <a:rPr lang="pt-BR" sz="2800" b="1" dirty="0">
                <a:solidFill>
                  <a:schemeClr val="tx2">
                    <a:lumMod val="75000"/>
                  </a:schemeClr>
                </a:solidFill>
              </a:rPr>
              <a:t>- 7,7%</a:t>
            </a:r>
          </a:p>
        </p:txBody>
      </p:sp>
      <p:sp>
        <p:nvSpPr>
          <p:cNvPr id="7" name="CaixaDeTexto 6"/>
          <p:cNvSpPr txBox="1"/>
          <p:nvPr/>
        </p:nvSpPr>
        <p:spPr>
          <a:xfrm>
            <a:off x="3813748" y="6176444"/>
            <a:ext cx="1360523" cy="584775"/>
          </a:xfrm>
          <a:prstGeom prst="rect">
            <a:avLst/>
          </a:prstGeom>
          <a:solidFill>
            <a:srgbClr val="00B0F0"/>
          </a:solidFill>
        </p:spPr>
        <p:txBody>
          <a:bodyPr wrap="square" rtlCol="0">
            <a:spAutoFit/>
          </a:bodyPr>
          <a:lstStyle/>
          <a:p>
            <a:r>
              <a:rPr lang="pt-BR" sz="3200" b="1" dirty="0">
                <a:solidFill>
                  <a:schemeClr val="tx2">
                    <a:lumMod val="75000"/>
                  </a:schemeClr>
                </a:solidFill>
              </a:rPr>
              <a:t>- 8,2%</a:t>
            </a:r>
          </a:p>
        </p:txBody>
      </p:sp>
      <p:sp>
        <p:nvSpPr>
          <p:cNvPr id="8" name="CaixaDeTexto 7"/>
          <p:cNvSpPr txBox="1"/>
          <p:nvPr/>
        </p:nvSpPr>
        <p:spPr>
          <a:xfrm>
            <a:off x="6184489" y="4960433"/>
            <a:ext cx="4729315" cy="954107"/>
          </a:xfrm>
          <a:prstGeom prst="rect">
            <a:avLst/>
          </a:prstGeom>
          <a:solidFill>
            <a:schemeClr val="bg1"/>
          </a:solidFill>
        </p:spPr>
        <p:txBody>
          <a:bodyPr wrap="square" rtlCol="0">
            <a:spAutoFit/>
          </a:bodyPr>
          <a:lstStyle/>
          <a:p>
            <a:r>
              <a:rPr lang="pt-BR" sz="2800" b="1" dirty="0">
                <a:solidFill>
                  <a:srgbClr val="002060"/>
                </a:solidFill>
              </a:rPr>
              <a:t>ENTRE 2014/2018 O PIB MUNDIAL CRESCEU 19,1</a:t>
            </a:r>
            <a:r>
              <a:rPr lang="pt-BR" sz="2400" b="1" dirty="0">
                <a:solidFill>
                  <a:srgbClr val="002060"/>
                </a:solidFill>
              </a:rPr>
              <a:t>%</a:t>
            </a:r>
          </a:p>
        </p:txBody>
      </p:sp>
      <p:sp>
        <p:nvSpPr>
          <p:cNvPr id="4" name="CaixaDeTexto 3"/>
          <p:cNvSpPr txBox="1"/>
          <p:nvPr/>
        </p:nvSpPr>
        <p:spPr>
          <a:xfrm>
            <a:off x="11006048" y="4438995"/>
            <a:ext cx="349135" cy="523220"/>
          </a:xfrm>
          <a:prstGeom prst="rect">
            <a:avLst/>
          </a:prstGeom>
          <a:noFill/>
        </p:spPr>
        <p:txBody>
          <a:bodyPr wrap="square" rtlCol="0">
            <a:spAutoFit/>
          </a:bodyPr>
          <a:lstStyle/>
          <a:p>
            <a:r>
              <a:rPr lang="pt-BR" sz="2800" dirty="0">
                <a:solidFill>
                  <a:schemeClr val="bg1"/>
                </a:solidFill>
              </a:rPr>
              <a:t>-</a:t>
            </a:r>
          </a:p>
        </p:txBody>
      </p:sp>
      <p:sp>
        <p:nvSpPr>
          <p:cNvPr id="9" name="CaixaDeTexto 8"/>
          <p:cNvSpPr txBox="1"/>
          <p:nvPr/>
        </p:nvSpPr>
        <p:spPr>
          <a:xfrm>
            <a:off x="3583185" y="4651803"/>
            <a:ext cx="1484763" cy="523220"/>
          </a:xfrm>
          <a:prstGeom prst="rect">
            <a:avLst/>
          </a:prstGeom>
          <a:solidFill>
            <a:srgbClr val="00B0F0"/>
          </a:solidFill>
        </p:spPr>
        <p:txBody>
          <a:bodyPr wrap="square" rtlCol="0">
            <a:spAutoFit/>
          </a:bodyPr>
          <a:lstStyle>
            <a:defPPr>
              <a:defRPr lang="pt-BR"/>
            </a:defPPr>
            <a:lvl1pPr>
              <a:defRPr sz="2800" b="1">
                <a:solidFill>
                  <a:schemeClr val="tx2">
                    <a:lumMod val="75000"/>
                  </a:schemeClr>
                </a:solidFill>
              </a:defRPr>
            </a:lvl1pPr>
          </a:lstStyle>
          <a:p>
            <a:r>
              <a:rPr lang="pt-BR" dirty="0"/>
              <a:t>  PIB</a:t>
            </a:r>
          </a:p>
        </p:txBody>
      </p:sp>
    </p:spTree>
    <p:extLst>
      <p:ext uri="{BB962C8B-B14F-4D97-AF65-F5344CB8AC3E}">
        <p14:creationId xmlns:p14="http://schemas.microsoft.com/office/powerpoint/2010/main" val="1337018898"/>
      </p:ext>
    </p:extLst>
  </p:cSld>
  <p:clrMapOvr>
    <a:masterClrMapping/>
  </p:clrMapOvr>
  <p:transition spd="slow">
    <p:pu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F82D69-08B8-4245-95EB-2A6334FCB6EA}"/>
              </a:ext>
            </a:extLst>
          </p:cNvPr>
          <p:cNvSpPr>
            <a:spLocks noGrp="1"/>
          </p:cNvSpPr>
          <p:nvPr>
            <p:ph type="title"/>
          </p:nvPr>
        </p:nvSpPr>
        <p:spPr>
          <a:xfrm>
            <a:off x="512064" y="80012"/>
            <a:ext cx="6656832" cy="916370"/>
          </a:xfrm>
        </p:spPr>
        <p:txBody>
          <a:bodyPr/>
          <a:lstStyle/>
          <a:p>
            <a:pPr algn="l"/>
            <a:r>
              <a:rPr lang="pt-BR" sz="2000" b="1" i="1" dirty="0">
                <a:solidFill>
                  <a:schemeClr val="tx2">
                    <a:lumMod val="75000"/>
                  </a:schemeClr>
                </a:solidFill>
                <a:latin typeface="Arial" panose="020B0604020202020204" pitchFamily="34" charset="0"/>
                <a:cs typeface="Arial" panose="020B0604020202020204" pitchFamily="34" charset="0"/>
              </a:rPr>
              <a:t>PERMISSÃO PARA CRIAÇÃO DE ADICIONAL</a:t>
            </a:r>
            <a:br>
              <a:rPr lang="pt-BR" sz="2000" b="1" i="1" dirty="0">
                <a:solidFill>
                  <a:schemeClr val="tx2">
                    <a:lumMod val="75000"/>
                  </a:schemeClr>
                </a:solidFill>
                <a:latin typeface="Arial" panose="020B0604020202020204" pitchFamily="34" charset="0"/>
                <a:cs typeface="Arial" panose="020B0604020202020204" pitchFamily="34" charset="0"/>
              </a:rPr>
            </a:br>
            <a:r>
              <a:rPr lang="pt-BR" sz="2000" b="1" i="1" dirty="0">
                <a:solidFill>
                  <a:schemeClr val="tx2">
                    <a:lumMod val="75000"/>
                  </a:schemeClr>
                </a:solidFill>
                <a:latin typeface="Arial" panose="020B0604020202020204" pitchFamily="34" charset="0"/>
                <a:cs typeface="Arial" panose="020B0604020202020204" pitchFamily="34" charset="0"/>
              </a:rPr>
              <a:t>DO IBS COMO SUBSTITUTIVO DA CONTRIBUIÇÃO</a:t>
            </a:r>
            <a:br>
              <a:rPr lang="pt-BR" sz="2000" b="1" i="1" dirty="0">
                <a:solidFill>
                  <a:schemeClr val="tx2">
                    <a:lumMod val="75000"/>
                  </a:schemeClr>
                </a:solidFill>
                <a:latin typeface="Arial" panose="020B0604020202020204" pitchFamily="34" charset="0"/>
                <a:cs typeface="Arial" panose="020B0604020202020204" pitchFamily="34" charset="0"/>
              </a:rPr>
            </a:br>
            <a:r>
              <a:rPr lang="pt-BR" sz="2000" b="1" i="1" dirty="0">
                <a:solidFill>
                  <a:schemeClr val="tx2">
                    <a:lumMod val="75000"/>
                  </a:schemeClr>
                </a:solidFill>
                <a:latin typeface="Arial" panose="020B0604020202020204" pitchFamily="34" charset="0"/>
                <a:cs typeface="Arial" panose="020B0604020202020204" pitchFamily="34" charset="0"/>
              </a:rPr>
              <a:t>PATRONAL SOBRE FOLHA DE PAGAMENTOS</a:t>
            </a:r>
            <a:endParaRPr lang="pt-BR" sz="20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B02A82D0-8758-4B70-BB4C-92DB461ABB26}"/>
              </a:ext>
            </a:extLst>
          </p:cNvPr>
          <p:cNvSpPr>
            <a:spLocks noGrp="1"/>
          </p:cNvSpPr>
          <p:nvPr>
            <p:ph idx="1"/>
          </p:nvPr>
        </p:nvSpPr>
        <p:spPr>
          <a:xfrm>
            <a:off x="609600" y="3258319"/>
            <a:ext cx="10972800" cy="923538"/>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14. Lei poderá instituir outras fontes de custeio da previdência social em substituição, total ou parcial, à contribuição de que trata o inciso I, ‘a’, do caput deste artigo, inclusive mediante estabelecimento de adicional do imposto previsto no art. 155, IV.</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471824"/>
      </p:ext>
    </p:extLst>
  </p:cSld>
  <p:clrMapOvr>
    <a:masterClrMapping/>
  </p:clrMapOvr>
  <p:transition spd="slow">
    <p:pu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65CDED-7DFF-42D6-BFD1-6E4E67098F89}"/>
              </a:ext>
            </a:extLst>
          </p:cNvPr>
          <p:cNvSpPr>
            <a:spLocks noGrp="1"/>
          </p:cNvSpPr>
          <p:nvPr>
            <p:ph type="title"/>
          </p:nvPr>
        </p:nvSpPr>
        <p:spPr>
          <a:xfrm>
            <a:off x="243840" y="164910"/>
            <a:ext cx="8729472" cy="909320"/>
          </a:xfrm>
        </p:spPr>
        <p:txBody>
          <a:bodyPr/>
          <a:lstStyle/>
          <a:p>
            <a:r>
              <a:rPr lang="pt-BR" sz="2400" b="1" i="1" dirty="0">
                <a:latin typeface="Arial" panose="020B0604020202020204" pitchFamily="34" charset="0"/>
                <a:cs typeface="Arial" panose="020B0604020202020204" pitchFamily="34" charset="0"/>
              </a:rPr>
              <a:t>VINCULAÇÃO DE PARCELA DA COTA-PARTE DA UNIÃO NO IBS PARA FINACIAMENTO DA SEGURIDADE SOCIAL</a:t>
            </a:r>
            <a:endParaRPr lang="pt-BR" sz="24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46D495B5-2B1A-4419-A3E9-1E8F13CAD963}"/>
              </a:ext>
            </a:extLst>
          </p:cNvPr>
          <p:cNvSpPr>
            <a:spLocks noGrp="1"/>
          </p:cNvSpPr>
          <p:nvPr>
            <p:ph idx="1"/>
          </p:nvPr>
        </p:nvSpPr>
        <p:spPr>
          <a:xfrm>
            <a:off x="609600" y="3325368"/>
            <a:ext cx="10972800" cy="966216"/>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15. O valor remanescente dos recursos previstos no art. 156-A, após as entregas e destinações previstas nesta Constituição Federal, será integralmente utilizado no financiamento da seguridade social.</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46052"/>
      </p:ext>
    </p:extLst>
  </p:cSld>
  <p:clrMapOvr>
    <a:masterClrMapping/>
  </p:clrMapOvr>
  <p:transition spd="slow">
    <p:push/>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5BF2DB-93AE-4304-8A3F-D7BCFE024614}"/>
              </a:ext>
            </a:extLst>
          </p:cNvPr>
          <p:cNvSpPr>
            <a:spLocks noGrp="1"/>
          </p:cNvSpPr>
          <p:nvPr>
            <p:ph type="title"/>
          </p:nvPr>
        </p:nvSpPr>
        <p:spPr>
          <a:xfrm>
            <a:off x="451104" y="323406"/>
            <a:ext cx="8363712" cy="469074"/>
          </a:xfrm>
        </p:spPr>
        <p:txBody>
          <a:bodyPr/>
          <a:lstStyle/>
          <a:p>
            <a:r>
              <a:rPr lang="pt-BR" sz="2800" b="1" dirty="0">
                <a:latin typeface="Arial" panose="020B0604020202020204" pitchFamily="34" charset="0"/>
                <a:cs typeface="Arial" panose="020B0604020202020204" pitchFamily="34" charset="0"/>
              </a:rPr>
              <a:t>SAÚDE, EDUCAÇÃO E SEGURO-DESEMPREGO</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AF3C2A45-F7D3-42AC-9910-84D916FED116}"/>
              </a:ext>
            </a:extLst>
          </p:cNvPr>
          <p:cNvSpPr>
            <a:spLocks noGrp="1"/>
          </p:cNvSpPr>
          <p:nvPr>
            <p:ph idx="1"/>
          </p:nvPr>
        </p:nvSpPr>
        <p:spPr>
          <a:xfrm>
            <a:off x="609600" y="2490223"/>
            <a:ext cx="10972800" cy="270357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198. ..................................................................</a:t>
            </a:r>
          </a:p>
          <a:p>
            <a:pPr algn="just"/>
            <a:r>
              <a:rPr lang="pt-BR" sz="2000" dirty="0">
                <a:solidFill>
                  <a:schemeClr val="tx2">
                    <a:lumMod val="75000"/>
                  </a:schemeClr>
                </a:solidFill>
                <a:latin typeface="Arial" panose="020B0604020202020204" pitchFamily="34" charset="0"/>
                <a:cs typeface="Arial" panose="020B0604020202020204" pitchFamily="34" charset="0"/>
              </a:rPr>
              <a:t>..................................................................................</a:t>
            </a:r>
          </a:p>
          <a:p>
            <a:pPr algn="just"/>
            <a:r>
              <a:rPr lang="pt-BR" sz="2000" dirty="0">
                <a:solidFill>
                  <a:schemeClr val="tx2">
                    <a:lumMod val="75000"/>
                  </a:schemeClr>
                </a:solidFill>
                <a:latin typeface="Arial" panose="020B0604020202020204" pitchFamily="34" charset="0"/>
                <a:cs typeface="Arial" panose="020B0604020202020204" pitchFamily="34" charset="0"/>
              </a:rPr>
              <a:t>§ 2º ............................................................</a:t>
            </a:r>
          </a:p>
          <a:p>
            <a:pPr algn="just"/>
            <a:r>
              <a:rPr lang="pt-BR" sz="2000" dirty="0">
                <a:solidFill>
                  <a:schemeClr val="tx2">
                    <a:lumMod val="75000"/>
                  </a:schemeClr>
                </a:solidFill>
                <a:latin typeface="Arial" panose="020B0604020202020204" pitchFamily="34" charset="0"/>
                <a:cs typeface="Arial" panose="020B0604020202020204" pitchFamily="34" charset="0"/>
              </a:rPr>
              <a:t>.......................................................................</a:t>
            </a:r>
          </a:p>
          <a:p>
            <a:pPr algn="just"/>
            <a:r>
              <a:rPr lang="pt-BR" sz="2000" dirty="0">
                <a:solidFill>
                  <a:schemeClr val="tx2">
                    <a:lumMod val="75000"/>
                  </a:schemeClr>
                </a:solidFill>
                <a:latin typeface="Arial" panose="020B0604020202020204" pitchFamily="34" charset="0"/>
                <a:cs typeface="Arial" panose="020B0604020202020204" pitchFamily="34" charset="0"/>
              </a:rPr>
              <a:t>II - no caso dos Estados e do Distrito Federal, o produto da arrecadação dos impostos a que se refere o art. 155, dos recursos de que trata o art. 157 e das entregas previstas no art. 159, inciso I, ‘a’, e IV, ‘a’ e ‘f’, deduzidas as parcelas que forem transferidas à União e aos respectivos Municípios;</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086336"/>
      </p:ext>
    </p:extLst>
  </p:cSld>
  <p:clrMapOvr>
    <a:masterClrMapping/>
  </p:clrMapOvr>
  <p:transition spd="slow">
    <p:push/>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54F2BC1-73E3-46C9-81A0-7FD9FC1FBD48}"/>
              </a:ext>
            </a:extLst>
          </p:cNvPr>
          <p:cNvSpPr>
            <a:spLocks noGrp="1"/>
          </p:cNvSpPr>
          <p:nvPr>
            <p:ph idx="1"/>
          </p:nvPr>
        </p:nvSpPr>
        <p:spPr>
          <a:xfrm>
            <a:off x="609600" y="3160783"/>
            <a:ext cx="10972800" cy="124053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212. A União aplicará, anualmente, nunca menos de sete inteiros e setenta e nove centésimos por cento, e os Estados, o Distrito Federal e os Municípios vinte e cinco por cento, no mínimo, da receita resultante de impostos, compreendida a proveniente de transferências, na manutenção e desenvolvimento do ensino.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969220"/>
      </p:ext>
    </p:extLst>
  </p:cSld>
  <p:clrMapOvr>
    <a:masterClrMapping/>
  </p:clrMapOvr>
  <p:transition spd="slow">
    <p:push/>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B8CC177D-D99B-4091-B5E1-617983FEB55C}"/>
              </a:ext>
            </a:extLst>
          </p:cNvPr>
          <p:cNvSpPr>
            <a:spLocks noGrp="1"/>
          </p:cNvSpPr>
          <p:nvPr>
            <p:ph idx="1"/>
          </p:nvPr>
        </p:nvSpPr>
        <p:spPr>
          <a:xfrm>
            <a:off x="609600" y="2965711"/>
            <a:ext cx="10972800" cy="166725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1º A parcela da arrecadação de impostos transferida pela União aos Estados, ao Distrito Federal e aos Municípios, ou pelos Estados e Distrito Federal à União e aos respectivos Municípios, não é considerada, para efeito do cálculo previsto neste artigo, receita do governo que a transferir.</a:t>
            </a:r>
          </a:p>
          <a:p>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39809"/>
      </p:ext>
    </p:extLst>
  </p:cSld>
  <p:clrMapOvr>
    <a:masterClrMapping/>
  </p:clrMapOvr>
  <p:transition spd="slow">
    <p:push/>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9DBBF4-8D71-41EF-8DA4-20E45F21EE22}"/>
              </a:ext>
            </a:extLst>
          </p:cNvPr>
          <p:cNvSpPr>
            <a:spLocks noGrp="1"/>
          </p:cNvSpPr>
          <p:nvPr>
            <p:ph type="title"/>
          </p:nvPr>
        </p:nvSpPr>
        <p:spPr>
          <a:xfrm>
            <a:off x="219456" y="103950"/>
            <a:ext cx="8851392" cy="922020"/>
          </a:xfrm>
        </p:spPr>
        <p:txBody>
          <a:bodyPr/>
          <a:lstStyle/>
          <a:p>
            <a:r>
              <a:rPr lang="pt-BR" sz="2000" b="1" i="1" dirty="0">
                <a:latin typeface="Arial" panose="020B0604020202020204" pitchFamily="34" charset="0"/>
                <a:cs typeface="Arial" panose="020B0604020202020204" pitchFamily="34" charset="0"/>
              </a:rPr>
              <a:t>REVOGAÇÃO DO SALÁRIO-EDUCAÇÃO E SUBSTITUIÇÃO DO FINANCIAMENTO DA EDUCAÇÃO BÁSICA POR PARCELA DA RECEITA DOS IMPOSTOS FEDERAIS E DA COTA-PARTE DO IBS</a:t>
            </a:r>
            <a:r>
              <a:rPr lang="pt-BR" sz="2000" dirty="0">
                <a:latin typeface="Arial" panose="020B0604020202020204" pitchFamily="34" charset="0"/>
                <a:cs typeface="Arial" panose="020B0604020202020204" pitchFamily="34" charset="0"/>
              </a:rPr>
              <a:t/>
            </a:r>
            <a:br>
              <a:rPr lang="pt-BR" sz="2000" dirty="0">
                <a:latin typeface="Arial" panose="020B0604020202020204" pitchFamily="34" charset="0"/>
                <a:cs typeface="Arial" panose="020B0604020202020204" pitchFamily="34" charset="0"/>
              </a:rPr>
            </a:br>
            <a:endParaRPr lang="pt-BR" sz="20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DB0BB0DC-9144-424A-800E-0773ABA9CDC5}"/>
              </a:ext>
            </a:extLst>
          </p:cNvPr>
          <p:cNvSpPr>
            <a:spLocks noGrp="1"/>
          </p:cNvSpPr>
          <p:nvPr>
            <p:ph idx="1"/>
          </p:nvPr>
        </p:nvSpPr>
        <p:spPr>
          <a:xfrm>
            <a:off x="609600" y="2929135"/>
            <a:ext cx="10972800" cy="1874514"/>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5º A União destinará à educação básica pública, como fonte adicional de financiamento, três inteiros e trinta e sete centésimos por cento da receita resultante de impostos e transferências a que se referem o caput e o § 1º deste artigo. </a:t>
            </a:r>
          </a:p>
          <a:p>
            <a:pPr algn="just"/>
            <a:r>
              <a:rPr lang="pt-BR" sz="2000" dirty="0">
                <a:solidFill>
                  <a:schemeClr val="tx2">
                    <a:lumMod val="75000"/>
                  </a:schemeClr>
                </a:solidFill>
                <a:latin typeface="Arial" panose="020B0604020202020204" pitchFamily="34" charset="0"/>
                <a:cs typeface="Arial" panose="020B0604020202020204" pitchFamily="34" charset="0"/>
              </a:rPr>
              <a:t>§ 6º As cotas estaduais e municipais dos recursos de que trata o § 5º deste artigo serão distribuídas proporcionalmente ao número de alunos matriculados na educação básica nas respectivas redes públicas de ensino.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116817"/>
      </p:ext>
    </p:extLst>
  </p:cSld>
  <p:clrMapOvr>
    <a:masterClrMapping/>
  </p:clrMapOvr>
  <p:transition spd="slow">
    <p:push/>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7C7672-49BE-43B9-82AE-65BC2083F0A0}"/>
              </a:ext>
            </a:extLst>
          </p:cNvPr>
          <p:cNvSpPr>
            <a:spLocks noGrp="1"/>
          </p:cNvSpPr>
          <p:nvPr>
            <p:ph type="title"/>
          </p:nvPr>
        </p:nvSpPr>
        <p:spPr>
          <a:xfrm>
            <a:off x="609600" y="103950"/>
            <a:ext cx="7876032" cy="820420"/>
          </a:xfrm>
        </p:spPr>
        <p:txBody>
          <a:bodyPr/>
          <a:lstStyle/>
          <a:p>
            <a:r>
              <a:rPr lang="pt-BR" sz="2000" b="1" i="1" dirty="0">
                <a:latin typeface="Arial" panose="020B0604020202020204" pitchFamily="34" charset="0"/>
                <a:cs typeface="Arial" panose="020B0604020202020204" pitchFamily="34" charset="0"/>
              </a:rPr>
              <a:t>REVOGAÇÃO DO PIS/PASEP E SUBSTITUIÇÃO DO FINANCIAMENTO DO SEGURO-DESEMPREGO POR PARCELA DA COTA-PARTE DA UNIÃO NO IBS</a:t>
            </a:r>
            <a:r>
              <a:rPr lang="pt-BR" sz="2000" dirty="0">
                <a:latin typeface="Arial" panose="020B0604020202020204" pitchFamily="34" charset="0"/>
                <a:cs typeface="Arial" panose="020B0604020202020204" pitchFamily="34" charset="0"/>
              </a:rPr>
              <a:t/>
            </a:r>
            <a:br>
              <a:rPr lang="pt-BR" sz="2000" dirty="0">
                <a:latin typeface="Arial" panose="020B0604020202020204" pitchFamily="34" charset="0"/>
                <a:cs typeface="Arial" panose="020B0604020202020204" pitchFamily="34" charset="0"/>
              </a:rPr>
            </a:br>
            <a:endParaRPr lang="pt-BR" sz="20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12B7D110-3FF9-4174-8E30-B324380B8CBA}"/>
              </a:ext>
            </a:extLst>
          </p:cNvPr>
          <p:cNvSpPr>
            <a:spLocks noGrp="1"/>
          </p:cNvSpPr>
          <p:nvPr>
            <p:ph idx="1"/>
          </p:nvPr>
        </p:nvSpPr>
        <p:spPr>
          <a:xfrm>
            <a:off x="609600" y="2612143"/>
            <a:ext cx="10972800" cy="245973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239. O fundo de custeio do programa do seguro-desemprego e do abono de que trata o § 3º deste artigo será financiado por parcela dos recursos de que trata o art. 156-A, nos termos da lei.</a:t>
            </a:r>
          </a:p>
          <a:p>
            <a:pPr algn="just"/>
            <a:r>
              <a:rPr lang="pt-BR" sz="2000" dirty="0">
                <a:solidFill>
                  <a:schemeClr val="tx2">
                    <a:lumMod val="75000"/>
                  </a:schemeClr>
                </a:solidFill>
                <a:latin typeface="Arial" panose="020B0604020202020204" pitchFamily="34" charset="0"/>
                <a:cs typeface="Arial" panose="020B0604020202020204" pitchFamily="34" charset="0"/>
              </a:rPr>
              <a:t>§ 1º Sem prejuízo das destinações previstas no caput, da parcela dos recursos mencionados no art. 156-A pertencentes à União, pelo menos onze inteiros e setenta e um centésimos por cento serão destinados a financiar programas de desenvolvimento econômico, por meio do Banco de Desenvolvimento Econômico e Social, com critérios de remuneração que lhes preservem o valor.</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817404"/>
      </p:ext>
    </p:extLst>
  </p:cSld>
  <p:clrMapOvr>
    <a:masterClrMapping/>
  </p:clrMapOvr>
  <p:transition spd="slow">
    <p:push/>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9EACF84-320D-464E-BE59-5B2E3009E4AF}"/>
              </a:ext>
            </a:extLst>
          </p:cNvPr>
          <p:cNvSpPr>
            <a:spLocks noGrp="1"/>
          </p:cNvSpPr>
          <p:nvPr>
            <p:ph idx="1"/>
          </p:nvPr>
        </p:nvSpPr>
        <p:spPr>
          <a:xfrm>
            <a:off x="633984" y="2941321"/>
            <a:ext cx="10972800" cy="160629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3º Aos empregados que percebam de empregadores sujeitos aos impostos de que tratam os art. 155, IV, até dois salários mínimos de remuneração mensal, é assegurado o pagamento de um salário mínimo anual, computado neste valor o rendimento das contas individuais, no caso daqueles que já participavam dos programas mencionados no § 2º deste artigo, até a data da promulgação desta Constituição.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073417"/>
      </p:ext>
    </p:extLst>
  </p:cSld>
  <p:clrMapOvr>
    <a:masterClrMapping/>
  </p:clrMapOvr>
  <p:transition spd="slow">
    <p:push/>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387C5A-614C-4F81-8D73-9E0F1A231968}"/>
              </a:ext>
            </a:extLst>
          </p:cNvPr>
          <p:cNvSpPr>
            <a:spLocks noGrp="1"/>
          </p:cNvSpPr>
          <p:nvPr>
            <p:ph type="title"/>
          </p:nvPr>
        </p:nvSpPr>
        <p:spPr>
          <a:xfrm>
            <a:off x="414528" y="274638"/>
            <a:ext cx="8555731" cy="590994"/>
          </a:xfrm>
        </p:spPr>
        <p:txBody>
          <a:bodyPr/>
          <a:lstStyle/>
          <a:p>
            <a:r>
              <a:rPr lang="pt-BR" sz="3200" b="1" dirty="0">
                <a:latin typeface="Arial" panose="020B0604020202020204" pitchFamily="34" charset="0"/>
                <a:cs typeface="Arial" panose="020B0604020202020204" pitchFamily="34" charset="0"/>
              </a:rPr>
              <a:t>ALTERAÇÕES E REVOGAÇÕES NO ADCT</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B8EA743B-610D-4AB2-8FC2-F439EABD630E}"/>
              </a:ext>
            </a:extLst>
          </p:cNvPr>
          <p:cNvSpPr>
            <a:spLocks noGrp="1"/>
          </p:cNvSpPr>
          <p:nvPr>
            <p:ph idx="1"/>
          </p:nvPr>
        </p:nvSpPr>
        <p:spPr>
          <a:xfrm>
            <a:off x="609600" y="2209806"/>
            <a:ext cx="10972800" cy="3520433"/>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2º O Ato das Disposições Constitucionais Transitórias passa a vigorar com o seguinte artigo alterado:</a:t>
            </a:r>
          </a:p>
          <a:p>
            <a:pPr algn="just"/>
            <a:r>
              <a:rPr lang="pt-BR" sz="2000" dirty="0">
                <a:solidFill>
                  <a:schemeClr val="tx2">
                    <a:lumMod val="75000"/>
                  </a:schemeClr>
                </a:solidFill>
                <a:latin typeface="Arial" panose="020B0604020202020204" pitchFamily="34" charset="0"/>
                <a:cs typeface="Arial" panose="020B0604020202020204" pitchFamily="34" charset="0"/>
              </a:rPr>
              <a:t>Art. 60. ...................................................................</a:t>
            </a:r>
          </a:p>
          <a:p>
            <a:pPr algn="just"/>
            <a:r>
              <a:rPr lang="pt-BR" sz="2000" dirty="0">
                <a:solidFill>
                  <a:schemeClr val="tx2">
                    <a:lumMod val="75000"/>
                  </a:schemeClr>
                </a:solidFill>
                <a:latin typeface="Arial" panose="020B0604020202020204" pitchFamily="34" charset="0"/>
                <a:cs typeface="Arial" panose="020B0604020202020204" pitchFamily="34" charset="0"/>
              </a:rPr>
              <a:t>II - os Fundos referidos no inciso I do caput deste artigo serão constituídos por dezessete inteiros e oitenta e quatro centésimos por cento dos recursos a que se referem o inciso IV do caput do art. 155; o inciso III do art. 157; os incisos II, III, V e VI do caput do art. 158; e as alíneas ‘a’ e ‘b’ do inciso I e alíneas ‘a’, ‘b’ e ‘f’ do inciso IV do caput do art. 159, todos da Constituição Federal, e distribuídos entre cada Estado e seus Municípios, proporcionalmente ao número de alunos das diversas etapas e modalidades da educação básica presencial, matriculados nas respectivas redes, nos respectivos âmbitos de atuação prioritária estabelecidos nos §§ 2º e 3º do art. 211 da Constituição Federal.</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487833"/>
      </p:ext>
    </p:extLst>
  </p:cSld>
  <p:clrMapOvr>
    <a:masterClrMapping/>
  </p:clrMapOvr>
  <p:transition spd="slow">
    <p:push/>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55B463B-3A1F-4C00-BD25-3644AD717312}"/>
              </a:ext>
            </a:extLst>
          </p:cNvPr>
          <p:cNvSpPr>
            <a:spLocks noGrp="1"/>
          </p:cNvSpPr>
          <p:nvPr>
            <p:ph idx="1"/>
          </p:nvPr>
        </p:nvSpPr>
        <p:spPr>
          <a:xfrm>
            <a:off x="609600" y="2941327"/>
            <a:ext cx="10972800" cy="1850130"/>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§5º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 </a:t>
            </a:r>
          </a:p>
          <a:p>
            <a:r>
              <a:rPr lang="pt-BR" sz="2000" dirty="0">
                <a:solidFill>
                  <a:schemeClr val="tx2">
                    <a:lumMod val="75000"/>
                  </a:schemeClr>
                </a:solidFill>
                <a:latin typeface="Arial" panose="020B0604020202020204" pitchFamily="34" charset="0"/>
                <a:cs typeface="Arial" panose="020B0604020202020204" pitchFamily="34" charset="0"/>
              </a:rPr>
              <a:t>Art. 91. (Revogado a partir do 6º exercício.)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0122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38936" y="288319"/>
            <a:ext cx="8436864" cy="715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pt-BR" sz="3200" b="1" i="1" dirty="0">
                <a:solidFill>
                  <a:schemeClr val="tx2">
                    <a:lumMod val="75000"/>
                  </a:schemeClr>
                </a:solidFill>
                <a:latin typeface="Arial" charset="0"/>
                <a:ea typeface="MS PGothic" charset="-128"/>
              </a:rPr>
              <a:t>O VOÔ DA GALINHA DO PIB BRASILEIRO</a:t>
            </a:r>
            <a:endParaRPr lang="en-US" altLang="pt-BR" sz="3200" i="1" dirty="0">
              <a:solidFill>
                <a:schemeClr val="tx2">
                  <a:lumMod val="75000"/>
                </a:schemeClr>
              </a:solidFill>
              <a:latin typeface="Arial" charset="0"/>
              <a:ea typeface="MS PGothic" charset="-128"/>
            </a:endParaRPr>
          </a:p>
        </p:txBody>
      </p:sp>
      <p:pic>
        <p:nvPicPr>
          <p:cNvPr id="20483"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536" y="1151351"/>
            <a:ext cx="11514128" cy="4920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7636" y="6093296"/>
            <a:ext cx="8576733" cy="736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o explicativo em elipse 1"/>
          <p:cNvSpPr/>
          <p:nvPr/>
        </p:nvSpPr>
        <p:spPr bwMode="auto">
          <a:xfrm>
            <a:off x="3407701" y="4607577"/>
            <a:ext cx="672075" cy="432048"/>
          </a:xfrm>
          <a:prstGeom prst="wedgeEllipseCallou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8" name="Texto explicativo em elipse 7"/>
          <p:cNvSpPr/>
          <p:nvPr/>
        </p:nvSpPr>
        <p:spPr bwMode="auto">
          <a:xfrm>
            <a:off x="9264353" y="4509120"/>
            <a:ext cx="672075" cy="432048"/>
          </a:xfrm>
          <a:prstGeom prst="wedgeEllipseCallou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9" name="Texto explicativo em elipse 8"/>
          <p:cNvSpPr/>
          <p:nvPr/>
        </p:nvSpPr>
        <p:spPr bwMode="auto">
          <a:xfrm>
            <a:off x="6960096" y="3140968"/>
            <a:ext cx="672075" cy="432048"/>
          </a:xfrm>
          <a:prstGeom prst="wedgeEllipseCallou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10" name="Texto explicativo em elipse 9"/>
          <p:cNvSpPr/>
          <p:nvPr/>
        </p:nvSpPr>
        <p:spPr bwMode="auto">
          <a:xfrm rot="9076126">
            <a:off x="7392143" y="2639672"/>
            <a:ext cx="672075" cy="432048"/>
          </a:xfrm>
          <a:prstGeom prst="wedgeEllipseCallou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3" name="CaixaDeTexto 2"/>
          <p:cNvSpPr txBox="1"/>
          <p:nvPr/>
        </p:nvSpPr>
        <p:spPr>
          <a:xfrm>
            <a:off x="2639616" y="5117122"/>
            <a:ext cx="2304256" cy="400110"/>
          </a:xfrm>
          <a:prstGeom prst="rect">
            <a:avLst/>
          </a:prstGeom>
          <a:noFill/>
        </p:spPr>
        <p:txBody>
          <a:bodyPr wrap="square" rtlCol="0">
            <a:spAutoFit/>
          </a:bodyPr>
          <a:lstStyle/>
          <a:p>
            <a:r>
              <a:rPr lang="pt-BR" sz="2000" dirty="0">
                <a:solidFill>
                  <a:srgbClr val="FF0000"/>
                </a:solidFill>
              </a:rPr>
              <a:t>impeachment</a:t>
            </a:r>
          </a:p>
        </p:txBody>
      </p:sp>
      <p:sp>
        <p:nvSpPr>
          <p:cNvPr id="12" name="CaixaDeTexto 11"/>
          <p:cNvSpPr txBox="1"/>
          <p:nvPr/>
        </p:nvSpPr>
        <p:spPr>
          <a:xfrm>
            <a:off x="8448261" y="5111849"/>
            <a:ext cx="2304256" cy="400110"/>
          </a:xfrm>
          <a:prstGeom prst="rect">
            <a:avLst/>
          </a:prstGeom>
          <a:noFill/>
        </p:spPr>
        <p:txBody>
          <a:bodyPr wrap="square" rtlCol="0">
            <a:spAutoFit/>
          </a:bodyPr>
          <a:lstStyle/>
          <a:p>
            <a:r>
              <a:rPr lang="pt-BR" sz="2000" dirty="0">
                <a:solidFill>
                  <a:srgbClr val="FF0000"/>
                </a:solidFill>
              </a:rPr>
              <a:t>impeachment</a:t>
            </a:r>
          </a:p>
        </p:txBody>
      </p:sp>
      <p:sp>
        <p:nvSpPr>
          <p:cNvPr id="14" name="CaixaDeTexto 13"/>
          <p:cNvSpPr txBox="1"/>
          <p:nvPr/>
        </p:nvSpPr>
        <p:spPr>
          <a:xfrm>
            <a:off x="7166291" y="2128761"/>
            <a:ext cx="2304256" cy="400110"/>
          </a:xfrm>
          <a:prstGeom prst="rect">
            <a:avLst/>
          </a:prstGeom>
          <a:noFill/>
        </p:spPr>
        <p:txBody>
          <a:bodyPr wrap="square" rtlCol="0">
            <a:spAutoFit/>
          </a:bodyPr>
          <a:lstStyle/>
          <a:p>
            <a:r>
              <a:rPr lang="pt-BR" sz="2000" dirty="0">
                <a:solidFill>
                  <a:srgbClr val="FF0000"/>
                </a:solidFill>
              </a:rPr>
              <a:t>reeleição</a:t>
            </a:r>
          </a:p>
        </p:txBody>
      </p:sp>
      <p:sp>
        <p:nvSpPr>
          <p:cNvPr id="13" name="Texto explicativo em elipse 8"/>
          <p:cNvSpPr/>
          <p:nvPr/>
        </p:nvSpPr>
        <p:spPr bwMode="auto">
          <a:xfrm>
            <a:off x="1792354" y="4390650"/>
            <a:ext cx="672075" cy="432048"/>
          </a:xfrm>
          <a:prstGeom prst="wedgeEllipseCallou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4035015"/>
      </p:ext>
    </p:extLst>
  </p:cSld>
  <p:clrMapOvr>
    <a:masterClrMapping/>
  </p:clrMapOvr>
  <p:transition spd="slow">
    <p:push/>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621AB4-C167-4006-84DC-1392B2254444}"/>
              </a:ext>
            </a:extLst>
          </p:cNvPr>
          <p:cNvSpPr>
            <a:spLocks noGrp="1"/>
          </p:cNvSpPr>
          <p:nvPr>
            <p:ph type="title"/>
          </p:nvPr>
        </p:nvSpPr>
        <p:spPr>
          <a:xfrm>
            <a:off x="609600" y="274638"/>
            <a:ext cx="5779008" cy="725106"/>
          </a:xfrm>
        </p:spPr>
        <p:txBody>
          <a:bodyPr/>
          <a:lstStyle/>
          <a:p>
            <a:r>
              <a:rPr lang="pt-BR" sz="3200" b="1" dirty="0">
                <a:latin typeface="Arial" panose="020B0604020202020204" pitchFamily="34" charset="0"/>
                <a:cs typeface="Arial" panose="020B0604020202020204" pitchFamily="34" charset="0"/>
              </a:rPr>
              <a:t>REGRAS DE TRANSIÇÃO</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A395874E-F955-4E5C-8CF6-53CB511F9B74}"/>
              </a:ext>
            </a:extLst>
          </p:cNvPr>
          <p:cNvSpPr>
            <a:spLocks noGrp="1"/>
          </p:cNvSpPr>
          <p:nvPr>
            <p:ph idx="1"/>
          </p:nvPr>
        </p:nvSpPr>
        <p:spPr>
          <a:xfrm>
            <a:off x="609600" y="3136399"/>
            <a:ext cx="10972800" cy="1362450"/>
          </a:xfrm>
        </p:spPr>
        <p:txBody>
          <a:bodyPr/>
          <a:lstStyle/>
          <a:p>
            <a:pPr algn="just"/>
            <a:r>
              <a:rPr lang="pt-BR" sz="2000" b="1" i="1" dirty="0">
                <a:solidFill>
                  <a:schemeClr val="tx2">
                    <a:lumMod val="75000"/>
                  </a:schemeClr>
                </a:solidFill>
                <a:latin typeface="Arial" panose="020B0604020202020204" pitchFamily="34" charset="0"/>
                <a:cs typeface="Arial" panose="020B0604020202020204" pitchFamily="34" charset="0"/>
              </a:rPr>
              <a:t>“CONTRIBUIÇÃO-TESTE” COMPENSÁVEL COM A COFINS (1º ANO)</a:t>
            </a:r>
            <a:endParaRPr lang="pt-BR" sz="2000" dirty="0">
              <a:solidFill>
                <a:schemeClr val="tx2">
                  <a:lumMod val="75000"/>
                </a:schemeClr>
              </a:solidFill>
              <a:latin typeface="Arial" panose="020B0604020202020204" pitchFamily="34" charset="0"/>
              <a:cs typeface="Arial" panose="020B0604020202020204" pitchFamily="34" charset="0"/>
            </a:endParaRPr>
          </a:p>
          <a:p>
            <a:pPr algn="just"/>
            <a:r>
              <a:rPr lang="pt-BR" sz="2000" dirty="0">
                <a:solidFill>
                  <a:schemeClr val="tx2">
                    <a:lumMod val="75000"/>
                  </a:schemeClr>
                </a:solidFill>
                <a:latin typeface="Arial" panose="020B0604020202020204" pitchFamily="34" charset="0"/>
                <a:cs typeface="Arial" panose="020B0604020202020204" pitchFamily="34" charset="0"/>
              </a:rPr>
              <a:t>Art. 3º A União instituirá, nos termos da lei, contribuição sobre operações com bens e serviços, que será cobrada de acordo com as regras de incidência estabelecidas para o imposto sobre bens e serviços, de que trata o art. 155, IV, da Constituição Federal.</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85670"/>
      </p:ext>
    </p:extLst>
  </p:cSld>
  <p:clrMapOvr>
    <a:masterClrMapping/>
  </p:clrMapOvr>
  <p:transition spd="slow">
    <p:push/>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1D5E28AF-4AF6-405F-ADDC-09317C0A8DCD}"/>
              </a:ext>
            </a:extLst>
          </p:cNvPr>
          <p:cNvSpPr>
            <a:spLocks noGrp="1"/>
          </p:cNvSpPr>
          <p:nvPr>
            <p:ph idx="1"/>
          </p:nvPr>
        </p:nvSpPr>
        <p:spPr>
          <a:xfrm>
            <a:off x="609600" y="2540509"/>
            <a:ext cx="10972800" cy="262889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1º A contribuição de que trata o caput:</a:t>
            </a:r>
          </a:p>
          <a:p>
            <a:pPr algn="just"/>
            <a:r>
              <a:rPr lang="pt-BR" sz="2000" dirty="0">
                <a:solidFill>
                  <a:schemeClr val="tx2">
                    <a:lumMod val="75000"/>
                  </a:schemeClr>
                </a:solidFill>
                <a:latin typeface="Arial" panose="020B0604020202020204" pitchFamily="34" charset="0"/>
                <a:cs typeface="Arial" panose="020B0604020202020204" pitchFamily="34" charset="0"/>
              </a:rPr>
              <a:t>I - terá alíquota padrão de até 1% (um por cento); e</a:t>
            </a:r>
          </a:p>
          <a:p>
            <a:pPr algn="just"/>
            <a:r>
              <a:rPr lang="pt-BR" sz="2000" dirty="0">
                <a:solidFill>
                  <a:schemeClr val="tx2">
                    <a:lumMod val="75000"/>
                  </a:schemeClr>
                </a:solidFill>
                <a:latin typeface="Arial" panose="020B0604020202020204" pitchFamily="34" charset="0"/>
                <a:cs typeface="Arial" panose="020B0604020202020204" pitchFamily="34" charset="0"/>
              </a:rPr>
              <a:t>II – somente incidirá sobre fatos geradores ocorridos no primeiro exercício subsequente ao da publicação desta Emenda Constitucional, não se lhe aplicando as vedações do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150, III, “b” e “c”, 154, I; e 195, § 6º, da Constituição Federal.</a:t>
            </a:r>
          </a:p>
          <a:p>
            <a:pPr algn="just"/>
            <a:r>
              <a:rPr lang="pt-BR" sz="2000" dirty="0">
                <a:solidFill>
                  <a:schemeClr val="tx2">
                    <a:lumMod val="75000"/>
                  </a:schemeClr>
                </a:solidFill>
                <a:latin typeface="Arial" panose="020B0604020202020204" pitchFamily="34" charset="0"/>
                <a:cs typeface="Arial" panose="020B0604020202020204" pitchFamily="34" charset="0"/>
              </a:rPr>
              <a:t>§ 2º O contribuinte poderá compensar o valor pago com a contribuição social prevista no art. 195, I, “b”, da Constituição Federal, preservando-se a destinação da contribuição compensada.</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314907"/>
      </p:ext>
    </p:extLst>
  </p:cSld>
  <p:clrMapOvr>
    <a:masterClrMapping/>
  </p:clrMapOvr>
  <p:transition spd="slow">
    <p:push/>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E6740D5-F09F-44BF-835A-14CB072032EE}"/>
              </a:ext>
            </a:extLst>
          </p:cNvPr>
          <p:cNvSpPr>
            <a:spLocks noGrp="1"/>
          </p:cNvSpPr>
          <p:nvPr>
            <p:ph idx="1"/>
          </p:nvPr>
        </p:nvSpPr>
        <p:spPr>
          <a:xfrm>
            <a:off x="609600" y="2916943"/>
            <a:ext cx="10972800" cy="1862322"/>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3º Após o fim da exigência da contribuição de que trata o art. 195, I, “b”, da Constituição Federal, eventuais saldos credores acumulados serão restituídos em até sessenta dias.</a:t>
            </a:r>
          </a:p>
          <a:p>
            <a:pPr algn="just"/>
            <a:r>
              <a:rPr lang="pt-BR" sz="2000" dirty="0">
                <a:solidFill>
                  <a:schemeClr val="tx2">
                    <a:lumMod val="75000"/>
                  </a:schemeClr>
                </a:solidFill>
                <a:latin typeface="Arial" panose="020B0604020202020204" pitchFamily="34" charset="0"/>
                <a:cs typeface="Arial" panose="020B0604020202020204" pitchFamily="34" charset="0"/>
              </a:rPr>
              <a:t>§ 4º Caso a restituição prevista no § 3º deste artigo não ocorra no prazo nele fixado, o contribuinte poderá compensar o saldo credor acumulado na apuração do imposto sobre bens e serviços, deduzindo-se o valor compensado da participação da União no produto de sua arrecadação.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524232"/>
      </p:ext>
    </p:extLst>
  </p:cSld>
  <p:clrMapOvr>
    <a:masterClrMapping/>
  </p:clrMapOvr>
  <p:transition spd="slow">
    <p:push/>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CA48DF-24DE-4010-8E32-1432AC3514D6}"/>
              </a:ext>
            </a:extLst>
          </p:cNvPr>
          <p:cNvSpPr>
            <a:spLocks noGrp="1"/>
          </p:cNvSpPr>
          <p:nvPr>
            <p:ph type="title"/>
          </p:nvPr>
        </p:nvSpPr>
        <p:spPr>
          <a:xfrm>
            <a:off x="719328" y="140526"/>
            <a:ext cx="8083296" cy="981138"/>
          </a:xfrm>
        </p:spPr>
        <p:txBody>
          <a:bodyPr/>
          <a:lstStyle/>
          <a:p>
            <a:r>
              <a:rPr lang="pt-BR" sz="2800" b="1" i="1" dirty="0">
                <a:solidFill>
                  <a:schemeClr val="tx2">
                    <a:lumMod val="75000"/>
                  </a:schemeClr>
                </a:solidFill>
                <a:latin typeface="Arial" panose="020B0604020202020204" pitchFamily="34" charset="0"/>
                <a:cs typeface="Arial" panose="020B0604020202020204" pitchFamily="34" charset="0"/>
              </a:rPr>
              <a:t>REGRAS DE CONVIVÊNCIA DOS DOIS SISTEMAS (2º AO 5º ANO)</a:t>
            </a:r>
            <a:endParaRPr lang="pt-BR" sz="28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F19D7B33-330D-45DE-AE45-FD3A8D347F07}"/>
              </a:ext>
            </a:extLst>
          </p:cNvPr>
          <p:cNvSpPr>
            <a:spLocks noGrp="1"/>
          </p:cNvSpPr>
          <p:nvPr>
            <p:ph idx="1"/>
          </p:nvPr>
        </p:nvSpPr>
        <p:spPr>
          <a:xfrm>
            <a:off x="609600" y="2916943"/>
            <a:ext cx="10972800" cy="1898898"/>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4º No período compreendido entre o início do segundo exercício e o final do quinto exercícios subsequentes ao da publicação desta Emenda Constitucional, os impostos de que tratam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VIII, e 155, IV, da Constituição Federal, terão as alíquotas fixadas de forma a que suas arrecadações substituam as dos tributos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IV e V; 155, II; 156, III; 177, § 4º; 195, I, “b”, e IV; 212, § 5º; e 239, da Constituição Federal, com redação anterior à dada por esta Emenda Constitucional.</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097854"/>
      </p:ext>
    </p:extLst>
  </p:cSld>
  <p:clrMapOvr>
    <a:masterClrMapping/>
  </p:clrMapOvr>
  <p:transition spd="slow">
    <p:push/>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4014E07-22E5-48C0-B0E5-7D31F6373078}"/>
              </a:ext>
            </a:extLst>
          </p:cNvPr>
          <p:cNvSpPr>
            <a:spLocks noGrp="1"/>
          </p:cNvSpPr>
          <p:nvPr>
            <p:ph idx="1"/>
          </p:nvPr>
        </p:nvSpPr>
        <p:spPr>
          <a:xfrm>
            <a:off x="609600" y="2365249"/>
            <a:ext cx="10972800" cy="2913887"/>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1º A substituição de arrecadações que trata este artigo observará o seguinte:</a:t>
            </a:r>
          </a:p>
          <a:p>
            <a:pPr algn="just"/>
            <a:r>
              <a:rPr lang="pt-BR" sz="2000" dirty="0">
                <a:solidFill>
                  <a:schemeClr val="tx2">
                    <a:lumMod val="75000"/>
                  </a:schemeClr>
                </a:solidFill>
                <a:latin typeface="Arial" panose="020B0604020202020204" pitchFamily="34" charset="0"/>
                <a:cs typeface="Arial" panose="020B0604020202020204" pitchFamily="34" charset="0"/>
              </a:rPr>
              <a:t>I - no segundo exercício subsequente ao da publicação desta Emenda Constitucional, as alíquotas, ad valorem ou ad rem, dos impostos substitutos serão reduzidas a um quinto do percentual ou valor fixado na legislação para atender o disposto no caput deste artigo;</a:t>
            </a:r>
          </a:p>
          <a:p>
            <a:pPr algn="just"/>
            <a:r>
              <a:rPr lang="pt-BR" sz="2000" dirty="0">
                <a:solidFill>
                  <a:schemeClr val="tx2">
                    <a:lumMod val="75000"/>
                  </a:schemeClr>
                </a:solidFill>
                <a:latin typeface="Arial" panose="020B0604020202020204" pitchFamily="34" charset="0"/>
                <a:cs typeface="Arial" panose="020B0604020202020204" pitchFamily="34" charset="0"/>
              </a:rPr>
              <a:t>II - a partir do terceiro exercício subsequente ao da publicação desta Emenda Constitucional, as alíquotas, reduzidas na forma do inciso I deste parágrafo, serão acrescidas, a cada exercício, em um quinto do percentual ou valor mencionado no referido inciso, até serem integralmente aplicadas a partir do início do sexto exercício subsequente ao da publicação desta Emenda Constitucional;  </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077178"/>
      </p:ext>
    </p:extLst>
  </p:cSld>
  <p:clrMapOvr>
    <a:masterClrMapping/>
  </p:clrMapOvr>
  <p:transition spd="slow">
    <p:push/>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3D314A3-88CD-4309-9425-B74C4DD88CF3}"/>
              </a:ext>
            </a:extLst>
          </p:cNvPr>
          <p:cNvSpPr>
            <a:spLocks noGrp="1"/>
          </p:cNvSpPr>
          <p:nvPr>
            <p:ph idx="1"/>
          </p:nvPr>
        </p:nvSpPr>
        <p:spPr>
          <a:xfrm>
            <a:off x="609600" y="2705101"/>
            <a:ext cx="10972800" cy="223265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III - as alíquotas dos tributos substituídos, aplicadas no exercício anterior ao do início da substituição de arrecadações, serão reduzidas em um quinto a cada exercício a partir do segundo exercício subsequente ao da publicação desta Emenda Constitucional;</a:t>
            </a:r>
          </a:p>
          <a:p>
            <a:pPr algn="just"/>
            <a:r>
              <a:rPr lang="pt-BR" sz="2000" dirty="0">
                <a:solidFill>
                  <a:schemeClr val="tx2">
                    <a:lumMod val="75000"/>
                  </a:schemeClr>
                </a:solidFill>
                <a:latin typeface="Arial" panose="020B0604020202020204" pitchFamily="34" charset="0"/>
                <a:cs typeface="Arial" panose="020B0604020202020204" pitchFamily="34" charset="0"/>
              </a:rPr>
              <a:t>IV - fica vedada a elevação ou restabelecimento de alíquotas dos tributos substituídos por parte dos entes federativos e do Senado Federal, no caso das alíquotas interestaduais do imposto de que trata o art. 155, II, da Constituição Federal, bem como a adoção de bases de cálculo especiais que elevem sua incidência no período de substituição das arrecadações.</a:t>
            </a:r>
          </a:p>
        </p:txBody>
      </p:sp>
    </p:spTree>
    <p:extLst>
      <p:ext uri="{BB962C8B-B14F-4D97-AF65-F5344CB8AC3E}">
        <p14:creationId xmlns:p14="http://schemas.microsoft.com/office/powerpoint/2010/main" val="3412355386"/>
      </p:ext>
    </p:extLst>
  </p:cSld>
  <p:clrMapOvr>
    <a:masterClrMapping/>
  </p:clrMapOvr>
  <p:transition spd="slow">
    <p:push/>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094ECA7-E9C7-454D-AAB5-F475662B8490}"/>
              </a:ext>
            </a:extLst>
          </p:cNvPr>
          <p:cNvSpPr>
            <a:spLocks noGrp="1"/>
          </p:cNvSpPr>
          <p:nvPr>
            <p:ph idx="1"/>
          </p:nvPr>
        </p:nvSpPr>
        <p:spPr>
          <a:xfrm>
            <a:off x="609600" y="2342389"/>
            <a:ext cx="10972800" cy="3180587"/>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2º Lei complementar disporá sobre a substituição de arrecadações de que trata este artigo, inclusive quanto:</a:t>
            </a:r>
          </a:p>
          <a:p>
            <a:r>
              <a:rPr lang="pt-BR" sz="2000" dirty="0">
                <a:solidFill>
                  <a:schemeClr val="tx2">
                    <a:lumMod val="75000"/>
                  </a:schemeClr>
                </a:solidFill>
                <a:latin typeface="Arial" panose="020B0604020202020204" pitchFamily="34" charset="0"/>
                <a:cs typeface="Arial" panose="020B0604020202020204" pitchFamily="34" charset="0"/>
              </a:rPr>
              <a:t>I - aos instrumentos de aferição da manutenção da carga tributária global relativa aos tributos substituídos, admitida sua redução em caso de aumento da carga tributária relativa aos tributos sobre a renda e o patrimônio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III, VI e VII; 155, I e III; 156, I e II; 195, I, “c”); </a:t>
            </a:r>
          </a:p>
          <a:p>
            <a:r>
              <a:rPr lang="pt-BR" sz="2000" dirty="0">
                <a:solidFill>
                  <a:schemeClr val="tx2">
                    <a:lumMod val="75000"/>
                  </a:schemeClr>
                </a:solidFill>
                <a:latin typeface="Arial" panose="020B0604020202020204" pitchFamily="34" charset="0"/>
                <a:cs typeface="Arial" panose="020B0604020202020204" pitchFamily="34" charset="0"/>
              </a:rPr>
              <a:t>II- à eventual redução ou majoração, geral ou específica, das alíquotas dos impostos substitutos com o objetivo de atender o disposto no caput deste artigo, estabelecendo parâmetros de frustração de receitas que autorizem a não aplicação do art. 150, III, ‘b”, da Constituição Federal;</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440676"/>
      </p:ext>
    </p:extLst>
  </p:cSld>
  <p:clrMapOvr>
    <a:masterClrMapping/>
  </p:clrMapOvr>
  <p:transition spd="slow">
    <p:push/>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D0DEEDD-1848-471D-A2B6-0B5755F8BB86}"/>
              </a:ext>
            </a:extLst>
          </p:cNvPr>
          <p:cNvSpPr>
            <a:spLocks noGrp="1"/>
          </p:cNvSpPr>
          <p:nvPr>
            <p:ph idx="1"/>
          </p:nvPr>
        </p:nvSpPr>
        <p:spPr>
          <a:xfrm>
            <a:off x="609600" y="2624329"/>
            <a:ext cx="10972800" cy="252069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III - à forma pela qual o Poder Executivo federal e o Comitê Gestor da Administração Tributária Nacional proporão os ajustes que trata o inciso II deste parágrafo, que somente serão implementadas após aprovação por meio de decreto legislativo do Congresso Nacional.</a:t>
            </a:r>
          </a:p>
          <a:p>
            <a:pPr algn="just"/>
            <a:r>
              <a:rPr lang="pt-BR" sz="2000" dirty="0">
                <a:solidFill>
                  <a:schemeClr val="tx2">
                    <a:lumMod val="75000"/>
                  </a:schemeClr>
                </a:solidFill>
                <a:latin typeface="Arial" panose="020B0604020202020204" pitchFamily="34" charset="0"/>
                <a:cs typeface="Arial" panose="020B0604020202020204" pitchFamily="34" charset="0"/>
              </a:rPr>
              <a:t>§ 3º As alíquotas fixadas de acordo com o § 2º deste artigo serão aplicadas após o período referido no caput deste artigo até que lei, no caso do imposto previsto no art. 153, VIII, ou lei complementar, no caso do imposto previsto no art. 155, IV, ambos da Constituição Federal, disponha de forma diferente.</a:t>
            </a:r>
          </a:p>
          <a:p>
            <a:pPr marL="0" indent="0" algn="just">
              <a:buNone/>
            </a:pPr>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808115"/>
      </p:ext>
    </p:extLst>
  </p:cSld>
  <p:clrMapOvr>
    <a:masterClrMapping/>
  </p:clrMapOvr>
  <p:transition spd="slow">
    <p:push/>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C320A9F3-32B2-4E5E-88B1-E6846DB88FBC}"/>
              </a:ext>
            </a:extLst>
          </p:cNvPr>
          <p:cNvSpPr>
            <a:spLocks noGrp="1"/>
          </p:cNvSpPr>
          <p:nvPr>
            <p:ph idx="1"/>
          </p:nvPr>
        </p:nvSpPr>
        <p:spPr>
          <a:xfrm>
            <a:off x="609600" y="2125981"/>
            <a:ext cx="10972800" cy="3189731"/>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5º No período compreendido entre o início do segundo e o final do quinto exercícios subsequentes ao da publicação desta Emenda Constitucional, o produto da arrecadação dos impostos referidos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VIII, e 155, IV, da Constituição Federal, será distribuído entre a União, cada Estado, o Distrito Federal e cada Município de acordo as seguintes regras:</a:t>
            </a:r>
          </a:p>
          <a:p>
            <a:pPr algn="just"/>
            <a:r>
              <a:rPr lang="pt-BR" sz="2000" dirty="0">
                <a:solidFill>
                  <a:schemeClr val="tx2">
                    <a:lumMod val="75000"/>
                  </a:schemeClr>
                </a:solidFill>
                <a:latin typeface="Arial" panose="020B0604020202020204" pitchFamily="34" charset="0"/>
                <a:cs typeface="Arial" panose="020B0604020202020204" pitchFamily="34" charset="0"/>
              </a:rPr>
              <a:t>I - a arrecadação dos impostos mencionados no caput será depositada em conta unificada;</a:t>
            </a:r>
          </a:p>
          <a:p>
            <a:pPr algn="just"/>
            <a:r>
              <a:rPr lang="pt-BR" sz="2000" dirty="0">
                <a:solidFill>
                  <a:schemeClr val="tx2">
                    <a:lumMod val="75000"/>
                  </a:schemeClr>
                </a:solidFill>
                <a:latin typeface="Arial" panose="020B0604020202020204" pitchFamily="34" charset="0"/>
                <a:cs typeface="Arial" panose="020B0604020202020204" pitchFamily="34" charset="0"/>
              </a:rPr>
              <a:t>II - sua distribuição será realizada de acordo com a participação percentual de cada ente federativo na arrecadação, líquida de restituições, dos impostos e contribuições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IV e V; 155, II; 156, III; 177, § 4º; 195, I, “b” e “c”, e IV; 212, § 5º; e 239, da Constituição Federal, com redação anterior à dada por esta Emenda Constitucional; </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224176"/>
      </p:ext>
    </p:extLst>
  </p:cSld>
  <p:clrMapOvr>
    <a:masterClrMapping/>
  </p:clrMapOvr>
  <p:transition spd="slow">
    <p:push/>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96F1F13-76C1-4938-B52A-18007FB058A4}"/>
              </a:ext>
            </a:extLst>
          </p:cNvPr>
          <p:cNvSpPr>
            <a:spLocks noGrp="1"/>
          </p:cNvSpPr>
          <p:nvPr>
            <p:ph idx="1"/>
          </p:nvPr>
        </p:nvSpPr>
        <p:spPr>
          <a:xfrm>
            <a:off x="609600" y="2516125"/>
            <a:ext cx="10972800" cy="2275331"/>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III - serão subtraídas da arrecadação do ente federativo as entregas realizadas de acordo com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158, III e IV; e 159; da Constituição Federal, e art. 91 do Ato das Disposições Constitucionais Transitórias, todos com redação anterior à dada por esta Emenda Constitucional, e adicionadas à arrecadação do ente federativo que as recebeu; </a:t>
            </a:r>
          </a:p>
          <a:p>
            <a:pPr algn="just"/>
            <a:r>
              <a:rPr lang="pt-BR" sz="2000" dirty="0">
                <a:solidFill>
                  <a:schemeClr val="tx2">
                    <a:lumMod val="75000"/>
                  </a:schemeClr>
                </a:solidFill>
                <a:latin typeface="Arial" panose="020B0604020202020204" pitchFamily="34" charset="0"/>
                <a:cs typeface="Arial" panose="020B0604020202020204" pitchFamily="34" charset="0"/>
              </a:rPr>
              <a:t>IV - os cálculos serão feitos com base nas arrecadações e entregas ocorridas no período compreendido entre o início do quarto e o final do segundo exercícios anteriores ao da distribuição de recursos.</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80553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a:stretch>
            <a:fillRect/>
          </a:stretch>
        </p:blipFill>
        <p:spPr>
          <a:xfrm>
            <a:off x="1017638" y="1016283"/>
            <a:ext cx="9262773" cy="5638761"/>
          </a:xfrm>
          <a:prstGeom prst="rect">
            <a:avLst/>
          </a:prstGeom>
        </p:spPr>
      </p:pic>
    </p:spTree>
    <p:extLst>
      <p:ext uri="{BB962C8B-B14F-4D97-AF65-F5344CB8AC3E}">
        <p14:creationId xmlns:p14="http://schemas.microsoft.com/office/powerpoint/2010/main" val="123821760"/>
      </p:ext>
    </p:extLst>
  </p:cSld>
  <p:clrMapOvr>
    <a:masterClrMapping/>
  </p:clrMapOvr>
  <p:transition spd="slow">
    <p:push/>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C099F2B3-0E43-4279-9835-F5A1AA3BCC8F}"/>
              </a:ext>
            </a:extLst>
          </p:cNvPr>
          <p:cNvSpPr>
            <a:spLocks noGrp="1"/>
          </p:cNvSpPr>
          <p:nvPr>
            <p:ph idx="1"/>
          </p:nvPr>
        </p:nvSpPr>
        <p:spPr>
          <a:xfrm>
            <a:off x="609600" y="2369821"/>
            <a:ext cx="10972800" cy="2738627"/>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1º Estabelecida a distribuição a que terão direito, a União, cada Estado, o Distrito Federal e cada Município observarão vinculação de receitas equivalente à participação percentual de receitas que no período a que se refere o inciso IV do caput deste artigo estiveram vinculadas ao financiamento da seguridade social (art. 195), da educação básica pública (art. 212, § 5º), do programa do seguro-desemprego e abono salarial (art. 239, caput), dos programas de desenvolvimento econômico, através do Banco Nacional de Desenvolvimento Econômico e Social (art. 239, §1º), e do Fundo de Manutenção e Desenvolvimento da Educação Básica e de Valorização dos Profissionais da Educação - FUNDEB (art. 60, Ato das Disposições Constitucionais Transitórias).</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356233"/>
      </p:ext>
    </p:extLst>
  </p:cSld>
  <p:clrMapOvr>
    <a:masterClrMapping/>
  </p:clrMapOvr>
  <p:transition spd="slow">
    <p:push/>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D2307E7-3856-4B06-B6E2-AB6360C3639A}"/>
              </a:ext>
            </a:extLst>
          </p:cNvPr>
          <p:cNvSpPr>
            <a:spLocks noGrp="1"/>
          </p:cNvSpPr>
          <p:nvPr>
            <p:ph idx="1"/>
          </p:nvPr>
        </p:nvSpPr>
        <p:spPr>
          <a:xfrm>
            <a:off x="609600" y="2414017"/>
            <a:ext cx="10972800" cy="2548127"/>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2º As aplicações mínimas nas ações e serviços públicos de saúde (art. 198, § 2º) e na manutenção e desenvolvimento do ensino (art. 212, caput) serão calculadas conforme o § 1º deste artigo, exceto no caso da União, que observará o disposto no art. 110 do Ato das Disposições Constitucionais Transitórias.</a:t>
            </a:r>
          </a:p>
          <a:p>
            <a:r>
              <a:rPr lang="pt-BR" sz="2000" dirty="0">
                <a:solidFill>
                  <a:schemeClr val="tx2">
                    <a:lumMod val="75000"/>
                  </a:schemeClr>
                </a:solidFill>
                <a:latin typeface="Arial" panose="020B0604020202020204" pitchFamily="34" charset="0"/>
                <a:cs typeface="Arial" panose="020B0604020202020204" pitchFamily="34" charset="0"/>
              </a:rPr>
              <a:t>§ 3º O cálculo de que trata o § 1º deste artigo observará as desvinculações de receitas estabelecidas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76 a 76-B do Ato das Disposições Constitucionais Transitórias.</a:t>
            </a:r>
          </a:p>
          <a:p>
            <a:r>
              <a:rPr lang="pt-BR" sz="2000" dirty="0">
                <a:solidFill>
                  <a:schemeClr val="tx2">
                    <a:lumMod val="75000"/>
                  </a:schemeClr>
                </a:solidFill>
                <a:latin typeface="Arial" panose="020B0604020202020204" pitchFamily="34" charset="0"/>
                <a:cs typeface="Arial" panose="020B0604020202020204" pitchFamily="34" charset="0"/>
              </a:rPr>
              <a:t>§ 4º O Tribunal de Contas da União efetuará o cálculo necessários para a aplicação do disposto deste artigo.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053185"/>
      </p:ext>
    </p:extLst>
  </p:cSld>
  <p:clrMapOvr>
    <a:masterClrMapping/>
  </p:clrMapOvr>
  <p:transition spd="slow">
    <p:push/>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423718-D304-4014-B5BD-5AE80D1FBA34}"/>
              </a:ext>
            </a:extLst>
          </p:cNvPr>
          <p:cNvSpPr>
            <a:spLocks noGrp="1"/>
          </p:cNvSpPr>
          <p:nvPr>
            <p:ph type="title"/>
          </p:nvPr>
        </p:nvSpPr>
        <p:spPr>
          <a:xfrm>
            <a:off x="158496" y="85344"/>
            <a:ext cx="8778240" cy="895794"/>
          </a:xfrm>
        </p:spPr>
        <p:txBody>
          <a:bodyPr/>
          <a:lstStyle/>
          <a:p>
            <a:r>
              <a:rPr lang="pt-BR" sz="2000" b="1" i="1" dirty="0">
                <a:solidFill>
                  <a:schemeClr val="tx2">
                    <a:lumMod val="75000"/>
                  </a:schemeClr>
                </a:solidFill>
                <a:latin typeface="Arial" panose="020B0604020202020204" pitchFamily="34" charset="0"/>
                <a:cs typeface="Arial" panose="020B0604020202020204" pitchFamily="34" charset="0"/>
              </a:rPr>
              <a:t>REGRAS DA IMPLEMENTAÇÃO INTEGRAL DO NOVO SISTEMA DE COBRANÇA DE IMPOSTOS COM TRANSIÇÃO NA DISTRIBUIÇÃO DO BOLO TRIBUTÁRIO (6º AO 14º ANO)</a:t>
            </a:r>
            <a:r>
              <a:rPr lang="pt-BR" sz="2000" dirty="0">
                <a:solidFill>
                  <a:schemeClr val="tx2">
                    <a:lumMod val="75000"/>
                  </a:schemeClr>
                </a:solidFill>
                <a:latin typeface="Arial" panose="020B0604020202020204" pitchFamily="34" charset="0"/>
                <a:cs typeface="Arial" panose="020B0604020202020204" pitchFamily="34" charset="0"/>
              </a:rPr>
              <a:t/>
            </a:r>
            <a:br>
              <a:rPr lang="pt-BR" sz="2000" dirty="0">
                <a:solidFill>
                  <a:schemeClr val="tx2">
                    <a:lumMod val="75000"/>
                  </a:schemeClr>
                </a:solidFill>
                <a:latin typeface="Arial" panose="020B0604020202020204" pitchFamily="34" charset="0"/>
                <a:cs typeface="Arial" panose="020B0604020202020204" pitchFamily="34" charset="0"/>
              </a:rPr>
            </a:br>
            <a:endParaRPr lang="pt-BR" sz="20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511C7DDE-0417-4FA6-BDEA-95D0CA41FC0A}"/>
              </a:ext>
            </a:extLst>
          </p:cNvPr>
          <p:cNvSpPr>
            <a:spLocks noGrp="1"/>
          </p:cNvSpPr>
          <p:nvPr>
            <p:ph idx="1"/>
          </p:nvPr>
        </p:nvSpPr>
        <p:spPr>
          <a:xfrm>
            <a:off x="609600" y="2624335"/>
            <a:ext cx="10972800" cy="2557266"/>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6º Entre o sexto e o décimo quarto exercícios subsequentes ao da publicação desta Emenda Constitucional:</a:t>
            </a:r>
          </a:p>
          <a:p>
            <a:r>
              <a:rPr lang="pt-BR" sz="2000" dirty="0">
                <a:solidFill>
                  <a:schemeClr val="tx2">
                    <a:lumMod val="75000"/>
                  </a:schemeClr>
                </a:solidFill>
                <a:latin typeface="Arial" panose="020B0604020202020204" pitchFamily="34" charset="0"/>
                <a:cs typeface="Arial" panose="020B0604020202020204" pitchFamily="34" charset="0"/>
              </a:rPr>
              <a:t>I - a distribuição do produto da arrecadação dos impostos mencionados no caput do art. 5º desta Emenda Constitucional será realizada da seguinte forma:</a:t>
            </a:r>
          </a:p>
          <a:p>
            <a:r>
              <a:rPr lang="pt-BR" sz="2000" dirty="0">
                <a:solidFill>
                  <a:schemeClr val="tx2">
                    <a:lumMod val="75000"/>
                  </a:schemeClr>
                </a:solidFill>
                <a:latin typeface="Arial" panose="020B0604020202020204" pitchFamily="34" charset="0"/>
                <a:cs typeface="Arial" panose="020B0604020202020204" pitchFamily="34" charset="0"/>
              </a:rPr>
              <a:t>a) no sexto exercício subsequente ao da publicação desta Emenda Constitucional, noventa por cento da distribuição será realizada com base em coeficiente de distribuição fixado de acordo com as regras previstas no art. 5º desta Emenda Constitucional e dez por cento, com base no texto constitucional com redação dada por esta Emenda Constitucional:</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120051"/>
      </p:ext>
    </p:extLst>
  </p:cSld>
  <p:clrMapOvr>
    <a:masterClrMapping/>
  </p:clrMapOvr>
  <p:transition spd="slow">
    <p:push/>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B761E85-E9E6-4D41-A5C5-F9C1D167A9D9}"/>
              </a:ext>
            </a:extLst>
          </p:cNvPr>
          <p:cNvSpPr>
            <a:spLocks noGrp="1"/>
          </p:cNvSpPr>
          <p:nvPr>
            <p:ph idx="1"/>
          </p:nvPr>
        </p:nvSpPr>
        <p:spPr>
          <a:xfrm>
            <a:off x="609600" y="2258569"/>
            <a:ext cx="10972800" cy="3316223"/>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b) no sétimo exercício, apurar-se-á coeficiente de distribuição fixado de acordo com as regras previstas no art. 5º desta Emenda Constitucional, que permanecerá fixo até o décimo quarto exercício subsequente ao da publicação desta Emenda Constitucional, e os percentuais mencionados no inciso I serão de oitenta por cento e vinte por cento, respectivamente;</a:t>
            </a:r>
          </a:p>
          <a:p>
            <a:r>
              <a:rPr lang="pt-BR" sz="2000" dirty="0">
                <a:solidFill>
                  <a:schemeClr val="tx2">
                    <a:lumMod val="75000"/>
                  </a:schemeClr>
                </a:solidFill>
                <a:latin typeface="Arial" panose="020B0604020202020204" pitchFamily="34" charset="0"/>
                <a:cs typeface="Arial" panose="020B0604020202020204" pitchFamily="34" charset="0"/>
              </a:rPr>
              <a:t>c) no oitavo exercício, os percentuais serão de setenta por cento e trinta por cento, respectivamente;</a:t>
            </a:r>
          </a:p>
          <a:p>
            <a:r>
              <a:rPr lang="pt-BR" sz="2000" dirty="0">
                <a:solidFill>
                  <a:schemeClr val="tx2">
                    <a:lumMod val="75000"/>
                  </a:schemeClr>
                </a:solidFill>
                <a:latin typeface="Arial" panose="020B0604020202020204" pitchFamily="34" charset="0"/>
                <a:cs typeface="Arial" panose="020B0604020202020204" pitchFamily="34" charset="0"/>
              </a:rPr>
              <a:t>d) no nono exercício, sessenta por cento e quarenta por cento, respectivamente;</a:t>
            </a:r>
          </a:p>
          <a:p>
            <a:r>
              <a:rPr lang="pt-BR" sz="2000" dirty="0">
                <a:solidFill>
                  <a:schemeClr val="tx2">
                    <a:lumMod val="75000"/>
                  </a:schemeClr>
                </a:solidFill>
                <a:latin typeface="Arial" panose="020B0604020202020204" pitchFamily="34" charset="0"/>
                <a:cs typeface="Arial" panose="020B0604020202020204" pitchFamily="34" charset="0"/>
              </a:rPr>
              <a:t>e) no décimo exercício, cinquenta por cento e cinquenta por cento, respectivamente; </a:t>
            </a:r>
          </a:p>
          <a:p>
            <a:r>
              <a:rPr lang="pt-BR" sz="2000" dirty="0">
                <a:solidFill>
                  <a:schemeClr val="tx2">
                    <a:lumMod val="75000"/>
                  </a:schemeClr>
                </a:solidFill>
                <a:latin typeface="Arial" panose="020B0604020202020204" pitchFamily="34" charset="0"/>
                <a:cs typeface="Arial" panose="020B0604020202020204" pitchFamily="34" charset="0"/>
              </a:rPr>
              <a:t>f) no décimo primeiro exercício, quarenta por cento e sessenta por cento, respectivamente</a:t>
            </a:r>
          </a:p>
        </p:txBody>
      </p:sp>
    </p:spTree>
    <p:extLst>
      <p:ext uri="{BB962C8B-B14F-4D97-AF65-F5344CB8AC3E}">
        <p14:creationId xmlns:p14="http://schemas.microsoft.com/office/powerpoint/2010/main" val="2974364992"/>
      </p:ext>
    </p:extLst>
  </p:cSld>
  <p:clrMapOvr>
    <a:masterClrMapping/>
  </p:clrMapOvr>
  <p:transition spd="slow">
    <p:push/>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8BF6C3B-95F1-4C1A-91B6-64B183E639BC}"/>
              </a:ext>
            </a:extLst>
          </p:cNvPr>
          <p:cNvSpPr>
            <a:spLocks noGrp="1"/>
          </p:cNvSpPr>
          <p:nvPr>
            <p:ph idx="1"/>
          </p:nvPr>
        </p:nvSpPr>
        <p:spPr>
          <a:xfrm>
            <a:off x="609600" y="2378965"/>
            <a:ext cx="10972800" cy="2100071"/>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g) no décimo segundo exercício, trinta por cento e setenta por cento, respectivamente; </a:t>
            </a:r>
          </a:p>
          <a:p>
            <a:r>
              <a:rPr lang="pt-BR" sz="2000" dirty="0">
                <a:solidFill>
                  <a:schemeClr val="tx2">
                    <a:lumMod val="75000"/>
                  </a:schemeClr>
                </a:solidFill>
                <a:latin typeface="Arial" panose="020B0604020202020204" pitchFamily="34" charset="0"/>
                <a:cs typeface="Arial" panose="020B0604020202020204" pitchFamily="34" charset="0"/>
              </a:rPr>
              <a:t>h) no décimo terceiro exercício, vinte por cento e oitenta por cento, respectivamente; </a:t>
            </a:r>
          </a:p>
          <a:p>
            <a:r>
              <a:rPr lang="pt-BR" sz="2000" dirty="0">
                <a:solidFill>
                  <a:schemeClr val="tx2">
                    <a:lumMod val="75000"/>
                  </a:schemeClr>
                </a:solidFill>
                <a:latin typeface="Arial" panose="020B0604020202020204" pitchFamily="34" charset="0"/>
                <a:cs typeface="Arial" panose="020B0604020202020204" pitchFamily="34" charset="0"/>
              </a:rPr>
              <a:t>i) no décimo quarto exercício, dez por cento e noventa por cento, respectivamente.</a:t>
            </a:r>
          </a:p>
          <a:p>
            <a:r>
              <a:rPr lang="pt-BR" sz="2000" dirty="0">
                <a:solidFill>
                  <a:schemeClr val="tx2">
                    <a:lumMod val="75000"/>
                  </a:schemeClr>
                </a:solidFill>
                <a:latin typeface="Arial" panose="020B0604020202020204" pitchFamily="34" charset="0"/>
                <a:cs typeface="Arial" panose="020B0604020202020204" pitchFamily="34" charset="0"/>
              </a:rPr>
              <a:t>j) a partir do décimo quinto exercício subsequente ao da publicação desta Emenda Constitucional, aplicar-se-ão integralmente as regras previstas no texto constitucional com redação dada por esta Emenda Constitucional;</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593567"/>
      </p:ext>
    </p:extLst>
  </p:cSld>
  <p:clrMapOvr>
    <a:masterClrMapping/>
  </p:clrMapOvr>
  <p:transition spd="slow">
    <p:push/>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4EBA4F3-FE4F-4453-A485-D71ECBBFFA11}"/>
              </a:ext>
            </a:extLst>
          </p:cNvPr>
          <p:cNvSpPr>
            <a:spLocks noGrp="1"/>
          </p:cNvSpPr>
          <p:nvPr>
            <p:ph idx="1"/>
          </p:nvPr>
        </p:nvSpPr>
        <p:spPr>
          <a:xfrm>
            <a:off x="609600" y="2288287"/>
            <a:ext cx="10972800" cy="318363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 - parcela da arrecadação do imposto de que trata o art. 153, III, da Constituição Federal, será destinada ao financiamento da seguridade social, calculada da seguinte forma:</a:t>
            </a:r>
          </a:p>
          <a:p>
            <a:pPr algn="just"/>
            <a:r>
              <a:rPr lang="pt-BR" sz="2000" dirty="0">
                <a:solidFill>
                  <a:schemeClr val="tx2">
                    <a:lumMod val="75000"/>
                  </a:schemeClr>
                </a:solidFill>
                <a:latin typeface="Arial" panose="020B0604020202020204" pitchFamily="34" charset="0"/>
                <a:cs typeface="Arial" panose="020B0604020202020204" pitchFamily="34" charset="0"/>
              </a:rPr>
              <a:t>a) apurar-se-á coeficiente da participação da contribuição social de que trata o art. 195, I, “c”, da Constituição Federal, na soma da arrecadação desta com a do imposto de que trata o art. 153, III, da Constituição Federal, verificada entre o início do segundo e o final do quarto exercícios subsequentes ao de publicação desta Emenda Constitucional;</a:t>
            </a:r>
          </a:p>
          <a:p>
            <a:pPr algn="just"/>
            <a:r>
              <a:rPr lang="pt-BR" sz="2000" dirty="0">
                <a:solidFill>
                  <a:schemeClr val="tx2">
                    <a:lumMod val="75000"/>
                  </a:schemeClr>
                </a:solidFill>
                <a:latin typeface="Arial" panose="020B0604020202020204" pitchFamily="34" charset="0"/>
                <a:cs typeface="Arial" panose="020B0604020202020204" pitchFamily="34" charset="0"/>
              </a:rPr>
              <a:t>b) no sexto exercício subsequente ao da publicação desta Emenda Constitucional, a parcela vinculada ao financiamento da seguridade social será de noventa por cento do montante equivalente à aplicação do coeficiente de que trata a alínea “a” deste inciso sobre a arrecadação do imposto nela mencionado;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77450"/>
      </p:ext>
    </p:extLst>
  </p:cSld>
  <p:clrMapOvr>
    <a:masterClrMapping/>
  </p:clrMapOvr>
  <p:transition spd="slow">
    <p:push/>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ACFD099-139E-42B4-A872-C33ADC7C3F08}"/>
              </a:ext>
            </a:extLst>
          </p:cNvPr>
          <p:cNvSpPr>
            <a:spLocks noGrp="1"/>
          </p:cNvSpPr>
          <p:nvPr>
            <p:ph idx="1"/>
          </p:nvPr>
        </p:nvSpPr>
        <p:spPr>
          <a:xfrm>
            <a:off x="609600" y="1693927"/>
            <a:ext cx="10972800" cy="4469891"/>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c) no sétimo exercício, o percentual mencionado na alínea ‘b” deste inciso será de oitenta por cento;</a:t>
            </a:r>
          </a:p>
          <a:p>
            <a:pPr algn="just"/>
            <a:r>
              <a:rPr lang="pt-BR" sz="2000" dirty="0">
                <a:solidFill>
                  <a:schemeClr val="tx2">
                    <a:lumMod val="75000"/>
                  </a:schemeClr>
                </a:solidFill>
                <a:latin typeface="Arial" panose="020B0604020202020204" pitchFamily="34" charset="0"/>
                <a:cs typeface="Arial" panose="020B0604020202020204" pitchFamily="34" charset="0"/>
              </a:rPr>
              <a:t>d) no oitavo exercício, setenta por cento;</a:t>
            </a:r>
          </a:p>
          <a:p>
            <a:pPr algn="just"/>
            <a:r>
              <a:rPr lang="pt-BR" sz="2000" dirty="0">
                <a:solidFill>
                  <a:schemeClr val="tx2">
                    <a:lumMod val="75000"/>
                  </a:schemeClr>
                </a:solidFill>
                <a:latin typeface="Arial" panose="020B0604020202020204" pitchFamily="34" charset="0"/>
                <a:cs typeface="Arial" panose="020B0604020202020204" pitchFamily="34" charset="0"/>
              </a:rPr>
              <a:t>e) no nono exercício, sessenta por cento;</a:t>
            </a:r>
          </a:p>
          <a:p>
            <a:pPr algn="just"/>
            <a:r>
              <a:rPr lang="pt-BR" sz="2000" dirty="0">
                <a:solidFill>
                  <a:schemeClr val="tx2">
                    <a:lumMod val="75000"/>
                  </a:schemeClr>
                </a:solidFill>
                <a:latin typeface="Arial" panose="020B0604020202020204" pitchFamily="34" charset="0"/>
                <a:cs typeface="Arial" panose="020B0604020202020204" pitchFamily="34" charset="0"/>
              </a:rPr>
              <a:t>f) no décimo exercício, cinquenta por cento; </a:t>
            </a:r>
          </a:p>
          <a:p>
            <a:pPr algn="just"/>
            <a:r>
              <a:rPr lang="pt-BR" sz="2000" dirty="0">
                <a:solidFill>
                  <a:schemeClr val="tx2">
                    <a:lumMod val="75000"/>
                  </a:schemeClr>
                </a:solidFill>
                <a:latin typeface="Arial" panose="020B0604020202020204" pitchFamily="34" charset="0"/>
                <a:cs typeface="Arial" panose="020B0604020202020204" pitchFamily="34" charset="0"/>
              </a:rPr>
              <a:t>g) no décimo primeiro exercício, quarenta por cento; </a:t>
            </a:r>
          </a:p>
          <a:p>
            <a:pPr algn="just"/>
            <a:r>
              <a:rPr lang="pt-BR" sz="2000" dirty="0">
                <a:solidFill>
                  <a:schemeClr val="tx2">
                    <a:lumMod val="75000"/>
                  </a:schemeClr>
                </a:solidFill>
                <a:latin typeface="Arial" panose="020B0604020202020204" pitchFamily="34" charset="0"/>
                <a:cs typeface="Arial" panose="020B0604020202020204" pitchFamily="34" charset="0"/>
              </a:rPr>
              <a:t>h) no décimo segundo exercício, trinta por cento; </a:t>
            </a:r>
          </a:p>
          <a:p>
            <a:pPr algn="just"/>
            <a:r>
              <a:rPr lang="pt-BR" sz="2000" dirty="0">
                <a:solidFill>
                  <a:schemeClr val="tx2">
                    <a:lumMod val="75000"/>
                  </a:schemeClr>
                </a:solidFill>
                <a:latin typeface="Arial" panose="020B0604020202020204" pitchFamily="34" charset="0"/>
                <a:cs typeface="Arial" panose="020B0604020202020204" pitchFamily="34" charset="0"/>
              </a:rPr>
              <a:t>i) no décimo terceiro exercício, vinte por cento; </a:t>
            </a:r>
          </a:p>
          <a:p>
            <a:pPr algn="just"/>
            <a:r>
              <a:rPr lang="pt-BR" sz="2000" dirty="0">
                <a:solidFill>
                  <a:schemeClr val="tx2">
                    <a:lumMod val="75000"/>
                  </a:schemeClr>
                </a:solidFill>
                <a:latin typeface="Arial" panose="020B0604020202020204" pitchFamily="34" charset="0"/>
                <a:cs typeface="Arial" panose="020B0604020202020204" pitchFamily="34" charset="0"/>
              </a:rPr>
              <a:t>j) no décimo quarto exercício, dez por cento.</a:t>
            </a:r>
          </a:p>
          <a:p>
            <a:pPr algn="just"/>
            <a:r>
              <a:rPr lang="pt-BR" sz="2000" dirty="0">
                <a:solidFill>
                  <a:schemeClr val="tx2">
                    <a:lumMod val="75000"/>
                  </a:schemeClr>
                </a:solidFill>
                <a:latin typeface="Arial" panose="020B0604020202020204" pitchFamily="34" charset="0"/>
                <a:cs typeface="Arial" panose="020B0604020202020204" pitchFamily="34" charset="0"/>
              </a:rPr>
              <a:t>Parágrafo único. Nos cálculos de que trata o inciso II do caput deste artigo excluem-se as receitas do imposto sobre renda e proventos de qualquer natureza, incidente na fonte, cujo produto da arrecadação pertence aos Estados, Distrito Federal e Municípios nos termos dos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157, I, e 158, I, da Constituição Federal.</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282617"/>
      </p:ext>
    </p:extLst>
  </p:cSld>
  <p:clrMapOvr>
    <a:masterClrMapping/>
  </p:clrMapOvr>
  <p:transition spd="slow">
    <p:push/>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76BBD7CB-ADC4-40F2-A28B-7F795100641E}"/>
              </a:ext>
            </a:extLst>
          </p:cNvPr>
          <p:cNvSpPr>
            <a:spLocks noGrp="1"/>
          </p:cNvSpPr>
          <p:nvPr>
            <p:ph idx="1"/>
          </p:nvPr>
        </p:nvSpPr>
        <p:spPr>
          <a:xfrm>
            <a:off x="609600" y="2337055"/>
            <a:ext cx="10972800" cy="290550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7º Lei complementar definirá a forma de aproveitamento dos saldos credores acumulados dos impostos e contribuições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IV; 155, II; 177, § 4º; 195, I, “b”, e IV; e 239, da Constituição Federal, com redação anterior à dada por esta Emenda Constitucional.</a:t>
            </a:r>
          </a:p>
          <a:p>
            <a:pPr algn="just"/>
            <a:r>
              <a:rPr lang="pt-BR" sz="2000" dirty="0">
                <a:solidFill>
                  <a:schemeClr val="tx2">
                    <a:lumMod val="75000"/>
                  </a:schemeClr>
                </a:solidFill>
                <a:latin typeface="Arial" panose="020B0604020202020204" pitchFamily="34" charset="0"/>
                <a:cs typeface="Arial" panose="020B0604020202020204" pitchFamily="34" charset="0"/>
              </a:rPr>
              <a:t>Art. 8º A partir do início do décimo quinto exercício subsequente ao da publicação desta Emenda Constitucional, o produto da arrecadação do imposto de que trata o art. 153, IX, da Constituição Federal, será integralmente entregue aos Municípios e Distrito Federal nos termos dos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158, VI, e 161, II, “a”, da Constituição Federal, observada a seguinte transição: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150369"/>
      </p:ext>
    </p:extLst>
  </p:cSld>
  <p:clrMapOvr>
    <a:masterClrMapping/>
  </p:clrMapOvr>
  <p:transition spd="slow">
    <p:push/>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C3E4619F-7999-4B04-957C-E245AF200333}"/>
              </a:ext>
            </a:extLst>
          </p:cNvPr>
          <p:cNvSpPr>
            <a:spLocks noGrp="1"/>
          </p:cNvSpPr>
          <p:nvPr>
            <p:ph idx="1"/>
          </p:nvPr>
        </p:nvSpPr>
        <p:spPr>
          <a:xfrm>
            <a:off x="609600" y="1936243"/>
            <a:ext cx="10972800" cy="298551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 - no sexto exercício subsequente ao da publicação desta Emenda Constitucional, noventa por cento do produto da arrecadação do imposto será distribuído entre os Estados e Distrito Federal de acordo com a participação percentual de cada um na arrecadação do imposto de que trata o art. 155, I, da Constituição Federal, ocorrida entre o início do segundo e o final do quarto exercícios subsequentes ao de publicação desta Emenda Constitucional e dez por cento será distribuído entre os Municípios nos termos da lei complementar de que trata o art. 161, II, “a”, da Constituição Federal;</a:t>
            </a:r>
          </a:p>
          <a:p>
            <a:pPr algn="just"/>
            <a:r>
              <a:rPr lang="pt-BR" sz="2000" dirty="0">
                <a:solidFill>
                  <a:schemeClr val="tx2">
                    <a:lumMod val="75000"/>
                  </a:schemeClr>
                </a:solidFill>
                <a:latin typeface="Arial" panose="020B0604020202020204" pitchFamily="34" charset="0"/>
                <a:cs typeface="Arial" panose="020B0604020202020204" pitchFamily="34" charset="0"/>
              </a:rPr>
              <a:t>II - no sétimo exercício, os percentuais mencionados no inciso I serão de oitenta por cento e vinte por cento, respectivamente;</a:t>
            </a:r>
          </a:p>
          <a:p>
            <a:pPr algn="just"/>
            <a:r>
              <a:rPr lang="pt-BR" sz="2000" dirty="0">
                <a:solidFill>
                  <a:schemeClr val="tx2">
                    <a:lumMod val="75000"/>
                  </a:schemeClr>
                </a:solidFill>
                <a:latin typeface="Arial" panose="020B0604020202020204" pitchFamily="34" charset="0"/>
                <a:cs typeface="Arial" panose="020B0604020202020204" pitchFamily="34" charset="0"/>
              </a:rPr>
              <a:t>III - no oitavo exercício, setenta por cento e trinta por cento, respectivamente; </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455188"/>
      </p:ext>
    </p:extLst>
  </p:cSld>
  <p:clrMapOvr>
    <a:masterClrMapping/>
  </p:clrMapOvr>
  <p:transition spd="slow">
    <p:push/>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B959F5AF-552E-4F1D-ACFC-EDCDD58535C1}"/>
              </a:ext>
            </a:extLst>
          </p:cNvPr>
          <p:cNvSpPr>
            <a:spLocks noGrp="1"/>
          </p:cNvSpPr>
          <p:nvPr>
            <p:ph idx="1"/>
          </p:nvPr>
        </p:nvSpPr>
        <p:spPr>
          <a:xfrm>
            <a:off x="609600" y="2203705"/>
            <a:ext cx="10972800" cy="2450591"/>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IV - no nono exercício, sessenta por cento e quarenta por cento, respectivamente; </a:t>
            </a:r>
          </a:p>
          <a:p>
            <a:pPr algn="just"/>
            <a:r>
              <a:rPr lang="pt-BR" sz="2000" dirty="0">
                <a:solidFill>
                  <a:schemeClr val="tx2">
                    <a:lumMod val="75000"/>
                  </a:schemeClr>
                </a:solidFill>
                <a:latin typeface="Arial" panose="020B0604020202020204" pitchFamily="34" charset="0"/>
                <a:cs typeface="Arial" panose="020B0604020202020204" pitchFamily="34" charset="0"/>
              </a:rPr>
              <a:t>V - no décimo exercício, cinquenta por cento e cinquenta por cento, respectivamente; </a:t>
            </a:r>
          </a:p>
          <a:p>
            <a:pPr algn="just"/>
            <a:r>
              <a:rPr lang="pt-BR" sz="2000" dirty="0">
                <a:solidFill>
                  <a:schemeClr val="tx2">
                    <a:lumMod val="75000"/>
                  </a:schemeClr>
                </a:solidFill>
                <a:latin typeface="Arial" panose="020B0604020202020204" pitchFamily="34" charset="0"/>
                <a:cs typeface="Arial" panose="020B0604020202020204" pitchFamily="34" charset="0"/>
              </a:rPr>
              <a:t>VI - no décimo primeiro exercício, quarenta por cento e sessenta por cento, respectivamente; </a:t>
            </a:r>
          </a:p>
          <a:p>
            <a:pPr algn="just"/>
            <a:r>
              <a:rPr lang="pt-BR" sz="2000" dirty="0">
                <a:solidFill>
                  <a:schemeClr val="tx2">
                    <a:lumMod val="75000"/>
                  </a:schemeClr>
                </a:solidFill>
                <a:latin typeface="Arial" panose="020B0604020202020204" pitchFamily="34" charset="0"/>
                <a:cs typeface="Arial" panose="020B0604020202020204" pitchFamily="34" charset="0"/>
              </a:rPr>
              <a:t>VII - no décimo segundo exercício, trinta por cento e setenta por cento, respectivamente;</a:t>
            </a:r>
          </a:p>
          <a:p>
            <a:pPr algn="just"/>
            <a:r>
              <a:rPr lang="pt-BR" sz="2000" dirty="0">
                <a:solidFill>
                  <a:schemeClr val="tx2">
                    <a:lumMod val="75000"/>
                  </a:schemeClr>
                </a:solidFill>
                <a:latin typeface="Arial" panose="020B0604020202020204" pitchFamily="34" charset="0"/>
                <a:cs typeface="Arial" panose="020B0604020202020204" pitchFamily="34" charset="0"/>
              </a:rPr>
              <a:t>VIII - no décimo terceiro exercício, vinte por cento e oitenta por cento, respectivamente;</a:t>
            </a:r>
          </a:p>
          <a:p>
            <a:pPr algn="just"/>
            <a:r>
              <a:rPr lang="pt-BR" sz="2000" dirty="0">
                <a:solidFill>
                  <a:schemeClr val="tx2">
                    <a:lumMod val="75000"/>
                  </a:schemeClr>
                </a:solidFill>
                <a:latin typeface="Arial" panose="020B0604020202020204" pitchFamily="34" charset="0"/>
                <a:cs typeface="Arial" panose="020B0604020202020204" pitchFamily="34" charset="0"/>
              </a:rPr>
              <a:t>IX - no décimo quarto exercício, dez por cento e noventa por cento, respectivamente</a:t>
            </a:r>
          </a:p>
        </p:txBody>
      </p:sp>
    </p:spTree>
    <p:extLst>
      <p:ext uri="{BB962C8B-B14F-4D97-AF65-F5344CB8AC3E}">
        <p14:creationId xmlns:p14="http://schemas.microsoft.com/office/powerpoint/2010/main" val="27405227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30"/>
          <p:cNvSpPr txBox="1">
            <a:spLocks noChangeArrowheads="1"/>
          </p:cNvSpPr>
          <p:nvPr/>
        </p:nvSpPr>
        <p:spPr bwMode="auto">
          <a:xfrm>
            <a:off x="171707" y="3420737"/>
            <a:ext cx="5156587" cy="3083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just"/>
            <a:endParaRPr lang="pt-BR" altLang="pt-BR" b="1" dirty="0">
              <a:solidFill>
                <a:schemeClr val="tx2">
                  <a:lumMod val="75000"/>
                </a:schemeClr>
              </a:solidFill>
              <a:latin typeface="Arial" panose="020B0604020202020204" pitchFamily="34" charset="0"/>
              <a:cs typeface="Arial" panose="020B0604020202020204" pitchFamily="34" charset="0"/>
            </a:endParaRPr>
          </a:p>
          <a:p>
            <a:pPr algn="just"/>
            <a:r>
              <a:rPr lang="pt-BR" altLang="pt-BR" b="1" dirty="0" smtClean="0">
                <a:solidFill>
                  <a:schemeClr val="tx2">
                    <a:lumMod val="75000"/>
                  </a:schemeClr>
                </a:solidFill>
                <a:latin typeface="Arial" panose="020B0604020202020204" pitchFamily="34" charset="0"/>
                <a:cs typeface="Arial" panose="020B0604020202020204" pitchFamily="34" charset="0"/>
              </a:rPr>
              <a:t>1 </a:t>
            </a:r>
            <a:r>
              <a:rPr lang="pt-BR" altLang="pt-BR" b="1" dirty="0">
                <a:solidFill>
                  <a:schemeClr val="tx2">
                    <a:lumMod val="75000"/>
                  </a:schemeClr>
                </a:solidFill>
                <a:latin typeface="Arial" panose="020B0604020202020204" pitchFamily="34" charset="0"/>
                <a:cs typeface="Arial" panose="020B0604020202020204" pitchFamily="34" charset="0"/>
              </a:rPr>
              <a:t>- Propriedade</a:t>
            </a:r>
          </a:p>
          <a:p>
            <a:pPr algn="just">
              <a:lnSpc>
                <a:spcPct val="150000"/>
              </a:lnSpc>
            </a:pPr>
            <a:endParaRPr lang="pt-BR" altLang="pt-BR" b="1" dirty="0">
              <a:solidFill>
                <a:schemeClr val="tx2">
                  <a:lumMod val="75000"/>
                </a:schemeClr>
              </a:solidFill>
              <a:latin typeface="Arial" panose="020B0604020202020204" pitchFamily="34" charset="0"/>
              <a:cs typeface="Arial" panose="020B0604020202020204" pitchFamily="34" charset="0"/>
            </a:endParaRPr>
          </a:p>
          <a:p>
            <a:pPr algn="just"/>
            <a:r>
              <a:rPr lang="pt-BR" altLang="pt-BR" b="1" dirty="0">
                <a:solidFill>
                  <a:schemeClr val="tx2">
                    <a:lumMod val="75000"/>
                  </a:schemeClr>
                </a:solidFill>
                <a:latin typeface="Arial" panose="020B0604020202020204" pitchFamily="34" charset="0"/>
                <a:cs typeface="Arial" panose="020B0604020202020204" pitchFamily="34" charset="0"/>
              </a:rPr>
              <a:t>2 - Renda</a:t>
            </a:r>
          </a:p>
          <a:p>
            <a:pPr algn="just">
              <a:lnSpc>
                <a:spcPct val="160000"/>
              </a:lnSpc>
            </a:pPr>
            <a:endParaRPr lang="pt-BR" altLang="pt-BR" b="1" dirty="0">
              <a:solidFill>
                <a:schemeClr val="tx2">
                  <a:lumMod val="75000"/>
                </a:schemeClr>
              </a:solidFill>
              <a:latin typeface="Arial" panose="020B0604020202020204" pitchFamily="34" charset="0"/>
              <a:cs typeface="Arial" panose="020B0604020202020204" pitchFamily="34" charset="0"/>
            </a:endParaRPr>
          </a:p>
          <a:p>
            <a:pPr algn="just"/>
            <a:r>
              <a:rPr lang="pt-BR" altLang="pt-BR" b="1" dirty="0">
                <a:solidFill>
                  <a:schemeClr val="tx2">
                    <a:lumMod val="75000"/>
                  </a:schemeClr>
                </a:solidFill>
                <a:latin typeface="Arial" panose="020B0604020202020204" pitchFamily="34" charset="0"/>
                <a:cs typeface="Arial" panose="020B0604020202020204" pitchFamily="34" charset="0"/>
              </a:rPr>
              <a:t>3 </a:t>
            </a:r>
            <a:r>
              <a:rPr lang="mr-IN" altLang="pt-BR" b="1" dirty="0" smtClean="0">
                <a:solidFill>
                  <a:schemeClr val="tx2">
                    <a:lumMod val="75000"/>
                  </a:schemeClr>
                </a:solidFill>
                <a:latin typeface="Arial" panose="020B0604020202020204" pitchFamily="34" charset="0"/>
                <a:cs typeface="Arial" panose="020B0604020202020204" pitchFamily="34" charset="0"/>
              </a:rPr>
              <a:t>–</a:t>
            </a:r>
            <a:r>
              <a:rPr lang="pt-BR" altLang="pt-BR" b="1" dirty="0" smtClean="0">
                <a:solidFill>
                  <a:schemeClr val="tx2">
                    <a:lumMod val="75000"/>
                  </a:schemeClr>
                </a:solidFill>
                <a:latin typeface="Arial" panose="020B0604020202020204" pitchFamily="34" charset="0"/>
                <a:cs typeface="Arial" panose="020B0604020202020204" pitchFamily="34" charset="0"/>
              </a:rPr>
              <a:t> </a:t>
            </a:r>
            <a:r>
              <a:rPr lang="pt-BR" altLang="pt-BR" b="1" dirty="0">
                <a:solidFill>
                  <a:schemeClr val="tx2">
                    <a:lumMod val="75000"/>
                  </a:schemeClr>
                </a:solidFill>
                <a:latin typeface="Arial" panose="020B0604020202020204" pitchFamily="34" charset="0"/>
                <a:cs typeface="Arial" panose="020B0604020202020204" pitchFamily="34" charset="0"/>
              </a:rPr>
              <a:t>Consumo</a:t>
            </a:r>
          </a:p>
          <a:p>
            <a:pPr algn="just"/>
            <a:endParaRPr lang="pt-BR" altLang="pt-BR" b="1" dirty="0">
              <a:solidFill>
                <a:schemeClr val="tx2">
                  <a:lumMod val="75000"/>
                </a:schemeClr>
              </a:solidFill>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xmlns="" id="{6C4E5DE6-5C11-4610-942F-8BD2A68BD7EC}"/>
              </a:ext>
            </a:extLst>
          </p:cNvPr>
          <p:cNvSpPr>
            <a:spLocks noGrp="1"/>
          </p:cNvSpPr>
          <p:nvPr>
            <p:ph type="title"/>
          </p:nvPr>
        </p:nvSpPr>
        <p:spPr>
          <a:xfrm>
            <a:off x="609600" y="274638"/>
            <a:ext cx="5547360" cy="566610"/>
          </a:xfrm>
        </p:spPr>
        <p:txBody>
          <a:bodyPr/>
          <a:lstStyle/>
          <a:p>
            <a:pPr algn="l"/>
            <a:r>
              <a:rPr lang="pt-BR" sz="3200" b="1" i="1" dirty="0" smtClean="0">
                <a:latin typeface="Arial" panose="020B0604020202020204" pitchFamily="34" charset="0"/>
                <a:cs typeface="Arial" panose="020B0604020202020204" pitchFamily="34" charset="0"/>
              </a:rPr>
              <a:t>PERFIL DA CTB</a:t>
            </a:r>
            <a:endParaRPr lang="pt-BR" sz="3200" b="1" i="1" dirty="0">
              <a:latin typeface="Arial" panose="020B0604020202020204" pitchFamily="34" charset="0"/>
              <a:cs typeface="Arial" panose="020B0604020202020204" pitchFamily="34" charset="0"/>
            </a:endParaRPr>
          </a:p>
        </p:txBody>
      </p:sp>
      <p:sp>
        <p:nvSpPr>
          <p:cNvPr id="27651" name="AutoShape 1033"/>
          <p:cNvSpPr>
            <a:spLocks/>
          </p:cNvSpPr>
          <p:nvPr/>
        </p:nvSpPr>
        <p:spPr bwMode="auto">
          <a:xfrm>
            <a:off x="2219727" y="4520722"/>
            <a:ext cx="285751" cy="1714500"/>
          </a:xfrm>
          <a:prstGeom prst="rightBrace">
            <a:avLst>
              <a:gd name="adj1" fmla="val 50000"/>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solidFill>
                <a:schemeClr val="tx2">
                  <a:lumMod val="75000"/>
                </a:schemeClr>
              </a:solidFill>
              <a:latin typeface="Arial" panose="020B0604020202020204" pitchFamily="34" charset="0"/>
              <a:cs typeface="Arial" panose="020B0604020202020204" pitchFamily="34" charset="0"/>
            </a:endParaRPr>
          </a:p>
        </p:txBody>
      </p:sp>
      <p:sp>
        <p:nvSpPr>
          <p:cNvPr id="27652" name="Text Box 1034"/>
          <p:cNvSpPr txBox="1">
            <a:spLocks noChangeArrowheads="1"/>
          </p:cNvSpPr>
          <p:nvPr/>
        </p:nvSpPr>
        <p:spPr bwMode="auto">
          <a:xfrm>
            <a:off x="2899113" y="5198227"/>
            <a:ext cx="3505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spcBef>
                <a:spcPct val="50000"/>
              </a:spcBef>
            </a:pPr>
            <a:r>
              <a:rPr lang="pt-BR" altLang="pt-BR" b="1" dirty="0">
                <a:solidFill>
                  <a:schemeClr val="tx2">
                    <a:lumMod val="75000"/>
                  </a:schemeClr>
                </a:solidFill>
                <a:latin typeface="Arial" panose="020B0604020202020204" pitchFamily="34" charset="0"/>
                <a:cs typeface="Arial" panose="020B0604020202020204" pitchFamily="34" charset="0"/>
              </a:rPr>
              <a:t>PREVIDÊNCIA</a:t>
            </a:r>
          </a:p>
        </p:txBody>
      </p:sp>
      <p:graphicFrame>
        <p:nvGraphicFramePr>
          <p:cNvPr id="3" name="Object 2"/>
          <p:cNvGraphicFramePr>
            <a:graphicFrameLocks noChangeAspect="1"/>
          </p:cNvGraphicFramePr>
          <p:nvPr>
            <p:extLst>
              <p:ext uri="{D42A27DB-BD31-4B8C-83A1-F6EECF244321}">
                <p14:modId xmlns:p14="http://schemas.microsoft.com/office/powerpoint/2010/main" val="1510226282"/>
              </p:ext>
            </p:extLst>
          </p:nvPr>
        </p:nvGraphicFramePr>
        <p:xfrm>
          <a:off x="3088615" y="1541661"/>
          <a:ext cx="8746882" cy="3001840"/>
        </p:xfrm>
        <a:graphic>
          <a:graphicData uri="http://schemas.openxmlformats.org/presentationml/2006/ole">
            <mc:AlternateContent xmlns:mc="http://schemas.openxmlformats.org/markup-compatibility/2006">
              <mc:Choice xmlns:v="urn:schemas-microsoft-com:vml" Requires="v">
                <p:oleObj spid="_x0000_s5132" name="Worksheet" r:id="rId4" imgW="4305300" imgH="1193800" progId="Excel.Sheet.12">
                  <p:embed/>
                </p:oleObj>
              </mc:Choice>
              <mc:Fallback>
                <p:oleObj name="Worksheet" r:id="rId4" imgW="4305300" imgH="1193800" progId="Excel.Sheet.12">
                  <p:embed/>
                  <p:pic>
                    <p:nvPicPr>
                      <p:cNvPr id="0" name=""/>
                      <p:cNvPicPr/>
                      <p:nvPr/>
                    </p:nvPicPr>
                    <p:blipFill>
                      <a:blip r:embed="rId5"/>
                      <a:stretch>
                        <a:fillRect/>
                      </a:stretch>
                    </p:blipFill>
                    <p:spPr>
                      <a:xfrm>
                        <a:off x="3088615" y="1541661"/>
                        <a:ext cx="8746882" cy="3001840"/>
                      </a:xfrm>
                      <a:prstGeom prst="rect">
                        <a:avLst/>
                      </a:prstGeom>
                    </p:spPr>
                  </p:pic>
                </p:oleObj>
              </mc:Fallback>
            </mc:AlternateContent>
          </a:graphicData>
        </a:graphic>
      </p:graphicFrame>
    </p:spTree>
    <p:extLst>
      <p:ext uri="{BB962C8B-B14F-4D97-AF65-F5344CB8AC3E}">
        <p14:creationId xmlns:p14="http://schemas.microsoft.com/office/powerpoint/2010/main" val="37586585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7B579707-A701-410F-A8A4-496654E2D6C5}"/>
              </a:ext>
            </a:extLst>
          </p:cNvPr>
          <p:cNvSpPr>
            <a:spLocks noGrp="1"/>
          </p:cNvSpPr>
          <p:nvPr>
            <p:ph idx="1"/>
          </p:nvPr>
        </p:nvSpPr>
        <p:spPr>
          <a:xfrm>
            <a:off x="609600" y="1860883"/>
            <a:ext cx="10972800" cy="396529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9º O percentual de que trata o art. 158, III, da Constituição Federal, será de:</a:t>
            </a:r>
          </a:p>
          <a:p>
            <a:pPr algn="just"/>
            <a:r>
              <a:rPr lang="pt-BR" sz="2000" dirty="0">
                <a:solidFill>
                  <a:schemeClr val="tx2">
                    <a:lumMod val="75000"/>
                  </a:schemeClr>
                </a:solidFill>
                <a:latin typeface="Arial" panose="020B0604020202020204" pitchFamily="34" charset="0"/>
                <a:cs typeface="Arial" panose="020B0604020202020204" pitchFamily="34" charset="0"/>
              </a:rPr>
              <a:t>I - cinquenta e cinco por cento, no sexto exercício subsequente ao da publicação desta Emenda Constitucional;</a:t>
            </a:r>
          </a:p>
          <a:p>
            <a:pPr algn="just"/>
            <a:r>
              <a:rPr lang="pt-BR" sz="2000" dirty="0">
                <a:solidFill>
                  <a:schemeClr val="tx2">
                    <a:lumMod val="75000"/>
                  </a:schemeClr>
                </a:solidFill>
                <a:latin typeface="Arial" panose="020B0604020202020204" pitchFamily="34" charset="0"/>
                <a:cs typeface="Arial" panose="020B0604020202020204" pitchFamily="34" charset="0"/>
              </a:rPr>
              <a:t>II - sessenta por cento, no sétimo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III - sessenta e cinco por cento, no oitavo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IV - setenta por cento, no nono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V - setenta e cinco por cento, no décimo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VI - oitenta por cento, no décimo primeiro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VII - oitenta e cinco por cento, no décimo segundo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VIII - noventa por cento, no décimo terceiro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IX - noventa e cinco por cento, no décimo quarto exercício.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84024"/>
      </p:ext>
    </p:extLst>
  </p:cSld>
  <p:clrMapOvr>
    <a:masterClrMapping/>
  </p:clrMapOvr>
  <p:transition spd="slow">
    <p:push/>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AE51C13-2FE4-4749-9F1C-F79DDB2341FA}"/>
              </a:ext>
            </a:extLst>
          </p:cNvPr>
          <p:cNvSpPr>
            <a:spLocks noGrp="1"/>
          </p:cNvSpPr>
          <p:nvPr>
            <p:ph idx="1"/>
          </p:nvPr>
        </p:nvSpPr>
        <p:spPr>
          <a:xfrm>
            <a:off x="609600" y="2062653"/>
            <a:ext cx="10972800" cy="3634902"/>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10. Até que produza efeitos a lei complementar a que se refere o art. 161, IV, da Constituição Federal, o produto da arrecadação do imposto de que trata o art. 155, III, da Constituição Federal, sobre veículos automotores aquáticos ou aéreos será distribuído por critério populacional.</a:t>
            </a:r>
          </a:p>
          <a:p>
            <a:pPr algn="just"/>
            <a:r>
              <a:rPr lang="pt-BR" sz="2000" dirty="0">
                <a:solidFill>
                  <a:schemeClr val="tx2">
                    <a:lumMod val="75000"/>
                  </a:schemeClr>
                </a:solidFill>
                <a:latin typeface="Arial" panose="020B0604020202020204" pitchFamily="34" charset="0"/>
                <a:cs typeface="Arial" panose="020B0604020202020204" pitchFamily="34" charset="0"/>
              </a:rPr>
              <a:t> </a:t>
            </a:r>
          </a:p>
          <a:p>
            <a:pPr algn="just"/>
            <a:r>
              <a:rPr lang="pt-BR" sz="2000" dirty="0">
                <a:solidFill>
                  <a:schemeClr val="tx2">
                    <a:lumMod val="75000"/>
                  </a:schemeClr>
                </a:solidFill>
                <a:latin typeface="Arial" panose="020B0604020202020204" pitchFamily="34" charset="0"/>
                <a:cs typeface="Arial" panose="020B0604020202020204" pitchFamily="34" charset="0"/>
              </a:rPr>
              <a:t>Art. 11. A lei complementar de que trata o art. 159-A da Constituição Federal definirá parcela do fundo de que trata o inciso II do referido artigo, destinada a reduzir eventuais perdas de receitas dos Municípios em decorrência da aprovação desta Emenda Constitucional, dispondo sobre critérios de repartição dos recursos.</a:t>
            </a:r>
          </a:p>
          <a:p>
            <a:pPr algn="just"/>
            <a:r>
              <a:rPr lang="pt-BR" sz="2000" dirty="0">
                <a:solidFill>
                  <a:schemeClr val="tx2">
                    <a:lumMod val="75000"/>
                  </a:schemeClr>
                </a:solidFill>
                <a:latin typeface="Arial" panose="020B0604020202020204" pitchFamily="34" charset="0"/>
                <a:cs typeface="Arial" panose="020B0604020202020204" pitchFamily="34" charset="0"/>
              </a:rPr>
              <a:t>Parágrafo único. O disposto neste artigo aplica-se até o décimo quinto exercício subsequente ao da publicação desta Emenda Constitucional.</a:t>
            </a:r>
          </a:p>
          <a:p>
            <a:pPr algn="just"/>
            <a:endParaRPr lang="pt-BR" sz="2000" dirty="0">
              <a:solidFill>
                <a:schemeClr val="tx2">
                  <a:lumMod val="75000"/>
                </a:schemeClr>
              </a:solidFill>
            </a:endParaRPr>
          </a:p>
        </p:txBody>
      </p:sp>
    </p:spTree>
    <p:extLst>
      <p:ext uri="{BB962C8B-B14F-4D97-AF65-F5344CB8AC3E}">
        <p14:creationId xmlns:p14="http://schemas.microsoft.com/office/powerpoint/2010/main" val="1631246167"/>
      </p:ext>
    </p:extLst>
  </p:cSld>
  <p:clrMapOvr>
    <a:masterClrMapping/>
  </p:clrMapOvr>
  <p:transition spd="slow">
    <p:push/>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2EC82D-C59C-452A-9930-217E482C7CE9}"/>
              </a:ext>
            </a:extLst>
          </p:cNvPr>
          <p:cNvSpPr>
            <a:spLocks noGrp="1"/>
          </p:cNvSpPr>
          <p:nvPr>
            <p:ph type="title"/>
          </p:nvPr>
        </p:nvSpPr>
        <p:spPr>
          <a:xfrm>
            <a:off x="609600" y="274638"/>
            <a:ext cx="8619744" cy="558707"/>
          </a:xfrm>
        </p:spPr>
        <p:txBody>
          <a:bodyPr/>
          <a:lstStyle/>
          <a:p>
            <a:pPr algn="l"/>
            <a:r>
              <a:rPr lang="pt-BR" sz="2800" b="1" dirty="0">
                <a:latin typeface="Arial" panose="020B0604020202020204" pitchFamily="34" charset="0"/>
                <a:cs typeface="Arial" panose="020B0604020202020204" pitchFamily="34" charset="0"/>
              </a:rPr>
              <a:t>TRANSIÇÃO NA ADMINITRAÇÃO TRIBUTÁRIA </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9E7D3FB8-B4A7-4126-833C-782482AD4819}"/>
              </a:ext>
            </a:extLst>
          </p:cNvPr>
          <p:cNvSpPr>
            <a:spLocks noGrp="1"/>
          </p:cNvSpPr>
          <p:nvPr>
            <p:ph idx="1"/>
          </p:nvPr>
        </p:nvSpPr>
        <p:spPr>
          <a:xfrm>
            <a:off x="609600" y="2258568"/>
            <a:ext cx="10972800" cy="316992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12. A lei complementar de que trata o art. 162-A da Constituição Federal será apresentada no prazo máximo de cento e oitenta dias, contados da data da publicação desta Emenda Constitucional, observando-se que:</a:t>
            </a:r>
          </a:p>
          <a:p>
            <a:pPr algn="just"/>
            <a:r>
              <a:rPr lang="pt-BR" sz="2000" dirty="0">
                <a:solidFill>
                  <a:schemeClr val="tx2">
                    <a:lumMod val="75000"/>
                  </a:schemeClr>
                </a:solidFill>
                <a:latin typeface="Arial" panose="020B0604020202020204" pitchFamily="34" charset="0"/>
                <a:cs typeface="Arial" panose="020B0604020202020204" pitchFamily="34" charset="0"/>
              </a:rPr>
              <a:t>§ 1º Sem prejuízo do disposto no § 1º do art. 162-A da Constituição Federal, são integrantes da carreira de Auditoria Fiscal Tributária da União, dos Estados, do Distrito Federal e dos Municípios, os atuais servidores da administração tributária dos entes da federação, cujos cargos efetivos, na data da posse, ou até 31 de dezembro de 2018, fossem providos por concurso público, exigissem, como requisito de habilitação, a formação em nível superior e detivessem as competências exclusivas de fiscalização e constituição do crédito tributário pelo lançamento ou julgamento de seu processo administrativo fiscal.</a:t>
            </a:r>
          </a:p>
          <a:p>
            <a:pPr algn="just"/>
            <a:endParaRPr lang="pt-BR" sz="2000" dirty="0">
              <a:solidFill>
                <a:schemeClr val="tx2">
                  <a:lumMod val="75000"/>
                </a:schemeClr>
              </a:solidFill>
            </a:endParaRPr>
          </a:p>
        </p:txBody>
      </p:sp>
    </p:spTree>
    <p:extLst>
      <p:ext uri="{BB962C8B-B14F-4D97-AF65-F5344CB8AC3E}">
        <p14:creationId xmlns:p14="http://schemas.microsoft.com/office/powerpoint/2010/main" val="2618936665"/>
      </p:ext>
    </p:extLst>
  </p:cSld>
  <p:clrMapOvr>
    <a:masterClrMapping/>
  </p:clrMapOvr>
  <p:transition spd="slow">
    <p:push/>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267A306-3B76-4816-89FE-D9CC4D555A85}"/>
              </a:ext>
            </a:extLst>
          </p:cNvPr>
          <p:cNvSpPr>
            <a:spLocks noGrp="1"/>
          </p:cNvSpPr>
          <p:nvPr>
            <p:ph idx="1"/>
          </p:nvPr>
        </p:nvSpPr>
        <p:spPr>
          <a:xfrm>
            <a:off x="609600" y="2558764"/>
            <a:ext cx="10972800" cy="2471993"/>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2º O previsto neste artigo não acarretará qualquer prejuízo ao servidor ativo, aposentado e pensionista, preservando-se todos os efeitos legais, inclusive para fins do disposto no inciso III do § 1º do art. 40 da Constituição Federal, resguardada a aplicação das regras de transição previstas nas Emendas Constitucionais nos 41, de 19 de dezembro de 2003, e 47, de 05 de julho de 2005.</a:t>
            </a:r>
          </a:p>
          <a:p>
            <a:pPr algn="just"/>
            <a:r>
              <a:rPr lang="pt-BR" sz="2000" dirty="0">
                <a:solidFill>
                  <a:schemeClr val="tx2">
                    <a:lumMod val="75000"/>
                  </a:schemeClr>
                </a:solidFill>
                <a:latin typeface="Arial" panose="020B0604020202020204" pitchFamily="34" charset="0"/>
                <a:cs typeface="Arial" panose="020B0604020202020204" pitchFamily="34" charset="0"/>
              </a:rPr>
              <a:t>§ 3º A União, os Estados, o Distrito Federal e os Municípios, no prazo de até cento e oitenta dias após a publicação da lei complementar de que trata artigo, editarão leis adequando-se ao previsto neste artigo.</a:t>
            </a:r>
          </a:p>
          <a:p>
            <a:pPr algn="just"/>
            <a:endParaRPr lang="pt-BR" sz="2000" dirty="0">
              <a:solidFill>
                <a:schemeClr val="tx2">
                  <a:lumMod val="75000"/>
                </a:schemeClr>
              </a:solidFill>
            </a:endParaRPr>
          </a:p>
        </p:txBody>
      </p:sp>
    </p:spTree>
    <p:extLst>
      <p:ext uri="{BB962C8B-B14F-4D97-AF65-F5344CB8AC3E}">
        <p14:creationId xmlns:p14="http://schemas.microsoft.com/office/powerpoint/2010/main" val="3227756865"/>
      </p:ext>
    </p:extLst>
  </p:cSld>
  <p:clrMapOvr>
    <a:masterClrMapping/>
  </p:clrMapOvr>
  <p:transition spd="slow">
    <p:push/>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2FD6A77-D3A3-4399-82E2-1195D2065AAE}"/>
              </a:ext>
            </a:extLst>
          </p:cNvPr>
          <p:cNvSpPr>
            <a:spLocks noGrp="1"/>
          </p:cNvSpPr>
          <p:nvPr>
            <p:ph idx="1"/>
          </p:nvPr>
        </p:nvSpPr>
        <p:spPr>
          <a:xfrm>
            <a:off x="609600" y="2254029"/>
            <a:ext cx="10972800" cy="305707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13. No período compreendido entre o início do segundo e o final do quinto exercícios subsequentes ao da publicação desta Emenda Constitucional:</a:t>
            </a:r>
          </a:p>
          <a:p>
            <a:pPr algn="just"/>
            <a:r>
              <a:rPr lang="pt-BR" sz="2000" dirty="0">
                <a:solidFill>
                  <a:schemeClr val="tx2">
                    <a:lumMod val="75000"/>
                  </a:schemeClr>
                </a:solidFill>
                <a:latin typeface="Arial" panose="020B0604020202020204" pitchFamily="34" charset="0"/>
                <a:cs typeface="Arial" panose="020B0604020202020204" pitchFamily="34" charset="0"/>
              </a:rPr>
              <a:t>I - a cobrança de tributos conforme o regime especial de que trata o art. 146, III, “d”, observará o seguinte:</a:t>
            </a:r>
          </a:p>
          <a:p>
            <a:pPr algn="just"/>
            <a:r>
              <a:rPr lang="pt-BR" sz="2000" dirty="0">
                <a:solidFill>
                  <a:schemeClr val="tx2">
                    <a:lumMod val="75000"/>
                  </a:schemeClr>
                </a:solidFill>
                <a:latin typeface="Arial" panose="020B0604020202020204" pitchFamily="34" charset="0"/>
                <a:cs typeface="Arial" panose="020B0604020202020204" pitchFamily="34" charset="0"/>
              </a:rPr>
              <a:t>a) as alíquotas aplicáveis permanecerão inalteradas, mantidas as respectivas destinações de arrecadação;</a:t>
            </a:r>
          </a:p>
          <a:p>
            <a:pPr algn="just"/>
            <a:r>
              <a:rPr lang="pt-BR" sz="2000" dirty="0">
                <a:solidFill>
                  <a:schemeClr val="tx2">
                    <a:lumMod val="75000"/>
                  </a:schemeClr>
                </a:solidFill>
                <a:latin typeface="Arial" panose="020B0604020202020204" pitchFamily="34" charset="0"/>
                <a:cs typeface="Arial" panose="020B0604020202020204" pitchFamily="34" charset="0"/>
              </a:rPr>
              <a:t>b) os créditos relativos aos tributos de que tratam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155, II, 195, I, “b”, e 239, decorrentes da aquisição de bens e serviços de empresas optantes pelo regime especial serão aproveitados pelas não optantes, nos limites e condições fixados na legislação; </a:t>
            </a:r>
          </a:p>
          <a:p>
            <a:pPr algn="just"/>
            <a:endParaRPr lang="pt-BR" sz="2000" dirty="0"/>
          </a:p>
        </p:txBody>
      </p:sp>
    </p:spTree>
    <p:extLst>
      <p:ext uri="{BB962C8B-B14F-4D97-AF65-F5344CB8AC3E}">
        <p14:creationId xmlns:p14="http://schemas.microsoft.com/office/powerpoint/2010/main" val="2788427706"/>
      </p:ext>
    </p:extLst>
  </p:cSld>
  <p:clrMapOvr>
    <a:masterClrMapping/>
  </p:clrMapOvr>
  <p:transition spd="slow">
    <p:push/>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BC51F1C1-08C2-4491-8802-F194D8331BD9}"/>
              </a:ext>
            </a:extLst>
          </p:cNvPr>
          <p:cNvSpPr>
            <a:spLocks noGrp="1"/>
          </p:cNvSpPr>
          <p:nvPr>
            <p:ph idx="1"/>
          </p:nvPr>
        </p:nvSpPr>
        <p:spPr>
          <a:xfrm>
            <a:off x="609600" y="2402603"/>
            <a:ext cx="10972800" cy="2052795"/>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c) lei complementar definirá as hipóteses em que se dará o aproveitamento dos créditos mencionados na alínea “b” deste inciso na apuração do imposto de que trata o art. 155, IV, observada a proporção da substituição de arrecadação prevista no art. 5º desta Emenda Constitucional;</a:t>
            </a:r>
          </a:p>
          <a:p>
            <a:r>
              <a:rPr lang="pt-BR" sz="2000" dirty="0">
                <a:solidFill>
                  <a:schemeClr val="tx2">
                    <a:lumMod val="75000"/>
                  </a:schemeClr>
                </a:solidFill>
                <a:latin typeface="Arial" panose="020B0604020202020204" pitchFamily="34" charset="0"/>
                <a:cs typeface="Arial" panose="020B0604020202020204" pitchFamily="34" charset="0"/>
              </a:rPr>
              <a:t>II - a vedação estabelecida no art. 155, § 3º, da Constituição Federal, não se aplica aos impostos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VIII, e 155, IV, da Constituição Federal.</a:t>
            </a:r>
          </a:p>
          <a:p>
            <a:endParaRPr lang="pt-BR" sz="2000" dirty="0">
              <a:solidFill>
                <a:schemeClr val="tx2">
                  <a:lumMod val="75000"/>
                </a:schemeClr>
              </a:solidFill>
            </a:endParaRPr>
          </a:p>
        </p:txBody>
      </p:sp>
    </p:spTree>
    <p:extLst>
      <p:ext uri="{BB962C8B-B14F-4D97-AF65-F5344CB8AC3E}">
        <p14:creationId xmlns:p14="http://schemas.microsoft.com/office/powerpoint/2010/main" val="147353387"/>
      </p:ext>
    </p:extLst>
  </p:cSld>
  <p:clrMapOvr>
    <a:masterClrMapping/>
  </p:clrMapOvr>
  <p:transition spd="slow">
    <p:push/>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359AEE95-FC9B-4F8D-A5B7-30D4EF86D2BA}"/>
              </a:ext>
            </a:extLst>
          </p:cNvPr>
          <p:cNvSpPr>
            <a:spLocks noGrp="1"/>
          </p:cNvSpPr>
          <p:nvPr>
            <p:ph idx="1"/>
          </p:nvPr>
        </p:nvSpPr>
        <p:spPr>
          <a:xfrm>
            <a:off x="570689" y="2940412"/>
            <a:ext cx="10820400" cy="977176"/>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14. As alterações promovidas por esta Emenda Constitucional observarão as regras estabelecidas pelo Novo Regime Fiscal, de que trata a Emenda Constitucional nº 95, de 2016, enquanto vigentes.</a:t>
            </a:r>
          </a:p>
          <a:p>
            <a:endParaRPr lang="pt-BR" sz="2000" dirty="0"/>
          </a:p>
        </p:txBody>
      </p:sp>
    </p:spTree>
    <p:extLst>
      <p:ext uri="{BB962C8B-B14F-4D97-AF65-F5344CB8AC3E}">
        <p14:creationId xmlns:p14="http://schemas.microsoft.com/office/powerpoint/2010/main" val="3383140235"/>
      </p:ext>
    </p:extLst>
  </p:cSld>
  <p:clrMapOvr>
    <a:masterClrMapping/>
  </p:clrMapOvr>
  <p:transition spd="slow">
    <p:push/>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788766-6A20-4B00-9F1B-44D43BA8D0AA}"/>
              </a:ext>
            </a:extLst>
          </p:cNvPr>
          <p:cNvSpPr>
            <a:spLocks noGrp="1"/>
          </p:cNvSpPr>
          <p:nvPr>
            <p:ph type="title"/>
          </p:nvPr>
        </p:nvSpPr>
        <p:spPr>
          <a:xfrm>
            <a:off x="609600" y="299022"/>
            <a:ext cx="5961888" cy="542226"/>
          </a:xfrm>
        </p:spPr>
        <p:txBody>
          <a:bodyPr/>
          <a:lstStyle/>
          <a:p>
            <a:pPr algn="l"/>
            <a:r>
              <a:rPr lang="pt-BR" sz="3000" b="1" dirty="0">
                <a:latin typeface="Arial" panose="020B0604020202020204" pitchFamily="34" charset="0"/>
                <a:cs typeface="Arial" panose="020B0604020202020204" pitchFamily="34" charset="0"/>
              </a:rPr>
              <a:t>ZONA FRANCA DE MANAUS</a:t>
            </a:r>
            <a:endParaRPr lang="pt-BR" sz="30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83033759-AEC8-43B0-BB21-8293107C46BC}"/>
              </a:ext>
            </a:extLst>
          </p:cNvPr>
          <p:cNvSpPr>
            <a:spLocks noGrp="1"/>
          </p:cNvSpPr>
          <p:nvPr>
            <p:ph idx="1"/>
          </p:nvPr>
        </p:nvSpPr>
        <p:spPr>
          <a:xfrm>
            <a:off x="609600" y="2747932"/>
            <a:ext cx="10869038" cy="1362137"/>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15. Fica garantida à Zona Franca de Manaus, com suas características de área livre de comércio, de exportação e importação, e de incentivos fiscais, tratamento tributário diferenciado, pelo prazo estabelecido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40, 92 e 92-A do Ato das Disposições Constitucionais Transitórias. </a:t>
            </a:r>
          </a:p>
          <a:p>
            <a:endParaRPr lang="pt-BR" sz="2000" dirty="0">
              <a:solidFill>
                <a:schemeClr val="tx2">
                  <a:lumMod val="75000"/>
                </a:schemeClr>
              </a:solidFill>
            </a:endParaRPr>
          </a:p>
        </p:txBody>
      </p:sp>
    </p:spTree>
    <p:extLst>
      <p:ext uri="{BB962C8B-B14F-4D97-AF65-F5344CB8AC3E}">
        <p14:creationId xmlns:p14="http://schemas.microsoft.com/office/powerpoint/2010/main" val="3519276903"/>
      </p:ext>
    </p:extLst>
  </p:cSld>
  <p:clrMapOvr>
    <a:masterClrMapping/>
  </p:clrMapOvr>
  <p:transition spd="slow">
    <p:push/>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B5386C6-432A-4843-B393-9052713302E4}"/>
              </a:ext>
            </a:extLst>
          </p:cNvPr>
          <p:cNvSpPr>
            <a:spLocks noGrp="1"/>
          </p:cNvSpPr>
          <p:nvPr>
            <p:ph idx="1"/>
          </p:nvPr>
        </p:nvSpPr>
        <p:spPr>
          <a:xfrm>
            <a:off x="609600" y="2540994"/>
            <a:ext cx="10972800" cy="2774718"/>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Parágrafo único. As pessoas jurídicas que realizem operações com bens e serviços na Zona Franca de Manaus, inclusive os destinados a consumo interno, industrialização em qualquer grau, beneficiamento, agropecuária, pesca, instalação e operação de indústrias e serviços de qualquer natureza, bem como a estocagem para reexportação, gozarão, nos termos da lei complementar de trata o caput do § 7º do art. 155 da Constituição Federal, de crédito presumido do imposto sobre operações com bens e serviços fixado de forma a manter o diferencial de competitividade conferido, na data da promulgação desta Emenda Constitucional, pela legislação dos tributos por ela extintos às operações de que trata este artigo.</a:t>
            </a:r>
          </a:p>
          <a:p>
            <a:endParaRPr lang="pt-BR" sz="2000" dirty="0">
              <a:solidFill>
                <a:schemeClr val="tx2">
                  <a:lumMod val="75000"/>
                </a:schemeClr>
              </a:solidFill>
            </a:endParaRPr>
          </a:p>
        </p:txBody>
      </p:sp>
    </p:spTree>
    <p:extLst>
      <p:ext uri="{BB962C8B-B14F-4D97-AF65-F5344CB8AC3E}">
        <p14:creationId xmlns:p14="http://schemas.microsoft.com/office/powerpoint/2010/main" val="201617470"/>
      </p:ext>
    </p:extLst>
  </p:cSld>
  <p:clrMapOvr>
    <a:masterClrMapping/>
  </p:clrMapOvr>
  <p:transition spd="slow">
    <p:push/>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F0143C-C01B-40C0-9D29-D9D2D0BF6D6B}"/>
              </a:ext>
            </a:extLst>
          </p:cNvPr>
          <p:cNvSpPr>
            <a:spLocks noGrp="1"/>
          </p:cNvSpPr>
          <p:nvPr>
            <p:ph type="title"/>
          </p:nvPr>
        </p:nvSpPr>
        <p:spPr>
          <a:xfrm>
            <a:off x="609600" y="274638"/>
            <a:ext cx="5413248" cy="590994"/>
          </a:xfrm>
        </p:spPr>
        <p:txBody>
          <a:bodyPr/>
          <a:lstStyle/>
          <a:p>
            <a:pPr algn="l"/>
            <a:r>
              <a:rPr lang="pt-BR" sz="3000" b="1" dirty="0">
                <a:latin typeface="Arial" panose="020B0604020202020204" pitchFamily="34" charset="0"/>
                <a:cs typeface="Arial" panose="020B0604020202020204" pitchFamily="34" charset="0"/>
              </a:rPr>
              <a:t>REGRAS DE VIGÊNCIA</a:t>
            </a:r>
            <a:endParaRPr lang="pt-BR" sz="30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DCDCA3E3-C633-444C-B6AE-8F967BF5AD9A}"/>
              </a:ext>
            </a:extLst>
          </p:cNvPr>
          <p:cNvSpPr>
            <a:spLocks noGrp="1"/>
          </p:cNvSpPr>
          <p:nvPr>
            <p:ph idx="1"/>
          </p:nvPr>
        </p:nvSpPr>
        <p:spPr>
          <a:xfrm>
            <a:off x="609600" y="2735584"/>
            <a:ext cx="10972800" cy="1386833"/>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16. Esta Emenda Constitucional entra em vigor:</a:t>
            </a:r>
          </a:p>
          <a:p>
            <a:r>
              <a:rPr lang="pt-BR" sz="2000" dirty="0">
                <a:solidFill>
                  <a:schemeClr val="tx2">
                    <a:lumMod val="75000"/>
                  </a:schemeClr>
                </a:solidFill>
                <a:latin typeface="Arial" panose="020B0604020202020204" pitchFamily="34" charset="0"/>
                <a:cs typeface="Arial" panose="020B0604020202020204" pitchFamily="34" charset="0"/>
              </a:rPr>
              <a:t>I - a partir do segundo exercício subsequente ao de sua publicação em relação às alterações promovidas nos seguintes dispositivos: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61; 105; 153, VIII e § 6º; 155; 155-A; 161, IV; todos da Constituição Federal;</a:t>
            </a:r>
          </a:p>
          <a:p>
            <a:endParaRPr lang="pt-BR" sz="2000" dirty="0">
              <a:solidFill>
                <a:schemeClr val="tx2">
                  <a:lumMod val="75000"/>
                </a:schemeClr>
              </a:solidFill>
            </a:endParaRPr>
          </a:p>
        </p:txBody>
      </p:sp>
    </p:spTree>
    <p:extLst>
      <p:ext uri="{BB962C8B-B14F-4D97-AF65-F5344CB8AC3E}">
        <p14:creationId xmlns:p14="http://schemas.microsoft.com/office/powerpoint/2010/main" val="53346754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671589-7B94-48ED-A6EE-F8C868D33B46}"/>
              </a:ext>
            </a:extLst>
          </p:cNvPr>
          <p:cNvSpPr>
            <a:spLocks noGrp="1"/>
          </p:cNvSpPr>
          <p:nvPr>
            <p:ph type="title"/>
          </p:nvPr>
        </p:nvSpPr>
        <p:spPr>
          <a:xfrm>
            <a:off x="609600" y="274638"/>
            <a:ext cx="6876288" cy="578802"/>
          </a:xfrm>
        </p:spPr>
        <p:txBody>
          <a:bodyPr/>
          <a:lstStyle/>
          <a:p>
            <a:r>
              <a:rPr lang="pt-BR" sz="3200" b="1" i="1" dirty="0">
                <a:solidFill>
                  <a:schemeClr val="tx2">
                    <a:lumMod val="75000"/>
                  </a:schemeClr>
                </a:solidFill>
                <a:latin typeface="Arial" panose="020B0604020202020204" pitchFamily="34" charset="0"/>
                <a:cs typeface="Arial" panose="020B0604020202020204" pitchFamily="34" charset="0"/>
              </a:rPr>
              <a:t>1) PROPRIEDADE – ANO DE 2015</a:t>
            </a:r>
          </a:p>
        </p:txBody>
      </p:sp>
      <p:graphicFrame>
        <p:nvGraphicFramePr>
          <p:cNvPr id="4" name="Object 3"/>
          <p:cNvGraphicFramePr>
            <a:graphicFrameLocks noChangeAspect="1"/>
          </p:cNvGraphicFramePr>
          <p:nvPr>
            <p:extLst>
              <p:ext uri="{D42A27DB-BD31-4B8C-83A1-F6EECF244321}">
                <p14:modId xmlns:p14="http://schemas.microsoft.com/office/powerpoint/2010/main" val="550119754"/>
              </p:ext>
            </p:extLst>
          </p:nvPr>
        </p:nvGraphicFramePr>
        <p:xfrm>
          <a:off x="288615" y="2020598"/>
          <a:ext cx="11646756" cy="3002028"/>
        </p:xfrm>
        <a:graphic>
          <a:graphicData uri="http://schemas.openxmlformats.org/presentationml/2006/ole">
            <mc:AlternateContent xmlns:mc="http://schemas.openxmlformats.org/markup-compatibility/2006">
              <mc:Choice xmlns:v="urn:schemas-microsoft-com:vml" Requires="v">
                <p:oleObj spid="_x0000_s2061" name="Worksheet" r:id="rId4" imgW="5321300" imgH="1371600" progId="Excel.Sheet.12">
                  <p:embed/>
                </p:oleObj>
              </mc:Choice>
              <mc:Fallback>
                <p:oleObj name="Worksheet" r:id="rId4" imgW="5321300" imgH="1371600" progId="Excel.Sheet.12">
                  <p:embed/>
                  <p:pic>
                    <p:nvPicPr>
                      <p:cNvPr id="0" name=""/>
                      <p:cNvPicPr/>
                      <p:nvPr/>
                    </p:nvPicPr>
                    <p:blipFill>
                      <a:blip r:embed="rId5"/>
                      <a:stretch>
                        <a:fillRect/>
                      </a:stretch>
                    </p:blipFill>
                    <p:spPr>
                      <a:xfrm>
                        <a:off x="288615" y="2020598"/>
                        <a:ext cx="11646756" cy="3002028"/>
                      </a:xfrm>
                      <a:prstGeom prst="rect">
                        <a:avLst/>
                      </a:prstGeom>
                    </p:spPr>
                  </p:pic>
                </p:oleObj>
              </mc:Fallback>
            </mc:AlternateContent>
          </a:graphicData>
        </a:graphic>
      </p:graphicFrame>
    </p:spTree>
    <p:extLst>
      <p:ext uri="{BB962C8B-B14F-4D97-AF65-F5344CB8AC3E}">
        <p14:creationId xmlns:p14="http://schemas.microsoft.com/office/powerpoint/2010/main" val="3587760477"/>
      </p:ext>
    </p:extLst>
  </p:cSld>
  <p:clrMapOvr>
    <a:masterClrMapping/>
  </p:clrMapOvr>
  <p:transition spd="slow">
    <p:push/>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B19A2CA-0C3E-4AAA-BF2B-423DC2EB0F1E}"/>
              </a:ext>
            </a:extLst>
          </p:cNvPr>
          <p:cNvSpPr>
            <a:spLocks noGrp="1"/>
          </p:cNvSpPr>
          <p:nvPr>
            <p:ph idx="1"/>
          </p:nvPr>
        </p:nvSpPr>
        <p:spPr>
          <a:xfrm>
            <a:off x="609600" y="2547869"/>
            <a:ext cx="10972800" cy="1762263"/>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 - a partir do sexto exercício subsequente ao de sua publicação em relação às alterações promovidas nos seguintes dispositivos:</a:t>
            </a:r>
          </a:p>
          <a:p>
            <a:r>
              <a:rPr lang="pt-BR" sz="2000" dirty="0">
                <a:solidFill>
                  <a:schemeClr val="tx2">
                    <a:lumMod val="75000"/>
                  </a:schemeClr>
                </a:solidFill>
                <a:latin typeface="Arial" panose="020B0604020202020204" pitchFamily="34" charset="0"/>
                <a:cs typeface="Arial" panose="020B0604020202020204" pitchFamily="34" charset="0"/>
              </a:rPr>
              <a:t>a) aos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146; 149; 150; 153, IX e §§ 1º e 7º; 156-A; 157; 158, V e parágrafo único; 159; 159-A; 161, II, III e V; 167; 195; 198; 212; 239, todos da Constituição Federal;</a:t>
            </a:r>
          </a:p>
          <a:p>
            <a:r>
              <a:rPr lang="pt-BR" sz="2000" dirty="0">
                <a:solidFill>
                  <a:schemeClr val="tx2">
                    <a:lumMod val="75000"/>
                  </a:schemeClr>
                </a:solidFill>
                <a:latin typeface="Arial" panose="020B0604020202020204" pitchFamily="34" charset="0"/>
                <a:cs typeface="Arial" panose="020B0604020202020204" pitchFamily="34" charset="0"/>
              </a:rPr>
              <a:t>b) ao art. 60 do Ato das Disposições Constitucionais Transitórias;</a:t>
            </a:r>
          </a:p>
          <a:p>
            <a:pPr marL="0" indent="0" algn="just">
              <a:buNone/>
            </a:pPr>
            <a:endParaRPr lang="pt-BR" sz="2000" dirty="0">
              <a:solidFill>
                <a:schemeClr val="tx2">
                  <a:lumMod val="75000"/>
                </a:schemeClr>
              </a:solidFill>
            </a:endParaRPr>
          </a:p>
        </p:txBody>
      </p:sp>
    </p:spTree>
    <p:extLst>
      <p:ext uri="{BB962C8B-B14F-4D97-AF65-F5344CB8AC3E}">
        <p14:creationId xmlns:p14="http://schemas.microsoft.com/office/powerpoint/2010/main" val="660527708"/>
      </p:ext>
    </p:extLst>
  </p:cSld>
  <p:clrMapOvr>
    <a:masterClrMapping/>
  </p:clrMapOvr>
  <p:transition spd="slow">
    <p:push/>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943908A-D9FC-4ECC-87B6-B5E870634B91}"/>
              </a:ext>
            </a:extLst>
          </p:cNvPr>
          <p:cNvSpPr>
            <a:spLocks noGrp="1"/>
          </p:cNvSpPr>
          <p:nvPr>
            <p:ph idx="1"/>
          </p:nvPr>
        </p:nvSpPr>
        <p:spPr>
          <a:xfrm>
            <a:off x="619328" y="2421394"/>
            <a:ext cx="10972800" cy="2015213"/>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III - a partir do décimo quinto exercício subsequente ao de sua publicação em relação ao art. 158, III e VI, da Constituição Federal; </a:t>
            </a:r>
          </a:p>
          <a:p>
            <a:pPr algn="just"/>
            <a:r>
              <a:rPr lang="pt-BR" sz="2000" dirty="0">
                <a:solidFill>
                  <a:schemeClr val="tx2">
                    <a:lumMod val="75000"/>
                  </a:schemeClr>
                </a:solidFill>
                <a:latin typeface="Arial" panose="020B0604020202020204" pitchFamily="34" charset="0"/>
                <a:cs typeface="Arial" panose="020B0604020202020204" pitchFamily="34" charset="0"/>
              </a:rPr>
              <a:t>IV -  a partir da sua publicação em relação aos demais dispositivos.</a:t>
            </a:r>
          </a:p>
          <a:p>
            <a:pPr algn="just"/>
            <a:r>
              <a:rPr lang="pt-BR" sz="2000" dirty="0">
                <a:solidFill>
                  <a:schemeClr val="tx2">
                    <a:lumMod val="75000"/>
                  </a:schemeClr>
                </a:solidFill>
                <a:latin typeface="Arial" panose="020B0604020202020204" pitchFamily="34" charset="0"/>
                <a:cs typeface="Arial" panose="020B0604020202020204" pitchFamily="34" charset="0"/>
              </a:rPr>
              <a:t>Parágrafo único. As normas regulamentadoras das alterações no Sistema Tributário Nacional promovidas por esta Emenda Constitucional poderão ser editadas a partir da data da sua publicação.</a:t>
            </a:r>
          </a:p>
          <a:p>
            <a:pPr algn="just"/>
            <a:endParaRPr lang="pt-BR" dirty="0">
              <a:solidFill>
                <a:schemeClr val="tx2">
                  <a:lumMod val="75000"/>
                </a:schemeClr>
              </a:solidFill>
            </a:endParaRPr>
          </a:p>
        </p:txBody>
      </p:sp>
    </p:spTree>
    <p:extLst>
      <p:ext uri="{BB962C8B-B14F-4D97-AF65-F5344CB8AC3E}">
        <p14:creationId xmlns:p14="http://schemas.microsoft.com/office/powerpoint/2010/main" val="3209186242"/>
      </p:ext>
    </p:extLst>
  </p:cSld>
  <p:clrMapOvr>
    <a:masterClrMapping/>
  </p:clrMapOvr>
  <p:transition spd="slow">
    <p:push/>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162B5DAF-AC28-1946-A89D-05410C61FA61}"/>
              </a:ext>
            </a:extLst>
          </p:cNvPr>
          <p:cNvPicPr>
            <a:picLocks noChangeAspect="1"/>
          </p:cNvPicPr>
          <p:nvPr/>
        </p:nvPicPr>
        <p:blipFill>
          <a:blip r:embed="rId2"/>
          <a:stretch>
            <a:fillRect/>
          </a:stretch>
        </p:blipFill>
        <p:spPr>
          <a:xfrm>
            <a:off x="0" y="0"/>
            <a:ext cx="12172493" cy="1234440"/>
          </a:xfrm>
          <a:prstGeom prst="rect">
            <a:avLst/>
          </a:prstGeom>
        </p:spPr>
      </p:pic>
      <p:sp>
        <p:nvSpPr>
          <p:cNvPr id="2" name="Título 1">
            <a:extLst>
              <a:ext uri="{FF2B5EF4-FFF2-40B4-BE49-F238E27FC236}">
                <a16:creationId xmlns:a16="http://schemas.microsoft.com/office/drawing/2014/main" xmlns="" id="{B77A4711-4A50-4B85-B341-6F4AF4C2AC31}"/>
              </a:ext>
            </a:extLst>
          </p:cNvPr>
          <p:cNvSpPr>
            <a:spLocks noGrp="1"/>
          </p:cNvSpPr>
          <p:nvPr>
            <p:ph type="title"/>
          </p:nvPr>
        </p:nvSpPr>
        <p:spPr>
          <a:xfrm>
            <a:off x="1075944" y="332509"/>
            <a:ext cx="7254240" cy="794981"/>
          </a:xfrm>
        </p:spPr>
        <p:txBody>
          <a:bodyPr/>
          <a:lstStyle/>
          <a:p>
            <a:pPr algn="l"/>
            <a:r>
              <a:rPr lang="pt-BR" sz="3000" b="1" dirty="0">
                <a:solidFill>
                  <a:schemeClr val="accent2">
                    <a:lumMod val="75000"/>
                  </a:schemeClr>
                </a:solidFill>
                <a:latin typeface="Arial" panose="020B0604020202020204" pitchFamily="34" charset="0"/>
                <a:cs typeface="Arial" panose="020B0604020202020204" pitchFamily="34" charset="0"/>
              </a:rPr>
              <a:t>REGRAS DE REVOGAÇÃO</a:t>
            </a:r>
          </a:p>
        </p:txBody>
      </p:sp>
      <p:sp>
        <p:nvSpPr>
          <p:cNvPr id="3" name="Espaço Reservado para Conteúdo 2">
            <a:extLst>
              <a:ext uri="{FF2B5EF4-FFF2-40B4-BE49-F238E27FC236}">
                <a16:creationId xmlns:a16="http://schemas.microsoft.com/office/drawing/2014/main" xmlns="" id="{CDFBF84B-B445-4B91-80E0-FDB5F0D24641}"/>
              </a:ext>
            </a:extLst>
          </p:cNvPr>
          <p:cNvSpPr>
            <a:spLocks noGrp="1"/>
          </p:cNvSpPr>
          <p:nvPr>
            <p:ph idx="1"/>
          </p:nvPr>
        </p:nvSpPr>
        <p:spPr>
          <a:xfrm>
            <a:off x="609600" y="1745673"/>
            <a:ext cx="10972800" cy="5112327"/>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17. Ficam revogados a partir do sexto exercício subsequente ao da publicação desta Emenda Constitucional:</a:t>
            </a:r>
          </a:p>
          <a:p>
            <a:r>
              <a:rPr lang="pt-BR" sz="2000" dirty="0">
                <a:solidFill>
                  <a:schemeClr val="tx2">
                    <a:lumMod val="75000"/>
                  </a:schemeClr>
                </a:solidFill>
                <a:latin typeface="Arial" panose="020B0604020202020204" pitchFamily="34" charset="0"/>
                <a:cs typeface="Arial" panose="020B0604020202020204" pitchFamily="34" charset="0"/>
              </a:rPr>
              <a:t>I -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IV e V do caput e §§ 3º e 5º; 155, I e II do caput e §§ 1º a 5º; 156, III do caput e § 3º; 157, II; 158, IV; 159, II e III e § 4º; 161, I; 177, § 4º; 195, I, “b” e “c”, e IV e § 12;</a:t>
            </a:r>
          </a:p>
          <a:p>
            <a:r>
              <a:rPr lang="pt-BR" sz="2000" dirty="0">
                <a:solidFill>
                  <a:schemeClr val="tx2">
                    <a:lumMod val="75000"/>
                  </a:schemeClr>
                </a:solidFill>
                <a:latin typeface="Arial" panose="020B0604020202020204" pitchFamily="34" charset="0"/>
                <a:cs typeface="Arial" panose="020B0604020202020204" pitchFamily="34" charset="0"/>
              </a:rPr>
              <a:t>II-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60, § 5º, e 91 do Ato das Disposições Constitucionais Transitórias.</a:t>
            </a:r>
          </a:p>
          <a:p>
            <a:r>
              <a:rPr lang="pt-BR" sz="2000" dirty="0">
                <a:solidFill>
                  <a:schemeClr val="tx2">
                    <a:lumMod val="75000"/>
                  </a:schemeClr>
                </a:solidFill>
                <a:latin typeface="Arial" panose="020B0604020202020204" pitchFamily="34" charset="0"/>
                <a:cs typeface="Arial" panose="020B0604020202020204" pitchFamily="34" charset="0"/>
              </a:rPr>
              <a:t>Sala da Comissão, em  12 de  dezembro de 2018.</a:t>
            </a:r>
          </a:p>
          <a:p>
            <a:r>
              <a:rPr lang="pt-BR" sz="2000" dirty="0">
                <a:solidFill>
                  <a:schemeClr val="accent5">
                    <a:lumMod val="75000"/>
                  </a:schemeClr>
                </a:solidFill>
                <a:latin typeface="Arial" panose="020B0604020202020204" pitchFamily="34" charset="0"/>
                <a:cs typeface="Arial" panose="020B0604020202020204" pitchFamily="34" charset="0"/>
              </a:rPr>
              <a:t>Deputado HILDO ROCHA </a:t>
            </a:r>
          </a:p>
          <a:p>
            <a:r>
              <a:rPr lang="pt-BR" sz="2000" dirty="0">
                <a:solidFill>
                  <a:schemeClr val="accent5">
                    <a:lumMod val="75000"/>
                  </a:schemeClr>
                </a:solidFill>
                <a:latin typeface="Arial" panose="020B0604020202020204" pitchFamily="34" charset="0"/>
                <a:cs typeface="Arial" panose="020B0604020202020204" pitchFamily="34" charset="0"/>
              </a:rPr>
              <a:t>Presidente</a:t>
            </a:r>
          </a:p>
          <a:p>
            <a:r>
              <a:rPr lang="pt-BR" sz="2000" dirty="0">
                <a:solidFill>
                  <a:schemeClr val="accent5">
                    <a:lumMod val="75000"/>
                  </a:schemeClr>
                </a:solidFill>
                <a:latin typeface="Arial" panose="020B0604020202020204" pitchFamily="34" charset="0"/>
                <a:cs typeface="Arial" panose="020B0604020202020204" pitchFamily="34" charset="0"/>
              </a:rPr>
              <a:t>Deputado </a:t>
            </a:r>
            <a:r>
              <a:rPr lang="pt-BR" sz="2000" b="1" dirty="0">
                <a:solidFill>
                  <a:schemeClr val="accent5">
                    <a:lumMod val="75000"/>
                  </a:schemeClr>
                </a:solidFill>
                <a:latin typeface="Arial" panose="020B0604020202020204" pitchFamily="34" charset="0"/>
                <a:cs typeface="Arial" panose="020B0604020202020204" pitchFamily="34" charset="0"/>
              </a:rPr>
              <a:t>LUIZ CARLOS HAULY</a:t>
            </a:r>
            <a:r>
              <a:rPr lang="pt-BR" sz="2000" dirty="0">
                <a:solidFill>
                  <a:schemeClr val="accent5">
                    <a:lumMod val="75000"/>
                  </a:schemeClr>
                </a:solidFill>
                <a:latin typeface="Arial" panose="020B0604020202020204" pitchFamily="34" charset="0"/>
                <a:cs typeface="Arial" panose="020B0604020202020204" pitchFamily="34" charset="0"/>
              </a:rPr>
              <a:t> (PSDB/PR) </a:t>
            </a:r>
          </a:p>
          <a:p>
            <a:r>
              <a:rPr lang="pt-BR" sz="2000" dirty="0">
                <a:solidFill>
                  <a:schemeClr val="accent5">
                    <a:lumMod val="75000"/>
                  </a:schemeClr>
                </a:solidFill>
                <a:latin typeface="Arial" panose="020B0604020202020204" pitchFamily="34" charset="0"/>
                <a:cs typeface="Arial" panose="020B0604020202020204" pitchFamily="34" charset="0"/>
              </a:rPr>
              <a:t>Relator</a:t>
            </a:r>
          </a:p>
          <a:p>
            <a:endParaRPr lang="pt-BR" sz="2000" dirty="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xmlns="" id="{C56C5926-AC83-324D-88C9-F7DAB3BE1DCF}"/>
              </a:ext>
            </a:extLst>
          </p:cNvPr>
          <p:cNvPicPr>
            <a:picLocks noChangeAspect="1"/>
          </p:cNvPicPr>
          <p:nvPr/>
        </p:nvPicPr>
        <p:blipFill>
          <a:blip r:embed="rId3"/>
          <a:stretch>
            <a:fillRect/>
          </a:stretch>
        </p:blipFill>
        <p:spPr>
          <a:xfrm>
            <a:off x="-1" y="6574465"/>
            <a:ext cx="12192001" cy="283535"/>
          </a:xfrm>
          <a:prstGeom prst="rect">
            <a:avLst/>
          </a:prstGeom>
        </p:spPr>
      </p:pic>
    </p:spTree>
    <p:extLst>
      <p:ext uri="{BB962C8B-B14F-4D97-AF65-F5344CB8AC3E}">
        <p14:creationId xmlns:p14="http://schemas.microsoft.com/office/powerpoint/2010/main" val="42688278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88CF96-4191-4C9D-B530-3CB26AEB41F9}"/>
              </a:ext>
            </a:extLst>
          </p:cNvPr>
          <p:cNvSpPr>
            <a:spLocks noGrp="1"/>
          </p:cNvSpPr>
          <p:nvPr>
            <p:ph type="title"/>
          </p:nvPr>
        </p:nvSpPr>
        <p:spPr>
          <a:xfrm>
            <a:off x="609600" y="274638"/>
            <a:ext cx="4925568" cy="615378"/>
          </a:xfrm>
        </p:spPr>
        <p:txBody>
          <a:bodyPr/>
          <a:lstStyle/>
          <a:p>
            <a:r>
              <a:rPr lang="pt-BR" sz="3200" b="1" i="1" dirty="0">
                <a:solidFill>
                  <a:schemeClr val="tx2">
                    <a:lumMod val="75000"/>
                  </a:schemeClr>
                </a:solidFill>
                <a:latin typeface="Arial" panose="020B0604020202020204" pitchFamily="34" charset="0"/>
                <a:cs typeface="Arial" panose="020B0604020202020204" pitchFamily="34" charset="0"/>
              </a:rPr>
              <a:t>2) RENDA  - ANO 2015</a:t>
            </a:r>
          </a:p>
        </p:txBody>
      </p:sp>
      <p:graphicFrame>
        <p:nvGraphicFramePr>
          <p:cNvPr id="4" name="Object 3"/>
          <p:cNvGraphicFramePr>
            <a:graphicFrameLocks noChangeAspect="1"/>
          </p:cNvGraphicFramePr>
          <p:nvPr>
            <p:extLst>
              <p:ext uri="{D42A27DB-BD31-4B8C-83A1-F6EECF244321}">
                <p14:modId xmlns:p14="http://schemas.microsoft.com/office/powerpoint/2010/main" val="1151467164"/>
              </p:ext>
            </p:extLst>
          </p:nvPr>
        </p:nvGraphicFramePr>
        <p:xfrm>
          <a:off x="536101" y="2366983"/>
          <a:ext cx="11006830" cy="1654965"/>
        </p:xfrm>
        <a:graphic>
          <a:graphicData uri="http://schemas.openxmlformats.org/presentationml/2006/ole">
            <mc:AlternateContent xmlns:mc="http://schemas.openxmlformats.org/markup-compatibility/2006">
              <mc:Choice xmlns:v="urn:schemas-microsoft-com:vml" Requires="v">
                <p:oleObj spid="_x0000_s3085" name="Worksheet" r:id="rId4" imgW="5321300" imgH="800100" progId="Excel.Sheet.12">
                  <p:embed/>
                </p:oleObj>
              </mc:Choice>
              <mc:Fallback>
                <p:oleObj name="Worksheet" r:id="rId4" imgW="5321300" imgH="800100" progId="Excel.Sheet.12">
                  <p:embed/>
                  <p:pic>
                    <p:nvPicPr>
                      <p:cNvPr id="0" name=""/>
                      <p:cNvPicPr/>
                      <p:nvPr/>
                    </p:nvPicPr>
                    <p:blipFill>
                      <a:blip r:embed="rId5"/>
                      <a:stretch>
                        <a:fillRect/>
                      </a:stretch>
                    </p:blipFill>
                    <p:spPr>
                      <a:xfrm>
                        <a:off x="536101" y="2366983"/>
                        <a:ext cx="11006830" cy="1654965"/>
                      </a:xfrm>
                      <a:prstGeom prst="rect">
                        <a:avLst/>
                      </a:prstGeom>
                    </p:spPr>
                  </p:pic>
                </p:oleObj>
              </mc:Fallback>
            </mc:AlternateContent>
          </a:graphicData>
        </a:graphic>
      </p:graphicFrame>
    </p:spTree>
    <p:extLst>
      <p:ext uri="{BB962C8B-B14F-4D97-AF65-F5344CB8AC3E}">
        <p14:creationId xmlns:p14="http://schemas.microsoft.com/office/powerpoint/2010/main" val="3826605103"/>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7A6C67F-7C02-409A-AFCC-F254CA6D780D}"/>
              </a:ext>
            </a:extLst>
          </p:cNvPr>
          <p:cNvSpPr>
            <a:spLocks noGrp="1"/>
          </p:cNvSpPr>
          <p:nvPr>
            <p:ph type="title"/>
          </p:nvPr>
        </p:nvSpPr>
        <p:spPr>
          <a:xfrm>
            <a:off x="1129437" y="292101"/>
            <a:ext cx="4713164" cy="657224"/>
          </a:xfrm>
        </p:spPr>
        <p:txBody>
          <a:bodyPr/>
          <a:lstStyle/>
          <a:p>
            <a:r>
              <a:rPr lang="pt-BR" sz="2800" b="1" dirty="0">
                <a:latin typeface="Arial" panose="020B0604020202020204" pitchFamily="34" charset="0"/>
                <a:cs typeface="Arial" panose="020B0604020202020204" pitchFamily="34" charset="0"/>
              </a:rPr>
              <a:t>3) CONSUMO – ANO 2015</a:t>
            </a:r>
          </a:p>
        </p:txBody>
      </p:sp>
      <p:sp>
        <p:nvSpPr>
          <p:cNvPr id="30723" name="Rectangle 81"/>
          <p:cNvSpPr>
            <a:spLocks noChangeArrowheads="1"/>
          </p:cNvSpPr>
          <p:nvPr/>
        </p:nvSpPr>
        <p:spPr bwMode="auto">
          <a:xfrm>
            <a:off x="3282950" y="949325"/>
            <a:ext cx="1588"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24" name="Rectangle 83"/>
          <p:cNvSpPr>
            <a:spLocks noChangeArrowheads="1"/>
          </p:cNvSpPr>
          <p:nvPr/>
        </p:nvSpPr>
        <p:spPr bwMode="auto">
          <a:xfrm>
            <a:off x="3284538" y="949325"/>
            <a:ext cx="4762"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26" name="Rectangle 88"/>
          <p:cNvSpPr>
            <a:spLocks noChangeArrowheads="1"/>
          </p:cNvSpPr>
          <p:nvPr/>
        </p:nvSpPr>
        <p:spPr bwMode="auto">
          <a:xfrm>
            <a:off x="5454650" y="949325"/>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28" name="Rectangle 93"/>
          <p:cNvSpPr>
            <a:spLocks noChangeArrowheads="1"/>
          </p:cNvSpPr>
          <p:nvPr/>
        </p:nvSpPr>
        <p:spPr bwMode="auto">
          <a:xfrm>
            <a:off x="6624638" y="949325"/>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0" name="Rectangle 98"/>
          <p:cNvSpPr>
            <a:spLocks noChangeArrowheads="1"/>
          </p:cNvSpPr>
          <p:nvPr/>
        </p:nvSpPr>
        <p:spPr bwMode="auto">
          <a:xfrm>
            <a:off x="7880350" y="949325"/>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2" name="Rectangle 103"/>
          <p:cNvSpPr>
            <a:spLocks noChangeArrowheads="1"/>
          </p:cNvSpPr>
          <p:nvPr/>
        </p:nvSpPr>
        <p:spPr bwMode="auto">
          <a:xfrm>
            <a:off x="8772526" y="949325"/>
            <a:ext cx="4763"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4" name="Rectangle 134"/>
          <p:cNvSpPr>
            <a:spLocks noChangeArrowheads="1"/>
          </p:cNvSpPr>
          <p:nvPr/>
        </p:nvSpPr>
        <p:spPr bwMode="auto">
          <a:xfrm>
            <a:off x="6624638" y="1189038"/>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5" name="Rectangle 139"/>
          <p:cNvSpPr>
            <a:spLocks noChangeArrowheads="1"/>
          </p:cNvSpPr>
          <p:nvPr/>
        </p:nvSpPr>
        <p:spPr bwMode="auto">
          <a:xfrm>
            <a:off x="7880350" y="1189038"/>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7" name="Rectangle 165"/>
          <p:cNvSpPr>
            <a:spLocks noChangeArrowheads="1"/>
          </p:cNvSpPr>
          <p:nvPr/>
        </p:nvSpPr>
        <p:spPr bwMode="auto">
          <a:xfrm>
            <a:off x="5706016" y="1428750"/>
            <a:ext cx="4762"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8" name="Rectangle 170"/>
          <p:cNvSpPr>
            <a:spLocks noChangeArrowheads="1"/>
          </p:cNvSpPr>
          <p:nvPr/>
        </p:nvSpPr>
        <p:spPr bwMode="auto">
          <a:xfrm>
            <a:off x="5705222" y="1428750"/>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39" name="Rectangle 175"/>
          <p:cNvSpPr>
            <a:spLocks noChangeArrowheads="1"/>
          </p:cNvSpPr>
          <p:nvPr/>
        </p:nvSpPr>
        <p:spPr bwMode="auto">
          <a:xfrm>
            <a:off x="5705222" y="1428750"/>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0" name="Rectangle 180"/>
          <p:cNvSpPr>
            <a:spLocks noChangeArrowheads="1"/>
          </p:cNvSpPr>
          <p:nvPr/>
        </p:nvSpPr>
        <p:spPr bwMode="auto">
          <a:xfrm>
            <a:off x="5705222" y="1428750"/>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1" name="Rectangle 185"/>
          <p:cNvSpPr>
            <a:spLocks noChangeArrowheads="1"/>
          </p:cNvSpPr>
          <p:nvPr/>
        </p:nvSpPr>
        <p:spPr bwMode="auto">
          <a:xfrm>
            <a:off x="5706016" y="1428750"/>
            <a:ext cx="4763"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3" name="Rectangle 206"/>
          <p:cNvSpPr>
            <a:spLocks noChangeArrowheads="1"/>
          </p:cNvSpPr>
          <p:nvPr/>
        </p:nvSpPr>
        <p:spPr bwMode="auto">
          <a:xfrm>
            <a:off x="5706016" y="1668463"/>
            <a:ext cx="4762"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4" name="Rectangle 211"/>
          <p:cNvSpPr>
            <a:spLocks noChangeArrowheads="1"/>
          </p:cNvSpPr>
          <p:nvPr/>
        </p:nvSpPr>
        <p:spPr bwMode="auto">
          <a:xfrm>
            <a:off x="5705222" y="1668463"/>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5" name="Rectangle 216"/>
          <p:cNvSpPr>
            <a:spLocks noChangeArrowheads="1"/>
          </p:cNvSpPr>
          <p:nvPr/>
        </p:nvSpPr>
        <p:spPr bwMode="auto">
          <a:xfrm>
            <a:off x="5705222" y="1668463"/>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6" name="Rectangle 221"/>
          <p:cNvSpPr>
            <a:spLocks noChangeArrowheads="1"/>
          </p:cNvSpPr>
          <p:nvPr/>
        </p:nvSpPr>
        <p:spPr bwMode="auto">
          <a:xfrm>
            <a:off x="5705222" y="1668463"/>
            <a:ext cx="6350"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sp>
        <p:nvSpPr>
          <p:cNvPr id="30747" name="Rectangle 226"/>
          <p:cNvSpPr>
            <a:spLocks noChangeArrowheads="1"/>
          </p:cNvSpPr>
          <p:nvPr/>
        </p:nvSpPr>
        <p:spPr bwMode="auto">
          <a:xfrm>
            <a:off x="5706016" y="1668463"/>
            <a:ext cx="4763"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US" altLang="pt-BR"/>
          </a:p>
        </p:txBody>
      </p:sp>
      <p:graphicFrame>
        <p:nvGraphicFramePr>
          <p:cNvPr id="3" name="Object 2"/>
          <p:cNvGraphicFramePr>
            <a:graphicFrameLocks noChangeAspect="1"/>
          </p:cNvGraphicFramePr>
          <p:nvPr>
            <p:extLst>
              <p:ext uri="{D42A27DB-BD31-4B8C-83A1-F6EECF244321}">
                <p14:modId xmlns:p14="http://schemas.microsoft.com/office/powerpoint/2010/main" val="1573190896"/>
              </p:ext>
            </p:extLst>
          </p:nvPr>
        </p:nvGraphicFramePr>
        <p:xfrm>
          <a:off x="1907883" y="1309536"/>
          <a:ext cx="7542732" cy="5371685"/>
        </p:xfrm>
        <a:graphic>
          <a:graphicData uri="http://schemas.openxmlformats.org/presentationml/2006/ole">
            <mc:AlternateContent xmlns:mc="http://schemas.openxmlformats.org/markup-compatibility/2006">
              <mc:Choice xmlns:v="urn:schemas-microsoft-com:vml" Requires="v">
                <p:oleObj spid="_x0000_s1037" name="Worksheet" r:id="rId5" imgW="4495800" imgH="3467100" progId="Excel.Sheet.12">
                  <p:embed/>
                </p:oleObj>
              </mc:Choice>
              <mc:Fallback>
                <p:oleObj name="Worksheet" r:id="rId5" imgW="4495800" imgH="3467100" progId="Excel.Sheet.12">
                  <p:embed/>
                  <p:pic>
                    <p:nvPicPr>
                      <p:cNvPr id="0" name=""/>
                      <p:cNvPicPr/>
                      <p:nvPr/>
                    </p:nvPicPr>
                    <p:blipFill>
                      <a:blip r:embed="rId6"/>
                      <a:stretch>
                        <a:fillRect/>
                      </a:stretch>
                    </p:blipFill>
                    <p:spPr>
                      <a:xfrm>
                        <a:off x="1907883" y="1309536"/>
                        <a:ext cx="7542732" cy="5371685"/>
                      </a:xfrm>
                      <a:prstGeom prst="rect">
                        <a:avLst/>
                      </a:prstGeom>
                    </p:spPr>
                  </p:pic>
                </p:oleObj>
              </mc:Fallback>
            </mc:AlternateContent>
          </a:graphicData>
        </a:graphic>
      </p:graphicFrame>
    </p:spTree>
    <p:extLst>
      <p:ext uri="{BB962C8B-B14F-4D97-AF65-F5344CB8AC3E}">
        <p14:creationId xmlns:p14="http://schemas.microsoft.com/office/powerpoint/2010/main" val="77930576"/>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6C46C2-03B6-491F-B97E-64EF5E2270AE}"/>
              </a:ext>
            </a:extLst>
          </p:cNvPr>
          <p:cNvSpPr>
            <a:spLocks noGrp="1"/>
          </p:cNvSpPr>
          <p:nvPr>
            <p:ph type="title"/>
          </p:nvPr>
        </p:nvSpPr>
        <p:spPr>
          <a:xfrm>
            <a:off x="609599" y="274637"/>
            <a:ext cx="8035303" cy="629177"/>
          </a:xfrm>
        </p:spPr>
        <p:txBody>
          <a:bodyPr/>
          <a:lstStyle/>
          <a:p>
            <a:pPr algn="l"/>
            <a:r>
              <a:rPr lang="pt-BR" sz="3200" b="1" i="1" dirty="0">
                <a:solidFill>
                  <a:schemeClr val="tx2">
                    <a:lumMod val="75000"/>
                  </a:schemeClr>
                </a:solidFill>
                <a:latin typeface="Arial" panose="020B0604020202020204" pitchFamily="34" charset="0"/>
                <a:cs typeface="Arial" panose="020B0604020202020204" pitchFamily="34" charset="0"/>
              </a:rPr>
              <a:t> </a:t>
            </a:r>
            <a:r>
              <a:rPr lang="pt-BR" sz="3200" b="1" i="1" dirty="0" smtClean="0">
                <a:solidFill>
                  <a:schemeClr val="tx2">
                    <a:lumMod val="75000"/>
                  </a:schemeClr>
                </a:solidFill>
                <a:latin typeface="Arial" panose="020B0604020202020204" pitchFamily="34" charset="0"/>
                <a:cs typeface="Arial" panose="020B0604020202020204" pitchFamily="34" charset="0"/>
              </a:rPr>
              <a:t>PREVIDÊNCIA </a:t>
            </a:r>
            <a:r>
              <a:rPr lang="mr-IN" sz="3200" b="1" i="1" dirty="0" smtClean="0">
                <a:solidFill>
                  <a:schemeClr val="tx2">
                    <a:lumMod val="75000"/>
                  </a:schemeClr>
                </a:solidFill>
                <a:latin typeface="Arial" panose="020B0604020202020204" pitchFamily="34" charset="0"/>
                <a:cs typeface="Arial" panose="020B0604020202020204" pitchFamily="34" charset="0"/>
              </a:rPr>
              <a:t>–</a:t>
            </a:r>
            <a:r>
              <a:rPr lang="pt-BR" sz="3200" b="1" i="1" dirty="0" smtClean="0">
                <a:solidFill>
                  <a:schemeClr val="tx2">
                    <a:lumMod val="75000"/>
                  </a:schemeClr>
                </a:solidFill>
                <a:latin typeface="Arial" panose="020B0604020202020204" pitchFamily="34" charset="0"/>
                <a:cs typeface="Arial" panose="020B0604020202020204" pitchFamily="34" charset="0"/>
              </a:rPr>
              <a:t> ANO 2015 </a:t>
            </a:r>
            <a:endParaRPr lang="pt-BR" sz="3200" b="1" i="1"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73305997"/>
              </p:ext>
            </p:extLst>
          </p:nvPr>
        </p:nvGraphicFramePr>
        <p:xfrm>
          <a:off x="253398" y="2076332"/>
          <a:ext cx="11380175" cy="2525910"/>
        </p:xfrm>
        <a:graphic>
          <a:graphicData uri="http://schemas.openxmlformats.org/presentationml/2006/ole">
            <mc:AlternateContent xmlns:mc="http://schemas.openxmlformats.org/markup-compatibility/2006">
              <mc:Choice xmlns:v="urn:schemas-microsoft-com:vml" Requires="v">
                <p:oleObj spid="_x0000_s4109" name="Worksheet" r:id="rId4" imgW="5321300" imgH="1181100" progId="Excel.Sheet.12">
                  <p:embed/>
                </p:oleObj>
              </mc:Choice>
              <mc:Fallback>
                <p:oleObj name="Worksheet" r:id="rId4" imgW="5321300" imgH="1181100" progId="Excel.Sheet.12">
                  <p:embed/>
                  <p:pic>
                    <p:nvPicPr>
                      <p:cNvPr id="0" name=""/>
                      <p:cNvPicPr/>
                      <p:nvPr/>
                    </p:nvPicPr>
                    <p:blipFill>
                      <a:blip r:embed="rId5"/>
                      <a:stretch>
                        <a:fillRect/>
                      </a:stretch>
                    </p:blipFill>
                    <p:spPr>
                      <a:xfrm>
                        <a:off x="253398" y="2076332"/>
                        <a:ext cx="11380175" cy="2525910"/>
                      </a:xfrm>
                      <a:prstGeom prst="rect">
                        <a:avLst/>
                      </a:prstGeom>
                    </p:spPr>
                  </p:pic>
                </p:oleObj>
              </mc:Fallback>
            </mc:AlternateContent>
          </a:graphicData>
        </a:graphic>
      </p:graphicFrame>
    </p:spTree>
    <p:extLst>
      <p:ext uri="{BB962C8B-B14F-4D97-AF65-F5344CB8AC3E}">
        <p14:creationId xmlns:p14="http://schemas.microsoft.com/office/powerpoint/2010/main" val="3515038655"/>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049" y="1731264"/>
            <a:ext cx="9457818" cy="4503373"/>
          </a:xfrm>
          <a:prstGeom prst="rect">
            <a:avLst/>
          </a:prstGeom>
        </p:spPr>
      </p:pic>
      <p:sp>
        <p:nvSpPr>
          <p:cNvPr id="4" name="CaixaDeTexto 3"/>
          <p:cNvSpPr txBox="1"/>
          <p:nvPr/>
        </p:nvSpPr>
        <p:spPr>
          <a:xfrm>
            <a:off x="460333" y="316992"/>
            <a:ext cx="8135027" cy="579492"/>
          </a:xfrm>
          <a:prstGeom prst="rect">
            <a:avLst/>
          </a:prstGeom>
          <a:noFill/>
        </p:spPr>
        <p:txBody>
          <a:bodyPr wrap="square" rtlCol="0">
            <a:spAutoFit/>
          </a:bodyPr>
          <a:lstStyle/>
          <a:p>
            <a:pPr algn="ctr"/>
            <a:r>
              <a:rPr lang="pt-BR" sz="3200" b="1" i="1" dirty="0">
                <a:solidFill>
                  <a:schemeClr val="tx2">
                    <a:lumMod val="75000"/>
                  </a:schemeClr>
                </a:solidFill>
                <a:latin typeface="Arial" panose="020B0604020202020204" pitchFamily="34" charset="0"/>
                <a:cs typeface="Arial" panose="020B0604020202020204" pitchFamily="34" charset="0"/>
              </a:rPr>
              <a:t>COMPARATIVO DAS BASES NO MUNDO</a:t>
            </a:r>
          </a:p>
        </p:txBody>
      </p:sp>
      <p:pic>
        <p:nvPicPr>
          <p:cNvPr id="5" name="Imagem 4">
            <a:extLst>
              <a:ext uri="{FF2B5EF4-FFF2-40B4-BE49-F238E27FC236}">
                <a16:creationId xmlns:a16="http://schemas.microsoft.com/office/drawing/2014/main" xmlns="" id="{A5A59311-2AFF-3E4D-B521-C9FEFEBCE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53" y="1319639"/>
            <a:ext cx="10525215" cy="5011618"/>
          </a:xfrm>
          <a:prstGeom prst="rect">
            <a:avLst/>
          </a:prstGeom>
        </p:spPr>
      </p:pic>
      <p:sp>
        <p:nvSpPr>
          <p:cNvPr id="2" name="Seta para a Direita 1">
            <a:extLst>
              <a:ext uri="{FF2B5EF4-FFF2-40B4-BE49-F238E27FC236}">
                <a16:creationId xmlns:a16="http://schemas.microsoft.com/office/drawing/2014/main" xmlns="" id="{CD719BEF-199E-6241-812C-9F65D7AA32C5}"/>
              </a:ext>
            </a:extLst>
          </p:cNvPr>
          <p:cNvSpPr/>
          <p:nvPr/>
        </p:nvSpPr>
        <p:spPr bwMode="auto">
          <a:xfrm>
            <a:off x="699412" y="4920799"/>
            <a:ext cx="513850" cy="254524"/>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6" name="Seta para a Direita 5">
            <a:extLst>
              <a:ext uri="{FF2B5EF4-FFF2-40B4-BE49-F238E27FC236}">
                <a16:creationId xmlns:a16="http://schemas.microsoft.com/office/drawing/2014/main" xmlns="" id="{8E67843C-83A2-4D43-A0A1-669E6249F264}"/>
              </a:ext>
            </a:extLst>
          </p:cNvPr>
          <p:cNvSpPr/>
          <p:nvPr/>
        </p:nvSpPr>
        <p:spPr bwMode="auto">
          <a:xfrm>
            <a:off x="699412" y="5184749"/>
            <a:ext cx="513850" cy="254524"/>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7" name="Seta para a Direita 6">
            <a:extLst>
              <a:ext uri="{FF2B5EF4-FFF2-40B4-BE49-F238E27FC236}">
                <a16:creationId xmlns:a16="http://schemas.microsoft.com/office/drawing/2014/main" xmlns="" id="{212045D6-0BF3-2F4C-BF6F-F3C8E5489E40}"/>
              </a:ext>
            </a:extLst>
          </p:cNvPr>
          <p:cNvSpPr/>
          <p:nvPr/>
        </p:nvSpPr>
        <p:spPr bwMode="auto">
          <a:xfrm>
            <a:off x="699412" y="3426669"/>
            <a:ext cx="513850" cy="254524"/>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4806223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xmlns="" id="{14A3BA3B-AB28-DB44-A001-90393C526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56"/>
            <a:ext cx="12273699" cy="6903956"/>
          </a:xfrm>
          <a:prstGeom prst="rect">
            <a:avLst/>
          </a:prstGeom>
        </p:spPr>
      </p:pic>
      <p:sp>
        <p:nvSpPr>
          <p:cNvPr id="5" name="CaixaDeTexto 4">
            <a:extLst>
              <a:ext uri="{FF2B5EF4-FFF2-40B4-BE49-F238E27FC236}">
                <a16:creationId xmlns:a16="http://schemas.microsoft.com/office/drawing/2014/main" xmlns="" id="{8E3F4151-22B2-FE44-A7FC-1003D5785C37}"/>
              </a:ext>
            </a:extLst>
          </p:cNvPr>
          <p:cNvSpPr txBox="1"/>
          <p:nvPr/>
        </p:nvSpPr>
        <p:spPr>
          <a:xfrm>
            <a:off x="2147743" y="2459504"/>
            <a:ext cx="7896515" cy="3077766"/>
          </a:xfrm>
          <a:prstGeom prst="rect">
            <a:avLst/>
          </a:prstGeom>
          <a:noFill/>
        </p:spPr>
        <p:txBody>
          <a:bodyPr wrap="square" rtlCol="0">
            <a:spAutoFit/>
          </a:bodyPr>
          <a:lstStyle/>
          <a:p>
            <a:pPr algn="ctr"/>
            <a:r>
              <a:rPr lang="pt-BR" sz="4000" b="1" dirty="0">
                <a:solidFill>
                  <a:schemeClr val="bg1"/>
                </a:solidFill>
                <a:latin typeface="Arial" panose="020B0604020202020204" pitchFamily="34" charset="0"/>
                <a:cs typeface="Arial" panose="020B0604020202020204" pitchFamily="34" charset="0"/>
              </a:rPr>
              <a:t>APRESENTAÇÃO Nº </a:t>
            </a:r>
            <a:r>
              <a:rPr lang="pt-BR" sz="4000" b="1" dirty="0" smtClean="0">
                <a:solidFill>
                  <a:schemeClr val="bg1"/>
                </a:solidFill>
                <a:latin typeface="Arial" panose="020B0604020202020204" pitchFamily="34" charset="0"/>
                <a:cs typeface="Arial" panose="020B0604020202020204" pitchFamily="34" charset="0"/>
              </a:rPr>
              <a:t>207</a:t>
            </a:r>
            <a:endParaRPr lang="pt-BR" sz="4000" b="1" dirty="0">
              <a:solidFill>
                <a:schemeClr val="bg1"/>
              </a:solidFill>
              <a:latin typeface="Arial" panose="020B0604020202020204" pitchFamily="34" charset="0"/>
              <a:cs typeface="Arial" panose="020B0604020202020204" pitchFamily="34" charset="0"/>
            </a:endParaRPr>
          </a:p>
          <a:p>
            <a:pPr algn="ctr"/>
            <a:r>
              <a:rPr lang="pt-BR" sz="4000" b="1" dirty="0">
                <a:solidFill>
                  <a:schemeClr val="bg1"/>
                </a:solidFill>
                <a:latin typeface="Arial" panose="020B0604020202020204" pitchFamily="34" charset="0"/>
                <a:cs typeface="Arial" panose="020B0604020202020204" pitchFamily="34" charset="0"/>
              </a:rPr>
              <a:t>REFORMA TRIBUTÁRIA</a:t>
            </a:r>
          </a:p>
          <a:p>
            <a:pPr algn="ctr"/>
            <a:r>
              <a:rPr lang="pt-BR" sz="4000" b="1" dirty="0">
                <a:solidFill>
                  <a:schemeClr val="bg1"/>
                </a:solidFill>
                <a:latin typeface="Arial" panose="020B0604020202020204" pitchFamily="34" charset="0"/>
                <a:cs typeface="Arial" panose="020B0604020202020204" pitchFamily="34" charset="0"/>
              </a:rPr>
              <a:t>PARA </a:t>
            </a:r>
            <a:r>
              <a:rPr lang="pt-BR" sz="4000" b="1" dirty="0" smtClean="0">
                <a:solidFill>
                  <a:schemeClr val="bg1"/>
                </a:solidFill>
                <a:latin typeface="Arial" panose="020B0604020202020204" pitchFamily="34" charset="0"/>
                <a:cs typeface="Arial" panose="020B0604020202020204" pitchFamily="34" charset="0"/>
              </a:rPr>
              <a:t>CFT</a:t>
            </a:r>
            <a:endParaRPr lang="pt-BR" sz="4000" b="1" dirty="0">
              <a:solidFill>
                <a:schemeClr val="bg1"/>
              </a:solidFill>
              <a:latin typeface="Arial" panose="020B0604020202020204" pitchFamily="34" charset="0"/>
              <a:cs typeface="Arial" panose="020B0604020202020204" pitchFamily="34" charset="0"/>
            </a:endParaRPr>
          </a:p>
          <a:p>
            <a:pPr algn="ctr"/>
            <a:endParaRPr lang="pt-BR" sz="5400" b="1" dirty="0" smtClean="0">
              <a:solidFill>
                <a:schemeClr val="bg1"/>
              </a:solidFill>
              <a:latin typeface="Arial" panose="020B0604020202020204" pitchFamily="34" charset="0"/>
              <a:cs typeface="Arial" panose="020B0604020202020204" pitchFamily="34" charset="0"/>
            </a:endParaRPr>
          </a:p>
          <a:p>
            <a:pPr algn="ctr"/>
            <a:r>
              <a:rPr lang="pt-BR" sz="2000" b="1" smtClean="0">
                <a:solidFill>
                  <a:schemeClr val="bg1"/>
                </a:solidFill>
                <a:latin typeface="Arial" panose="020B0604020202020204" pitchFamily="34" charset="0"/>
                <a:cs typeface="Arial" panose="020B0604020202020204" pitchFamily="34" charset="0"/>
              </a:rPr>
              <a:t>BRASILIA 13.08.2019</a:t>
            </a:r>
            <a:endParaRPr lang="pt-BR" sz="2000" b="1" dirty="0">
              <a:solidFill>
                <a:schemeClr val="bg1"/>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xmlns="" id="{162E5643-025A-E841-838C-D5EAC801AF29}"/>
              </a:ext>
            </a:extLst>
          </p:cNvPr>
          <p:cNvSpPr/>
          <p:nvPr/>
        </p:nvSpPr>
        <p:spPr>
          <a:xfrm>
            <a:off x="8596009" y="4942826"/>
            <a:ext cx="3595991" cy="1969770"/>
          </a:xfrm>
          <a:prstGeom prst="rect">
            <a:avLst/>
          </a:prstGeom>
        </p:spPr>
        <p:txBody>
          <a:bodyPr wrap="square">
            <a:spAutoFit/>
          </a:bodyPr>
          <a:lstStyle/>
          <a:p>
            <a:r>
              <a:rPr lang="pt-BR" sz="3200" dirty="0">
                <a:solidFill>
                  <a:schemeClr val="bg1"/>
                </a:solidFill>
                <a:latin typeface="Arial" panose="020B0604020202020204" pitchFamily="34" charset="0"/>
                <a:cs typeface="Arial" panose="020B0604020202020204" pitchFamily="34" charset="0"/>
              </a:rPr>
              <a:t>Luiz Carlos Hauly</a:t>
            </a:r>
          </a:p>
          <a:p>
            <a:r>
              <a:rPr lang="pt-BR" dirty="0">
                <a:solidFill>
                  <a:schemeClr val="bg1"/>
                </a:solidFill>
                <a:latin typeface="Arial" panose="020B0604020202020204" pitchFamily="34" charset="0"/>
                <a:cs typeface="Arial" panose="020B0604020202020204" pitchFamily="34" charset="0"/>
              </a:rPr>
              <a:t>ECONOMISTA,</a:t>
            </a:r>
          </a:p>
          <a:p>
            <a:r>
              <a:rPr lang="pt-BR" dirty="0">
                <a:solidFill>
                  <a:schemeClr val="bg1"/>
                </a:solidFill>
                <a:latin typeface="Arial" panose="020B0604020202020204" pitchFamily="34" charset="0"/>
                <a:cs typeface="Arial" panose="020B0604020202020204" pitchFamily="34" charset="0"/>
              </a:rPr>
              <a:t>ESPECIALISTA TRIBUTÁRIO</a:t>
            </a:r>
          </a:p>
          <a:p>
            <a:r>
              <a:rPr lang="pt-BR" dirty="0">
                <a:solidFill>
                  <a:schemeClr val="bg1"/>
                </a:solidFill>
                <a:latin typeface="Arial" panose="020B0604020202020204" pitchFamily="34" charset="0"/>
                <a:cs typeface="Arial" panose="020B0604020202020204" pitchFamily="34" charset="0"/>
              </a:rPr>
              <a:t>DEPUTADO FEDERAL</a:t>
            </a:r>
          </a:p>
          <a:p>
            <a:r>
              <a:rPr lang="pt-BR" dirty="0">
                <a:solidFill>
                  <a:schemeClr val="bg1"/>
                </a:solidFill>
                <a:latin typeface="Arial" panose="020B0604020202020204" pitchFamily="34" charset="0"/>
                <a:cs typeface="Arial" panose="020B0604020202020204" pitchFamily="34" charset="0"/>
              </a:rPr>
              <a:t>POR SETE MANDATOS 1991/2019</a:t>
            </a:r>
          </a:p>
        </p:txBody>
      </p:sp>
    </p:spTree>
    <p:extLst>
      <p:ext uri="{BB962C8B-B14F-4D97-AF65-F5344CB8AC3E}">
        <p14:creationId xmlns:p14="http://schemas.microsoft.com/office/powerpoint/2010/main" val="2057439030"/>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3CBEDD-4F94-4481-AF10-8460502F8453}"/>
              </a:ext>
            </a:extLst>
          </p:cNvPr>
          <p:cNvSpPr>
            <a:spLocks noGrp="1"/>
          </p:cNvSpPr>
          <p:nvPr>
            <p:ph type="title"/>
          </p:nvPr>
        </p:nvSpPr>
        <p:spPr>
          <a:xfrm>
            <a:off x="0" y="0"/>
            <a:ext cx="8460658" cy="964227"/>
          </a:xfrm>
        </p:spPr>
        <p:txBody>
          <a:bodyPr/>
          <a:lstStyle/>
          <a:p>
            <a:r>
              <a:rPr lang="pt-BR" altLang="pt-BR" sz="3200" b="1" i="1" dirty="0">
                <a:latin typeface="Arial" panose="020B0604020202020204" pitchFamily="34" charset="0"/>
                <a:cs typeface="Arial" panose="020B0604020202020204" pitchFamily="34" charset="0"/>
              </a:rPr>
              <a:t>RENÚNCIA TRIBUTÁRIA FEDERAL: </a:t>
            </a:r>
            <a:br>
              <a:rPr lang="pt-BR" altLang="pt-BR" sz="3200" b="1" i="1" dirty="0">
                <a:latin typeface="Arial" panose="020B0604020202020204" pitchFamily="34" charset="0"/>
                <a:cs typeface="Arial" panose="020B0604020202020204" pitchFamily="34" charset="0"/>
              </a:rPr>
            </a:br>
            <a:r>
              <a:rPr lang="pt-BR" altLang="pt-BR" sz="3200" b="1" i="1" dirty="0">
                <a:latin typeface="Arial" panose="020B0604020202020204" pitchFamily="34" charset="0"/>
                <a:cs typeface="Arial" panose="020B0604020202020204" pitchFamily="34" charset="0"/>
              </a:rPr>
              <a:t>R$ </a:t>
            </a:r>
            <a:r>
              <a:rPr lang="pt-BR" sz="3200" b="1" dirty="0">
                <a:solidFill>
                  <a:schemeClr val="accent2">
                    <a:lumMod val="75000"/>
                  </a:schemeClr>
                </a:solidFill>
                <a:latin typeface="Arial" panose="020B0604020202020204" pitchFamily="34" charset="0"/>
                <a:cs typeface="Arial" panose="020B0604020202020204" pitchFamily="34" charset="0"/>
              </a:rPr>
              <a:t>306 BILHÕES/ ANO</a:t>
            </a:r>
            <a:br>
              <a:rPr lang="pt-BR" sz="3200" b="1" dirty="0">
                <a:solidFill>
                  <a:schemeClr val="accent2">
                    <a:lumMod val="75000"/>
                  </a:schemeClr>
                </a:solidFill>
                <a:latin typeface="Arial" panose="020B0604020202020204" pitchFamily="34" charset="0"/>
                <a:cs typeface="Arial" panose="020B0604020202020204" pitchFamily="34" charset="0"/>
              </a:rPr>
            </a:br>
            <a:endParaRPr lang="pt-BR" sz="3200" b="1" i="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a:srcRect t="1648" b="1648"/>
          <a:stretch>
            <a:fillRect/>
          </a:stretch>
        </p:blipFill>
        <p:spPr>
          <a:xfrm>
            <a:off x="462119" y="1238362"/>
            <a:ext cx="10623665" cy="5478322"/>
          </a:xfrm>
        </p:spPr>
      </p:pic>
    </p:spTree>
    <p:extLst>
      <p:ext uri="{BB962C8B-B14F-4D97-AF65-F5344CB8AC3E}">
        <p14:creationId xmlns:p14="http://schemas.microsoft.com/office/powerpoint/2010/main" val="1222857176"/>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xmlns="" id="{D6ABD294-D3E9-C843-A3C8-7FC692B07902}"/>
              </a:ext>
            </a:extLst>
          </p:cNvPr>
          <p:cNvSpPr/>
          <p:nvPr/>
        </p:nvSpPr>
        <p:spPr bwMode="auto">
          <a:xfrm>
            <a:off x="2002934" y="3557389"/>
            <a:ext cx="7408044" cy="53732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a:ln>
                <a:noFill/>
              </a:ln>
              <a:solidFill>
                <a:schemeClr val="tx1"/>
              </a:solidFill>
              <a:effectLst/>
              <a:latin typeface="Arial" charset="0"/>
            </a:endParaRPr>
          </a:p>
        </p:txBody>
      </p:sp>
      <p:sp>
        <p:nvSpPr>
          <p:cNvPr id="7" name="Retângulo 6">
            <a:extLst>
              <a:ext uri="{FF2B5EF4-FFF2-40B4-BE49-F238E27FC236}">
                <a16:creationId xmlns:a16="http://schemas.microsoft.com/office/drawing/2014/main" xmlns="" id="{B4EB02F1-4196-C043-BE59-42F5C6CB0419}"/>
              </a:ext>
            </a:extLst>
          </p:cNvPr>
          <p:cNvSpPr/>
          <p:nvPr/>
        </p:nvSpPr>
        <p:spPr bwMode="auto">
          <a:xfrm>
            <a:off x="2002934" y="2440479"/>
            <a:ext cx="7408044" cy="53732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a:ln>
                <a:noFill/>
              </a:ln>
              <a:solidFill>
                <a:schemeClr val="tx1"/>
              </a:solidFill>
              <a:effectLst/>
              <a:latin typeface="Arial" charset="0"/>
            </a:endParaRPr>
          </a:p>
        </p:txBody>
      </p:sp>
      <p:sp>
        <p:nvSpPr>
          <p:cNvPr id="8" name="Retângulo 7">
            <a:extLst>
              <a:ext uri="{FF2B5EF4-FFF2-40B4-BE49-F238E27FC236}">
                <a16:creationId xmlns:a16="http://schemas.microsoft.com/office/drawing/2014/main" xmlns="" id="{31F9BF1A-8E71-364E-8444-35053EF09B6D}"/>
              </a:ext>
            </a:extLst>
          </p:cNvPr>
          <p:cNvSpPr/>
          <p:nvPr/>
        </p:nvSpPr>
        <p:spPr bwMode="auto">
          <a:xfrm>
            <a:off x="1994314" y="4646018"/>
            <a:ext cx="7408044" cy="53732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a:ln>
                <a:noFill/>
              </a:ln>
              <a:solidFill>
                <a:schemeClr val="tx1"/>
              </a:solidFill>
              <a:effectLst/>
              <a:latin typeface="Arial" charset="0"/>
            </a:endParaRPr>
          </a:p>
        </p:txBody>
      </p:sp>
      <p:sp>
        <p:nvSpPr>
          <p:cNvPr id="10" name="Retângulo 9">
            <a:extLst>
              <a:ext uri="{FF2B5EF4-FFF2-40B4-BE49-F238E27FC236}">
                <a16:creationId xmlns:a16="http://schemas.microsoft.com/office/drawing/2014/main" xmlns="" id="{400585A8-BF04-FB4B-8785-ACC726E65D3E}"/>
              </a:ext>
            </a:extLst>
          </p:cNvPr>
          <p:cNvSpPr/>
          <p:nvPr/>
        </p:nvSpPr>
        <p:spPr bwMode="auto">
          <a:xfrm>
            <a:off x="6215848" y="2298534"/>
            <a:ext cx="49082" cy="307398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a:ln>
                <a:noFill/>
              </a:ln>
              <a:solidFill>
                <a:schemeClr val="tx1"/>
              </a:solidFill>
              <a:effectLst/>
              <a:latin typeface="Arial" charset="0"/>
            </a:endParaRPr>
          </a:p>
        </p:txBody>
      </p:sp>
      <p:sp>
        <p:nvSpPr>
          <p:cNvPr id="11" name="Retângulo 10">
            <a:extLst>
              <a:ext uri="{FF2B5EF4-FFF2-40B4-BE49-F238E27FC236}">
                <a16:creationId xmlns:a16="http://schemas.microsoft.com/office/drawing/2014/main" xmlns="" id="{F506B839-17CF-604B-BF75-89BB700624F3}"/>
              </a:ext>
            </a:extLst>
          </p:cNvPr>
          <p:cNvSpPr/>
          <p:nvPr/>
        </p:nvSpPr>
        <p:spPr bwMode="auto">
          <a:xfrm>
            <a:off x="7724862" y="2298534"/>
            <a:ext cx="49082" cy="307398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a:ln>
                <a:noFill/>
              </a:ln>
              <a:solidFill>
                <a:schemeClr val="tx1"/>
              </a:solidFill>
              <a:effectLst/>
              <a:latin typeface="Arial" charset="0"/>
            </a:endParaRPr>
          </a:p>
        </p:txBody>
      </p:sp>
      <p:sp>
        <p:nvSpPr>
          <p:cNvPr id="3" name="Retângulo 2">
            <a:extLst>
              <a:ext uri="{FF2B5EF4-FFF2-40B4-BE49-F238E27FC236}">
                <a16:creationId xmlns:a16="http://schemas.microsoft.com/office/drawing/2014/main" xmlns="" id="{5A771483-F9ED-3A45-BEA4-BBCFA1792D5F}"/>
              </a:ext>
            </a:extLst>
          </p:cNvPr>
          <p:cNvSpPr/>
          <p:nvPr/>
        </p:nvSpPr>
        <p:spPr>
          <a:xfrm>
            <a:off x="2447712" y="2541957"/>
            <a:ext cx="6840610" cy="3416320"/>
          </a:xfrm>
          <a:prstGeom prst="rect">
            <a:avLst/>
          </a:prstGeom>
        </p:spPr>
        <p:txBody>
          <a:bodyPr wrap="square">
            <a:spAutoFit/>
          </a:bodyPr>
          <a:lstStyle/>
          <a:p>
            <a:r>
              <a:rPr lang="pt-BR" altLang="pt-BR" b="1" dirty="0">
                <a:solidFill>
                  <a:schemeClr val="tx2">
                    <a:lumMod val="75000"/>
                  </a:schemeClr>
                </a:solidFill>
                <a:latin typeface="Arial" panose="020B0604020202020204" pitchFamily="34" charset="0"/>
                <a:cs typeface="Arial" panose="020B0604020202020204" pitchFamily="34" charset="0"/>
              </a:rPr>
              <a:t>NORTE                             9.3                   6                     62,20%</a:t>
            </a:r>
          </a:p>
          <a:p>
            <a:endParaRPr lang="pt-BR" altLang="pt-BR" b="1" dirty="0">
              <a:solidFill>
                <a:schemeClr val="tx2">
                  <a:lumMod val="75000"/>
                </a:schemeClr>
              </a:solidFill>
              <a:latin typeface="Arial" panose="020B0604020202020204" pitchFamily="34" charset="0"/>
              <a:cs typeface="Arial" panose="020B0604020202020204" pitchFamily="34" charset="0"/>
            </a:endParaRPr>
          </a:p>
          <a:p>
            <a:r>
              <a:rPr lang="pt-BR" altLang="pt-BR" b="1" dirty="0">
                <a:solidFill>
                  <a:schemeClr val="tx2">
                    <a:lumMod val="75000"/>
                  </a:schemeClr>
                </a:solidFill>
                <a:latin typeface="Arial" panose="020B0604020202020204" pitchFamily="34" charset="0"/>
                <a:cs typeface="Arial" panose="020B0604020202020204" pitchFamily="34" charset="0"/>
              </a:rPr>
              <a:t>NORDESTE                     78                    10                  </a:t>
            </a:r>
            <a:r>
              <a:rPr lang="pt-BR" altLang="pt-BR" dirty="0">
                <a:solidFill>
                  <a:schemeClr val="tx2">
                    <a:lumMod val="75000"/>
                  </a:schemeClr>
                </a:solidFill>
                <a:latin typeface="Arial" panose="020B0604020202020204" pitchFamily="34" charset="0"/>
                <a:cs typeface="Arial" panose="020B0604020202020204" pitchFamily="34" charset="0"/>
              </a:rPr>
              <a:t>13,30%</a:t>
            </a:r>
          </a:p>
          <a:p>
            <a:endParaRPr lang="pt-BR" altLang="pt-BR" b="1" dirty="0">
              <a:solidFill>
                <a:schemeClr val="tx2">
                  <a:lumMod val="75000"/>
                </a:schemeClr>
              </a:solidFill>
              <a:latin typeface="Arial" panose="020B0604020202020204" pitchFamily="34" charset="0"/>
              <a:cs typeface="Arial" panose="020B0604020202020204" pitchFamily="34" charset="0"/>
            </a:endParaRPr>
          </a:p>
          <a:p>
            <a:r>
              <a:rPr lang="pt-BR" altLang="pt-BR" b="1" dirty="0">
                <a:solidFill>
                  <a:schemeClr val="tx2">
                    <a:lumMod val="75000"/>
                  </a:schemeClr>
                </a:solidFill>
                <a:latin typeface="Arial" panose="020B0604020202020204" pitchFamily="34" charset="0"/>
                <a:cs typeface="Arial" panose="020B0604020202020204" pitchFamily="34" charset="0"/>
              </a:rPr>
              <a:t>CENTRO-OESTE            38                     13                  34,6%</a:t>
            </a:r>
          </a:p>
          <a:p>
            <a:r>
              <a:rPr lang="pt-BR" altLang="pt-BR" b="1" dirty="0">
                <a:solidFill>
                  <a:schemeClr val="tx2">
                    <a:lumMod val="75000"/>
                  </a:schemeClr>
                </a:solidFill>
                <a:latin typeface="Arial" panose="020B0604020202020204" pitchFamily="34" charset="0"/>
                <a:cs typeface="Arial" panose="020B0604020202020204" pitchFamily="34" charset="0"/>
              </a:rPr>
              <a:t> </a:t>
            </a:r>
          </a:p>
          <a:p>
            <a:r>
              <a:rPr lang="pt-BR" altLang="pt-BR" b="1" dirty="0">
                <a:solidFill>
                  <a:schemeClr val="tx2">
                    <a:lumMod val="75000"/>
                  </a:schemeClr>
                </a:solidFill>
                <a:latin typeface="Arial" panose="020B0604020202020204" pitchFamily="34" charset="0"/>
                <a:cs typeface="Arial" panose="020B0604020202020204" pitchFamily="34" charset="0"/>
              </a:rPr>
              <a:t>SUL                                  86                    23                 27,10%</a:t>
            </a:r>
          </a:p>
          <a:p>
            <a:r>
              <a:rPr lang="pt-BR" altLang="pt-BR" b="1" dirty="0">
                <a:solidFill>
                  <a:schemeClr val="tx2">
                    <a:lumMod val="75000"/>
                  </a:schemeClr>
                </a:solidFill>
                <a:latin typeface="Arial" panose="020B0604020202020204" pitchFamily="34" charset="0"/>
                <a:cs typeface="Arial" panose="020B0604020202020204" pitchFamily="34" charset="0"/>
              </a:rPr>
              <a:t> </a:t>
            </a:r>
          </a:p>
          <a:p>
            <a:r>
              <a:rPr lang="pt-BR" altLang="pt-BR" b="1" dirty="0">
                <a:solidFill>
                  <a:schemeClr val="tx2">
                    <a:lumMod val="75000"/>
                  </a:schemeClr>
                </a:solidFill>
                <a:latin typeface="Arial" panose="020B0604020202020204" pitchFamily="34" charset="0"/>
                <a:cs typeface="Arial" panose="020B0604020202020204" pitchFamily="34" charset="0"/>
              </a:rPr>
              <a:t>SUDESTE                      236                    30                </a:t>
            </a:r>
            <a:r>
              <a:rPr lang="pt-BR" altLang="pt-BR" dirty="0">
                <a:solidFill>
                  <a:schemeClr val="tx2">
                    <a:lumMod val="75000"/>
                  </a:schemeClr>
                </a:solidFill>
                <a:latin typeface="Arial" panose="020B0604020202020204" pitchFamily="34" charset="0"/>
                <a:cs typeface="Arial" panose="020B0604020202020204" pitchFamily="34" charset="0"/>
              </a:rPr>
              <a:t>12,80%</a:t>
            </a:r>
          </a:p>
          <a:p>
            <a:endParaRPr lang="pt-BR" altLang="pt-BR" b="1" dirty="0">
              <a:solidFill>
                <a:schemeClr val="tx2">
                  <a:lumMod val="75000"/>
                </a:schemeClr>
              </a:solidFill>
              <a:latin typeface="Arial" panose="020B0604020202020204" pitchFamily="34" charset="0"/>
              <a:cs typeface="Arial" panose="020B0604020202020204" pitchFamily="34" charset="0"/>
            </a:endParaRPr>
          </a:p>
          <a:p>
            <a:r>
              <a:rPr lang="pt-BR" altLang="pt-BR" b="1" dirty="0">
                <a:solidFill>
                  <a:srgbClr val="FF0000"/>
                </a:solidFill>
                <a:latin typeface="Arial" panose="020B0604020202020204" pitchFamily="34" charset="0"/>
                <a:cs typeface="Arial" panose="020B0604020202020204" pitchFamily="34" charset="0"/>
              </a:rPr>
              <a:t>TOTAL                            448                    83                18.16%</a:t>
            </a:r>
          </a:p>
          <a:p>
            <a:endParaRPr lang="pt-BR" altLang="pt-BR" b="1" dirty="0">
              <a:solidFill>
                <a:schemeClr val="tx2">
                  <a:lumMod val="75000"/>
                </a:schemeClr>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xmlns="" id="{ECC9AAD9-A37D-4743-9557-55EEB2890267}"/>
              </a:ext>
            </a:extLst>
          </p:cNvPr>
          <p:cNvSpPr/>
          <p:nvPr/>
        </p:nvSpPr>
        <p:spPr>
          <a:xfrm>
            <a:off x="315013" y="26250"/>
            <a:ext cx="6957237" cy="1077218"/>
          </a:xfrm>
          <a:prstGeom prst="rect">
            <a:avLst/>
          </a:prstGeom>
        </p:spPr>
        <p:txBody>
          <a:bodyPr wrap="square">
            <a:spAutoFit/>
          </a:bodyPr>
          <a:lstStyle/>
          <a:p>
            <a:pPr algn="ctr"/>
            <a:r>
              <a:rPr lang="pt-BR" sz="3200" b="1" dirty="0">
                <a:solidFill>
                  <a:schemeClr val="tx2">
                    <a:lumMod val="75000"/>
                  </a:schemeClr>
                </a:solidFill>
                <a:latin typeface="Arial" panose="020B0604020202020204" pitchFamily="34" charset="0"/>
                <a:cs typeface="Arial" panose="020B0604020202020204" pitchFamily="34" charset="0"/>
              </a:rPr>
              <a:t>RENÚNCIA FISCAL DO ICMS = 18% DO ARRECADADO</a:t>
            </a:r>
          </a:p>
        </p:txBody>
      </p:sp>
      <p:sp>
        <p:nvSpPr>
          <p:cNvPr id="12" name="Retângulo 11">
            <a:extLst>
              <a:ext uri="{FF2B5EF4-FFF2-40B4-BE49-F238E27FC236}">
                <a16:creationId xmlns:a16="http://schemas.microsoft.com/office/drawing/2014/main" xmlns="" id="{05E5EDEB-07EC-DE4F-9760-66EAC6FBAFDB}"/>
              </a:ext>
            </a:extLst>
          </p:cNvPr>
          <p:cNvSpPr/>
          <p:nvPr/>
        </p:nvSpPr>
        <p:spPr bwMode="auto">
          <a:xfrm>
            <a:off x="4612565" y="2298534"/>
            <a:ext cx="49082" cy="307398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a:ln>
                <a:noFill/>
              </a:ln>
              <a:solidFill>
                <a:schemeClr val="tx1"/>
              </a:solidFill>
              <a:effectLst/>
              <a:latin typeface="Arial" charset="0"/>
            </a:endParaRPr>
          </a:p>
        </p:txBody>
      </p:sp>
      <p:sp>
        <p:nvSpPr>
          <p:cNvPr id="13" name="Retângulo 12">
            <a:extLst>
              <a:ext uri="{FF2B5EF4-FFF2-40B4-BE49-F238E27FC236}">
                <a16:creationId xmlns:a16="http://schemas.microsoft.com/office/drawing/2014/main" xmlns="" id="{CC44A4E3-5750-B84C-A0A4-433514ED228D}"/>
              </a:ext>
            </a:extLst>
          </p:cNvPr>
          <p:cNvSpPr/>
          <p:nvPr/>
        </p:nvSpPr>
        <p:spPr>
          <a:xfrm>
            <a:off x="4632683" y="1860896"/>
            <a:ext cx="1517861" cy="461665"/>
          </a:xfrm>
          <a:prstGeom prst="rect">
            <a:avLst/>
          </a:prstGeom>
        </p:spPr>
        <p:txBody>
          <a:bodyPr wrap="square">
            <a:spAutoFit/>
          </a:bodyPr>
          <a:lstStyle/>
          <a:p>
            <a:pPr algn="ctr"/>
            <a:r>
              <a:rPr lang="pt-BR" sz="1200" b="1" dirty="0">
                <a:solidFill>
                  <a:schemeClr val="tx2">
                    <a:lumMod val="75000"/>
                  </a:schemeClr>
                </a:solidFill>
                <a:latin typeface="Arial" panose="020B0604020202020204" pitchFamily="34" charset="0"/>
                <a:cs typeface="Arial" panose="020B0604020202020204" pitchFamily="34" charset="0"/>
              </a:rPr>
              <a:t>*ARRECADAÇÃO</a:t>
            </a:r>
          </a:p>
          <a:p>
            <a:pPr algn="ctr"/>
            <a:r>
              <a:rPr lang="pt-BR" sz="1200" b="1" dirty="0">
                <a:solidFill>
                  <a:schemeClr val="tx2">
                    <a:lumMod val="75000"/>
                  </a:schemeClr>
                </a:solidFill>
                <a:latin typeface="Arial" panose="020B0604020202020204" pitchFamily="34" charset="0"/>
                <a:cs typeface="Arial" panose="020B0604020202020204" pitchFamily="34" charset="0"/>
              </a:rPr>
              <a:t>2018</a:t>
            </a:r>
          </a:p>
        </p:txBody>
      </p:sp>
      <p:sp>
        <p:nvSpPr>
          <p:cNvPr id="16" name="Retângulo 15">
            <a:extLst>
              <a:ext uri="{FF2B5EF4-FFF2-40B4-BE49-F238E27FC236}">
                <a16:creationId xmlns:a16="http://schemas.microsoft.com/office/drawing/2014/main" xmlns="" id="{B9A94236-8DF4-8F40-BDAD-BF69F1E799C6}"/>
              </a:ext>
            </a:extLst>
          </p:cNvPr>
          <p:cNvSpPr/>
          <p:nvPr/>
        </p:nvSpPr>
        <p:spPr>
          <a:xfrm>
            <a:off x="6188106" y="1860896"/>
            <a:ext cx="1517861" cy="461665"/>
          </a:xfrm>
          <a:prstGeom prst="rect">
            <a:avLst/>
          </a:prstGeom>
        </p:spPr>
        <p:txBody>
          <a:bodyPr wrap="square">
            <a:spAutoFit/>
          </a:bodyPr>
          <a:lstStyle/>
          <a:p>
            <a:pPr algn="ctr"/>
            <a:r>
              <a:rPr lang="pt-BR" sz="1200" b="1" dirty="0">
                <a:solidFill>
                  <a:schemeClr val="tx2">
                    <a:lumMod val="75000"/>
                  </a:schemeClr>
                </a:solidFill>
                <a:latin typeface="Arial" panose="020B0604020202020204" pitchFamily="34" charset="0"/>
                <a:cs typeface="Arial" panose="020B0604020202020204" pitchFamily="34" charset="0"/>
              </a:rPr>
              <a:t>*RENÚNCIA</a:t>
            </a:r>
          </a:p>
          <a:p>
            <a:pPr algn="ctr"/>
            <a:r>
              <a:rPr lang="pt-BR" sz="1200" b="1" dirty="0">
                <a:solidFill>
                  <a:schemeClr val="tx2">
                    <a:lumMod val="75000"/>
                  </a:schemeClr>
                </a:solidFill>
                <a:latin typeface="Arial" panose="020B0604020202020204" pitchFamily="34" charset="0"/>
                <a:cs typeface="Arial" panose="020B0604020202020204" pitchFamily="34" charset="0"/>
              </a:rPr>
              <a:t> 2018</a:t>
            </a:r>
          </a:p>
        </p:txBody>
      </p:sp>
      <p:sp>
        <p:nvSpPr>
          <p:cNvPr id="17" name="Retângulo 16">
            <a:extLst>
              <a:ext uri="{FF2B5EF4-FFF2-40B4-BE49-F238E27FC236}">
                <a16:creationId xmlns:a16="http://schemas.microsoft.com/office/drawing/2014/main" xmlns="" id="{4FB5267F-ABB8-7145-98E9-A7564469D19F}"/>
              </a:ext>
            </a:extLst>
          </p:cNvPr>
          <p:cNvSpPr/>
          <p:nvPr/>
        </p:nvSpPr>
        <p:spPr>
          <a:xfrm>
            <a:off x="7668114" y="1860896"/>
            <a:ext cx="1771037" cy="461665"/>
          </a:xfrm>
          <a:prstGeom prst="rect">
            <a:avLst/>
          </a:prstGeom>
        </p:spPr>
        <p:txBody>
          <a:bodyPr wrap="square">
            <a:spAutoFit/>
          </a:bodyPr>
          <a:lstStyle/>
          <a:p>
            <a:pPr algn="ctr"/>
            <a:r>
              <a:rPr lang="pt-BR" sz="1200" b="1" dirty="0">
                <a:solidFill>
                  <a:schemeClr val="tx2">
                    <a:lumMod val="75000"/>
                  </a:schemeClr>
                </a:solidFill>
                <a:latin typeface="Arial" panose="020B0604020202020204" pitchFamily="34" charset="0"/>
                <a:cs typeface="Arial" panose="020B0604020202020204" pitchFamily="34" charset="0"/>
              </a:rPr>
              <a:t>% RENÚNCIA/</a:t>
            </a:r>
          </a:p>
          <a:p>
            <a:pPr algn="ctr"/>
            <a:r>
              <a:rPr lang="pt-BR" sz="1200" b="1" dirty="0">
                <a:solidFill>
                  <a:schemeClr val="tx2">
                    <a:lumMod val="75000"/>
                  </a:schemeClr>
                </a:solidFill>
                <a:latin typeface="Arial" panose="020B0604020202020204" pitchFamily="34" charset="0"/>
                <a:cs typeface="Arial" panose="020B0604020202020204" pitchFamily="34" charset="0"/>
              </a:rPr>
              <a:t>TOTAL</a:t>
            </a:r>
          </a:p>
        </p:txBody>
      </p:sp>
      <p:sp>
        <p:nvSpPr>
          <p:cNvPr id="18" name="Retângulo 17">
            <a:extLst>
              <a:ext uri="{FF2B5EF4-FFF2-40B4-BE49-F238E27FC236}">
                <a16:creationId xmlns:a16="http://schemas.microsoft.com/office/drawing/2014/main" xmlns="" id="{084AEB9C-2A7B-5E46-97FD-E276EE065094}"/>
              </a:ext>
            </a:extLst>
          </p:cNvPr>
          <p:cNvSpPr/>
          <p:nvPr/>
        </p:nvSpPr>
        <p:spPr>
          <a:xfrm>
            <a:off x="1994314" y="6234026"/>
            <a:ext cx="1799318" cy="523220"/>
          </a:xfrm>
          <a:prstGeom prst="rect">
            <a:avLst/>
          </a:prstGeom>
        </p:spPr>
        <p:txBody>
          <a:bodyPr wrap="square">
            <a:spAutoFit/>
          </a:bodyPr>
          <a:lstStyle/>
          <a:p>
            <a:pPr algn="ctr"/>
            <a:r>
              <a:rPr lang="pt-BR" sz="1200" b="1" dirty="0">
                <a:solidFill>
                  <a:schemeClr val="tx2">
                    <a:lumMod val="75000"/>
                  </a:schemeClr>
                </a:solidFill>
                <a:latin typeface="Arial" panose="020B0604020202020204" pitchFamily="34" charset="0"/>
                <a:cs typeface="Arial" panose="020B0604020202020204" pitchFamily="34" charset="0"/>
              </a:rPr>
              <a:t>EM </a:t>
            </a:r>
            <a:r>
              <a:rPr lang="pt-BR" sz="1200" b="1" dirty="0" err="1">
                <a:solidFill>
                  <a:schemeClr val="tx2">
                    <a:lumMod val="75000"/>
                  </a:schemeClr>
                </a:solidFill>
                <a:latin typeface="Arial" panose="020B0604020202020204" pitchFamily="34" charset="0"/>
                <a:cs typeface="Arial" panose="020B0604020202020204" pitchFamily="34" charset="0"/>
              </a:rPr>
              <a:t>R</a:t>
            </a:r>
            <a:r>
              <a:rPr lang="pt-BR" sz="1200" b="1" dirty="0">
                <a:solidFill>
                  <a:schemeClr val="tx2">
                    <a:lumMod val="75000"/>
                  </a:schemeClr>
                </a:solidFill>
                <a:latin typeface="Arial" panose="020B0604020202020204" pitchFamily="34" charset="0"/>
                <a:cs typeface="Arial" panose="020B0604020202020204" pitchFamily="34" charset="0"/>
              </a:rPr>
              <a:t>$ </a:t>
            </a:r>
            <a:r>
              <a:rPr lang="pt-BR" sz="1600" b="1" dirty="0">
                <a:solidFill>
                  <a:schemeClr val="tx2">
                    <a:lumMod val="75000"/>
                  </a:schemeClr>
                </a:solidFill>
                <a:latin typeface="Arial" panose="020B0604020202020204" pitchFamily="34" charset="0"/>
                <a:cs typeface="Arial" panose="020B0604020202020204" pitchFamily="34" charset="0"/>
              </a:rPr>
              <a:t>BILHÕES </a:t>
            </a:r>
            <a:r>
              <a:rPr lang="pt-BR" sz="1200" b="1" dirty="0">
                <a:solidFill>
                  <a:schemeClr val="tx2">
                    <a:lumMod val="75000"/>
                  </a:schemeClr>
                </a:solidFill>
                <a:latin typeface="Arial" panose="020B0604020202020204" pitchFamily="34" charset="0"/>
                <a:cs typeface="Arial" panose="020B0604020202020204" pitchFamily="34" charset="0"/>
              </a:rPr>
              <a:t>A PREÇOS DE DEZ/18</a:t>
            </a:r>
          </a:p>
        </p:txBody>
      </p:sp>
    </p:spTree>
    <p:extLst>
      <p:ext uri="{BB962C8B-B14F-4D97-AF65-F5344CB8AC3E}">
        <p14:creationId xmlns:p14="http://schemas.microsoft.com/office/powerpoint/2010/main" val="1769589801"/>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xmlns="" id="{BDA0BA4C-9A1A-DF44-A296-7D281D7DE58C}"/>
              </a:ext>
            </a:extLst>
          </p:cNvPr>
          <p:cNvPicPr>
            <a:picLocks noChangeAspect="1"/>
          </p:cNvPicPr>
          <p:nvPr/>
        </p:nvPicPr>
        <p:blipFill>
          <a:blip r:embed="rId4"/>
          <a:stretch>
            <a:fillRect/>
          </a:stretch>
        </p:blipFill>
        <p:spPr>
          <a:xfrm>
            <a:off x="-33865" y="-110959"/>
            <a:ext cx="12272313" cy="6905642"/>
          </a:xfrm>
          <a:prstGeom prst="rect">
            <a:avLst/>
          </a:prstGeom>
        </p:spPr>
      </p:pic>
      <p:pic>
        <p:nvPicPr>
          <p:cNvPr id="14" name="Imagem 13">
            <a:extLst>
              <a:ext uri="{FF2B5EF4-FFF2-40B4-BE49-F238E27FC236}">
                <a16:creationId xmlns:a16="http://schemas.microsoft.com/office/drawing/2014/main" xmlns="" id="{22B5F8F6-A996-8A45-A889-6B381C719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5804" y="1039383"/>
            <a:ext cx="6785703" cy="3911757"/>
          </a:xfrm>
          <a:prstGeom prst="rect">
            <a:avLst/>
          </a:prstGeom>
        </p:spPr>
      </p:pic>
      <p:pic>
        <p:nvPicPr>
          <p:cNvPr id="11" name="Imagem 10">
            <a:extLst>
              <a:ext uri="{FF2B5EF4-FFF2-40B4-BE49-F238E27FC236}">
                <a16:creationId xmlns:a16="http://schemas.microsoft.com/office/drawing/2014/main" xmlns="" id="{5A820AE9-D1BC-0444-9597-5A84F02D0667}"/>
              </a:ext>
            </a:extLst>
          </p:cNvPr>
          <p:cNvPicPr>
            <a:picLocks noChangeAspect="1"/>
          </p:cNvPicPr>
          <p:nvPr/>
        </p:nvPicPr>
        <p:blipFill>
          <a:blip r:embed="rId6"/>
          <a:stretch>
            <a:fillRect/>
          </a:stretch>
        </p:blipFill>
        <p:spPr>
          <a:xfrm>
            <a:off x="-33865" y="5335928"/>
            <a:ext cx="12272313" cy="1533645"/>
          </a:xfrm>
          <a:prstGeom prst="rect">
            <a:avLst/>
          </a:prstGeom>
        </p:spPr>
      </p:pic>
      <p:pic>
        <p:nvPicPr>
          <p:cNvPr id="12" name="Imagem 11">
            <a:extLst>
              <a:ext uri="{FF2B5EF4-FFF2-40B4-BE49-F238E27FC236}">
                <a16:creationId xmlns:a16="http://schemas.microsoft.com/office/drawing/2014/main" xmlns="" id="{5A619450-4409-CA46-992D-48506B7C8787}"/>
              </a:ext>
            </a:extLst>
          </p:cNvPr>
          <p:cNvPicPr>
            <a:picLocks noChangeAspect="1"/>
          </p:cNvPicPr>
          <p:nvPr/>
        </p:nvPicPr>
        <p:blipFill rotWithShape="1">
          <a:blip r:embed="rId7"/>
          <a:srcRect t="75700" r="45451"/>
          <a:stretch/>
        </p:blipFill>
        <p:spPr>
          <a:xfrm>
            <a:off x="-33865" y="5335929"/>
            <a:ext cx="5624437" cy="1533646"/>
          </a:xfrm>
          <a:prstGeom prst="rect">
            <a:avLst/>
          </a:prstGeom>
        </p:spPr>
      </p:pic>
      <p:sp>
        <p:nvSpPr>
          <p:cNvPr id="32" name="Retângulo 31">
            <a:extLst>
              <a:ext uri="{FF2B5EF4-FFF2-40B4-BE49-F238E27FC236}">
                <a16:creationId xmlns:a16="http://schemas.microsoft.com/office/drawing/2014/main" xmlns="" id="{64F3CC20-B923-2D43-AE54-7986ABF4426B}"/>
              </a:ext>
            </a:extLst>
          </p:cNvPr>
          <p:cNvSpPr/>
          <p:nvPr/>
        </p:nvSpPr>
        <p:spPr bwMode="auto">
          <a:xfrm>
            <a:off x="5617602" y="1198516"/>
            <a:ext cx="3661033" cy="38031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9" name="Retângulo 8">
            <a:extLst>
              <a:ext uri="{FF2B5EF4-FFF2-40B4-BE49-F238E27FC236}">
                <a16:creationId xmlns:a16="http://schemas.microsoft.com/office/drawing/2014/main" xmlns="" id="{69D5A90C-44F8-FD4C-B151-040514D3C41D}"/>
              </a:ext>
            </a:extLst>
          </p:cNvPr>
          <p:cNvSpPr/>
          <p:nvPr/>
        </p:nvSpPr>
        <p:spPr>
          <a:xfrm>
            <a:off x="5921886" y="5629378"/>
            <a:ext cx="5660020" cy="830997"/>
          </a:xfrm>
          <a:prstGeom prst="rect">
            <a:avLst/>
          </a:prstGeom>
        </p:spPr>
        <p:txBody>
          <a:bodyPr wrap="square">
            <a:spAutoFit/>
          </a:bodyPr>
          <a:lstStyle/>
          <a:p>
            <a:pPr>
              <a:defRPr/>
            </a:pPr>
            <a:r>
              <a:rPr lang="en-US" altLang="pt-BR" sz="2400" i="1" dirty="0">
                <a:solidFill>
                  <a:schemeClr val="tx2">
                    <a:lumMod val="75000"/>
                  </a:schemeClr>
                </a:solidFill>
                <a:effectLst>
                  <a:outerShdw blurRad="38100" dist="38100" dir="2700000" algn="tl">
                    <a:srgbClr val="000000"/>
                  </a:outerShdw>
                </a:effectLst>
                <a:latin typeface="Arial" panose="020B0604020202020204" pitchFamily="34" charset="0"/>
                <a:ea typeface="Arial" charset="0"/>
                <a:cs typeface="Arial" panose="020B0604020202020204" pitchFamily="34" charset="0"/>
              </a:rPr>
              <a:t>“ </a:t>
            </a:r>
            <a:r>
              <a:rPr lang="pt-BR" sz="2400" kern="0" dirty="0">
                <a:solidFill>
                  <a:schemeClr val="tx2">
                    <a:lumMod val="75000"/>
                  </a:schemeClr>
                </a:solidFill>
                <a:latin typeface="Arial" panose="020B0604020202020204" pitchFamily="34" charset="0"/>
                <a:ea typeface="Arial" charset="0"/>
                <a:cs typeface="Arial" panose="020B0604020202020204" pitchFamily="34" charset="0"/>
              </a:rPr>
              <a:t>O Sistema é anárquico e caótico, quem pode mais, chora menos </a:t>
            </a:r>
            <a:r>
              <a:rPr lang="pt-BR" sz="2400" b="1" kern="0" dirty="0">
                <a:solidFill>
                  <a:schemeClr val="tx2">
                    <a:lumMod val="75000"/>
                  </a:schemeClr>
                </a:solidFill>
                <a:latin typeface="Arial" panose="020B0604020202020204" pitchFamily="34" charset="0"/>
                <a:ea typeface="Arial" charset="0"/>
                <a:cs typeface="Arial" panose="020B0604020202020204" pitchFamily="34" charset="0"/>
              </a:rPr>
              <a:t>”</a:t>
            </a:r>
          </a:p>
        </p:txBody>
      </p:sp>
      <p:sp>
        <p:nvSpPr>
          <p:cNvPr id="13" name="Retângulo 12">
            <a:extLst>
              <a:ext uri="{FF2B5EF4-FFF2-40B4-BE49-F238E27FC236}">
                <a16:creationId xmlns:a16="http://schemas.microsoft.com/office/drawing/2014/main" xmlns="" id="{B650FCE3-7A53-764E-AE69-A0611D502E00}"/>
              </a:ext>
            </a:extLst>
          </p:cNvPr>
          <p:cNvSpPr/>
          <p:nvPr/>
        </p:nvSpPr>
        <p:spPr>
          <a:xfrm>
            <a:off x="1542570" y="5783266"/>
            <a:ext cx="3199915" cy="523220"/>
          </a:xfrm>
          <a:prstGeom prst="rect">
            <a:avLst/>
          </a:prstGeom>
        </p:spPr>
        <p:txBody>
          <a:bodyPr wrap="none">
            <a:spAutoFit/>
          </a:bodyPr>
          <a:lstStyle/>
          <a:p>
            <a:pPr algn="ctr">
              <a:defRPr/>
            </a:pPr>
            <a:r>
              <a:rPr lang="pt-BR" sz="2800" b="1" kern="0" dirty="0">
                <a:solidFill>
                  <a:schemeClr val="bg1"/>
                </a:solidFill>
                <a:latin typeface="Arial" panose="020B0604020202020204" pitchFamily="34" charset="0"/>
                <a:cs typeface="Arial" panose="020B0604020202020204" pitchFamily="34" charset="0"/>
              </a:rPr>
              <a:t>Luiz Carlos Hauly</a:t>
            </a:r>
          </a:p>
        </p:txBody>
      </p:sp>
      <p:pic>
        <p:nvPicPr>
          <p:cNvPr id="16" name="Imagem 15">
            <a:extLst>
              <a:ext uri="{FF2B5EF4-FFF2-40B4-BE49-F238E27FC236}">
                <a16:creationId xmlns:a16="http://schemas.microsoft.com/office/drawing/2014/main" xmlns="" id="{3D14C058-FD30-8E44-9B9F-73D4D26AF43D}"/>
              </a:ext>
            </a:extLst>
          </p:cNvPr>
          <p:cNvPicPr>
            <a:picLocks noChangeAspect="1"/>
          </p:cNvPicPr>
          <p:nvPr/>
        </p:nvPicPr>
        <p:blipFill>
          <a:blip r:embed="rId8"/>
          <a:stretch>
            <a:fillRect/>
          </a:stretch>
        </p:blipFill>
        <p:spPr>
          <a:xfrm>
            <a:off x="8239902" y="2440728"/>
            <a:ext cx="860825" cy="408265"/>
          </a:xfrm>
          <a:prstGeom prst="rect">
            <a:avLst/>
          </a:prstGeom>
        </p:spPr>
      </p:pic>
      <p:pic>
        <p:nvPicPr>
          <p:cNvPr id="7" name="Imagem 6">
            <a:extLst>
              <a:ext uri="{FF2B5EF4-FFF2-40B4-BE49-F238E27FC236}">
                <a16:creationId xmlns:a16="http://schemas.microsoft.com/office/drawing/2014/main" xmlns="" id="{03412A42-9E07-1D46-A7A6-E68CA38BF07E}"/>
              </a:ext>
            </a:extLst>
          </p:cNvPr>
          <p:cNvPicPr>
            <a:picLocks noChangeAspect="1"/>
          </p:cNvPicPr>
          <p:nvPr/>
        </p:nvPicPr>
        <p:blipFill>
          <a:blip r:embed="rId9"/>
          <a:stretch>
            <a:fillRect/>
          </a:stretch>
        </p:blipFill>
        <p:spPr>
          <a:xfrm>
            <a:off x="482076" y="1843944"/>
            <a:ext cx="7374989" cy="1172096"/>
          </a:xfrm>
          <a:prstGeom prst="rect">
            <a:avLst/>
          </a:prstGeom>
        </p:spPr>
      </p:pic>
      <p:sp>
        <p:nvSpPr>
          <p:cNvPr id="8" name="CaixaDeTexto 7">
            <a:extLst>
              <a:ext uri="{FF2B5EF4-FFF2-40B4-BE49-F238E27FC236}">
                <a16:creationId xmlns:a16="http://schemas.microsoft.com/office/drawing/2014/main" xmlns="" id="{FDDAE402-4EB6-BC4F-BCBA-F6DD46F14BFA}"/>
              </a:ext>
            </a:extLst>
          </p:cNvPr>
          <p:cNvSpPr txBox="1"/>
          <p:nvPr/>
        </p:nvSpPr>
        <p:spPr>
          <a:xfrm>
            <a:off x="1754867" y="3207822"/>
            <a:ext cx="1710267" cy="584775"/>
          </a:xfrm>
          <a:prstGeom prst="rect">
            <a:avLst/>
          </a:prstGeom>
          <a:noFill/>
        </p:spPr>
        <p:txBody>
          <a:bodyPr wrap="square" rtlCol="0">
            <a:spAutoFit/>
          </a:bodyPr>
          <a:lstStyle/>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SONEGAÇÃO</a:t>
            </a:r>
          </a:p>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R$ 460 Bi/ano</a:t>
            </a:r>
          </a:p>
        </p:txBody>
      </p:sp>
      <p:sp>
        <p:nvSpPr>
          <p:cNvPr id="22" name="CaixaDeTexto 21">
            <a:extLst>
              <a:ext uri="{FF2B5EF4-FFF2-40B4-BE49-F238E27FC236}">
                <a16:creationId xmlns:a16="http://schemas.microsoft.com/office/drawing/2014/main" xmlns="" id="{14363005-F5A9-684C-B908-037BB2FC3E0C}"/>
              </a:ext>
            </a:extLst>
          </p:cNvPr>
          <p:cNvSpPr txBox="1"/>
          <p:nvPr/>
        </p:nvSpPr>
        <p:spPr>
          <a:xfrm>
            <a:off x="3265045" y="3198038"/>
            <a:ext cx="1710267" cy="1323439"/>
          </a:xfrm>
          <a:prstGeom prst="rect">
            <a:avLst/>
          </a:prstGeom>
          <a:noFill/>
        </p:spPr>
        <p:txBody>
          <a:bodyPr wrap="square" rtlCol="0">
            <a:spAutoFit/>
          </a:bodyPr>
          <a:lstStyle/>
          <a:p>
            <a:pPr algn="ctr"/>
            <a:r>
              <a:rPr lang="pt-BR" sz="1600" b="1" dirty="0" smtClean="0">
                <a:solidFill>
                  <a:schemeClr val="accent6">
                    <a:lumMod val="90000"/>
                    <a:lumOff val="10000"/>
                  </a:schemeClr>
                </a:solidFill>
                <a:latin typeface="Arial" panose="020B0604020202020204" pitchFamily="34" charset="0"/>
                <a:cs typeface="Arial" panose="020B0604020202020204" pitchFamily="34" charset="0"/>
              </a:rPr>
              <a:t>DÍVIDA ATIVA</a:t>
            </a:r>
          </a:p>
          <a:p>
            <a:pPr algn="ctr"/>
            <a:r>
              <a:rPr lang="pt-BR" sz="1600" b="1" dirty="0" smtClean="0">
                <a:solidFill>
                  <a:schemeClr val="accent6">
                    <a:lumMod val="90000"/>
                    <a:lumOff val="10000"/>
                  </a:schemeClr>
                </a:solidFill>
                <a:latin typeface="Arial" panose="020B0604020202020204" pitchFamily="34" charset="0"/>
                <a:cs typeface="Arial" panose="020B0604020202020204" pitchFamily="34" charset="0"/>
              </a:rPr>
              <a:t>+</a:t>
            </a:r>
          </a:p>
          <a:p>
            <a:pPr algn="ctr"/>
            <a:r>
              <a:rPr lang="pt-BR" sz="1600" b="1" dirty="0" smtClean="0">
                <a:solidFill>
                  <a:schemeClr val="accent6">
                    <a:lumMod val="90000"/>
                    <a:lumOff val="10000"/>
                  </a:schemeClr>
                </a:solidFill>
                <a:latin typeface="Arial" panose="020B0604020202020204" pitchFamily="34" charset="0"/>
                <a:cs typeface="Arial" panose="020B0604020202020204" pitchFamily="34" charset="0"/>
              </a:rPr>
              <a:t>CONTENCIOSO</a:t>
            </a:r>
            <a:endParaRPr lang="pt-BR" sz="1600" b="1" dirty="0">
              <a:solidFill>
                <a:schemeClr val="accent6">
                  <a:lumMod val="90000"/>
                  <a:lumOff val="10000"/>
                </a:schemeClr>
              </a:solidFill>
              <a:latin typeface="Arial" panose="020B0604020202020204" pitchFamily="34" charset="0"/>
              <a:cs typeface="Arial" panose="020B0604020202020204" pitchFamily="34" charset="0"/>
            </a:endParaRPr>
          </a:p>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R$ 3 </a:t>
            </a:r>
            <a:r>
              <a:rPr lang="pt-BR" sz="1600" b="1" dirty="0" smtClean="0">
                <a:solidFill>
                  <a:schemeClr val="accent6">
                    <a:lumMod val="90000"/>
                    <a:lumOff val="10000"/>
                  </a:schemeClr>
                </a:solidFill>
                <a:latin typeface="Arial" panose="020B0604020202020204" pitchFamily="34" charset="0"/>
                <a:cs typeface="Arial" panose="020B0604020202020204" pitchFamily="34" charset="0"/>
              </a:rPr>
              <a:t>TRILHÕES cada</a:t>
            </a:r>
            <a:endParaRPr lang="pt-BR" sz="1600" b="1" dirty="0">
              <a:solidFill>
                <a:schemeClr val="accent6">
                  <a:lumMod val="90000"/>
                  <a:lumOff val="10000"/>
                </a:schemeClr>
              </a:solidFill>
              <a:latin typeface="Arial" panose="020B0604020202020204" pitchFamily="34" charset="0"/>
              <a:cs typeface="Arial" panose="020B0604020202020204" pitchFamily="34" charset="0"/>
            </a:endParaRPr>
          </a:p>
        </p:txBody>
      </p:sp>
      <p:sp>
        <p:nvSpPr>
          <p:cNvPr id="23" name="CaixaDeTexto 22">
            <a:extLst>
              <a:ext uri="{FF2B5EF4-FFF2-40B4-BE49-F238E27FC236}">
                <a16:creationId xmlns:a16="http://schemas.microsoft.com/office/drawing/2014/main" xmlns="" id="{D1245DAB-121B-0841-BCD7-F2EA08B8AF59}"/>
              </a:ext>
            </a:extLst>
          </p:cNvPr>
          <p:cNvSpPr txBox="1"/>
          <p:nvPr/>
        </p:nvSpPr>
        <p:spPr>
          <a:xfrm>
            <a:off x="4792708" y="3198038"/>
            <a:ext cx="1710267" cy="584775"/>
          </a:xfrm>
          <a:prstGeom prst="rect">
            <a:avLst/>
          </a:prstGeom>
          <a:noFill/>
        </p:spPr>
        <p:txBody>
          <a:bodyPr wrap="square" rtlCol="0">
            <a:spAutoFit/>
          </a:bodyPr>
          <a:lstStyle/>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CORRUPÇÃO</a:t>
            </a:r>
          </a:p>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R$$$$</a:t>
            </a:r>
          </a:p>
        </p:txBody>
      </p:sp>
      <p:sp>
        <p:nvSpPr>
          <p:cNvPr id="24" name="CaixaDeTexto 23">
            <a:extLst>
              <a:ext uri="{FF2B5EF4-FFF2-40B4-BE49-F238E27FC236}">
                <a16:creationId xmlns:a16="http://schemas.microsoft.com/office/drawing/2014/main" xmlns="" id="{E550CF01-9CC3-454A-8087-2F8F272712B9}"/>
              </a:ext>
            </a:extLst>
          </p:cNvPr>
          <p:cNvSpPr txBox="1"/>
          <p:nvPr/>
        </p:nvSpPr>
        <p:spPr>
          <a:xfrm>
            <a:off x="6438896" y="3198038"/>
            <a:ext cx="1710267" cy="584775"/>
          </a:xfrm>
          <a:prstGeom prst="rect">
            <a:avLst/>
          </a:prstGeom>
          <a:noFill/>
        </p:spPr>
        <p:txBody>
          <a:bodyPr wrap="square" rtlCol="0">
            <a:spAutoFit/>
          </a:bodyPr>
          <a:lstStyle/>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BUROCRACIA</a:t>
            </a:r>
          </a:p>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R$ 65 Bi/ano</a:t>
            </a:r>
          </a:p>
        </p:txBody>
      </p:sp>
      <p:sp>
        <p:nvSpPr>
          <p:cNvPr id="25" name="CaixaDeTexto 24">
            <a:extLst>
              <a:ext uri="{FF2B5EF4-FFF2-40B4-BE49-F238E27FC236}">
                <a16:creationId xmlns:a16="http://schemas.microsoft.com/office/drawing/2014/main" xmlns="" id="{8695611E-5910-4E44-AE49-AF646379583D}"/>
              </a:ext>
            </a:extLst>
          </p:cNvPr>
          <p:cNvSpPr txBox="1"/>
          <p:nvPr/>
        </p:nvSpPr>
        <p:spPr>
          <a:xfrm>
            <a:off x="118536" y="3198038"/>
            <a:ext cx="1710267" cy="830997"/>
          </a:xfrm>
          <a:prstGeom prst="rect">
            <a:avLst/>
          </a:prstGeom>
          <a:noFill/>
        </p:spPr>
        <p:txBody>
          <a:bodyPr wrap="square" rtlCol="0">
            <a:spAutoFit/>
          </a:bodyPr>
          <a:lstStyle/>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INCENTIVOS</a:t>
            </a:r>
            <a:r>
              <a:rPr lang="pt-BR" sz="1600" b="1" dirty="0" smtClean="0">
                <a:solidFill>
                  <a:schemeClr val="accent6">
                    <a:lumMod val="90000"/>
                    <a:lumOff val="10000"/>
                  </a:schemeClr>
                </a:solidFill>
                <a:latin typeface="Arial" panose="020B0604020202020204" pitchFamily="34" charset="0"/>
                <a:cs typeface="Arial" panose="020B0604020202020204" pitchFamily="34" charset="0"/>
              </a:rPr>
              <a:t>/RENÚNCIA</a:t>
            </a:r>
            <a:endParaRPr lang="pt-BR" sz="1600" b="1" dirty="0">
              <a:solidFill>
                <a:schemeClr val="accent6">
                  <a:lumMod val="90000"/>
                  <a:lumOff val="10000"/>
                </a:schemeClr>
              </a:solidFill>
              <a:latin typeface="Arial" panose="020B0604020202020204" pitchFamily="34" charset="0"/>
              <a:cs typeface="Arial" panose="020B0604020202020204" pitchFamily="34" charset="0"/>
            </a:endParaRPr>
          </a:p>
          <a:p>
            <a:pPr algn="ctr"/>
            <a:r>
              <a:rPr lang="pt-BR" sz="1600" b="1" dirty="0">
                <a:solidFill>
                  <a:schemeClr val="accent6">
                    <a:lumMod val="90000"/>
                    <a:lumOff val="10000"/>
                  </a:schemeClr>
                </a:solidFill>
                <a:latin typeface="Arial" panose="020B0604020202020204" pitchFamily="34" charset="0"/>
                <a:cs typeface="Arial" panose="020B0604020202020204" pitchFamily="34" charset="0"/>
              </a:rPr>
              <a:t>R$ 500 </a:t>
            </a:r>
            <a:r>
              <a:rPr lang="pt-BR" sz="1600" b="1" dirty="0" smtClean="0">
                <a:solidFill>
                  <a:schemeClr val="accent6">
                    <a:lumMod val="90000"/>
                    <a:lumOff val="10000"/>
                  </a:schemeClr>
                </a:solidFill>
                <a:latin typeface="Arial" panose="020B0604020202020204" pitchFamily="34" charset="0"/>
                <a:cs typeface="Arial" panose="020B0604020202020204" pitchFamily="34" charset="0"/>
              </a:rPr>
              <a:t>Bi/ano</a:t>
            </a:r>
            <a:endParaRPr lang="pt-BR" sz="1600" b="1" dirty="0">
              <a:solidFill>
                <a:schemeClr val="accent6">
                  <a:lumMod val="90000"/>
                  <a:lumOff val="1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65080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ço Reservado para Conteúdo 2"/>
          <p:cNvSpPr>
            <a:spLocks noGrp="1"/>
          </p:cNvSpPr>
          <p:nvPr>
            <p:ph idx="1"/>
          </p:nvPr>
        </p:nvSpPr>
        <p:spPr bwMode="auto">
          <a:xfrm rot="10800000">
            <a:off x="376767" y="6644506"/>
            <a:ext cx="11438467" cy="457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tLang="pt-BR" dirty="0">
              <a:ea typeface="MS PGothic" charset="-128"/>
            </a:endParaRPr>
          </a:p>
          <a:p>
            <a:endParaRPr lang="pt-BR" altLang="pt-BR" dirty="0">
              <a:ea typeface="MS PGothic" charset="-128"/>
            </a:endParaRPr>
          </a:p>
          <a:p>
            <a:endParaRPr lang="pt-BR" altLang="pt-BR" dirty="0">
              <a:ea typeface="MS PGothic" charset="-128"/>
            </a:endParaRPr>
          </a:p>
        </p:txBody>
      </p:sp>
      <p:sp>
        <p:nvSpPr>
          <p:cNvPr id="2" name="TextBox 1"/>
          <p:cNvSpPr txBox="1"/>
          <p:nvPr/>
        </p:nvSpPr>
        <p:spPr>
          <a:xfrm>
            <a:off x="8219210" y="1486717"/>
            <a:ext cx="184666" cy="646331"/>
          </a:xfrm>
          <a:prstGeom prst="rect">
            <a:avLst/>
          </a:prstGeom>
          <a:noFill/>
        </p:spPr>
        <p:txBody>
          <a:bodyPr wrap="none" rtlCol="0">
            <a:spAutoFit/>
          </a:bodyPr>
          <a:lstStyle/>
          <a:p>
            <a:endParaRPr lang="en-US" dirty="0"/>
          </a:p>
          <a:p>
            <a:endParaRPr lang="en-US" dirty="0"/>
          </a:p>
        </p:txBody>
      </p:sp>
      <p:pic>
        <p:nvPicPr>
          <p:cNvPr id="14" name="Imagem 13">
            <a:extLst>
              <a:ext uri="{FF2B5EF4-FFF2-40B4-BE49-F238E27FC236}">
                <a16:creationId xmlns:a16="http://schemas.microsoft.com/office/drawing/2014/main" xmlns="" id="{EB46EC3D-28EB-4741-9E1B-764F54DBC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058" y="1227588"/>
            <a:ext cx="7558910" cy="5524613"/>
          </a:xfrm>
          <a:prstGeom prst="rect">
            <a:avLst/>
          </a:prstGeom>
        </p:spPr>
      </p:pic>
      <p:sp>
        <p:nvSpPr>
          <p:cNvPr id="15" name="Oval 14">
            <a:extLst>
              <a:ext uri="{FF2B5EF4-FFF2-40B4-BE49-F238E27FC236}">
                <a16:creationId xmlns:a16="http://schemas.microsoft.com/office/drawing/2014/main" xmlns="" id="{353D9424-ADAB-B945-8A46-DB080752B97B}"/>
              </a:ext>
            </a:extLst>
          </p:cNvPr>
          <p:cNvSpPr/>
          <p:nvPr/>
        </p:nvSpPr>
        <p:spPr bwMode="auto">
          <a:xfrm rot="1858644">
            <a:off x="8734764" y="3837266"/>
            <a:ext cx="482810" cy="173022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16" name="CaixaDeTexto 15">
            <a:extLst>
              <a:ext uri="{FF2B5EF4-FFF2-40B4-BE49-F238E27FC236}">
                <a16:creationId xmlns:a16="http://schemas.microsoft.com/office/drawing/2014/main" xmlns="" id="{364DA207-0EC8-B446-999D-4A5799E84F60}"/>
              </a:ext>
            </a:extLst>
          </p:cNvPr>
          <p:cNvSpPr txBox="1"/>
          <p:nvPr/>
        </p:nvSpPr>
        <p:spPr>
          <a:xfrm>
            <a:off x="8923622" y="2618033"/>
            <a:ext cx="824175"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184º</a:t>
            </a:r>
            <a:endParaRPr lang="pt-BR"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xmlns="" id="{E43F5E25-C61E-4ECA-AB6A-4A381FF9B78F}"/>
              </a:ext>
            </a:extLst>
          </p:cNvPr>
          <p:cNvSpPr>
            <a:spLocks noGrp="1"/>
          </p:cNvSpPr>
          <p:nvPr>
            <p:ph type="title"/>
          </p:nvPr>
        </p:nvSpPr>
        <p:spPr>
          <a:xfrm>
            <a:off x="376767" y="20994"/>
            <a:ext cx="6534912" cy="688530"/>
          </a:xfrm>
        </p:spPr>
        <p:txBody>
          <a:bodyPr/>
          <a:lstStyle/>
          <a:p>
            <a:r>
              <a:rPr lang="pt-BR" sz="3200" b="1" i="1" dirty="0">
                <a:latin typeface="Arial" panose="020B0604020202020204" pitchFamily="34" charset="0"/>
                <a:cs typeface="Arial" panose="020B0604020202020204" pitchFamily="34" charset="0"/>
              </a:rPr>
              <a:t>RELATÓRIO DOING BUSINESS: AMBIENTE DE NEGÓCIOS</a:t>
            </a:r>
          </a:p>
        </p:txBody>
      </p:sp>
    </p:spTree>
    <p:extLst>
      <p:ext uri="{BB962C8B-B14F-4D97-AF65-F5344CB8AC3E}">
        <p14:creationId xmlns:p14="http://schemas.microsoft.com/office/powerpoint/2010/main" val="844393231"/>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8" name="Group 64"/>
          <p:cNvGraphicFramePr>
            <a:graphicFrameLocks noGrp="1"/>
          </p:cNvGraphicFramePr>
          <p:nvPr>
            <p:extLst>
              <p:ext uri="{D42A27DB-BD31-4B8C-83A1-F6EECF244321}">
                <p14:modId xmlns:p14="http://schemas.microsoft.com/office/powerpoint/2010/main" val="1362947643"/>
              </p:ext>
            </p:extLst>
          </p:nvPr>
        </p:nvGraphicFramePr>
        <p:xfrm>
          <a:off x="731519" y="332505"/>
          <a:ext cx="8395855" cy="5852169"/>
        </p:xfrm>
        <a:graphic>
          <a:graphicData uri="http://schemas.openxmlformats.org/drawingml/2006/table">
            <a:tbl>
              <a:tblPr/>
              <a:tblGrid>
                <a:gridCol w="2107194">
                  <a:extLst>
                    <a:ext uri="{9D8B030D-6E8A-4147-A177-3AD203B41FA5}">
                      <a16:colId xmlns:a16="http://schemas.microsoft.com/office/drawing/2014/main" xmlns="" val="20000"/>
                    </a:ext>
                  </a:extLst>
                </a:gridCol>
                <a:gridCol w="1685442">
                  <a:extLst>
                    <a:ext uri="{9D8B030D-6E8A-4147-A177-3AD203B41FA5}">
                      <a16:colId xmlns:a16="http://schemas.microsoft.com/office/drawing/2014/main" xmlns="" val="20001"/>
                    </a:ext>
                  </a:extLst>
                </a:gridCol>
                <a:gridCol w="1795193">
                  <a:extLst>
                    <a:ext uri="{9D8B030D-6E8A-4147-A177-3AD203B41FA5}">
                      <a16:colId xmlns:a16="http://schemas.microsoft.com/office/drawing/2014/main" xmlns="" val="20002"/>
                    </a:ext>
                  </a:extLst>
                </a:gridCol>
                <a:gridCol w="2808026">
                  <a:extLst>
                    <a:ext uri="{9D8B030D-6E8A-4147-A177-3AD203B41FA5}">
                      <a16:colId xmlns:a16="http://schemas.microsoft.com/office/drawing/2014/main" xmlns="" val="20003"/>
                    </a:ext>
                  </a:extLst>
                </a:gridCol>
              </a:tblGrid>
              <a:tr h="1051092">
                <a:tc gridSpan="4">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pt-BR" altLang="pt-BR" sz="23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Tabela 01: Brasil - Distribuição da Carga Tributária Bruta </a:t>
                      </a:r>
                      <a:r>
                        <a:rPr kumimoji="0" lang="pt-BR" altLang="pt-BR" sz="17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(segundo faixa de salário mínimo)</a:t>
                      </a:r>
                      <a:endParaRPr kumimoji="0" lang="pt-BR" altLang="pt-BR" sz="17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83975" marR="83975" marT="41988" marB="41988"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80707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3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Renda Mensal Familiar   </a:t>
                      </a:r>
                      <a:endParaRPr kumimoji="0" lang="pt-BR" altLang="pt-BR" sz="13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3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Carga Tributária Bruta – 2004   </a:t>
                      </a:r>
                      <a:endParaRPr kumimoji="0" lang="pt-BR"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3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Carga Tributária Bruta - 2008     </a:t>
                      </a:r>
                      <a:endParaRPr kumimoji="0" lang="pt-BR" altLang="pt-BR" sz="13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3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Dias Destinados ao</a:t>
                      </a:r>
                      <a:endParaRPr kumimoji="0" lang="pt-BR"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3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Pagamento de Tributos</a:t>
                      </a:r>
                      <a:endParaRPr kumimoji="0" lang="pt-BR"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w="12700" cap="flat" cmpd="sng" algn="ctr">
                      <a:solidFill>
                        <a:srgbClr val="F79646"/>
                      </a:solidFill>
                      <a:prstDash val="solid"/>
                      <a:round/>
                      <a:headEnd type="none" w="med" len="med"/>
                      <a:tailEnd type="none" w="med" len="med"/>
                    </a:lnT>
                    <a:lnB>
                      <a:noFill/>
                    </a:lnB>
                    <a:lnTlToBr>
                      <a:noFill/>
                    </a:lnTlToBr>
                    <a:lnBlToTr>
                      <a:noFill/>
                    </a:lnBlToTr>
                    <a:solidFill>
                      <a:srgbClr val="FDE4D0"/>
                    </a:solidFill>
                  </a:tcPr>
                </a:tc>
                <a:extLst>
                  <a:ext uri="{0D108BD9-81ED-4DB2-BD59-A6C34878D82A}">
                    <a16:rowId xmlns:a16="http://schemas.microsoft.com/office/drawing/2014/main" xmlns="" val="10001"/>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até 2 SM </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48,8</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53,9</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197</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extLst>
                  <a:ext uri="{0D108BD9-81ED-4DB2-BD59-A6C34878D82A}">
                    <a16:rowId xmlns:a16="http://schemas.microsoft.com/office/drawing/2014/main" xmlns="" val="10003"/>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2 a 3 </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38,0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41,9</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153</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 a 5 </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33,9</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37,4</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137</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extLst>
                  <a:ext uri="{0D108BD9-81ED-4DB2-BD59-A6C34878D82A}">
                    <a16:rowId xmlns:a16="http://schemas.microsoft.com/office/drawing/2014/main" xmlns="" val="10005"/>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5 a 6</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32,0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35,3</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129</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6 a 8</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31,7</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35,0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128</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extLst>
                  <a:ext uri="{0D108BD9-81ED-4DB2-BD59-A6C34878D82A}">
                    <a16:rowId xmlns:a16="http://schemas.microsoft.com/office/drawing/2014/main" xmlns="" val="10007"/>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8 a 10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31,7</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35,0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128</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10 a 15</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30,5</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33,7</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123</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extLst>
                  <a:ext uri="{0D108BD9-81ED-4DB2-BD59-A6C34878D82A}">
                    <a16:rowId xmlns:a16="http://schemas.microsoft.com/office/drawing/2014/main" xmlns="" val="10009"/>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15 a 20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28,4</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31,3</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115</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20 a 30</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28,7</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31,7</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116</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extLst>
                  <a:ext uri="{0D108BD9-81ED-4DB2-BD59-A6C34878D82A}">
                    <a16:rowId xmlns:a16="http://schemas.microsoft.com/office/drawing/2014/main" xmlns="" val="10011"/>
                  </a:ext>
                </a:extLst>
              </a:tr>
              <a:tr h="31041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Mais de 30 SM</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26,3</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rPr>
                        <a:t>29,0</a:t>
                      </a:r>
                      <a:endParaRPr kumimoji="0" lang="pt-BR" altLang="pt-BR" sz="1500" b="0" i="0" u="none" strike="noStrike" cap="none" normalizeH="0" baseline="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106</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2"/>
                  </a:ext>
                </a:extLst>
              </a:tr>
              <a:tr h="269025">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n-US"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pt-BR" sz="13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solidFill>
                      <a:srgbClr val="FDE4D0"/>
                    </a:solidFill>
                  </a:tcPr>
                </a:tc>
                <a:extLst>
                  <a:ext uri="{0D108BD9-81ED-4DB2-BD59-A6C34878D82A}">
                    <a16:rowId xmlns:a16="http://schemas.microsoft.com/office/drawing/2014/main" xmlns="" val="10013"/>
                  </a:ext>
                </a:extLst>
              </a:tr>
              <a:tr h="620827">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CTB, segundo CFP/DIMAC</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32,8</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36,2</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500" b="1"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rPr>
                        <a:t>132</a:t>
                      </a:r>
                      <a:endParaRPr kumimoji="0" lang="pt-BR" altLang="pt-BR" sz="1500" b="0" i="0" u="none" strike="noStrike" cap="none" normalizeH="0" baseline="0" dirty="0">
                        <a:ln>
                          <a:noFill/>
                        </a:ln>
                        <a:solidFill>
                          <a:schemeClr val="tx2">
                            <a:lumMod val="75000"/>
                          </a:schemeClr>
                        </a:solidFill>
                        <a:effectLst/>
                        <a:latin typeface="Arial" panose="020B0604020202020204" pitchFamily="34" charset="0"/>
                        <a:ea typeface="MS PGothic" charset="-128"/>
                        <a:cs typeface="Arial" panose="020B0604020202020204" pitchFamily="34" charset="0"/>
                      </a:endParaRPr>
                    </a:p>
                  </a:txBody>
                  <a:tcPr marL="50636" marR="50636"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13374" name="Rectangle 1"/>
          <p:cNvSpPr>
            <a:spLocks noChangeArrowheads="1"/>
          </p:cNvSpPr>
          <p:nvPr/>
        </p:nvSpPr>
        <p:spPr bwMode="auto">
          <a:xfrm>
            <a:off x="1507375" y="6474464"/>
            <a:ext cx="93245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pt-BR" altLang="pt-BR" sz="1100" dirty="0">
                <a:solidFill>
                  <a:schemeClr val="tx2">
                    <a:lumMod val="75000"/>
                  </a:schemeClr>
                </a:solidFill>
                <a:latin typeface="Arial" panose="020B0604020202020204" pitchFamily="34" charset="0"/>
                <a:cs typeface="Arial" panose="020B0604020202020204" pitchFamily="34" charset="0"/>
              </a:rPr>
              <a:t>Fontes: Carga Tributária por faixas de renda, 2004: </a:t>
            </a:r>
            <a:r>
              <a:rPr lang="pt-BR" altLang="pt-BR" sz="1100" dirty="0" err="1">
                <a:solidFill>
                  <a:schemeClr val="tx2">
                    <a:lumMod val="75000"/>
                  </a:schemeClr>
                </a:solidFill>
                <a:latin typeface="Arial" panose="020B0604020202020204" pitchFamily="34" charset="0"/>
                <a:cs typeface="Arial" panose="020B0604020202020204" pitchFamily="34" charset="0"/>
              </a:rPr>
              <a:t>Zockun</a:t>
            </a:r>
            <a:r>
              <a:rPr lang="pt-BR" altLang="pt-BR" sz="1100" dirty="0">
                <a:solidFill>
                  <a:schemeClr val="tx2">
                    <a:lumMod val="75000"/>
                  </a:schemeClr>
                </a:solidFill>
                <a:latin typeface="Arial" panose="020B0604020202020204" pitchFamily="34" charset="0"/>
                <a:cs typeface="Arial" panose="020B0604020202020204" pitchFamily="34" charset="0"/>
              </a:rPr>
              <a:t> et </a:t>
            </a:r>
            <a:r>
              <a:rPr lang="pt-BR" altLang="pt-BR" sz="1100" dirty="0" err="1">
                <a:solidFill>
                  <a:schemeClr val="tx2">
                    <a:lumMod val="75000"/>
                  </a:schemeClr>
                </a:solidFill>
                <a:latin typeface="Arial" panose="020B0604020202020204" pitchFamily="34" charset="0"/>
                <a:cs typeface="Arial" panose="020B0604020202020204" pitchFamily="34" charset="0"/>
              </a:rPr>
              <a:t>alli</a:t>
            </a:r>
            <a:r>
              <a:rPr lang="pt-BR" altLang="pt-BR" sz="1100" dirty="0">
                <a:solidFill>
                  <a:schemeClr val="tx2">
                    <a:lumMod val="75000"/>
                  </a:schemeClr>
                </a:solidFill>
                <a:latin typeface="Arial" panose="020B0604020202020204" pitchFamily="34" charset="0"/>
                <a:cs typeface="Arial" panose="020B0604020202020204" pitchFamily="34" charset="0"/>
              </a:rPr>
              <a:t> (2007); Carga Tributária Bruta 2004 e 2008: CFP/DIMAC/IPEA; </a:t>
            </a:r>
          </a:p>
          <a:p>
            <a:r>
              <a:rPr lang="pt-BR" altLang="pt-BR" sz="1100" dirty="0">
                <a:solidFill>
                  <a:schemeClr val="tx2">
                    <a:lumMod val="75000"/>
                  </a:schemeClr>
                </a:solidFill>
                <a:latin typeface="Arial" panose="020B0604020202020204" pitchFamily="34" charset="0"/>
                <a:cs typeface="Arial" panose="020B0604020202020204" pitchFamily="34" charset="0"/>
              </a:rPr>
              <a:t>Carga Tributária por faixas de renda, 2008 e Dias Destinados ao Pagamento de Tributos, elaboração própria.</a:t>
            </a:r>
          </a:p>
        </p:txBody>
      </p:sp>
      <p:sp>
        <p:nvSpPr>
          <p:cNvPr id="3" name="Elipse 2"/>
          <p:cNvSpPr/>
          <p:nvPr/>
        </p:nvSpPr>
        <p:spPr bwMode="auto">
          <a:xfrm>
            <a:off x="4987636" y="2078182"/>
            <a:ext cx="847899" cy="432262"/>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
        <p:nvSpPr>
          <p:cNvPr id="6" name="Elipse 5"/>
          <p:cNvSpPr/>
          <p:nvPr/>
        </p:nvSpPr>
        <p:spPr bwMode="auto">
          <a:xfrm>
            <a:off x="5023661" y="4923897"/>
            <a:ext cx="847899" cy="432262"/>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57328950"/>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bwMode="auto">
          <a:xfrm>
            <a:off x="0" y="1263535"/>
            <a:ext cx="12192000" cy="5426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sz="2000" dirty="0">
                <a:solidFill>
                  <a:schemeClr val="tx2">
                    <a:lumMod val="75000"/>
                  </a:schemeClr>
                </a:solidFill>
                <a:latin typeface="Arial" panose="020B0604020202020204" pitchFamily="34" charset="0"/>
                <a:ea typeface="MS PGothic" charset="-128"/>
                <a:cs typeface="Arial" panose="020B0604020202020204" pitchFamily="34" charset="0"/>
              </a:rPr>
              <a:t>                                  </a:t>
            </a:r>
            <a:r>
              <a:rPr lang="en-US" sz="2000" dirty="0">
                <a:solidFill>
                  <a:schemeClr val="tx2">
                    <a:lumMod val="75000"/>
                  </a:schemeClr>
                </a:solidFill>
                <a:latin typeface="Arial" panose="020B0604020202020204" pitchFamily="34" charset="0"/>
                <a:cs typeface="Arial" panose="020B0604020202020204" pitchFamily="34" charset="0"/>
              </a:rPr>
              <a:t/>
            </a:r>
            <a:br>
              <a:rPr lang="en-US" sz="2000" dirty="0">
                <a:solidFill>
                  <a:schemeClr val="tx2">
                    <a:lumMod val="75000"/>
                  </a:schemeClr>
                </a:solidFill>
                <a:latin typeface="Arial" panose="020B0604020202020204" pitchFamily="34" charset="0"/>
                <a:cs typeface="Arial" panose="020B0604020202020204" pitchFamily="34" charset="0"/>
              </a:rPr>
            </a:br>
            <a:r>
              <a:rPr lang="en-US" sz="2000" dirty="0">
                <a:solidFill>
                  <a:schemeClr val="tx2">
                    <a:lumMod val="75000"/>
                  </a:schemeClr>
                </a:solidFill>
                <a:latin typeface="Arial" panose="020B0604020202020204" pitchFamily="34" charset="0"/>
                <a:cs typeface="Arial" panose="020B0604020202020204" pitchFamily="34" charset="0"/>
              </a:rPr>
              <a:t/>
            </a:r>
            <a:br>
              <a:rPr lang="en-US" sz="2000"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dirty="0">
                <a:solidFill>
                  <a:schemeClr val="tx2">
                    <a:lumMod val="75000"/>
                  </a:schemeClr>
                </a:solidFill>
                <a:latin typeface="Arial" panose="020B0604020202020204" pitchFamily="34" charset="0"/>
                <a:cs typeface="Arial" panose="020B0604020202020204" pitchFamily="34" charset="0"/>
              </a:rPr>
              <a:t/>
            </a:r>
            <a:br>
              <a:rPr lang="en-US" sz="2000"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QUE MATA AS EMPRESAS,</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 </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OS EMPREGOS,</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OS SALÁRIOS,</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 O PODER AQUISITIVO</a:t>
            </a:r>
            <a:br>
              <a:rPr lang="en-US" sz="2000" b="1" dirty="0">
                <a:solidFill>
                  <a:schemeClr val="tx2">
                    <a:lumMod val="75000"/>
                  </a:schemeClr>
                </a:solidFill>
                <a:latin typeface="Arial" panose="020B0604020202020204" pitchFamily="34" charset="0"/>
                <a:cs typeface="Arial" panose="020B0604020202020204" pitchFamily="34" charset="0"/>
              </a:rPr>
            </a:br>
            <a:r>
              <a:rPr lang="en-US" sz="2000" b="1" dirty="0">
                <a:solidFill>
                  <a:schemeClr val="tx2">
                    <a:lumMod val="75000"/>
                  </a:schemeClr>
                </a:solidFill>
                <a:latin typeface="Arial" panose="020B0604020202020204" pitchFamily="34" charset="0"/>
                <a:cs typeface="Arial" panose="020B0604020202020204" pitchFamily="34" charset="0"/>
              </a:rPr>
              <a:t>        </a:t>
            </a:r>
            <a:br>
              <a:rPr lang="en-US" sz="2000" b="1" dirty="0">
                <a:solidFill>
                  <a:schemeClr val="tx2">
                    <a:lumMod val="75000"/>
                  </a:schemeClr>
                </a:solidFill>
                <a:latin typeface="Arial" panose="020B0604020202020204" pitchFamily="34" charset="0"/>
                <a:cs typeface="Arial" panose="020B0604020202020204" pitchFamily="34" charset="0"/>
              </a:rPr>
            </a:br>
            <a:r>
              <a:rPr lang="pt-BR" altLang="pt-BR" sz="2000" b="1" dirty="0">
                <a:solidFill>
                  <a:schemeClr val="tx2">
                    <a:lumMod val="75000"/>
                  </a:schemeClr>
                </a:solidFill>
                <a:latin typeface="Arial" panose="020B0604020202020204" pitchFamily="34" charset="0"/>
                <a:cs typeface="Arial" panose="020B0604020202020204" pitchFamily="34" charset="0"/>
              </a:rPr>
              <a:t>E TRAVA O BRASIL. </a:t>
            </a:r>
            <a:br>
              <a:rPr lang="pt-BR" altLang="pt-BR" sz="2000" b="1" dirty="0">
                <a:solidFill>
                  <a:schemeClr val="tx2">
                    <a:lumMod val="75000"/>
                  </a:schemeClr>
                </a:solidFill>
                <a:latin typeface="Arial" panose="020B0604020202020204" pitchFamily="34" charset="0"/>
                <a:cs typeface="Arial" panose="020B0604020202020204" pitchFamily="34" charset="0"/>
              </a:rPr>
            </a:br>
            <a:endParaRPr lang="pt-BR" altLang="pt-BR" sz="2000" b="1" dirty="0">
              <a:solidFill>
                <a:schemeClr val="tx2">
                  <a:lumMod val="75000"/>
                </a:schemeClr>
              </a:solidFill>
              <a:latin typeface="Arial" panose="020B0604020202020204" pitchFamily="34" charset="0"/>
              <a:cs typeface="Arial" panose="020B0604020202020204" pitchFamily="34" charset="0"/>
            </a:endParaRPr>
          </a:p>
        </p:txBody>
      </p:sp>
      <p:sp>
        <p:nvSpPr>
          <p:cNvPr id="10243" name="Espaço Reservado para Conteúdo 2"/>
          <p:cNvSpPr>
            <a:spLocks noGrp="1"/>
          </p:cNvSpPr>
          <p:nvPr>
            <p:ph idx="1"/>
          </p:nvPr>
        </p:nvSpPr>
        <p:spPr bwMode="auto">
          <a:xfrm rot="10800000">
            <a:off x="376767" y="6644506"/>
            <a:ext cx="11438467" cy="457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tLang="pt-BR" dirty="0">
              <a:ea typeface="MS PGothic" charset="-128"/>
            </a:endParaRPr>
          </a:p>
          <a:p>
            <a:endParaRPr lang="pt-BR" altLang="pt-BR" dirty="0">
              <a:ea typeface="MS PGothic" charset="-128"/>
            </a:endParaRPr>
          </a:p>
          <a:p>
            <a:endParaRPr lang="pt-BR" altLang="pt-BR" dirty="0">
              <a:ea typeface="MS PGothic" charset="-128"/>
            </a:endParaRPr>
          </a:p>
        </p:txBody>
      </p:sp>
      <p:pic>
        <p:nvPicPr>
          <p:cNvPr id="5" name="Imagem 4">
            <a:extLst>
              <a:ext uri="{FF2B5EF4-FFF2-40B4-BE49-F238E27FC236}">
                <a16:creationId xmlns:a16="http://schemas.microsoft.com/office/drawing/2014/main" xmlns="" id="{158BB2C6-E0D8-2E4D-A0EB-711B6FD8C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3085" y="2524960"/>
            <a:ext cx="1676400" cy="1676400"/>
          </a:xfrm>
          <a:prstGeom prst="rect">
            <a:avLst/>
          </a:prstGeom>
        </p:spPr>
      </p:pic>
      <p:pic>
        <p:nvPicPr>
          <p:cNvPr id="8" name="Imagem 7">
            <a:extLst>
              <a:ext uri="{FF2B5EF4-FFF2-40B4-BE49-F238E27FC236}">
                <a16:creationId xmlns:a16="http://schemas.microsoft.com/office/drawing/2014/main" xmlns="" id="{A73AD4B5-A83D-3D4B-8A38-1B5304AA6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94701" y="2524960"/>
            <a:ext cx="1676400" cy="1676400"/>
          </a:xfrm>
          <a:prstGeom prst="rect">
            <a:avLst/>
          </a:prstGeom>
        </p:spPr>
      </p:pic>
      <p:sp>
        <p:nvSpPr>
          <p:cNvPr id="2" name="Retângulo 1"/>
          <p:cNvSpPr/>
          <p:nvPr/>
        </p:nvSpPr>
        <p:spPr>
          <a:xfrm>
            <a:off x="0" y="-1063"/>
            <a:ext cx="11815234" cy="1077218"/>
          </a:xfrm>
          <a:prstGeom prst="rect">
            <a:avLst/>
          </a:prstGeom>
        </p:spPr>
        <p:txBody>
          <a:bodyPr wrap="square">
            <a:spAutoFit/>
          </a:bodyPr>
          <a:lstStyle/>
          <a:p>
            <a:r>
              <a:rPr lang="en-US" dirty="0">
                <a:solidFill>
                  <a:schemeClr val="tx2">
                    <a:lumMod val="75000"/>
                  </a:schemeClr>
                </a:solidFill>
                <a:latin typeface="Arial" panose="020B0604020202020204" pitchFamily="34" charset="0"/>
                <a:cs typeface="Arial" panose="020B0604020202020204" pitchFamily="34" charset="0"/>
              </a:rPr>
              <a:t> </a:t>
            </a:r>
            <a:r>
              <a:rPr lang="en-US" sz="3200" b="1" i="1" dirty="0">
                <a:solidFill>
                  <a:schemeClr val="tx2">
                    <a:lumMod val="75000"/>
                  </a:schemeClr>
                </a:solidFill>
                <a:latin typeface="Arial" charset="0"/>
                <a:ea typeface="MS PGothic" charset="-128"/>
                <a:cs typeface="MS PGothic" charset="0"/>
              </a:rPr>
              <a:t>MANICÔMIO JURÍDICO TRIBUTÁRIO  &amp;</a:t>
            </a:r>
            <a:br>
              <a:rPr lang="en-US" sz="3200" b="1" i="1" dirty="0">
                <a:solidFill>
                  <a:schemeClr val="tx2">
                    <a:lumMod val="75000"/>
                  </a:schemeClr>
                </a:solidFill>
                <a:latin typeface="Arial" charset="0"/>
                <a:ea typeface="MS PGothic" charset="-128"/>
                <a:cs typeface="MS PGothic" charset="0"/>
              </a:rPr>
            </a:br>
            <a:r>
              <a:rPr lang="en-US" sz="3200" b="1" i="1" dirty="0">
                <a:solidFill>
                  <a:schemeClr val="tx2">
                    <a:lumMod val="75000"/>
                  </a:schemeClr>
                </a:solidFill>
                <a:latin typeface="Arial" charset="0"/>
                <a:ea typeface="MS PGothic" charset="-128"/>
                <a:cs typeface="MS PGothic" charset="0"/>
              </a:rPr>
              <a:t>FRANKENSTEIN FUNCIONAL</a:t>
            </a:r>
            <a:endParaRPr lang="pt-BR" sz="3200" b="1" i="1" dirty="0">
              <a:solidFill>
                <a:schemeClr val="tx2">
                  <a:lumMod val="75000"/>
                </a:schemeClr>
              </a:solidFill>
              <a:latin typeface="Arial" charset="0"/>
              <a:ea typeface="MS PGothic" charset="-128"/>
              <a:cs typeface="MS PGothic" charset="0"/>
            </a:endParaRPr>
          </a:p>
        </p:txBody>
      </p:sp>
    </p:spTree>
    <p:extLst>
      <p:ext uri="{BB962C8B-B14F-4D97-AF65-F5344CB8AC3E}">
        <p14:creationId xmlns:p14="http://schemas.microsoft.com/office/powerpoint/2010/main" val="134948917"/>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284781D-657A-1F43-81A4-7C1AB343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6094"/>
          </a:xfrm>
          <a:prstGeom prst="rect">
            <a:avLst/>
          </a:prstGeom>
        </p:spPr>
      </p:pic>
      <p:pic>
        <p:nvPicPr>
          <p:cNvPr id="6" name="Imagem 5">
            <a:extLst>
              <a:ext uri="{FF2B5EF4-FFF2-40B4-BE49-F238E27FC236}">
                <a16:creationId xmlns:a16="http://schemas.microsoft.com/office/drawing/2014/main" xmlns="" id="{BF91B89B-716A-4248-A9F6-8FD1EFF6DE88}"/>
              </a:ext>
            </a:extLst>
          </p:cNvPr>
          <p:cNvPicPr>
            <a:picLocks noChangeAspect="1"/>
          </p:cNvPicPr>
          <p:nvPr/>
        </p:nvPicPr>
        <p:blipFill>
          <a:blip r:embed="rId3"/>
          <a:stretch>
            <a:fillRect/>
          </a:stretch>
        </p:blipFill>
        <p:spPr>
          <a:xfrm>
            <a:off x="-44796" y="1811185"/>
            <a:ext cx="10254355" cy="2777998"/>
          </a:xfrm>
          <a:prstGeom prst="rect">
            <a:avLst/>
          </a:prstGeom>
        </p:spPr>
      </p:pic>
      <p:sp>
        <p:nvSpPr>
          <p:cNvPr id="3" name="Título 2">
            <a:extLst>
              <a:ext uri="{FF2B5EF4-FFF2-40B4-BE49-F238E27FC236}">
                <a16:creationId xmlns:a16="http://schemas.microsoft.com/office/drawing/2014/main" xmlns="" id="{8F1C0C9A-3221-4E78-AFD6-A63ED077F099}"/>
              </a:ext>
            </a:extLst>
          </p:cNvPr>
          <p:cNvSpPr>
            <a:spLocks noGrp="1"/>
          </p:cNvSpPr>
          <p:nvPr>
            <p:ph type="ctrTitle"/>
          </p:nvPr>
        </p:nvSpPr>
        <p:spPr>
          <a:xfrm>
            <a:off x="-69468" y="1872551"/>
            <a:ext cx="11153744" cy="1046477"/>
          </a:xfrm>
        </p:spPr>
        <p:txBody>
          <a:bodyPr/>
          <a:lstStyle/>
          <a:p>
            <a:pPr algn="l"/>
            <a:r>
              <a:rPr lang="pt-BR" b="1" i="1" dirty="0">
                <a:latin typeface="Arial" panose="020B0604020202020204" pitchFamily="34" charset="0"/>
                <a:cs typeface="Arial" panose="020B0604020202020204" pitchFamily="34" charset="0"/>
              </a:rPr>
              <a:t>A PEC 293-A e 110/2019: 17 pontos</a:t>
            </a:r>
            <a:br>
              <a:rPr lang="pt-BR" b="1" i="1" dirty="0">
                <a:latin typeface="Arial" panose="020B0604020202020204" pitchFamily="34" charset="0"/>
                <a:cs typeface="Arial" panose="020B0604020202020204" pitchFamily="34" charset="0"/>
              </a:rPr>
            </a:br>
            <a:endParaRPr lang="pt-BR" sz="3200" i="1" dirty="0">
              <a:latin typeface="Arial" panose="020B0604020202020204" pitchFamily="34" charset="0"/>
              <a:cs typeface="Arial" panose="020B0604020202020204" pitchFamily="34" charset="0"/>
            </a:endParaRPr>
          </a:p>
        </p:txBody>
      </p:sp>
      <p:sp>
        <p:nvSpPr>
          <p:cNvPr id="4" name="Subtítulo 3">
            <a:extLst>
              <a:ext uri="{FF2B5EF4-FFF2-40B4-BE49-F238E27FC236}">
                <a16:creationId xmlns:a16="http://schemas.microsoft.com/office/drawing/2014/main" xmlns="" id="{E53521BC-0C11-4545-81D5-90CB8D2951DB}"/>
              </a:ext>
            </a:extLst>
          </p:cNvPr>
          <p:cNvSpPr>
            <a:spLocks noGrp="1"/>
          </p:cNvSpPr>
          <p:nvPr>
            <p:ph type="subTitle" idx="1"/>
          </p:nvPr>
        </p:nvSpPr>
        <p:spPr>
          <a:xfrm>
            <a:off x="231902" y="2706987"/>
            <a:ext cx="8644192" cy="1997288"/>
          </a:xfrm>
        </p:spPr>
        <p:txBody>
          <a:bodyPr/>
          <a:lstStyle/>
          <a:p>
            <a:pPr algn="l"/>
            <a:r>
              <a:rPr lang="pt-BR" i="1" dirty="0">
                <a:latin typeface="Arial" panose="020B0604020202020204" pitchFamily="34" charset="0"/>
                <a:cs typeface="Arial" panose="020B0604020202020204" pitchFamily="34" charset="0"/>
              </a:rPr>
              <a:t>Reengenharia Tecnológica, fraterna e solidária</a:t>
            </a:r>
          </a:p>
          <a:p>
            <a:pPr algn="l"/>
            <a:endParaRPr lang="pt-BR" altLang="pt-BR" i="1" dirty="0">
              <a:solidFill>
                <a:schemeClr val="tx2"/>
              </a:solidFill>
              <a:latin typeface="Arial" panose="020B0604020202020204" pitchFamily="34" charset="0"/>
              <a:cs typeface="Arial" panose="020B0604020202020204" pitchFamily="34" charset="0"/>
            </a:endParaRPr>
          </a:p>
          <a:p>
            <a:pPr algn="l"/>
            <a:r>
              <a:rPr lang="pt-BR" altLang="pt-BR" i="1" dirty="0">
                <a:solidFill>
                  <a:schemeClr val="tx2"/>
                </a:solidFill>
                <a:latin typeface="Arial" panose="020B0604020202020204" pitchFamily="34" charset="0"/>
                <a:cs typeface="Arial" panose="020B0604020202020204" pitchFamily="34" charset="0"/>
              </a:rPr>
              <a:t>Para destravar o Brasil com inclusão  social</a:t>
            </a:r>
          </a:p>
        </p:txBody>
      </p:sp>
    </p:spTree>
    <p:extLst>
      <p:ext uri="{BB962C8B-B14F-4D97-AF65-F5344CB8AC3E}">
        <p14:creationId xmlns:p14="http://schemas.microsoft.com/office/powerpoint/2010/main" val="2180619600"/>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13EFD9C2-6C1A-AD45-83FD-182975F008B8}"/>
              </a:ext>
            </a:extLst>
          </p:cNvPr>
          <p:cNvSpPr/>
          <p:nvPr/>
        </p:nvSpPr>
        <p:spPr bwMode="auto">
          <a:xfrm>
            <a:off x="4089541" y="1367548"/>
            <a:ext cx="3343646" cy="342567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580329" y="203196"/>
            <a:ext cx="7352992" cy="763440"/>
          </a:xfrm>
        </p:spPr>
        <p:txBody>
          <a:body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1: SIMPLIFICAÇÃO</a:t>
            </a:r>
          </a:p>
        </p:txBody>
      </p:sp>
      <p:sp>
        <p:nvSpPr>
          <p:cNvPr id="3" name="Content Placeholder 2"/>
          <p:cNvSpPr>
            <a:spLocks noGrp="1"/>
          </p:cNvSpPr>
          <p:nvPr>
            <p:ph idx="1"/>
          </p:nvPr>
        </p:nvSpPr>
        <p:spPr>
          <a:xfrm>
            <a:off x="791767" y="5091767"/>
            <a:ext cx="10466018" cy="1766233"/>
          </a:xfrm>
          <a:noFill/>
          <a:ln>
            <a:noFill/>
          </a:ln>
        </p:spPr>
        <p:style>
          <a:lnRef idx="2">
            <a:schemeClr val="accent1"/>
          </a:lnRef>
          <a:fillRef idx="1">
            <a:schemeClr val="lt1"/>
          </a:fillRef>
          <a:effectRef idx="0">
            <a:schemeClr val="accent1"/>
          </a:effectRef>
          <a:fontRef idx="minor">
            <a:schemeClr val="dk1"/>
          </a:fontRef>
        </p:style>
        <p:txBody>
          <a:bodyPr/>
          <a:lstStyle/>
          <a:p>
            <a:pPr marL="0" indent="0">
              <a:buNone/>
            </a:pPr>
            <a:r>
              <a:rPr lang="en-US" sz="1800" dirty="0">
                <a:solidFill>
                  <a:schemeClr val="tx2">
                    <a:lumMod val="75000"/>
                  </a:schemeClr>
                </a:solidFill>
                <a:latin typeface="Arial" panose="020B0604020202020204" pitchFamily="34" charset="0"/>
                <a:cs typeface="Arial" panose="020B0604020202020204" pitchFamily="34" charset="0"/>
              </a:rPr>
              <a:t>SIMPLIFICANDO A BASE CONSUMO: </a:t>
            </a:r>
          </a:p>
          <a:p>
            <a:pPr marL="0" indent="0">
              <a:buNone/>
            </a:pPr>
            <a:r>
              <a:rPr lang="en-US" sz="1800" dirty="0">
                <a:solidFill>
                  <a:schemeClr val="tx2">
                    <a:lumMod val="75000"/>
                  </a:schemeClr>
                </a:solidFill>
                <a:latin typeface="Arial" panose="020B0604020202020204" pitchFamily="34" charset="0"/>
                <a:cs typeface="Arial" panose="020B0604020202020204" pitchFamily="34" charset="0"/>
              </a:rPr>
              <a:t>1. IVA/IBS NACIONAL, DESTINO, ALÎQUOTA POR FORA E A EXTINÇÃO DE 9 TRIBUTOS </a:t>
            </a:r>
          </a:p>
          <a:p>
            <a:pPr marL="0" indent="0">
              <a:buNone/>
            </a:pPr>
            <a:r>
              <a:rPr lang="en-US" sz="1800" dirty="0">
                <a:solidFill>
                  <a:schemeClr val="tx2">
                    <a:lumMod val="75000"/>
                  </a:schemeClr>
                </a:solidFill>
                <a:latin typeface="Arial" panose="020B0604020202020204" pitchFamily="34" charset="0"/>
                <a:cs typeface="Arial" panose="020B0604020202020204" pitchFamily="34" charset="0"/>
              </a:rPr>
              <a:t>1.1 – AUTORIZA TAMBÉM A COBRANÇA DO </a:t>
            </a:r>
            <a:r>
              <a:rPr lang="en-US" sz="1800" dirty="0">
                <a:solidFill>
                  <a:srgbClr val="FF0000"/>
                </a:solidFill>
                <a:latin typeface="Arial" panose="020B0604020202020204" pitchFamily="34" charset="0"/>
                <a:cs typeface="Arial" panose="020B0604020202020204" pitchFamily="34" charset="0"/>
              </a:rPr>
              <a:t>INSS PATRONAL</a:t>
            </a:r>
            <a:r>
              <a:rPr lang="en-US" sz="1800" dirty="0">
                <a:solidFill>
                  <a:schemeClr val="tx2">
                    <a:lumMod val="75000"/>
                  </a:schemeClr>
                </a:solidFill>
                <a:latin typeface="Arial" panose="020B0604020202020204" pitchFamily="34" charset="0"/>
                <a:cs typeface="Arial" panose="020B0604020202020204" pitchFamily="34" charset="0"/>
              </a:rPr>
              <a:t> no IVA/IBS PODENDO ZERAR A ALÍQUOTA PATRONAL DA FOLHA DE PAGAMENTOS</a:t>
            </a:r>
          </a:p>
        </p:txBody>
      </p:sp>
      <p:pic>
        <p:nvPicPr>
          <p:cNvPr id="7" name="Imagem 6">
            <a:extLst>
              <a:ext uri="{FF2B5EF4-FFF2-40B4-BE49-F238E27FC236}">
                <a16:creationId xmlns:a16="http://schemas.microsoft.com/office/drawing/2014/main" xmlns="" id="{1B680EC8-2014-1940-91B0-2803DB41F126}"/>
              </a:ext>
            </a:extLst>
          </p:cNvPr>
          <p:cNvPicPr>
            <a:picLocks noChangeAspect="1"/>
          </p:cNvPicPr>
          <p:nvPr/>
        </p:nvPicPr>
        <p:blipFill>
          <a:blip r:embed="rId3"/>
          <a:stretch>
            <a:fillRect/>
          </a:stretch>
        </p:blipFill>
        <p:spPr>
          <a:xfrm>
            <a:off x="4299024" y="1899966"/>
            <a:ext cx="2743200" cy="2215374"/>
          </a:xfrm>
          <a:prstGeom prst="rect">
            <a:avLst/>
          </a:prstGeom>
        </p:spPr>
      </p:pic>
      <p:sp>
        <p:nvSpPr>
          <p:cNvPr id="10" name="CaixaDeTexto 9">
            <a:extLst>
              <a:ext uri="{FF2B5EF4-FFF2-40B4-BE49-F238E27FC236}">
                <a16:creationId xmlns:a16="http://schemas.microsoft.com/office/drawing/2014/main" xmlns="" id="{5CA5668E-04D6-9048-81A4-A031392085C6}"/>
              </a:ext>
            </a:extLst>
          </p:cNvPr>
          <p:cNvSpPr txBox="1"/>
          <p:nvPr/>
        </p:nvSpPr>
        <p:spPr>
          <a:xfrm>
            <a:off x="1614801" y="1590291"/>
            <a:ext cx="1735362" cy="255454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ISS</a:t>
            </a:r>
          </a:p>
          <a:p>
            <a:r>
              <a:rPr lang="en-US" sz="3200" dirty="0">
                <a:solidFill>
                  <a:srgbClr val="FF0000"/>
                </a:solidFill>
                <a:latin typeface="Arial" panose="020B0604020202020204" pitchFamily="34" charset="0"/>
                <a:cs typeface="Arial" panose="020B0604020202020204" pitchFamily="34" charset="0"/>
              </a:rPr>
              <a:t>ICMS</a:t>
            </a:r>
          </a:p>
          <a:p>
            <a:r>
              <a:rPr lang="en-US" sz="3200" dirty="0">
                <a:solidFill>
                  <a:srgbClr val="FF0000"/>
                </a:solidFill>
                <a:latin typeface="Arial" panose="020B0604020202020204" pitchFamily="34" charset="0"/>
                <a:cs typeface="Arial" panose="020B0604020202020204" pitchFamily="34" charset="0"/>
              </a:rPr>
              <a:t>IPI</a:t>
            </a:r>
          </a:p>
          <a:p>
            <a:r>
              <a:rPr lang="en-US" sz="3200" dirty="0">
                <a:solidFill>
                  <a:srgbClr val="FF0000"/>
                </a:solidFill>
                <a:latin typeface="Arial" panose="020B0604020202020204" pitchFamily="34" charset="0"/>
                <a:cs typeface="Arial" panose="020B0604020202020204" pitchFamily="34" charset="0"/>
              </a:rPr>
              <a:t>PIS</a:t>
            </a:r>
          </a:p>
          <a:p>
            <a:r>
              <a:rPr lang="en-US" sz="3200" dirty="0">
                <a:solidFill>
                  <a:srgbClr val="FF0000"/>
                </a:solidFill>
                <a:latin typeface="Arial" panose="020B0604020202020204" pitchFamily="34" charset="0"/>
                <a:cs typeface="Arial" panose="020B0604020202020204" pitchFamily="34" charset="0"/>
              </a:rPr>
              <a:t>PASEP</a:t>
            </a:r>
            <a:endParaRPr lang="pt-BR" sz="3200"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xmlns="" id="{C90F11B6-5F56-C743-96CC-4B627B351DD0}"/>
              </a:ext>
            </a:extLst>
          </p:cNvPr>
          <p:cNvSpPr txBox="1"/>
          <p:nvPr/>
        </p:nvSpPr>
        <p:spPr>
          <a:xfrm>
            <a:off x="8144758" y="1783541"/>
            <a:ext cx="2779679" cy="2554545"/>
          </a:xfrm>
          <a:prstGeom prst="rect">
            <a:avLst/>
          </a:prstGeom>
          <a:noFill/>
        </p:spPr>
        <p:txBody>
          <a:bodyPr wrap="square" rtlCol="0">
            <a:spAutoFit/>
          </a:bodyPr>
          <a:lstStyle/>
          <a:p>
            <a:pPr algn="r"/>
            <a:r>
              <a:rPr lang="en-US" sz="3200" dirty="0">
                <a:solidFill>
                  <a:srgbClr val="FF0000"/>
                </a:solidFill>
                <a:latin typeface="Arial" panose="020B0604020202020204" pitchFamily="34" charset="0"/>
                <a:cs typeface="Arial" panose="020B0604020202020204" pitchFamily="34" charset="0"/>
              </a:rPr>
              <a:t> COFINS </a:t>
            </a:r>
          </a:p>
          <a:p>
            <a:pPr algn="r"/>
            <a:r>
              <a:rPr lang="en-US" sz="3200" dirty="0">
                <a:solidFill>
                  <a:srgbClr val="FF0000"/>
                </a:solidFill>
                <a:latin typeface="Arial" panose="020B0604020202020204" pitchFamily="34" charset="0"/>
                <a:cs typeface="Arial" panose="020B0604020202020204" pitchFamily="34" charset="0"/>
              </a:rPr>
              <a:t>CID</a:t>
            </a:r>
          </a:p>
          <a:p>
            <a:pPr algn="r"/>
            <a:r>
              <a:rPr lang="en-US" sz="3200" dirty="0">
                <a:solidFill>
                  <a:srgbClr val="FF0000"/>
                </a:solidFill>
                <a:latin typeface="Arial" panose="020B0604020202020204" pitchFamily="34" charset="0"/>
                <a:cs typeface="Arial" panose="020B0604020202020204" pitchFamily="34" charset="0"/>
              </a:rPr>
              <a:t>IOF </a:t>
            </a:r>
          </a:p>
          <a:p>
            <a:pPr algn="r"/>
            <a:r>
              <a:rPr lang="en-US" sz="3200" dirty="0">
                <a:solidFill>
                  <a:srgbClr val="FF0000"/>
                </a:solidFill>
                <a:latin typeface="Arial" panose="020B0604020202020204" pitchFamily="34" charset="0"/>
                <a:cs typeface="Arial" panose="020B0604020202020204" pitchFamily="34" charset="0"/>
              </a:rPr>
              <a:t>SALÁRIO</a:t>
            </a:r>
          </a:p>
          <a:p>
            <a:pPr algn="r"/>
            <a:r>
              <a:rPr lang="en-US" sz="3200" dirty="0">
                <a:solidFill>
                  <a:srgbClr val="FF0000"/>
                </a:solidFill>
                <a:latin typeface="Arial" panose="020B0604020202020204" pitchFamily="34" charset="0"/>
                <a:cs typeface="Arial" panose="020B0604020202020204" pitchFamily="34" charset="0"/>
              </a:rPr>
              <a:t>EDUCAÇÃO</a:t>
            </a:r>
          </a:p>
        </p:txBody>
      </p:sp>
      <p:cxnSp>
        <p:nvCxnSpPr>
          <p:cNvPr id="24" name="Conector de Seta Reta 23">
            <a:extLst>
              <a:ext uri="{FF2B5EF4-FFF2-40B4-BE49-F238E27FC236}">
                <a16:creationId xmlns:a16="http://schemas.microsoft.com/office/drawing/2014/main" xmlns="" id="{E0610F0D-EFAB-8E40-A231-47886A3378B7}"/>
              </a:ext>
            </a:extLst>
          </p:cNvPr>
          <p:cNvCxnSpPr/>
          <p:nvPr/>
        </p:nvCxnSpPr>
        <p:spPr bwMode="auto">
          <a:xfrm flipH="1" flipV="1">
            <a:off x="2563091" y="1893685"/>
            <a:ext cx="1787972" cy="23254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6" name="Conector de Seta Reta 25">
            <a:extLst>
              <a:ext uri="{FF2B5EF4-FFF2-40B4-BE49-F238E27FC236}">
                <a16:creationId xmlns:a16="http://schemas.microsoft.com/office/drawing/2014/main" xmlns="" id="{CBFE73F7-F911-C942-8650-92A74133DBC2}"/>
              </a:ext>
            </a:extLst>
          </p:cNvPr>
          <p:cNvCxnSpPr/>
          <p:nvPr/>
        </p:nvCxnSpPr>
        <p:spPr bwMode="auto">
          <a:xfrm flipH="1" flipV="1">
            <a:off x="2817615" y="2406356"/>
            <a:ext cx="1400012" cy="11312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8" name="Conector de Seta Reta 27">
            <a:extLst>
              <a:ext uri="{FF2B5EF4-FFF2-40B4-BE49-F238E27FC236}">
                <a16:creationId xmlns:a16="http://schemas.microsoft.com/office/drawing/2014/main" xmlns="" id="{C0B97C17-B1C1-2D43-8AB1-6C5B3596CA8B}"/>
              </a:ext>
            </a:extLst>
          </p:cNvPr>
          <p:cNvCxnSpPr/>
          <p:nvPr/>
        </p:nvCxnSpPr>
        <p:spPr bwMode="auto">
          <a:xfrm flipH="1" flipV="1">
            <a:off x="2303787" y="2811003"/>
            <a:ext cx="1743959" cy="5656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0" name="Conector de Seta Reta 29">
            <a:extLst>
              <a:ext uri="{FF2B5EF4-FFF2-40B4-BE49-F238E27FC236}">
                <a16:creationId xmlns:a16="http://schemas.microsoft.com/office/drawing/2014/main" xmlns="" id="{DB735D44-6004-DB4C-869B-6C12994E8AA0}"/>
              </a:ext>
            </a:extLst>
          </p:cNvPr>
          <p:cNvCxnSpPr>
            <a:cxnSpLocks/>
          </p:cNvCxnSpPr>
          <p:nvPr/>
        </p:nvCxnSpPr>
        <p:spPr bwMode="auto">
          <a:xfrm flipH="1">
            <a:off x="2455495" y="3330121"/>
            <a:ext cx="1705373" cy="3747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2" name="Conector de Seta Reta 31">
            <a:extLst>
              <a:ext uri="{FF2B5EF4-FFF2-40B4-BE49-F238E27FC236}">
                <a16:creationId xmlns:a16="http://schemas.microsoft.com/office/drawing/2014/main" xmlns="" id="{16F2059F-7674-8F40-B169-0D1BFB747CFF}"/>
              </a:ext>
            </a:extLst>
          </p:cNvPr>
          <p:cNvCxnSpPr>
            <a:cxnSpLocks/>
          </p:cNvCxnSpPr>
          <p:nvPr/>
        </p:nvCxnSpPr>
        <p:spPr bwMode="auto">
          <a:xfrm flipH="1">
            <a:off x="3175766" y="3785325"/>
            <a:ext cx="1041861"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4" name="Conector de Seta Reta 33">
            <a:extLst>
              <a:ext uri="{FF2B5EF4-FFF2-40B4-BE49-F238E27FC236}">
                <a16:creationId xmlns:a16="http://schemas.microsoft.com/office/drawing/2014/main" xmlns="" id="{7724372D-7ED5-D542-B649-3CEB2D8BC71A}"/>
              </a:ext>
            </a:extLst>
          </p:cNvPr>
          <p:cNvCxnSpPr/>
          <p:nvPr/>
        </p:nvCxnSpPr>
        <p:spPr bwMode="auto">
          <a:xfrm>
            <a:off x="7143858" y="2080050"/>
            <a:ext cx="1896447"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6" name="Conector de Seta Reta 35">
            <a:extLst>
              <a:ext uri="{FF2B5EF4-FFF2-40B4-BE49-F238E27FC236}">
                <a16:creationId xmlns:a16="http://schemas.microsoft.com/office/drawing/2014/main" xmlns="" id="{4DCBCC71-DF07-F148-872F-9C437CA84B35}"/>
              </a:ext>
            </a:extLst>
          </p:cNvPr>
          <p:cNvCxnSpPr/>
          <p:nvPr/>
        </p:nvCxnSpPr>
        <p:spPr bwMode="auto">
          <a:xfrm flipV="1">
            <a:off x="7334053" y="2582800"/>
            <a:ext cx="2611225" cy="13197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8" name="Conector de Seta Reta 37">
            <a:extLst>
              <a:ext uri="{FF2B5EF4-FFF2-40B4-BE49-F238E27FC236}">
                <a16:creationId xmlns:a16="http://schemas.microsoft.com/office/drawing/2014/main" xmlns="" id="{423C8107-9284-A146-99D5-44BD3AE1D2A5}"/>
              </a:ext>
            </a:extLst>
          </p:cNvPr>
          <p:cNvCxnSpPr/>
          <p:nvPr/>
        </p:nvCxnSpPr>
        <p:spPr bwMode="auto">
          <a:xfrm>
            <a:off x="7277294" y="3101274"/>
            <a:ext cx="2677411"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0" name="Conector de Seta Reta 39">
            <a:extLst>
              <a:ext uri="{FF2B5EF4-FFF2-40B4-BE49-F238E27FC236}">
                <a16:creationId xmlns:a16="http://schemas.microsoft.com/office/drawing/2014/main" xmlns="" id="{D4C5D1F1-6B69-9145-A2EA-EBC71041BAF3}"/>
              </a:ext>
            </a:extLst>
          </p:cNvPr>
          <p:cNvCxnSpPr/>
          <p:nvPr/>
        </p:nvCxnSpPr>
        <p:spPr bwMode="auto">
          <a:xfrm>
            <a:off x="7258639" y="3516054"/>
            <a:ext cx="1244338" cy="17910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12091465"/>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71000" cy="1117600"/>
          </a:xfrm>
        </p:spPr>
        <p:txBody>
          <a:bodyPr/>
          <a:lstStyle/>
          <a:p>
            <a:r>
              <a:rPr lang="en-US" dirty="0"/>
              <a:t> </a:t>
            </a:r>
          </a:p>
        </p:txBody>
      </p:sp>
      <p:sp>
        <p:nvSpPr>
          <p:cNvPr id="3" name="Content Placeholder 2"/>
          <p:cNvSpPr>
            <a:spLocks noGrp="1"/>
          </p:cNvSpPr>
          <p:nvPr>
            <p:ph idx="1"/>
          </p:nvPr>
        </p:nvSpPr>
        <p:spPr>
          <a:xfrm>
            <a:off x="533400" y="1790795"/>
            <a:ext cx="10972800" cy="2935533"/>
          </a:xfrm>
        </p:spPr>
        <p:txBody>
          <a:bodyPr/>
          <a:lstStyle/>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2- IMPOSTO SELETIVO, MONOFÁSICO, FEDERAL SOBRE:</a:t>
            </a: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ENERGIA ELÉTRICA, COMBUSTÍVEIS, TELECOMUNICAÇÕES, CIGARROS E BEBIDAS e VEÍCULOS; </a:t>
            </a:r>
          </a:p>
          <a:p>
            <a:pPr marL="0" indent="0">
              <a:lnSpc>
                <a:spcPct val="150000"/>
              </a:lnSpc>
              <a:buNone/>
            </a:pPr>
            <a:endParaRPr lang="en-US" sz="2000" b="1"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2.1- DIMINUIR A </a:t>
            </a:r>
            <a:r>
              <a:rPr lang="en-US" sz="2000" b="1" dirty="0" smtClean="0">
                <a:solidFill>
                  <a:schemeClr val="tx2">
                    <a:lumMod val="75000"/>
                  </a:schemeClr>
                </a:solidFill>
                <a:latin typeface="Arial" panose="020B0604020202020204" pitchFamily="34" charset="0"/>
                <a:cs typeface="Arial" panose="020B0604020202020204" pitchFamily="34" charset="0"/>
              </a:rPr>
              <a:t>CUMULATIVIDADE E REGRESSIVIDADE NA BASE CONSUMO:</a:t>
            </a:r>
            <a:endParaRPr lang="en-US" sz="2000" b="1"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 50% DA ALIQUOTA DA ENERGIA ELÉTRICA, COMBUSTÍVEIS E TELECOMUNICAÇÕES SERÁ COBRADA NO IVA/IBS E 50% NO ISE;</a:t>
            </a:r>
          </a:p>
          <a:p>
            <a:pPr marL="0" indent="0">
              <a:lnSpc>
                <a:spcPct val="150000"/>
              </a:lnSpc>
              <a:buNone/>
            </a:pPr>
            <a:endParaRPr lang="en-US" sz="2000" b="1"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3 – SOLUÇÃO PARA ZONA FRANCA DE MANAUS.</a:t>
            </a:r>
          </a:p>
          <a:p>
            <a:pPr>
              <a:lnSpc>
                <a:spcPct val="150000"/>
              </a:lnSpc>
            </a:pP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6" name="Title 1"/>
          <p:cNvSpPr txBox="1">
            <a:spLocks/>
          </p:cNvSpPr>
          <p:nvPr/>
        </p:nvSpPr>
        <p:spPr>
          <a:xfrm>
            <a:off x="580329" y="186263"/>
            <a:ext cx="7352992" cy="7634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2 </a:t>
            </a:r>
            <a:r>
              <a:rPr lang="mr-IN" sz="3200" b="1" i="1" dirty="0">
                <a:solidFill>
                  <a:schemeClr val="tx2">
                    <a:lumMod val="75000"/>
                  </a:schemeClr>
                </a:solidFill>
                <a:latin typeface="Arial" panose="020B0604020202020204" pitchFamily="34" charset="0"/>
                <a:cs typeface="Arial" panose="020B0604020202020204" pitchFamily="34" charset="0"/>
              </a:rPr>
              <a:t>–</a:t>
            </a:r>
            <a:r>
              <a:rPr lang="en-US" sz="3200" b="1" i="1" dirty="0">
                <a:solidFill>
                  <a:schemeClr val="tx2">
                    <a:lumMod val="75000"/>
                  </a:schemeClr>
                </a:solidFill>
                <a:latin typeface="Arial" panose="020B0604020202020204" pitchFamily="34" charset="0"/>
                <a:cs typeface="Arial" panose="020B0604020202020204" pitchFamily="34" charset="0"/>
              </a:rPr>
              <a:t> 3: ISE e ZFM</a:t>
            </a:r>
          </a:p>
        </p:txBody>
      </p:sp>
    </p:spTree>
    <p:extLst>
      <p:ext uri="{BB962C8B-B14F-4D97-AF65-F5344CB8AC3E}">
        <p14:creationId xmlns:p14="http://schemas.microsoft.com/office/powerpoint/2010/main" val="17480630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45"/>
            <a:ext cx="9347200" cy="976899"/>
          </a:xfrm>
        </p:spPr>
        <p:txBody>
          <a:bodyPr/>
          <a:lstStyle/>
          <a:p>
            <a:r>
              <a:rPr lang="en-US" sz="1600" dirty="0"/>
              <a:t/>
            </a:r>
            <a:br>
              <a:rPr lang="en-US" sz="1600" dirty="0"/>
            </a:br>
            <a:r>
              <a:rPr lang="en-US" sz="2000" b="1" i="1" dirty="0">
                <a:solidFill>
                  <a:schemeClr val="tx2">
                    <a:lumMod val="75000"/>
                  </a:schemeClr>
                </a:solidFill>
                <a:latin typeface="Arial" panose="020B0604020202020204" pitchFamily="34" charset="0"/>
                <a:cs typeface="Arial" panose="020B0604020202020204" pitchFamily="34" charset="0"/>
              </a:rPr>
              <a:t> </a:t>
            </a:r>
            <a:endParaRPr lang="en-US" sz="2000" dirty="0"/>
          </a:p>
        </p:txBody>
      </p:sp>
      <p:sp>
        <p:nvSpPr>
          <p:cNvPr id="3" name="Content Placeholder 2"/>
          <p:cNvSpPr>
            <a:spLocks noGrp="1"/>
          </p:cNvSpPr>
          <p:nvPr>
            <p:ph idx="1"/>
          </p:nvPr>
        </p:nvSpPr>
        <p:spPr>
          <a:xfrm>
            <a:off x="510744" y="905816"/>
            <a:ext cx="10972800" cy="5803900"/>
          </a:xfrm>
        </p:spPr>
        <p:txBody>
          <a:bodyPr/>
          <a:lstStyle/>
          <a:p>
            <a:pPr marL="0" indent="0">
              <a:buNone/>
            </a:pPr>
            <a:endParaRPr lang="en-US" sz="2400" b="1" dirty="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latin typeface="+mj-lt"/>
              <a:cs typeface="Arial" panose="020B0604020202020204" pitchFamily="34" charset="0"/>
            </a:endParaRP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TECNOLOGIA 5.0 PARA O IVA/IBS</a:t>
            </a: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4 -  COBRANÇA ELETRÔNICA, no </a:t>
            </a:r>
            <a:r>
              <a:rPr lang="en-US" sz="2000" b="1" dirty="0" err="1">
                <a:solidFill>
                  <a:schemeClr val="tx2">
                    <a:lumMod val="75000"/>
                  </a:schemeClr>
                </a:solidFill>
                <a:latin typeface="Arial" panose="020B0604020202020204" pitchFamily="34" charset="0"/>
                <a:cs typeface="Arial" panose="020B0604020202020204" pitchFamily="34" charset="0"/>
              </a:rPr>
              <a:t>modelo</a:t>
            </a:r>
            <a:r>
              <a:rPr lang="en-US" sz="2000" b="1" dirty="0">
                <a:solidFill>
                  <a:schemeClr val="tx2">
                    <a:lumMod val="75000"/>
                  </a:schemeClr>
                </a:solidFill>
                <a:latin typeface="Arial" panose="020B0604020202020204" pitchFamily="34" charset="0"/>
                <a:cs typeface="Arial" panose="020B0604020202020204" pitchFamily="34" charset="0"/>
              </a:rPr>
              <a:t> ABUHAB: </a:t>
            </a:r>
            <a:r>
              <a:rPr lang="en-US" sz="2000" b="1" dirty="0" err="1">
                <a:solidFill>
                  <a:schemeClr val="tx2">
                    <a:lumMod val="75000"/>
                  </a:schemeClr>
                </a:solidFill>
                <a:latin typeface="Arial" panose="020B0604020202020204" pitchFamily="34" charset="0"/>
                <a:cs typeface="Arial" panose="020B0604020202020204" pitchFamily="34" charset="0"/>
              </a:rPr>
              <a:t>Imposto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retido</a:t>
            </a:r>
            <a:r>
              <a:rPr lang="en-US" sz="2000" b="1" dirty="0">
                <a:solidFill>
                  <a:schemeClr val="tx2">
                    <a:lumMod val="75000"/>
                  </a:schemeClr>
                </a:solidFill>
                <a:latin typeface="Arial" panose="020B0604020202020204" pitchFamily="34" charset="0"/>
                <a:cs typeface="Arial" panose="020B0604020202020204" pitchFamily="34" charset="0"/>
              </a:rPr>
              <a:t> no </a:t>
            </a:r>
            <a:r>
              <a:rPr lang="en-US" sz="2000" b="1" dirty="0" err="1">
                <a:solidFill>
                  <a:schemeClr val="tx2">
                    <a:lumMod val="75000"/>
                  </a:schemeClr>
                </a:solidFill>
                <a:latin typeface="Arial" panose="020B0604020202020204" pitchFamily="34" charset="0"/>
                <a:cs typeface="Arial" panose="020B0604020202020204" pitchFamily="34" charset="0"/>
              </a:rPr>
              <a:t>ato</a:t>
            </a:r>
            <a:r>
              <a:rPr lang="en-US" sz="2000" b="1" dirty="0">
                <a:solidFill>
                  <a:schemeClr val="tx2">
                    <a:lumMod val="75000"/>
                  </a:schemeClr>
                </a:solidFill>
                <a:latin typeface="Arial" panose="020B0604020202020204" pitchFamily="34" charset="0"/>
                <a:cs typeface="Arial" panose="020B0604020202020204" pitchFamily="34" charset="0"/>
              </a:rPr>
              <a:t> de </a:t>
            </a:r>
            <a:r>
              <a:rPr lang="en-US" sz="2000" b="1" dirty="0" err="1">
                <a:solidFill>
                  <a:schemeClr val="tx2">
                    <a:lumMod val="75000"/>
                  </a:schemeClr>
                </a:solidFill>
                <a:latin typeface="Arial" panose="020B0604020202020204" pitchFamily="34" charset="0"/>
                <a:cs typeface="Arial" panose="020B0604020202020204" pitchFamily="34" charset="0"/>
              </a:rPr>
              <a:t>cada</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transação</a:t>
            </a:r>
            <a:r>
              <a:rPr lang="en-US" sz="2000" b="1" dirty="0">
                <a:solidFill>
                  <a:schemeClr val="tx2">
                    <a:lumMod val="75000"/>
                  </a:schemeClr>
                </a:solidFill>
                <a:latin typeface="Arial" panose="020B0604020202020204" pitchFamily="34" charset="0"/>
                <a:cs typeface="Arial" panose="020B0604020202020204" pitchFamily="34" charset="0"/>
              </a:rPr>
              <a:t> de </a:t>
            </a:r>
            <a:r>
              <a:rPr lang="en-US" sz="2000" b="1" dirty="0" err="1">
                <a:solidFill>
                  <a:schemeClr val="tx2">
                    <a:lumMod val="75000"/>
                  </a:schemeClr>
                </a:solidFill>
                <a:latin typeface="Arial" panose="020B0604020202020204" pitchFamily="34" charset="0"/>
                <a:cs typeface="Arial" panose="020B0604020202020204" pitchFamily="34" charset="0"/>
              </a:rPr>
              <a:t>compra</a:t>
            </a:r>
            <a:r>
              <a:rPr lang="en-US" sz="2000" b="1" dirty="0">
                <a:solidFill>
                  <a:schemeClr val="tx2">
                    <a:lumMod val="75000"/>
                  </a:schemeClr>
                </a:solidFill>
                <a:latin typeface="Arial" panose="020B0604020202020204" pitchFamily="34" charset="0"/>
                <a:cs typeface="Arial" panose="020B0604020202020204" pitchFamily="34" charset="0"/>
              </a:rPr>
              <a:t>/</a:t>
            </a:r>
            <a:r>
              <a:rPr lang="en-US" sz="2000" b="1" dirty="0" err="1">
                <a:solidFill>
                  <a:schemeClr val="tx2">
                    <a:lumMod val="75000"/>
                  </a:schemeClr>
                </a:solidFill>
                <a:latin typeface="Arial" panose="020B0604020202020204" pitchFamily="34" charset="0"/>
                <a:cs typeface="Arial" panose="020B0604020202020204" pitchFamily="34" charset="0"/>
              </a:rPr>
              <a:t>venda</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gerando</a:t>
            </a:r>
            <a:r>
              <a:rPr lang="en-US" sz="2000" b="1" dirty="0">
                <a:solidFill>
                  <a:schemeClr val="tx2">
                    <a:lumMod val="75000"/>
                  </a:schemeClr>
                </a:solidFill>
                <a:latin typeface="Arial" panose="020B0604020202020204" pitchFamily="34" charset="0"/>
                <a:cs typeface="Arial" panose="020B0604020202020204" pitchFamily="34" charset="0"/>
              </a:rPr>
              <a:t> um </a:t>
            </a:r>
            <a:r>
              <a:rPr lang="en-US" sz="2000" b="1" dirty="0" err="1">
                <a:solidFill>
                  <a:schemeClr val="tx2">
                    <a:lumMod val="75000"/>
                  </a:schemeClr>
                </a:solidFill>
                <a:latin typeface="Arial" panose="020B0604020202020204" pitchFamily="34" charset="0"/>
                <a:cs typeface="Arial" panose="020B0604020202020204" pitchFamily="34" charset="0"/>
              </a:rPr>
              <a:t>crédito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financeiro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pondo</a:t>
            </a:r>
            <a:r>
              <a:rPr lang="en-US" sz="2000" b="1" dirty="0">
                <a:solidFill>
                  <a:schemeClr val="tx2">
                    <a:lumMod val="75000"/>
                  </a:schemeClr>
                </a:solidFill>
                <a:latin typeface="Arial" panose="020B0604020202020204" pitchFamily="34" charset="0"/>
                <a:cs typeface="Arial" panose="020B0604020202020204" pitchFamily="34" charset="0"/>
              </a:rPr>
              <a:t> FIM á </a:t>
            </a:r>
            <a:r>
              <a:rPr lang="en-US" sz="2000" b="1" dirty="0" err="1">
                <a:solidFill>
                  <a:schemeClr val="tx2">
                    <a:lumMod val="75000"/>
                  </a:schemeClr>
                </a:solidFill>
                <a:latin typeface="Arial" panose="020B0604020202020204" pitchFamily="34" charset="0"/>
                <a:cs typeface="Arial" panose="020B0604020202020204" pitchFamily="34" charset="0"/>
              </a:rPr>
              <a:t>burocracia</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declaratória</a:t>
            </a:r>
            <a:r>
              <a:rPr lang="en-US" sz="2000" b="1" dirty="0">
                <a:solidFill>
                  <a:schemeClr val="tx2">
                    <a:lumMod val="75000"/>
                  </a:schemeClr>
                </a:solidFill>
                <a:latin typeface="Arial" panose="020B0604020202020204" pitchFamily="34" charset="0"/>
                <a:cs typeface="Arial" panose="020B0604020202020204" pitchFamily="34" charset="0"/>
              </a:rPr>
              <a:t> de </a:t>
            </a:r>
            <a:r>
              <a:rPr lang="en-US" sz="2000" b="1" dirty="0" err="1">
                <a:solidFill>
                  <a:schemeClr val="tx2">
                    <a:lumMod val="75000"/>
                  </a:schemeClr>
                </a:solidFill>
                <a:latin typeface="Arial" panose="020B0604020202020204" pitchFamily="34" charset="0"/>
                <a:cs typeface="Arial" panose="020B0604020202020204" pitchFamily="34" charset="0"/>
              </a:rPr>
              <a:t>hoje</a:t>
            </a:r>
            <a:r>
              <a:rPr lang="en-US" sz="2000" b="1" dirty="0">
                <a:solidFill>
                  <a:schemeClr val="tx2">
                    <a:lumMod val="75000"/>
                  </a:schemeClr>
                </a:solidFill>
                <a:latin typeface="Arial" panose="020B0604020202020204" pitchFamily="34" charset="0"/>
                <a:cs typeface="Arial" panose="020B0604020202020204" pitchFamily="34" charset="0"/>
              </a:rPr>
              <a:t>. O </a:t>
            </a:r>
            <a:r>
              <a:rPr lang="en-US" sz="2000" b="1" dirty="0" err="1">
                <a:solidFill>
                  <a:schemeClr val="tx2">
                    <a:lumMod val="75000"/>
                  </a:schemeClr>
                </a:solidFill>
                <a:latin typeface="Arial" panose="020B0604020202020204" pitchFamily="34" charset="0"/>
                <a:cs typeface="Arial" panose="020B0604020202020204" pitchFamily="34" charset="0"/>
              </a:rPr>
              <a:t>imposto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será</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distribuído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automaticamente</a:t>
            </a:r>
            <a:r>
              <a:rPr lang="en-US" sz="2000" b="1" dirty="0">
                <a:solidFill>
                  <a:schemeClr val="tx2">
                    <a:lumMod val="75000"/>
                  </a:schemeClr>
                </a:solidFill>
                <a:latin typeface="Arial" panose="020B0604020202020204" pitchFamily="34" charset="0"/>
                <a:cs typeface="Arial" panose="020B0604020202020204" pitchFamily="34" charset="0"/>
              </a:rPr>
              <a:t> para a </a:t>
            </a:r>
            <a:r>
              <a:rPr lang="en-US" sz="2000" b="1" dirty="0" err="1">
                <a:solidFill>
                  <a:schemeClr val="tx2">
                    <a:lumMod val="75000"/>
                  </a:schemeClr>
                </a:solidFill>
                <a:latin typeface="Arial" panose="020B0604020202020204" pitchFamily="34" charset="0"/>
                <a:cs typeface="Arial" panose="020B0604020202020204" pitchFamily="34" charset="0"/>
              </a:rPr>
              <a:t>união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estados</a:t>
            </a:r>
            <a:r>
              <a:rPr lang="en-US" sz="2000" b="1" dirty="0">
                <a:solidFill>
                  <a:schemeClr val="tx2">
                    <a:lumMod val="75000"/>
                  </a:schemeClr>
                </a:solidFill>
                <a:latin typeface="Arial" panose="020B0604020202020204" pitchFamily="34" charset="0"/>
                <a:cs typeface="Arial" panose="020B0604020202020204" pitchFamily="34" charset="0"/>
              </a:rPr>
              <a:t> e </a:t>
            </a:r>
            <a:r>
              <a:rPr lang="en-US" sz="2000" b="1" dirty="0" err="1">
                <a:solidFill>
                  <a:schemeClr val="tx2">
                    <a:lumMod val="75000"/>
                  </a:schemeClr>
                </a:solidFill>
                <a:latin typeface="Arial" panose="020B0604020202020204" pitchFamily="34" charset="0"/>
                <a:cs typeface="Arial" panose="020B0604020202020204" pitchFamily="34" charset="0"/>
              </a:rPr>
              <a:t>municípios</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conforme</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índice</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previamente</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estabelecidos</a:t>
            </a:r>
            <a:endParaRPr lang="en-US" sz="2000" b="1"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endParaRPr lang="en-US" sz="2000" b="1"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5 -  1 </a:t>
            </a:r>
            <a:r>
              <a:rPr lang="en-US" sz="2000" b="1" dirty="0" err="1">
                <a:solidFill>
                  <a:schemeClr val="tx2">
                    <a:lumMod val="75000"/>
                  </a:schemeClr>
                </a:solidFill>
                <a:latin typeface="Arial" panose="020B0604020202020204" pitchFamily="34" charset="0"/>
                <a:cs typeface="Arial" panose="020B0604020202020204" pitchFamily="34" charset="0"/>
              </a:rPr>
              <a:t>ano</a:t>
            </a:r>
            <a:r>
              <a:rPr lang="en-US" sz="2000" b="1" dirty="0">
                <a:solidFill>
                  <a:schemeClr val="tx2">
                    <a:lumMod val="75000"/>
                  </a:schemeClr>
                </a:solidFill>
                <a:latin typeface="Arial" panose="020B0604020202020204" pitchFamily="34" charset="0"/>
                <a:cs typeface="Arial" panose="020B0604020202020204" pitchFamily="34" charset="0"/>
              </a:rPr>
              <a:t> de teste do novo </a:t>
            </a:r>
            <a:r>
              <a:rPr lang="en-US" sz="2000" b="1" dirty="0" err="1">
                <a:solidFill>
                  <a:schemeClr val="tx2">
                    <a:lumMod val="75000"/>
                  </a:schemeClr>
                </a:solidFill>
                <a:latin typeface="Arial" panose="020B0604020202020204" pitchFamily="34" charset="0"/>
                <a:cs typeface="Arial" panose="020B0604020202020204" pitchFamily="34" charset="0"/>
              </a:rPr>
              <a:t>modelo</a:t>
            </a:r>
            <a:r>
              <a:rPr lang="en-US" sz="2000" b="1" dirty="0">
                <a:solidFill>
                  <a:schemeClr val="tx2">
                    <a:lumMod val="75000"/>
                  </a:schemeClr>
                </a:solidFill>
                <a:latin typeface="Arial" panose="020B0604020202020204" pitchFamily="34" charset="0"/>
                <a:cs typeface="Arial" panose="020B0604020202020204" pitchFamily="34" charset="0"/>
              </a:rPr>
              <a:t> de </a:t>
            </a:r>
            <a:r>
              <a:rPr lang="en-US" sz="2000" b="1" dirty="0" err="1">
                <a:solidFill>
                  <a:schemeClr val="tx2">
                    <a:lumMod val="75000"/>
                  </a:schemeClr>
                </a:solidFill>
                <a:latin typeface="Arial" panose="020B0604020202020204" pitchFamily="34" charset="0"/>
                <a:cs typeface="Arial" panose="020B0604020202020204" pitchFamily="34" charset="0"/>
              </a:rPr>
              <a:t>cobrança</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unificado</a:t>
            </a:r>
            <a:r>
              <a:rPr lang="en-US" sz="2000" b="1" dirty="0">
                <a:solidFill>
                  <a:schemeClr val="tx2">
                    <a:lumMod val="75000"/>
                  </a:schemeClr>
                </a:solidFill>
                <a:latin typeface="Arial" panose="020B0604020202020204" pitchFamily="34" charset="0"/>
                <a:cs typeface="Arial" panose="020B0604020202020204" pitchFamily="34" charset="0"/>
              </a:rPr>
              <a:t> </a:t>
            </a: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      e 4 </a:t>
            </a:r>
            <a:r>
              <a:rPr lang="en-US" sz="2000" b="1" dirty="0" err="1">
                <a:solidFill>
                  <a:schemeClr val="tx2">
                    <a:lumMod val="75000"/>
                  </a:schemeClr>
                </a:solidFill>
                <a:latin typeface="Arial" panose="020B0604020202020204" pitchFamily="34" charset="0"/>
                <a:cs typeface="Arial" panose="020B0604020202020204" pitchFamily="34" charset="0"/>
              </a:rPr>
              <a:t>anos</a:t>
            </a:r>
            <a:r>
              <a:rPr lang="en-US" sz="2000" b="1" dirty="0">
                <a:solidFill>
                  <a:schemeClr val="tx2">
                    <a:lumMod val="75000"/>
                  </a:schemeClr>
                </a:solidFill>
                <a:latin typeface="Arial" panose="020B0604020202020204" pitchFamily="34" charset="0"/>
                <a:cs typeface="Arial" panose="020B0604020202020204" pitchFamily="34" charset="0"/>
              </a:rPr>
              <a:t> para </a:t>
            </a:r>
            <a:r>
              <a:rPr lang="en-US" sz="2000" b="1" dirty="0" err="1">
                <a:solidFill>
                  <a:schemeClr val="tx2">
                    <a:lumMod val="75000"/>
                  </a:schemeClr>
                </a:solidFill>
                <a:latin typeface="Arial" panose="020B0604020202020204" pitchFamily="34" charset="0"/>
                <a:cs typeface="Arial" panose="020B0604020202020204" pitchFamily="34" charset="0"/>
              </a:rPr>
              <a:t>implantação</a:t>
            </a:r>
            <a:r>
              <a:rPr lang="en-US" sz="2000" b="1" dirty="0">
                <a:solidFill>
                  <a:schemeClr val="tx2">
                    <a:lumMod val="75000"/>
                  </a:schemeClr>
                </a:solidFill>
                <a:latin typeface="Arial" panose="020B0604020202020204" pitchFamily="34" charset="0"/>
                <a:cs typeface="Arial" panose="020B0604020202020204" pitchFamily="34" charset="0"/>
              </a:rPr>
              <a:t>;</a:t>
            </a:r>
          </a:p>
          <a:p>
            <a:pPr marL="0" indent="0">
              <a:lnSpc>
                <a:spcPct val="150000"/>
              </a:lnSpc>
              <a:buNone/>
            </a:pPr>
            <a:endParaRPr lang="en-US" sz="2000" b="1"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en-US" sz="2000" b="1" dirty="0">
                <a:solidFill>
                  <a:schemeClr val="tx2">
                    <a:lumMod val="75000"/>
                  </a:schemeClr>
                </a:solidFill>
                <a:latin typeface="Arial" panose="020B0604020202020204" pitchFamily="34" charset="0"/>
                <a:cs typeface="Arial" panose="020B0604020202020204" pitchFamily="34" charset="0"/>
              </a:rPr>
              <a:t> </a:t>
            </a:r>
            <a:endParaRPr lang="en-US" sz="2000" b="1" dirty="0">
              <a:ln w="18000">
                <a:solidFill>
                  <a:schemeClr val="accent2">
                    <a:satMod val="140000"/>
                  </a:schemeClr>
                </a:solidFill>
                <a:prstDash val="solid"/>
                <a:miter lim="800000"/>
              </a:ln>
              <a:solidFill>
                <a:srgbClr val="0D0D0D"/>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endParaRPr>
          </a:p>
          <a:p>
            <a:pPr marL="0" indent="0">
              <a:buNone/>
            </a:pPr>
            <a:endParaRPr lang="en-US" sz="24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tx2">
                  <a:lumMod val="75000"/>
                </a:schemeClr>
              </a:solidFill>
              <a:latin typeface="Arial" panose="020B0604020202020204" pitchFamily="34" charset="0"/>
              <a:cs typeface="Arial" panose="020B0604020202020204" pitchFamily="34" charset="0"/>
            </a:endParaRPr>
          </a:p>
          <a:p>
            <a:endParaRPr lang="en-US" sz="2800" dirty="0">
              <a:solidFill>
                <a:schemeClr val="tx2">
                  <a:lumMod val="75000"/>
                </a:schemeClr>
              </a:solidFill>
              <a:latin typeface="Arial" panose="020B0604020202020204" pitchFamily="34" charset="0"/>
              <a:cs typeface="Arial" panose="020B0604020202020204" pitchFamily="34" charset="0"/>
            </a:endParaRPr>
          </a:p>
          <a:p>
            <a:endParaRPr lang="en-US" dirty="0"/>
          </a:p>
        </p:txBody>
      </p:sp>
      <p:sp>
        <p:nvSpPr>
          <p:cNvPr id="5" name="Title 1"/>
          <p:cNvSpPr txBox="1">
            <a:spLocks/>
          </p:cNvSpPr>
          <p:nvPr/>
        </p:nvSpPr>
        <p:spPr>
          <a:xfrm>
            <a:off x="580329" y="186263"/>
            <a:ext cx="7352992" cy="7634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4 </a:t>
            </a:r>
            <a:r>
              <a:rPr lang="mr-IN" sz="3200" b="1" i="1" dirty="0">
                <a:solidFill>
                  <a:schemeClr val="tx2">
                    <a:lumMod val="75000"/>
                  </a:schemeClr>
                </a:solidFill>
                <a:latin typeface="Arial" panose="020B0604020202020204" pitchFamily="34" charset="0"/>
                <a:cs typeface="Arial" panose="020B0604020202020204" pitchFamily="34" charset="0"/>
              </a:rPr>
              <a:t>–</a:t>
            </a:r>
            <a:r>
              <a:rPr lang="en-US" sz="3200" b="1" i="1" dirty="0">
                <a:solidFill>
                  <a:schemeClr val="tx2">
                    <a:lumMod val="75000"/>
                  </a:schemeClr>
                </a:solidFill>
                <a:latin typeface="Arial" panose="020B0604020202020204" pitchFamily="34" charset="0"/>
                <a:cs typeface="Arial" panose="020B0604020202020204" pitchFamily="34" charset="0"/>
              </a:rPr>
              <a:t> </a:t>
            </a:r>
            <a:r>
              <a:rPr lang="en-US" sz="3200" b="1" i="1" dirty="0" smtClean="0">
                <a:solidFill>
                  <a:schemeClr val="tx2">
                    <a:lumMod val="75000"/>
                  </a:schemeClr>
                </a:solidFill>
                <a:latin typeface="Arial" panose="020B0604020202020204" pitchFamily="34" charset="0"/>
                <a:cs typeface="Arial" panose="020B0604020202020204" pitchFamily="34" charset="0"/>
              </a:rPr>
              <a:t>5: </a:t>
            </a:r>
            <a:r>
              <a:rPr lang="en-US" sz="3200" b="1" i="1" dirty="0">
                <a:solidFill>
                  <a:schemeClr val="tx2">
                    <a:lumMod val="75000"/>
                  </a:schemeClr>
                </a:solidFill>
                <a:latin typeface="Arial" panose="020B0604020202020204" pitchFamily="34" charset="0"/>
                <a:cs typeface="Arial" panose="020B0604020202020204" pitchFamily="34" charset="0"/>
              </a:rPr>
              <a:t>TECNOLOGIA</a:t>
            </a:r>
            <a:br>
              <a:rPr lang="en-US" sz="3200" b="1" i="1" dirty="0">
                <a:solidFill>
                  <a:schemeClr val="tx2">
                    <a:lumMod val="75000"/>
                  </a:schemeClr>
                </a:solidFill>
                <a:latin typeface="Arial" panose="020B0604020202020204" pitchFamily="34" charset="0"/>
                <a:cs typeface="Arial" panose="020B0604020202020204" pitchFamily="34" charset="0"/>
              </a:rPr>
            </a:br>
            <a:endParaRPr lang="en-US" sz="3200" b="1" i="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2381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284781D-657A-1F43-81A4-7C1AB3431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6094"/>
          </a:xfrm>
          <a:prstGeom prst="rect">
            <a:avLst/>
          </a:prstGeom>
        </p:spPr>
      </p:pic>
      <p:pic>
        <p:nvPicPr>
          <p:cNvPr id="6" name="Imagem 5">
            <a:extLst>
              <a:ext uri="{FF2B5EF4-FFF2-40B4-BE49-F238E27FC236}">
                <a16:creationId xmlns:a16="http://schemas.microsoft.com/office/drawing/2014/main" xmlns="" id="{BF91B89B-716A-4248-A9F6-8FD1EFF6DE88}"/>
              </a:ext>
            </a:extLst>
          </p:cNvPr>
          <p:cNvPicPr>
            <a:picLocks noChangeAspect="1"/>
          </p:cNvPicPr>
          <p:nvPr/>
        </p:nvPicPr>
        <p:blipFill>
          <a:blip r:embed="rId3"/>
          <a:stretch>
            <a:fillRect/>
          </a:stretch>
        </p:blipFill>
        <p:spPr>
          <a:xfrm>
            <a:off x="-44796" y="1811185"/>
            <a:ext cx="10254355" cy="2777998"/>
          </a:xfrm>
          <a:prstGeom prst="rect">
            <a:avLst/>
          </a:prstGeom>
        </p:spPr>
      </p:pic>
      <p:sp>
        <p:nvSpPr>
          <p:cNvPr id="3" name="Título 2">
            <a:extLst>
              <a:ext uri="{FF2B5EF4-FFF2-40B4-BE49-F238E27FC236}">
                <a16:creationId xmlns:a16="http://schemas.microsoft.com/office/drawing/2014/main" xmlns="" id="{8F1C0C9A-3221-4E78-AFD6-A63ED077F099}"/>
              </a:ext>
            </a:extLst>
          </p:cNvPr>
          <p:cNvSpPr>
            <a:spLocks noGrp="1"/>
          </p:cNvSpPr>
          <p:nvPr>
            <p:ph type="ctrTitle"/>
          </p:nvPr>
        </p:nvSpPr>
        <p:spPr>
          <a:xfrm>
            <a:off x="-811626" y="2829289"/>
            <a:ext cx="11153744" cy="1046477"/>
          </a:xfrm>
        </p:spPr>
        <p:txBody>
          <a:bodyPr/>
          <a:lstStyle/>
          <a:p>
            <a:r>
              <a:rPr lang="pt-BR" sz="3200" b="1" dirty="0">
                <a:solidFill>
                  <a:schemeClr val="tx2">
                    <a:lumMod val="75000"/>
                  </a:schemeClr>
                </a:solidFill>
                <a:latin typeface="Arial" panose="020B0604020202020204" pitchFamily="34" charset="0"/>
                <a:cs typeface="Arial" panose="020B0604020202020204" pitchFamily="34" charset="0"/>
              </a:rPr>
              <a:t>RT PEC 293-A/04 e 110/19</a:t>
            </a:r>
            <a:br>
              <a:rPr lang="pt-BR" sz="3200" b="1" dirty="0">
                <a:solidFill>
                  <a:schemeClr val="tx2">
                    <a:lumMod val="75000"/>
                  </a:schemeClr>
                </a:solidFill>
                <a:latin typeface="Arial" panose="020B0604020202020204" pitchFamily="34" charset="0"/>
                <a:cs typeface="Arial" panose="020B0604020202020204" pitchFamily="34" charset="0"/>
              </a:rPr>
            </a:br>
            <a:r>
              <a:rPr lang="pt-BR" sz="3200" b="1" dirty="0">
                <a:solidFill>
                  <a:schemeClr val="tx2">
                    <a:lumMod val="75000"/>
                  </a:schemeClr>
                </a:solidFill>
                <a:latin typeface="Arial" panose="020B0604020202020204" pitchFamily="34" charset="0"/>
                <a:cs typeface="Arial" panose="020B0604020202020204" pitchFamily="34" charset="0"/>
              </a:rPr>
              <a:t/>
            </a:r>
            <a:br>
              <a:rPr lang="pt-BR" sz="3200" b="1" dirty="0">
                <a:solidFill>
                  <a:schemeClr val="tx2">
                    <a:lumMod val="75000"/>
                  </a:schemeClr>
                </a:solidFill>
                <a:latin typeface="Arial" panose="020B0604020202020204" pitchFamily="34" charset="0"/>
                <a:cs typeface="Arial" panose="020B0604020202020204" pitchFamily="34" charset="0"/>
              </a:rPr>
            </a:br>
            <a:r>
              <a:rPr lang="pt-BR" sz="3200" b="1" dirty="0">
                <a:solidFill>
                  <a:schemeClr val="tx2">
                    <a:lumMod val="75000"/>
                  </a:schemeClr>
                </a:solidFill>
                <a:latin typeface="Arial" panose="020B0604020202020204" pitchFamily="34" charset="0"/>
                <a:cs typeface="Arial" panose="020B0604020202020204" pitchFamily="34" charset="0"/>
              </a:rPr>
              <a:t>REENGENHARIA TECNOLÓGICA, FRATERNA</a:t>
            </a:r>
            <a:br>
              <a:rPr lang="pt-BR" sz="3200" b="1" dirty="0">
                <a:solidFill>
                  <a:schemeClr val="tx2">
                    <a:lumMod val="75000"/>
                  </a:schemeClr>
                </a:solidFill>
                <a:latin typeface="Arial" panose="020B0604020202020204" pitchFamily="34" charset="0"/>
                <a:cs typeface="Arial" panose="020B0604020202020204" pitchFamily="34" charset="0"/>
              </a:rPr>
            </a:br>
            <a:r>
              <a:rPr lang="pt-BR" sz="3200" b="1" dirty="0">
                <a:solidFill>
                  <a:schemeClr val="tx2">
                    <a:lumMod val="75000"/>
                  </a:schemeClr>
                </a:solidFill>
                <a:latin typeface="Arial" panose="020B0604020202020204" pitchFamily="34" charset="0"/>
                <a:cs typeface="Arial" panose="020B0604020202020204" pitchFamily="34" charset="0"/>
              </a:rPr>
              <a:t>E SOLIDÁRIA</a:t>
            </a:r>
            <a:r>
              <a:rPr lang="pt-BR" sz="3200" dirty="0">
                <a:solidFill>
                  <a:schemeClr val="bg1"/>
                </a:solidFill>
                <a:latin typeface="Arial" panose="020B0604020202020204" pitchFamily="34" charset="0"/>
                <a:cs typeface="Arial" panose="020B0604020202020204" pitchFamily="34" charset="0"/>
              </a:rPr>
              <a:t/>
            </a:r>
            <a:br>
              <a:rPr lang="pt-BR" sz="3200" dirty="0">
                <a:solidFill>
                  <a:schemeClr val="bg1"/>
                </a:solidFill>
                <a:latin typeface="Arial" panose="020B0604020202020204" pitchFamily="34" charset="0"/>
                <a:cs typeface="Arial" panose="020B0604020202020204" pitchFamily="34" charset="0"/>
              </a:rPr>
            </a:br>
            <a:endParaRPr lang="pt-BR" sz="3200" i="1" dirty="0">
              <a:latin typeface="Arial" panose="020B0604020202020204" pitchFamily="34" charset="0"/>
              <a:cs typeface="Arial" panose="020B0604020202020204" pitchFamily="34" charset="0"/>
            </a:endParaRPr>
          </a:p>
        </p:txBody>
      </p:sp>
      <p:sp>
        <p:nvSpPr>
          <p:cNvPr id="7" name="Retângulo 14">
            <a:extLst>
              <a:ext uri="{FF2B5EF4-FFF2-40B4-BE49-F238E27FC236}">
                <a16:creationId xmlns:a16="http://schemas.microsoft.com/office/drawing/2014/main" xmlns="" id="{116F1E4A-CCCC-6640-A39F-03AFDA19463C}"/>
              </a:ext>
            </a:extLst>
          </p:cNvPr>
          <p:cNvSpPr/>
          <p:nvPr/>
        </p:nvSpPr>
        <p:spPr>
          <a:xfrm>
            <a:off x="2098676" y="5578852"/>
            <a:ext cx="7597302" cy="830997"/>
          </a:xfrm>
          <a:prstGeom prst="rect">
            <a:avLst/>
          </a:prstGeom>
        </p:spPr>
        <p:txBody>
          <a:bodyPr wrap="square">
            <a:spAutoFit/>
          </a:bodyPr>
          <a:lstStyle/>
          <a:p>
            <a:pPr algn="ctr"/>
            <a:r>
              <a:rPr lang="pt-BR" sz="2400" b="1" dirty="0">
                <a:solidFill>
                  <a:schemeClr val="tx2">
                    <a:lumMod val="75000"/>
                  </a:schemeClr>
                </a:solidFill>
                <a:latin typeface="Arial" panose="020B0604020202020204" pitchFamily="34" charset="0"/>
                <a:cs typeface="Arial" panose="020B0604020202020204" pitchFamily="34" charset="0"/>
              </a:rPr>
              <a:t>“PARA FAZER O BRASIL CRESCER E DISTRIBUIR RENDAS COM JUSTIÇA SOCIAL”</a:t>
            </a:r>
          </a:p>
        </p:txBody>
      </p:sp>
    </p:spTree>
    <p:extLst>
      <p:ext uri="{BB962C8B-B14F-4D97-AF65-F5344CB8AC3E}">
        <p14:creationId xmlns:p14="http://schemas.microsoft.com/office/powerpoint/2010/main" val="807078885"/>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45" y="1349340"/>
            <a:ext cx="11493500" cy="4093633"/>
          </a:xfrm>
          <a:noFill/>
          <a:ln>
            <a:noFill/>
          </a:ln>
        </p:spPr>
        <p:style>
          <a:lnRef idx="0">
            <a:scrgbClr r="0" g="0" b="0"/>
          </a:lnRef>
          <a:fillRef idx="0">
            <a:scrgbClr r="0" g="0" b="0"/>
          </a:fillRef>
          <a:effectRef idx="0">
            <a:scrgbClr r="0" g="0" b="0"/>
          </a:effectRef>
          <a:fontRef idx="minor">
            <a:schemeClr val="dk1"/>
          </a:fontRef>
        </p:style>
        <p:txBody>
          <a:bodyPr/>
          <a:lstStyle/>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IBS </a:t>
            </a:r>
            <a:r>
              <a:rPr lang="en-US" sz="2000" b="1" dirty="0">
                <a:solidFill>
                  <a:schemeClr val="accent2">
                    <a:lumMod val="75000"/>
                  </a:schemeClr>
                </a:solidFill>
                <a:latin typeface="Arial" panose="020B0604020202020204" pitchFamily="34" charset="0"/>
                <a:cs typeface="Arial" panose="020B0604020202020204" pitchFamily="34" charset="0"/>
              </a:rPr>
              <a:t>SOLIDÁRIO/FRATERNO</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2">
                    <a:lumMod val="75000"/>
                  </a:schemeClr>
                </a:solidFill>
                <a:latin typeface="Arial" panose="020B0604020202020204" pitchFamily="34" charset="0"/>
                <a:cs typeface="Arial" panose="020B0604020202020204" pitchFamily="34" charset="0"/>
              </a:rPr>
              <a:t>6</a:t>
            </a:r>
            <a:r>
              <a:rPr lang="en-US" sz="2000" b="1" dirty="0" smtClean="0">
                <a:solidFill>
                  <a:schemeClr val="accent2">
                    <a:lumMod val="75000"/>
                  </a:schemeClr>
                </a:solidFill>
                <a:latin typeface="Arial" panose="020B0604020202020204" pitchFamily="34" charset="0"/>
                <a:cs typeface="Arial" panose="020B0604020202020204" pitchFamily="34" charset="0"/>
              </a:rPr>
              <a:t> </a:t>
            </a:r>
            <a:r>
              <a:rPr lang="en-US" sz="2000" b="1" dirty="0">
                <a:solidFill>
                  <a:schemeClr val="accent2">
                    <a:lumMod val="75000"/>
                  </a:schemeClr>
                </a:solidFill>
                <a:latin typeface="Arial" panose="020B0604020202020204" pitchFamily="34" charset="0"/>
                <a:cs typeface="Arial" panose="020B0604020202020204" pitchFamily="34" charset="0"/>
              </a:rPr>
              <a:t>- As </a:t>
            </a:r>
            <a:r>
              <a:rPr lang="en-US" sz="2000" b="1" dirty="0" err="1">
                <a:solidFill>
                  <a:schemeClr val="accent2">
                    <a:lumMod val="75000"/>
                  </a:schemeClr>
                </a:solidFill>
                <a:latin typeface="Arial" panose="020B0604020202020204" pitchFamily="34" charset="0"/>
                <a:cs typeface="Arial" panose="020B0604020202020204" pitchFamily="34" charset="0"/>
              </a:rPr>
              <a:t>alíquotas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serão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padronizadas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Nacionalmente</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podendo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ter</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alíquotas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reduzidas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ou</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zeradas</a:t>
            </a:r>
            <a:r>
              <a:rPr lang="en-US" sz="2000" b="1" dirty="0">
                <a:solidFill>
                  <a:schemeClr val="accent2">
                    <a:lumMod val="75000"/>
                  </a:schemeClr>
                </a:solidFill>
                <a:latin typeface="Arial" panose="020B0604020202020204" pitchFamily="34" charset="0"/>
                <a:cs typeface="Arial" panose="020B0604020202020204" pitchFamily="34" charset="0"/>
              </a:rPr>
              <a:t> de </a:t>
            </a:r>
            <a:r>
              <a:rPr lang="en-US" sz="2000" b="1" dirty="0" err="1">
                <a:solidFill>
                  <a:schemeClr val="accent2">
                    <a:lumMod val="75000"/>
                  </a:schemeClr>
                </a:solidFill>
                <a:latin typeface="Arial" panose="020B0604020202020204" pitchFamily="34" charset="0"/>
                <a:cs typeface="Arial" panose="020B0604020202020204" pitchFamily="34" charset="0"/>
              </a:rPr>
              <a:t>ítens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essenciais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tais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como</a:t>
            </a:r>
            <a:r>
              <a:rPr lang="en-US" sz="2000" b="1" dirty="0">
                <a:solidFill>
                  <a:schemeClr val="accent2">
                    <a:lumMod val="75000"/>
                  </a:schemeClr>
                </a:solidFill>
                <a:latin typeface="Arial" panose="020B0604020202020204" pitchFamily="34" charset="0"/>
                <a:cs typeface="Arial" panose="020B0604020202020204" pitchFamily="34" charset="0"/>
              </a:rPr>
              <a:t>:</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2">
                    <a:lumMod val="75000"/>
                  </a:schemeClr>
                </a:solidFill>
                <a:latin typeface="Arial" panose="020B0604020202020204" pitchFamily="34" charset="0"/>
                <a:cs typeface="Arial" panose="020B0604020202020204" pitchFamily="34" charset="0"/>
              </a:rPr>
              <a:t>7</a:t>
            </a:r>
            <a:r>
              <a:rPr lang="en-US" sz="2000" b="1" dirty="0" smtClean="0">
                <a:solidFill>
                  <a:schemeClr val="accent2">
                    <a:lumMod val="75000"/>
                  </a:schemeClr>
                </a:solidFill>
                <a:latin typeface="Arial" panose="020B0604020202020204" pitchFamily="34" charset="0"/>
                <a:cs typeface="Arial" panose="020B0604020202020204" pitchFamily="34" charset="0"/>
              </a:rPr>
              <a:t> </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Remédios</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comidas</a:t>
            </a:r>
            <a:r>
              <a:rPr lang="en-US" sz="2000" b="1" dirty="0">
                <a:solidFill>
                  <a:schemeClr val="accent2">
                    <a:lumMod val="75000"/>
                  </a:schemeClr>
                </a:solidFill>
                <a:latin typeface="Arial" panose="020B0604020202020204" pitchFamily="34" charset="0"/>
                <a:cs typeface="Arial" panose="020B0604020202020204" pitchFamily="34" charset="0"/>
              </a:rPr>
              <a:t> para </a:t>
            </a:r>
            <a:r>
              <a:rPr lang="en-US" sz="2000" b="1" dirty="0" err="1">
                <a:solidFill>
                  <a:schemeClr val="accent2">
                    <a:lumMod val="75000"/>
                  </a:schemeClr>
                </a:solidFill>
                <a:latin typeface="Arial" panose="020B0604020202020204" pitchFamily="34" charset="0"/>
                <a:cs typeface="Arial" panose="020B0604020202020204" pitchFamily="34" charset="0"/>
              </a:rPr>
              <a:t>reduzir</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preços</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aumentar</a:t>
            </a:r>
            <a:r>
              <a:rPr lang="en-US" sz="2000" b="1" dirty="0">
                <a:solidFill>
                  <a:schemeClr val="accent2">
                    <a:lumMod val="75000"/>
                  </a:schemeClr>
                </a:solidFill>
                <a:latin typeface="Arial" panose="020B0604020202020204" pitchFamily="34" charset="0"/>
                <a:cs typeface="Arial" panose="020B0604020202020204" pitchFamily="34" charset="0"/>
              </a:rPr>
              <a:t> o </a:t>
            </a:r>
            <a:r>
              <a:rPr lang="en-US" sz="2000" b="1" dirty="0" err="1">
                <a:solidFill>
                  <a:schemeClr val="accent2">
                    <a:lumMod val="75000"/>
                  </a:schemeClr>
                </a:solidFill>
                <a:latin typeface="Arial" panose="020B0604020202020204" pitchFamily="34" charset="0"/>
                <a:cs typeface="Arial" panose="020B0604020202020204" pitchFamily="34" charset="0"/>
              </a:rPr>
              <a:t>poder</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aquisitivo</a:t>
            </a:r>
            <a:r>
              <a:rPr lang="en-US" sz="2000" b="1" dirty="0">
                <a:solidFill>
                  <a:schemeClr val="accent2">
                    <a:lumMod val="75000"/>
                  </a:schemeClr>
                </a:solidFill>
                <a:latin typeface="Arial" panose="020B0604020202020204" pitchFamily="34" charset="0"/>
                <a:cs typeface="Arial" panose="020B0604020202020204" pitchFamily="34" charset="0"/>
              </a:rPr>
              <a:t> das classes C, D e E;</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2">
                    <a:lumMod val="75000"/>
                  </a:schemeClr>
                </a:solidFill>
                <a:latin typeface="Arial" panose="020B0604020202020204" pitchFamily="34" charset="0"/>
                <a:cs typeface="Arial" panose="020B0604020202020204" pitchFamily="34" charset="0"/>
              </a:rPr>
              <a:t>8</a:t>
            </a:r>
            <a:r>
              <a:rPr lang="en-US" sz="2000" b="1" dirty="0" smtClean="0">
                <a:solidFill>
                  <a:schemeClr val="accent2">
                    <a:lumMod val="75000"/>
                  </a:schemeClr>
                </a:solidFill>
                <a:latin typeface="Arial" panose="020B0604020202020204" pitchFamily="34" charset="0"/>
                <a:cs typeface="Arial" panose="020B0604020202020204" pitchFamily="34" charset="0"/>
              </a:rPr>
              <a:t> </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Previsão</a:t>
            </a:r>
            <a:r>
              <a:rPr lang="en-US" sz="2000" b="1" dirty="0">
                <a:solidFill>
                  <a:schemeClr val="accent2">
                    <a:lumMod val="75000"/>
                  </a:schemeClr>
                </a:solidFill>
                <a:latin typeface="Arial" panose="020B0604020202020204" pitchFamily="34" charset="0"/>
                <a:cs typeface="Arial" panose="020B0604020202020204" pitchFamily="34" charset="0"/>
              </a:rPr>
              <a:t> de </a:t>
            </a:r>
            <a:r>
              <a:rPr lang="en-US" sz="2000" b="1" dirty="0" err="1">
                <a:solidFill>
                  <a:schemeClr val="accent2">
                    <a:lumMod val="75000"/>
                  </a:schemeClr>
                </a:solidFill>
                <a:latin typeface="Arial" panose="020B0604020202020204" pitchFamily="34" charset="0"/>
                <a:cs typeface="Arial" panose="020B0604020202020204" pitchFamily="34" charset="0"/>
              </a:rPr>
              <a:t>devolução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impostos</a:t>
            </a:r>
            <a:r>
              <a:rPr lang="en-US" sz="2000" b="1" dirty="0">
                <a:solidFill>
                  <a:schemeClr val="accent2">
                    <a:lumMod val="75000"/>
                  </a:schemeClr>
                </a:solidFill>
                <a:latin typeface="Arial" panose="020B0604020202020204" pitchFamily="34" charset="0"/>
                <a:cs typeface="Arial" panose="020B0604020202020204" pitchFamily="34" charset="0"/>
              </a:rPr>
              <a:t> para as </a:t>
            </a:r>
            <a:r>
              <a:rPr lang="en-US" sz="2000" b="1" dirty="0" err="1">
                <a:solidFill>
                  <a:schemeClr val="accent2">
                    <a:lumMod val="75000"/>
                  </a:schemeClr>
                </a:solidFill>
                <a:latin typeface="Arial" panose="020B0604020202020204" pitchFamily="34" charset="0"/>
                <a:cs typeface="Arial" panose="020B0604020202020204" pitchFamily="34" charset="0"/>
              </a:rPr>
              <a:t>pessoas</a:t>
            </a:r>
            <a:r>
              <a:rPr lang="en-US" sz="2000" b="1" dirty="0">
                <a:solidFill>
                  <a:schemeClr val="accent2">
                    <a:lumMod val="75000"/>
                  </a:schemeClr>
                </a:solidFill>
                <a:latin typeface="Arial" panose="020B0604020202020204" pitchFamily="34" charset="0"/>
                <a:cs typeface="Arial" panose="020B0604020202020204" pitchFamily="34" charset="0"/>
              </a:rPr>
              <a:t>/</a:t>
            </a:r>
            <a:r>
              <a:rPr lang="en-US" sz="2000" b="1" dirty="0" err="1">
                <a:solidFill>
                  <a:schemeClr val="accent2">
                    <a:lumMod val="75000"/>
                  </a:schemeClr>
                </a:solidFill>
                <a:latin typeface="Arial" panose="020B0604020202020204" pitchFamily="34" charset="0"/>
                <a:cs typeface="Arial" panose="020B0604020202020204" pitchFamily="34" charset="0"/>
              </a:rPr>
              <a:t>famílias</a:t>
            </a:r>
            <a:r>
              <a:rPr lang="en-US" sz="2000" b="1" dirty="0">
                <a:solidFill>
                  <a:schemeClr val="accent2">
                    <a:lumMod val="75000"/>
                  </a:schemeClr>
                </a:solidFill>
                <a:latin typeface="Arial" panose="020B0604020202020204" pitchFamily="34" charset="0"/>
                <a:cs typeface="Arial" panose="020B0604020202020204" pitchFamily="34" charset="0"/>
              </a:rPr>
              <a:t> de </a:t>
            </a:r>
            <a:r>
              <a:rPr lang="en-US" sz="2000" b="1" dirty="0" err="1">
                <a:solidFill>
                  <a:schemeClr val="accent2">
                    <a:lumMod val="75000"/>
                  </a:schemeClr>
                </a:solidFill>
                <a:latin typeface="Arial" panose="020B0604020202020204" pitchFamily="34" charset="0"/>
                <a:cs typeface="Arial" panose="020B0604020202020204" pitchFamily="34" charset="0"/>
              </a:rPr>
              <a:t>baixa</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renda</a:t>
            </a:r>
            <a:r>
              <a:rPr lang="en-US" sz="2000" b="1" dirty="0">
                <a:solidFill>
                  <a:schemeClr val="accent2">
                    <a:lumMod val="75000"/>
                  </a:schemeClr>
                </a:solidFill>
                <a:latin typeface="Arial" panose="020B0604020202020204" pitchFamily="34" charset="0"/>
                <a:cs typeface="Arial" panose="020B0604020202020204" pitchFamily="34" charset="0"/>
              </a:rPr>
              <a:t> = </a:t>
            </a:r>
            <a:r>
              <a:rPr lang="en-US" sz="2000" b="1" dirty="0" err="1">
                <a:solidFill>
                  <a:schemeClr val="accent2">
                    <a:lumMod val="75000"/>
                  </a:schemeClr>
                </a:solidFill>
                <a:latin typeface="Arial" panose="020B0604020202020204" pitchFamily="34" charset="0"/>
                <a:cs typeface="Arial" panose="020B0604020202020204" pitchFamily="34" charset="0"/>
              </a:rPr>
              <a:t>Aumento</a:t>
            </a:r>
            <a:r>
              <a:rPr lang="en-US" sz="2000" b="1" dirty="0">
                <a:solidFill>
                  <a:schemeClr val="accent2">
                    <a:lumMod val="75000"/>
                  </a:schemeClr>
                </a:solidFill>
                <a:latin typeface="Arial" panose="020B0604020202020204" pitchFamily="34" charset="0"/>
                <a:cs typeface="Arial" panose="020B0604020202020204" pitchFamily="34" charset="0"/>
              </a:rPr>
              <a:t> do </a:t>
            </a:r>
            <a:r>
              <a:rPr lang="en-US" sz="2000" b="1" dirty="0" err="1">
                <a:solidFill>
                  <a:schemeClr val="accent2">
                    <a:lumMod val="75000"/>
                  </a:schemeClr>
                </a:solidFill>
                <a:latin typeface="Arial" panose="020B0604020202020204" pitchFamily="34" charset="0"/>
                <a:cs typeface="Arial" panose="020B0604020202020204" pitchFamily="34" charset="0"/>
              </a:rPr>
              <a:t>poder</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aquisitivo</a:t>
            </a:r>
            <a:r>
              <a:rPr lang="en-US" sz="2000" b="1" dirty="0">
                <a:solidFill>
                  <a:schemeClr val="accent2">
                    <a:lumMod val="75000"/>
                  </a:schemeClr>
                </a:solidFill>
                <a:latin typeface="Arial" panose="020B0604020202020204" pitchFamily="34" charset="0"/>
                <a:cs typeface="Arial" panose="020B0604020202020204" pitchFamily="34" charset="0"/>
              </a:rPr>
              <a:t> das classes C, D e E;  </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09 </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Transporte</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urbano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saneamento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básico</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educação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também</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terão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alíquotas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reduzidas</a:t>
            </a:r>
            <a:r>
              <a:rPr lang="en-US" sz="2000" b="1" dirty="0">
                <a:solidFill>
                  <a:schemeClr val="accent2">
                    <a:lumMod val="75000"/>
                  </a:schemeClr>
                </a:solidFill>
                <a:latin typeface="Arial" panose="020B0604020202020204" pitchFamily="34" charset="0"/>
                <a:cs typeface="Arial" panose="020B0604020202020204" pitchFamily="34" charset="0"/>
              </a:rPr>
              <a:t>.</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80329" y="237062"/>
            <a:ext cx="7352992" cy="763440"/>
          </a:xfrm>
        </p:spPr>
        <p:txBody>
          <a:body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a:t>
            </a:r>
            <a:r>
              <a:rPr lang="en-US" sz="3200" b="1" i="1" dirty="0" smtClean="0">
                <a:solidFill>
                  <a:schemeClr val="tx2">
                    <a:lumMod val="75000"/>
                  </a:schemeClr>
                </a:solidFill>
                <a:latin typeface="Arial" panose="020B0604020202020204" pitchFamily="34" charset="0"/>
                <a:cs typeface="Arial" panose="020B0604020202020204" pitchFamily="34" charset="0"/>
              </a:rPr>
              <a:t>6 </a:t>
            </a:r>
            <a:r>
              <a:rPr lang="mr-IN" sz="3200" b="1" i="1" dirty="0">
                <a:solidFill>
                  <a:schemeClr val="tx2">
                    <a:lumMod val="75000"/>
                  </a:schemeClr>
                </a:solidFill>
                <a:latin typeface="Arial" panose="020B0604020202020204" pitchFamily="34" charset="0"/>
                <a:cs typeface="Arial" panose="020B0604020202020204" pitchFamily="34" charset="0"/>
              </a:rPr>
              <a:t>–</a:t>
            </a:r>
            <a:r>
              <a:rPr lang="en-US" sz="3200" b="1" i="1" dirty="0">
                <a:solidFill>
                  <a:schemeClr val="tx2">
                    <a:lumMod val="75000"/>
                  </a:schemeClr>
                </a:solidFill>
                <a:latin typeface="Arial" panose="020B0604020202020204" pitchFamily="34" charset="0"/>
                <a:cs typeface="Arial" panose="020B0604020202020204" pitchFamily="34" charset="0"/>
              </a:rPr>
              <a:t> </a:t>
            </a:r>
            <a:r>
              <a:rPr lang="en-US" sz="3200" b="1" i="1" dirty="0" smtClean="0">
                <a:solidFill>
                  <a:schemeClr val="tx2">
                    <a:lumMod val="75000"/>
                  </a:schemeClr>
                </a:solidFill>
                <a:latin typeface="Arial" panose="020B0604020202020204" pitchFamily="34" charset="0"/>
                <a:cs typeface="Arial" panose="020B0604020202020204" pitchFamily="34" charset="0"/>
              </a:rPr>
              <a:t>09: </a:t>
            </a:r>
            <a:r>
              <a:rPr lang="en-US" sz="3200" b="1" i="1" dirty="0">
                <a:solidFill>
                  <a:schemeClr val="tx2">
                    <a:lumMod val="75000"/>
                  </a:schemeClr>
                </a:solidFill>
                <a:latin typeface="Arial" panose="020B0604020202020204" pitchFamily="34" charset="0"/>
                <a:cs typeface="Arial" panose="020B0604020202020204" pitchFamily="34" charset="0"/>
              </a:rPr>
              <a:t>JUSTIÇA SOCIAL</a:t>
            </a:r>
          </a:p>
        </p:txBody>
      </p:sp>
    </p:spTree>
    <p:extLst>
      <p:ext uri="{BB962C8B-B14F-4D97-AF65-F5344CB8AC3E}">
        <p14:creationId xmlns:p14="http://schemas.microsoft.com/office/powerpoint/2010/main" val="37816234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07500" cy="1143000"/>
          </a:xfrm>
        </p:spPr>
        <p:txBody>
          <a:bodyPr/>
          <a:lstStyle/>
          <a:p>
            <a:r>
              <a:rPr lang="en-US" sz="3200" b="1" i="1" dirty="0">
                <a:solidFill>
                  <a:schemeClr val="tx2">
                    <a:lumMod val="75000"/>
                  </a:schemeClr>
                </a:solidFill>
                <a:latin typeface="Arial" panose="020B0604020202020204" pitchFamily="34" charset="0"/>
                <a:cs typeface="Arial" panose="020B0604020202020204" pitchFamily="34" charset="0"/>
              </a:rPr>
              <a:t> </a:t>
            </a:r>
            <a:endParaRPr lang="en-US" sz="3200" dirty="0"/>
          </a:p>
        </p:txBody>
      </p:sp>
      <p:sp>
        <p:nvSpPr>
          <p:cNvPr id="3" name="Content Placeholder 2"/>
          <p:cNvSpPr>
            <a:spLocks noGrp="1"/>
          </p:cNvSpPr>
          <p:nvPr>
            <p:ph idx="1"/>
          </p:nvPr>
        </p:nvSpPr>
        <p:spPr>
          <a:xfrm>
            <a:off x="506361" y="1394678"/>
            <a:ext cx="10972800" cy="3230033"/>
          </a:xfrm>
        </p:spPr>
        <p:txBody>
          <a:bodyPr/>
          <a:lstStyle/>
          <a:p>
            <a:pPr marL="0" indent="0">
              <a:buNone/>
            </a:pPr>
            <a:r>
              <a:rPr lang="en-US" sz="2000" b="1" dirty="0">
                <a:solidFill>
                  <a:schemeClr val="accent2">
                    <a:lumMod val="75000"/>
                  </a:schemeClr>
                </a:solidFill>
                <a:latin typeface="Arial" panose="020B0604020202020204" pitchFamily="34" charset="0"/>
                <a:cs typeface="Arial" panose="020B0604020202020204" pitchFamily="34" charset="0"/>
              </a:rPr>
              <a:t>FORTALECIMENTO DOS ESTADOS E MUNICÍPIOS</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10 </a:t>
            </a:r>
            <a:r>
              <a:rPr lang="en-US" sz="2000" b="1" dirty="0">
                <a:solidFill>
                  <a:schemeClr val="accent2">
                    <a:lumMod val="75000"/>
                  </a:schemeClr>
                </a:solidFill>
                <a:latin typeface="Arial" panose="020B0604020202020204" pitchFamily="34" charset="0"/>
                <a:cs typeface="Arial" panose="020B0604020202020204" pitchFamily="34" charset="0"/>
              </a:rPr>
              <a:t>-  COMITÊ GESTOR do IVA/IBS com </a:t>
            </a:r>
            <a:r>
              <a:rPr lang="en-US" sz="2000" b="1" dirty="0" err="1">
                <a:solidFill>
                  <a:schemeClr val="accent2">
                    <a:lumMod val="75000"/>
                  </a:schemeClr>
                </a:solidFill>
                <a:latin typeface="Arial" panose="020B0604020202020204" pitchFamily="34" charset="0"/>
                <a:cs typeface="Arial" panose="020B0604020202020204" pitchFamily="34" charset="0"/>
              </a:rPr>
              <a:t>comando</a:t>
            </a:r>
            <a:r>
              <a:rPr lang="en-US" sz="2000" b="1" dirty="0">
                <a:solidFill>
                  <a:schemeClr val="accent2">
                    <a:lumMod val="75000"/>
                  </a:schemeClr>
                </a:solidFill>
                <a:latin typeface="Arial" panose="020B0604020202020204" pitchFamily="34" charset="0"/>
                <a:cs typeface="Arial" panose="020B0604020202020204" pitchFamily="34" charset="0"/>
              </a:rPr>
              <a:t> ESTADUAL e MUNICIPAL, COM </a:t>
            </a:r>
            <a:r>
              <a:rPr lang="en-US" sz="2000" b="1" dirty="0" err="1">
                <a:solidFill>
                  <a:schemeClr val="accent2">
                    <a:lumMod val="75000"/>
                  </a:schemeClr>
                </a:solidFill>
                <a:latin typeface="Arial" panose="020B0604020202020204" pitchFamily="34" charset="0"/>
                <a:cs typeface="Arial" panose="020B0604020202020204" pitchFamily="34" charset="0"/>
              </a:rPr>
              <a:t>transição</a:t>
            </a:r>
            <a:r>
              <a:rPr lang="en-US" sz="2000" b="1" dirty="0">
                <a:solidFill>
                  <a:schemeClr val="accent2">
                    <a:lumMod val="75000"/>
                  </a:schemeClr>
                </a:solidFill>
                <a:latin typeface="Arial" panose="020B0604020202020204" pitchFamily="34" charset="0"/>
                <a:cs typeface="Arial" panose="020B0604020202020204" pitchFamily="34" charset="0"/>
              </a:rPr>
              <a:t>  para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auditores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Municipais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Estaduais</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Federais</a:t>
            </a:r>
            <a:r>
              <a:rPr lang="en-US" sz="2000" b="1" dirty="0">
                <a:solidFill>
                  <a:schemeClr val="accent2">
                    <a:lumMod val="75000"/>
                  </a:schemeClr>
                </a:solidFill>
                <a:latin typeface="Arial" panose="020B0604020202020204" pitchFamily="34" charset="0"/>
                <a:cs typeface="Arial" panose="020B0604020202020204" pitchFamily="34" charset="0"/>
              </a:rPr>
              <a:t> do </a:t>
            </a:r>
            <a:r>
              <a:rPr lang="en-US" sz="2000" b="1" dirty="0" err="1">
                <a:solidFill>
                  <a:schemeClr val="accent2">
                    <a:lumMod val="75000"/>
                  </a:schemeClr>
                </a:solidFill>
                <a:latin typeface="Arial" panose="020B0604020202020204" pitchFamily="34" charset="0"/>
                <a:cs typeface="Arial" panose="020B0604020202020204" pitchFamily="34" charset="0"/>
              </a:rPr>
              <a:t>modelo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velho</a:t>
            </a:r>
            <a:r>
              <a:rPr lang="en-US" sz="2000" b="1" dirty="0">
                <a:solidFill>
                  <a:schemeClr val="accent2">
                    <a:lumMod val="75000"/>
                  </a:schemeClr>
                </a:solidFill>
                <a:latin typeface="Arial" panose="020B0604020202020204" pitchFamily="34" charset="0"/>
                <a:cs typeface="Arial" panose="020B0604020202020204" pitchFamily="34" charset="0"/>
              </a:rPr>
              <a:t> para o novo (</a:t>
            </a:r>
            <a:r>
              <a:rPr lang="en-US" sz="2000" b="1" dirty="0" err="1">
                <a:solidFill>
                  <a:schemeClr val="accent2">
                    <a:lumMod val="75000"/>
                  </a:schemeClr>
                </a:solidFill>
                <a:latin typeface="Arial" panose="020B0604020202020204" pitchFamily="34" charset="0"/>
                <a:cs typeface="Arial" panose="020B0604020202020204" pitchFamily="34" charset="0"/>
              </a:rPr>
              <a:t>Criação</a:t>
            </a:r>
            <a:r>
              <a:rPr lang="en-US" sz="2000" b="1" dirty="0">
                <a:solidFill>
                  <a:schemeClr val="accent2">
                    <a:lumMod val="75000"/>
                  </a:schemeClr>
                </a:solidFill>
                <a:latin typeface="Arial" panose="020B0604020202020204" pitchFamily="34" charset="0"/>
                <a:cs typeface="Arial" panose="020B0604020202020204" pitchFamily="34" charset="0"/>
              </a:rPr>
              <a:t> da Escola </a:t>
            </a:r>
            <a:r>
              <a:rPr lang="en-US" sz="2000" b="1" dirty="0" err="1">
                <a:solidFill>
                  <a:schemeClr val="accent2">
                    <a:lumMod val="75000"/>
                  </a:schemeClr>
                </a:solidFill>
                <a:latin typeface="Arial" panose="020B0604020202020204" pitchFamily="34" charset="0"/>
                <a:cs typeface="Arial" panose="020B0604020202020204" pitchFamily="34" charset="0"/>
              </a:rPr>
              <a:t>Fazendária</a:t>
            </a:r>
            <a:r>
              <a:rPr lang="en-US" sz="2000" b="1" dirty="0">
                <a:solidFill>
                  <a:schemeClr val="accent2">
                    <a:lumMod val="75000"/>
                  </a:schemeClr>
                </a:solidFill>
                <a:latin typeface="Arial" panose="020B0604020202020204" pitchFamily="34" charset="0"/>
                <a:cs typeface="Arial" panose="020B0604020202020204" pitchFamily="34" charset="0"/>
              </a:rPr>
              <a:t>) </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11 </a:t>
            </a:r>
            <a:r>
              <a:rPr lang="en-US" sz="2000" b="1" dirty="0">
                <a:solidFill>
                  <a:schemeClr val="accent2">
                    <a:lumMod val="75000"/>
                  </a:schemeClr>
                </a:solidFill>
                <a:latin typeface="Arial" panose="020B0604020202020204" pitchFamily="34" charset="0"/>
                <a:cs typeface="Arial" panose="020B0604020202020204" pitchFamily="34" charset="0"/>
              </a:rPr>
              <a:t>– 15 </a:t>
            </a:r>
            <a:r>
              <a:rPr lang="en-US" sz="2000" b="1" dirty="0" err="1">
                <a:solidFill>
                  <a:schemeClr val="accent2">
                    <a:lumMod val="75000"/>
                  </a:schemeClr>
                </a:solidFill>
                <a:latin typeface="Arial" panose="020B0604020202020204" pitchFamily="34" charset="0"/>
                <a:cs typeface="Arial" panose="020B0604020202020204" pitchFamily="34" charset="0"/>
              </a:rPr>
              <a:t>anos</a:t>
            </a:r>
            <a:r>
              <a:rPr lang="en-US" sz="2000" b="1" dirty="0">
                <a:solidFill>
                  <a:schemeClr val="accent2">
                    <a:lumMod val="75000"/>
                  </a:schemeClr>
                </a:solidFill>
                <a:latin typeface="Arial" panose="020B0604020202020204" pitchFamily="34" charset="0"/>
                <a:cs typeface="Arial" panose="020B0604020202020204" pitchFamily="34" charset="0"/>
              </a:rPr>
              <a:t> de </a:t>
            </a:r>
            <a:r>
              <a:rPr lang="en-US" sz="2000" b="1" dirty="0" err="1">
                <a:solidFill>
                  <a:schemeClr val="accent2">
                    <a:lumMod val="75000"/>
                  </a:schemeClr>
                </a:solidFill>
                <a:latin typeface="Arial" panose="020B0604020202020204" pitchFamily="34" charset="0"/>
                <a:cs typeface="Arial" panose="020B0604020202020204" pitchFamily="34" charset="0"/>
              </a:rPr>
              <a:t>transição</a:t>
            </a:r>
            <a:r>
              <a:rPr lang="en-US" sz="2000" b="1" dirty="0">
                <a:solidFill>
                  <a:schemeClr val="accent2">
                    <a:lumMod val="75000"/>
                  </a:schemeClr>
                </a:solidFill>
                <a:latin typeface="Arial" panose="020B0604020202020204" pitchFamily="34" charset="0"/>
                <a:cs typeface="Arial" panose="020B0604020202020204" pitchFamily="34" charset="0"/>
              </a:rPr>
              <a:t> da </a:t>
            </a:r>
            <a:r>
              <a:rPr lang="en-US" sz="2000" b="1" dirty="0" err="1">
                <a:solidFill>
                  <a:schemeClr val="accent2">
                    <a:lumMod val="75000"/>
                  </a:schemeClr>
                </a:solidFill>
                <a:latin typeface="Arial" panose="020B0604020202020204" pitchFamily="34" charset="0"/>
                <a:cs typeface="Arial" panose="020B0604020202020204" pitchFamily="34" charset="0"/>
              </a:rPr>
              <a:t>origem</a:t>
            </a:r>
            <a:r>
              <a:rPr lang="en-US" sz="2000" b="1" dirty="0">
                <a:solidFill>
                  <a:schemeClr val="accent2">
                    <a:lumMod val="75000"/>
                  </a:schemeClr>
                </a:solidFill>
                <a:latin typeface="Arial" panose="020B0604020202020204" pitchFamily="34" charset="0"/>
                <a:cs typeface="Arial" panose="020B0604020202020204" pitchFamily="34" charset="0"/>
              </a:rPr>
              <a:t>/</a:t>
            </a:r>
            <a:r>
              <a:rPr lang="en-US" sz="2000" b="1" dirty="0" err="1">
                <a:solidFill>
                  <a:schemeClr val="accent2">
                    <a:lumMod val="75000"/>
                  </a:schemeClr>
                </a:solidFill>
                <a:latin typeface="Arial" panose="020B0604020202020204" pitchFamily="34" charset="0"/>
                <a:cs typeface="Arial" panose="020B0604020202020204" pitchFamily="34" charset="0"/>
              </a:rPr>
              <a:t>destino</a:t>
            </a:r>
            <a:r>
              <a:rPr lang="en-US" sz="2000" b="1" dirty="0">
                <a:solidFill>
                  <a:schemeClr val="accent2">
                    <a:lumMod val="75000"/>
                  </a:schemeClr>
                </a:solidFill>
                <a:latin typeface="Arial" panose="020B0604020202020204" pitchFamily="34" charset="0"/>
                <a:cs typeface="Arial" panose="020B0604020202020204" pitchFamily="34" charset="0"/>
              </a:rPr>
              <a:t>, para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Estados</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Municípios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agregarem</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gradativamente</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valores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adicionados</a:t>
            </a:r>
            <a:r>
              <a:rPr lang="en-US" sz="2000" b="1" dirty="0">
                <a:solidFill>
                  <a:schemeClr val="accent2">
                    <a:lumMod val="75000"/>
                  </a:schemeClr>
                </a:solidFill>
                <a:latin typeface="Arial" panose="020B0604020202020204" pitchFamily="34" charset="0"/>
                <a:cs typeface="Arial" panose="020B0604020202020204" pitchFamily="34" charset="0"/>
              </a:rPr>
              <a:t> no </a:t>
            </a:r>
            <a:r>
              <a:rPr lang="en-US" sz="2000" b="1" dirty="0" err="1">
                <a:solidFill>
                  <a:schemeClr val="accent2">
                    <a:lumMod val="75000"/>
                  </a:schemeClr>
                </a:solidFill>
                <a:latin typeface="Arial" panose="020B0604020202020204" pitchFamily="34" charset="0"/>
                <a:cs typeface="Arial" panose="020B0604020202020204" pitchFamily="34" charset="0"/>
              </a:rPr>
              <a:t>destino</a:t>
            </a:r>
            <a:r>
              <a:rPr lang="en-US" sz="2000" b="1" dirty="0">
                <a:solidFill>
                  <a:schemeClr val="accent2">
                    <a:lumMod val="75000"/>
                  </a:schemeClr>
                </a:solidFill>
                <a:latin typeface="Arial" panose="020B0604020202020204" pitchFamily="34" charset="0"/>
                <a:cs typeface="Arial" panose="020B0604020202020204" pitchFamily="34" charset="0"/>
              </a:rPr>
              <a:t>.</a:t>
            </a:r>
          </a:p>
        </p:txBody>
      </p:sp>
      <p:sp>
        <p:nvSpPr>
          <p:cNvPr id="6" name="Title 1"/>
          <p:cNvSpPr txBox="1">
            <a:spLocks/>
          </p:cNvSpPr>
          <p:nvPr/>
        </p:nvSpPr>
        <p:spPr>
          <a:xfrm>
            <a:off x="580328" y="203196"/>
            <a:ext cx="8563671" cy="7634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a:t>
            </a:r>
            <a:r>
              <a:rPr lang="en-US" sz="3200" b="1" i="1" dirty="0" smtClean="0">
                <a:solidFill>
                  <a:schemeClr val="tx2">
                    <a:lumMod val="75000"/>
                  </a:schemeClr>
                </a:solidFill>
                <a:latin typeface="Arial" panose="020B0604020202020204" pitchFamily="34" charset="0"/>
                <a:cs typeface="Arial" panose="020B0604020202020204" pitchFamily="34" charset="0"/>
              </a:rPr>
              <a:t>10 </a:t>
            </a:r>
            <a:r>
              <a:rPr lang="mr-IN" sz="3200" b="1" i="1" dirty="0">
                <a:solidFill>
                  <a:schemeClr val="tx2">
                    <a:lumMod val="75000"/>
                  </a:schemeClr>
                </a:solidFill>
                <a:latin typeface="Arial" panose="020B0604020202020204" pitchFamily="34" charset="0"/>
                <a:cs typeface="Arial" panose="020B0604020202020204" pitchFamily="34" charset="0"/>
              </a:rPr>
              <a:t>–</a:t>
            </a:r>
            <a:r>
              <a:rPr lang="en-US" sz="3200" b="1" i="1" dirty="0">
                <a:solidFill>
                  <a:schemeClr val="tx2">
                    <a:lumMod val="75000"/>
                  </a:schemeClr>
                </a:solidFill>
                <a:latin typeface="Arial" panose="020B0604020202020204" pitchFamily="34" charset="0"/>
                <a:cs typeface="Arial" panose="020B0604020202020204" pitchFamily="34" charset="0"/>
              </a:rPr>
              <a:t> </a:t>
            </a:r>
            <a:r>
              <a:rPr lang="en-US" sz="3200" b="1" i="1" dirty="0" smtClean="0">
                <a:solidFill>
                  <a:schemeClr val="tx2">
                    <a:lumMod val="75000"/>
                  </a:schemeClr>
                </a:solidFill>
                <a:latin typeface="Arial" panose="020B0604020202020204" pitchFamily="34" charset="0"/>
                <a:cs typeface="Arial" panose="020B0604020202020204" pitchFamily="34" charset="0"/>
              </a:rPr>
              <a:t>11: </a:t>
            </a:r>
            <a:r>
              <a:rPr lang="en-US" sz="3200" b="1" i="1" dirty="0">
                <a:solidFill>
                  <a:schemeClr val="tx2">
                    <a:lumMod val="75000"/>
                  </a:schemeClr>
                </a:solidFill>
                <a:latin typeface="Arial" panose="020B0604020202020204" pitchFamily="34" charset="0"/>
                <a:cs typeface="Arial" panose="020B0604020202020204" pitchFamily="34" charset="0"/>
              </a:rPr>
              <a:t>AUTONOMIA ESTADOS</a:t>
            </a:r>
          </a:p>
        </p:txBody>
      </p:sp>
    </p:spTree>
    <p:extLst>
      <p:ext uri="{BB962C8B-B14F-4D97-AF65-F5344CB8AC3E}">
        <p14:creationId xmlns:p14="http://schemas.microsoft.com/office/powerpoint/2010/main" val="3997374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100" y="1678242"/>
            <a:ext cx="10972800" cy="927922"/>
          </a:xfrm>
        </p:spPr>
        <p:txBody>
          <a:bodyPr/>
          <a:lstStyle/>
          <a:p>
            <a:r>
              <a:rPr lang="en-US" sz="2000" dirty="0">
                <a:solidFill>
                  <a:schemeClr val="tx2">
                    <a:lumMod val="75000"/>
                  </a:schemeClr>
                </a:solidFill>
                <a:latin typeface="Arial" panose="020B0604020202020204" pitchFamily="34" charset="0"/>
                <a:cs typeface="Arial" panose="020B0604020202020204" pitchFamily="34" charset="0"/>
              </a:rPr>
              <a:t>. </a:t>
            </a:r>
            <a:br>
              <a:rPr lang="en-US" sz="2000" dirty="0">
                <a:solidFill>
                  <a:schemeClr val="tx2">
                    <a:lumMod val="75000"/>
                  </a:schemeClr>
                </a:solidFill>
                <a:latin typeface="Arial" panose="020B0604020202020204" pitchFamily="34" charset="0"/>
                <a:cs typeface="Arial" panose="020B0604020202020204" pitchFamily="34" charset="0"/>
              </a:rPr>
            </a:br>
            <a:endParaRPr lang="en-US" sz="200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185807"/>
            <a:ext cx="10972800" cy="3211780"/>
          </a:xfrm>
        </p:spPr>
        <p:txBody>
          <a:bodyPr/>
          <a:lstStyle/>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2">
                    <a:lumMod val="75000"/>
                  </a:schemeClr>
                </a:solidFill>
                <a:latin typeface="Arial" panose="020B0604020202020204" pitchFamily="34" charset="0"/>
                <a:cs typeface="Arial" panose="020B0604020202020204" pitchFamily="34" charset="0"/>
              </a:rPr>
              <a:t>MUNICIPALISMO FORTE</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12 </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Aumento</a:t>
            </a:r>
            <a:r>
              <a:rPr lang="en-US" sz="2000" b="1" dirty="0">
                <a:solidFill>
                  <a:schemeClr val="accent2">
                    <a:lumMod val="75000"/>
                  </a:schemeClr>
                </a:solidFill>
                <a:latin typeface="Arial" panose="020B0604020202020204" pitchFamily="34" charset="0"/>
                <a:cs typeface="Arial" panose="020B0604020202020204" pitchFamily="34" charset="0"/>
              </a:rPr>
              <a:t> de </a:t>
            </a:r>
            <a:r>
              <a:rPr lang="en-US" sz="2000" b="1" dirty="0" err="1">
                <a:solidFill>
                  <a:schemeClr val="accent2">
                    <a:lumMod val="75000"/>
                  </a:schemeClr>
                </a:solidFill>
                <a:latin typeface="Arial" panose="020B0604020202020204" pitchFamily="34" charset="0"/>
                <a:cs typeface="Arial" panose="020B0604020202020204" pitchFamily="34" charset="0"/>
              </a:rPr>
              <a:t>transferências</a:t>
            </a:r>
            <a:r>
              <a:rPr lang="en-US" sz="2000" b="1" dirty="0">
                <a:solidFill>
                  <a:schemeClr val="accent2">
                    <a:lumMod val="75000"/>
                  </a:schemeClr>
                </a:solidFill>
                <a:latin typeface="Arial" panose="020B0604020202020204" pitchFamily="34" charset="0"/>
                <a:cs typeface="Arial" panose="020B0604020202020204" pitchFamily="34" charset="0"/>
              </a:rPr>
              <a:t> de + 50% do IPVA e de 100% do ITCMD para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Municípios</a:t>
            </a:r>
            <a:r>
              <a:rPr lang="en-US" sz="2000" b="1" dirty="0">
                <a:solidFill>
                  <a:schemeClr val="accent2">
                    <a:lumMod val="75000"/>
                  </a:schemeClr>
                </a:solidFill>
                <a:latin typeface="Arial" panose="020B0604020202020204" pitchFamily="34" charset="0"/>
                <a:cs typeface="Arial" panose="020B0604020202020204" pitchFamily="34" charset="0"/>
              </a:rPr>
              <a:t> = </a:t>
            </a:r>
            <a:r>
              <a:rPr lang="en-US" sz="2000" b="1" dirty="0" err="1">
                <a:solidFill>
                  <a:schemeClr val="accent2">
                    <a:lumMod val="75000"/>
                  </a:schemeClr>
                </a:solidFill>
                <a:latin typeface="Arial" panose="020B0604020202020204" pitchFamily="34" charset="0"/>
                <a:cs typeface="Arial" panose="020B0604020202020204" pitchFamily="34" charset="0"/>
              </a:rPr>
              <a:t>ganho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equivalente</a:t>
            </a:r>
            <a:r>
              <a:rPr lang="en-US" sz="2000" b="1" dirty="0">
                <a:solidFill>
                  <a:schemeClr val="accent2">
                    <a:lumMod val="75000"/>
                  </a:schemeClr>
                </a:solidFill>
                <a:latin typeface="Arial" panose="020B0604020202020204" pitchFamily="34" charset="0"/>
                <a:cs typeface="Arial" panose="020B0604020202020204" pitchFamily="34" charset="0"/>
              </a:rPr>
              <a:t> a 30% do FPM</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2">
                    <a:lumMod val="75000"/>
                  </a:schemeClr>
                </a:solidFill>
                <a:latin typeface="Arial" panose="020B0604020202020204" pitchFamily="34" charset="0"/>
                <a:cs typeface="Arial" panose="020B0604020202020204" pitchFamily="34" charset="0"/>
              </a:rPr>
              <a:t>DIMINUINDO AS DESIQUALDADES ENTRE ESTADOS E MUNICÍPIOS </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13 </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Criação</a:t>
            </a:r>
            <a:r>
              <a:rPr lang="en-US" sz="2000" b="1" dirty="0">
                <a:solidFill>
                  <a:schemeClr val="accent2">
                    <a:lumMod val="75000"/>
                  </a:schemeClr>
                </a:solidFill>
                <a:latin typeface="Arial" panose="020B0604020202020204" pitchFamily="34" charset="0"/>
                <a:cs typeface="Arial" panose="020B0604020202020204" pitchFamily="34" charset="0"/>
              </a:rPr>
              <a:t> de um FUNDO EQUALIZAÇÃO DE RECEITAS PER CAPITAS para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Estados</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Municípios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mais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pobres</a:t>
            </a:r>
            <a:r>
              <a:rPr lang="en-US" sz="2000" b="1" dirty="0">
                <a:solidFill>
                  <a:schemeClr val="accent2">
                    <a:lumMod val="75000"/>
                  </a:schemeClr>
                </a:solidFill>
                <a:latin typeface="Arial" panose="020B0604020202020204" pitchFamily="34" charset="0"/>
                <a:cs typeface="Arial" panose="020B0604020202020204" pitchFamily="34" charset="0"/>
              </a:rPr>
              <a:t>. </a:t>
            </a: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2000" b="1" dirty="0" smtClean="0">
                <a:solidFill>
                  <a:schemeClr val="accent2">
                    <a:lumMod val="75000"/>
                  </a:schemeClr>
                </a:solidFill>
                <a:latin typeface="Arial" panose="020B0604020202020204" pitchFamily="34" charset="0"/>
                <a:cs typeface="Arial" panose="020B0604020202020204" pitchFamily="34" charset="0"/>
              </a:rPr>
              <a:t>13.1 </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Mantêm</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atuais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Fundos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Regionais</a:t>
            </a:r>
            <a:r>
              <a:rPr lang="en-US" sz="2000" b="1" dirty="0">
                <a:solidFill>
                  <a:schemeClr val="accent2">
                    <a:lumMod val="75000"/>
                  </a:schemeClr>
                </a:solidFill>
                <a:latin typeface="Arial" panose="020B0604020202020204" pitchFamily="34" charset="0"/>
                <a:cs typeface="Arial" panose="020B0604020202020204" pitchFamily="34" charset="0"/>
              </a:rPr>
              <a:t>.</a:t>
            </a:r>
            <a:br>
              <a:rPr lang="en-US" sz="2000" b="1" dirty="0">
                <a:solidFill>
                  <a:schemeClr val="accent2">
                    <a:lumMod val="75000"/>
                  </a:schemeClr>
                </a:solidFill>
                <a:latin typeface="Arial" panose="020B0604020202020204" pitchFamily="34" charset="0"/>
                <a:cs typeface="Arial" panose="020B0604020202020204" pitchFamily="34" charset="0"/>
              </a:rPr>
            </a:br>
            <a:r>
              <a:rPr lang="en-US" sz="2000" b="1" dirty="0">
                <a:solidFill>
                  <a:schemeClr val="accent2">
                    <a:lumMod val="75000"/>
                  </a:schemeClr>
                </a:solidFill>
                <a:latin typeface="Arial" panose="020B0604020202020204" pitchFamily="34" charset="0"/>
                <a:cs typeface="Arial" panose="020B0604020202020204" pitchFamily="34" charset="0"/>
              </a:rPr>
              <a:t/>
            </a:r>
            <a:br>
              <a:rPr lang="en-US" sz="2000" b="1" dirty="0">
                <a:solidFill>
                  <a:schemeClr val="accent2">
                    <a:lumMod val="75000"/>
                  </a:schemeClr>
                </a:solidFill>
                <a:latin typeface="Arial" panose="020B0604020202020204" pitchFamily="34" charset="0"/>
                <a:cs typeface="Arial" panose="020B0604020202020204" pitchFamily="34" charset="0"/>
              </a:rPr>
            </a:br>
            <a:endParaRPr lang="en-US" sz="2000" b="1"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sz="2000" b="1" dirty="0">
              <a:solidFill>
                <a:schemeClr val="accent2">
                  <a:lumMod val="75000"/>
                </a:schemeClr>
              </a:solidFill>
              <a:latin typeface="Arial" panose="020B0604020202020204" pitchFamily="34" charset="0"/>
              <a:cs typeface="Arial" panose="020B0604020202020204" pitchFamily="34" charset="0"/>
            </a:endParaRPr>
          </a:p>
          <a:p>
            <a:endParaRPr lang="en-US" sz="2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580329" y="169330"/>
            <a:ext cx="7352992" cy="7634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a:t>
            </a:r>
            <a:r>
              <a:rPr lang="en-US" sz="3200" b="1" i="1" dirty="0" smtClean="0">
                <a:solidFill>
                  <a:schemeClr val="tx2">
                    <a:lumMod val="75000"/>
                  </a:schemeClr>
                </a:solidFill>
                <a:latin typeface="Arial" panose="020B0604020202020204" pitchFamily="34" charset="0"/>
                <a:cs typeface="Arial" panose="020B0604020202020204" pitchFamily="34" charset="0"/>
              </a:rPr>
              <a:t>12 </a:t>
            </a:r>
            <a:r>
              <a:rPr lang="mr-IN" sz="3200" b="1" i="1" dirty="0">
                <a:solidFill>
                  <a:schemeClr val="tx2">
                    <a:lumMod val="75000"/>
                  </a:schemeClr>
                </a:solidFill>
                <a:latin typeface="Arial" panose="020B0604020202020204" pitchFamily="34" charset="0"/>
                <a:cs typeface="Arial" panose="020B0604020202020204" pitchFamily="34" charset="0"/>
              </a:rPr>
              <a:t>–</a:t>
            </a:r>
            <a:r>
              <a:rPr lang="en-US" sz="3200" b="1" i="1" dirty="0">
                <a:solidFill>
                  <a:schemeClr val="tx2">
                    <a:lumMod val="75000"/>
                  </a:schemeClr>
                </a:solidFill>
                <a:latin typeface="Arial" panose="020B0604020202020204" pitchFamily="34" charset="0"/>
                <a:cs typeface="Arial" panose="020B0604020202020204" pitchFamily="34" charset="0"/>
              </a:rPr>
              <a:t> </a:t>
            </a:r>
            <a:r>
              <a:rPr lang="en-US" sz="3200" b="1" i="1" dirty="0" smtClean="0">
                <a:solidFill>
                  <a:schemeClr val="tx2">
                    <a:lumMod val="75000"/>
                  </a:schemeClr>
                </a:solidFill>
                <a:latin typeface="Arial" panose="020B0604020202020204" pitchFamily="34" charset="0"/>
                <a:cs typeface="Arial" panose="020B0604020202020204" pitchFamily="34" charset="0"/>
              </a:rPr>
              <a:t>13: </a:t>
            </a:r>
            <a:r>
              <a:rPr lang="en-US" sz="3200" b="1" i="1" dirty="0">
                <a:solidFill>
                  <a:schemeClr val="tx2">
                    <a:lumMod val="75000"/>
                  </a:schemeClr>
                </a:solidFill>
                <a:latin typeface="Arial" panose="020B0604020202020204" pitchFamily="34" charset="0"/>
                <a:cs typeface="Arial" panose="020B0604020202020204" pitchFamily="34" charset="0"/>
              </a:rPr>
              <a:t>MUNICIPALISMO</a:t>
            </a:r>
            <a:br>
              <a:rPr lang="en-US" sz="3200" b="1" i="1" dirty="0">
                <a:solidFill>
                  <a:schemeClr val="tx2">
                    <a:lumMod val="75000"/>
                  </a:schemeClr>
                </a:solidFill>
                <a:latin typeface="Arial" panose="020B0604020202020204" pitchFamily="34" charset="0"/>
                <a:cs typeface="Arial" panose="020B0604020202020204" pitchFamily="34" charset="0"/>
              </a:rPr>
            </a:br>
            <a:endParaRPr lang="en-US" sz="3200" b="1" i="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801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09100" cy="1104900"/>
          </a:xfrm>
        </p:spPr>
        <p:txBody>
          <a:bodyPr/>
          <a:lstStyle/>
          <a:p>
            <a:r>
              <a:rPr lang="en-US" sz="1600" b="1" i="1" dirty="0">
                <a:solidFill>
                  <a:schemeClr val="tx2">
                    <a:lumMod val="75000"/>
                  </a:schemeClr>
                </a:solidFill>
                <a:latin typeface="Arial" panose="020B0604020202020204" pitchFamily="34" charset="0"/>
                <a:cs typeface="Arial" panose="020B0604020202020204" pitchFamily="34" charset="0"/>
              </a:rPr>
              <a:t> </a:t>
            </a:r>
            <a:endParaRPr lang="en-US" sz="1600" dirty="0"/>
          </a:p>
        </p:txBody>
      </p:sp>
      <p:sp>
        <p:nvSpPr>
          <p:cNvPr id="3" name="Rectangle 2"/>
          <p:cNvSpPr/>
          <p:nvPr/>
        </p:nvSpPr>
        <p:spPr>
          <a:xfrm>
            <a:off x="567266" y="1453681"/>
            <a:ext cx="11391900" cy="4708981"/>
          </a:xfrm>
          <a:prstGeom prst="rect">
            <a:avLst/>
          </a:prstGeom>
        </p:spPr>
        <p:txBody>
          <a:bodyPr wrap="square">
            <a:spAutoFit/>
          </a:bodyPr>
          <a:lstStyle/>
          <a:p>
            <a:r>
              <a:rPr lang="en-US" sz="2000" b="1" dirty="0">
                <a:solidFill>
                  <a:schemeClr val="accent2">
                    <a:lumMod val="75000"/>
                  </a:schemeClr>
                </a:solidFill>
                <a:latin typeface="Arial" panose="020B0604020202020204" pitchFamily="34" charset="0"/>
                <a:cs typeface="Arial" panose="020B0604020202020204" pitchFamily="34" charset="0"/>
              </a:rPr>
              <a:t>ZERO DE IMPOSTOS PARA MÁQUINAS E EQUIPAMENTOS </a:t>
            </a:r>
          </a:p>
          <a:p>
            <a:endParaRPr lang="en-US" sz="2000" b="1" dirty="0">
              <a:solidFill>
                <a:schemeClr val="accent2">
                  <a:lumMod val="75000"/>
                </a:schemeClr>
              </a:solidFill>
              <a:latin typeface="Arial" panose="020B0604020202020204" pitchFamily="34" charset="0"/>
              <a:cs typeface="Arial" panose="020B0604020202020204" pitchFamily="34" charset="0"/>
            </a:endParaRPr>
          </a:p>
          <a:p>
            <a:r>
              <a:rPr lang="en-US" sz="2000" b="1" dirty="0" smtClean="0">
                <a:solidFill>
                  <a:schemeClr val="accent2">
                    <a:lumMod val="75000"/>
                  </a:schemeClr>
                </a:solidFill>
                <a:latin typeface="Arial" panose="020B0604020202020204" pitchFamily="34" charset="0"/>
                <a:cs typeface="Arial" panose="020B0604020202020204" pitchFamily="34" charset="0"/>
              </a:rPr>
              <a:t>14 </a:t>
            </a:r>
            <a:r>
              <a:rPr lang="en-US" sz="2000" b="1" dirty="0">
                <a:solidFill>
                  <a:schemeClr val="accent2">
                    <a:lumMod val="75000"/>
                  </a:schemeClr>
                </a:solidFill>
                <a:latin typeface="Arial" panose="020B0604020202020204" pitchFamily="34" charset="0"/>
                <a:cs typeface="Arial" panose="020B0604020202020204" pitchFamily="34" charset="0"/>
              </a:rPr>
              <a:t>- Bens do </a:t>
            </a:r>
            <a:r>
              <a:rPr lang="en-US" sz="2000" b="1" dirty="0" err="1">
                <a:solidFill>
                  <a:schemeClr val="accent2">
                    <a:lumMod val="75000"/>
                  </a:schemeClr>
                </a:solidFill>
                <a:latin typeface="Arial" panose="020B0604020202020204" pitchFamily="34" charset="0"/>
                <a:cs typeface="Arial" panose="020B0604020202020204" pitchFamily="34" charset="0"/>
              </a:rPr>
              <a:t>ativo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fixo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máquinas</a:t>
            </a:r>
            <a:r>
              <a:rPr lang="en-US" sz="2000" b="1" dirty="0">
                <a:solidFill>
                  <a:schemeClr val="accent2">
                    <a:lumMod val="75000"/>
                  </a:schemeClr>
                </a:solidFill>
                <a:latin typeface="Arial" panose="020B0604020202020204" pitchFamily="34" charset="0"/>
                <a:cs typeface="Arial" panose="020B0604020202020204" pitchFamily="34" charset="0"/>
              </a:rPr>
              <a:t> e </a:t>
            </a:r>
            <a:r>
              <a:rPr lang="en-US" sz="2000" b="1" dirty="0" err="1">
                <a:solidFill>
                  <a:schemeClr val="accent2">
                    <a:lumMod val="75000"/>
                  </a:schemeClr>
                </a:solidFill>
                <a:latin typeface="Arial" panose="020B0604020202020204" pitchFamily="34" charset="0"/>
                <a:cs typeface="Arial" panose="020B0604020202020204" pitchFamily="34" charset="0"/>
              </a:rPr>
              <a:t>equipamentos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terão</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alíquotas</a:t>
            </a:r>
            <a:r>
              <a:rPr lang="en-US" sz="2000" b="1" dirty="0">
                <a:solidFill>
                  <a:schemeClr val="accent2">
                    <a:lumMod val="75000"/>
                  </a:schemeClr>
                </a:solidFill>
                <a:latin typeface="Arial" panose="020B0604020202020204" pitchFamily="34" charset="0"/>
                <a:cs typeface="Arial" panose="020B0604020202020204" pitchFamily="34" charset="0"/>
              </a:rPr>
              <a:t> zero </a:t>
            </a:r>
            <a:r>
              <a:rPr lang="en-US" sz="2000" b="1" dirty="0" err="1">
                <a:solidFill>
                  <a:schemeClr val="accent2">
                    <a:lumMod val="75000"/>
                  </a:schemeClr>
                </a:solidFill>
                <a:latin typeface="Arial" panose="020B0604020202020204" pitchFamily="34" charset="0"/>
                <a:cs typeface="Arial" panose="020B0604020202020204" pitchFamily="34" charset="0"/>
              </a:rPr>
              <a:t>ou</a:t>
            </a:r>
            <a:r>
              <a:rPr lang="en-US" sz="2000" b="1" dirty="0">
                <a:solidFill>
                  <a:schemeClr val="accent2">
                    <a:lumMod val="75000"/>
                  </a:schemeClr>
                </a:solidFill>
                <a:latin typeface="Arial" panose="020B0604020202020204" pitchFamily="34" charset="0"/>
                <a:cs typeface="Arial" panose="020B0604020202020204" pitchFamily="34" charset="0"/>
              </a:rPr>
              <a:t> 100% dos </a:t>
            </a:r>
            <a:r>
              <a:rPr lang="en-US" sz="2000" b="1" dirty="0" err="1">
                <a:solidFill>
                  <a:schemeClr val="accent2">
                    <a:lumMod val="75000"/>
                  </a:schemeClr>
                </a:solidFill>
                <a:latin typeface="Arial" panose="020B0604020202020204" pitchFamily="34" charset="0"/>
                <a:cs typeface="Arial" panose="020B0604020202020204" pitchFamily="34" charset="0"/>
              </a:rPr>
              <a:t>créditos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devolvidos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imediatamente</a:t>
            </a:r>
            <a:r>
              <a:rPr lang="en-US" sz="2000" b="1" dirty="0">
                <a:solidFill>
                  <a:schemeClr val="accent2">
                    <a:lumMod val="75000"/>
                  </a:schemeClr>
                </a:solidFill>
                <a:latin typeface="Arial" panose="020B0604020202020204" pitchFamily="34" charset="0"/>
                <a:cs typeface="Arial" panose="020B0604020202020204" pitchFamily="34" charset="0"/>
              </a:rPr>
              <a:t> =  </a:t>
            </a:r>
            <a:r>
              <a:rPr lang="en-US" sz="2000" b="1" dirty="0" err="1">
                <a:solidFill>
                  <a:schemeClr val="accent2">
                    <a:lumMod val="75000"/>
                  </a:schemeClr>
                </a:solidFill>
                <a:latin typeface="Arial" panose="020B0604020202020204" pitchFamily="34" charset="0"/>
                <a:cs typeface="Arial" panose="020B0604020202020204" pitchFamily="34" charset="0"/>
              </a:rPr>
              <a:t>aumento</a:t>
            </a:r>
            <a:r>
              <a:rPr lang="en-US" sz="2000" b="1" dirty="0">
                <a:solidFill>
                  <a:schemeClr val="accent2">
                    <a:lumMod val="75000"/>
                  </a:schemeClr>
                </a:solidFill>
                <a:latin typeface="Arial" panose="020B0604020202020204" pitchFamily="34" charset="0"/>
                <a:cs typeface="Arial" panose="020B0604020202020204" pitchFamily="34" charset="0"/>
              </a:rPr>
              <a:t> da </a:t>
            </a:r>
            <a:r>
              <a:rPr lang="en-US" sz="2000" b="1" dirty="0" err="1">
                <a:solidFill>
                  <a:schemeClr val="accent2">
                    <a:lumMod val="75000"/>
                  </a:schemeClr>
                </a:solidFill>
                <a:latin typeface="Arial" panose="020B0604020202020204" pitchFamily="34" charset="0"/>
                <a:cs typeface="Arial" panose="020B0604020202020204" pitchFamily="34" charset="0"/>
              </a:rPr>
              <a:t>capacidade</a:t>
            </a:r>
            <a:r>
              <a:rPr lang="en-US" sz="2000" b="1" dirty="0">
                <a:solidFill>
                  <a:schemeClr val="accent2">
                    <a:lumMod val="75000"/>
                  </a:schemeClr>
                </a:solidFill>
                <a:latin typeface="Arial" panose="020B0604020202020204" pitchFamily="34" charset="0"/>
                <a:cs typeface="Arial" panose="020B0604020202020204" pitchFamily="34" charset="0"/>
              </a:rPr>
              <a:t> de </a:t>
            </a:r>
            <a:r>
              <a:rPr lang="en-US" sz="2000" b="1" dirty="0" err="1">
                <a:solidFill>
                  <a:schemeClr val="accent2">
                    <a:lumMod val="75000"/>
                  </a:schemeClr>
                </a:solidFill>
                <a:latin typeface="Arial" panose="020B0604020202020204" pitchFamily="34" charset="0"/>
                <a:cs typeface="Arial" panose="020B0604020202020204" pitchFamily="34" charset="0"/>
              </a:rPr>
              <a:t>novos</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smtClean="0">
                <a:solidFill>
                  <a:schemeClr val="accent2">
                    <a:lumMod val="75000"/>
                  </a:schemeClr>
                </a:solidFill>
                <a:latin typeface="Arial" panose="020B0604020202020204" pitchFamily="34" charset="0"/>
                <a:cs typeface="Arial" panose="020B0604020202020204" pitchFamily="34" charset="0"/>
              </a:rPr>
              <a:t>investimentos</a:t>
            </a:r>
            <a:endParaRPr lang="en-US" sz="2000" b="1" dirty="0" smtClean="0">
              <a:solidFill>
                <a:schemeClr val="accent2">
                  <a:lumMod val="75000"/>
                </a:schemeClr>
              </a:solidFill>
              <a:latin typeface="Arial" panose="020B0604020202020204" pitchFamily="34" charset="0"/>
              <a:cs typeface="Arial" panose="020B0604020202020204" pitchFamily="34" charset="0"/>
            </a:endParaRPr>
          </a:p>
          <a:p>
            <a:endParaRPr lang="en-US" sz="2000" b="1" dirty="0" smtClean="0">
              <a:solidFill>
                <a:schemeClr val="accent2">
                  <a:lumMod val="75000"/>
                </a:schemeClr>
              </a:solidFill>
              <a:latin typeface="Arial" panose="020B0604020202020204" pitchFamily="34" charset="0"/>
              <a:cs typeface="Arial" panose="020B0604020202020204" pitchFamily="34" charset="0"/>
            </a:endParaRPr>
          </a:p>
          <a:p>
            <a:endParaRPr lang="en-US" sz="2000" b="1" dirty="0" smtClean="0">
              <a:solidFill>
                <a:schemeClr val="accent2">
                  <a:lumMod val="75000"/>
                </a:schemeClr>
              </a:solidFill>
              <a:latin typeface="Arial" panose="020B0604020202020204" pitchFamily="34" charset="0"/>
              <a:cs typeface="Arial" panose="020B0604020202020204" pitchFamily="34" charset="0"/>
            </a:endParaRPr>
          </a:p>
          <a:p>
            <a:r>
              <a:rPr lang="en-US" sz="2000" b="1" dirty="0" smtClean="0">
                <a:solidFill>
                  <a:schemeClr val="tx2">
                    <a:lumMod val="75000"/>
                  </a:schemeClr>
                </a:solidFill>
                <a:latin typeface="Arial" panose="020B0604020202020204" pitchFamily="34" charset="0"/>
                <a:cs typeface="Arial" panose="020B0604020202020204" pitchFamily="34" charset="0"/>
              </a:rPr>
              <a:t>15 </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Garantia</a:t>
            </a:r>
            <a:r>
              <a:rPr lang="en-US" sz="2000" b="1" dirty="0">
                <a:solidFill>
                  <a:schemeClr val="tx2">
                    <a:lumMod val="75000"/>
                  </a:schemeClr>
                </a:solidFill>
                <a:latin typeface="Arial" panose="020B0604020202020204" pitchFamily="34" charset="0"/>
                <a:cs typeface="Arial" panose="020B0604020202020204" pitchFamily="34" charset="0"/>
              </a:rPr>
              <a:t> de </a:t>
            </a:r>
            <a:r>
              <a:rPr lang="en-US" sz="2000" b="1" dirty="0" err="1">
                <a:solidFill>
                  <a:schemeClr val="tx2">
                    <a:lumMod val="75000"/>
                  </a:schemeClr>
                </a:solidFill>
                <a:latin typeface="Arial" panose="020B0604020202020204" pitchFamily="34" charset="0"/>
                <a:cs typeface="Arial" panose="020B0604020202020204" pitchFamily="34" charset="0"/>
              </a:rPr>
              <a:t>tratamento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diferenciado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para</a:t>
            </a:r>
            <a:r>
              <a:rPr lang="en-US" sz="2000" b="1" dirty="0">
                <a:solidFill>
                  <a:schemeClr val="tx2">
                    <a:lumMod val="75000"/>
                  </a:schemeClr>
                </a:solidFill>
                <a:latin typeface="Arial" panose="020B0604020202020204" pitchFamily="34" charset="0"/>
                <a:cs typeface="Arial" panose="020B0604020202020204" pitchFamily="34" charset="0"/>
              </a:rPr>
              <a:t> as Micro e </a:t>
            </a:r>
            <a:r>
              <a:rPr lang="en-US" sz="2000" b="1" dirty="0" err="1">
                <a:solidFill>
                  <a:schemeClr val="tx2">
                    <a:lumMod val="75000"/>
                  </a:schemeClr>
                </a:solidFill>
                <a:latin typeface="Arial" panose="020B0604020202020204" pitchFamily="34" charset="0"/>
                <a:cs typeface="Arial" panose="020B0604020202020204" pitchFamily="34" charset="0"/>
              </a:rPr>
              <a:t>Pequenas</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Empresas</a:t>
            </a:r>
            <a:r>
              <a:rPr lang="en-US" sz="2000" b="1" dirty="0">
                <a:solidFill>
                  <a:schemeClr val="tx2">
                    <a:lumMod val="75000"/>
                  </a:schemeClr>
                </a:solidFill>
                <a:latin typeface="Arial" panose="020B0604020202020204" pitchFamily="34" charset="0"/>
                <a:cs typeface="Arial" panose="020B0604020202020204" pitchFamily="34" charset="0"/>
              </a:rPr>
              <a:t>. </a:t>
            </a:r>
          </a:p>
          <a:p>
            <a:endParaRPr lang="en-US" sz="2000" b="1" dirty="0">
              <a:solidFill>
                <a:schemeClr val="accent2">
                  <a:lumMod val="75000"/>
                </a:schemeClr>
              </a:solidFill>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BASE RENDA</a:t>
            </a:r>
          </a:p>
          <a:p>
            <a:endParaRPr lang="en-US" sz="2000" b="1" dirty="0">
              <a:solidFill>
                <a:schemeClr val="accent2">
                  <a:lumMod val="75000"/>
                </a:schemeClr>
              </a:solidFill>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16-  </a:t>
            </a:r>
            <a:r>
              <a:rPr lang="en-US" sz="2000" b="1" dirty="0" err="1">
                <a:solidFill>
                  <a:schemeClr val="accent2">
                    <a:lumMod val="75000"/>
                  </a:schemeClr>
                </a:solidFill>
                <a:latin typeface="Arial" panose="020B0604020202020204" pitchFamily="34" charset="0"/>
                <a:cs typeface="Arial" panose="020B0604020202020204" pitchFamily="34" charset="0"/>
              </a:rPr>
              <a:t>Extingue</a:t>
            </a:r>
            <a:r>
              <a:rPr lang="en-US" sz="2000" b="1" dirty="0">
                <a:solidFill>
                  <a:schemeClr val="accent2">
                    <a:lumMod val="75000"/>
                  </a:schemeClr>
                </a:solidFill>
                <a:latin typeface="Arial" panose="020B0604020202020204" pitchFamily="34" charset="0"/>
                <a:cs typeface="Arial" panose="020B0604020202020204" pitchFamily="34" charset="0"/>
              </a:rPr>
              <a:t> a CSLL e </a:t>
            </a:r>
            <a:r>
              <a:rPr lang="en-US" sz="2000" b="1" dirty="0" err="1">
                <a:solidFill>
                  <a:schemeClr val="accent2">
                    <a:lumMod val="75000"/>
                  </a:schemeClr>
                </a:solidFill>
                <a:latin typeface="Arial" panose="020B0604020202020204" pitchFamily="34" charset="0"/>
                <a:cs typeface="Arial" panose="020B0604020202020204" pitchFamily="34" charset="0"/>
              </a:rPr>
              <a:t>fica</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err="1">
                <a:solidFill>
                  <a:schemeClr val="accent2">
                    <a:lumMod val="75000"/>
                  </a:schemeClr>
                </a:solidFill>
                <a:latin typeface="Arial" panose="020B0604020202020204" pitchFamily="34" charset="0"/>
                <a:cs typeface="Arial" panose="020B0604020202020204" pitchFamily="34" charset="0"/>
              </a:rPr>
              <a:t>só</a:t>
            </a:r>
            <a:r>
              <a:rPr lang="en-US" sz="2000" b="1" dirty="0">
                <a:solidFill>
                  <a:schemeClr val="accent2">
                    <a:lumMod val="75000"/>
                  </a:schemeClr>
                </a:solidFill>
                <a:latin typeface="Arial" panose="020B0604020202020204" pitchFamily="34" charset="0"/>
                <a:cs typeface="Arial" panose="020B0604020202020204" pitchFamily="34" charset="0"/>
              </a:rPr>
              <a:t> o IR PROGRESSIVO;</a:t>
            </a:r>
          </a:p>
          <a:p>
            <a:endParaRPr lang="en-US" sz="2000" b="1" dirty="0">
              <a:solidFill>
                <a:schemeClr val="accent2">
                  <a:lumMod val="75000"/>
                </a:schemeClr>
              </a:solidFill>
              <a:latin typeface="Arial" panose="020B0604020202020204" pitchFamily="34" charset="0"/>
              <a:cs typeface="Arial" panose="020B0604020202020204" pitchFamily="34" charset="0"/>
            </a:endParaRPr>
          </a:p>
          <a:p>
            <a:endParaRPr lang="en-US" sz="2000" b="1" dirty="0">
              <a:solidFill>
                <a:schemeClr val="accent2">
                  <a:lumMod val="75000"/>
                </a:schemeClr>
              </a:solidFill>
              <a:latin typeface="Arial" panose="020B0604020202020204" pitchFamily="34" charset="0"/>
              <a:cs typeface="Arial" panose="020B0604020202020204" pitchFamily="34" charset="0"/>
            </a:endParaRPr>
          </a:p>
          <a:p>
            <a:endParaRPr lang="en-US" sz="2000" b="1" dirty="0">
              <a:solidFill>
                <a:schemeClr val="accent2">
                  <a:lumMod val="75000"/>
                </a:schemeClr>
              </a:solidFill>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17 – ESTAS SÃO APENAS AS PRINCIPAIS MUDANÇAS</a:t>
            </a:r>
          </a:p>
        </p:txBody>
      </p:sp>
      <p:sp>
        <p:nvSpPr>
          <p:cNvPr id="5" name="Title 1"/>
          <p:cNvSpPr txBox="1">
            <a:spLocks/>
          </p:cNvSpPr>
          <p:nvPr/>
        </p:nvSpPr>
        <p:spPr>
          <a:xfrm>
            <a:off x="580329" y="50799"/>
            <a:ext cx="7352992" cy="7634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3200" b="1" i="1" dirty="0">
                <a:solidFill>
                  <a:schemeClr val="tx2">
                    <a:lumMod val="75000"/>
                  </a:schemeClr>
                </a:solidFill>
                <a:latin typeface="Arial" panose="020B0604020202020204" pitchFamily="34" charset="0"/>
                <a:cs typeface="Arial" panose="020B0604020202020204" pitchFamily="34" charset="0"/>
              </a:rPr>
              <a:t>Ponto </a:t>
            </a:r>
            <a:r>
              <a:rPr lang="en-US" sz="3200" b="1" i="1" dirty="0" smtClean="0">
                <a:solidFill>
                  <a:schemeClr val="tx2">
                    <a:lumMod val="75000"/>
                  </a:schemeClr>
                </a:solidFill>
                <a:latin typeface="Arial" panose="020B0604020202020204" pitchFamily="34" charset="0"/>
                <a:cs typeface="Arial" panose="020B0604020202020204" pitchFamily="34" charset="0"/>
              </a:rPr>
              <a:t>14 </a:t>
            </a:r>
            <a:r>
              <a:rPr lang="mr-IN" sz="3200" b="1" i="1" dirty="0">
                <a:solidFill>
                  <a:schemeClr val="tx2">
                    <a:lumMod val="75000"/>
                  </a:schemeClr>
                </a:solidFill>
                <a:latin typeface="Arial" panose="020B0604020202020204" pitchFamily="34" charset="0"/>
                <a:cs typeface="Arial" panose="020B0604020202020204" pitchFamily="34" charset="0"/>
              </a:rPr>
              <a:t>–</a:t>
            </a:r>
            <a:r>
              <a:rPr lang="en-US" sz="3200" b="1" i="1" dirty="0">
                <a:solidFill>
                  <a:schemeClr val="tx2">
                    <a:lumMod val="75000"/>
                  </a:schemeClr>
                </a:solidFill>
                <a:latin typeface="Arial" panose="020B0604020202020204" pitchFamily="34" charset="0"/>
                <a:cs typeface="Arial" panose="020B0604020202020204" pitchFamily="34" charset="0"/>
              </a:rPr>
              <a:t> 17: </a:t>
            </a:r>
            <a:r>
              <a:rPr lang="en-US" sz="3200" b="1" i="1" dirty="0" smtClean="0">
                <a:solidFill>
                  <a:schemeClr val="tx2">
                    <a:lumMod val="75000"/>
                  </a:schemeClr>
                </a:solidFill>
                <a:latin typeface="Arial" panose="020B0604020202020204" pitchFamily="34" charset="0"/>
                <a:cs typeface="Arial" panose="020B0604020202020204" pitchFamily="34" charset="0"/>
              </a:rPr>
              <a:t>COMPETITIVIDADE </a:t>
            </a:r>
            <a:r>
              <a:rPr lang="en-US" sz="3200" b="1" i="1" dirty="0">
                <a:solidFill>
                  <a:schemeClr val="tx2">
                    <a:lumMod val="75000"/>
                  </a:schemeClr>
                </a:solidFill>
                <a:latin typeface="Arial" panose="020B0604020202020204" pitchFamily="34" charset="0"/>
                <a:cs typeface="Arial" panose="020B0604020202020204" pitchFamily="34" charset="0"/>
              </a:rPr>
              <a:t>EMPRESARIAL</a:t>
            </a:r>
            <a:br>
              <a:rPr lang="en-US" sz="3200" b="1" i="1" dirty="0">
                <a:solidFill>
                  <a:schemeClr val="tx2">
                    <a:lumMod val="75000"/>
                  </a:schemeClr>
                </a:solidFill>
                <a:latin typeface="Arial" panose="020B0604020202020204" pitchFamily="34" charset="0"/>
                <a:cs typeface="Arial" panose="020B0604020202020204" pitchFamily="34" charset="0"/>
              </a:rPr>
            </a:br>
            <a:endParaRPr lang="en-US" sz="3200" b="1" i="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6496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2183791" y="2083514"/>
            <a:ext cx="10736342" cy="4086801"/>
          </a:xfrm>
          <a:prstGeom prst="rect">
            <a:avLst/>
          </a:prstGeom>
        </p:spPr>
        <p:txBody>
          <a:bodyPr numCol="4">
            <a:noAutofit/>
          </a:bodyPr>
          <a:lstStyle/>
          <a:p>
            <a:pPr marL="0" indent="0">
              <a:buNone/>
              <a:defRPr/>
            </a:pPr>
            <a:r>
              <a:rPr lang="pt-BR" sz="1800" b="1" dirty="0">
                <a:latin typeface="Calibri" panose="020F0502020204030204" pitchFamily="34" charset="0"/>
                <a:cs typeface="Calibri" panose="020F0502020204030204" pitchFamily="34" charset="0"/>
              </a:rPr>
              <a:t>PROPRIEDADE</a:t>
            </a:r>
            <a:endParaRPr lang="pt-BR" sz="1800" dirty="0">
              <a:latin typeface="Calibri" panose="020F0502020204030204" pitchFamily="34" charset="0"/>
              <a:cs typeface="Calibri" panose="020F0502020204030204" pitchFamily="34" charset="0"/>
            </a:endParaRPr>
          </a:p>
          <a:p>
            <a:pPr marL="0" indent="0">
              <a:buNone/>
              <a:defRPr/>
            </a:pPr>
            <a:r>
              <a:rPr lang="pt-BR" sz="1800" dirty="0">
                <a:latin typeface="Calibri" panose="020F0502020204030204" pitchFamily="34" charset="0"/>
                <a:cs typeface="Calibri" panose="020F0502020204030204" pitchFamily="34" charset="0"/>
              </a:rPr>
              <a:t>IPTU  </a:t>
            </a:r>
          </a:p>
          <a:p>
            <a:pPr marL="0" indent="0">
              <a:buNone/>
              <a:defRPr/>
            </a:pPr>
            <a:r>
              <a:rPr lang="pt-BR" sz="1800" dirty="0">
                <a:latin typeface="Calibri" panose="020F0502020204030204" pitchFamily="34" charset="0"/>
                <a:cs typeface="Calibri" panose="020F0502020204030204" pitchFamily="34" charset="0"/>
              </a:rPr>
              <a:t>ITR </a:t>
            </a:r>
          </a:p>
          <a:p>
            <a:pPr marL="0" indent="0">
              <a:buNone/>
              <a:defRPr/>
            </a:pPr>
            <a:r>
              <a:rPr lang="pt-BR" sz="1800" dirty="0">
                <a:latin typeface="Calibri" panose="020F0502020204030204" pitchFamily="34" charset="0"/>
                <a:cs typeface="Calibri" panose="020F0502020204030204" pitchFamily="34" charset="0"/>
              </a:rPr>
              <a:t>IPVA</a:t>
            </a:r>
          </a:p>
          <a:p>
            <a:pPr marL="0" indent="0">
              <a:buNone/>
              <a:defRPr/>
            </a:pPr>
            <a:r>
              <a:rPr lang="pt-BR" sz="1800" dirty="0">
                <a:latin typeface="Calibri" panose="020F0502020204030204" pitchFamily="34" charset="0"/>
                <a:cs typeface="Calibri" panose="020F0502020204030204" pitchFamily="34" charset="0"/>
              </a:rPr>
              <a:t>ITCMD</a:t>
            </a:r>
          </a:p>
          <a:p>
            <a:pPr marL="0" indent="0">
              <a:buNone/>
              <a:defRPr/>
            </a:pPr>
            <a:r>
              <a:rPr lang="pt-BR" sz="1800" dirty="0">
                <a:latin typeface="Calibri" panose="020F0502020204030204" pitchFamily="34" charset="0"/>
                <a:cs typeface="Calibri" panose="020F0502020204030204" pitchFamily="34" charset="0"/>
              </a:rPr>
              <a:t>ITBI</a:t>
            </a:r>
          </a:p>
          <a:p>
            <a:pPr marL="0" indent="0">
              <a:buNone/>
              <a:defRPr/>
            </a:pPr>
            <a:endParaRPr lang="pt-BR" sz="1800" dirty="0">
              <a:latin typeface="Calibri" panose="020F0502020204030204" pitchFamily="34" charset="0"/>
              <a:cs typeface="Calibri" panose="020F0502020204030204" pitchFamily="34" charset="0"/>
            </a:endParaRPr>
          </a:p>
          <a:p>
            <a:pPr marL="0" indent="0">
              <a:buNone/>
              <a:defRPr/>
            </a:pPr>
            <a:r>
              <a:rPr lang="pt-BR" sz="1800" b="1" dirty="0">
                <a:latin typeface="Calibri" panose="020F0502020204030204" pitchFamily="34" charset="0"/>
                <a:cs typeface="Calibri" panose="020F0502020204030204" pitchFamily="34" charset="0"/>
              </a:rPr>
              <a:t>RENDA</a:t>
            </a:r>
            <a:endParaRPr lang="pt-BR" sz="1800" dirty="0">
              <a:latin typeface="Calibri" panose="020F0502020204030204" pitchFamily="34" charset="0"/>
              <a:cs typeface="Calibri" panose="020F0502020204030204" pitchFamily="34" charset="0"/>
            </a:endParaRPr>
          </a:p>
          <a:p>
            <a:pPr marL="0" indent="0">
              <a:buNone/>
              <a:defRPr/>
            </a:pPr>
            <a:r>
              <a:rPr lang="pt-BR" sz="1800" dirty="0">
                <a:latin typeface="Calibri" panose="020F0502020204030204" pitchFamily="34" charset="0"/>
                <a:cs typeface="Calibri" panose="020F0502020204030204" pitchFamily="34" charset="0"/>
              </a:rPr>
              <a:t>IR</a:t>
            </a:r>
          </a:p>
          <a:p>
            <a:pPr marL="0" indent="0">
              <a:buNone/>
              <a:defRPr/>
            </a:pPr>
            <a:r>
              <a:rPr lang="pt-BR" sz="1800" dirty="0">
                <a:latin typeface="Calibri" panose="020F0502020204030204" pitchFamily="34" charset="0"/>
                <a:cs typeface="Calibri" panose="020F0502020204030204" pitchFamily="34" charset="0"/>
              </a:rPr>
              <a:t>CSLL</a:t>
            </a:r>
          </a:p>
          <a:p>
            <a:pPr marL="0" indent="0">
              <a:buNone/>
              <a:defRPr/>
            </a:pPr>
            <a:endParaRPr lang="pt-BR" sz="1800" dirty="0">
              <a:latin typeface="Calibri" panose="020F0502020204030204" pitchFamily="34" charset="0"/>
              <a:cs typeface="Calibri" panose="020F0502020204030204" pitchFamily="34" charset="0"/>
            </a:endParaRPr>
          </a:p>
          <a:p>
            <a:pPr marL="0" indent="0">
              <a:buNone/>
              <a:defRPr/>
            </a:pPr>
            <a:endParaRPr lang="pt-BR" sz="1800" dirty="0">
              <a:latin typeface="Calibri" panose="020F0502020204030204" pitchFamily="34" charset="0"/>
              <a:cs typeface="Calibri" panose="020F0502020204030204" pitchFamily="34" charset="0"/>
            </a:endParaRPr>
          </a:p>
          <a:p>
            <a:pPr marL="0" indent="0">
              <a:buNone/>
              <a:defRPr/>
            </a:pPr>
            <a:r>
              <a:rPr lang="pt-BR" sz="1800" b="1" dirty="0">
                <a:latin typeface="Calibri" panose="020F0502020204030204" pitchFamily="34" charset="0"/>
                <a:cs typeface="Calibri" panose="020F0502020204030204" pitchFamily="34" charset="0"/>
              </a:rPr>
              <a:t>CONSUMO</a:t>
            </a:r>
            <a:endParaRPr lang="pt-BR" sz="1800" dirty="0">
              <a:latin typeface="Calibri" panose="020F0502020204030204" pitchFamily="34" charset="0"/>
              <a:cs typeface="Calibri" panose="020F0502020204030204" pitchFamily="34" charset="0"/>
            </a:endParaRPr>
          </a:p>
          <a:p>
            <a:pPr marL="0" indent="0">
              <a:buNone/>
              <a:defRPr/>
            </a:pPr>
            <a:r>
              <a:rPr lang="pt-BR" sz="1800" dirty="0">
                <a:latin typeface="Calibri" panose="020F0502020204030204" pitchFamily="34" charset="0"/>
                <a:cs typeface="Calibri" panose="020F0502020204030204" pitchFamily="34" charset="0"/>
              </a:rPr>
              <a:t>ISS</a:t>
            </a:r>
          </a:p>
          <a:p>
            <a:pPr marL="0" indent="0">
              <a:buNone/>
              <a:defRPr/>
            </a:pPr>
            <a:r>
              <a:rPr lang="pt-BR" sz="1800" dirty="0">
                <a:latin typeface="Calibri" panose="020F0502020204030204" pitchFamily="34" charset="0"/>
                <a:cs typeface="Calibri" panose="020F0502020204030204" pitchFamily="34" charset="0"/>
              </a:rPr>
              <a:t>ICMS</a:t>
            </a:r>
          </a:p>
          <a:p>
            <a:pPr marL="0" indent="0">
              <a:buNone/>
              <a:defRPr/>
            </a:pPr>
            <a:r>
              <a:rPr lang="pt-BR" sz="1800" dirty="0">
                <a:latin typeface="Calibri" panose="020F0502020204030204" pitchFamily="34" charset="0"/>
                <a:cs typeface="Calibri" panose="020F0502020204030204" pitchFamily="34" charset="0"/>
              </a:rPr>
              <a:t>IPI</a:t>
            </a:r>
          </a:p>
          <a:p>
            <a:pPr marL="0" indent="0">
              <a:buNone/>
              <a:defRPr/>
            </a:pPr>
            <a:r>
              <a:rPr lang="pt-BR" sz="1800" dirty="0">
                <a:latin typeface="Calibri" panose="020F0502020204030204" pitchFamily="34" charset="0"/>
                <a:cs typeface="Calibri" panose="020F0502020204030204" pitchFamily="34" charset="0"/>
              </a:rPr>
              <a:t>PIS</a:t>
            </a:r>
          </a:p>
          <a:p>
            <a:pPr marL="0" indent="0">
              <a:buNone/>
              <a:defRPr/>
            </a:pPr>
            <a:r>
              <a:rPr lang="pt-BR" sz="1800" dirty="0">
                <a:latin typeface="Calibri" panose="020F0502020204030204" pitchFamily="34" charset="0"/>
                <a:cs typeface="Calibri" panose="020F0502020204030204" pitchFamily="34" charset="0"/>
              </a:rPr>
              <a:t>PASEP</a:t>
            </a:r>
          </a:p>
          <a:p>
            <a:pPr marL="0" indent="0">
              <a:buNone/>
              <a:defRPr/>
            </a:pPr>
            <a:r>
              <a:rPr lang="pt-BR" sz="1800" dirty="0">
                <a:latin typeface="Calibri" panose="020F0502020204030204" pitchFamily="34" charset="0"/>
                <a:cs typeface="Calibri" panose="020F0502020204030204" pitchFamily="34" charset="0"/>
              </a:rPr>
              <a:t>COFINS</a:t>
            </a:r>
          </a:p>
          <a:p>
            <a:pPr marL="0" indent="0">
              <a:buNone/>
              <a:defRPr/>
            </a:pPr>
            <a:r>
              <a:rPr lang="pt-BR" sz="1800" dirty="0">
                <a:latin typeface="Calibri" panose="020F0502020204030204" pitchFamily="34" charset="0"/>
                <a:cs typeface="Calibri" panose="020F0502020204030204" pitchFamily="34" charset="0"/>
              </a:rPr>
              <a:t>CIDE</a:t>
            </a:r>
          </a:p>
          <a:p>
            <a:pPr marL="0" indent="0">
              <a:buNone/>
              <a:defRPr/>
            </a:pPr>
            <a:r>
              <a:rPr lang="pt-BR" sz="1800" dirty="0">
                <a:latin typeface="Calibri" panose="020F0502020204030204" pitchFamily="34" charset="0"/>
                <a:cs typeface="Calibri" panose="020F0502020204030204" pitchFamily="34" charset="0"/>
              </a:rPr>
              <a:t>IOF</a:t>
            </a:r>
          </a:p>
          <a:p>
            <a:pPr marL="0" indent="0">
              <a:buNone/>
              <a:defRPr/>
            </a:pPr>
            <a:r>
              <a:rPr lang="pt-BR" sz="1800" dirty="0">
                <a:latin typeface="Calibri" panose="020F0502020204030204" pitchFamily="34" charset="0"/>
                <a:cs typeface="Calibri" panose="020F0502020204030204" pitchFamily="34" charset="0"/>
              </a:rPr>
              <a:t>SALÁRIO EDUCAÇÃO</a:t>
            </a:r>
          </a:p>
          <a:p>
            <a:pPr marL="0" indent="0">
              <a:buNone/>
              <a:defRPr/>
            </a:pPr>
            <a:r>
              <a:rPr lang="pt-BR" sz="1800" dirty="0">
                <a:latin typeface="Calibri" panose="020F0502020204030204" pitchFamily="34" charset="0"/>
                <a:cs typeface="Calibri" panose="020F0502020204030204" pitchFamily="34" charset="0"/>
              </a:rPr>
              <a:t>IVA</a:t>
            </a:r>
          </a:p>
          <a:p>
            <a:pPr marL="0" indent="0">
              <a:buNone/>
              <a:defRPr/>
            </a:pPr>
            <a:r>
              <a:rPr lang="pt-BR" sz="1800" dirty="0">
                <a:latin typeface="Calibri" panose="020F0502020204030204" pitchFamily="34" charset="0"/>
                <a:cs typeface="Calibri" panose="020F0502020204030204" pitchFamily="34" charset="0"/>
              </a:rPr>
              <a:t>ISE</a:t>
            </a:r>
            <a:endParaRPr lang="pt-BR" sz="1800" b="1" dirty="0">
              <a:latin typeface="Calibri" panose="020F0502020204030204" pitchFamily="34" charset="0"/>
              <a:cs typeface="Calibri" panose="020F0502020204030204" pitchFamily="34" charset="0"/>
            </a:endParaRPr>
          </a:p>
          <a:p>
            <a:pPr marL="0" indent="0">
              <a:buNone/>
              <a:defRPr/>
            </a:pPr>
            <a:endParaRPr lang="pt-BR" sz="1800" b="1" dirty="0">
              <a:latin typeface="Calibri" panose="020F0502020204030204" pitchFamily="34" charset="0"/>
              <a:cs typeface="Calibri" panose="020F0502020204030204" pitchFamily="34" charset="0"/>
            </a:endParaRPr>
          </a:p>
          <a:p>
            <a:pPr marL="0" indent="0">
              <a:buNone/>
              <a:defRPr/>
            </a:pPr>
            <a:r>
              <a:rPr lang="pt-BR" sz="1800" b="1" dirty="0">
                <a:latin typeface="Calibri" panose="020F0502020204030204" pitchFamily="34" charset="0"/>
                <a:cs typeface="Calibri" panose="020F0502020204030204" pitchFamily="34" charset="0"/>
              </a:rPr>
              <a:t>PREVIDENCIA</a:t>
            </a:r>
          </a:p>
          <a:p>
            <a:pPr marL="0" indent="0">
              <a:buNone/>
              <a:defRPr/>
            </a:pPr>
            <a:r>
              <a:rPr lang="pt-BR" sz="1800" dirty="0">
                <a:latin typeface="Calibri" panose="020F0502020204030204" pitchFamily="34" charset="0"/>
                <a:cs typeface="Calibri" panose="020F0502020204030204" pitchFamily="34" charset="0"/>
              </a:rPr>
              <a:t>INSS Empregado e</a:t>
            </a:r>
          </a:p>
          <a:p>
            <a:pPr marL="0" indent="0">
              <a:buNone/>
              <a:defRPr/>
            </a:pPr>
            <a:r>
              <a:rPr lang="pt-BR" sz="1800" dirty="0">
                <a:latin typeface="Calibri" panose="020F0502020204030204" pitchFamily="34" charset="0"/>
                <a:cs typeface="Calibri" panose="020F0502020204030204" pitchFamily="34" charset="0"/>
              </a:rPr>
              <a:t>Empregador</a:t>
            </a:r>
          </a:p>
          <a:p>
            <a:pPr marL="0" indent="0">
              <a:buNone/>
              <a:defRPr/>
            </a:pPr>
            <a:endParaRPr lang="pt-BR" sz="1800" dirty="0">
              <a:latin typeface="Calibri" panose="020F0502020204030204" pitchFamily="34" charset="0"/>
              <a:cs typeface="Calibri" panose="020F0502020204030204" pitchFamily="34" charset="0"/>
            </a:endParaRPr>
          </a:p>
          <a:p>
            <a:pPr marL="0" indent="0">
              <a:buNone/>
              <a:defRPr/>
            </a:pPr>
            <a:r>
              <a:rPr lang="pt-BR" sz="1800" b="1" dirty="0">
                <a:latin typeface="Calibri" panose="020F0502020204030204" pitchFamily="34" charset="0"/>
                <a:cs typeface="Calibri" panose="020F0502020204030204" pitchFamily="34" charset="0"/>
              </a:rPr>
              <a:t>REGULATÓRIO</a:t>
            </a:r>
          </a:p>
          <a:p>
            <a:pPr marL="0" indent="0">
              <a:buNone/>
              <a:defRPr/>
            </a:pPr>
            <a:r>
              <a:rPr lang="pt-BR" sz="1800" dirty="0">
                <a:latin typeface="Calibri" panose="020F0502020204030204" pitchFamily="34" charset="0"/>
                <a:cs typeface="Calibri" panose="020F0502020204030204" pitchFamily="34" charset="0"/>
              </a:rPr>
              <a:t>II + IE</a:t>
            </a:r>
          </a:p>
        </p:txBody>
      </p:sp>
      <p:sp>
        <p:nvSpPr>
          <p:cNvPr id="2" name="Título 1">
            <a:extLst>
              <a:ext uri="{FF2B5EF4-FFF2-40B4-BE49-F238E27FC236}">
                <a16:creationId xmlns:a16="http://schemas.microsoft.com/office/drawing/2014/main" xmlns="" id="{0AEEBAE6-66F9-4C74-A9C5-4DC60E6D11CB}"/>
              </a:ext>
            </a:extLst>
          </p:cNvPr>
          <p:cNvSpPr>
            <a:spLocks noGrp="1"/>
          </p:cNvSpPr>
          <p:nvPr>
            <p:ph type="title"/>
          </p:nvPr>
        </p:nvSpPr>
        <p:spPr>
          <a:xfrm>
            <a:off x="440266" y="0"/>
            <a:ext cx="7933874" cy="530407"/>
          </a:xfrm>
        </p:spPr>
        <p:txBody>
          <a:bodyPr/>
          <a:lstStyle/>
          <a:p>
            <a:r>
              <a:rPr lang="pt-BR" sz="3200" b="1" i="1" dirty="0">
                <a:latin typeface="Arial" panose="020B0604020202020204" pitchFamily="34" charset="0"/>
                <a:cs typeface="Arial" panose="020B0604020202020204" pitchFamily="34" charset="0"/>
              </a:rPr>
              <a:t>RESUMO DA SIMPLIFICAÇÃO: </a:t>
            </a:r>
            <a:br>
              <a:rPr lang="pt-BR" sz="3200" b="1" i="1" dirty="0">
                <a:latin typeface="Arial" panose="020B0604020202020204" pitchFamily="34" charset="0"/>
                <a:cs typeface="Arial" panose="020B0604020202020204" pitchFamily="34" charset="0"/>
              </a:rPr>
            </a:br>
            <a:r>
              <a:rPr lang="pt-BR" sz="3200" b="1" i="1" dirty="0">
                <a:latin typeface="Arial" panose="020B0604020202020204" pitchFamily="34" charset="0"/>
                <a:cs typeface="Arial" panose="020B0604020202020204" pitchFamily="34" charset="0"/>
              </a:rPr>
              <a:t>10 ou até 11 </a:t>
            </a:r>
          </a:p>
        </p:txBody>
      </p:sp>
      <p:pic>
        <p:nvPicPr>
          <p:cNvPr id="5" name="Gráfico 4" descr="Marca de seleção">
            <a:extLst>
              <a:ext uri="{FF2B5EF4-FFF2-40B4-BE49-F238E27FC236}">
                <a16:creationId xmlns:a16="http://schemas.microsoft.com/office/drawing/2014/main" xmlns="" id="{D0E4F839-F585-491B-A357-EA9F8378D1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15443" y="2437555"/>
            <a:ext cx="425520" cy="419144"/>
          </a:xfrm>
          <a:prstGeom prst="rect">
            <a:avLst/>
          </a:prstGeom>
        </p:spPr>
      </p:pic>
      <p:pic>
        <p:nvPicPr>
          <p:cNvPr id="7" name="Gráfico 6" descr="Fechar">
            <a:extLst>
              <a:ext uri="{FF2B5EF4-FFF2-40B4-BE49-F238E27FC236}">
                <a16:creationId xmlns:a16="http://schemas.microsoft.com/office/drawing/2014/main" xmlns="" id="{62532E1C-D275-4F28-BF06-6783F564E5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2331940"/>
            <a:ext cx="386579" cy="380787"/>
          </a:xfrm>
          <a:prstGeom prst="rect">
            <a:avLst/>
          </a:prstGeom>
        </p:spPr>
      </p:pic>
      <p:pic>
        <p:nvPicPr>
          <p:cNvPr id="28" name="Gráfico 27" descr="Marca de seleção">
            <a:extLst>
              <a:ext uri="{FF2B5EF4-FFF2-40B4-BE49-F238E27FC236}">
                <a16:creationId xmlns:a16="http://schemas.microsoft.com/office/drawing/2014/main" xmlns="" id="{B94020AB-D499-46E6-8F66-703DDFCAAD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15443" y="2735140"/>
            <a:ext cx="425520" cy="419144"/>
          </a:xfrm>
          <a:prstGeom prst="rect">
            <a:avLst/>
          </a:prstGeom>
        </p:spPr>
      </p:pic>
      <p:pic>
        <p:nvPicPr>
          <p:cNvPr id="29" name="Gráfico 28" descr="Marca de seleção">
            <a:extLst>
              <a:ext uri="{FF2B5EF4-FFF2-40B4-BE49-F238E27FC236}">
                <a16:creationId xmlns:a16="http://schemas.microsoft.com/office/drawing/2014/main" xmlns="" id="{09632ECE-8EDB-4A09-BCED-E1D3026F54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15444" y="3051415"/>
            <a:ext cx="425520" cy="419144"/>
          </a:xfrm>
          <a:prstGeom prst="rect">
            <a:avLst/>
          </a:prstGeom>
        </p:spPr>
      </p:pic>
      <p:pic>
        <p:nvPicPr>
          <p:cNvPr id="30" name="Gráfico 29" descr="Marca de seleção">
            <a:extLst>
              <a:ext uri="{FF2B5EF4-FFF2-40B4-BE49-F238E27FC236}">
                <a16:creationId xmlns:a16="http://schemas.microsoft.com/office/drawing/2014/main" xmlns="" id="{4C0C6F7B-3606-4568-86FC-025D5B0466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15444" y="3367618"/>
            <a:ext cx="425520" cy="419144"/>
          </a:xfrm>
          <a:prstGeom prst="rect">
            <a:avLst/>
          </a:prstGeom>
        </p:spPr>
      </p:pic>
      <p:pic>
        <p:nvPicPr>
          <p:cNvPr id="31" name="Gráfico 30" descr="Marca de seleção">
            <a:extLst>
              <a:ext uri="{FF2B5EF4-FFF2-40B4-BE49-F238E27FC236}">
                <a16:creationId xmlns:a16="http://schemas.microsoft.com/office/drawing/2014/main" xmlns="" id="{B4BE5C13-6CA9-484D-B1AA-0A8A02F8F8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15445" y="3707770"/>
            <a:ext cx="425520" cy="419144"/>
          </a:xfrm>
          <a:prstGeom prst="rect">
            <a:avLst/>
          </a:prstGeom>
        </p:spPr>
      </p:pic>
      <p:pic>
        <p:nvPicPr>
          <p:cNvPr id="32" name="Gráfico 31" descr="Marca de seleção">
            <a:extLst>
              <a:ext uri="{FF2B5EF4-FFF2-40B4-BE49-F238E27FC236}">
                <a16:creationId xmlns:a16="http://schemas.microsoft.com/office/drawing/2014/main" xmlns="" id="{5A418A29-03E4-4420-926D-A75B8369E0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15443" y="4680328"/>
            <a:ext cx="425520" cy="419144"/>
          </a:xfrm>
          <a:prstGeom prst="rect">
            <a:avLst/>
          </a:prstGeom>
        </p:spPr>
      </p:pic>
      <p:pic>
        <p:nvPicPr>
          <p:cNvPr id="33" name="Gráfico 32" descr="Marca de seleção">
            <a:extLst>
              <a:ext uri="{FF2B5EF4-FFF2-40B4-BE49-F238E27FC236}">
                <a16:creationId xmlns:a16="http://schemas.microsoft.com/office/drawing/2014/main" xmlns="" id="{DA3A9290-17AD-44D7-96AB-62C5EB1937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92631" y="5659937"/>
            <a:ext cx="425520" cy="419144"/>
          </a:xfrm>
          <a:prstGeom prst="rect">
            <a:avLst/>
          </a:prstGeom>
        </p:spPr>
      </p:pic>
      <p:pic>
        <p:nvPicPr>
          <p:cNvPr id="34" name="Gráfico 33" descr="Marca de seleção">
            <a:extLst>
              <a:ext uri="{FF2B5EF4-FFF2-40B4-BE49-F238E27FC236}">
                <a16:creationId xmlns:a16="http://schemas.microsoft.com/office/drawing/2014/main" xmlns="" id="{1212DAED-62DD-4AC7-B505-FFC534FC53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77433" y="3068320"/>
            <a:ext cx="425520" cy="419144"/>
          </a:xfrm>
          <a:prstGeom prst="rect">
            <a:avLst/>
          </a:prstGeom>
        </p:spPr>
      </p:pic>
      <p:pic>
        <p:nvPicPr>
          <p:cNvPr id="35" name="Gráfico 34" descr="Marca de seleção">
            <a:extLst>
              <a:ext uri="{FF2B5EF4-FFF2-40B4-BE49-F238E27FC236}">
                <a16:creationId xmlns:a16="http://schemas.microsoft.com/office/drawing/2014/main" xmlns="" id="{4DA6E647-7E0B-4E8B-82F5-F9C3F28F3C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02619" y="4012564"/>
            <a:ext cx="425520" cy="419144"/>
          </a:xfrm>
          <a:prstGeom prst="rect">
            <a:avLst/>
          </a:prstGeom>
        </p:spPr>
      </p:pic>
      <p:pic>
        <p:nvPicPr>
          <p:cNvPr id="36" name="Gráfico 35" descr="Fechar">
            <a:extLst>
              <a:ext uri="{FF2B5EF4-FFF2-40B4-BE49-F238E27FC236}">
                <a16:creationId xmlns:a16="http://schemas.microsoft.com/office/drawing/2014/main" xmlns="" id="{A3C9C627-07C2-4741-8C9D-C52EAD532E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015443" y="5037955"/>
            <a:ext cx="425520" cy="419144"/>
          </a:xfrm>
          <a:prstGeom prst="rect">
            <a:avLst/>
          </a:prstGeom>
        </p:spPr>
      </p:pic>
      <p:pic>
        <p:nvPicPr>
          <p:cNvPr id="43" name="Gráfico 42" descr="Fechar">
            <a:extLst>
              <a:ext uri="{FF2B5EF4-FFF2-40B4-BE49-F238E27FC236}">
                <a16:creationId xmlns:a16="http://schemas.microsoft.com/office/drawing/2014/main" xmlns="" id="{F84A7A03-7277-4D82-857C-BC4B99A699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2679968"/>
            <a:ext cx="386579" cy="380787"/>
          </a:xfrm>
          <a:prstGeom prst="rect">
            <a:avLst/>
          </a:prstGeom>
        </p:spPr>
      </p:pic>
      <p:pic>
        <p:nvPicPr>
          <p:cNvPr id="44" name="Gráfico 43" descr="Fechar">
            <a:extLst>
              <a:ext uri="{FF2B5EF4-FFF2-40B4-BE49-F238E27FC236}">
                <a16:creationId xmlns:a16="http://schemas.microsoft.com/office/drawing/2014/main" xmlns="" id="{7974472D-8F94-4FE7-AE80-BA7B4AB38B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3026867"/>
            <a:ext cx="386579" cy="380787"/>
          </a:xfrm>
          <a:prstGeom prst="rect">
            <a:avLst/>
          </a:prstGeom>
        </p:spPr>
      </p:pic>
      <p:pic>
        <p:nvPicPr>
          <p:cNvPr id="45" name="Gráfico 44" descr="Fechar">
            <a:extLst>
              <a:ext uri="{FF2B5EF4-FFF2-40B4-BE49-F238E27FC236}">
                <a16:creationId xmlns:a16="http://schemas.microsoft.com/office/drawing/2014/main" xmlns="" id="{CF6007D5-BE63-4C3D-89C4-782C9FAFAE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3367618"/>
            <a:ext cx="386579" cy="380787"/>
          </a:xfrm>
          <a:prstGeom prst="rect">
            <a:avLst/>
          </a:prstGeom>
        </p:spPr>
      </p:pic>
      <p:pic>
        <p:nvPicPr>
          <p:cNvPr id="46" name="Gráfico 45" descr="Fechar">
            <a:extLst>
              <a:ext uri="{FF2B5EF4-FFF2-40B4-BE49-F238E27FC236}">
                <a16:creationId xmlns:a16="http://schemas.microsoft.com/office/drawing/2014/main" xmlns="" id="{4E5CB93B-01A6-4A4F-A9F0-6B7B287444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3710921"/>
            <a:ext cx="386579" cy="380787"/>
          </a:xfrm>
          <a:prstGeom prst="rect">
            <a:avLst/>
          </a:prstGeom>
        </p:spPr>
      </p:pic>
      <p:pic>
        <p:nvPicPr>
          <p:cNvPr id="47" name="Gráfico 46" descr="Fechar">
            <a:extLst>
              <a:ext uri="{FF2B5EF4-FFF2-40B4-BE49-F238E27FC236}">
                <a16:creationId xmlns:a16="http://schemas.microsoft.com/office/drawing/2014/main" xmlns="" id="{E0426EB4-2752-4D6A-B8FE-557654AA3B4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4060331"/>
            <a:ext cx="386579" cy="380787"/>
          </a:xfrm>
          <a:prstGeom prst="rect">
            <a:avLst/>
          </a:prstGeom>
        </p:spPr>
      </p:pic>
      <p:pic>
        <p:nvPicPr>
          <p:cNvPr id="48" name="Gráfico 47" descr="Fechar">
            <a:extLst>
              <a:ext uri="{FF2B5EF4-FFF2-40B4-BE49-F238E27FC236}">
                <a16:creationId xmlns:a16="http://schemas.microsoft.com/office/drawing/2014/main" xmlns="" id="{9589D772-7E4D-45B6-8573-4A0189F5F7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4426578"/>
            <a:ext cx="386579" cy="380787"/>
          </a:xfrm>
          <a:prstGeom prst="rect">
            <a:avLst/>
          </a:prstGeom>
        </p:spPr>
      </p:pic>
      <p:pic>
        <p:nvPicPr>
          <p:cNvPr id="49" name="Gráfico 48" descr="Marca de seleção">
            <a:extLst>
              <a:ext uri="{FF2B5EF4-FFF2-40B4-BE49-F238E27FC236}">
                <a16:creationId xmlns:a16="http://schemas.microsoft.com/office/drawing/2014/main" xmlns="" id="{D34217E5-A8EC-47D0-A8A3-E430F5F169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92631" y="5332192"/>
            <a:ext cx="425520" cy="419144"/>
          </a:xfrm>
          <a:prstGeom prst="rect">
            <a:avLst/>
          </a:prstGeom>
        </p:spPr>
      </p:pic>
      <p:pic>
        <p:nvPicPr>
          <p:cNvPr id="50" name="Gráfico 49" descr="Fechar">
            <a:extLst>
              <a:ext uri="{FF2B5EF4-FFF2-40B4-BE49-F238E27FC236}">
                <a16:creationId xmlns:a16="http://schemas.microsoft.com/office/drawing/2014/main" xmlns="" id="{6CE03474-4DCD-4B72-BAF1-F8BED49BF7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4" y="4732197"/>
            <a:ext cx="386579" cy="380787"/>
          </a:xfrm>
          <a:prstGeom prst="rect">
            <a:avLst/>
          </a:prstGeom>
        </p:spPr>
      </p:pic>
      <p:pic>
        <p:nvPicPr>
          <p:cNvPr id="23" name="Gráfico 49" descr="Fechar">
            <a:extLst>
              <a:ext uri="{FF2B5EF4-FFF2-40B4-BE49-F238E27FC236}">
                <a16:creationId xmlns:a16="http://schemas.microsoft.com/office/drawing/2014/main" xmlns="" id="{6CE03474-4DCD-4B72-BAF1-F8BED49BF7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88657" y="5053927"/>
            <a:ext cx="386579" cy="380787"/>
          </a:xfrm>
          <a:prstGeom prst="rect">
            <a:avLst/>
          </a:prstGeom>
        </p:spPr>
      </p:pic>
      <p:pic>
        <p:nvPicPr>
          <p:cNvPr id="25" name="Gráfico 43" descr="Fechar">
            <a:extLst>
              <a:ext uri="{FF2B5EF4-FFF2-40B4-BE49-F238E27FC236}">
                <a16:creationId xmlns:a16="http://schemas.microsoft.com/office/drawing/2014/main" xmlns="" id="{7974472D-8F94-4FE7-AE80-BA7B4AB38B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40746" y="3077669"/>
            <a:ext cx="386579" cy="380787"/>
          </a:xfrm>
          <a:prstGeom prst="rect">
            <a:avLst/>
          </a:prstGeom>
        </p:spPr>
      </p:pic>
    </p:spTree>
    <p:extLst>
      <p:ext uri="{BB962C8B-B14F-4D97-AF65-F5344CB8AC3E}">
        <p14:creationId xmlns:p14="http://schemas.microsoft.com/office/powerpoint/2010/main" val="611713904"/>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EEBAE6-66F9-4C74-A9C5-4DC60E6D11CB}"/>
              </a:ext>
            </a:extLst>
          </p:cNvPr>
          <p:cNvSpPr>
            <a:spLocks noGrp="1"/>
          </p:cNvSpPr>
          <p:nvPr>
            <p:ph type="title"/>
          </p:nvPr>
        </p:nvSpPr>
        <p:spPr>
          <a:xfrm>
            <a:off x="440266" y="0"/>
            <a:ext cx="7933874" cy="530407"/>
          </a:xfrm>
        </p:spPr>
        <p:txBody>
          <a:bodyPr/>
          <a:lstStyle/>
          <a:p>
            <a:r>
              <a:rPr lang="pt-BR" sz="3200" b="1" i="1" dirty="0">
                <a:latin typeface="Arial" panose="020B0604020202020204" pitchFamily="34" charset="0"/>
                <a:cs typeface="Arial" panose="020B0604020202020204" pitchFamily="34" charset="0"/>
              </a:rPr>
              <a:t>RESUMO DA TECNOLOGIA: </a:t>
            </a:r>
            <a:br>
              <a:rPr lang="pt-BR" sz="3200" b="1" i="1" dirty="0">
                <a:latin typeface="Arial" panose="020B0604020202020204" pitchFamily="34" charset="0"/>
                <a:cs typeface="Arial" panose="020B0604020202020204" pitchFamily="34" charset="0"/>
              </a:rPr>
            </a:br>
            <a:r>
              <a:rPr lang="pt-BR" sz="3200" b="1" i="1" dirty="0">
                <a:latin typeface="Arial" panose="020B0604020202020204" pitchFamily="34" charset="0"/>
                <a:cs typeface="Arial" panose="020B0604020202020204" pitchFamily="34" charset="0"/>
              </a:rPr>
              <a:t> </a:t>
            </a:r>
          </a:p>
        </p:txBody>
      </p:sp>
      <p:sp>
        <p:nvSpPr>
          <p:cNvPr id="6" name="TextBox 5"/>
          <p:cNvSpPr txBox="1"/>
          <p:nvPr/>
        </p:nvSpPr>
        <p:spPr>
          <a:xfrm>
            <a:off x="1236132" y="2218252"/>
            <a:ext cx="10701867" cy="1938992"/>
          </a:xfrm>
          <a:prstGeom prst="rect">
            <a:avLst/>
          </a:prstGeom>
          <a:noFill/>
        </p:spPr>
        <p:txBody>
          <a:bodyPr wrap="square" rtlCol="0">
            <a:spAutoFit/>
          </a:bodyPr>
          <a:lstStyle/>
          <a:p>
            <a:r>
              <a:rPr lang="en-US" sz="2000" b="1" dirty="0"/>
              <a:t>COBRANÇA ELETRÓNICA/BANCÁRIA</a:t>
            </a:r>
          </a:p>
          <a:p>
            <a:endParaRPr lang="en-US" sz="2000" b="1" dirty="0"/>
          </a:p>
          <a:p>
            <a:r>
              <a:rPr lang="en-US" sz="2000" b="1" dirty="0"/>
              <a:t>DIVISÃO TRANSPARENTE, AUTOMÁTICA E JUSTA</a:t>
            </a:r>
          </a:p>
          <a:p>
            <a:endParaRPr lang="en-US" sz="2000" b="1" dirty="0"/>
          </a:p>
          <a:p>
            <a:r>
              <a:rPr lang="en-US" sz="2000" b="1" dirty="0"/>
              <a:t>FIM DO ATO DECLARATÓRIO (BUROCRACIA)</a:t>
            </a:r>
          </a:p>
          <a:p>
            <a:endParaRPr lang="en-US" sz="2000" b="1" dirty="0"/>
          </a:p>
        </p:txBody>
      </p:sp>
      <p:pic>
        <p:nvPicPr>
          <p:cNvPr id="38" name="Gráfico 45" descr="Fechar">
            <a:extLst>
              <a:ext uri="{FF2B5EF4-FFF2-40B4-BE49-F238E27FC236}">
                <a16:creationId xmlns:a16="http://schemas.microsoft.com/office/drawing/2014/main" xmlns="" id="{4E5CB93B-01A6-4A4F-A9F0-6B7B287444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2663" y="3473832"/>
            <a:ext cx="386579" cy="380787"/>
          </a:xfrm>
          <a:prstGeom prst="rect">
            <a:avLst/>
          </a:prstGeom>
        </p:spPr>
      </p:pic>
      <p:pic>
        <p:nvPicPr>
          <p:cNvPr id="39" name="Gráfico 30" descr="Marca de seleção">
            <a:extLst>
              <a:ext uri="{FF2B5EF4-FFF2-40B4-BE49-F238E27FC236}">
                <a16:creationId xmlns:a16="http://schemas.microsoft.com/office/drawing/2014/main" xmlns="" id="{B4BE5C13-6CA9-484D-B1AA-0A8A02F8F8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14112" y="2234571"/>
            <a:ext cx="425520" cy="419144"/>
          </a:xfrm>
          <a:prstGeom prst="rect">
            <a:avLst/>
          </a:prstGeom>
        </p:spPr>
      </p:pic>
      <p:pic>
        <p:nvPicPr>
          <p:cNvPr id="40" name="Gráfico 30" descr="Marca de seleção">
            <a:extLst>
              <a:ext uri="{FF2B5EF4-FFF2-40B4-BE49-F238E27FC236}">
                <a16:creationId xmlns:a16="http://schemas.microsoft.com/office/drawing/2014/main" xmlns="" id="{B4BE5C13-6CA9-484D-B1AA-0A8A02F8F8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3312" y="2827237"/>
            <a:ext cx="425520" cy="419144"/>
          </a:xfrm>
          <a:prstGeom prst="rect">
            <a:avLst/>
          </a:prstGeom>
        </p:spPr>
      </p:pic>
    </p:spTree>
    <p:extLst>
      <p:ext uri="{BB962C8B-B14F-4D97-AF65-F5344CB8AC3E}">
        <p14:creationId xmlns:p14="http://schemas.microsoft.com/office/powerpoint/2010/main" val="2703839949"/>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EEBAE6-66F9-4C74-A9C5-4DC60E6D11CB}"/>
              </a:ext>
            </a:extLst>
          </p:cNvPr>
          <p:cNvSpPr>
            <a:spLocks noGrp="1"/>
          </p:cNvSpPr>
          <p:nvPr>
            <p:ph type="title"/>
          </p:nvPr>
        </p:nvSpPr>
        <p:spPr>
          <a:xfrm>
            <a:off x="440266" y="0"/>
            <a:ext cx="7933874" cy="530407"/>
          </a:xfrm>
        </p:spPr>
        <p:txBody>
          <a:bodyPr/>
          <a:lstStyle/>
          <a:p>
            <a:r>
              <a:rPr lang="pt-BR" sz="3200" b="1" i="1" dirty="0">
                <a:latin typeface="Arial" panose="020B0604020202020204" pitchFamily="34" charset="0"/>
                <a:cs typeface="Arial" panose="020B0604020202020204" pitchFamily="34" charset="0"/>
              </a:rPr>
              <a:t>RESUMO DA JUSTIÇA SOCIAL: </a:t>
            </a:r>
            <a:br>
              <a:rPr lang="pt-BR" sz="3200" b="1" i="1" dirty="0">
                <a:latin typeface="Arial" panose="020B0604020202020204" pitchFamily="34" charset="0"/>
                <a:cs typeface="Arial" panose="020B0604020202020204" pitchFamily="34" charset="0"/>
              </a:rPr>
            </a:br>
            <a:r>
              <a:rPr lang="pt-BR" sz="3200" b="1" i="1" dirty="0">
                <a:latin typeface="Arial" panose="020B0604020202020204" pitchFamily="34" charset="0"/>
                <a:cs typeface="Arial" panose="020B0604020202020204" pitchFamily="34" charset="0"/>
              </a:rPr>
              <a:t> </a:t>
            </a:r>
          </a:p>
        </p:txBody>
      </p:sp>
      <p:sp>
        <p:nvSpPr>
          <p:cNvPr id="6" name="TextBox 5"/>
          <p:cNvSpPr txBox="1"/>
          <p:nvPr/>
        </p:nvSpPr>
        <p:spPr>
          <a:xfrm>
            <a:off x="1236132" y="2218252"/>
            <a:ext cx="10701867" cy="2554545"/>
          </a:xfrm>
          <a:prstGeom prst="rect">
            <a:avLst/>
          </a:prstGeom>
          <a:noFill/>
        </p:spPr>
        <p:txBody>
          <a:bodyPr wrap="square" rtlCol="0">
            <a:spAutoFit/>
          </a:bodyPr>
          <a:lstStyle/>
          <a:p>
            <a:r>
              <a:rPr lang="en-US" sz="2000" b="1" dirty="0"/>
              <a:t>ZERO IMPOSTO SOBRE COMIDA</a:t>
            </a:r>
          </a:p>
          <a:p>
            <a:endParaRPr lang="en-US" sz="2000" b="1" dirty="0"/>
          </a:p>
          <a:p>
            <a:r>
              <a:rPr lang="en-US" sz="2000" b="1" dirty="0"/>
              <a:t>ZERO IMPOSTO REMÉDIO</a:t>
            </a:r>
          </a:p>
          <a:p>
            <a:endParaRPr lang="en-US" sz="2000" b="1" dirty="0"/>
          </a:p>
          <a:p>
            <a:r>
              <a:rPr lang="en-US" sz="2000" b="1" dirty="0"/>
              <a:t>DEVOLUÇÃO ELETRÔNICA MAIS POBRES (C, D e E)</a:t>
            </a:r>
          </a:p>
          <a:p>
            <a:endParaRPr lang="en-US" sz="2000" b="1" dirty="0"/>
          </a:p>
          <a:p>
            <a:r>
              <a:rPr lang="en-US" sz="2000" b="1" dirty="0"/>
              <a:t>IMPOSTO DE RENDA PROGRESSIVO X DIMINUIÇÃO CARGA CONSUMO</a:t>
            </a:r>
          </a:p>
          <a:p>
            <a:endParaRPr lang="en-US" sz="2000" b="1" dirty="0"/>
          </a:p>
        </p:txBody>
      </p:sp>
      <p:pic>
        <p:nvPicPr>
          <p:cNvPr id="40" name="Gráfico 30" descr="Marca de seleção">
            <a:extLst>
              <a:ext uri="{FF2B5EF4-FFF2-40B4-BE49-F238E27FC236}">
                <a16:creationId xmlns:a16="http://schemas.microsoft.com/office/drawing/2014/main" xmlns="" id="{B4BE5C13-6CA9-484D-B1AA-0A8A02F8F8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3312" y="3453770"/>
            <a:ext cx="425520" cy="419144"/>
          </a:xfrm>
          <a:prstGeom prst="rect">
            <a:avLst/>
          </a:prstGeom>
        </p:spPr>
      </p:pic>
      <p:pic>
        <p:nvPicPr>
          <p:cNvPr id="7" name="Gráfico 45" descr="Fechar">
            <a:extLst>
              <a:ext uri="{FF2B5EF4-FFF2-40B4-BE49-F238E27FC236}">
                <a16:creationId xmlns:a16="http://schemas.microsoft.com/office/drawing/2014/main" xmlns="" id="{4E5CB93B-01A6-4A4F-A9F0-6B7B287444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2663" y="2847311"/>
            <a:ext cx="386579" cy="380787"/>
          </a:xfrm>
          <a:prstGeom prst="rect">
            <a:avLst/>
          </a:prstGeom>
        </p:spPr>
      </p:pic>
      <p:pic>
        <p:nvPicPr>
          <p:cNvPr id="8" name="Gráfico 45" descr="Fechar">
            <a:extLst>
              <a:ext uri="{FF2B5EF4-FFF2-40B4-BE49-F238E27FC236}">
                <a16:creationId xmlns:a16="http://schemas.microsoft.com/office/drawing/2014/main" xmlns="" id="{4E5CB93B-01A6-4A4F-A9F0-6B7B287444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9599" y="2254659"/>
            <a:ext cx="386579" cy="380787"/>
          </a:xfrm>
          <a:prstGeom prst="rect">
            <a:avLst/>
          </a:prstGeom>
        </p:spPr>
      </p:pic>
      <p:pic>
        <p:nvPicPr>
          <p:cNvPr id="9" name="Gráfico 30" descr="Marca de seleção">
            <a:extLst>
              <a:ext uri="{FF2B5EF4-FFF2-40B4-BE49-F238E27FC236}">
                <a16:creationId xmlns:a16="http://schemas.microsoft.com/office/drawing/2014/main" xmlns="" id="{B4BE5C13-6CA9-484D-B1AA-0A8A02F8F8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3315" y="4063361"/>
            <a:ext cx="425520" cy="419144"/>
          </a:xfrm>
          <a:prstGeom prst="rect">
            <a:avLst/>
          </a:prstGeom>
        </p:spPr>
      </p:pic>
    </p:spTree>
    <p:extLst>
      <p:ext uri="{BB962C8B-B14F-4D97-AF65-F5344CB8AC3E}">
        <p14:creationId xmlns:p14="http://schemas.microsoft.com/office/powerpoint/2010/main" val="2079009110"/>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EF49D9-3292-4F3C-A0DC-A5344D8BAF69}"/>
              </a:ext>
            </a:extLst>
          </p:cNvPr>
          <p:cNvSpPr>
            <a:spLocks noGrp="1"/>
          </p:cNvSpPr>
          <p:nvPr>
            <p:ph type="title"/>
          </p:nvPr>
        </p:nvSpPr>
        <p:spPr>
          <a:xfrm>
            <a:off x="609600" y="274638"/>
            <a:ext cx="3060192" cy="566610"/>
          </a:xfrm>
        </p:spPr>
        <p:txBody>
          <a:bodyPr/>
          <a:lstStyle/>
          <a:p>
            <a:r>
              <a:rPr lang="pt-BR" sz="3200" b="1" i="1" dirty="0">
                <a:solidFill>
                  <a:schemeClr val="tx2">
                    <a:lumMod val="75000"/>
                  </a:schemeClr>
                </a:solidFill>
                <a:latin typeface="Arial" panose="020B0604020202020204" pitchFamily="34" charset="0"/>
                <a:cs typeface="Arial" panose="020B0604020202020204" pitchFamily="34" charset="0"/>
              </a:rPr>
              <a:t>GANHOS</a:t>
            </a:r>
          </a:p>
        </p:txBody>
      </p:sp>
      <p:sp>
        <p:nvSpPr>
          <p:cNvPr id="3" name="TextBox 2"/>
          <p:cNvSpPr txBox="1"/>
          <p:nvPr/>
        </p:nvSpPr>
        <p:spPr>
          <a:xfrm>
            <a:off x="626533" y="1574800"/>
            <a:ext cx="11142134" cy="5078314"/>
          </a:xfrm>
          <a:prstGeom prst="rect">
            <a:avLst/>
          </a:prstGeom>
          <a:noFill/>
        </p:spPr>
        <p:txBody>
          <a:bodyPr wrap="square" rtlCol="0">
            <a:spAutoFit/>
          </a:bodyPr>
          <a:lstStyle/>
          <a:p>
            <a:pPr marL="1143000" indent="-1143000">
              <a:buFont typeface="+mj-lt"/>
              <a:buAutoNum type="arabicPeriod"/>
            </a:pPr>
            <a:r>
              <a:rPr lang="en-US" dirty="0"/>
              <a:t>SIMPLIFICAÇÃO BASE CONSUMO: 10 POR 1</a:t>
            </a:r>
          </a:p>
          <a:p>
            <a:pPr marL="1143000" indent="-1143000">
              <a:buFont typeface="+mj-lt"/>
              <a:buAutoNum type="arabicPeriod"/>
            </a:pPr>
            <a:r>
              <a:rPr lang="en-US" dirty="0"/>
              <a:t>DESBUROCRATIZAÇÃO: FIM DA BUROCRACIA TRIBUTÁRIA DO ATO DECLARATÓRIO E OBRIGAÇÕES ACESSÓRIAS COM COBRANÇA ELETRÔNICA (IVA 4.0)</a:t>
            </a:r>
          </a:p>
          <a:p>
            <a:pPr marL="1143000" indent="-1143000">
              <a:buFont typeface="+mj-lt"/>
              <a:buAutoNum type="arabicPeriod"/>
            </a:pPr>
            <a:r>
              <a:rPr lang="en-US" dirty="0"/>
              <a:t>FIM DA GUERRA FISCAL: R$ 500 BI/ANO</a:t>
            </a:r>
          </a:p>
          <a:p>
            <a:pPr marL="1143000" indent="-1143000">
              <a:buFont typeface="+mj-lt"/>
              <a:buAutoNum type="arabicPeriod"/>
            </a:pPr>
            <a:r>
              <a:rPr lang="en-US" dirty="0"/>
              <a:t>COMBATE A SONEGAÇÃO COM INTELIGÊNCIA TECNOLÓGICA;</a:t>
            </a:r>
          </a:p>
          <a:p>
            <a:pPr marL="1143000" indent="-1143000">
              <a:buFont typeface="+mj-lt"/>
              <a:buAutoNum type="arabicPeriod"/>
            </a:pPr>
            <a:r>
              <a:rPr lang="en-US" dirty="0"/>
              <a:t>FIM DA ELISÃO E CONTENCIOSO;</a:t>
            </a:r>
          </a:p>
          <a:p>
            <a:pPr marL="1143000" indent="-1143000">
              <a:buFont typeface="+mj-lt"/>
              <a:buAutoNum type="arabicPeriod"/>
            </a:pPr>
            <a:r>
              <a:rPr lang="en-US" dirty="0"/>
              <a:t>INCENTIVO </a:t>
            </a:r>
            <a:r>
              <a:rPr lang="en-US" dirty="0" err="1"/>
              <a:t>Á</a:t>
            </a:r>
            <a:r>
              <a:rPr lang="en-US" dirty="0"/>
              <a:t> COMPETITIVIDADE EMPRESAS DO BRASIL: ZERO IMPOSTO PARA BENS DO ATIVO FIXO;</a:t>
            </a:r>
          </a:p>
          <a:p>
            <a:pPr marL="1143000" indent="-1143000">
              <a:buFont typeface="+mj-lt"/>
              <a:buAutoNum type="arabicPeriod"/>
            </a:pPr>
            <a:r>
              <a:rPr lang="en-US" dirty="0"/>
              <a:t>FIM DA REGRESSIVIDADE: ZERO IMPOSTO DE COMIDA E REMÉDIO</a:t>
            </a:r>
          </a:p>
          <a:p>
            <a:pPr marL="1143000" indent="-1143000">
              <a:buFont typeface="+mj-lt"/>
              <a:buAutoNum type="arabicPeriod"/>
            </a:pPr>
            <a:r>
              <a:rPr lang="en-US" dirty="0"/>
              <a:t>JUSTIÇA SOCIAL AUMENTANDO PODER AQUISITIVO: DEVOLUÇÃO NOTA FISCAL GERAL PARA CLASSES C, D e E;</a:t>
            </a:r>
          </a:p>
          <a:p>
            <a:pPr marL="1143000" indent="-1143000">
              <a:buFont typeface="+mj-lt"/>
              <a:buAutoNum type="arabicPeriod"/>
            </a:pPr>
            <a:r>
              <a:rPr lang="en-US" dirty="0"/>
              <a:t>DOING BUSINESS: TIRAR O BRASIL DO 186º PARA ENTRE OS 10 MELHORES STN;</a:t>
            </a:r>
          </a:p>
          <a:p>
            <a:pPr marL="1143000" indent="-1143000">
              <a:buFont typeface="+mj-lt"/>
              <a:buAutoNum type="arabicPeriod"/>
            </a:pPr>
            <a:r>
              <a:rPr lang="en-US" dirty="0"/>
              <a:t>MUNICIPALISMO;</a:t>
            </a:r>
          </a:p>
          <a:p>
            <a:pPr marL="1143000" indent="-1143000">
              <a:buFont typeface="+mj-lt"/>
              <a:buAutoNum type="arabicPeriod"/>
            </a:pPr>
            <a:r>
              <a:rPr lang="en-US" dirty="0"/>
              <a:t>EQUILÍBRIO CONTAS PÚBLICAS;</a:t>
            </a:r>
          </a:p>
          <a:p>
            <a:pPr marL="1143000" indent="-1143000">
              <a:buFont typeface="+mj-lt"/>
              <a:buAutoNum type="arabicPeriod"/>
            </a:pPr>
            <a:r>
              <a:rPr lang="en-US" dirty="0"/>
              <a:t>GERAÇÃO DE EMPREGOS;</a:t>
            </a:r>
          </a:p>
          <a:p>
            <a:pPr marL="1143000" indent="-1143000">
              <a:buFont typeface="+mj-lt"/>
              <a:buAutoNum type="arabicPeriod"/>
            </a:pPr>
            <a:r>
              <a:rPr lang="en-US" dirty="0"/>
              <a:t>FIM DA RECESSÃO;</a:t>
            </a:r>
          </a:p>
          <a:p>
            <a:pPr marL="1143000" indent="-1143000">
              <a:buFont typeface="+mj-lt"/>
              <a:buAutoNum type="arabicPeriod"/>
            </a:pPr>
            <a:endParaRPr lang="en-US" dirty="0"/>
          </a:p>
          <a:p>
            <a:pPr marL="1143000" indent="-1143000">
              <a:buFont typeface="+mj-lt"/>
              <a:buAutoNum type="arabicPeriod"/>
            </a:pPr>
            <a:endParaRPr lang="en-US" dirty="0"/>
          </a:p>
        </p:txBody>
      </p:sp>
    </p:spTree>
    <p:extLst>
      <p:ext uri="{BB962C8B-B14F-4D97-AF65-F5344CB8AC3E}">
        <p14:creationId xmlns:p14="http://schemas.microsoft.com/office/powerpoint/2010/main" val="2471250707"/>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EF49D9-3292-4F3C-A0DC-A5344D8BAF69}"/>
              </a:ext>
            </a:extLst>
          </p:cNvPr>
          <p:cNvSpPr>
            <a:spLocks noGrp="1"/>
          </p:cNvSpPr>
          <p:nvPr>
            <p:ph type="title"/>
          </p:nvPr>
        </p:nvSpPr>
        <p:spPr>
          <a:xfrm>
            <a:off x="609600" y="274638"/>
            <a:ext cx="3060192" cy="566610"/>
          </a:xfrm>
        </p:spPr>
        <p:txBody>
          <a:bodyPr/>
          <a:lstStyle/>
          <a:p>
            <a:r>
              <a:rPr lang="pt-BR" sz="3200" b="1" i="1" dirty="0">
                <a:solidFill>
                  <a:schemeClr val="tx2">
                    <a:lumMod val="75000"/>
                  </a:schemeClr>
                </a:solidFill>
                <a:latin typeface="Arial" panose="020B0604020202020204" pitchFamily="34" charset="0"/>
                <a:cs typeface="Arial" panose="020B0604020202020204" pitchFamily="34" charset="0"/>
              </a:rPr>
              <a:t>CONCLUSÃO</a:t>
            </a:r>
          </a:p>
        </p:txBody>
      </p:sp>
      <p:sp>
        <p:nvSpPr>
          <p:cNvPr id="4" name="Rectangle 3"/>
          <p:cNvSpPr/>
          <p:nvPr/>
        </p:nvSpPr>
        <p:spPr>
          <a:xfrm>
            <a:off x="2139696" y="1549507"/>
            <a:ext cx="7586133" cy="4639732"/>
          </a:xfrm>
          <a:prstGeom prst="rect">
            <a:avLst/>
          </a:prstGeom>
        </p:spPr>
        <p:txBody>
          <a:bodyPr wrap="square">
            <a:spAutoFit/>
          </a:bodyPr>
          <a:lstStyle/>
          <a:p>
            <a:pPr algn="ctr">
              <a:lnSpc>
                <a:spcPct val="150000"/>
              </a:lnSpc>
            </a:pPr>
            <a:r>
              <a:rPr lang="en-US" dirty="0" err="1">
                <a:latin typeface="Arial" panose="020B0604020202020204" pitchFamily="34" charset="0"/>
                <a:cs typeface="Arial" panose="020B0604020202020204" pitchFamily="34" charset="0"/>
              </a:rPr>
              <a:t>Tenho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absoluta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convicção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que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Reforma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Tributária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contida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PEC 293 – A de 2004, </a:t>
            </a:r>
            <a:r>
              <a:rPr lang="en-US" dirty="0" err="1">
                <a:latin typeface="Arial" panose="020B0604020202020204" pitchFamily="34" charset="0"/>
                <a:cs typeface="Arial" panose="020B0604020202020204" pitchFamily="34" charset="0"/>
              </a:rPr>
              <a:t>será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aprovada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unanimidade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suprapartidária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elaboração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fruto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amplo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entendimento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Nacional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envolveu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Partidos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setores</a:t>
            </a:r>
            <a:r>
              <a:rPr lang="en-US" dirty="0">
                <a:latin typeface="Arial" panose="020B0604020202020204" pitchFamily="34" charset="0"/>
                <a:cs typeface="Arial" panose="020B0604020202020204" pitchFamily="34" charset="0"/>
              </a:rPr>
              <a:t> da </a:t>
            </a:r>
            <a:r>
              <a:rPr lang="en-US" dirty="0" err="1">
                <a:latin typeface="Arial" panose="020B0604020202020204" pitchFamily="34" charset="0"/>
                <a:cs typeface="Arial" panose="020B0604020202020204" pitchFamily="34" charset="0"/>
              </a:rPr>
              <a:t>economia</a:t>
            </a:r>
            <a:r>
              <a:rPr lang="en-US" dirty="0">
                <a:latin typeface="Arial" panose="020B0604020202020204" pitchFamily="34" charset="0"/>
                <a:cs typeface="Arial" panose="020B0604020202020204" pitchFamily="34" charset="0"/>
              </a:rPr>
              <a:t>, dos </a:t>
            </a:r>
            <a:r>
              <a:rPr lang="en-US" dirty="0" err="1">
                <a:latin typeface="Arial" panose="020B0604020202020204" pitchFamily="34" charset="0"/>
                <a:cs typeface="Arial" panose="020B0604020202020204" pitchFamily="34" charset="0"/>
              </a:rPr>
              <a:t>Empresários</a:t>
            </a:r>
            <a:r>
              <a:rPr lang="en-US" dirty="0">
                <a:latin typeface="Arial" panose="020B0604020202020204" pitchFamily="34" charset="0"/>
                <a:cs typeface="Arial" panose="020B0604020202020204" pitchFamily="34" charset="0"/>
              </a:rPr>
              <a:t>, dos </a:t>
            </a:r>
            <a:r>
              <a:rPr lang="en-US" dirty="0" err="1">
                <a:latin typeface="Arial" panose="020B0604020202020204" pitchFamily="34" charset="0"/>
                <a:cs typeface="Arial" panose="020B0604020202020204" pitchFamily="34" charset="0"/>
              </a:rPr>
              <a:t>Trabalhadores</a:t>
            </a:r>
            <a:r>
              <a:rPr lang="en-US" dirty="0">
                <a:latin typeface="Arial" panose="020B0604020202020204" pitchFamily="34" charset="0"/>
                <a:cs typeface="Arial" panose="020B0604020202020204" pitchFamily="34" charset="0"/>
              </a:rPr>
              <a:t> e dos </a:t>
            </a:r>
            <a:r>
              <a:rPr lang="en-US" dirty="0" err="1">
                <a:latin typeface="Arial" panose="020B0604020202020204" pitchFamily="34" charset="0"/>
                <a:cs typeface="Arial" panose="020B0604020202020204" pitchFamily="34" charset="0"/>
              </a:rPr>
              <a:t>Entes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Federados</a:t>
            </a:r>
            <a:r>
              <a:rPr lang="en-US" dirty="0">
                <a:latin typeface="Arial" panose="020B0604020202020204" pitchFamily="34" charset="0"/>
                <a:cs typeface="Arial" panose="020B0604020202020204" pitchFamily="34" charset="0"/>
              </a:rPr>
              <a:t> dos </a:t>
            </a:r>
            <a:r>
              <a:rPr lang="en-US" dirty="0" err="1">
                <a:latin typeface="Arial" panose="020B0604020202020204" pitchFamily="34" charset="0"/>
                <a:cs typeface="Arial" panose="020B0604020202020204" pitchFamily="34" charset="0"/>
              </a:rPr>
              <a:t>três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níveis</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implantação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Governos</a:t>
            </a:r>
            <a:r>
              <a:rPr lang="en-US" dirty="0">
                <a:latin typeface="Arial" panose="020B0604020202020204" pitchFamily="34" charset="0"/>
                <a:cs typeface="Arial" panose="020B0604020202020204" pitchFamily="34" charset="0"/>
              </a:rPr>
              <a:t> Federal, </a:t>
            </a:r>
            <a:r>
              <a:rPr lang="en-US" dirty="0" err="1">
                <a:latin typeface="Arial" panose="020B0604020202020204" pitchFamily="34" charset="0"/>
                <a:cs typeface="Arial" panose="020B0604020202020204" pitchFamily="34" charset="0"/>
              </a:rPr>
              <a:t>Estaduais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Municipais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fará</a:t>
            </a:r>
            <a:r>
              <a:rPr lang="en-US" dirty="0">
                <a:latin typeface="Arial" panose="020B0604020202020204" pitchFamily="34" charset="0"/>
                <a:cs typeface="Arial" panose="020B0604020202020204" pitchFamily="34" charset="0"/>
              </a:rPr>
              <a:t> o  BRASIL </a:t>
            </a:r>
            <a:r>
              <a:rPr lang="en-US" dirty="0" err="1">
                <a:latin typeface="Arial" panose="020B0604020202020204" pitchFamily="34" charset="0"/>
                <a:cs typeface="Arial" panose="020B0604020202020204" pitchFamily="34" charset="0"/>
              </a:rPr>
              <a:t>retomar</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Crescimento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Econômico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Sustentado</a:t>
            </a:r>
            <a:r>
              <a:rPr lang="en-US" dirty="0">
                <a:latin typeface="Arial" panose="020B0604020202020204" pitchFamily="34" charset="0"/>
                <a:cs typeface="Arial" panose="020B0604020202020204" pitchFamily="34" charset="0"/>
              </a:rPr>
              <a:t> e a </a:t>
            </a:r>
            <a:r>
              <a:rPr lang="en-US" dirty="0" err="1">
                <a:latin typeface="Arial" panose="020B0604020202020204" pitchFamily="34" charset="0"/>
                <a:cs typeface="Arial" panose="020B0604020202020204" pitchFamily="34" charset="0"/>
              </a:rPr>
              <a:t>Inclusão</a:t>
            </a:r>
            <a:r>
              <a:rPr lang="en-US" dirty="0">
                <a:latin typeface="Arial" panose="020B0604020202020204" pitchFamily="34" charset="0"/>
                <a:cs typeface="Arial" panose="020B0604020202020204" pitchFamily="34" charset="0"/>
              </a:rPr>
              <a:t> Social, </a:t>
            </a:r>
            <a:r>
              <a:rPr lang="en-US" dirty="0" err="1">
                <a:latin typeface="Arial" panose="020B0604020202020204" pitchFamily="34" charset="0"/>
                <a:cs typeface="Arial" panose="020B0604020202020204" pitchFamily="34" charset="0"/>
              </a:rPr>
              <a:t>tão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sonhada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desejada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consequência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surgirá</a:t>
            </a:r>
            <a:r>
              <a:rPr lang="en-US" dirty="0">
                <a:latin typeface="Arial" panose="020B0604020202020204" pitchFamily="34" charset="0"/>
                <a:cs typeface="Arial" panose="020B0604020202020204" pitchFamily="34" charset="0"/>
              </a:rPr>
              <a:t> um novo </a:t>
            </a:r>
            <a:r>
              <a:rPr lang="en-US" dirty="0" err="1">
                <a:latin typeface="Arial" panose="020B0604020202020204" pitchFamily="34" charset="0"/>
                <a:cs typeface="Arial" panose="020B0604020202020204" pitchFamily="34" charset="0"/>
              </a:rPr>
              <a:t>Círculo</a:t>
            </a:r>
            <a:r>
              <a:rPr lang="en-US" dirty="0">
                <a:latin typeface="Arial" panose="020B0604020202020204" pitchFamily="34" charset="0"/>
                <a:cs typeface="Arial" panose="020B0604020202020204" pitchFamily="34" charset="0"/>
              </a:rPr>
              <a:t> virtuoso </a:t>
            </a:r>
            <a:r>
              <a:rPr lang="en-US" dirty="0" err="1">
                <a:latin typeface="Arial" panose="020B0604020202020204" pitchFamily="34" charset="0"/>
                <a:cs typeface="Arial" panose="020B0604020202020204" pitchFamily="34" charset="0"/>
              </a:rPr>
              <a:t>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promoverá</a:t>
            </a:r>
            <a:r>
              <a:rPr lang="en-US" dirty="0">
                <a:latin typeface="Arial" panose="020B0604020202020204" pitchFamily="34" charset="0"/>
                <a:cs typeface="Arial" panose="020B0604020202020204" pitchFamily="34" charset="0"/>
              </a:rPr>
              <a:t> um </a:t>
            </a:r>
            <a:r>
              <a:rPr lang="en-US" dirty="0" err="1">
                <a:latin typeface="Arial" panose="020B0604020202020204" pitchFamily="34" charset="0"/>
                <a:cs typeface="Arial" panose="020B0604020202020204" pitchFamily="34" charset="0"/>
              </a:rPr>
              <a:t>crescimento</a:t>
            </a:r>
            <a:r>
              <a:rPr lang="en-US">
                <a:latin typeface="Arial" panose="020B0604020202020204" pitchFamily="34" charset="0"/>
                <a:cs typeface="Arial" panose="020B0604020202020204" pitchFamily="34" charset="0"/>
              </a:rPr>
              <a:t> DE, NO MÍNIMO, O DOBRO DO CRESCIMENTO MUNDIAL!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497447"/>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946DA5F6-ECB7-ED42-BACA-18A76C2BB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6094"/>
          </a:xfrm>
          <a:prstGeom prst="rect">
            <a:avLst/>
          </a:prstGeom>
        </p:spPr>
      </p:pic>
      <p:pic>
        <p:nvPicPr>
          <p:cNvPr id="5" name="Imagem 4">
            <a:extLst>
              <a:ext uri="{FF2B5EF4-FFF2-40B4-BE49-F238E27FC236}">
                <a16:creationId xmlns:a16="http://schemas.microsoft.com/office/drawing/2014/main" xmlns="" id="{DCC7D6EE-EBAA-C24F-A192-CD2F5FFBB955}"/>
              </a:ext>
            </a:extLst>
          </p:cNvPr>
          <p:cNvPicPr>
            <a:picLocks noChangeAspect="1"/>
          </p:cNvPicPr>
          <p:nvPr/>
        </p:nvPicPr>
        <p:blipFill>
          <a:blip r:embed="rId4"/>
          <a:stretch>
            <a:fillRect/>
          </a:stretch>
        </p:blipFill>
        <p:spPr>
          <a:xfrm>
            <a:off x="-44796" y="1811185"/>
            <a:ext cx="10254355" cy="2777998"/>
          </a:xfrm>
          <a:prstGeom prst="rect">
            <a:avLst/>
          </a:prstGeom>
        </p:spPr>
      </p:pic>
      <p:sp>
        <p:nvSpPr>
          <p:cNvPr id="2" name="Título 1">
            <a:extLst>
              <a:ext uri="{FF2B5EF4-FFF2-40B4-BE49-F238E27FC236}">
                <a16:creationId xmlns:a16="http://schemas.microsoft.com/office/drawing/2014/main" xmlns="" id="{B2C0271C-368D-4075-8E7B-4EF841BEE631}"/>
              </a:ext>
            </a:extLst>
          </p:cNvPr>
          <p:cNvSpPr>
            <a:spLocks noGrp="1"/>
          </p:cNvSpPr>
          <p:nvPr>
            <p:ph type="ctrTitle"/>
          </p:nvPr>
        </p:nvSpPr>
        <p:spPr>
          <a:xfrm>
            <a:off x="-3536" y="2628684"/>
            <a:ext cx="10363200" cy="1143000"/>
          </a:xfrm>
        </p:spPr>
        <p:txBody>
          <a:bodyPr/>
          <a:lstStyle/>
          <a:p>
            <a:pPr>
              <a:lnSpc>
                <a:spcPct val="150000"/>
              </a:lnSpc>
            </a:pPr>
            <a:r>
              <a:rPr lang="ja-JP" altLang="pt-BR" sz="2000" b="1" dirty="0">
                <a:solidFill>
                  <a:schemeClr val="tx2">
                    <a:lumMod val="75000"/>
                  </a:schemeClr>
                </a:solidFill>
                <a:latin typeface="Arial" panose="020B0604020202020204" pitchFamily="34" charset="0"/>
                <a:ea typeface="Arial" charset="0"/>
                <a:cs typeface="Arial" panose="020B0604020202020204" pitchFamily="34" charset="0"/>
              </a:rPr>
              <a:t>“</a:t>
            </a:r>
            <a:r>
              <a:rPr lang="pt-BR" altLang="ja-JP" sz="2000" b="1" dirty="0">
                <a:solidFill>
                  <a:schemeClr val="tx2">
                    <a:lumMod val="75000"/>
                  </a:schemeClr>
                </a:solidFill>
                <a:latin typeface="Arial" panose="020B0604020202020204" pitchFamily="34" charset="0"/>
                <a:ea typeface="Arial" charset="0"/>
                <a:cs typeface="Arial" panose="020B0604020202020204" pitchFamily="34" charset="0"/>
              </a:rPr>
              <a:t>GARANTIR O SOCIAL É GERAR EMPREGOS.</a:t>
            </a:r>
            <a:br>
              <a:rPr lang="pt-BR" altLang="ja-JP" sz="2000" b="1" dirty="0">
                <a:solidFill>
                  <a:schemeClr val="tx2">
                    <a:lumMod val="75000"/>
                  </a:schemeClr>
                </a:solidFill>
                <a:latin typeface="Arial" panose="020B0604020202020204" pitchFamily="34" charset="0"/>
                <a:ea typeface="Arial" charset="0"/>
                <a:cs typeface="Arial" panose="020B0604020202020204" pitchFamily="34" charset="0"/>
              </a:rPr>
            </a:br>
            <a: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t>EMPREGOS VÊM DA PRODUÇÃO.</a:t>
            </a:r>
            <a:b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br>
            <a: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t>PRODUÇÃO GERA RIQUEZA.</a:t>
            </a:r>
            <a:b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br>
            <a: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t>E RIQUEZA GERA TRIBUTOS,</a:t>
            </a:r>
            <a:b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br>
            <a: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t>QUE GERAM AINDA MAIS O </a:t>
            </a:r>
            <a:b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br>
            <a:r>
              <a:rPr lang="pt-BR" altLang="pt-BR" sz="2000" b="1" dirty="0">
                <a:solidFill>
                  <a:schemeClr val="tx2">
                    <a:lumMod val="75000"/>
                  </a:schemeClr>
                </a:solidFill>
                <a:latin typeface="Arial" panose="020B0604020202020204" pitchFamily="34" charset="0"/>
                <a:ea typeface="Arial" charset="0"/>
                <a:cs typeface="Arial" panose="020B0604020202020204" pitchFamily="34" charset="0"/>
              </a:rPr>
              <a:t>SOCIAL.</a:t>
            </a:r>
            <a:r>
              <a:rPr lang="ja-JP" altLang="pt-BR" sz="2000" b="1" dirty="0">
                <a:solidFill>
                  <a:schemeClr val="tx2">
                    <a:lumMod val="75000"/>
                  </a:schemeClr>
                </a:solidFill>
                <a:latin typeface="Arial" panose="020B0604020202020204" pitchFamily="34" charset="0"/>
                <a:ea typeface="Arial" charset="0"/>
                <a:cs typeface="Arial" panose="020B0604020202020204" pitchFamily="34" charset="0"/>
              </a:rPr>
              <a:t>”</a:t>
            </a:r>
            <a:r>
              <a:rPr lang="pt-BR" altLang="ja-JP" sz="2000" b="1" dirty="0">
                <a:solidFill>
                  <a:schemeClr val="tx2">
                    <a:lumMod val="75000"/>
                  </a:schemeClr>
                </a:solidFill>
                <a:latin typeface="Arial" panose="020B0604020202020204" pitchFamily="34" charset="0"/>
                <a:ea typeface="Arial" charset="0"/>
                <a:cs typeface="Arial" panose="020B0604020202020204" pitchFamily="34" charset="0"/>
              </a:rPr>
              <a:t>   </a:t>
            </a:r>
          </a:p>
        </p:txBody>
      </p:sp>
      <p:sp>
        <p:nvSpPr>
          <p:cNvPr id="52227" name="Espaço Reservado para Conteúdo 2"/>
          <p:cNvSpPr>
            <a:spLocks noGrp="1"/>
          </p:cNvSpPr>
          <p:nvPr>
            <p:ph type="subTitle"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altLang="pt-BR" dirty="0">
              <a:ea typeface="MS PGothic" charset="-128"/>
            </a:endParaRPr>
          </a:p>
          <a:p>
            <a:endParaRPr lang="pt-BR" altLang="pt-BR" dirty="0">
              <a:ea typeface="MS PGothic" charset="-128"/>
            </a:endParaRPr>
          </a:p>
          <a:p>
            <a:endParaRPr lang="pt-BR" altLang="pt-BR" dirty="0">
              <a:ea typeface="MS PGothic" charset="-128"/>
            </a:endParaRPr>
          </a:p>
        </p:txBody>
      </p:sp>
      <p:sp>
        <p:nvSpPr>
          <p:cNvPr id="3" name="Retângulo 2"/>
          <p:cNvSpPr/>
          <p:nvPr/>
        </p:nvSpPr>
        <p:spPr>
          <a:xfrm>
            <a:off x="132735" y="5182540"/>
            <a:ext cx="11404077" cy="1569660"/>
          </a:xfrm>
          <a:prstGeom prst="rect">
            <a:avLst/>
          </a:prstGeom>
        </p:spPr>
        <p:txBody>
          <a:bodyPr wrap="square">
            <a:spAutoFit/>
          </a:bodyPr>
          <a:lstStyle/>
          <a:p>
            <a:r>
              <a:rPr lang="pt-BR" altLang="pt-BR" sz="4800" b="1" dirty="0">
                <a:solidFill>
                  <a:schemeClr val="tx2">
                    <a:lumMod val="75000"/>
                  </a:schemeClr>
                </a:solidFill>
                <a:latin typeface="Arial" panose="020B0604020202020204" pitchFamily="34" charset="0"/>
                <a:cs typeface="Arial" panose="020B0604020202020204" pitchFamily="34" charset="0"/>
              </a:rPr>
              <a:t>REFORMA JÁ OU MANTER O CAOS NA ECONOMIA</a:t>
            </a:r>
            <a:endParaRPr lang="pt-BR" sz="4800" dirty="0"/>
          </a:p>
        </p:txBody>
      </p:sp>
      <p:sp>
        <p:nvSpPr>
          <p:cNvPr id="6" name="Retângulo 5"/>
          <p:cNvSpPr/>
          <p:nvPr/>
        </p:nvSpPr>
        <p:spPr>
          <a:xfrm>
            <a:off x="9887712" y="6077202"/>
            <a:ext cx="2121093" cy="646331"/>
          </a:xfrm>
          <a:prstGeom prst="rect">
            <a:avLst/>
          </a:prstGeom>
        </p:spPr>
        <p:txBody>
          <a:bodyPr wrap="none">
            <a:spAutoFit/>
          </a:bodyPr>
          <a:lstStyle/>
          <a:p>
            <a:pPr algn="r"/>
            <a:r>
              <a:rPr lang="pt-BR" altLang="pt-BR" b="1" dirty="0">
                <a:solidFill>
                  <a:schemeClr val="tx2">
                    <a:lumMod val="75000"/>
                  </a:schemeClr>
                </a:solidFill>
                <a:latin typeface="Arial" panose="020B0604020202020204" pitchFamily="34" charset="0"/>
                <a:cs typeface="Arial" panose="020B0604020202020204" pitchFamily="34" charset="0"/>
              </a:rPr>
              <a:t>Obrigado! </a:t>
            </a:r>
          </a:p>
          <a:p>
            <a:pPr algn="r"/>
            <a:r>
              <a:rPr lang="pt-BR" altLang="pt-BR" b="1" dirty="0">
                <a:solidFill>
                  <a:schemeClr val="tx2">
                    <a:lumMod val="75000"/>
                  </a:schemeClr>
                </a:solidFill>
                <a:latin typeface="Arial" panose="020B0604020202020204" pitchFamily="34" charset="0"/>
                <a:cs typeface="Arial" panose="020B0604020202020204" pitchFamily="34" charset="0"/>
              </a:rPr>
              <a:t>Luiz Carlos Hauly</a:t>
            </a:r>
          </a:p>
        </p:txBody>
      </p:sp>
    </p:spTree>
    <p:extLst>
      <p:ext uri="{BB962C8B-B14F-4D97-AF65-F5344CB8AC3E}">
        <p14:creationId xmlns:p14="http://schemas.microsoft.com/office/powerpoint/2010/main" val="208177658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3" y="271149"/>
            <a:ext cx="10433165" cy="876004"/>
          </a:xfrm>
        </p:spPr>
        <p:txBody>
          <a:bodyPr/>
          <a:lstStyle/>
          <a:p>
            <a:pPr algn="l"/>
            <a:r>
              <a:rPr lang="en-US" altLang="pt-BR" sz="2800" b="1" dirty="0">
                <a:solidFill>
                  <a:schemeClr val="tx2">
                    <a:lumMod val="75000"/>
                  </a:schemeClr>
                </a:solidFill>
                <a:latin typeface="Arial" panose="020B0604020202020204" pitchFamily="34" charset="0"/>
                <a:cs typeface="Arial" panose="020B0604020202020204" pitchFamily="34" charset="0"/>
              </a:rPr>
              <a:t>ROTEIRO REFORMA/REENGENHARIA TRIBUTÁRIA</a:t>
            </a:r>
            <a:endParaRPr lang="pt-BR" altLang="pt-BR" sz="2800" b="1" dirty="0">
              <a:solidFill>
                <a:schemeClr val="tx2">
                  <a:lumMod val="75000"/>
                </a:schemeClr>
              </a:solidFill>
              <a:cs typeface="Arial" panose="020B0604020202020204" pitchFamily="34" charset="0"/>
            </a:endParaRPr>
          </a:p>
        </p:txBody>
      </p:sp>
      <p:sp>
        <p:nvSpPr>
          <p:cNvPr id="3" name="Content Placeholder 2"/>
          <p:cNvSpPr>
            <a:spLocks noGrp="1"/>
          </p:cNvSpPr>
          <p:nvPr>
            <p:ph idx="1"/>
          </p:nvPr>
        </p:nvSpPr>
        <p:spPr>
          <a:xfrm>
            <a:off x="190500" y="1342103"/>
            <a:ext cx="11762687" cy="5515897"/>
          </a:xfrm>
        </p:spPr>
        <p:txBody>
          <a:bodyPr numCol="2"/>
          <a:lstStyle/>
          <a:p>
            <a:r>
              <a:rPr lang="en-US" sz="2000" dirty="0">
                <a:solidFill>
                  <a:schemeClr val="accent2">
                    <a:lumMod val="75000"/>
                  </a:schemeClr>
                </a:solidFill>
                <a:latin typeface="Arial" panose="020B0604020202020204" pitchFamily="34" charset="0"/>
                <a:cs typeface="Arial" panose="020B0604020202020204" pitchFamily="34" charset="0"/>
              </a:rPr>
              <a:t>HISTÓRICO DA CRIAÇÃO DOS TRIBUTOS</a:t>
            </a:r>
          </a:p>
          <a:p>
            <a:r>
              <a:rPr lang="en-US" sz="2000" dirty="0">
                <a:solidFill>
                  <a:schemeClr val="accent2">
                    <a:lumMod val="75000"/>
                  </a:schemeClr>
                </a:solidFill>
                <a:latin typeface="Arial" panose="020B0604020202020204" pitchFamily="34" charset="0"/>
                <a:cs typeface="Arial" panose="020B0604020202020204" pitchFamily="34" charset="0"/>
              </a:rPr>
              <a:t>TRÊS BASES TRIBUTÁRIAS:</a:t>
            </a:r>
          </a:p>
          <a:p>
            <a:pPr marL="0" indent="0">
              <a:buNone/>
            </a:pPr>
            <a:r>
              <a:rPr lang="en-US" sz="2000" dirty="0">
                <a:solidFill>
                  <a:schemeClr val="accent2">
                    <a:lumMod val="75000"/>
                  </a:schemeClr>
                </a:solidFill>
                <a:latin typeface="Arial" panose="020B0604020202020204" pitchFamily="34" charset="0"/>
                <a:cs typeface="Arial" panose="020B0604020202020204" pitchFamily="34" charset="0"/>
              </a:rPr>
              <a:t>	PROPRIEDADE, RENDA E CONSUMO </a:t>
            </a:r>
          </a:p>
          <a:p>
            <a:r>
              <a:rPr lang="en-US" sz="2000" dirty="0">
                <a:solidFill>
                  <a:schemeClr val="accent2">
                    <a:lumMod val="75000"/>
                  </a:schemeClr>
                </a:solidFill>
                <a:latin typeface="Arial" panose="020B0604020202020204" pitchFamily="34" charset="0"/>
                <a:cs typeface="Arial" panose="020B0604020202020204" pitchFamily="34" charset="0"/>
              </a:rPr>
              <a:t>A CONSTITUINTE DE 1988 E AS TENTATIVAS DE REFORMA TRIBUTÁRIA</a:t>
            </a:r>
          </a:p>
          <a:p>
            <a:r>
              <a:rPr lang="en-US" sz="2000" dirty="0">
                <a:solidFill>
                  <a:schemeClr val="accent2">
                    <a:lumMod val="75000"/>
                  </a:schemeClr>
                </a:solidFill>
                <a:latin typeface="Arial" panose="020B0604020202020204" pitchFamily="34" charset="0"/>
                <a:cs typeface="Arial" panose="020B0604020202020204" pitchFamily="34" charset="0"/>
              </a:rPr>
              <a:t>BAIXISSIMO CRESCIMENTO ECONÔMICO DE 1981 A 2018: </a:t>
            </a:r>
          </a:p>
          <a:p>
            <a:pPr marL="0" indent="0">
              <a:buNone/>
            </a:pPr>
            <a:r>
              <a:rPr lang="en-US" sz="2000" dirty="0">
                <a:solidFill>
                  <a:schemeClr val="accent2">
                    <a:lumMod val="75000"/>
                  </a:schemeClr>
                </a:solidFill>
                <a:latin typeface="Arial" panose="020B0604020202020204" pitchFamily="34" charset="0"/>
                <a:cs typeface="Arial" panose="020B0604020202020204" pitchFamily="34" charset="0"/>
              </a:rPr>
              <a:t>  </a:t>
            </a:r>
            <a:r>
              <a:rPr lang="en-US" sz="1800" dirty="0">
                <a:solidFill>
                  <a:schemeClr val="accent2">
                    <a:lumMod val="75000"/>
                  </a:schemeClr>
                </a:solidFill>
                <a:latin typeface="Arial" panose="020B0604020202020204" pitchFamily="34" charset="0"/>
                <a:cs typeface="Arial" panose="020B0604020202020204" pitchFamily="34" charset="0"/>
              </a:rPr>
              <a:t>3 GRANDES CRISES ECONOMICAS EM 38 ANOS</a:t>
            </a:r>
            <a:r>
              <a:rPr lang="en-US" sz="2000" dirty="0">
                <a:solidFill>
                  <a:schemeClr val="accent2">
                    <a:lumMod val="75000"/>
                  </a:schemeClr>
                </a:solidFill>
                <a:latin typeface="Arial" panose="020B0604020202020204" pitchFamily="34" charset="0"/>
                <a:cs typeface="Arial" panose="020B0604020202020204" pitchFamily="34" charset="0"/>
              </a:rPr>
              <a:t> 	1981-1983   1989-1991   2014-2016</a:t>
            </a:r>
          </a:p>
          <a:p>
            <a:r>
              <a:rPr lang="en-US" sz="2000" dirty="0">
                <a:solidFill>
                  <a:schemeClr val="accent2">
                    <a:lumMod val="75000"/>
                  </a:schemeClr>
                </a:solidFill>
                <a:latin typeface="Arial" panose="020B0604020202020204" pitchFamily="34" charset="0"/>
                <a:cs typeface="Arial" panose="020B0604020202020204" pitchFamily="34" charset="0"/>
              </a:rPr>
              <a:t>A CRISE CONTINUA </a:t>
            </a:r>
          </a:p>
          <a:p>
            <a:endParaRPr lang="en-US" sz="2000" dirty="0">
              <a:solidFill>
                <a:schemeClr val="accent2">
                  <a:lumMod val="75000"/>
                </a:schemeClr>
              </a:solidFill>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O QUE TRAVA</a:t>
            </a:r>
            <a:r>
              <a:rPr lang="en-US" sz="2000" dirty="0">
                <a:solidFill>
                  <a:schemeClr val="accent2">
                    <a:lumMod val="75000"/>
                  </a:schemeClr>
                </a:solidFill>
                <a:latin typeface="Arial" panose="020B0604020202020204" pitchFamily="34" charset="0"/>
                <a:cs typeface="Arial" panose="020B0604020202020204" pitchFamily="34" charset="0"/>
              </a:rPr>
              <a:t>: </a:t>
            </a:r>
          </a:p>
          <a:p>
            <a:r>
              <a:rPr lang="en-US" sz="2000" dirty="0">
                <a:solidFill>
                  <a:schemeClr val="accent2">
                    <a:lumMod val="75000"/>
                  </a:schemeClr>
                </a:solidFill>
                <a:latin typeface="Arial" panose="020B0604020202020204" pitchFamily="34" charset="0"/>
                <a:cs typeface="Arial" panose="020B0604020202020204" pitchFamily="34" charset="0"/>
              </a:rPr>
              <a:t>INCENTIVOS FISCAIS + SONEGAÇÃO +    ELISÃO+ CORRUPÇÃO = BUROCRACIA E REGRESSIVIDADE</a:t>
            </a:r>
          </a:p>
          <a:p>
            <a:r>
              <a:rPr lang="en-US" sz="2000" b="1" dirty="0">
                <a:solidFill>
                  <a:schemeClr val="accent2">
                    <a:lumMod val="75000"/>
                  </a:schemeClr>
                </a:solidFill>
                <a:latin typeface="Arial" panose="020B0604020202020204" pitchFamily="34" charset="0"/>
                <a:cs typeface="Arial" panose="020B0604020202020204" pitchFamily="34" charset="0"/>
              </a:rPr>
              <a:t>COMO DESTRAVAR:</a:t>
            </a:r>
          </a:p>
          <a:p>
            <a:r>
              <a:rPr lang="en-US" sz="2000" dirty="0">
                <a:solidFill>
                  <a:schemeClr val="accent2">
                    <a:lumMod val="75000"/>
                  </a:schemeClr>
                </a:solidFill>
                <a:latin typeface="Arial" panose="020B0604020202020204" pitchFamily="34" charset="0"/>
                <a:cs typeface="Arial" panose="020B0604020202020204" pitchFamily="34" charset="0"/>
              </a:rPr>
              <a:t>SIMPLIFICAÇÃO </a:t>
            </a:r>
          </a:p>
          <a:p>
            <a:r>
              <a:rPr lang="en-US" sz="2000" dirty="0">
                <a:solidFill>
                  <a:schemeClr val="accent2">
                    <a:lumMod val="75000"/>
                  </a:schemeClr>
                </a:solidFill>
                <a:latin typeface="Arial" panose="020B0604020202020204" pitchFamily="34" charset="0"/>
                <a:cs typeface="Arial" panose="020B0604020202020204" pitchFamily="34" charset="0"/>
              </a:rPr>
              <a:t>REENGENHARIA TECNOLÓGICA NA COBRANÇA 5.0</a:t>
            </a:r>
          </a:p>
          <a:p>
            <a:r>
              <a:rPr lang="en-US" sz="2000" dirty="0">
                <a:solidFill>
                  <a:schemeClr val="accent2">
                    <a:lumMod val="75000"/>
                  </a:schemeClr>
                </a:solidFill>
                <a:latin typeface="Arial" panose="020B0604020202020204" pitchFamily="34" charset="0"/>
                <a:cs typeface="Arial" panose="020B0604020202020204" pitchFamily="34" charset="0"/>
              </a:rPr>
              <a:t>REDISTRIBUIÇÃO DE RENDAS</a:t>
            </a:r>
          </a:p>
          <a:p>
            <a:pPr marL="0" indent="0">
              <a:buNone/>
            </a:pPr>
            <a:r>
              <a:rPr lang="en-US" sz="2100" b="1" dirty="0">
                <a:solidFill>
                  <a:schemeClr val="accent2">
                    <a:lumMod val="75000"/>
                  </a:schemeClr>
                </a:solidFill>
                <a:latin typeface="Arial" panose="020B0604020202020204" pitchFamily="34" charset="0"/>
                <a:cs typeface="Arial" panose="020B0604020202020204" pitchFamily="34" charset="0"/>
              </a:rPr>
              <a:t>SEM ALTERAR A CARGA TRIBUTÁRIA</a:t>
            </a:r>
          </a:p>
          <a:p>
            <a:r>
              <a:rPr lang="en-US" sz="2000" b="1" dirty="0">
                <a:solidFill>
                  <a:schemeClr val="accent2">
                    <a:lumMod val="75000"/>
                  </a:schemeClr>
                </a:solidFill>
                <a:latin typeface="Arial" panose="020B0604020202020204" pitchFamily="34" charset="0"/>
                <a:cs typeface="Arial" panose="020B0604020202020204" pitchFamily="34" charset="0"/>
              </a:rPr>
              <a:t>GANHOS:</a:t>
            </a:r>
          </a:p>
          <a:p>
            <a:r>
              <a:rPr lang="en-US" sz="2000" dirty="0">
                <a:solidFill>
                  <a:schemeClr val="accent2">
                    <a:lumMod val="75000"/>
                  </a:schemeClr>
                </a:solidFill>
                <a:latin typeface="Arial" panose="020B0604020202020204" pitchFamily="34" charset="0"/>
                <a:cs typeface="Arial" panose="020B0604020202020204" pitchFamily="34" charset="0"/>
              </a:rPr>
              <a:t>MENOR CUSTO DE PRODUÇÃO</a:t>
            </a:r>
          </a:p>
          <a:p>
            <a:r>
              <a:rPr lang="en-US" sz="2000" dirty="0">
                <a:solidFill>
                  <a:schemeClr val="accent2">
                    <a:lumMod val="75000"/>
                  </a:schemeClr>
                </a:solidFill>
                <a:latin typeface="Arial" panose="020B0604020202020204" pitchFamily="34" charset="0"/>
                <a:cs typeface="Arial" panose="020B0604020202020204" pitchFamily="34" charset="0"/>
              </a:rPr>
              <a:t>AUMENTO DA COMPETITIVIDADE</a:t>
            </a:r>
          </a:p>
          <a:p>
            <a:r>
              <a:rPr lang="en-US" sz="2000" dirty="0">
                <a:solidFill>
                  <a:schemeClr val="accent2">
                    <a:lumMod val="75000"/>
                  </a:schemeClr>
                </a:solidFill>
                <a:latin typeface="Arial" panose="020B0604020202020204" pitchFamily="34" charset="0"/>
                <a:cs typeface="Arial" panose="020B0604020202020204" pitchFamily="34" charset="0"/>
              </a:rPr>
              <a:t>MENOR CUSTO DE CONTRATAÇÃO</a:t>
            </a:r>
          </a:p>
          <a:p>
            <a:r>
              <a:rPr lang="en-US" sz="2000" dirty="0">
                <a:solidFill>
                  <a:schemeClr val="accent2">
                    <a:lumMod val="75000"/>
                  </a:schemeClr>
                </a:solidFill>
                <a:latin typeface="Arial" panose="020B0604020202020204" pitchFamily="34" charset="0"/>
                <a:cs typeface="Arial" panose="020B0604020202020204" pitchFamily="34" charset="0"/>
              </a:rPr>
              <a:t>MAIS EMPREGOS </a:t>
            </a:r>
          </a:p>
          <a:p>
            <a:r>
              <a:rPr lang="en-US" sz="2000" dirty="0">
                <a:solidFill>
                  <a:schemeClr val="accent2">
                    <a:lumMod val="75000"/>
                  </a:schemeClr>
                </a:solidFill>
                <a:latin typeface="Arial" panose="020B0604020202020204" pitchFamily="34" charset="0"/>
                <a:cs typeface="Arial" panose="020B0604020202020204" pitchFamily="34" charset="0"/>
              </a:rPr>
              <a:t>MAIOR PODER DE CONSUMO</a:t>
            </a:r>
          </a:p>
          <a:p>
            <a:r>
              <a:rPr lang="en-US" sz="2000" dirty="0">
                <a:solidFill>
                  <a:schemeClr val="accent2">
                    <a:lumMod val="75000"/>
                  </a:schemeClr>
                </a:solidFill>
                <a:latin typeface="Arial" panose="020B0604020202020204" pitchFamily="34" charset="0"/>
                <a:cs typeface="Arial" panose="020B0604020202020204" pitchFamily="34" charset="0"/>
              </a:rPr>
              <a:t>VOLTA DO CÍRCULO VIRTUOSO</a:t>
            </a:r>
          </a:p>
          <a:p>
            <a:r>
              <a:rPr lang="en-US" sz="2000" dirty="0">
                <a:solidFill>
                  <a:schemeClr val="accent2">
                    <a:lumMod val="75000"/>
                  </a:schemeClr>
                </a:solidFill>
                <a:latin typeface="Arial" panose="020B0604020202020204" pitchFamily="34" charset="0"/>
                <a:cs typeface="Arial" panose="020B0604020202020204" pitchFamily="34" charset="0"/>
              </a:rPr>
              <a:t>FAZER O PIB CRESCER ACIMA DE 6 % AO ANO  </a:t>
            </a:r>
          </a:p>
          <a:p>
            <a:endParaRPr lang="en-US" sz="2000"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sz="2000"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7255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 calcmode="lin" valueType="num">
                                      <p:cBhvr additive="base">
                                        <p:cTn id="5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anim calcmode="lin" valueType="num">
                                      <p:cBhvr additive="base">
                                        <p:cTn id="6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 calcmode="lin" valueType="num">
                                      <p:cBhvr additive="base">
                                        <p:cTn id="6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20" end="20"/>
                                            </p:txEl>
                                          </p:spTgt>
                                        </p:tgtEl>
                                        <p:attrNameLst>
                                          <p:attrName>style.visibility</p:attrName>
                                        </p:attrNameLst>
                                      </p:cBhvr>
                                      <p:to>
                                        <p:strVal val="visible"/>
                                      </p:to>
                                    </p:set>
                                    <p:anim calcmode="lin" valueType="num">
                                      <p:cBhvr additive="base">
                                        <p:cTn id="7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21" end="21"/>
                                            </p:txEl>
                                          </p:spTgt>
                                        </p:tgtEl>
                                        <p:attrNameLst>
                                          <p:attrName>style.visibility</p:attrName>
                                        </p:attrNameLst>
                                      </p:cBhvr>
                                      <p:to>
                                        <p:strVal val="visible"/>
                                      </p:to>
                                    </p:set>
                                    <p:anim calcmode="lin" valueType="num">
                                      <p:cBhvr additive="base">
                                        <p:cTn id="75"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22" end="22"/>
                                            </p:txEl>
                                          </p:spTgt>
                                        </p:tgtEl>
                                        <p:attrNameLst>
                                          <p:attrName>style.visibility</p:attrName>
                                        </p:attrNameLst>
                                      </p:cBhvr>
                                      <p:to>
                                        <p:strVal val="visible"/>
                                      </p:to>
                                    </p:set>
                                    <p:anim calcmode="lin" valueType="num">
                                      <p:cBhvr additive="base">
                                        <p:cTn id="7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8459" cy="1143000"/>
          </a:xfrm>
        </p:spPr>
        <p:txBody>
          <a:bodyPr/>
          <a:lstStyle/>
          <a:p>
            <a:pPr algn="l"/>
            <a:r>
              <a:rPr lang="pt-BR" sz="1400" b="1" dirty="0"/>
              <a:t>PEC</a:t>
            </a:r>
            <a:r>
              <a:rPr lang="pt-BR" sz="1400" b="1" baseline="30000" dirty="0"/>
              <a:t> </a:t>
            </a:r>
            <a:r>
              <a:rPr lang="pt-BR" sz="1400" b="1" dirty="0"/>
              <a:t> 293-A/2004 &amp; 110/2019</a:t>
            </a:r>
            <a:r>
              <a:rPr lang="en-US" sz="1400" dirty="0"/>
              <a:t/>
            </a:r>
            <a:br>
              <a:rPr lang="en-US" sz="1400" dirty="0"/>
            </a:br>
            <a:r>
              <a:rPr lang="pt-BR" sz="1400" dirty="0"/>
              <a:t>Economista ex-deputado e secretário da Fazenda do PR, Luiz Carlos Hauly (PSDB-PR)</a:t>
            </a:r>
            <a:r>
              <a:rPr lang="en-US" sz="1400" dirty="0"/>
              <a:t/>
            </a:r>
            <a:br>
              <a:rPr lang="en-US" sz="1400" dirty="0"/>
            </a:br>
            <a:r>
              <a:rPr lang="pt-BR" sz="1400" b="1" dirty="0"/>
              <a:t>PEC 110/2019</a:t>
            </a:r>
            <a:r>
              <a:rPr lang="en-US" sz="1400" dirty="0"/>
              <a:t/>
            </a:r>
            <a:br>
              <a:rPr lang="en-US" sz="1400" dirty="0"/>
            </a:br>
            <a:r>
              <a:rPr lang="pt-BR" sz="1400" dirty="0"/>
              <a:t>Presidente </a:t>
            </a:r>
            <a:r>
              <a:rPr lang="pt-BR" sz="1400" dirty="0" err="1"/>
              <a:t>Alcolumbre</a:t>
            </a:r>
            <a:r>
              <a:rPr lang="pt-BR" sz="1400" dirty="0"/>
              <a:t>/ Senador </a:t>
            </a:r>
            <a:r>
              <a:rPr lang="pt-BR" sz="1400" b="1" dirty="0"/>
              <a:t>RELATOR </a:t>
            </a:r>
            <a:r>
              <a:rPr lang="pt-BR" sz="1400" dirty="0"/>
              <a:t>Roberto </a:t>
            </a:r>
            <a:r>
              <a:rPr lang="pt-BR" sz="1400" dirty="0" smtClean="0"/>
              <a:t>Rocha</a:t>
            </a:r>
            <a:r>
              <a:rPr lang="pt-BR" sz="1400" dirty="0"/>
              <a:t> </a:t>
            </a:r>
            <a:r>
              <a:rPr lang="en-US" sz="1400" dirty="0"/>
              <a:t/>
            </a:r>
            <a:br>
              <a:rPr lang="en-US" sz="1400" dirty="0"/>
            </a:br>
            <a:endParaRPr lang="en-US" sz="1400" dirty="0"/>
          </a:p>
        </p:txBody>
      </p:sp>
      <p:pic>
        <p:nvPicPr>
          <p:cNvPr id="7" name="Content Placeholder 6"/>
          <p:cNvPicPr>
            <a:picLocks noGrp="1" noChangeAspect="1"/>
          </p:cNvPicPr>
          <p:nvPr>
            <p:ph idx="1"/>
          </p:nvPr>
        </p:nvPicPr>
        <p:blipFill rotWithShape="1">
          <a:blip r:embed="rId2"/>
          <a:srcRect l="-1717" t="-2265" r="-13612" b="-9627"/>
          <a:stretch/>
        </p:blipFill>
        <p:spPr>
          <a:xfrm>
            <a:off x="32984" y="1270151"/>
            <a:ext cx="12192000" cy="5703314"/>
          </a:xfrm>
        </p:spPr>
      </p:pic>
      <p:sp>
        <p:nvSpPr>
          <p:cNvPr id="4" name="TextBox 3"/>
          <p:cNvSpPr txBox="1"/>
          <p:nvPr/>
        </p:nvSpPr>
        <p:spPr>
          <a:xfrm>
            <a:off x="5491973" y="16495"/>
            <a:ext cx="3496387" cy="1169551"/>
          </a:xfrm>
          <a:prstGeom prst="rect">
            <a:avLst/>
          </a:prstGeom>
          <a:noFill/>
        </p:spPr>
        <p:txBody>
          <a:bodyPr wrap="square" rtlCol="0">
            <a:spAutoFit/>
          </a:bodyPr>
          <a:lstStyle/>
          <a:p>
            <a:pPr algn="r"/>
            <a:r>
              <a:rPr lang="pt-BR" sz="1400" b="1" dirty="0"/>
              <a:t>PEC 45/2019</a:t>
            </a:r>
            <a:r>
              <a:rPr lang="en-US" sz="1400" dirty="0"/>
              <a:t/>
            </a:r>
            <a:br>
              <a:rPr lang="en-US" sz="1400" dirty="0"/>
            </a:br>
            <a:r>
              <a:rPr lang="pt-BR" sz="1400" dirty="0"/>
              <a:t>Secretaria de Política Econômica </a:t>
            </a:r>
            <a:r>
              <a:rPr lang="pt-BR" sz="1400" dirty="0" smtClean="0"/>
              <a:t>no </a:t>
            </a:r>
            <a:r>
              <a:rPr lang="pt-BR" sz="1400" dirty="0"/>
              <a:t>governo Lula, Bernard </a:t>
            </a:r>
            <a:r>
              <a:rPr lang="pt-BR" sz="1400" dirty="0" err="1"/>
              <a:t>Appy</a:t>
            </a:r>
            <a:r>
              <a:rPr lang="en-US" sz="1400" dirty="0"/>
              <a:t/>
            </a:r>
            <a:br>
              <a:rPr lang="en-US" sz="1400" dirty="0"/>
            </a:br>
            <a:r>
              <a:rPr lang="pt-BR" sz="1400" b="1" dirty="0"/>
              <a:t>RELATOR </a:t>
            </a:r>
            <a:r>
              <a:rPr lang="pt-BR" sz="1400" dirty="0"/>
              <a:t>deputado </a:t>
            </a:r>
            <a:r>
              <a:rPr lang="pt-BR" sz="1400" b="1" dirty="0"/>
              <a:t>Baleia</a:t>
            </a:r>
            <a:r>
              <a:rPr lang="pt-BR" sz="1400" dirty="0"/>
              <a:t> </a:t>
            </a:r>
            <a:r>
              <a:rPr lang="pt-BR" sz="1400" dirty="0" smtClean="0"/>
              <a:t>Rossi</a:t>
            </a:r>
            <a:r>
              <a:rPr lang="en-US" sz="1400" dirty="0"/>
              <a:t/>
            </a:r>
            <a:br>
              <a:rPr lang="en-US" sz="1400" dirty="0"/>
            </a:br>
            <a:endParaRPr lang="en-US" sz="1400" dirty="0" smtClean="0"/>
          </a:p>
        </p:txBody>
      </p:sp>
    </p:spTree>
    <p:extLst>
      <p:ext uri="{BB962C8B-B14F-4D97-AF65-F5344CB8AC3E}">
        <p14:creationId xmlns:p14="http://schemas.microsoft.com/office/powerpoint/2010/main" val="275941382"/>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8459" cy="1143000"/>
          </a:xfrm>
        </p:spPr>
        <p:txBody>
          <a:bodyPr/>
          <a:lstStyle/>
          <a:p>
            <a:pPr algn="l"/>
            <a:r>
              <a:rPr lang="pt-BR" sz="1400" b="1" dirty="0"/>
              <a:t>PEC</a:t>
            </a:r>
            <a:r>
              <a:rPr lang="pt-BR" sz="1400" b="1" baseline="30000" dirty="0"/>
              <a:t> </a:t>
            </a:r>
            <a:r>
              <a:rPr lang="pt-BR" sz="1400" b="1" dirty="0"/>
              <a:t> 293-A/2004 &amp; 110/2019</a:t>
            </a:r>
            <a:r>
              <a:rPr lang="en-US" sz="1400" dirty="0"/>
              <a:t/>
            </a:r>
            <a:br>
              <a:rPr lang="en-US" sz="1400" dirty="0"/>
            </a:br>
            <a:r>
              <a:rPr lang="pt-BR" sz="1400" dirty="0"/>
              <a:t>Economista ex-deputado e secretário da Fazenda do PR, Luiz Carlos Hauly (PSDB-PR)</a:t>
            </a:r>
            <a:r>
              <a:rPr lang="en-US" sz="1400" dirty="0"/>
              <a:t/>
            </a:r>
            <a:br>
              <a:rPr lang="en-US" sz="1400" dirty="0"/>
            </a:br>
            <a:r>
              <a:rPr lang="pt-BR" sz="1400" b="1" dirty="0"/>
              <a:t>PEC 110/2019</a:t>
            </a:r>
            <a:r>
              <a:rPr lang="en-US" sz="1400" dirty="0"/>
              <a:t/>
            </a:r>
            <a:br>
              <a:rPr lang="en-US" sz="1400" dirty="0"/>
            </a:br>
            <a:r>
              <a:rPr lang="pt-BR" sz="1400" dirty="0"/>
              <a:t>Presidente </a:t>
            </a:r>
            <a:r>
              <a:rPr lang="pt-BR" sz="1400" dirty="0" err="1"/>
              <a:t>Alcolumbre</a:t>
            </a:r>
            <a:r>
              <a:rPr lang="pt-BR" sz="1400" dirty="0"/>
              <a:t>/ Senador </a:t>
            </a:r>
            <a:r>
              <a:rPr lang="pt-BR" sz="1400" b="1" dirty="0"/>
              <a:t>RELATOR </a:t>
            </a:r>
            <a:r>
              <a:rPr lang="pt-BR" sz="1400" dirty="0"/>
              <a:t>Roberto </a:t>
            </a:r>
            <a:r>
              <a:rPr lang="pt-BR" sz="1400" dirty="0" smtClean="0"/>
              <a:t>Rocha</a:t>
            </a:r>
            <a:r>
              <a:rPr lang="pt-BR" sz="1400" dirty="0"/>
              <a:t> </a:t>
            </a:r>
            <a:r>
              <a:rPr lang="en-US" sz="1400" dirty="0"/>
              <a:t/>
            </a:r>
            <a:br>
              <a:rPr lang="en-US" sz="1400" dirty="0"/>
            </a:br>
            <a:endParaRPr lang="en-US" sz="1400" dirty="0"/>
          </a:p>
        </p:txBody>
      </p:sp>
      <p:sp>
        <p:nvSpPr>
          <p:cNvPr id="4" name="TextBox 3"/>
          <p:cNvSpPr txBox="1"/>
          <p:nvPr/>
        </p:nvSpPr>
        <p:spPr>
          <a:xfrm>
            <a:off x="5491973" y="16495"/>
            <a:ext cx="3496387" cy="1169551"/>
          </a:xfrm>
          <a:prstGeom prst="rect">
            <a:avLst/>
          </a:prstGeom>
          <a:noFill/>
        </p:spPr>
        <p:txBody>
          <a:bodyPr wrap="square" rtlCol="0">
            <a:spAutoFit/>
          </a:bodyPr>
          <a:lstStyle/>
          <a:p>
            <a:pPr algn="r"/>
            <a:r>
              <a:rPr lang="pt-BR" sz="1400" b="1" dirty="0"/>
              <a:t>PEC 45/2019</a:t>
            </a:r>
            <a:r>
              <a:rPr lang="en-US" sz="1400" dirty="0"/>
              <a:t/>
            </a:r>
            <a:br>
              <a:rPr lang="en-US" sz="1400" dirty="0"/>
            </a:br>
            <a:r>
              <a:rPr lang="pt-BR" sz="1400" dirty="0"/>
              <a:t>Secretaria de Política Econômica </a:t>
            </a:r>
            <a:r>
              <a:rPr lang="pt-BR" sz="1400" dirty="0" smtClean="0"/>
              <a:t>no </a:t>
            </a:r>
            <a:r>
              <a:rPr lang="pt-BR" sz="1400" dirty="0"/>
              <a:t>governo Lula, Bernard </a:t>
            </a:r>
            <a:r>
              <a:rPr lang="pt-BR" sz="1400" dirty="0" err="1"/>
              <a:t>Appy</a:t>
            </a:r>
            <a:r>
              <a:rPr lang="en-US" sz="1400" dirty="0"/>
              <a:t/>
            </a:r>
            <a:br>
              <a:rPr lang="en-US" sz="1400" dirty="0"/>
            </a:br>
            <a:r>
              <a:rPr lang="pt-BR" sz="1400" b="1" dirty="0"/>
              <a:t>RELATOR </a:t>
            </a:r>
            <a:r>
              <a:rPr lang="pt-BR" sz="1400" dirty="0"/>
              <a:t>deputado </a:t>
            </a:r>
            <a:r>
              <a:rPr lang="pt-BR" sz="1400" b="1" dirty="0"/>
              <a:t>Baleia</a:t>
            </a:r>
            <a:r>
              <a:rPr lang="pt-BR" sz="1400" dirty="0"/>
              <a:t> </a:t>
            </a:r>
            <a:r>
              <a:rPr lang="pt-BR" sz="1400" dirty="0" smtClean="0"/>
              <a:t>Rossi</a:t>
            </a:r>
            <a:r>
              <a:rPr lang="en-US" sz="1400" dirty="0"/>
              <a:t/>
            </a:r>
            <a:br>
              <a:rPr lang="en-US" sz="1400" dirty="0"/>
            </a:br>
            <a:endParaRPr lang="en-US" sz="1400" dirty="0" smtClean="0"/>
          </a:p>
        </p:txBody>
      </p:sp>
      <p:pic>
        <p:nvPicPr>
          <p:cNvPr id="5" name="Content Placeholder 4"/>
          <p:cNvPicPr>
            <a:picLocks noGrp="1" noChangeAspect="1"/>
          </p:cNvPicPr>
          <p:nvPr>
            <p:ph idx="1"/>
          </p:nvPr>
        </p:nvPicPr>
        <p:blipFill rotWithShape="1">
          <a:blip r:embed="rId2"/>
          <a:srcRect l="-6079" t="-6906" r="-22298"/>
          <a:stretch/>
        </p:blipFill>
        <p:spPr>
          <a:xfrm>
            <a:off x="0" y="1237162"/>
            <a:ext cx="12192000" cy="5620838"/>
          </a:xfrm>
        </p:spPr>
      </p:pic>
    </p:spTree>
    <p:extLst>
      <p:ext uri="{BB962C8B-B14F-4D97-AF65-F5344CB8AC3E}">
        <p14:creationId xmlns:p14="http://schemas.microsoft.com/office/powerpoint/2010/main" val="1048289215"/>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8459" cy="1143000"/>
          </a:xfrm>
        </p:spPr>
        <p:txBody>
          <a:bodyPr/>
          <a:lstStyle/>
          <a:p>
            <a:pPr algn="l"/>
            <a:r>
              <a:rPr lang="pt-BR" sz="1400" b="1" dirty="0"/>
              <a:t>PEC</a:t>
            </a:r>
            <a:r>
              <a:rPr lang="pt-BR" sz="1400" b="1" baseline="30000" dirty="0"/>
              <a:t> </a:t>
            </a:r>
            <a:r>
              <a:rPr lang="pt-BR" sz="1400" b="1" dirty="0"/>
              <a:t> 293-A/2004 &amp; 110/2019</a:t>
            </a:r>
            <a:r>
              <a:rPr lang="en-US" sz="1400" dirty="0"/>
              <a:t/>
            </a:r>
            <a:br>
              <a:rPr lang="en-US" sz="1400" dirty="0"/>
            </a:br>
            <a:r>
              <a:rPr lang="pt-BR" sz="1400" dirty="0"/>
              <a:t>Economista ex-deputado e secretário da Fazenda do PR, Luiz Carlos Hauly (PSDB-PR)</a:t>
            </a:r>
            <a:r>
              <a:rPr lang="en-US" sz="1400" dirty="0"/>
              <a:t/>
            </a:r>
            <a:br>
              <a:rPr lang="en-US" sz="1400" dirty="0"/>
            </a:br>
            <a:r>
              <a:rPr lang="pt-BR" sz="1400" b="1" dirty="0"/>
              <a:t>PEC 110/2019</a:t>
            </a:r>
            <a:r>
              <a:rPr lang="en-US" sz="1400" dirty="0"/>
              <a:t/>
            </a:r>
            <a:br>
              <a:rPr lang="en-US" sz="1400" dirty="0"/>
            </a:br>
            <a:r>
              <a:rPr lang="pt-BR" sz="1400" dirty="0"/>
              <a:t>Presidente </a:t>
            </a:r>
            <a:r>
              <a:rPr lang="pt-BR" sz="1400" dirty="0" err="1"/>
              <a:t>Alcolumbre</a:t>
            </a:r>
            <a:r>
              <a:rPr lang="pt-BR" sz="1400" dirty="0"/>
              <a:t>/ Senador </a:t>
            </a:r>
            <a:r>
              <a:rPr lang="pt-BR" sz="1400" b="1" dirty="0"/>
              <a:t>RELATOR </a:t>
            </a:r>
            <a:r>
              <a:rPr lang="pt-BR" sz="1400" dirty="0"/>
              <a:t>Roberto </a:t>
            </a:r>
            <a:r>
              <a:rPr lang="pt-BR" sz="1400" dirty="0" smtClean="0"/>
              <a:t>Rocha</a:t>
            </a:r>
            <a:r>
              <a:rPr lang="pt-BR" sz="1400" dirty="0"/>
              <a:t> </a:t>
            </a:r>
            <a:r>
              <a:rPr lang="en-US" sz="1400" dirty="0"/>
              <a:t/>
            </a:r>
            <a:br>
              <a:rPr lang="en-US" sz="1400" dirty="0"/>
            </a:br>
            <a:endParaRPr lang="en-US" sz="1400" dirty="0"/>
          </a:p>
        </p:txBody>
      </p:sp>
      <p:sp>
        <p:nvSpPr>
          <p:cNvPr id="4" name="TextBox 3"/>
          <p:cNvSpPr txBox="1"/>
          <p:nvPr/>
        </p:nvSpPr>
        <p:spPr>
          <a:xfrm>
            <a:off x="5491973" y="16495"/>
            <a:ext cx="3496387" cy="1169551"/>
          </a:xfrm>
          <a:prstGeom prst="rect">
            <a:avLst/>
          </a:prstGeom>
          <a:noFill/>
        </p:spPr>
        <p:txBody>
          <a:bodyPr wrap="square" rtlCol="0">
            <a:spAutoFit/>
          </a:bodyPr>
          <a:lstStyle/>
          <a:p>
            <a:pPr algn="r"/>
            <a:r>
              <a:rPr lang="pt-BR" sz="1400" b="1" dirty="0"/>
              <a:t>PEC 45/2019</a:t>
            </a:r>
            <a:r>
              <a:rPr lang="en-US" sz="1400" dirty="0"/>
              <a:t/>
            </a:r>
            <a:br>
              <a:rPr lang="en-US" sz="1400" dirty="0"/>
            </a:br>
            <a:r>
              <a:rPr lang="pt-BR" sz="1400" dirty="0"/>
              <a:t>Secretaria de Política Econômica </a:t>
            </a:r>
            <a:r>
              <a:rPr lang="pt-BR" sz="1400" dirty="0" smtClean="0"/>
              <a:t>no </a:t>
            </a:r>
            <a:r>
              <a:rPr lang="pt-BR" sz="1400" dirty="0"/>
              <a:t>governo Lula, Bernard </a:t>
            </a:r>
            <a:r>
              <a:rPr lang="pt-BR" sz="1400" dirty="0" err="1"/>
              <a:t>Appy</a:t>
            </a:r>
            <a:r>
              <a:rPr lang="en-US" sz="1400" dirty="0"/>
              <a:t/>
            </a:r>
            <a:br>
              <a:rPr lang="en-US" sz="1400" dirty="0"/>
            </a:br>
            <a:r>
              <a:rPr lang="pt-BR" sz="1400" b="1" dirty="0"/>
              <a:t>RELATOR </a:t>
            </a:r>
            <a:r>
              <a:rPr lang="pt-BR" sz="1400" dirty="0"/>
              <a:t>deputado </a:t>
            </a:r>
            <a:r>
              <a:rPr lang="pt-BR" sz="1400" b="1" dirty="0"/>
              <a:t>Baleia</a:t>
            </a:r>
            <a:r>
              <a:rPr lang="pt-BR" sz="1400" dirty="0"/>
              <a:t> </a:t>
            </a:r>
            <a:r>
              <a:rPr lang="pt-BR" sz="1400" dirty="0" smtClean="0"/>
              <a:t>Rossi</a:t>
            </a:r>
            <a:r>
              <a:rPr lang="en-US" sz="1400" dirty="0"/>
              <a:t/>
            </a:r>
            <a:br>
              <a:rPr lang="en-US" sz="1400" dirty="0"/>
            </a:br>
            <a:endParaRPr lang="en-US" sz="1400" dirty="0" smtClean="0"/>
          </a:p>
        </p:txBody>
      </p:sp>
      <p:pic>
        <p:nvPicPr>
          <p:cNvPr id="6" name="Content Placeholder 5"/>
          <p:cNvPicPr>
            <a:picLocks noGrp="1" noChangeAspect="1"/>
          </p:cNvPicPr>
          <p:nvPr>
            <p:ph idx="1"/>
          </p:nvPr>
        </p:nvPicPr>
        <p:blipFill rotWithShape="1">
          <a:blip r:embed="rId2"/>
          <a:srcRect l="-13458" t="-1489" r="-31944" b="1"/>
          <a:stretch/>
        </p:blipFill>
        <p:spPr>
          <a:xfrm>
            <a:off x="0" y="1237162"/>
            <a:ext cx="11582400" cy="5620838"/>
          </a:xfrm>
        </p:spPr>
      </p:pic>
    </p:spTree>
    <p:extLst>
      <p:ext uri="{BB962C8B-B14F-4D97-AF65-F5344CB8AC3E}">
        <p14:creationId xmlns:p14="http://schemas.microsoft.com/office/powerpoint/2010/main" val="1921882766"/>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08459" cy="1143000"/>
          </a:xfrm>
        </p:spPr>
        <p:txBody>
          <a:bodyPr/>
          <a:lstStyle/>
          <a:p>
            <a:pPr algn="l"/>
            <a:r>
              <a:rPr lang="pt-BR" sz="1400" b="1" dirty="0"/>
              <a:t>PEC</a:t>
            </a:r>
            <a:r>
              <a:rPr lang="pt-BR" sz="1400" b="1" baseline="30000" dirty="0"/>
              <a:t> </a:t>
            </a:r>
            <a:r>
              <a:rPr lang="pt-BR" sz="1400" b="1" dirty="0"/>
              <a:t> 293-A/2004 &amp; 110/2019</a:t>
            </a:r>
            <a:r>
              <a:rPr lang="en-US" sz="1400" dirty="0"/>
              <a:t/>
            </a:r>
            <a:br>
              <a:rPr lang="en-US" sz="1400" dirty="0"/>
            </a:br>
            <a:r>
              <a:rPr lang="pt-BR" sz="1400" dirty="0"/>
              <a:t>Economista ex-deputado e secretário da Fazenda do PR, Luiz Carlos Hauly (PSDB-PR)</a:t>
            </a:r>
            <a:r>
              <a:rPr lang="en-US" sz="1400" dirty="0"/>
              <a:t/>
            </a:r>
            <a:br>
              <a:rPr lang="en-US" sz="1400" dirty="0"/>
            </a:br>
            <a:r>
              <a:rPr lang="pt-BR" sz="1400" b="1" dirty="0"/>
              <a:t>PEC 110/2019</a:t>
            </a:r>
            <a:r>
              <a:rPr lang="en-US" sz="1400" dirty="0"/>
              <a:t/>
            </a:r>
            <a:br>
              <a:rPr lang="en-US" sz="1400" dirty="0"/>
            </a:br>
            <a:r>
              <a:rPr lang="pt-BR" sz="1400" dirty="0"/>
              <a:t>Presidente </a:t>
            </a:r>
            <a:r>
              <a:rPr lang="pt-BR" sz="1400" dirty="0" err="1"/>
              <a:t>Alcolumbre</a:t>
            </a:r>
            <a:r>
              <a:rPr lang="pt-BR" sz="1400" dirty="0"/>
              <a:t>/ Senador </a:t>
            </a:r>
            <a:r>
              <a:rPr lang="pt-BR" sz="1400" b="1" dirty="0"/>
              <a:t>RELATOR </a:t>
            </a:r>
            <a:r>
              <a:rPr lang="pt-BR" sz="1400" dirty="0"/>
              <a:t>Roberto </a:t>
            </a:r>
            <a:r>
              <a:rPr lang="pt-BR" sz="1400" dirty="0" smtClean="0"/>
              <a:t>Rocha</a:t>
            </a:r>
            <a:r>
              <a:rPr lang="pt-BR" sz="1400" dirty="0"/>
              <a:t> </a:t>
            </a:r>
            <a:r>
              <a:rPr lang="en-US" sz="1400" dirty="0"/>
              <a:t/>
            </a:r>
            <a:br>
              <a:rPr lang="en-US" sz="1400" dirty="0"/>
            </a:br>
            <a:endParaRPr lang="en-US" sz="1400" dirty="0"/>
          </a:p>
        </p:txBody>
      </p:sp>
      <p:sp>
        <p:nvSpPr>
          <p:cNvPr id="4" name="TextBox 3"/>
          <p:cNvSpPr txBox="1"/>
          <p:nvPr/>
        </p:nvSpPr>
        <p:spPr>
          <a:xfrm>
            <a:off x="5491973" y="16495"/>
            <a:ext cx="3496387" cy="1169551"/>
          </a:xfrm>
          <a:prstGeom prst="rect">
            <a:avLst/>
          </a:prstGeom>
          <a:noFill/>
        </p:spPr>
        <p:txBody>
          <a:bodyPr wrap="square" rtlCol="0">
            <a:spAutoFit/>
          </a:bodyPr>
          <a:lstStyle/>
          <a:p>
            <a:pPr algn="r"/>
            <a:r>
              <a:rPr lang="pt-BR" sz="1400" b="1" dirty="0"/>
              <a:t>PEC 45/2019</a:t>
            </a:r>
            <a:r>
              <a:rPr lang="en-US" sz="1400" dirty="0"/>
              <a:t/>
            </a:r>
            <a:br>
              <a:rPr lang="en-US" sz="1400" dirty="0"/>
            </a:br>
            <a:r>
              <a:rPr lang="pt-BR" sz="1400" dirty="0"/>
              <a:t>Secretaria de Política Econômica </a:t>
            </a:r>
            <a:r>
              <a:rPr lang="pt-BR" sz="1400" dirty="0" smtClean="0"/>
              <a:t>no </a:t>
            </a:r>
            <a:r>
              <a:rPr lang="pt-BR" sz="1400" dirty="0"/>
              <a:t>governo Lula, Bernard </a:t>
            </a:r>
            <a:r>
              <a:rPr lang="pt-BR" sz="1400" dirty="0" err="1"/>
              <a:t>Appy</a:t>
            </a:r>
            <a:r>
              <a:rPr lang="en-US" sz="1400" dirty="0"/>
              <a:t/>
            </a:r>
            <a:br>
              <a:rPr lang="en-US" sz="1400" dirty="0"/>
            </a:br>
            <a:r>
              <a:rPr lang="pt-BR" sz="1400" b="1" dirty="0"/>
              <a:t>RELATOR </a:t>
            </a:r>
            <a:r>
              <a:rPr lang="pt-BR" sz="1400" dirty="0"/>
              <a:t>deputado </a:t>
            </a:r>
            <a:r>
              <a:rPr lang="pt-BR" sz="1400" b="1" dirty="0"/>
              <a:t>Baleia</a:t>
            </a:r>
            <a:r>
              <a:rPr lang="pt-BR" sz="1400" dirty="0"/>
              <a:t> </a:t>
            </a:r>
            <a:r>
              <a:rPr lang="pt-BR" sz="1400" dirty="0" smtClean="0"/>
              <a:t>Rossi</a:t>
            </a:r>
            <a:r>
              <a:rPr lang="en-US" sz="1400" dirty="0"/>
              <a:t/>
            </a:r>
            <a:br>
              <a:rPr lang="en-US" sz="1400" dirty="0"/>
            </a:br>
            <a:endParaRPr lang="en-US" sz="1400" dirty="0" smtClean="0"/>
          </a:p>
        </p:txBody>
      </p:sp>
      <p:pic>
        <p:nvPicPr>
          <p:cNvPr id="5" name="Content Placeholder 4"/>
          <p:cNvPicPr>
            <a:picLocks noGrp="1" noChangeAspect="1"/>
          </p:cNvPicPr>
          <p:nvPr>
            <p:ph idx="1"/>
          </p:nvPr>
        </p:nvPicPr>
        <p:blipFill rotWithShape="1">
          <a:blip r:embed="rId2"/>
          <a:srcRect l="-3459" t="-2174" r="-6964" b="-3649"/>
          <a:stretch/>
        </p:blipFill>
        <p:spPr>
          <a:xfrm>
            <a:off x="0" y="1237162"/>
            <a:ext cx="11582400" cy="5620838"/>
          </a:xfrm>
        </p:spPr>
      </p:pic>
    </p:spTree>
    <p:extLst>
      <p:ext uri="{BB962C8B-B14F-4D97-AF65-F5344CB8AC3E}">
        <p14:creationId xmlns:p14="http://schemas.microsoft.com/office/powerpoint/2010/main" val="1474808677"/>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2238"/>
            <a:ext cx="10972800" cy="1143000"/>
          </a:xfrm>
        </p:spPr>
        <p:txBody>
          <a:bodyPr/>
          <a:lstStyle/>
          <a:p>
            <a:pPr algn="l"/>
            <a:r>
              <a:rPr lang="pt-BR" b="1" dirty="0"/>
              <a:t>NOTA EPLICATIVA RESUMIDA</a:t>
            </a:r>
          </a:p>
        </p:txBody>
      </p:sp>
      <p:sp>
        <p:nvSpPr>
          <p:cNvPr id="3" name="Espaço Reservado para Conteúdo 2"/>
          <p:cNvSpPr>
            <a:spLocks noGrp="1"/>
          </p:cNvSpPr>
          <p:nvPr>
            <p:ph idx="1"/>
          </p:nvPr>
        </p:nvSpPr>
        <p:spPr>
          <a:xfrm>
            <a:off x="281354" y="1576760"/>
            <a:ext cx="10972800" cy="4525963"/>
          </a:xfrm>
        </p:spPr>
        <p:txBody>
          <a:bodyPr/>
          <a:lstStyle/>
          <a:p>
            <a:r>
              <a:rPr lang="pt-BR" sz="2800" b="1" dirty="0"/>
              <a:t>A PROPOSTA DE REFORMA TRIBUTÁRIA PEC 293-A/04: REENGENHARIA TECNOLÓGICA, FRATERNA E SOLIDÁRIA</a:t>
            </a:r>
            <a:r>
              <a:rPr lang="pt-BR" sz="2800" dirty="0"/>
              <a:t/>
            </a:r>
            <a:br>
              <a:rPr lang="pt-BR" sz="2800" dirty="0"/>
            </a:br>
            <a:r>
              <a:rPr lang="pt-BR" sz="2800" dirty="0"/>
              <a:t/>
            </a:r>
            <a:br>
              <a:rPr lang="pt-BR" sz="2800" dirty="0"/>
            </a:br>
            <a:r>
              <a:rPr lang="pt-BR" sz="2800" b="1" dirty="0"/>
              <a:t>REGRA DE OURO: </a:t>
            </a:r>
            <a:r>
              <a:rPr lang="pt-BR" sz="2800" dirty="0"/>
              <a:t>NÃO AUMENTAR CARGA TRIBUTÁRIA </a:t>
            </a:r>
            <a:br>
              <a:rPr lang="pt-BR" sz="2800" dirty="0"/>
            </a:br>
            <a:r>
              <a:rPr lang="pt-BR" sz="2800" b="1" dirty="0"/>
              <a:t>PILARES</a:t>
            </a:r>
            <a:r>
              <a:rPr lang="pt-BR" sz="2800" dirty="0"/>
              <a:t>: SIMPLIFICAÇÃO + TECNOLOGIA + JUSTIÇA SOCIAL</a:t>
            </a:r>
            <a:br>
              <a:rPr lang="pt-BR" sz="2800" dirty="0"/>
            </a:br>
            <a:r>
              <a:rPr lang="pt-BR" sz="2800" dirty="0"/>
              <a:t>Proposta de modelo </a:t>
            </a:r>
            <a:r>
              <a:rPr lang="pt-BR" sz="2800" b="1" dirty="0"/>
              <a:t>IVA CLÁSSICO. </a:t>
            </a:r>
            <a:br>
              <a:rPr lang="pt-BR" sz="2800" b="1" dirty="0"/>
            </a:br>
            <a:endParaRPr lang="pt-BR" sz="2800" b="1" dirty="0"/>
          </a:p>
          <a:p>
            <a:r>
              <a:rPr lang="pt-BR" sz="2800" b="1" dirty="0"/>
              <a:t>A seguir, os 17 pontos principais da proposta de reengenharia tributária tecnológica, fraterna e solidária:</a:t>
            </a:r>
          </a:p>
          <a:p>
            <a:endParaRPr lang="pt-BR" sz="2800" dirty="0"/>
          </a:p>
        </p:txBody>
      </p:sp>
    </p:spTree>
    <p:extLst>
      <p:ext uri="{BB962C8B-B14F-4D97-AF65-F5344CB8AC3E}">
        <p14:creationId xmlns:p14="http://schemas.microsoft.com/office/powerpoint/2010/main" val="1571494187"/>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2238"/>
            <a:ext cx="10972800" cy="1143000"/>
          </a:xfrm>
        </p:spPr>
        <p:txBody>
          <a:bodyPr/>
          <a:lstStyle/>
          <a:p>
            <a:pPr algn="l"/>
            <a:r>
              <a:rPr lang="pt-BR" b="1" dirty="0"/>
              <a:t>NOTA EPLICATIVA RESUMIDA</a:t>
            </a:r>
          </a:p>
        </p:txBody>
      </p:sp>
      <p:sp>
        <p:nvSpPr>
          <p:cNvPr id="3" name="Espaço Reservado para Conteúdo 2"/>
          <p:cNvSpPr>
            <a:spLocks noGrp="1"/>
          </p:cNvSpPr>
          <p:nvPr>
            <p:ph idx="1"/>
          </p:nvPr>
        </p:nvSpPr>
        <p:spPr>
          <a:xfrm>
            <a:off x="281354" y="1576760"/>
            <a:ext cx="10972800" cy="4525963"/>
          </a:xfrm>
        </p:spPr>
        <p:txBody>
          <a:bodyPr/>
          <a:lstStyle/>
          <a:p>
            <a:r>
              <a:rPr lang="pt-BR" sz="1800" b="1" dirty="0"/>
              <a:t>SIMPLIFICAÇÃO DA BASE CONSUMO</a:t>
            </a:r>
            <a:r>
              <a:rPr lang="pt-BR" sz="1800" dirty="0"/>
              <a:t>:</a:t>
            </a:r>
            <a:br>
              <a:rPr lang="pt-BR" sz="1800" dirty="0"/>
            </a:br>
            <a:r>
              <a:rPr lang="pt-BR" sz="1800" dirty="0"/>
              <a:t>1 – Imposto de Bens e Serviços nacional (IBS), no destino, com alíquota por fora e a extinção de 9 tributos (</a:t>
            </a:r>
            <a:r>
              <a:rPr lang="pt-BR" sz="1800" dirty="0" err="1"/>
              <a:t>iss</a:t>
            </a:r>
            <a:r>
              <a:rPr lang="pt-BR" sz="1800" dirty="0"/>
              <a:t>, </a:t>
            </a:r>
            <a:r>
              <a:rPr lang="pt-BR" sz="1800" dirty="0" err="1"/>
              <a:t>icms</a:t>
            </a:r>
            <a:r>
              <a:rPr lang="pt-BR" sz="1800" dirty="0"/>
              <a:t>, </a:t>
            </a:r>
            <a:r>
              <a:rPr lang="pt-BR" sz="1800" dirty="0" err="1"/>
              <a:t>ipi</a:t>
            </a:r>
            <a:r>
              <a:rPr lang="pt-BR" sz="1800" dirty="0"/>
              <a:t>, </a:t>
            </a:r>
            <a:r>
              <a:rPr lang="pt-BR" sz="1800" dirty="0" err="1"/>
              <a:t>pis</a:t>
            </a:r>
            <a:r>
              <a:rPr lang="pt-BR" sz="1800" dirty="0"/>
              <a:t>, </a:t>
            </a:r>
            <a:r>
              <a:rPr lang="pt-BR" sz="1800" dirty="0" err="1"/>
              <a:t>pasep</a:t>
            </a:r>
            <a:r>
              <a:rPr lang="pt-BR" sz="1800" dirty="0"/>
              <a:t>, </a:t>
            </a:r>
            <a:r>
              <a:rPr lang="pt-BR" sz="1800" dirty="0" err="1"/>
              <a:t>cofins</a:t>
            </a:r>
            <a:r>
              <a:rPr lang="pt-BR" sz="1800" dirty="0"/>
              <a:t>, </a:t>
            </a:r>
            <a:r>
              <a:rPr lang="pt-BR" sz="1800" dirty="0" err="1"/>
              <a:t>cid</a:t>
            </a:r>
            <a:r>
              <a:rPr lang="pt-BR" sz="1800" dirty="0"/>
              <a:t>, </a:t>
            </a:r>
            <a:r>
              <a:rPr lang="pt-BR" sz="1800" dirty="0" err="1"/>
              <a:t>iof</a:t>
            </a:r>
            <a:r>
              <a:rPr lang="pt-BR" sz="1800" dirty="0"/>
              <a:t> e salário educação)</a:t>
            </a:r>
            <a:br>
              <a:rPr lang="pt-BR" sz="1800" dirty="0"/>
            </a:br>
            <a:r>
              <a:rPr lang="pt-BR" sz="1800" dirty="0"/>
              <a:t/>
            </a:r>
            <a:br>
              <a:rPr lang="pt-BR" sz="1800" dirty="0"/>
            </a:br>
            <a:r>
              <a:rPr lang="pt-BR" sz="1800" dirty="0"/>
              <a:t>2 - Autoriza, ainda, a cobrança do </a:t>
            </a:r>
            <a:r>
              <a:rPr lang="pt-BR" sz="1800" dirty="0" err="1"/>
              <a:t>inss</a:t>
            </a:r>
            <a:r>
              <a:rPr lang="pt-BR" sz="1800" dirty="0"/>
              <a:t> patronal no </a:t>
            </a:r>
            <a:r>
              <a:rPr lang="pt-BR" sz="1800" dirty="0" err="1"/>
              <a:t>iva</a:t>
            </a:r>
            <a:r>
              <a:rPr lang="pt-BR" sz="1800" dirty="0"/>
              <a:t>/</a:t>
            </a:r>
            <a:r>
              <a:rPr lang="pt-BR" sz="1800" dirty="0" err="1"/>
              <a:t>ibs</a:t>
            </a:r>
            <a:r>
              <a:rPr lang="pt-BR" sz="1800" dirty="0"/>
              <a:t> podendo até zerar a alíquota patronal da folha de pagamentos (ou seja, pode extinguir até 10 tributos).</a:t>
            </a:r>
            <a:br>
              <a:rPr lang="pt-BR" sz="1800" dirty="0"/>
            </a:br>
            <a:r>
              <a:rPr lang="pt-BR" sz="1800" dirty="0"/>
              <a:t>   </a:t>
            </a:r>
            <a:br>
              <a:rPr lang="pt-BR" sz="1800" dirty="0"/>
            </a:br>
            <a:r>
              <a:rPr lang="pt-BR" sz="1800" dirty="0"/>
              <a:t>3- Imposto Seletivo (ISE), monofásico, federal sobre:</a:t>
            </a:r>
            <a:br>
              <a:rPr lang="pt-BR" sz="1800" dirty="0"/>
            </a:br>
            <a:r>
              <a:rPr lang="pt-BR" sz="1800" dirty="0"/>
              <a:t>energia elétrica, combustíveis, telecomunicações, cigarros e bebidas e veículos (6 itens dos mais de 1 milhão de bens/serviços tributáveis da base consumo) </a:t>
            </a:r>
            <a:br>
              <a:rPr lang="pt-BR" sz="1800" dirty="0"/>
            </a:br>
            <a:r>
              <a:rPr lang="pt-BR" sz="1800" dirty="0"/>
              <a:t>4- DIMINUI A CUMULATIVIDADE:</a:t>
            </a:r>
            <a:br>
              <a:rPr lang="pt-BR" sz="1800" dirty="0"/>
            </a:br>
            <a:r>
              <a:rPr lang="pt-BR" sz="1800" dirty="0"/>
              <a:t>50% da </a:t>
            </a:r>
            <a:r>
              <a:rPr lang="pt-BR" sz="1800" dirty="0" err="1"/>
              <a:t>aliquota</a:t>
            </a:r>
            <a:r>
              <a:rPr lang="pt-BR" sz="1800" dirty="0"/>
              <a:t> da energia elétrica, dos combustíveis e das telecomunicações será cobrada no </a:t>
            </a:r>
            <a:r>
              <a:rPr lang="pt-BR" sz="1800" dirty="0" err="1"/>
              <a:t>iva</a:t>
            </a:r>
            <a:r>
              <a:rPr lang="pt-BR" sz="1800" dirty="0"/>
              <a:t>/</a:t>
            </a:r>
            <a:r>
              <a:rPr lang="pt-BR" sz="1800" dirty="0" err="1"/>
              <a:t>ibs</a:t>
            </a:r>
            <a:r>
              <a:rPr lang="pt-BR" sz="1800" dirty="0"/>
              <a:t> (estados + municípios) e 50% no ISE;</a:t>
            </a:r>
          </a:p>
          <a:p>
            <a:pPr marL="0" indent="0">
              <a:buNone/>
            </a:pPr>
            <a:r>
              <a:rPr lang="pt-BR" sz="1800" dirty="0"/>
              <a:t>	</a:t>
            </a:r>
            <a:br>
              <a:rPr lang="pt-BR" sz="1800" dirty="0"/>
            </a:br>
            <a:r>
              <a:rPr lang="pt-BR" sz="1800" dirty="0"/>
              <a:t>     5 – SOLUÇÃO PARA </a:t>
            </a:r>
            <a:r>
              <a:rPr lang="pt-BR" sz="1800" b="1" dirty="0"/>
              <a:t>ZONA FRANCA DE MANAUS</a:t>
            </a:r>
            <a:r>
              <a:rPr lang="pt-BR" sz="1800" dirty="0"/>
              <a:t>: o texto da PEC 293-A da tratamento para a Zona Franca de Manaus, construído em conjunto com os atores da região.</a:t>
            </a:r>
            <a:br>
              <a:rPr lang="pt-BR" sz="1800" dirty="0"/>
            </a:br>
            <a:endParaRPr lang="pt-BR" sz="1800" dirty="0"/>
          </a:p>
        </p:txBody>
      </p:sp>
    </p:spTree>
    <p:extLst>
      <p:ext uri="{BB962C8B-B14F-4D97-AF65-F5344CB8AC3E}">
        <p14:creationId xmlns:p14="http://schemas.microsoft.com/office/powerpoint/2010/main" val="1628726090"/>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2238"/>
            <a:ext cx="10972800" cy="1143000"/>
          </a:xfrm>
        </p:spPr>
        <p:txBody>
          <a:bodyPr/>
          <a:lstStyle/>
          <a:p>
            <a:pPr algn="l"/>
            <a:r>
              <a:rPr lang="pt-BR" b="1" dirty="0"/>
              <a:t>NOTA EPLICATIVA RESUMIDA</a:t>
            </a:r>
          </a:p>
        </p:txBody>
      </p:sp>
      <p:sp>
        <p:nvSpPr>
          <p:cNvPr id="3" name="Espaço Reservado para Conteúdo 2"/>
          <p:cNvSpPr>
            <a:spLocks noGrp="1"/>
          </p:cNvSpPr>
          <p:nvPr>
            <p:ph idx="1"/>
          </p:nvPr>
        </p:nvSpPr>
        <p:spPr>
          <a:xfrm>
            <a:off x="281354" y="1576760"/>
            <a:ext cx="10972800" cy="4525963"/>
          </a:xfrm>
        </p:spPr>
        <p:txBody>
          <a:bodyPr/>
          <a:lstStyle/>
          <a:p>
            <a:r>
              <a:rPr lang="pt-BR" sz="1800" b="1" dirty="0"/>
              <a:t>TECNOLOGIA 5.0 NA COBRANÇA DO IVA/IBS</a:t>
            </a:r>
          </a:p>
          <a:p>
            <a:pPr marL="0" indent="0">
              <a:buNone/>
            </a:pPr>
            <a:r>
              <a:rPr lang="pt-BR" sz="1800" b="1" dirty="0"/>
              <a:t/>
            </a:r>
            <a:br>
              <a:rPr lang="pt-BR" sz="1800" b="1" dirty="0"/>
            </a:br>
            <a:r>
              <a:rPr lang="pt-BR" sz="1800" dirty="0"/>
              <a:t>6 - Cobrança eletrônica, no modelo ABUHAB: Imposto retido no ato de cada transação de compra/venda, gerando um crédito financeiro, pondo FIM á burocracia declaratória de hoje. O imposto será distribuído automaticamente para a união, estados e municípios, conforme índice previamente estabelecidos</a:t>
            </a:r>
          </a:p>
          <a:p>
            <a:pPr marL="0" indent="0">
              <a:buNone/>
            </a:pPr>
            <a:r>
              <a:rPr lang="pt-BR" sz="1800" dirty="0"/>
              <a:t/>
            </a:r>
            <a:br>
              <a:rPr lang="pt-BR" sz="1800" dirty="0"/>
            </a:br>
            <a:r>
              <a:rPr lang="pt-BR" sz="1800" dirty="0"/>
              <a:t>7 - 1 ano de teste do novo modelo de cobrança unificado e 4 anos para implantação;</a:t>
            </a:r>
          </a:p>
          <a:p>
            <a:pPr marL="0" indent="0">
              <a:buNone/>
            </a:pPr>
            <a:r>
              <a:rPr lang="pt-BR" sz="1800" dirty="0"/>
              <a:t/>
            </a:r>
            <a:br>
              <a:rPr lang="pt-BR" sz="1800" dirty="0"/>
            </a:br>
            <a:r>
              <a:rPr lang="pt-BR" sz="1800" dirty="0"/>
              <a:t>8 - Garantia de tratamento diferenciado para as Micro e Pequenas Empresas</a:t>
            </a:r>
          </a:p>
        </p:txBody>
      </p:sp>
    </p:spTree>
    <p:extLst>
      <p:ext uri="{BB962C8B-B14F-4D97-AF65-F5344CB8AC3E}">
        <p14:creationId xmlns:p14="http://schemas.microsoft.com/office/powerpoint/2010/main" val="531543279"/>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2238"/>
            <a:ext cx="10972800" cy="1143000"/>
          </a:xfrm>
        </p:spPr>
        <p:txBody>
          <a:bodyPr/>
          <a:lstStyle/>
          <a:p>
            <a:pPr algn="l"/>
            <a:r>
              <a:rPr lang="pt-BR" b="1" dirty="0"/>
              <a:t>NOTA EPLICATIVA RESUMIDA</a:t>
            </a:r>
          </a:p>
        </p:txBody>
      </p:sp>
      <p:sp>
        <p:nvSpPr>
          <p:cNvPr id="3" name="Espaço Reservado para Conteúdo 2"/>
          <p:cNvSpPr>
            <a:spLocks noGrp="1"/>
          </p:cNvSpPr>
          <p:nvPr>
            <p:ph idx="1"/>
          </p:nvPr>
        </p:nvSpPr>
        <p:spPr>
          <a:xfrm>
            <a:off x="281354" y="1576760"/>
            <a:ext cx="10972800" cy="4525963"/>
          </a:xfrm>
        </p:spPr>
        <p:txBody>
          <a:bodyPr/>
          <a:lstStyle/>
          <a:p>
            <a:r>
              <a:rPr lang="pt-BR" sz="1800" b="1" dirty="0"/>
              <a:t>IVA/IBS SOLIDÁRIO/FRATERNO</a:t>
            </a:r>
            <a:endParaRPr lang="pt-BR" sz="1800" dirty="0"/>
          </a:p>
          <a:p>
            <a:pPr marL="0" indent="0">
              <a:buNone/>
            </a:pPr>
            <a:r>
              <a:rPr lang="pt-BR" sz="1800" dirty="0"/>
              <a:t>9 - As alíquotas serão padronizadas Nacionalmente, podendo ter alíquotas reduzidas ou zeradas de </a:t>
            </a:r>
            <a:r>
              <a:rPr lang="pt-BR" sz="1800" dirty="0" err="1"/>
              <a:t>ítens</a:t>
            </a:r>
            <a:r>
              <a:rPr lang="pt-BR" sz="1800" dirty="0"/>
              <a:t> essenciais, tais como: </a:t>
            </a:r>
            <a:r>
              <a:rPr lang="pt-BR" sz="1800" b="1" dirty="0"/>
              <a:t>8</a:t>
            </a:r>
            <a:r>
              <a:rPr lang="pt-BR" sz="1800" dirty="0"/>
              <a:t> - Remédios e comidas para reduzir os preços e aumentar o poder aquisitivo das classes C, D e </a:t>
            </a:r>
            <a:r>
              <a:rPr lang="pt-BR" sz="1800" dirty="0" err="1"/>
              <a:t>E</a:t>
            </a:r>
            <a:r>
              <a:rPr lang="pt-BR" sz="1800" dirty="0"/>
              <a:t>;</a:t>
            </a:r>
          </a:p>
          <a:p>
            <a:pPr marL="0" indent="0">
              <a:buNone/>
            </a:pPr>
            <a:r>
              <a:rPr lang="pt-BR" sz="1800" dirty="0"/>
              <a:t/>
            </a:r>
            <a:br>
              <a:rPr lang="pt-BR" sz="1800" dirty="0"/>
            </a:br>
            <a:r>
              <a:rPr lang="pt-BR" sz="1800" dirty="0"/>
              <a:t>10 - Previsão de devolução impostos para as pessoas/famílias de baixa renda = Aumento do poder aquisitivo das classes C, D e </a:t>
            </a:r>
            <a:r>
              <a:rPr lang="pt-BR" sz="1800" dirty="0" err="1"/>
              <a:t>E</a:t>
            </a:r>
            <a:r>
              <a:rPr lang="pt-BR" sz="1800" dirty="0"/>
              <a:t>;</a:t>
            </a:r>
          </a:p>
          <a:p>
            <a:pPr marL="0" indent="0">
              <a:buNone/>
            </a:pPr>
            <a:r>
              <a:rPr lang="pt-BR" sz="1800" dirty="0"/>
              <a:t/>
            </a:r>
            <a:br>
              <a:rPr lang="pt-BR" sz="1800" dirty="0"/>
            </a:br>
            <a:r>
              <a:rPr lang="pt-BR" sz="1800" dirty="0"/>
              <a:t>11 - Transporte urbano, saneamento básico e educação também terão alíquotas reduzidas.</a:t>
            </a:r>
            <a:br>
              <a:rPr lang="pt-BR" sz="1800" dirty="0"/>
            </a:br>
            <a:endParaRPr lang="pt-BR" sz="1800" dirty="0"/>
          </a:p>
        </p:txBody>
      </p:sp>
    </p:spTree>
    <p:extLst>
      <p:ext uri="{BB962C8B-B14F-4D97-AF65-F5344CB8AC3E}">
        <p14:creationId xmlns:p14="http://schemas.microsoft.com/office/powerpoint/2010/main" val="3408766222"/>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2238"/>
            <a:ext cx="10972800" cy="1143000"/>
          </a:xfrm>
        </p:spPr>
        <p:txBody>
          <a:bodyPr/>
          <a:lstStyle/>
          <a:p>
            <a:pPr algn="l"/>
            <a:r>
              <a:rPr lang="pt-BR" b="1" dirty="0"/>
              <a:t>NOTA EPLICATIVA RESUMIDA</a:t>
            </a:r>
          </a:p>
        </p:txBody>
      </p:sp>
      <p:sp>
        <p:nvSpPr>
          <p:cNvPr id="3" name="Espaço Reservado para Conteúdo 2"/>
          <p:cNvSpPr>
            <a:spLocks noGrp="1"/>
          </p:cNvSpPr>
          <p:nvPr>
            <p:ph idx="1"/>
          </p:nvPr>
        </p:nvSpPr>
        <p:spPr>
          <a:xfrm>
            <a:off x="281354" y="1576760"/>
            <a:ext cx="10972800" cy="4525963"/>
          </a:xfrm>
        </p:spPr>
        <p:txBody>
          <a:bodyPr/>
          <a:lstStyle/>
          <a:p>
            <a:r>
              <a:rPr lang="pt-BR" sz="1800" b="1" dirty="0"/>
              <a:t>FORTALECIMENTO DOS ESTADOS E MUNICÍPIOS</a:t>
            </a:r>
            <a:r>
              <a:rPr lang="pt-BR" sz="1800" dirty="0"/>
              <a:t/>
            </a:r>
            <a:br>
              <a:rPr lang="pt-BR" sz="1800" dirty="0"/>
            </a:br>
            <a:r>
              <a:rPr lang="pt-BR" sz="1800" dirty="0"/>
              <a:t>12 - COMITÊ GESTOR do IVA/IBS com comando ESTADUAL e MUNICIPAL, COM transição para os auditores Municipais, Estaduais e Federais do modelo velho para o novo (Criação da Escola Fazendária)</a:t>
            </a:r>
            <a:br>
              <a:rPr lang="pt-BR" sz="1800" dirty="0"/>
            </a:br>
            <a:r>
              <a:rPr lang="pt-BR" sz="1800" dirty="0"/>
              <a:t>13 – Até no máximo 15 anos de transição da origem/destino. Dando tempo para os Estados e Municípios agregarem gradativamente os valores adicionados no destino.</a:t>
            </a:r>
          </a:p>
          <a:p>
            <a:r>
              <a:rPr lang="pt-BR" sz="1800" b="1" dirty="0"/>
              <a:t>MUNICIPALISMO FORTE</a:t>
            </a:r>
            <a:r>
              <a:rPr lang="pt-BR" sz="1800" dirty="0"/>
              <a:t/>
            </a:r>
            <a:br>
              <a:rPr lang="pt-BR" sz="1800" dirty="0"/>
            </a:br>
            <a:r>
              <a:rPr lang="pt-BR" sz="1800" dirty="0"/>
              <a:t>14 - Aumento de transferências de  50% do IPVA e de 100% do ITCMD para os Municípios (= ganho equivalente a 30% do FPM)</a:t>
            </a:r>
          </a:p>
          <a:p>
            <a:r>
              <a:rPr lang="pt-BR" sz="1600" b="1" dirty="0"/>
              <a:t>DIMINUINDO AS DESIQUALDADES ENTRE ESTADOS E MUNICÍPIOS</a:t>
            </a:r>
            <a:br>
              <a:rPr lang="pt-BR" sz="1600" b="1" dirty="0"/>
            </a:br>
            <a:r>
              <a:rPr lang="pt-BR" sz="1800" dirty="0"/>
              <a:t>15 - Criação de um FUNDO DE EQUALIZAÇÃO DE RECEITAS PER CAPITAS para os Estados e Municípios mais pobres. Mantêm os atuais Fundos Regionais.</a:t>
            </a:r>
          </a:p>
          <a:p>
            <a:r>
              <a:rPr lang="pt-BR" sz="1800" b="1" dirty="0"/>
              <a:t>ESTIMULO Á INDUSTRIALIZAÇÃO E COMPETITIVIDADE PARA AS EMPRESAS</a:t>
            </a:r>
            <a:br>
              <a:rPr lang="pt-BR" sz="1800" b="1" dirty="0"/>
            </a:br>
            <a:r>
              <a:rPr lang="pt-BR" sz="1800" dirty="0"/>
              <a:t>16 - Bens do ativo fixo (máquinas e equipamentos) terão alíquotas zero ou 100% dos créditos devolvidos imediatamente = aumento da capacidade de novos investimentos</a:t>
            </a:r>
          </a:p>
          <a:p>
            <a:r>
              <a:rPr lang="pt-BR" sz="1800" b="1" dirty="0"/>
              <a:t>BASE RENDA</a:t>
            </a:r>
            <a:r>
              <a:rPr lang="pt-BR" sz="1800" dirty="0"/>
              <a:t/>
            </a:r>
            <a:br>
              <a:rPr lang="pt-BR" sz="1800" dirty="0"/>
            </a:br>
            <a:r>
              <a:rPr lang="pt-BR" sz="1800" dirty="0"/>
              <a:t>17- Extingue a CSLL e fica só o IR PROGRESSIVO</a:t>
            </a:r>
          </a:p>
          <a:p>
            <a:pPr marL="0" indent="0">
              <a:buNone/>
            </a:pPr>
            <a:r>
              <a:rPr lang="pt-BR" sz="2000" dirty="0"/>
              <a:t/>
            </a:r>
            <a:br>
              <a:rPr lang="pt-BR" sz="2000" dirty="0"/>
            </a:br>
            <a:endParaRPr lang="pt-BR" sz="2000" dirty="0"/>
          </a:p>
        </p:txBody>
      </p:sp>
    </p:spTree>
    <p:extLst>
      <p:ext uri="{BB962C8B-B14F-4D97-AF65-F5344CB8AC3E}">
        <p14:creationId xmlns:p14="http://schemas.microsoft.com/office/powerpoint/2010/main" val="929499173"/>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77" y="122238"/>
            <a:ext cx="10972800" cy="1143000"/>
          </a:xfrm>
        </p:spPr>
        <p:txBody>
          <a:bodyPr/>
          <a:lstStyle/>
          <a:p>
            <a:pPr algn="l"/>
            <a:r>
              <a:rPr lang="pt-BR" b="1" dirty="0"/>
              <a:t>NOTA EPLICATIVA RESUMIDA</a:t>
            </a:r>
          </a:p>
        </p:txBody>
      </p:sp>
      <p:sp>
        <p:nvSpPr>
          <p:cNvPr id="3" name="Espaço Reservado para Conteúdo 2"/>
          <p:cNvSpPr>
            <a:spLocks noGrp="1"/>
          </p:cNvSpPr>
          <p:nvPr>
            <p:ph idx="1"/>
          </p:nvPr>
        </p:nvSpPr>
        <p:spPr>
          <a:xfrm>
            <a:off x="281354" y="1576760"/>
            <a:ext cx="10972800" cy="4525963"/>
          </a:xfrm>
        </p:spPr>
        <p:txBody>
          <a:bodyPr/>
          <a:lstStyle/>
          <a:p>
            <a:r>
              <a:rPr lang="pt-BR" sz="1800" b="1" dirty="0"/>
              <a:t>EM RESUMO</a:t>
            </a:r>
            <a:r>
              <a:rPr lang="pt-BR" sz="1800" dirty="0"/>
              <a:t>, a proposta de reengenharia rompe com o velho modelo tributário que é uma das principais causas do pífio crescimento econômico do Brasil em comparação com a média mundial (-4% do BR frente ao crescimento médio de 19,1% do mundo nos últimos 5 anos). Contempla uma mudança ampla, uma vez que todas as demais mudanças legislativas paliativas ou pontuais acabaram contribuindo ainda mais para o aumento da carga tributária e da burocracia do que chamo de “atual manicômio jurídico tributário e </a:t>
            </a:r>
            <a:r>
              <a:rPr lang="pt-BR" sz="1800" dirty="0" err="1"/>
              <a:t>frankenstein</a:t>
            </a:r>
            <a:r>
              <a:rPr lang="pt-BR" sz="1800" dirty="0"/>
              <a:t> funcional. Que é pesado e lerdo”.</a:t>
            </a:r>
          </a:p>
          <a:p>
            <a:r>
              <a:rPr lang="pt-BR" sz="1800" dirty="0"/>
              <a:t>	Não se trata de uma proposta </a:t>
            </a:r>
            <a:r>
              <a:rPr lang="pt-BR" sz="1800" dirty="0" err="1"/>
              <a:t>pessoalista</a:t>
            </a:r>
            <a:r>
              <a:rPr lang="pt-BR" sz="1800" dirty="0"/>
              <a:t>, acadêmica ou criação ímpar. É fruto de 32 anos de estudos como economista, secretário da fazenda do estado do Paraná por duas vezes e 28 anos de atuação, como deputado federal, forte em todas as discussões na comissão de finanças e tributação que me deu a experiência de ser autor ou autor das mais importantes leis tributárias (Lei do </a:t>
            </a:r>
            <a:r>
              <a:rPr lang="pt-BR" sz="1800" dirty="0" err="1"/>
              <a:t>SuperSimples</a:t>
            </a:r>
            <a:r>
              <a:rPr lang="pt-BR" sz="1800" dirty="0"/>
              <a:t>, Lei </a:t>
            </a:r>
            <a:r>
              <a:rPr lang="pt-BR" sz="1800" dirty="0" err="1"/>
              <a:t>Khandir</a:t>
            </a:r>
            <a:r>
              <a:rPr lang="pt-BR" sz="1800" dirty="0"/>
              <a:t>, Lei das </a:t>
            </a:r>
            <a:r>
              <a:rPr lang="pt-BR" sz="1800" dirty="0" err="1"/>
              <a:t>SAs</a:t>
            </a:r>
            <a:r>
              <a:rPr lang="pt-BR" sz="1800" dirty="0"/>
              <a:t> entre outras). Bem como de um trabalho de quase 3 anos como relator da reforma tributária que contemplou uma ampla e exaustiva negociação com todos setores da economia em mais de 170 apresentações da proposta por 23 Estados e mais de 500 reuniões técnicas resultando numa proposta que contempla o que há de mais moderno nos sistemas tributários ao redor do mundo e tendo sido aprovada por UNANIMIDADE (dado o amplo debate) na comissão especial em dezembro de 2018 e, inclusive, tendo apensada propostas similares vide a </a:t>
            </a:r>
            <a:r>
              <a:rPr lang="pt-BR" sz="1800" dirty="0" err="1"/>
              <a:t>CCiF</a:t>
            </a:r>
            <a:r>
              <a:rPr lang="pt-BR" sz="1800" dirty="0"/>
              <a:t>/</a:t>
            </a:r>
            <a:r>
              <a:rPr lang="pt-BR" sz="1800" dirty="0" err="1"/>
              <a:t>Appy</a:t>
            </a:r>
            <a:r>
              <a:rPr lang="pt-BR" sz="1800" dirty="0"/>
              <a:t>, estando apta para ser levada á votação no Senado e na Câmara. Economizando tempo da população </a:t>
            </a:r>
          </a:p>
        </p:txBody>
      </p:sp>
    </p:spTree>
    <p:extLst>
      <p:ext uri="{BB962C8B-B14F-4D97-AF65-F5344CB8AC3E}">
        <p14:creationId xmlns:p14="http://schemas.microsoft.com/office/powerpoint/2010/main" val="76466322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334435" y="139700"/>
            <a:ext cx="976054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sz="3000" b="1" dirty="0">
                <a:latin typeface="Arial" panose="020B0604020202020204" pitchFamily="34" charset="0"/>
                <a:cs typeface="Arial" panose="020B0604020202020204" pitchFamily="34" charset="0"/>
              </a:rPr>
              <a:t>  </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
            </a:r>
            <a:br>
              <a:rPr lang="en-US" sz="3000" b="1" dirty="0">
                <a:latin typeface="Arial" panose="020B0604020202020204" pitchFamily="34" charset="0"/>
                <a:cs typeface="Arial" panose="020B0604020202020204" pitchFamily="34" charset="0"/>
              </a:rPr>
            </a:br>
            <a:endParaRPr lang="pt-BR" sz="3000" b="1" dirty="0">
              <a:latin typeface="Arial" panose="020B0604020202020204" pitchFamily="34" charset="0"/>
              <a:cs typeface="Arial" panose="020B0604020202020204" pitchFamily="34" charset="0"/>
            </a:endParaRPr>
          </a:p>
        </p:txBody>
      </p:sp>
      <p:sp>
        <p:nvSpPr>
          <p:cNvPr id="654339" name="Rectangle 3"/>
          <p:cNvSpPr>
            <a:spLocks noChangeArrowheads="1"/>
          </p:cNvSpPr>
          <p:nvPr/>
        </p:nvSpPr>
        <p:spPr bwMode="auto">
          <a:xfrm>
            <a:off x="0" y="1313411"/>
            <a:ext cx="12192000" cy="5544589"/>
          </a:xfrm>
          <a:prstGeom prst="rect">
            <a:avLst/>
          </a:prstGeom>
          <a:noFill/>
          <a:ln w="9525">
            <a:noFill/>
            <a:miter lim="800000"/>
            <a:headEnd/>
            <a:tailEnd/>
          </a:ln>
          <a:effectLst/>
        </p:spPr>
        <p:txBody>
          <a:bodyPr/>
          <a:lstStyle>
            <a:lvl1pPr marL="261938" indent="-2619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1965/67: IVA nos 3 entes: IPI na UNIÃO, ISSQN nos MUNICÍPIOS e ICMS nos ESTADOS</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1988: UNIÃO PERDE PARA OS ESTADOS E MUNÍCIPOS: </a:t>
            </a:r>
          </a:p>
          <a:p>
            <a:pPr marL="0" indent="0">
              <a:spcBef>
                <a:spcPct val="20000"/>
              </a:spcBef>
              <a:spcAft>
                <a:spcPct val="35000"/>
              </a:spcAft>
              <a:buClr>
                <a:schemeClr val="tx1"/>
              </a:buClr>
              <a:buSzPct val="90000"/>
              <a:defRPr/>
            </a:pPr>
            <a:r>
              <a:rPr lang="pt-BR" altLang="pt-BR" sz="1800" dirty="0">
                <a:solidFill>
                  <a:schemeClr val="accent2">
                    <a:lumMod val="75000"/>
                  </a:schemeClr>
                </a:solidFill>
                <a:cs typeface="Arial" panose="020B0604020202020204" pitchFamily="34" charset="0"/>
              </a:rPr>
              <a:t>	15% do IR, 25% do IPI e os 5 IMPOSTOS SELETIVOS MONOFÁSICOS</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1990/2019:  DISCUSSÃO DAS 3 LINHAS de PROPOSTAS:</a:t>
            </a:r>
          </a:p>
          <a:p>
            <a:pPr marL="0" indent="0">
              <a:spcBef>
                <a:spcPct val="20000"/>
              </a:spcBef>
              <a:spcAft>
                <a:spcPct val="35000"/>
              </a:spcAft>
              <a:buClr>
                <a:schemeClr val="tx1"/>
              </a:buClr>
              <a:buSzPct val="90000"/>
              <a:defRPr/>
            </a:pPr>
            <a:r>
              <a:rPr lang="pt-BR" altLang="pt-BR" sz="1800" dirty="0">
                <a:solidFill>
                  <a:schemeClr val="accent2">
                    <a:lumMod val="75000"/>
                  </a:schemeClr>
                </a:solidFill>
                <a:cs typeface="Arial" panose="020B0604020202020204" pitchFamily="34" charset="0"/>
              </a:rPr>
              <a:t>	IMPOSTO ÚNICO (FLAVIO ROCHA/ CINTRA) </a:t>
            </a:r>
          </a:p>
          <a:p>
            <a:pPr marL="0" indent="0">
              <a:spcBef>
                <a:spcPct val="20000"/>
              </a:spcBef>
              <a:spcAft>
                <a:spcPct val="35000"/>
              </a:spcAft>
              <a:buClr>
                <a:schemeClr val="tx1"/>
              </a:buClr>
              <a:buSzPct val="90000"/>
              <a:defRPr/>
            </a:pPr>
            <a:r>
              <a:rPr lang="pt-BR" altLang="pt-BR" sz="1800" dirty="0">
                <a:solidFill>
                  <a:schemeClr val="accent2">
                    <a:lumMod val="75000"/>
                  </a:schemeClr>
                </a:solidFill>
                <a:cs typeface="Arial" panose="020B0604020202020204" pitchFamily="34" charset="0"/>
              </a:rPr>
              <a:t>		SELETIVO (LUIZ ROBERTO PONTE)</a:t>
            </a:r>
          </a:p>
          <a:p>
            <a:pPr marL="0" indent="0">
              <a:spcBef>
                <a:spcPct val="20000"/>
              </a:spcBef>
              <a:spcAft>
                <a:spcPct val="35000"/>
              </a:spcAft>
              <a:buClr>
                <a:schemeClr val="tx1"/>
              </a:buClr>
              <a:buSzPct val="90000"/>
              <a:defRPr/>
            </a:pPr>
            <a:r>
              <a:rPr lang="pt-BR" altLang="pt-BR" sz="1800" dirty="0">
                <a:solidFill>
                  <a:schemeClr val="accent2">
                    <a:lumMod val="75000"/>
                  </a:schemeClr>
                </a:solidFill>
                <a:cs typeface="Arial" panose="020B0604020202020204" pitchFamily="34" charset="0"/>
              </a:rPr>
              <a:t>			MODELO CLÁSSICO EUROPEU (HAULY &amp; OUTROS)</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1995: GOVERNO FHC (GERMANO RIGOTTO/MUSSA DEMES)</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2003: GOVERNO LULA: EC 42/2003 ( VIRGILIO GUIMARAES)</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2007:  GOVERNO LULA II ( SANDRO MABEL)</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2015:  GOVERNO DILMA ( ANDRÉ MOURA)</a:t>
            </a:r>
          </a:p>
          <a:p>
            <a:pPr marL="285750" indent="-285750">
              <a:spcBef>
                <a:spcPct val="20000"/>
              </a:spcBef>
              <a:spcAft>
                <a:spcPct val="35000"/>
              </a:spcAft>
              <a:buClr>
                <a:schemeClr val="tx1"/>
              </a:buClr>
              <a:buSzPct val="90000"/>
              <a:buFont typeface="Arial" panose="020B0604020202020204" pitchFamily="34" charset="0"/>
              <a:buChar char="•"/>
              <a:defRPr/>
            </a:pPr>
            <a:r>
              <a:rPr lang="pt-BR" altLang="pt-BR" sz="1800" dirty="0">
                <a:solidFill>
                  <a:schemeClr val="accent2">
                    <a:lumMod val="75000"/>
                  </a:schemeClr>
                </a:solidFill>
                <a:cs typeface="Arial" panose="020B0604020202020204" pitchFamily="34" charset="0"/>
              </a:rPr>
              <a:t>2016:  CÂMARA/ COMISSÃO ESPECIAL: PEC 293-A (HAULY)</a:t>
            </a:r>
          </a:p>
        </p:txBody>
      </p:sp>
      <p:sp>
        <p:nvSpPr>
          <p:cNvPr id="4" name="TextBox 3"/>
          <p:cNvSpPr txBox="1"/>
          <p:nvPr/>
        </p:nvSpPr>
        <p:spPr>
          <a:xfrm>
            <a:off x="0" y="41174"/>
            <a:ext cx="10109836" cy="954107"/>
          </a:xfrm>
          <a:prstGeom prst="rect">
            <a:avLst/>
          </a:prstGeom>
          <a:noFill/>
        </p:spPr>
        <p:txBody>
          <a:bodyPr wrap="square" rtlCol="0">
            <a:spAutoFit/>
          </a:bodyPr>
          <a:lstStyle/>
          <a:p>
            <a:r>
              <a:rPr lang="en-US" sz="2800" b="1" dirty="0" smtClean="0">
                <a:solidFill>
                  <a:schemeClr val="tx2">
                    <a:lumMod val="75000"/>
                  </a:schemeClr>
                </a:solidFill>
                <a:latin typeface="Arial" panose="020B0604020202020204" pitchFamily="34" charset="0"/>
                <a:cs typeface="Arial" panose="020B0604020202020204" pitchFamily="34" charset="0"/>
              </a:rPr>
              <a:t>HISTÓRICO </a:t>
            </a:r>
            <a:r>
              <a:rPr lang="en-US" sz="2800" b="1" dirty="0">
                <a:solidFill>
                  <a:schemeClr val="tx2">
                    <a:lumMod val="75000"/>
                  </a:schemeClr>
                </a:solidFill>
                <a:latin typeface="Arial" panose="020B0604020202020204" pitchFamily="34" charset="0"/>
                <a:cs typeface="Arial" panose="020B0604020202020204" pitchFamily="34" charset="0"/>
              </a:rPr>
              <a:t>DAS TENTATIVAS DE REFORMAS TRIBUTÁRIAS</a:t>
            </a:r>
            <a:endParaRPr lang="pt-BR" altLang="pt-BR" sz="2800" b="1" dirty="0">
              <a:solidFill>
                <a:schemeClr val="tx2">
                  <a:lumMod val="75000"/>
                </a:schemeClr>
              </a:solidFill>
              <a:cs typeface="Arial" panose="020B0604020202020204" pitchFamily="34" charset="0"/>
            </a:endParaRPr>
          </a:p>
        </p:txBody>
      </p:sp>
    </p:spTree>
    <p:extLst>
      <p:ext uri="{BB962C8B-B14F-4D97-AF65-F5344CB8AC3E}">
        <p14:creationId xmlns:p14="http://schemas.microsoft.com/office/powerpoint/2010/main" val="3873879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43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43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433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433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433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4339">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ço Reservado para Conteúdo 2"/>
          <p:cNvSpPr>
            <a:spLocks noGrp="1"/>
          </p:cNvSpPr>
          <p:nvPr>
            <p:ph idx="1"/>
          </p:nvPr>
        </p:nvSpPr>
        <p:spPr bwMode="auto">
          <a:xfrm>
            <a:off x="355600" y="1916832"/>
            <a:ext cx="11480800" cy="447126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0" hangingPunct="0">
              <a:lnSpc>
                <a:spcPct val="150000"/>
              </a:lnSpc>
              <a:spcBef>
                <a:spcPct val="0"/>
              </a:spcBef>
              <a:buNone/>
            </a:pPr>
            <a:endParaRPr lang="pt-BR" altLang="pt-BR" sz="2800" i="1" kern="1200" dirty="0">
              <a:solidFill>
                <a:srgbClr val="002060"/>
              </a:solidFill>
              <a:latin typeface="+mj-lt"/>
              <a:cs typeface="Arial" charset="0"/>
            </a:endParaRPr>
          </a:p>
          <a:p>
            <a:pPr marL="0" indent="0" algn="just" eaLnBrk="0" hangingPunct="0">
              <a:lnSpc>
                <a:spcPct val="150000"/>
              </a:lnSpc>
              <a:spcBef>
                <a:spcPct val="0"/>
              </a:spcBef>
              <a:buNone/>
            </a:pPr>
            <a:endParaRPr lang="pt-BR" altLang="pt-BR" sz="2800" i="1" kern="1200" dirty="0">
              <a:solidFill>
                <a:srgbClr val="002060"/>
              </a:solidFill>
              <a:latin typeface="+mj-lt"/>
              <a:cs typeface="Arial" charset="0"/>
            </a:endParaRPr>
          </a:p>
          <a:p>
            <a:pPr marL="0" indent="0" algn="ctr">
              <a:buNone/>
            </a:pPr>
            <a:endParaRPr lang="pt-BR" altLang="pt-BR" sz="4400" dirty="0">
              <a:ea typeface="MS PGothic" charset="-128"/>
            </a:endParaRPr>
          </a:p>
        </p:txBody>
      </p:sp>
      <p:sp>
        <p:nvSpPr>
          <p:cNvPr id="54274" name="Título 1"/>
          <p:cNvSpPr>
            <a:spLocks noGrp="1"/>
          </p:cNvSpPr>
          <p:nvPr>
            <p:ph type="title"/>
          </p:nvPr>
        </p:nvSpPr>
        <p:spPr bwMode="auto">
          <a:xfrm>
            <a:off x="947428" y="2682557"/>
            <a:ext cx="10297144" cy="1840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US" sz="2000" dirty="0">
                <a:solidFill>
                  <a:schemeClr val="tx2">
                    <a:lumMod val="75000"/>
                  </a:schemeClr>
                </a:solidFill>
                <a:latin typeface="Arial" panose="020B0604020202020204" pitchFamily="34" charset="0"/>
                <a:cs typeface="Arial" panose="020B0604020202020204" pitchFamily="34" charset="0"/>
              </a:rPr>
              <a:t>A SEGUIR CÓPIA DIDÁTICA  DA</a:t>
            </a:r>
            <a:br>
              <a:rPr lang="en-US" sz="2000" dirty="0">
                <a:solidFill>
                  <a:schemeClr val="tx2">
                    <a:lumMod val="75000"/>
                  </a:schemeClr>
                </a:solidFill>
                <a:latin typeface="Arial" panose="020B0604020202020204" pitchFamily="34" charset="0"/>
                <a:cs typeface="Arial" panose="020B0604020202020204" pitchFamily="34" charset="0"/>
              </a:rPr>
            </a:br>
            <a:r>
              <a:rPr lang="en-US" sz="2000" dirty="0">
                <a:solidFill>
                  <a:schemeClr val="tx2">
                    <a:lumMod val="75000"/>
                  </a:schemeClr>
                </a:solidFill>
                <a:latin typeface="Arial" panose="020B0604020202020204" pitchFamily="34" charset="0"/>
                <a:cs typeface="Arial" panose="020B0604020202020204" pitchFamily="34" charset="0"/>
              </a:rPr>
              <a:t>PEC</a:t>
            </a:r>
            <a:r>
              <a:rPr lang="en-US" sz="2000" u="sng" dirty="0">
                <a:solidFill>
                  <a:schemeClr val="tx2">
                    <a:lumMod val="75000"/>
                  </a:schemeClr>
                </a:solidFill>
                <a:latin typeface="Arial" panose="020B0604020202020204" pitchFamily="34" charset="0"/>
                <a:cs typeface="Arial" panose="020B0604020202020204" pitchFamily="34" charset="0"/>
              </a:rPr>
              <a:t> 293-A/ 2004</a:t>
            </a:r>
            <a:r>
              <a:rPr lang="pt-BR" sz="2000" b="1" u="sng" dirty="0">
                <a:solidFill>
                  <a:schemeClr val="tx2">
                    <a:lumMod val="75000"/>
                  </a:schemeClr>
                </a:solidFill>
                <a:latin typeface="Arial" panose="020B0604020202020204" pitchFamily="34" charset="0"/>
                <a:cs typeface="Arial" panose="020B0604020202020204" pitchFamily="34" charset="0"/>
              </a:rPr>
              <a:t/>
            </a:r>
            <a:br>
              <a:rPr lang="pt-BR" sz="2000" b="1" u="sng" dirty="0">
                <a:solidFill>
                  <a:schemeClr val="tx2">
                    <a:lumMod val="75000"/>
                  </a:schemeClr>
                </a:solidFill>
                <a:latin typeface="Arial" panose="020B0604020202020204" pitchFamily="34" charset="0"/>
                <a:cs typeface="Arial" panose="020B0604020202020204" pitchFamily="34" charset="0"/>
              </a:rPr>
            </a:br>
            <a:r>
              <a:rPr lang="pt-BR" sz="2000" b="1" u="sng" dirty="0">
                <a:solidFill>
                  <a:schemeClr val="tx2">
                    <a:lumMod val="75000"/>
                  </a:schemeClr>
                </a:solidFill>
                <a:latin typeface="Arial" panose="020B0604020202020204" pitchFamily="34" charset="0"/>
                <a:cs typeface="Arial" panose="020B0604020202020204" pitchFamily="34" charset="0"/>
              </a:rPr>
              <a:t>APROVADA POR UNANIMIDADE PELA COMISSAO ESPECIAL,</a:t>
            </a:r>
            <a:br>
              <a:rPr lang="pt-BR" sz="2000" b="1" u="sng" dirty="0">
                <a:solidFill>
                  <a:schemeClr val="tx2">
                    <a:lumMod val="75000"/>
                  </a:schemeClr>
                </a:solidFill>
                <a:latin typeface="Arial" panose="020B0604020202020204" pitchFamily="34" charset="0"/>
                <a:cs typeface="Arial" panose="020B0604020202020204" pitchFamily="34" charset="0"/>
              </a:rPr>
            </a:br>
            <a:r>
              <a:rPr lang="pt-BR" sz="2000" b="1" u="sng" dirty="0">
                <a:solidFill>
                  <a:schemeClr val="tx2">
                    <a:lumMod val="75000"/>
                  </a:schemeClr>
                </a:solidFill>
                <a:latin typeface="Arial" panose="020B0604020202020204" pitchFamily="34" charset="0"/>
                <a:cs typeface="Arial" panose="020B0604020202020204" pitchFamily="34" charset="0"/>
              </a:rPr>
              <a:t>EM DEZEMBRO DE 2018</a:t>
            </a:r>
            <a:br>
              <a:rPr lang="pt-BR" sz="2000" b="1" u="sng" dirty="0">
                <a:solidFill>
                  <a:schemeClr val="tx2">
                    <a:lumMod val="75000"/>
                  </a:schemeClr>
                </a:solidFill>
                <a:latin typeface="Arial" panose="020B0604020202020204" pitchFamily="34" charset="0"/>
                <a:cs typeface="Arial" panose="020B0604020202020204" pitchFamily="34" charset="0"/>
              </a:rPr>
            </a:br>
            <a:r>
              <a:rPr lang="pt-BR" sz="2000" b="1" u="sng" dirty="0">
                <a:solidFill>
                  <a:schemeClr val="tx2">
                    <a:lumMod val="75000"/>
                  </a:schemeClr>
                </a:solidFill>
                <a:latin typeface="Arial" panose="020B0604020202020204" pitchFamily="34" charset="0"/>
                <a:cs typeface="Arial" panose="020B0604020202020204" pitchFamily="34" charset="0"/>
              </a:rPr>
              <a:t/>
            </a:r>
            <a:br>
              <a:rPr lang="pt-BR" sz="2000" b="1" u="sng" dirty="0">
                <a:solidFill>
                  <a:schemeClr val="tx2">
                    <a:lumMod val="75000"/>
                  </a:schemeClr>
                </a:solidFill>
                <a:latin typeface="Arial" panose="020B0604020202020204" pitchFamily="34" charset="0"/>
                <a:cs typeface="Arial" panose="020B0604020202020204" pitchFamily="34" charset="0"/>
              </a:rPr>
            </a:br>
            <a:endParaRPr lang="pt-BR" altLang="pt-BR" sz="2000" kern="1200" dirty="0">
              <a:solidFill>
                <a:schemeClr val="tx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448839"/>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49024765-7448-FF43-917E-B2AB1BFC3FB8}"/>
              </a:ext>
            </a:extLst>
          </p:cNvPr>
          <p:cNvPicPr>
            <a:picLocks noChangeAspect="1"/>
          </p:cNvPicPr>
          <p:nvPr/>
        </p:nvPicPr>
        <p:blipFill>
          <a:blip r:embed="rId3"/>
          <a:stretch>
            <a:fillRect/>
          </a:stretch>
        </p:blipFill>
        <p:spPr>
          <a:xfrm>
            <a:off x="-215639" y="-61688"/>
            <a:ext cx="12736823" cy="6919687"/>
          </a:xfrm>
          <a:prstGeom prst="rect">
            <a:avLst/>
          </a:prstGeom>
        </p:spPr>
      </p:pic>
      <p:sp>
        <p:nvSpPr>
          <p:cNvPr id="760836" name="Rectangle 4"/>
          <p:cNvSpPr>
            <a:spLocks noGrp="1" noChangeArrowheads="1"/>
          </p:cNvSpPr>
          <p:nvPr>
            <p:ph type="ctrTitle"/>
          </p:nvPr>
        </p:nvSpPr>
        <p:spPr>
          <a:xfrm>
            <a:off x="914400" y="1998763"/>
            <a:ext cx="10363200" cy="223186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REFORMA TRIBUÁRIA FRATERNA</a:t>
            </a:r>
            <a:br>
              <a:rPr lang="pt-BR" sz="2000" dirty="0">
                <a:solidFill>
                  <a:schemeClr val="tx2">
                    <a:lumMod val="75000"/>
                  </a:schemeClr>
                </a:solidFill>
                <a:latin typeface="Arial" panose="020B0604020202020204" pitchFamily="34" charset="0"/>
                <a:cs typeface="Arial" panose="020B0604020202020204" pitchFamily="34" charset="0"/>
              </a:rPr>
            </a:br>
            <a:r>
              <a:rPr lang="pt-BR" sz="2000" dirty="0">
                <a:solidFill>
                  <a:schemeClr val="tx2">
                    <a:lumMod val="75000"/>
                  </a:schemeClr>
                </a:solidFill>
                <a:latin typeface="Arial" panose="020B0604020202020204" pitchFamily="34" charset="0"/>
                <a:cs typeface="Arial" panose="020B0604020202020204" pitchFamily="34" charset="0"/>
              </a:rPr>
              <a:t/>
            </a:r>
            <a:br>
              <a:rPr lang="pt-BR" sz="2000" dirty="0">
                <a:solidFill>
                  <a:schemeClr val="tx2">
                    <a:lumMod val="75000"/>
                  </a:schemeClr>
                </a:solidFill>
                <a:latin typeface="Arial" panose="020B0604020202020204" pitchFamily="34" charset="0"/>
                <a:cs typeface="Arial" panose="020B0604020202020204" pitchFamily="34" charset="0"/>
              </a:rPr>
            </a:br>
            <a:r>
              <a:rPr lang="pt-BR" sz="2000" dirty="0">
                <a:solidFill>
                  <a:schemeClr val="tx2">
                    <a:lumMod val="75000"/>
                  </a:schemeClr>
                </a:solidFill>
                <a:latin typeface="Arial" panose="020B0604020202020204" pitchFamily="34" charset="0"/>
                <a:cs typeface="Arial" panose="020B0604020202020204" pitchFamily="34" charset="0"/>
              </a:rPr>
              <a:t>REFORMA / REENGENHARIA,TRIBUTÁRIA/ TECNOLÓGICA COM CRESCIMENTO SUISTENTADO E INCLUSAO SOCIAL</a:t>
            </a:r>
            <a:br>
              <a:rPr lang="pt-BR" sz="2000" dirty="0">
                <a:solidFill>
                  <a:schemeClr val="tx2">
                    <a:lumMod val="75000"/>
                  </a:schemeClr>
                </a:solidFill>
                <a:latin typeface="Arial" panose="020B0604020202020204" pitchFamily="34" charset="0"/>
                <a:cs typeface="Arial" panose="020B0604020202020204" pitchFamily="34" charset="0"/>
              </a:rPr>
            </a:br>
            <a:r>
              <a:rPr lang="pt-BR" sz="2000" dirty="0">
                <a:solidFill>
                  <a:schemeClr val="tx2">
                    <a:lumMod val="75000"/>
                  </a:schemeClr>
                </a:solidFill>
                <a:latin typeface="Arial" panose="020B0604020202020204" pitchFamily="34" charset="0"/>
                <a:cs typeface="Arial" panose="020B0604020202020204" pitchFamily="34" charset="0"/>
              </a:rPr>
              <a:t/>
            </a:r>
            <a:br>
              <a:rPr lang="pt-BR" sz="2000" dirty="0">
                <a:solidFill>
                  <a:schemeClr val="tx2">
                    <a:lumMod val="75000"/>
                  </a:schemeClr>
                </a:solidFill>
                <a:latin typeface="Arial" panose="020B0604020202020204" pitchFamily="34" charset="0"/>
                <a:cs typeface="Arial" panose="020B0604020202020204" pitchFamily="34" charset="0"/>
              </a:rPr>
            </a:br>
            <a:r>
              <a:rPr lang="en-US" sz="2000" dirty="0">
                <a:solidFill>
                  <a:schemeClr val="tx2">
                    <a:lumMod val="75000"/>
                  </a:schemeClr>
                </a:solidFill>
                <a:latin typeface="Arial" panose="020B0604020202020204" pitchFamily="34" charset="0"/>
                <a:cs typeface="Arial" panose="020B0604020202020204" pitchFamily="34" charset="0"/>
              </a:rPr>
              <a:t>PROPOSTA DE EMENDA </a:t>
            </a:r>
            <a:r>
              <a:rPr lang="en-US" sz="2000" dirty="0" err="1">
                <a:solidFill>
                  <a:schemeClr val="tx2">
                    <a:lumMod val="75000"/>
                  </a:schemeClr>
                </a:solidFill>
                <a:latin typeface="Arial" panose="020B0604020202020204" pitchFamily="34" charset="0"/>
                <a:cs typeface="Arial" panose="020B0604020202020204" pitchFamily="34" charset="0"/>
              </a:rPr>
              <a:t>À</a:t>
            </a:r>
            <a:r>
              <a:rPr lang="en-US" sz="2000" dirty="0">
                <a:solidFill>
                  <a:schemeClr val="tx2">
                    <a:lumMod val="75000"/>
                  </a:schemeClr>
                </a:solidFill>
                <a:latin typeface="Arial" panose="020B0604020202020204" pitchFamily="34" charset="0"/>
                <a:cs typeface="Arial" panose="020B0604020202020204" pitchFamily="34" charset="0"/>
              </a:rPr>
              <a:t> CONSTITUIÇÃO - PEC</a:t>
            </a:r>
            <a:r>
              <a:rPr lang="en-US" sz="2000" u="sng" dirty="0">
                <a:solidFill>
                  <a:schemeClr val="tx2">
                    <a:lumMod val="75000"/>
                  </a:schemeClr>
                </a:solidFill>
                <a:latin typeface="Arial" panose="020B0604020202020204" pitchFamily="34" charset="0"/>
                <a:cs typeface="Arial" panose="020B0604020202020204" pitchFamily="34" charset="0"/>
              </a:rPr>
              <a:t> 293-A/ 2004</a:t>
            </a:r>
            <a:r>
              <a:rPr lang="pt-BR" sz="2000" b="1" u="sng" dirty="0">
                <a:solidFill>
                  <a:schemeClr val="tx2">
                    <a:lumMod val="75000"/>
                  </a:schemeClr>
                </a:solidFill>
                <a:latin typeface="Arial" panose="020B0604020202020204" pitchFamily="34" charset="0"/>
                <a:cs typeface="Arial" panose="020B0604020202020204" pitchFamily="34" charset="0"/>
              </a:rPr>
              <a:t/>
            </a:r>
            <a:br>
              <a:rPr lang="pt-BR" sz="2000" b="1" u="sng" dirty="0">
                <a:solidFill>
                  <a:schemeClr val="tx2">
                    <a:lumMod val="75000"/>
                  </a:schemeClr>
                </a:solidFill>
                <a:latin typeface="Arial" panose="020B0604020202020204" pitchFamily="34" charset="0"/>
                <a:cs typeface="Arial" panose="020B0604020202020204" pitchFamily="34" charset="0"/>
              </a:rPr>
            </a:br>
            <a:r>
              <a:rPr lang="pt-BR" sz="2000" b="1" u="sng" dirty="0">
                <a:solidFill>
                  <a:schemeClr val="tx2">
                    <a:lumMod val="75000"/>
                  </a:schemeClr>
                </a:solidFill>
                <a:latin typeface="Arial" panose="020B0604020202020204" pitchFamily="34" charset="0"/>
                <a:cs typeface="Arial" panose="020B0604020202020204" pitchFamily="34" charset="0"/>
              </a:rPr>
              <a:t>APROVADA POR UNANIMIDADE PELA COMISSAO ESPECIAL, </a:t>
            </a:r>
            <a:r>
              <a:rPr lang="pt-BR" sz="2000" u="sng" dirty="0">
                <a:solidFill>
                  <a:schemeClr val="tx2">
                    <a:lumMod val="75000"/>
                  </a:schemeClr>
                </a:solidFill>
                <a:latin typeface="Arial" panose="020B0604020202020204" pitchFamily="34" charset="0"/>
                <a:cs typeface="Arial" panose="020B0604020202020204" pitchFamily="34" charset="0"/>
              </a:rPr>
              <a:t>Altera o Sistema TRIBUTÁRIO NACIONAL E DA OUTRA PROVIDENCIAS, </a:t>
            </a:r>
            <a:r>
              <a:rPr lang="pt-BR" sz="2000" b="1" u="sng" dirty="0">
                <a:solidFill>
                  <a:schemeClr val="tx2">
                    <a:lumMod val="75000"/>
                  </a:schemeClr>
                </a:solidFill>
                <a:latin typeface="Arial" panose="020B0604020202020204" pitchFamily="34" charset="0"/>
                <a:cs typeface="Arial" panose="020B0604020202020204" pitchFamily="34" charset="0"/>
              </a:rPr>
              <a:t>EM DEZEMBRO DE 2018</a:t>
            </a:r>
            <a:br>
              <a:rPr lang="pt-BR" sz="2000" b="1" u="sng" dirty="0">
                <a:solidFill>
                  <a:schemeClr val="tx2">
                    <a:lumMod val="75000"/>
                  </a:schemeClr>
                </a:solidFill>
                <a:latin typeface="Arial" panose="020B0604020202020204" pitchFamily="34" charset="0"/>
                <a:cs typeface="Arial" panose="020B0604020202020204" pitchFamily="34" charset="0"/>
              </a:rPr>
            </a:br>
            <a:r>
              <a:rPr lang="pt-BR" sz="2000" b="1" u="sng" dirty="0">
                <a:solidFill>
                  <a:schemeClr val="tx2">
                    <a:lumMod val="75000"/>
                  </a:schemeClr>
                </a:solidFill>
                <a:latin typeface="Arial" panose="020B0604020202020204" pitchFamily="34" charset="0"/>
                <a:cs typeface="Arial" panose="020B0604020202020204" pitchFamily="34" charset="0"/>
              </a:rPr>
              <a:t/>
            </a:r>
            <a:br>
              <a:rPr lang="pt-BR" sz="2000" b="1" u="sng" dirty="0">
                <a:solidFill>
                  <a:schemeClr val="tx2">
                    <a:lumMod val="75000"/>
                  </a:schemeClr>
                </a:solidFill>
                <a:latin typeface="Arial" panose="020B0604020202020204" pitchFamily="34" charset="0"/>
                <a:cs typeface="Arial" panose="020B0604020202020204" pitchFamily="34" charset="0"/>
              </a:rPr>
            </a:br>
            <a:endParaRPr lang="pt-BR" sz="2000" dirty="0">
              <a:solidFill>
                <a:schemeClr val="tx2">
                  <a:lumMod val="75000"/>
                </a:schemeClr>
              </a:solidFill>
              <a:latin typeface="Arial" panose="020B0604020202020204" pitchFamily="34" charset="0"/>
              <a:cs typeface="Arial" panose="020B0604020202020204" pitchFamily="34" charset="0"/>
            </a:endParaRPr>
          </a:p>
        </p:txBody>
      </p:sp>
      <p:sp>
        <p:nvSpPr>
          <p:cNvPr id="3" name="Retângulo 2"/>
          <p:cNvSpPr/>
          <p:nvPr/>
        </p:nvSpPr>
        <p:spPr>
          <a:xfrm>
            <a:off x="6312024" y="4797202"/>
            <a:ext cx="4896544" cy="923330"/>
          </a:xfrm>
          <a:prstGeom prst="rect">
            <a:avLst/>
          </a:prstGeom>
        </p:spPr>
        <p:txBody>
          <a:bodyPr wrap="square">
            <a:spAutoFit/>
          </a:bodyPr>
          <a:lstStyle/>
          <a:p>
            <a:pPr algn="ctr">
              <a:lnSpc>
                <a:spcPct val="90000"/>
              </a:lnSpc>
              <a:defRPr/>
            </a:pPr>
            <a:r>
              <a:rPr lang="en-US" altLang="pt-BR" sz="2000" dirty="0">
                <a:solidFill>
                  <a:schemeClr val="tx2">
                    <a:lumMod val="75000"/>
                  </a:schemeClr>
                </a:solidFill>
                <a:latin typeface="Arial" panose="020B0604020202020204" pitchFamily="34" charset="0"/>
                <a:cs typeface="Arial" panose="020B0604020202020204" pitchFamily="34" charset="0"/>
              </a:rPr>
              <a:t>Luiz Carlos Hauly</a:t>
            </a:r>
          </a:p>
          <a:p>
            <a:pPr algn="ctr">
              <a:lnSpc>
                <a:spcPct val="90000"/>
              </a:lnSpc>
              <a:defRPr/>
            </a:pPr>
            <a:r>
              <a:rPr lang="en-US" altLang="pt-BR" sz="2000" dirty="0">
                <a:solidFill>
                  <a:schemeClr val="tx2">
                    <a:lumMod val="75000"/>
                  </a:schemeClr>
                </a:solidFill>
                <a:latin typeface="Arial" panose="020B0604020202020204" pitchFamily="34" charset="0"/>
                <a:cs typeface="Arial" panose="020B0604020202020204" pitchFamily="34" charset="0"/>
              </a:rPr>
              <a:t>ECONOMISTA E DEPUTADO FEDERAL 1991 a 2018</a:t>
            </a:r>
          </a:p>
        </p:txBody>
      </p:sp>
      <p:sp>
        <p:nvSpPr>
          <p:cNvPr id="4" name="Retângulo 3">
            <a:extLst>
              <a:ext uri="{FF2B5EF4-FFF2-40B4-BE49-F238E27FC236}">
                <a16:creationId xmlns:a16="http://schemas.microsoft.com/office/drawing/2014/main" xmlns="" id="{53E8B37F-5380-4FBA-8074-6AA3EFB4D32D}"/>
              </a:ext>
            </a:extLst>
          </p:cNvPr>
          <p:cNvSpPr/>
          <p:nvPr/>
        </p:nvSpPr>
        <p:spPr>
          <a:xfrm>
            <a:off x="1055440" y="4866450"/>
            <a:ext cx="5256584" cy="923330"/>
          </a:xfrm>
          <a:prstGeom prst="rect">
            <a:avLst/>
          </a:prstGeom>
        </p:spPr>
        <p:txBody>
          <a:bodyPr wrap="square" anchor="ctr">
            <a:spAutoFit/>
          </a:bodyPr>
          <a:lstStyle/>
          <a:p>
            <a:pPr algn="ctr">
              <a:lnSpc>
                <a:spcPct val="90000"/>
              </a:lnSpc>
              <a:defRPr/>
            </a:pPr>
            <a:r>
              <a:rPr lang="en-US" altLang="pt-BR" sz="2000" dirty="0">
                <a:solidFill>
                  <a:schemeClr val="tx2">
                    <a:lumMod val="75000"/>
                  </a:schemeClr>
                </a:solidFill>
                <a:latin typeface="Arial" panose="020B0604020202020204" pitchFamily="34" charset="0"/>
                <a:cs typeface="Arial" panose="020B0604020202020204" pitchFamily="34" charset="0"/>
              </a:rPr>
              <a:t>“PARA FAZER O BRASIL CRESCER E DISTRIBUIR RENDAS COM JUSTIÇA SOCIAL”</a:t>
            </a:r>
          </a:p>
        </p:txBody>
      </p:sp>
    </p:spTree>
    <p:extLst>
      <p:ext uri="{BB962C8B-B14F-4D97-AF65-F5344CB8AC3E}">
        <p14:creationId xmlns:p14="http://schemas.microsoft.com/office/powerpoint/2010/main" val="2232579593"/>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64097" y="1957837"/>
            <a:ext cx="10615505" cy="4401205"/>
          </a:xfrm>
          <a:prstGeom prst="rect">
            <a:avLst/>
          </a:prstGeom>
        </p:spPr>
        <p:txBody>
          <a:bodyPr wrap="square">
            <a:spAutoFit/>
          </a:bodyPr>
          <a:lstStyle/>
          <a:p>
            <a:r>
              <a:rPr lang="pt-BR" sz="2000" u="sng" dirty="0">
                <a:solidFill>
                  <a:schemeClr val="accent5">
                    <a:lumMod val="75000"/>
                  </a:schemeClr>
                </a:solidFill>
                <a:latin typeface="Arial" panose="020B0604020202020204" pitchFamily="34" charset="0"/>
                <a:cs typeface="Arial" panose="020B0604020202020204" pitchFamily="34" charset="0"/>
              </a:rPr>
              <a:t>Altera o Sistema Tributário Nacional e dá outras providências.</a:t>
            </a:r>
            <a:br>
              <a:rPr lang="pt-BR" sz="2000" u="sng" dirty="0">
                <a:solidFill>
                  <a:schemeClr val="accent5">
                    <a:lumMod val="75000"/>
                  </a:schemeClr>
                </a:solidFill>
                <a:latin typeface="Arial" panose="020B0604020202020204" pitchFamily="34" charset="0"/>
                <a:cs typeface="Arial" panose="020B0604020202020204" pitchFamily="34" charset="0"/>
              </a:rPr>
            </a:br>
            <a:endParaRPr lang="pt-BR" sz="2000" u="sng" dirty="0">
              <a:solidFill>
                <a:schemeClr val="accent5">
                  <a:lumMod val="75000"/>
                </a:schemeClr>
              </a:solidFill>
              <a:latin typeface="Arial" panose="020B0604020202020204" pitchFamily="34" charset="0"/>
              <a:cs typeface="Arial" panose="020B0604020202020204" pitchFamily="34" charset="0"/>
            </a:endParaRPr>
          </a:p>
          <a:p>
            <a:r>
              <a:rPr lang="pt-BR" sz="2000" b="1" u="sng" dirty="0">
                <a:solidFill>
                  <a:schemeClr val="accent5">
                    <a:lumMod val="75000"/>
                  </a:schemeClr>
                </a:solidFill>
                <a:latin typeface="Arial" panose="020B0604020202020204" pitchFamily="34" charset="0"/>
                <a:cs typeface="Arial" panose="020B0604020202020204" pitchFamily="34" charset="0"/>
              </a:rPr>
              <a:t>Autor</a:t>
            </a:r>
            <a:r>
              <a:rPr lang="pt-BR" sz="2000" u="sng" dirty="0">
                <a:solidFill>
                  <a:schemeClr val="accent5">
                    <a:lumMod val="75000"/>
                  </a:schemeClr>
                </a:solidFill>
                <a:latin typeface="Arial" panose="020B0604020202020204" pitchFamily="34" charset="0"/>
                <a:cs typeface="Arial" panose="020B0604020202020204" pitchFamily="34" charset="0"/>
              </a:rPr>
              <a:t>: Poder Executivo </a:t>
            </a:r>
            <a:br>
              <a:rPr lang="pt-BR" sz="2000" u="sng" dirty="0">
                <a:solidFill>
                  <a:schemeClr val="accent5">
                    <a:lumMod val="75000"/>
                  </a:schemeClr>
                </a:solidFill>
                <a:latin typeface="Arial" panose="020B0604020202020204" pitchFamily="34" charset="0"/>
                <a:cs typeface="Arial" panose="020B0604020202020204" pitchFamily="34" charset="0"/>
              </a:rPr>
            </a:br>
            <a:endParaRPr lang="pt-BR" sz="2000" u="sng" dirty="0">
              <a:solidFill>
                <a:schemeClr val="accent5">
                  <a:lumMod val="75000"/>
                </a:schemeClr>
              </a:solidFill>
              <a:latin typeface="Arial" panose="020B0604020202020204" pitchFamily="34" charset="0"/>
              <a:cs typeface="Arial" panose="020B0604020202020204" pitchFamily="34" charset="0"/>
            </a:endParaRPr>
          </a:p>
          <a:p>
            <a:r>
              <a:rPr lang="pt-BR" sz="2000" b="1" u="sng" dirty="0">
                <a:solidFill>
                  <a:schemeClr val="accent5">
                    <a:lumMod val="75000"/>
                  </a:schemeClr>
                </a:solidFill>
                <a:latin typeface="Arial" panose="020B0604020202020204" pitchFamily="34" charset="0"/>
                <a:cs typeface="Arial" panose="020B0604020202020204" pitchFamily="34" charset="0"/>
              </a:rPr>
              <a:t>Relator</a:t>
            </a:r>
            <a:r>
              <a:rPr lang="pt-BR" sz="2000" u="sng" dirty="0">
                <a:solidFill>
                  <a:schemeClr val="accent5">
                    <a:lumMod val="75000"/>
                  </a:schemeClr>
                </a:solidFill>
                <a:latin typeface="Arial" panose="020B0604020202020204" pitchFamily="34" charset="0"/>
                <a:cs typeface="Arial" panose="020B0604020202020204" pitchFamily="34" charset="0"/>
              </a:rPr>
              <a:t>: Deputado Luiz Carlos Hauly</a:t>
            </a:r>
            <a:endParaRPr lang="en-US" sz="2000" dirty="0">
              <a:solidFill>
                <a:schemeClr val="accent5">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r>
              <a:rPr lang="en-US" sz="2000" b="1" dirty="0">
                <a:solidFill>
                  <a:schemeClr val="tx2">
                    <a:lumMod val="75000"/>
                  </a:schemeClr>
                </a:solidFill>
                <a:latin typeface="Arial" panose="020B0604020202020204" pitchFamily="34" charset="0"/>
                <a:cs typeface="Arial" panose="020B0604020202020204" pitchFamily="34" charset="0"/>
              </a:rPr>
              <a:t>AS MESAS DA CÂMARA DOS DEPUTADOS E DO SENADO FEDERAL, </a:t>
            </a:r>
            <a:r>
              <a:rPr lang="en-US" sz="2000" b="1" dirty="0" err="1">
                <a:solidFill>
                  <a:schemeClr val="tx2">
                    <a:lumMod val="75000"/>
                  </a:schemeClr>
                </a:solidFill>
                <a:latin typeface="Arial" panose="020B0604020202020204" pitchFamily="34" charset="0"/>
                <a:cs typeface="Arial" panose="020B0604020202020204" pitchFamily="34" charset="0"/>
              </a:rPr>
              <a:t>nos</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termos</a:t>
            </a:r>
            <a:r>
              <a:rPr lang="en-US" sz="2000" b="1" dirty="0">
                <a:solidFill>
                  <a:schemeClr val="tx2">
                    <a:lumMod val="75000"/>
                  </a:schemeClr>
                </a:solidFill>
                <a:latin typeface="Arial" panose="020B0604020202020204" pitchFamily="34" charset="0"/>
                <a:cs typeface="Arial" panose="020B0604020202020204" pitchFamily="34" charset="0"/>
              </a:rPr>
              <a:t> do art. 60 da </a:t>
            </a:r>
            <a:r>
              <a:rPr lang="en-US" sz="2000" b="1" dirty="0" err="1">
                <a:solidFill>
                  <a:schemeClr val="tx2">
                    <a:lumMod val="75000"/>
                  </a:schemeClr>
                </a:solidFill>
                <a:latin typeface="Arial" panose="020B0604020202020204" pitchFamily="34" charset="0"/>
                <a:cs typeface="Arial" panose="020B0604020202020204" pitchFamily="34" charset="0"/>
              </a:rPr>
              <a:t>Constituição</a:t>
            </a:r>
            <a:r>
              <a:rPr lang="en-US" sz="2000" b="1" dirty="0">
                <a:solidFill>
                  <a:schemeClr val="tx2">
                    <a:lumMod val="75000"/>
                  </a:schemeClr>
                </a:solidFill>
                <a:latin typeface="Arial" panose="020B0604020202020204" pitchFamily="34" charset="0"/>
                <a:cs typeface="Arial" panose="020B0604020202020204" pitchFamily="34" charset="0"/>
              </a:rPr>
              <a:t> Federal, </a:t>
            </a:r>
            <a:r>
              <a:rPr lang="en-US" sz="2000" b="1" dirty="0" err="1">
                <a:solidFill>
                  <a:schemeClr val="tx2">
                    <a:lumMod val="75000"/>
                  </a:schemeClr>
                </a:solidFill>
                <a:latin typeface="Arial" panose="020B0604020202020204" pitchFamily="34" charset="0"/>
                <a:cs typeface="Arial" panose="020B0604020202020204" pitchFamily="34" charset="0"/>
              </a:rPr>
              <a:t>promulgam</a:t>
            </a:r>
            <a:r>
              <a:rPr lang="en-US" sz="2000" b="1" dirty="0">
                <a:solidFill>
                  <a:schemeClr val="tx2">
                    <a:lumMod val="75000"/>
                  </a:schemeClr>
                </a:solidFill>
                <a:latin typeface="Arial" panose="020B0604020202020204" pitchFamily="34" charset="0"/>
                <a:cs typeface="Arial" panose="020B0604020202020204" pitchFamily="34" charset="0"/>
              </a:rPr>
              <a:t> a </a:t>
            </a:r>
            <a:r>
              <a:rPr lang="en-US" sz="2000" b="1" dirty="0" err="1">
                <a:solidFill>
                  <a:schemeClr val="tx2">
                    <a:lumMod val="75000"/>
                  </a:schemeClr>
                </a:solidFill>
                <a:latin typeface="Arial" panose="020B0604020202020204" pitchFamily="34" charset="0"/>
                <a:cs typeface="Arial" panose="020B0604020202020204" pitchFamily="34" charset="0"/>
              </a:rPr>
              <a:t>seguinte</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Emenda</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ao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texto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constitucional</a:t>
            </a:r>
            <a:r>
              <a:rPr lang="en-US" sz="2000" b="1" dirty="0">
                <a:solidFill>
                  <a:schemeClr val="tx2">
                    <a:lumMod val="75000"/>
                  </a:schemeClr>
                </a:solidFill>
                <a:latin typeface="Arial" panose="020B0604020202020204" pitchFamily="34" charset="0"/>
                <a:cs typeface="Arial" panose="020B0604020202020204" pitchFamily="34" charset="0"/>
              </a:rPr>
              <a:t>: </a:t>
            </a:r>
          </a:p>
          <a:p>
            <a:endParaRPr lang="en-US" sz="2000" b="1" dirty="0">
              <a:solidFill>
                <a:schemeClr val="tx2">
                  <a:lumMod val="75000"/>
                </a:schemeClr>
              </a:solidFill>
              <a:latin typeface="Arial" panose="020B0604020202020204" pitchFamily="34" charset="0"/>
              <a:cs typeface="Arial" panose="020B0604020202020204" pitchFamily="34" charset="0"/>
            </a:endParaRPr>
          </a:p>
          <a:p>
            <a:r>
              <a:rPr lang="en-US" sz="2000" b="1" dirty="0">
                <a:solidFill>
                  <a:schemeClr val="tx2">
                    <a:lumMod val="75000"/>
                  </a:schemeClr>
                </a:solidFill>
                <a:latin typeface="Arial" panose="020B0604020202020204" pitchFamily="34" charset="0"/>
                <a:cs typeface="Arial" panose="020B0604020202020204" pitchFamily="34" charset="0"/>
              </a:rPr>
              <a:t>Art. 1</a:t>
            </a:r>
            <a:r>
              <a:rPr lang="en-US" sz="2000" b="1" u="sng" baseline="30000" dirty="0">
                <a:solidFill>
                  <a:schemeClr val="tx2">
                    <a:lumMod val="75000"/>
                  </a:schemeClr>
                </a:solidFill>
                <a:latin typeface="Arial" panose="020B0604020202020204" pitchFamily="34" charset="0"/>
                <a:cs typeface="Arial" panose="020B0604020202020204" pitchFamily="34" charset="0"/>
              </a:rPr>
              <a:t>o</a:t>
            </a:r>
            <a:r>
              <a:rPr lang="en-US" sz="2000" b="1" u="sng" dirty="0">
                <a:solidFill>
                  <a:schemeClr val="tx2">
                    <a:lumMod val="75000"/>
                  </a:schemeClr>
                </a:solidFill>
                <a:latin typeface="Arial" panose="020B0604020202020204" pitchFamily="34" charset="0"/>
                <a:cs typeface="Arial" panose="020B0604020202020204" pitchFamily="34" charset="0"/>
              </a:rPr>
              <a:t> A </a:t>
            </a:r>
            <a:r>
              <a:rPr lang="en-US" sz="2000" b="1" u="sng" dirty="0" err="1">
                <a:solidFill>
                  <a:schemeClr val="tx2">
                    <a:lumMod val="75000"/>
                  </a:schemeClr>
                </a:solidFill>
                <a:latin typeface="Arial" panose="020B0604020202020204" pitchFamily="34" charset="0"/>
                <a:cs typeface="Arial" panose="020B0604020202020204" pitchFamily="34" charset="0"/>
              </a:rPr>
              <a:t>Constituição</a:t>
            </a:r>
            <a:r>
              <a:rPr lang="en-US" sz="2000" b="1" u="sng" dirty="0">
                <a:solidFill>
                  <a:schemeClr val="tx2">
                    <a:lumMod val="75000"/>
                  </a:schemeClr>
                </a:solidFill>
                <a:latin typeface="Arial" panose="020B0604020202020204" pitchFamily="34" charset="0"/>
                <a:cs typeface="Arial" panose="020B0604020202020204" pitchFamily="34" charset="0"/>
              </a:rPr>
              <a:t> Federal </a:t>
            </a:r>
            <a:r>
              <a:rPr lang="en-US" sz="2000" b="1" u="sng" dirty="0" err="1">
                <a:solidFill>
                  <a:schemeClr val="tx2">
                    <a:lumMod val="75000"/>
                  </a:schemeClr>
                </a:solidFill>
                <a:latin typeface="Arial" panose="020B0604020202020204" pitchFamily="34" charset="0"/>
                <a:cs typeface="Arial" panose="020B0604020202020204" pitchFamily="34" charset="0"/>
              </a:rPr>
              <a:t>passa</a:t>
            </a:r>
            <a:r>
              <a:rPr lang="en-US" sz="2000" b="1" u="sng" dirty="0">
                <a:solidFill>
                  <a:schemeClr val="tx2">
                    <a:lumMod val="75000"/>
                  </a:schemeClr>
                </a:solidFill>
                <a:latin typeface="Arial" panose="020B0604020202020204" pitchFamily="34" charset="0"/>
                <a:cs typeface="Arial" panose="020B0604020202020204" pitchFamily="34" charset="0"/>
              </a:rPr>
              <a:t> a </a:t>
            </a:r>
            <a:r>
              <a:rPr lang="en-US" sz="2000" b="1" u="sng" dirty="0" err="1">
                <a:solidFill>
                  <a:schemeClr val="tx2">
                    <a:lumMod val="75000"/>
                  </a:schemeClr>
                </a:solidFill>
                <a:latin typeface="Arial" panose="020B0604020202020204" pitchFamily="34" charset="0"/>
                <a:cs typeface="Arial" panose="020B0604020202020204" pitchFamily="34" charset="0"/>
              </a:rPr>
              <a:t>vigorar</a:t>
            </a:r>
            <a:r>
              <a:rPr lang="en-US" sz="2000" b="1" u="sng" dirty="0">
                <a:solidFill>
                  <a:schemeClr val="tx2">
                    <a:lumMod val="75000"/>
                  </a:schemeClr>
                </a:solidFill>
                <a:latin typeface="Arial" panose="020B0604020202020204" pitchFamily="34" charset="0"/>
                <a:cs typeface="Arial" panose="020B0604020202020204" pitchFamily="34" charset="0"/>
              </a:rPr>
              <a:t> com </a:t>
            </a:r>
            <a:r>
              <a:rPr lang="en-US" sz="2000" b="1" u="sng" dirty="0" err="1">
                <a:solidFill>
                  <a:schemeClr val="tx2">
                    <a:lumMod val="75000"/>
                  </a:schemeClr>
                </a:solidFill>
                <a:latin typeface="Arial" panose="020B0604020202020204" pitchFamily="34" charset="0"/>
                <a:cs typeface="Arial" panose="020B0604020202020204" pitchFamily="34" charset="0"/>
              </a:rPr>
              <a:t>os</a:t>
            </a:r>
            <a:r>
              <a:rPr lang="en-US" sz="2000" b="1" u="sng" dirty="0">
                <a:solidFill>
                  <a:schemeClr val="tx2">
                    <a:lumMod val="75000"/>
                  </a:schemeClr>
                </a:solidFill>
                <a:latin typeface="Arial" panose="020B0604020202020204" pitchFamily="34" charset="0"/>
                <a:cs typeface="Arial" panose="020B0604020202020204" pitchFamily="34" charset="0"/>
              </a:rPr>
              <a:t> </a:t>
            </a:r>
            <a:r>
              <a:rPr lang="en-US" sz="2000" b="1" u="sng" dirty="0" err="1">
                <a:solidFill>
                  <a:schemeClr val="tx2">
                    <a:lumMod val="75000"/>
                  </a:schemeClr>
                </a:solidFill>
                <a:latin typeface="Arial" panose="020B0604020202020204" pitchFamily="34" charset="0"/>
                <a:cs typeface="Arial" panose="020B0604020202020204" pitchFamily="34" charset="0"/>
              </a:rPr>
              <a:t>seguintes</a:t>
            </a:r>
            <a:r>
              <a:rPr lang="en-US" sz="2000" b="1" u="sng" dirty="0">
                <a:solidFill>
                  <a:schemeClr val="tx2">
                    <a:lumMod val="75000"/>
                  </a:schemeClr>
                </a:solidFill>
                <a:latin typeface="Arial" panose="020B0604020202020204" pitchFamily="34" charset="0"/>
                <a:cs typeface="Arial" panose="020B0604020202020204" pitchFamily="34" charset="0"/>
              </a:rPr>
              <a:t> </a:t>
            </a:r>
            <a:r>
              <a:rPr lang="en-US" sz="2000" b="1" u="sng" dirty="0" err="1">
                <a:solidFill>
                  <a:schemeClr val="tx2">
                    <a:lumMod val="75000"/>
                  </a:schemeClr>
                </a:solidFill>
                <a:latin typeface="Arial" panose="020B0604020202020204" pitchFamily="34" charset="0"/>
                <a:cs typeface="Arial" panose="020B0604020202020204" pitchFamily="34" charset="0"/>
              </a:rPr>
              <a:t>artigos</a:t>
            </a:r>
            <a:r>
              <a:rPr lang="en-US" sz="2000" b="1" u="sng" dirty="0">
                <a:solidFill>
                  <a:schemeClr val="tx2">
                    <a:lumMod val="75000"/>
                  </a:schemeClr>
                </a:solidFill>
                <a:latin typeface="Arial" panose="020B0604020202020204" pitchFamily="34" charset="0"/>
                <a:cs typeface="Arial" panose="020B0604020202020204" pitchFamily="34" charset="0"/>
              </a:rPr>
              <a:t> </a:t>
            </a:r>
            <a:r>
              <a:rPr lang="en-US" sz="2000" b="1" u="sng" dirty="0" err="1">
                <a:solidFill>
                  <a:schemeClr val="tx2">
                    <a:lumMod val="75000"/>
                  </a:schemeClr>
                </a:solidFill>
                <a:latin typeface="Arial" panose="020B0604020202020204" pitchFamily="34" charset="0"/>
                <a:cs typeface="Arial" panose="020B0604020202020204" pitchFamily="34" charset="0"/>
              </a:rPr>
              <a:t>alterados</a:t>
            </a:r>
            <a:r>
              <a:rPr lang="en-US" sz="2000" b="1" u="sng" dirty="0">
                <a:solidFill>
                  <a:schemeClr val="tx2">
                    <a:lumMod val="75000"/>
                  </a:schemeClr>
                </a:solidFill>
                <a:latin typeface="Arial" panose="020B0604020202020204" pitchFamily="34" charset="0"/>
                <a:cs typeface="Arial" panose="020B0604020202020204" pitchFamily="34" charset="0"/>
              </a:rPr>
              <a:t> </a:t>
            </a:r>
            <a:r>
              <a:rPr lang="en-US" sz="2000" b="1" u="sng" dirty="0" err="1">
                <a:solidFill>
                  <a:schemeClr val="tx2">
                    <a:lumMod val="75000"/>
                  </a:schemeClr>
                </a:solidFill>
                <a:latin typeface="Arial" panose="020B0604020202020204" pitchFamily="34" charset="0"/>
                <a:cs typeface="Arial" panose="020B0604020202020204" pitchFamily="34" charset="0"/>
              </a:rPr>
              <a:t>ou</a:t>
            </a:r>
            <a:r>
              <a:rPr lang="en-US" sz="2000" b="1" u="sng" dirty="0">
                <a:solidFill>
                  <a:schemeClr val="tx2">
                    <a:lumMod val="75000"/>
                  </a:schemeClr>
                </a:solidFill>
                <a:latin typeface="Arial" panose="020B0604020202020204" pitchFamily="34" charset="0"/>
                <a:cs typeface="Arial" panose="020B0604020202020204" pitchFamily="34" charset="0"/>
              </a:rPr>
              <a:t> </a:t>
            </a:r>
            <a:r>
              <a:rPr lang="en-US" sz="2000" b="1" u="sng" dirty="0" err="1">
                <a:solidFill>
                  <a:schemeClr val="tx2">
                    <a:lumMod val="75000"/>
                  </a:schemeClr>
                </a:solidFill>
                <a:latin typeface="Arial" panose="020B0604020202020204" pitchFamily="34" charset="0"/>
                <a:cs typeface="Arial" panose="020B0604020202020204" pitchFamily="34" charset="0"/>
              </a:rPr>
              <a:t>acrescidos</a:t>
            </a:r>
            <a:r>
              <a:rPr lang="en-US" sz="2000" b="1" u="sng" dirty="0">
                <a:solidFill>
                  <a:schemeClr val="tx2">
                    <a:lumMod val="75000"/>
                  </a:schemeClr>
                </a:solidFill>
                <a:latin typeface="Arial" panose="020B0604020202020204" pitchFamily="34" charset="0"/>
                <a:cs typeface="Arial" panose="020B0604020202020204" pitchFamily="34" charset="0"/>
              </a:rPr>
              <a:t>:</a:t>
            </a:r>
          </a:p>
          <a:p>
            <a:endParaRPr lang="en-US" sz="2000" b="1" dirty="0">
              <a:solidFill>
                <a:schemeClr val="tx2">
                  <a:lumMod val="75000"/>
                </a:schemeClr>
              </a:solidFill>
              <a:latin typeface="Arial" panose="020B0604020202020204" pitchFamily="34" charset="0"/>
              <a:cs typeface="Arial" panose="020B0604020202020204" pitchFamily="34" charset="0"/>
            </a:endParaRPr>
          </a:p>
          <a:p>
            <a:pPr indent="720000" algn="just"/>
            <a:r>
              <a:rPr lang="pt-BR" sz="2000"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80869264"/>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bwMode="auto">
          <a:xfrm>
            <a:off x="832520" y="164910"/>
            <a:ext cx="8229600" cy="71291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BR" sz="2400" b="1" dirty="0">
                <a:latin typeface="Arial" panose="020B0604020202020204" pitchFamily="34" charset="0"/>
                <a:cs typeface="Arial" panose="020B0604020202020204" pitchFamily="34" charset="0"/>
              </a:rPr>
              <a:t>INICIATIVA E TRÂMITE DAS LEIS REGULADORAS DO IBS (O NOVO IMPOSTO SOBRE BENS E SERVIÇOS)</a:t>
            </a:r>
            <a:endParaRPr lang="pt-BR" sz="2400" dirty="0">
              <a:latin typeface="Arial" panose="020B0604020202020204" pitchFamily="34" charset="0"/>
              <a:cs typeface="Arial" panose="020B0604020202020204" pitchFamily="34" charset="0"/>
            </a:endParaRPr>
          </a:p>
        </p:txBody>
      </p:sp>
      <p:sp>
        <p:nvSpPr>
          <p:cNvPr id="5123" name="Espaço Reservado para Conteúdo 2"/>
          <p:cNvSpPr>
            <a:spLocks noGrp="1"/>
          </p:cNvSpPr>
          <p:nvPr>
            <p:ph idx="1"/>
          </p:nvPr>
        </p:nvSpPr>
        <p:spPr bwMode="auto">
          <a:xfrm>
            <a:off x="832520" y="2502726"/>
            <a:ext cx="10191680" cy="2715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Art. 61. .................................................................</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 3º A iniciativa para a apresentação dos projetos de lei complementar que tratem do imposto previsto no art. 155, IV, caberá exclusivamente a:</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I - Governadores de Estado e do Distrito Federal e Prefeitos;</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II - Assembleias Legislativas, Câmara Legislativa e Câmaras de Vereadores, manifestando-se, cada uma delas, pela maioria relativa de seus membros;</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III - bancadas estaduais de Deputados Federais ou Senadores;</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IV - comissão mista de Deputados Federais e Senadores, instituída para esse fim.</a:t>
            </a:r>
          </a:p>
          <a:p>
            <a:pPr algn="just" eaLnBrk="0" hangingPunct="0"/>
            <a:endParaRPr lang="pt-BR" alt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514709"/>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11AE6550-121C-4880-8783-060DEAC8A2C1}"/>
              </a:ext>
            </a:extLst>
          </p:cNvPr>
          <p:cNvSpPr>
            <a:spLocks noGrp="1"/>
          </p:cNvSpPr>
          <p:nvPr>
            <p:ph idx="1"/>
          </p:nvPr>
        </p:nvSpPr>
        <p:spPr>
          <a:xfrm>
            <a:off x="609600" y="2366839"/>
            <a:ext cx="10972800" cy="2973257"/>
          </a:xfrm>
        </p:spPr>
        <p:txBody>
          <a:bodyPr/>
          <a:lstStyle/>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 4º Nos projetos apresentados na forma do § 3º deste artigo deverão estar representadas todas as Regiões do País e pelo menos:</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I - um terço dos Estados e Distrito Federal; ou</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II - um terço dos Municípios ou Municípios em que o conjunto da população corresponda, no mínimo, a um terço da população nacional, nas hipóteses de iniciativa municipal previstas nos incisos I e II do § 3º deste artigo.</a:t>
            </a:r>
          </a:p>
          <a:p>
            <a:pPr marL="0" indent="0" algn="just">
              <a:buNone/>
            </a:pPr>
            <a:r>
              <a:rPr lang="pt-BR" sz="2000" dirty="0">
                <a:solidFill>
                  <a:schemeClr val="tx2">
                    <a:lumMod val="75000"/>
                  </a:schemeClr>
                </a:solidFill>
                <a:latin typeface="Arial" panose="020B0604020202020204" pitchFamily="34" charset="0"/>
                <a:cs typeface="Arial" panose="020B0604020202020204" pitchFamily="34" charset="0"/>
              </a:rPr>
              <a:t>§ 5º Não se aplica o disposto nos §§ 3º e 4º deste artigo aos projetos que tratem das normas gerais previstas no art. 146, III, ‘a’ a ‘d’, exceto quanto à definição dos fatos geradores, bases de cálculo e contribuintes do imposto.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426561"/>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05D8BD-9DDA-4142-9A1A-46218713AC4A}"/>
              </a:ext>
            </a:extLst>
          </p:cNvPr>
          <p:cNvSpPr>
            <a:spLocks noGrp="1"/>
          </p:cNvSpPr>
          <p:nvPr>
            <p:ph type="title"/>
          </p:nvPr>
        </p:nvSpPr>
        <p:spPr>
          <a:xfrm>
            <a:off x="609600" y="274638"/>
            <a:ext cx="7059168" cy="469074"/>
          </a:xfrm>
        </p:spPr>
        <p:txBody>
          <a:bodyPr/>
          <a:lstStyle/>
          <a:p>
            <a:r>
              <a:rPr lang="pt-BR" sz="2800" b="1" dirty="0">
                <a:latin typeface="Arial" panose="020B0604020202020204" pitchFamily="34" charset="0"/>
                <a:cs typeface="Arial" panose="020B0604020202020204" pitchFamily="34" charset="0"/>
              </a:rPr>
              <a:t>COMPETÊNCIA JURISDICIONAL DO IBS </a:t>
            </a:r>
            <a:r>
              <a:rPr lang="pt-BR" sz="2800" dirty="0">
                <a:latin typeface="Arial" panose="020B0604020202020204" pitchFamily="34" charset="0"/>
                <a:cs typeface="Arial" panose="020B0604020202020204" pitchFamily="34" charset="0"/>
              </a:rPr>
              <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43B1AF49-8761-45A9-97BD-85BB78621896}"/>
              </a:ext>
            </a:extLst>
          </p:cNvPr>
          <p:cNvSpPr>
            <a:spLocks noGrp="1"/>
          </p:cNvSpPr>
          <p:nvPr>
            <p:ph idx="1"/>
          </p:nvPr>
        </p:nvSpPr>
        <p:spPr>
          <a:xfrm>
            <a:off x="609600" y="2746255"/>
            <a:ext cx="10972800" cy="2008626"/>
          </a:xfrm>
        </p:spPr>
        <p:txBody>
          <a:bodyPr/>
          <a:lstStyle/>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Art. 105. .................................................................</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III - .........................................................................</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d) contrariar as leis complementares relativas ao imposto a que se refere o art. 155, IV, bem como a regulamentação de que trata o art. 155, § 7º, I, negar-lhes vigência ou lhes der interpretação divergente da que lhes tenha atribuído outro tribunal.</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14689"/>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52B90A-ADED-4A2F-BBF3-E84F2560F970}"/>
              </a:ext>
            </a:extLst>
          </p:cNvPr>
          <p:cNvSpPr>
            <a:spLocks noGrp="1"/>
          </p:cNvSpPr>
          <p:nvPr>
            <p:ph type="title"/>
          </p:nvPr>
        </p:nvSpPr>
        <p:spPr>
          <a:xfrm>
            <a:off x="609600" y="323406"/>
            <a:ext cx="7388352" cy="530034"/>
          </a:xfrm>
        </p:spPr>
        <p:txBody>
          <a:bodyPr/>
          <a:lstStyle/>
          <a:p>
            <a:r>
              <a:rPr lang="pt-BR" sz="3200" b="1" dirty="0">
                <a:latin typeface="Arial" panose="020B0604020202020204" pitchFamily="34" charset="0"/>
                <a:cs typeface="Arial" panose="020B0604020202020204" pitchFamily="34" charset="0"/>
              </a:rPr>
              <a:t>TRATAMENTO A MICROEMPRESAS</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08EA63B9-290C-4410-86A3-F782B5B9CF67}"/>
              </a:ext>
            </a:extLst>
          </p:cNvPr>
          <p:cNvSpPr>
            <a:spLocks noGrp="1"/>
          </p:cNvSpPr>
          <p:nvPr>
            <p:ph idx="1"/>
          </p:nvPr>
        </p:nvSpPr>
        <p:spPr>
          <a:xfrm>
            <a:off x="609600" y="2465839"/>
            <a:ext cx="10972800" cy="2959602"/>
          </a:xfrm>
        </p:spPr>
        <p:txBody>
          <a:bodyPr/>
          <a:lstStyle/>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“Art. 146. .................................................................</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III - .........................................................................</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d) definição de tratamento diferenciado e favorecido para as microempresas e para as empresas de pequeno porte, inclusive regimes especiais ou simplificados no caso dos impostos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153, III e VIII, e 155, IV, e das contribuições sociais previstas no art. 195, I, e § 13.</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IV - definir os critérios e a forma pela qual poderá ser realizada a devolução de tributos incidentes sobre bens e serviços adquiridos por famílias de baixa renda.</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854627"/>
      </p:ext>
    </p:ext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D3BC80-94CF-4EBD-B90F-D59E64C97F4D}"/>
              </a:ext>
            </a:extLst>
          </p:cNvPr>
          <p:cNvSpPr>
            <a:spLocks noGrp="1"/>
          </p:cNvSpPr>
          <p:nvPr>
            <p:ph type="title"/>
          </p:nvPr>
        </p:nvSpPr>
        <p:spPr>
          <a:xfrm>
            <a:off x="609600" y="274638"/>
            <a:ext cx="1804416" cy="530034"/>
          </a:xfrm>
        </p:spPr>
        <p:txBody>
          <a:bodyPr/>
          <a:lstStyle/>
          <a:p>
            <a:r>
              <a:rPr lang="pt-BR" sz="3200" b="1" dirty="0" err="1">
                <a:solidFill>
                  <a:schemeClr val="tx2">
                    <a:lumMod val="75000"/>
                  </a:schemeClr>
                </a:solidFill>
                <a:latin typeface="Arial" panose="020B0604020202020204" pitchFamily="34" charset="0"/>
                <a:cs typeface="Arial" panose="020B0604020202020204" pitchFamily="34" charset="0"/>
              </a:rPr>
              <a:t>CIDEs</a:t>
            </a:r>
            <a:endParaRPr lang="pt-BR" sz="32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4ABC1D60-A815-489F-BB51-94DC5BF49990}"/>
              </a:ext>
            </a:extLst>
          </p:cNvPr>
          <p:cNvSpPr>
            <a:spLocks noGrp="1"/>
          </p:cNvSpPr>
          <p:nvPr>
            <p:ph idx="1"/>
          </p:nvPr>
        </p:nvSpPr>
        <p:spPr>
          <a:xfrm>
            <a:off x="609600" y="2758447"/>
            <a:ext cx="10972800" cy="2301234"/>
          </a:xfrm>
        </p:spPr>
        <p:txBody>
          <a:bodyPr/>
          <a:lstStyle/>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Art. 149. .....................................................</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 2º ...............................................................</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I - não incidirão sobre:</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 as receitas decorrentes de exportação;</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b) as operações sujeitas ao imposto de que trata o art. 153, VIII;</a:t>
            </a:r>
          </a:p>
          <a:p>
            <a:pPr marL="0" indent="0">
              <a:buNone/>
            </a:pPr>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867199"/>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600FF4-14F5-49AC-A376-B3A7D212FA63}"/>
              </a:ext>
            </a:extLst>
          </p:cNvPr>
          <p:cNvSpPr>
            <a:spLocks noGrp="1"/>
          </p:cNvSpPr>
          <p:nvPr>
            <p:ph type="title"/>
          </p:nvPr>
        </p:nvSpPr>
        <p:spPr>
          <a:xfrm>
            <a:off x="609600" y="274638"/>
            <a:ext cx="7851648" cy="566610"/>
          </a:xfrm>
        </p:spPr>
        <p:txBody>
          <a:bodyPr/>
          <a:lstStyle/>
          <a:p>
            <a:r>
              <a:rPr lang="pt-BR" sz="3200" b="1" dirty="0">
                <a:latin typeface="Arial" panose="020B0604020202020204" pitchFamily="34" charset="0"/>
                <a:cs typeface="Arial" panose="020B0604020202020204" pitchFamily="34" charset="0"/>
              </a:rPr>
              <a:t>LIMITAÇÕES AO PODER DE TRIBUTAR</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2385217F-4157-4682-95FC-DD58B08E5831}"/>
              </a:ext>
            </a:extLst>
          </p:cNvPr>
          <p:cNvSpPr>
            <a:spLocks noGrp="1"/>
          </p:cNvSpPr>
          <p:nvPr>
            <p:ph idx="1"/>
          </p:nvPr>
        </p:nvSpPr>
        <p:spPr>
          <a:xfrm>
            <a:off x="609600" y="2795023"/>
            <a:ext cx="10972800" cy="1972050"/>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150. ..............................................................</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 1º A vedação do inciso III, ‘b’, não se aplica aos tributos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148, I; 153, I e II; e 154, II; e a vedação do inciso III, ‘c’, não se aplica aos tributos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148, I; 153, I, II e III; e 154, II, nem à fixação da base de cálculo dos impostos previstos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155, III, e 156, I.</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145082"/>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45B8964-C3AB-4AD0-9D44-AC8AE5925EA1}"/>
              </a:ext>
            </a:extLst>
          </p:cNvPr>
          <p:cNvSpPr>
            <a:spLocks noGrp="1"/>
          </p:cNvSpPr>
          <p:nvPr>
            <p:ph idx="1"/>
          </p:nvPr>
        </p:nvSpPr>
        <p:spPr>
          <a:xfrm>
            <a:off x="609600" y="2916943"/>
            <a:ext cx="10972800" cy="2057394"/>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 6º Qualquer subsídio ou isenção, redução de base de cálculo, concessão de crédito presumido, anistia ou remissão, relativos a impostos, taxas ou contribuições, só poderá ser concedido mediante lei específica, federal, estadual ou municipal, que regule exclusivamente as matérias acima enumeradas ou o correspondente tributo ou contribuição.</a:t>
            </a:r>
          </a:p>
          <a:p>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38441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ço Reservado para Conteúdo 2"/>
          <p:cNvSpPr>
            <a:spLocks noGrp="1"/>
          </p:cNvSpPr>
          <p:nvPr>
            <p:ph idx="1"/>
          </p:nvPr>
        </p:nvSpPr>
        <p:spPr bwMode="auto">
          <a:xfrm rot="10800000">
            <a:off x="376767" y="6644506"/>
            <a:ext cx="11438467" cy="457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tLang="pt-BR" dirty="0">
              <a:ea typeface="MS PGothic" charset="-128"/>
            </a:endParaRPr>
          </a:p>
          <a:p>
            <a:endParaRPr lang="pt-BR" altLang="pt-BR" dirty="0">
              <a:ea typeface="MS PGothic" charset="-128"/>
            </a:endParaRPr>
          </a:p>
          <a:p>
            <a:endParaRPr lang="pt-BR" altLang="pt-BR" dirty="0">
              <a:ea typeface="MS PGothic" charset="-128"/>
            </a:endParaRPr>
          </a:p>
        </p:txBody>
      </p:sp>
      <p:sp>
        <p:nvSpPr>
          <p:cNvPr id="2" name="Retângulo 1">
            <a:extLst>
              <a:ext uri="{FF2B5EF4-FFF2-40B4-BE49-F238E27FC236}">
                <a16:creationId xmlns:a16="http://schemas.microsoft.com/office/drawing/2014/main" xmlns="" id="{6324DAC1-6510-5B48-B9E1-93C899CC6F52}"/>
              </a:ext>
            </a:extLst>
          </p:cNvPr>
          <p:cNvSpPr/>
          <p:nvPr/>
        </p:nvSpPr>
        <p:spPr>
          <a:xfrm>
            <a:off x="597606" y="262763"/>
            <a:ext cx="8527539" cy="523220"/>
          </a:xfrm>
          <a:prstGeom prst="rect">
            <a:avLst/>
          </a:prstGeom>
        </p:spPr>
        <p:txBody>
          <a:bodyPr wrap="square">
            <a:spAutoFit/>
          </a:bodyPr>
          <a:lstStyle/>
          <a:p>
            <a:r>
              <a:rPr lang="en-US" sz="2800" b="1" dirty="0" smtClean="0">
                <a:solidFill>
                  <a:schemeClr val="tx2">
                    <a:lumMod val="75000"/>
                  </a:schemeClr>
                </a:solidFill>
                <a:latin typeface="Arial" panose="020B0604020202020204" pitchFamily="34" charset="0"/>
                <a:cs typeface="Arial" panose="020B0604020202020204" pitchFamily="34" charset="0"/>
              </a:rPr>
              <a:t>EXPERIÊNCIA DE 32 ANOS </a:t>
            </a:r>
            <a:endParaRPr lang="pt-BR" sz="2800" b="1"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xmlns="" id="{2A558581-AEE3-0246-8F61-CDC7089CF8A7}"/>
              </a:ext>
            </a:extLst>
          </p:cNvPr>
          <p:cNvSpPr/>
          <p:nvPr/>
        </p:nvSpPr>
        <p:spPr>
          <a:xfrm>
            <a:off x="1856916" y="1932280"/>
            <a:ext cx="2671165" cy="954107"/>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ECONOMISTA E SECRETÁRIO DA FAZENDA DO PARANÁ ENTRE 1987/90 E 2011/13</a:t>
            </a:r>
            <a:endParaRPr lang="pt-BR" sz="1400" dirty="0"/>
          </a:p>
        </p:txBody>
      </p:sp>
      <p:sp>
        <p:nvSpPr>
          <p:cNvPr id="4" name="Retângulo 3">
            <a:extLst>
              <a:ext uri="{FF2B5EF4-FFF2-40B4-BE49-F238E27FC236}">
                <a16:creationId xmlns:a16="http://schemas.microsoft.com/office/drawing/2014/main" xmlns="" id="{6E4E62FC-823B-DE40-A683-665A445FDE91}"/>
              </a:ext>
            </a:extLst>
          </p:cNvPr>
          <p:cNvSpPr/>
          <p:nvPr/>
        </p:nvSpPr>
        <p:spPr>
          <a:xfrm>
            <a:off x="5861600" y="1921378"/>
            <a:ext cx="2533412" cy="769441"/>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ATUAÇÃO FORTE NA CONSTITUINTE </a:t>
            </a:r>
            <a:r>
              <a:rPr lang="en-US" sz="1600" b="1" dirty="0">
                <a:solidFill>
                  <a:schemeClr val="tx2">
                    <a:lumMod val="75000"/>
                  </a:schemeClr>
                </a:solidFill>
                <a:latin typeface="Arial" panose="020B0604020202020204" pitchFamily="34" charset="0"/>
                <a:cs typeface="Arial" panose="020B0604020202020204" pitchFamily="34" charset="0"/>
              </a:rPr>
              <a:t/>
            </a:r>
            <a:br>
              <a:rPr lang="en-US" sz="1600" b="1" dirty="0">
                <a:solidFill>
                  <a:schemeClr val="tx2">
                    <a:lumMod val="75000"/>
                  </a:schemeClr>
                </a:solidFill>
                <a:latin typeface="Arial" panose="020B0604020202020204" pitchFamily="34" charset="0"/>
                <a:cs typeface="Arial" panose="020B0604020202020204" pitchFamily="34" charset="0"/>
              </a:rPr>
            </a:br>
            <a:endParaRPr lang="pt-BR" sz="1600" dirty="0"/>
          </a:p>
        </p:txBody>
      </p:sp>
      <p:sp>
        <p:nvSpPr>
          <p:cNvPr id="5" name="Retângulo 4">
            <a:extLst>
              <a:ext uri="{FF2B5EF4-FFF2-40B4-BE49-F238E27FC236}">
                <a16:creationId xmlns:a16="http://schemas.microsoft.com/office/drawing/2014/main" xmlns="" id="{EF4ABBA7-C8B7-A74D-8AF3-FF4D2EE9DC44}"/>
              </a:ext>
            </a:extLst>
          </p:cNvPr>
          <p:cNvSpPr/>
          <p:nvPr/>
        </p:nvSpPr>
        <p:spPr>
          <a:xfrm>
            <a:off x="9335618" y="1918329"/>
            <a:ext cx="2797215" cy="523220"/>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ESTUDOS DO MODELO ALEMÃO E EUROPEU</a:t>
            </a:r>
            <a:endParaRPr lang="pt-BR" sz="1400" dirty="0"/>
          </a:p>
        </p:txBody>
      </p:sp>
      <p:sp>
        <p:nvSpPr>
          <p:cNvPr id="6" name="Retângulo 5">
            <a:extLst>
              <a:ext uri="{FF2B5EF4-FFF2-40B4-BE49-F238E27FC236}">
                <a16:creationId xmlns:a16="http://schemas.microsoft.com/office/drawing/2014/main" xmlns="" id="{A542BE0F-97D7-1942-B78B-2D5159836DF8}"/>
              </a:ext>
            </a:extLst>
          </p:cNvPr>
          <p:cNvSpPr/>
          <p:nvPr/>
        </p:nvSpPr>
        <p:spPr>
          <a:xfrm>
            <a:off x="1929481" y="5301412"/>
            <a:ext cx="9598904" cy="553998"/>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NOS 28 ANOS PARTICIPEI ATIVAMENTE DE </a:t>
            </a:r>
            <a:r>
              <a:rPr lang="en-US" sz="1600" b="1" dirty="0">
                <a:solidFill>
                  <a:schemeClr val="tx2">
                    <a:lumMod val="75000"/>
                  </a:schemeClr>
                </a:solidFill>
                <a:latin typeface="Arial" panose="020B0604020202020204" pitchFamily="34" charset="0"/>
                <a:cs typeface="Arial" panose="020B0604020202020204" pitchFamily="34" charset="0"/>
              </a:rPr>
              <a:t>TODOS</a:t>
            </a:r>
            <a:r>
              <a:rPr lang="en-US" sz="1400" b="1" dirty="0">
                <a:solidFill>
                  <a:schemeClr val="tx2">
                    <a:lumMod val="75000"/>
                  </a:schemeClr>
                </a:solidFill>
                <a:latin typeface="Arial" panose="020B0604020202020204" pitchFamily="34" charset="0"/>
                <a:cs typeface="Arial" panose="020B0604020202020204" pitchFamily="34" charset="0"/>
              </a:rPr>
              <a:t> OS DEBATES NAS COMISSÕES, PLENÁRIO E SEMINÁRIOS DE REFORMA TRIBUTÁRIA E ECONOMIA</a:t>
            </a:r>
            <a:endParaRPr lang="pt-BR" sz="1400" b="1" dirty="0">
              <a:solidFill>
                <a:schemeClr val="tx2">
                  <a:lumMod val="75000"/>
                </a:schemeClr>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xmlns="" id="{507AE453-2F5A-7840-8088-35DC0A7DC883}"/>
              </a:ext>
            </a:extLst>
          </p:cNvPr>
          <p:cNvSpPr/>
          <p:nvPr/>
        </p:nvSpPr>
        <p:spPr>
          <a:xfrm>
            <a:off x="5861601" y="3437010"/>
            <a:ext cx="2533411" cy="954107"/>
          </a:xfrm>
          <a:prstGeom prst="rect">
            <a:avLst/>
          </a:prstGeom>
          <a:solidFill>
            <a:srgbClr val="3366FF"/>
          </a:solidFill>
          <a:ln>
            <a:solidFill>
              <a:srgbClr val="0000FF"/>
            </a:solidFill>
          </a:ln>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RELATOR DO SUPERSIMPLES NACIONAL</a:t>
            </a:r>
            <a:br>
              <a:rPr lang="en-US" sz="1400" b="1" dirty="0">
                <a:solidFill>
                  <a:schemeClr val="tx2">
                    <a:lumMod val="75000"/>
                  </a:schemeClr>
                </a:solidFill>
                <a:latin typeface="Arial" panose="020B0604020202020204" pitchFamily="34" charset="0"/>
                <a:cs typeface="Arial" panose="020B0604020202020204" pitchFamily="34" charset="0"/>
              </a:rPr>
            </a:br>
            <a:endParaRPr lang="pt-BR" sz="1400" dirty="0"/>
          </a:p>
        </p:txBody>
      </p:sp>
      <p:sp>
        <p:nvSpPr>
          <p:cNvPr id="8" name="Retângulo 7">
            <a:extLst>
              <a:ext uri="{FF2B5EF4-FFF2-40B4-BE49-F238E27FC236}">
                <a16:creationId xmlns:a16="http://schemas.microsoft.com/office/drawing/2014/main" xmlns="" id="{79A09850-ACF2-AC4E-9065-4DAB77FE39B1}"/>
              </a:ext>
            </a:extLst>
          </p:cNvPr>
          <p:cNvSpPr/>
          <p:nvPr/>
        </p:nvSpPr>
        <p:spPr>
          <a:xfrm>
            <a:off x="1929481" y="3419227"/>
            <a:ext cx="2273955" cy="523220"/>
          </a:xfrm>
          <a:prstGeom prst="rect">
            <a:avLst/>
          </a:prstGeom>
          <a:solidFill>
            <a:srgbClr val="3366FF"/>
          </a:solidFill>
          <a:ln>
            <a:solidFill>
              <a:srgbClr val="0000FF"/>
            </a:solidFill>
          </a:ln>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RELATOR DA LEI KANDIR = LEI DO </a:t>
            </a:r>
            <a:r>
              <a:rPr lang="en-US" sz="1400" b="1" dirty="0" smtClean="0">
                <a:solidFill>
                  <a:schemeClr val="tx2">
                    <a:lumMod val="75000"/>
                  </a:schemeClr>
                </a:solidFill>
                <a:latin typeface="Arial" panose="020B0604020202020204" pitchFamily="34" charset="0"/>
                <a:cs typeface="Arial" panose="020B0604020202020204" pitchFamily="34" charset="0"/>
              </a:rPr>
              <a:t>ICMS</a:t>
            </a:r>
            <a:endParaRPr lang="pt-BR" sz="1400" b="1" dirty="0">
              <a:solidFill>
                <a:schemeClr val="tx2">
                  <a:lumMod val="75000"/>
                </a:schemeClr>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xmlns="" id="{EE2322D3-7F56-F94B-9FD3-FEC93F6E09AC}"/>
              </a:ext>
            </a:extLst>
          </p:cNvPr>
          <p:cNvSpPr/>
          <p:nvPr/>
        </p:nvSpPr>
        <p:spPr>
          <a:xfrm>
            <a:off x="9492820" y="3441387"/>
            <a:ext cx="2322414" cy="954107"/>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AUTOR DAS LEIS DAS S/A E DE TRANPARÊNCIA DAS CONTAS PÚBLICAS</a:t>
            </a:r>
            <a:endParaRPr lang="pt-BR" sz="1400" dirty="0"/>
          </a:p>
        </p:txBody>
      </p:sp>
      <p:pic>
        <p:nvPicPr>
          <p:cNvPr id="12" name="Imagem 11">
            <a:extLst>
              <a:ext uri="{FF2B5EF4-FFF2-40B4-BE49-F238E27FC236}">
                <a16:creationId xmlns:a16="http://schemas.microsoft.com/office/drawing/2014/main" xmlns="" id="{A018AA1E-82C3-A443-B5C5-34ABC689329D}"/>
              </a:ext>
            </a:extLst>
          </p:cNvPr>
          <p:cNvPicPr>
            <a:picLocks noChangeAspect="1"/>
          </p:cNvPicPr>
          <p:nvPr/>
        </p:nvPicPr>
        <p:blipFill>
          <a:blip r:embed="rId2"/>
          <a:stretch>
            <a:fillRect/>
          </a:stretch>
        </p:blipFill>
        <p:spPr>
          <a:xfrm>
            <a:off x="816161" y="1730991"/>
            <a:ext cx="957011" cy="1335009"/>
          </a:xfrm>
          <a:prstGeom prst="rect">
            <a:avLst/>
          </a:prstGeom>
        </p:spPr>
      </p:pic>
      <p:pic>
        <p:nvPicPr>
          <p:cNvPr id="15" name="Imagem 14">
            <a:extLst>
              <a:ext uri="{FF2B5EF4-FFF2-40B4-BE49-F238E27FC236}">
                <a16:creationId xmlns:a16="http://schemas.microsoft.com/office/drawing/2014/main" xmlns="" id="{DDECAE67-06DC-CE4B-B2EC-F3BDBDC639D1}"/>
              </a:ext>
            </a:extLst>
          </p:cNvPr>
          <p:cNvPicPr>
            <a:picLocks noChangeAspect="1"/>
          </p:cNvPicPr>
          <p:nvPr/>
        </p:nvPicPr>
        <p:blipFill>
          <a:blip r:embed="rId2"/>
          <a:stretch>
            <a:fillRect/>
          </a:stretch>
        </p:blipFill>
        <p:spPr>
          <a:xfrm>
            <a:off x="4809426" y="1730991"/>
            <a:ext cx="957011" cy="1335009"/>
          </a:xfrm>
          <a:prstGeom prst="rect">
            <a:avLst/>
          </a:prstGeom>
        </p:spPr>
      </p:pic>
      <p:pic>
        <p:nvPicPr>
          <p:cNvPr id="16" name="Imagem 15">
            <a:extLst>
              <a:ext uri="{FF2B5EF4-FFF2-40B4-BE49-F238E27FC236}">
                <a16:creationId xmlns:a16="http://schemas.microsoft.com/office/drawing/2014/main" xmlns="" id="{3796A14B-0E66-E249-AD10-B6ACBC1665C6}"/>
              </a:ext>
            </a:extLst>
          </p:cNvPr>
          <p:cNvPicPr>
            <a:picLocks noChangeAspect="1"/>
          </p:cNvPicPr>
          <p:nvPr/>
        </p:nvPicPr>
        <p:blipFill>
          <a:blip r:embed="rId2"/>
          <a:stretch>
            <a:fillRect/>
          </a:stretch>
        </p:blipFill>
        <p:spPr>
          <a:xfrm>
            <a:off x="8335682" y="1730991"/>
            <a:ext cx="957011" cy="1335009"/>
          </a:xfrm>
          <a:prstGeom prst="rect">
            <a:avLst/>
          </a:prstGeom>
        </p:spPr>
      </p:pic>
      <p:pic>
        <p:nvPicPr>
          <p:cNvPr id="17" name="Imagem 16">
            <a:extLst>
              <a:ext uri="{FF2B5EF4-FFF2-40B4-BE49-F238E27FC236}">
                <a16:creationId xmlns:a16="http://schemas.microsoft.com/office/drawing/2014/main" xmlns="" id="{4AC2D469-FFE5-6344-AA51-BB9573EDC17B}"/>
              </a:ext>
            </a:extLst>
          </p:cNvPr>
          <p:cNvPicPr>
            <a:picLocks noChangeAspect="1"/>
          </p:cNvPicPr>
          <p:nvPr/>
        </p:nvPicPr>
        <p:blipFill>
          <a:blip r:embed="rId2"/>
          <a:stretch>
            <a:fillRect/>
          </a:stretch>
        </p:blipFill>
        <p:spPr>
          <a:xfrm>
            <a:off x="816161" y="5074566"/>
            <a:ext cx="957011" cy="1335009"/>
          </a:xfrm>
          <a:prstGeom prst="rect">
            <a:avLst/>
          </a:prstGeom>
        </p:spPr>
      </p:pic>
      <p:pic>
        <p:nvPicPr>
          <p:cNvPr id="18" name="Imagem 17">
            <a:extLst>
              <a:ext uri="{FF2B5EF4-FFF2-40B4-BE49-F238E27FC236}">
                <a16:creationId xmlns:a16="http://schemas.microsoft.com/office/drawing/2014/main" xmlns="" id="{5A0EE471-44FD-7C4B-929E-59C186D374A1}"/>
              </a:ext>
            </a:extLst>
          </p:cNvPr>
          <p:cNvPicPr>
            <a:picLocks noChangeAspect="1"/>
          </p:cNvPicPr>
          <p:nvPr/>
        </p:nvPicPr>
        <p:blipFill>
          <a:blip r:embed="rId2">
            <a:alphaModFix/>
          </a:blip>
          <a:stretch>
            <a:fillRect/>
          </a:stretch>
        </p:blipFill>
        <p:spPr>
          <a:xfrm>
            <a:off x="4809426" y="3419227"/>
            <a:ext cx="957011" cy="1335009"/>
          </a:xfrm>
          <a:prstGeom prst="rect">
            <a:avLst/>
          </a:prstGeom>
          <a:solidFill>
            <a:srgbClr val="3366FF"/>
          </a:solidFill>
          <a:ln>
            <a:solidFill>
              <a:srgbClr val="0000FF"/>
            </a:solidFill>
          </a:ln>
        </p:spPr>
      </p:pic>
      <p:pic>
        <p:nvPicPr>
          <p:cNvPr id="19" name="Imagem 18">
            <a:extLst>
              <a:ext uri="{FF2B5EF4-FFF2-40B4-BE49-F238E27FC236}">
                <a16:creationId xmlns:a16="http://schemas.microsoft.com/office/drawing/2014/main" xmlns="" id="{CBF0E7FF-78A0-7845-A8A3-FCB7D8E8F195}"/>
              </a:ext>
            </a:extLst>
          </p:cNvPr>
          <p:cNvPicPr>
            <a:picLocks noChangeAspect="1"/>
          </p:cNvPicPr>
          <p:nvPr/>
        </p:nvPicPr>
        <p:blipFill>
          <a:blip r:embed="rId2"/>
          <a:stretch>
            <a:fillRect/>
          </a:stretch>
        </p:blipFill>
        <p:spPr>
          <a:xfrm>
            <a:off x="8335682" y="3419227"/>
            <a:ext cx="957011" cy="1335009"/>
          </a:xfrm>
          <a:prstGeom prst="rect">
            <a:avLst/>
          </a:prstGeom>
        </p:spPr>
      </p:pic>
      <p:pic>
        <p:nvPicPr>
          <p:cNvPr id="20" name="Imagem 19">
            <a:extLst>
              <a:ext uri="{FF2B5EF4-FFF2-40B4-BE49-F238E27FC236}">
                <a16:creationId xmlns:a16="http://schemas.microsoft.com/office/drawing/2014/main" xmlns="" id="{621ECDB8-C6B2-8D4D-836A-E982D80B5D9C}"/>
              </a:ext>
            </a:extLst>
          </p:cNvPr>
          <p:cNvPicPr>
            <a:picLocks noChangeAspect="1"/>
          </p:cNvPicPr>
          <p:nvPr/>
        </p:nvPicPr>
        <p:blipFill>
          <a:blip r:embed="rId2">
            <a:alphaModFix/>
          </a:blip>
          <a:stretch>
            <a:fillRect/>
          </a:stretch>
        </p:blipFill>
        <p:spPr>
          <a:xfrm>
            <a:off x="816160" y="3419227"/>
            <a:ext cx="957011" cy="1335009"/>
          </a:xfrm>
          <a:prstGeom prst="rect">
            <a:avLst/>
          </a:prstGeom>
          <a:solidFill>
            <a:srgbClr val="3366FF"/>
          </a:solidFill>
          <a:ln>
            <a:solidFill>
              <a:srgbClr val="0000FF"/>
            </a:solidFill>
          </a:ln>
        </p:spPr>
      </p:pic>
    </p:spTree>
    <p:extLst>
      <p:ext uri="{BB962C8B-B14F-4D97-AF65-F5344CB8AC3E}">
        <p14:creationId xmlns:p14="http://schemas.microsoft.com/office/powerpoint/2010/main" val="2653946374"/>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4B3B80-56B1-4CB5-B5D9-3F2A90267300}"/>
              </a:ext>
            </a:extLst>
          </p:cNvPr>
          <p:cNvSpPr>
            <a:spLocks noGrp="1"/>
          </p:cNvSpPr>
          <p:nvPr>
            <p:ph type="title"/>
          </p:nvPr>
        </p:nvSpPr>
        <p:spPr>
          <a:xfrm>
            <a:off x="609600" y="274638"/>
            <a:ext cx="4572000" cy="578802"/>
          </a:xfrm>
        </p:spPr>
        <p:txBody>
          <a:bodyPr/>
          <a:lstStyle/>
          <a:p>
            <a:r>
              <a:rPr lang="pt-BR" sz="3200" b="1" dirty="0">
                <a:solidFill>
                  <a:schemeClr val="tx2">
                    <a:lumMod val="75000"/>
                  </a:schemeClr>
                </a:solidFill>
                <a:latin typeface="Arial" panose="020B0604020202020204" pitchFamily="34" charset="0"/>
                <a:cs typeface="Arial" panose="020B0604020202020204" pitchFamily="34" charset="0"/>
              </a:rPr>
              <a:t>IMPOSTOS FEDERAIS</a:t>
            </a:r>
            <a:endParaRPr lang="pt-BR" sz="32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AF8DB43E-03E9-480F-9325-FA517DBD7400}"/>
              </a:ext>
            </a:extLst>
          </p:cNvPr>
          <p:cNvSpPr>
            <a:spLocks noGrp="1"/>
          </p:cNvSpPr>
          <p:nvPr>
            <p:ph idx="1"/>
          </p:nvPr>
        </p:nvSpPr>
        <p:spPr>
          <a:xfrm>
            <a:off x="609600" y="2538991"/>
            <a:ext cx="10972800" cy="259384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153. .............................................................</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b="1" i="1" dirty="0">
                <a:solidFill>
                  <a:schemeClr val="tx2">
                    <a:lumMod val="75000"/>
                  </a:schemeClr>
                </a:solidFill>
                <a:latin typeface="Arial" panose="020B0604020202020204" pitchFamily="34" charset="0"/>
                <a:cs typeface="Arial" panose="020B0604020202020204" pitchFamily="34" charset="0"/>
              </a:rPr>
              <a:t>REVOGAÇÃO DO IPI</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IV - (Revogado a partir do 6º exercício.)</a:t>
            </a:r>
          </a:p>
          <a:p>
            <a:r>
              <a:rPr lang="pt-BR" sz="2000" b="1" i="1" dirty="0">
                <a:solidFill>
                  <a:schemeClr val="tx2">
                    <a:lumMod val="75000"/>
                  </a:schemeClr>
                </a:solidFill>
                <a:latin typeface="Arial" panose="020B0604020202020204" pitchFamily="34" charset="0"/>
                <a:cs typeface="Arial" panose="020B0604020202020204" pitchFamily="34" charset="0"/>
              </a:rPr>
              <a:t>REVOGAÇÃO DO IOF</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V -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925275"/>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711C3A-E33F-496A-9EDE-30AEEF689813}"/>
              </a:ext>
            </a:extLst>
          </p:cNvPr>
          <p:cNvSpPr>
            <a:spLocks noGrp="1"/>
          </p:cNvSpPr>
          <p:nvPr>
            <p:ph type="title"/>
          </p:nvPr>
        </p:nvSpPr>
        <p:spPr>
          <a:xfrm>
            <a:off x="609600" y="274638"/>
            <a:ext cx="4255008" cy="615378"/>
          </a:xfrm>
        </p:spPr>
        <p:txBody>
          <a:bodyPr/>
          <a:lstStyle/>
          <a:p>
            <a:r>
              <a:rPr lang="pt-BR" sz="3200" b="1" i="1" dirty="0">
                <a:latin typeface="Arial" panose="020B0604020202020204" pitchFamily="34" charset="0"/>
                <a:cs typeface="Arial" panose="020B0604020202020204" pitchFamily="34" charset="0"/>
              </a:rPr>
              <a:t>IMPOSTO SELETIVO</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D6613815-C094-436B-90ED-903430A593C9}"/>
              </a:ext>
            </a:extLst>
          </p:cNvPr>
          <p:cNvSpPr>
            <a:spLocks noGrp="1"/>
          </p:cNvSpPr>
          <p:nvPr>
            <p:ph idx="1"/>
          </p:nvPr>
        </p:nvSpPr>
        <p:spPr>
          <a:xfrm>
            <a:off x="609600" y="3368047"/>
            <a:ext cx="10972800" cy="119176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VIII – operações com petróleo e seus derivados, combustíveis e lubrificantes de qualquer origem, gás natural, cigarros e outros produtos do fumo, energia elétrica, serviços de telecomunicações a que se refere o art. 21, XI, bebidas alcoólicas e não alcoólicas, e veículos automotores novos, terrestres, aquáticos e aéreos;</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919789"/>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CCEF7D-230A-4524-98A8-41CC51060D5A}"/>
              </a:ext>
            </a:extLst>
          </p:cNvPr>
          <p:cNvSpPr>
            <a:spLocks noGrp="1"/>
          </p:cNvSpPr>
          <p:nvPr>
            <p:ph type="title"/>
          </p:nvPr>
        </p:nvSpPr>
        <p:spPr>
          <a:xfrm>
            <a:off x="609600" y="274638"/>
            <a:ext cx="3913632" cy="603186"/>
          </a:xfrm>
        </p:spPr>
        <p:txBody>
          <a:bodyPr/>
          <a:lstStyle/>
          <a:p>
            <a:r>
              <a:rPr lang="pt-BR" sz="3200" b="1" i="1" dirty="0">
                <a:latin typeface="Arial" panose="020B0604020202020204" pitchFamily="34" charset="0"/>
                <a:cs typeface="Arial" panose="020B0604020202020204" pitchFamily="34" charset="0"/>
              </a:rPr>
              <a:t>ITCMD FEDERAL</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F06D2DF5-9E61-4E22-A44D-E92F89BE17B0}"/>
              </a:ext>
            </a:extLst>
          </p:cNvPr>
          <p:cNvSpPr>
            <a:spLocks noGrp="1"/>
          </p:cNvSpPr>
          <p:nvPr>
            <p:ph idx="1"/>
          </p:nvPr>
        </p:nvSpPr>
        <p:spPr>
          <a:xfrm>
            <a:off x="609600" y="2685295"/>
            <a:ext cx="10972800" cy="2471921"/>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IX - transmissão causa mortis e doação, de quaisquer bens ou direitos.</a:t>
            </a:r>
          </a:p>
          <a:p>
            <a:r>
              <a:rPr lang="pt-BR" sz="2000" dirty="0">
                <a:solidFill>
                  <a:schemeClr val="tx2">
                    <a:lumMod val="75000"/>
                  </a:schemeClr>
                </a:solidFill>
                <a:latin typeface="Arial" panose="020B0604020202020204" pitchFamily="34" charset="0"/>
                <a:cs typeface="Arial" panose="020B0604020202020204" pitchFamily="34" charset="0"/>
              </a:rPr>
              <a:t>§ 1º É facultado ao Poder Executivo, atendidas as condições e os limites estabelecidos em lei, alterar as alíquotas dos impostos enumerados nos incisos I e II do caput deste artigo</a:t>
            </a:r>
          </a:p>
          <a:p>
            <a:r>
              <a:rPr lang="pt-BR" sz="2000" dirty="0">
                <a:solidFill>
                  <a:schemeClr val="tx2">
                    <a:lumMod val="75000"/>
                  </a:schemeClr>
                </a:solidFill>
                <a:latin typeface="Arial" panose="020B0604020202020204" pitchFamily="34" charset="0"/>
                <a:cs typeface="Arial" panose="020B0604020202020204" pitchFamily="34" charset="0"/>
              </a:rPr>
              <a:t>§ 2º.........................................................................</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III - incidirá também sobre verbas indenizatórias, naquilo que superar o valor do gasto ou do patrimônio material indenizado.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19369"/>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9875031-7853-428B-8C6D-408EB65BE0CA}"/>
              </a:ext>
            </a:extLst>
          </p:cNvPr>
          <p:cNvSpPr>
            <a:spLocks noGrp="1"/>
          </p:cNvSpPr>
          <p:nvPr>
            <p:ph idx="1"/>
          </p:nvPr>
        </p:nvSpPr>
        <p:spPr>
          <a:xfrm>
            <a:off x="609600" y="3099823"/>
            <a:ext cx="10972800" cy="1472178"/>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3º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 5º (Revogado a partir do 6º exercício.)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361327"/>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A29B7F-ADC3-42E8-983C-5E2C768255FC}"/>
              </a:ext>
            </a:extLst>
          </p:cNvPr>
          <p:cNvSpPr>
            <a:spLocks noGrp="1"/>
          </p:cNvSpPr>
          <p:nvPr>
            <p:ph type="title"/>
          </p:nvPr>
        </p:nvSpPr>
        <p:spPr>
          <a:xfrm>
            <a:off x="365760" y="152718"/>
            <a:ext cx="8010144" cy="834834"/>
          </a:xfrm>
        </p:spPr>
        <p:txBody>
          <a:bodyPr/>
          <a:lstStyle/>
          <a:p>
            <a:r>
              <a:rPr lang="pt-BR" sz="2800" b="1" i="1" dirty="0">
                <a:latin typeface="Arial" panose="020B0604020202020204" pitchFamily="34" charset="0"/>
                <a:cs typeface="Arial" panose="020B0604020202020204" pitchFamily="34" charset="0"/>
              </a:rPr>
              <a:t>CARACTERIZAÇÃO DO IMPOSTO SELETIVO (BASEADO NOS “EXCISES TAXES”)</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8CC2ECA1-DD3C-4374-AD64-E15055011F1E}"/>
              </a:ext>
            </a:extLst>
          </p:cNvPr>
          <p:cNvSpPr>
            <a:spLocks noGrp="1"/>
          </p:cNvSpPr>
          <p:nvPr>
            <p:ph idx="1"/>
          </p:nvPr>
        </p:nvSpPr>
        <p:spPr>
          <a:xfrm>
            <a:off x="609600" y="2977903"/>
            <a:ext cx="10972800" cy="174040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6º O imposto de que trata o inciso VIII atenderá ao seguinte:</a:t>
            </a:r>
          </a:p>
          <a:p>
            <a:r>
              <a:rPr lang="pt-BR" sz="2000" dirty="0">
                <a:solidFill>
                  <a:schemeClr val="tx2">
                    <a:lumMod val="75000"/>
                  </a:schemeClr>
                </a:solidFill>
                <a:latin typeface="Arial" panose="020B0604020202020204" pitchFamily="34" charset="0"/>
                <a:cs typeface="Arial" panose="020B0604020202020204" pitchFamily="34" charset="0"/>
              </a:rPr>
              <a:t>I - incidirá também nas importações, a qualquer título;</a:t>
            </a:r>
          </a:p>
          <a:p>
            <a:r>
              <a:rPr lang="pt-BR" sz="2000" dirty="0">
                <a:solidFill>
                  <a:schemeClr val="tx2">
                    <a:lumMod val="75000"/>
                  </a:schemeClr>
                </a:solidFill>
                <a:latin typeface="Arial" panose="020B0604020202020204" pitchFamily="34" charset="0"/>
                <a:cs typeface="Arial" panose="020B0604020202020204" pitchFamily="34" charset="0"/>
              </a:rPr>
              <a:t>II - poderá ter alíquotas diferenciadas, nos termos da lei;</a:t>
            </a:r>
          </a:p>
          <a:p>
            <a:r>
              <a:rPr lang="pt-BR" sz="2000" dirty="0">
                <a:solidFill>
                  <a:schemeClr val="tx2">
                    <a:lumMod val="75000"/>
                  </a:schemeClr>
                </a:solidFill>
                <a:latin typeface="Arial" panose="020B0604020202020204" pitchFamily="34" charset="0"/>
                <a:cs typeface="Arial" panose="020B0604020202020204" pitchFamily="34" charset="0"/>
              </a:rPr>
              <a:t>III - não incidirá na exportação de bens e serviços, estabelecendo a lei a forma de devolução do imposto que os onerar.</a:t>
            </a:r>
          </a:p>
          <a:p>
            <a:pPr marL="0" indent="0">
              <a:buNone/>
            </a:pPr>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332145"/>
      </p:ext>
    </p:extLst>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0135A1F-C9EC-4DE1-8065-A0DC129CD46C}"/>
              </a:ext>
            </a:extLst>
          </p:cNvPr>
          <p:cNvSpPr>
            <a:spLocks noGrp="1"/>
          </p:cNvSpPr>
          <p:nvPr>
            <p:ph idx="1"/>
          </p:nvPr>
        </p:nvSpPr>
        <p:spPr>
          <a:xfrm>
            <a:off x="609600" y="3307087"/>
            <a:ext cx="10972800" cy="1386834"/>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IV – não poderá ter alíquotas superiores às fixadas para o imposto previsto no art. 155, IV, exceto no caso de cigarros e outros produtos do fumo e de bebidas alcoólicas;</a:t>
            </a:r>
          </a:p>
          <a:p>
            <a:r>
              <a:rPr lang="pt-BR" sz="2000" dirty="0">
                <a:solidFill>
                  <a:schemeClr val="tx2">
                    <a:lumMod val="75000"/>
                  </a:schemeClr>
                </a:solidFill>
                <a:latin typeface="Arial" panose="020B0604020202020204" pitchFamily="34" charset="0"/>
                <a:cs typeface="Arial" panose="020B0604020202020204" pitchFamily="34" charset="0"/>
              </a:rPr>
              <a:t>V – será monofásico, na forma da lei;</a:t>
            </a:r>
          </a:p>
          <a:p>
            <a:r>
              <a:rPr lang="pt-BR" sz="2000" dirty="0">
                <a:solidFill>
                  <a:schemeClr val="tx2">
                    <a:lumMod val="75000"/>
                  </a:schemeClr>
                </a:solidFill>
                <a:latin typeface="Arial" panose="020B0604020202020204" pitchFamily="34" charset="0"/>
                <a:cs typeface="Arial" panose="020B0604020202020204" pitchFamily="34" charset="0"/>
              </a:rPr>
              <a:t>VI – não integrará sua própria base de cálculo ou a do imposto de que trata o art. 155, IV.</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093255"/>
      </p:ext>
    </p:extLst>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B21ED1-C479-4A21-A956-2C2969FF0774}"/>
              </a:ext>
            </a:extLst>
          </p:cNvPr>
          <p:cNvSpPr>
            <a:spLocks noGrp="1"/>
          </p:cNvSpPr>
          <p:nvPr>
            <p:ph type="title"/>
          </p:nvPr>
        </p:nvSpPr>
        <p:spPr>
          <a:xfrm>
            <a:off x="548640" y="274638"/>
            <a:ext cx="8253984" cy="530034"/>
          </a:xfrm>
        </p:spPr>
        <p:txBody>
          <a:bodyPr/>
          <a:lstStyle/>
          <a:p>
            <a:r>
              <a:rPr lang="pt-BR" sz="3200" b="1" i="1" dirty="0">
                <a:latin typeface="Arial" panose="020B0604020202020204" pitchFamily="34" charset="0"/>
                <a:cs typeface="Arial" panose="020B0604020202020204" pitchFamily="34" charset="0"/>
              </a:rPr>
              <a:t>CARACTERIZAÇÃO DO ITCMD FEDERAL</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FBB63414-4781-4926-B101-69CC0F3885C2}"/>
              </a:ext>
            </a:extLst>
          </p:cNvPr>
          <p:cNvSpPr>
            <a:spLocks noGrp="1"/>
          </p:cNvSpPr>
          <p:nvPr>
            <p:ph idx="1"/>
          </p:nvPr>
        </p:nvSpPr>
        <p:spPr>
          <a:xfrm>
            <a:off x="548640" y="2465839"/>
            <a:ext cx="10972800" cy="2983986"/>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7º O imposto previsto no inciso IX atenderá ao seguinte:</a:t>
            </a:r>
          </a:p>
          <a:p>
            <a:r>
              <a:rPr lang="pt-BR" sz="2000" dirty="0">
                <a:solidFill>
                  <a:schemeClr val="tx2">
                    <a:lumMod val="75000"/>
                  </a:schemeClr>
                </a:solidFill>
                <a:latin typeface="Arial" panose="020B0604020202020204" pitchFamily="34" charset="0"/>
                <a:cs typeface="Arial" panose="020B0604020202020204" pitchFamily="34" charset="0"/>
              </a:rPr>
              <a:t>I - incidirá também se o doador tiver domicilio ou residência no exterior ou se o de cujus possuía bens, era residente ou domiciliado ou teve o seu inventário processado no exterior;</a:t>
            </a:r>
          </a:p>
          <a:p>
            <a:r>
              <a:rPr lang="pt-BR" sz="2000" dirty="0">
                <a:solidFill>
                  <a:schemeClr val="tx2">
                    <a:lumMod val="75000"/>
                  </a:schemeClr>
                </a:solidFill>
                <a:latin typeface="Arial" panose="020B0604020202020204" pitchFamily="34" charset="0"/>
                <a:cs typeface="Arial" panose="020B0604020202020204" pitchFamily="34" charset="0"/>
              </a:rPr>
              <a:t>II -  a lei que o instituir definirá:</a:t>
            </a:r>
          </a:p>
          <a:p>
            <a:r>
              <a:rPr lang="pt-BR" sz="2000" dirty="0">
                <a:solidFill>
                  <a:schemeClr val="tx2">
                    <a:lumMod val="75000"/>
                  </a:schemeClr>
                </a:solidFill>
                <a:latin typeface="Arial" panose="020B0604020202020204" pitchFamily="34" charset="0"/>
                <a:cs typeface="Arial" panose="020B0604020202020204" pitchFamily="34" charset="0"/>
              </a:rPr>
              <a:t>a) a parcela do produto da arrecadação retida pela União para financiar as atividades de arrecadação, cobrança e fiscalização;</a:t>
            </a:r>
          </a:p>
          <a:p>
            <a:r>
              <a:rPr lang="pt-BR" sz="2000" dirty="0">
                <a:solidFill>
                  <a:schemeClr val="tx2">
                    <a:lumMod val="75000"/>
                  </a:schemeClr>
                </a:solidFill>
                <a:latin typeface="Arial" panose="020B0604020202020204" pitchFamily="34" charset="0"/>
                <a:cs typeface="Arial" panose="020B0604020202020204" pitchFamily="34" charset="0"/>
              </a:rPr>
              <a:t>b) a forma pela qual as atividades mencionadas na alínea ‘a’ deste inciso poderão ser compartilhadas com os Municípios, inclusive quanto à determinação do valor de bens imóveis neles localizados.</a:t>
            </a:r>
          </a:p>
        </p:txBody>
      </p:sp>
    </p:spTree>
    <p:extLst>
      <p:ext uri="{BB962C8B-B14F-4D97-AF65-F5344CB8AC3E}">
        <p14:creationId xmlns:p14="http://schemas.microsoft.com/office/powerpoint/2010/main" val="4175551127"/>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520511-E94B-4771-9D27-5600C993F7F6}"/>
              </a:ext>
            </a:extLst>
          </p:cNvPr>
          <p:cNvSpPr>
            <a:spLocks noGrp="1"/>
          </p:cNvSpPr>
          <p:nvPr>
            <p:ph type="title"/>
          </p:nvPr>
        </p:nvSpPr>
        <p:spPr>
          <a:xfrm>
            <a:off x="365760" y="347790"/>
            <a:ext cx="5303520" cy="530034"/>
          </a:xfrm>
        </p:spPr>
        <p:txBody>
          <a:bodyPr/>
          <a:lstStyle/>
          <a:p>
            <a:r>
              <a:rPr lang="pt-BR" sz="3200" b="1" dirty="0">
                <a:solidFill>
                  <a:schemeClr val="tx2">
                    <a:lumMod val="75000"/>
                  </a:schemeClr>
                </a:solidFill>
                <a:latin typeface="Arial" panose="020B0604020202020204" pitchFamily="34" charset="0"/>
                <a:cs typeface="Arial" panose="020B0604020202020204" pitchFamily="34" charset="0"/>
              </a:rPr>
              <a:t>IMPOSTOS ESTADUAIS</a:t>
            </a:r>
            <a:endParaRPr lang="pt-BR" sz="32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69210B60-DB4A-486C-BB20-77F18998FA22}"/>
              </a:ext>
            </a:extLst>
          </p:cNvPr>
          <p:cNvSpPr>
            <a:spLocks noGrp="1"/>
          </p:cNvSpPr>
          <p:nvPr>
            <p:ph idx="1"/>
          </p:nvPr>
        </p:nvSpPr>
        <p:spPr>
          <a:xfrm>
            <a:off x="609600" y="3209551"/>
            <a:ext cx="10972800" cy="131368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Art.155.  Compete aos Estados e ao Distrito Federal instituir:</a:t>
            </a:r>
          </a:p>
          <a:p>
            <a:r>
              <a:rPr lang="pt-BR" sz="2000" b="1" i="1" dirty="0">
                <a:solidFill>
                  <a:schemeClr val="tx2">
                    <a:lumMod val="75000"/>
                  </a:schemeClr>
                </a:solidFill>
                <a:latin typeface="Arial" panose="020B0604020202020204" pitchFamily="34" charset="0"/>
                <a:cs typeface="Arial" panose="020B0604020202020204" pitchFamily="34" charset="0"/>
              </a:rPr>
              <a:t>REVOGAÇÃO DO ITCMD ESTADUAL</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I - imposto sobre transmissão causa mortis e doação, de quaisquer bens ou direitos; (Revogado a partir do 6º exercício.)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19299"/>
      </p:ext>
    </p:extLst>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E5C95F-0F80-4652-86F5-ADB24C28738E}"/>
              </a:ext>
            </a:extLst>
          </p:cNvPr>
          <p:cNvSpPr>
            <a:spLocks noGrp="1"/>
          </p:cNvSpPr>
          <p:nvPr>
            <p:ph type="title"/>
          </p:nvPr>
        </p:nvSpPr>
        <p:spPr>
          <a:xfrm>
            <a:off x="609600" y="274638"/>
            <a:ext cx="4754880" cy="554418"/>
          </a:xfrm>
        </p:spPr>
        <p:txBody>
          <a:bodyPr/>
          <a:lstStyle/>
          <a:p>
            <a:r>
              <a:rPr lang="pt-BR" sz="3200" b="1" i="1" dirty="0">
                <a:solidFill>
                  <a:schemeClr val="tx2">
                    <a:lumMod val="75000"/>
                  </a:schemeClr>
                </a:solidFill>
                <a:latin typeface="Arial" panose="020B0604020202020204" pitchFamily="34" charset="0"/>
                <a:cs typeface="Arial" panose="020B0604020202020204" pitchFamily="34" charset="0"/>
              </a:rPr>
              <a:t>REVOGAÇÃO DO ICMS</a:t>
            </a:r>
            <a:endParaRPr lang="pt-BR" sz="32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EEA38686-B134-4AD4-88E9-24E639EF50CE}"/>
              </a:ext>
            </a:extLst>
          </p:cNvPr>
          <p:cNvSpPr>
            <a:spLocks noGrp="1"/>
          </p:cNvSpPr>
          <p:nvPr>
            <p:ph idx="1"/>
          </p:nvPr>
        </p:nvSpPr>
        <p:spPr>
          <a:xfrm>
            <a:off x="609600" y="3380239"/>
            <a:ext cx="10972800" cy="972306"/>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 - imposto sobre operações relativas à circulação de mercadorias e sobre prestações de serviços de transporte interestadual e intermunicipal e de comunicação, ainda que as operações e as prestações se iniciem no exterior; (Revogado a partir do 6º exercício.)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810863"/>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CE5AAF-ACF5-42B6-90D8-9544C3B20267}"/>
              </a:ext>
            </a:extLst>
          </p:cNvPr>
          <p:cNvSpPr>
            <a:spLocks noGrp="1"/>
          </p:cNvSpPr>
          <p:nvPr>
            <p:ph type="title"/>
          </p:nvPr>
        </p:nvSpPr>
        <p:spPr>
          <a:xfrm>
            <a:off x="609600" y="274638"/>
            <a:ext cx="7656576" cy="517842"/>
          </a:xfrm>
        </p:spPr>
        <p:txBody>
          <a:bodyPr/>
          <a:lstStyle/>
          <a:p>
            <a:r>
              <a:rPr lang="pt-BR" sz="2800" b="1" i="1" dirty="0">
                <a:solidFill>
                  <a:schemeClr val="tx2">
                    <a:lumMod val="75000"/>
                  </a:schemeClr>
                </a:solidFill>
                <a:latin typeface="Arial" panose="020B0604020202020204" pitchFamily="34" charset="0"/>
                <a:cs typeface="Arial" panose="020B0604020202020204" pitchFamily="34" charset="0"/>
              </a:rPr>
              <a:t>AMPLIAÇÃO DO IPVA (BARCOS E AVIÕES)</a:t>
            </a:r>
            <a:endParaRPr lang="pt-BR" sz="28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A7DE5403-8AAC-4121-AFFC-62230EE69CFE}"/>
              </a:ext>
            </a:extLst>
          </p:cNvPr>
          <p:cNvSpPr>
            <a:spLocks noGrp="1"/>
          </p:cNvSpPr>
          <p:nvPr>
            <p:ph idx="1"/>
          </p:nvPr>
        </p:nvSpPr>
        <p:spPr>
          <a:xfrm>
            <a:off x="524256" y="3672847"/>
            <a:ext cx="10972800" cy="435858"/>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III - imposto sobre propriedade de veículos automotores terrestres, aquáticos e aéreos;</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73333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73BCD336-A65A-2444-A3F8-CE0B2EC95C5A}"/>
              </a:ext>
            </a:extLst>
          </p:cNvPr>
          <p:cNvSpPr>
            <a:spLocks noGrp="1"/>
          </p:cNvSpPr>
          <p:nvPr>
            <p:ph type="title"/>
          </p:nvPr>
        </p:nvSpPr>
        <p:spPr>
          <a:xfrm>
            <a:off x="308659" y="3112662"/>
            <a:ext cx="10972800" cy="1053092"/>
          </a:xfrm>
        </p:spPr>
        <p:txBody>
          <a:bodyPr/>
          <a:lstStyle/>
          <a:p>
            <a:pPr>
              <a:lnSpc>
                <a:spcPct val="90000"/>
              </a:lnSpc>
              <a:defRPr/>
            </a:pPr>
            <a:r>
              <a:rPr lang="en-US" altLang="pt-BR" sz="4000" b="1" i="1" dirty="0">
                <a:solidFill>
                  <a:schemeClr val="tx1"/>
                </a:solidFill>
                <a:effectLst>
                  <a:outerShdw blurRad="38100" dist="38100" dir="2700000" algn="tl">
                    <a:srgbClr val="000000"/>
                  </a:outerShdw>
                </a:effectLst>
              </a:rPr>
              <a:t>170</a:t>
            </a:r>
            <a:r>
              <a:rPr lang="en-US" altLang="pt-BR" sz="2400" b="1" i="1" dirty="0">
                <a:solidFill>
                  <a:srgbClr val="FFFF00"/>
                </a:solidFill>
                <a:effectLst>
                  <a:outerShdw blurRad="38100" dist="38100" dir="2700000" algn="tl">
                    <a:srgbClr val="000000"/>
                  </a:outerShdw>
                </a:effectLst>
              </a:rPr>
              <a:t> PALESTRAS REALIZADAS E </a:t>
            </a:r>
            <a:r>
              <a:rPr lang="en-US" altLang="pt-BR" sz="4000" b="1" i="1" dirty="0">
                <a:solidFill>
                  <a:srgbClr val="FFFFFF"/>
                </a:solidFill>
                <a:effectLst>
                  <a:outerShdw blurRad="38100" dist="38100" dir="2700000" algn="tl">
                    <a:srgbClr val="000000"/>
                  </a:outerShdw>
                </a:effectLst>
              </a:rPr>
              <a:t>500</a:t>
            </a:r>
            <a:r>
              <a:rPr lang="en-US" altLang="pt-BR" sz="2400" b="1" i="1" dirty="0">
                <a:solidFill>
                  <a:srgbClr val="FFFF00"/>
                </a:solidFill>
                <a:effectLst>
                  <a:outerShdw blurRad="38100" dist="38100" dir="2700000" algn="tl">
                    <a:srgbClr val="000000"/>
                  </a:outerShdw>
                </a:effectLst>
              </a:rPr>
              <a:t> REUNIÕES TÉCNICAS</a:t>
            </a:r>
            <a:br>
              <a:rPr lang="en-US" altLang="pt-BR" sz="2400" b="1" i="1" dirty="0">
                <a:solidFill>
                  <a:srgbClr val="FFFF00"/>
                </a:solidFill>
                <a:effectLst>
                  <a:outerShdw blurRad="38100" dist="38100" dir="2700000" algn="tl">
                    <a:srgbClr val="000000"/>
                  </a:outerShdw>
                </a:effectLst>
              </a:rPr>
            </a:br>
            <a:r>
              <a:rPr lang="en-US" altLang="pt-BR" sz="2400" b="1" i="1" dirty="0">
                <a:solidFill>
                  <a:srgbClr val="FFFF00"/>
                </a:solidFill>
                <a:effectLst>
                  <a:outerShdw blurRad="38100" dist="38100" dir="2700000" algn="tl">
                    <a:srgbClr val="000000"/>
                  </a:outerShdw>
                </a:effectLst>
              </a:rPr>
              <a:t> NOS ÚLTIMOS 2 ANOS</a:t>
            </a:r>
            <a:br>
              <a:rPr lang="en-US" altLang="pt-BR" sz="2400" b="1" i="1" dirty="0">
                <a:solidFill>
                  <a:srgbClr val="FFFF00"/>
                </a:solidFill>
                <a:effectLst>
                  <a:outerShdw blurRad="38100" dist="38100" dir="2700000" algn="tl">
                    <a:srgbClr val="000000"/>
                  </a:outerShdw>
                </a:effectLst>
              </a:rPr>
            </a:br>
            <a:endParaRPr lang="pt-BR" dirty="0"/>
          </a:p>
        </p:txBody>
      </p:sp>
      <p:pic>
        <p:nvPicPr>
          <p:cNvPr id="3" name="Imagem 2">
            <a:extLst>
              <a:ext uri="{FF2B5EF4-FFF2-40B4-BE49-F238E27FC236}">
                <a16:creationId xmlns:a16="http://schemas.microsoft.com/office/drawing/2014/main" xmlns="" id="{0CC74D9D-5479-8F44-89C3-765C67E5E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2600"/>
          </a:xfrm>
          <a:prstGeom prst="rect">
            <a:avLst/>
          </a:prstGeom>
        </p:spPr>
      </p:pic>
    </p:spTree>
    <p:extLst>
      <p:ext uri="{BB962C8B-B14F-4D97-AF65-F5344CB8AC3E}">
        <p14:creationId xmlns:p14="http://schemas.microsoft.com/office/powerpoint/2010/main" val="447407700"/>
      </p:ext>
    </p:extLst>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C39819-9A0A-47B0-8E88-6FC66C51E4BD}"/>
              </a:ext>
            </a:extLst>
          </p:cNvPr>
          <p:cNvSpPr>
            <a:spLocks noGrp="1"/>
          </p:cNvSpPr>
          <p:nvPr>
            <p:ph type="title"/>
          </p:nvPr>
        </p:nvSpPr>
        <p:spPr>
          <a:xfrm>
            <a:off x="609600" y="274638"/>
            <a:ext cx="3718560" cy="554418"/>
          </a:xfrm>
        </p:spPr>
        <p:txBody>
          <a:bodyPr/>
          <a:lstStyle/>
          <a:p>
            <a:r>
              <a:rPr lang="pt-BR" sz="3200" b="1" i="1" dirty="0">
                <a:latin typeface="Arial" panose="020B0604020202020204" pitchFamily="34" charset="0"/>
                <a:cs typeface="Arial" panose="020B0604020202020204" pitchFamily="34" charset="0"/>
              </a:rPr>
              <a:t>CRIAÇÃO DO IBS</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B8BD48E0-875A-4680-9857-FE768748098B}"/>
              </a:ext>
            </a:extLst>
          </p:cNvPr>
          <p:cNvSpPr>
            <a:spLocks noGrp="1"/>
          </p:cNvSpPr>
          <p:nvPr>
            <p:ph idx="1"/>
          </p:nvPr>
        </p:nvSpPr>
        <p:spPr>
          <a:xfrm>
            <a:off x="609600" y="2478343"/>
            <a:ext cx="10972800" cy="2837369"/>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IV - por intermédio do Congresso Nacional, imposto sobre operações com bens e serviços, ainda que se iniciem no exterior.</a:t>
            </a:r>
          </a:p>
          <a:p>
            <a:r>
              <a:rPr lang="pt-BR" sz="2000" dirty="0">
                <a:solidFill>
                  <a:schemeClr val="tx2">
                    <a:lumMod val="75000"/>
                  </a:schemeClr>
                </a:solidFill>
                <a:latin typeface="Arial" panose="020B0604020202020204" pitchFamily="34" charset="0"/>
                <a:cs typeface="Arial" panose="020B0604020202020204" pitchFamily="34" charset="0"/>
              </a:rPr>
              <a:t>§ 1º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 2º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 3º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 4º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 5º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 6º ......................................................................</a:t>
            </a:r>
          </a:p>
        </p:txBody>
      </p:sp>
    </p:spTree>
    <p:extLst>
      <p:ext uri="{BB962C8B-B14F-4D97-AF65-F5344CB8AC3E}">
        <p14:creationId xmlns:p14="http://schemas.microsoft.com/office/powerpoint/2010/main" val="1811379619"/>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ACAE9A-434C-452E-8B1A-723770F41A3D}"/>
              </a:ext>
            </a:extLst>
          </p:cNvPr>
          <p:cNvSpPr>
            <a:spLocks noGrp="1"/>
          </p:cNvSpPr>
          <p:nvPr>
            <p:ph type="title"/>
          </p:nvPr>
        </p:nvSpPr>
        <p:spPr>
          <a:xfrm>
            <a:off x="475488" y="311214"/>
            <a:ext cx="8119872" cy="530034"/>
          </a:xfrm>
        </p:spPr>
        <p:txBody>
          <a:bodyPr/>
          <a:lstStyle/>
          <a:p>
            <a:r>
              <a:rPr lang="pt-BR" sz="3200" b="1" i="1" dirty="0">
                <a:latin typeface="Arial" panose="020B0604020202020204" pitchFamily="34" charset="0"/>
                <a:cs typeface="Arial" panose="020B0604020202020204" pitchFamily="34" charset="0"/>
              </a:rPr>
              <a:t>CARACTERIZAÇÃO DO IPVA AMPLIADO </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955F93A8-706F-4C33-9D1D-ABBCC8EB2430}"/>
              </a:ext>
            </a:extLst>
          </p:cNvPr>
          <p:cNvSpPr>
            <a:spLocks noGrp="1"/>
          </p:cNvSpPr>
          <p:nvPr>
            <p:ph idx="1"/>
          </p:nvPr>
        </p:nvSpPr>
        <p:spPr>
          <a:xfrm>
            <a:off x="609600" y="3221743"/>
            <a:ext cx="10972800" cy="137464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III - não incidirá sobre veículos de uso comercial destinados exclusivamente à pesca ou ao transporte público de passageiros ou de cargas, nos termos da lei complementar.</a:t>
            </a:r>
          </a:p>
          <a:p>
            <a:r>
              <a:rPr lang="pt-BR" sz="2000" dirty="0">
                <a:solidFill>
                  <a:schemeClr val="tx2">
                    <a:lumMod val="75000"/>
                  </a:schemeClr>
                </a:solidFill>
                <a:latin typeface="Arial" panose="020B0604020202020204" pitchFamily="34" charset="0"/>
                <a:cs typeface="Arial" panose="020B0604020202020204" pitchFamily="34" charset="0"/>
              </a:rPr>
              <a:t>IV - terá alíquotas máximas e mínimas fixadas por lei complementar, que regulará a forma e as condições como isenções, incentivos e benefícios fiscais serão concedidos e revogados.</a:t>
            </a:r>
          </a:p>
          <a:p>
            <a:pPr marL="0" indent="0">
              <a:buNone/>
            </a:pPr>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561947"/>
      </p:ext>
    </p:extLst>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5B95A1-3AD9-4500-8FDA-96192853DFE3}"/>
              </a:ext>
            </a:extLst>
          </p:cNvPr>
          <p:cNvSpPr>
            <a:spLocks noGrp="1"/>
          </p:cNvSpPr>
          <p:nvPr>
            <p:ph type="title"/>
          </p:nvPr>
        </p:nvSpPr>
        <p:spPr>
          <a:xfrm>
            <a:off x="499872" y="274638"/>
            <a:ext cx="8314944" cy="493458"/>
          </a:xfrm>
        </p:spPr>
        <p:txBody>
          <a:bodyPr/>
          <a:lstStyle/>
          <a:p>
            <a:r>
              <a:rPr lang="pt-BR" sz="2800" b="1" i="1" dirty="0">
                <a:solidFill>
                  <a:schemeClr val="tx2">
                    <a:lumMod val="75000"/>
                  </a:schemeClr>
                </a:solidFill>
                <a:latin typeface="Arial" panose="020B0604020202020204" pitchFamily="34" charset="0"/>
                <a:cs typeface="Arial" panose="020B0604020202020204" pitchFamily="34" charset="0"/>
              </a:rPr>
              <a:t>CARACTERIZAÇÃO DO IBS (BASEADO NO IVA)</a:t>
            </a:r>
            <a:endParaRPr lang="pt-BR" sz="28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E971219D-24DA-4F46-A90D-B0155F92818D}"/>
              </a:ext>
            </a:extLst>
          </p:cNvPr>
          <p:cNvSpPr>
            <a:spLocks noGrp="1"/>
          </p:cNvSpPr>
          <p:nvPr>
            <p:ph idx="1"/>
          </p:nvPr>
        </p:nvSpPr>
        <p:spPr>
          <a:xfrm>
            <a:off x="609600" y="2965711"/>
            <a:ext cx="10972800" cy="1655058"/>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7º O imposto de que trata o inciso IV do caput deste artigo será instituído por lei complementar, apresentada nos termos do disposto no art. 61, §§ 3º e 4º, e atenderá ao seguinte:</a:t>
            </a:r>
          </a:p>
          <a:p>
            <a:r>
              <a:rPr lang="pt-BR" sz="2000" dirty="0">
                <a:solidFill>
                  <a:schemeClr val="tx2">
                    <a:lumMod val="75000"/>
                  </a:schemeClr>
                </a:solidFill>
                <a:latin typeface="Arial" panose="020B0604020202020204" pitchFamily="34" charset="0"/>
                <a:cs typeface="Arial" panose="020B0604020202020204" pitchFamily="34" charset="0"/>
              </a:rPr>
              <a:t>I - será uniforme em todo o território nacional e terá regulamentação única, vedada a adoção de norma estadual autônoma, ressalvadas as hipóteses previstas em lei complementar;</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70003"/>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5E019909-6801-4F91-B5EC-2496975A62C9}"/>
              </a:ext>
            </a:extLst>
          </p:cNvPr>
          <p:cNvSpPr>
            <a:spLocks noGrp="1"/>
          </p:cNvSpPr>
          <p:nvPr>
            <p:ph idx="1"/>
          </p:nvPr>
        </p:nvSpPr>
        <p:spPr>
          <a:xfrm>
            <a:off x="609600" y="2734057"/>
            <a:ext cx="10972800" cy="2252471"/>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 - será não cumulativo, compensando-se o que for devido em cada operação com o montante cobrado nas anteriores, sendo assegurado:</a:t>
            </a:r>
          </a:p>
          <a:p>
            <a:r>
              <a:rPr lang="pt-BR" sz="2000" dirty="0">
                <a:solidFill>
                  <a:schemeClr val="tx2">
                    <a:lumMod val="75000"/>
                  </a:schemeClr>
                </a:solidFill>
                <a:latin typeface="Arial" panose="020B0604020202020204" pitchFamily="34" charset="0"/>
                <a:cs typeface="Arial" panose="020B0604020202020204" pitchFamily="34" charset="0"/>
              </a:rPr>
              <a:t>a) o crédito relativo às operações com bens e serviços empregados, usados ou consumidos na atividade econômica, ressalvadas as exceções relativas a bens ou serviços caracterizados como de uso ou consumo pessoal;</a:t>
            </a:r>
          </a:p>
          <a:p>
            <a:r>
              <a:rPr lang="pt-BR" sz="2000" dirty="0">
                <a:solidFill>
                  <a:schemeClr val="tx2">
                    <a:lumMod val="75000"/>
                  </a:schemeClr>
                </a:solidFill>
                <a:latin typeface="Arial" panose="020B0604020202020204" pitchFamily="34" charset="0"/>
                <a:cs typeface="Arial" panose="020B0604020202020204" pitchFamily="34" charset="0"/>
              </a:rPr>
              <a:t>b) o crédito integral e imediato, quando cabível, na aquisição de bens do ativo imobilizado;</a:t>
            </a:r>
          </a:p>
          <a:p>
            <a:r>
              <a:rPr lang="pt-BR" sz="2000" dirty="0">
                <a:solidFill>
                  <a:schemeClr val="tx2">
                    <a:lumMod val="75000"/>
                  </a:schemeClr>
                </a:solidFill>
                <a:latin typeface="Arial" panose="020B0604020202020204" pitchFamily="34" charset="0"/>
                <a:cs typeface="Arial" panose="020B0604020202020204" pitchFamily="34" charset="0"/>
              </a:rPr>
              <a:t>c) o aproveitamento de saldos credores acumulados;</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350849"/>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7563F65-E2F8-40C6-954F-2DBFCA346FF4}"/>
              </a:ext>
            </a:extLst>
          </p:cNvPr>
          <p:cNvSpPr>
            <a:spLocks noGrp="1"/>
          </p:cNvSpPr>
          <p:nvPr>
            <p:ph idx="1"/>
          </p:nvPr>
        </p:nvSpPr>
        <p:spPr>
          <a:xfrm>
            <a:off x="609600" y="2880367"/>
            <a:ext cx="10972800" cy="2130546"/>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III - incidirá também:</a:t>
            </a:r>
          </a:p>
          <a:p>
            <a:r>
              <a:rPr lang="pt-BR" sz="2000" dirty="0">
                <a:solidFill>
                  <a:schemeClr val="tx2">
                    <a:lumMod val="75000"/>
                  </a:schemeClr>
                </a:solidFill>
                <a:latin typeface="Arial" panose="020B0604020202020204" pitchFamily="34" charset="0"/>
                <a:cs typeface="Arial" panose="020B0604020202020204" pitchFamily="34" charset="0"/>
              </a:rPr>
              <a:t>a) nas importações, a qualquer título;</a:t>
            </a:r>
          </a:p>
          <a:p>
            <a:r>
              <a:rPr lang="pt-BR" sz="2000" dirty="0">
                <a:solidFill>
                  <a:schemeClr val="tx2">
                    <a:lumMod val="75000"/>
                  </a:schemeClr>
                </a:solidFill>
                <a:latin typeface="Arial" panose="020B0604020202020204" pitchFamily="34" charset="0"/>
                <a:cs typeface="Arial" panose="020B0604020202020204" pitchFamily="34" charset="0"/>
              </a:rPr>
              <a:t>b) nas locações e cessões de bens e direitos; </a:t>
            </a:r>
          </a:p>
          <a:p>
            <a:r>
              <a:rPr lang="pt-BR" sz="2000" dirty="0">
                <a:solidFill>
                  <a:schemeClr val="tx2">
                    <a:lumMod val="75000"/>
                  </a:schemeClr>
                </a:solidFill>
                <a:latin typeface="Arial" panose="020B0604020202020204" pitchFamily="34" charset="0"/>
                <a:cs typeface="Arial" panose="020B0604020202020204" pitchFamily="34" charset="0"/>
              </a:rPr>
              <a:t>c) nas demais operações com bens intangíveis e direitos;</a:t>
            </a:r>
          </a:p>
          <a:p>
            <a:r>
              <a:rPr lang="pt-BR" sz="2000" dirty="0">
                <a:solidFill>
                  <a:schemeClr val="tx2">
                    <a:lumMod val="75000"/>
                  </a:schemeClr>
                </a:solidFill>
                <a:latin typeface="Arial" panose="020B0604020202020204" pitchFamily="34" charset="0"/>
                <a:cs typeface="Arial" panose="020B0604020202020204" pitchFamily="34" charset="0"/>
              </a:rPr>
              <a:t>IV - terá uma alíquota padrão, assim entendida a aplicável a todas as hipóteses não sujeitas a outro enquadramento;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980865"/>
      </p:ext>
    </p:extLst>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D876A013-617D-425C-9334-E9BC096D508C}"/>
              </a:ext>
            </a:extLst>
          </p:cNvPr>
          <p:cNvSpPr>
            <a:spLocks noGrp="1"/>
          </p:cNvSpPr>
          <p:nvPr>
            <p:ph idx="1"/>
          </p:nvPr>
        </p:nvSpPr>
        <p:spPr>
          <a:xfrm>
            <a:off x="609600" y="2318005"/>
            <a:ext cx="10972800" cy="2912363"/>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V - a alíquota aplicável às operações sujeitas também ao imposto de que trata o art. 153, VIII, não poderá ser superior à alíquota padrão;  </a:t>
            </a:r>
          </a:p>
          <a:p>
            <a:r>
              <a:rPr lang="pt-BR" sz="2000" dirty="0">
                <a:solidFill>
                  <a:schemeClr val="tx2">
                    <a:lumMod val="75000"/>
                  </a:schemeClr>
                </a:solidFill>
                <a:latin typeface="Arial" panose="020B0604020202020204" pitchFamily="34" charset="0"/>
                <a:cs typeface="Arial" panose="020B0604020202020204" pitchFamily="34" charset="0"/>
              </a:rPr>
              <a:t>VI - não incidirá:</a:t>
            </a:r>
          </a:p>
          <a:p>
            <a:r>
              <a:rPr lang="pt-BR" sz="2000" dirty="0">
                <a:solidFill>
                  <a:schemeClr val="tx2">
                    <a:lumMod val="75000"/>
                  </a:schemeClr>
                </a:solidFill>
                <a:latin typeface="Arial" panose="020B0604020202020204" pitchFamily="34" charset="0"/>
                <a:cs typeface="Arial" panose="020B0604020202020204" pitchFamily="34" charset="0"/>
              </a:rPr>
              <a:t>a) nas exportações, garantidos a manutenção e o aproveitamento do imposto cobrado nas operações anteriores;</a:t>
            </a:r>
          </a:p>
          <a:p>
            <a:r>
              <a:rPr lang="pt-BR" sz="2000" dirty="0">
                <a:solidFill>
                  <a:schemeClr val="tx2">
                    <a:lumMod val="75000"/>
                  </a:schemeClr>
                </a:solidFill>
                <a:latin typeface="Arial" panose="020B0604020202020204" pitchFamily="34" charset="0"/>
                <a:cs typeface="Arial" panose="020B0604020202020204" pitchFamily="34" charset="0"/>
              </a:rPr>
              <a:t>b) sobre a mera movimentação ou transmissão de valores e de créditos e direitos de natureza financeira;</a:t>
            </a:r>
          </a:p>
          <a:p>
            <a:r>
              <a:rPr lang="pt-BR" sz="2000" dirty="0">
                <a:solidFill>
                  <a:schemeClr val="tx2">
                    <a:lumMod val="75000"/>
                  </a:schemeClr>
                </a:solidFill>
                <a:latin typeface="Arial" panose="020B0604020202020204" pitchFamily="34" charset="0"/>
                <a:cs typeface="Arial" panose="020B0604020202020204" pitchFamily="34" charset="0"/>
              </a:rPr>
              <a:t>c) nas prestações de serviço de comunicação nas modalidades de radiodifusão sonora e de sons e imagens de recepção livre e gratuita;</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944717"/>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86FE290-37DF-444E-A414-92ED50495E03}"/>
              </a:ext>
            </a:extLst>
          </p:cNvPr>
          <p:cNvSpPr>
            <a:spLocks noGrp="1"/>
          </p:cNvSpPr>
          <p:nvPr>
            <p:ph idx="1"/>
          </p:nvPr>
        </p:nvSpPr>
        <p:spPr>
          <a:xfrm>
            <a:off x="609600" y="2450593"/>
            <a:ext cx="10972800" cy="2340863"/>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VII - sem prejuízo do disposto nos arts.156-A e 158, V, o imposto pertencerá ao Estado de destino do bem ou serviço, nos termos da lei complementar, que poderá estabelecer:</a:t>
            </a:r>
          </a:p>
          <a:p>
            <a:r>
              <a:rPr lang="pt-BR" sz="2000" dirty="0">
                <a:solidFill>
                  <a:schemeClr val="tx2">
                    <a:lumMod val="75000"/>
                  </a:schemeClr>
                </a:solidFill>
                <a:latin typeface="Arial" panose="020B0604020202020204" pitchFamily="34" charset="0"/>
                <a:cs typeface="Arial" panose="020B0604020202020204" pitchFamily="34" charset="0"/>
              </a:rPr>
              <a:t>a) cobrança em todo território nacional centralizada em um único estabelecimento; </a:t>
            </a:r>
          </a:p>
          <a:p>
            <a:r>
              <a:rPr lang="pt-BR" sz="2000" dirty="0">
                <a:solidFill>
                  <a:schemeClr val="tx2">
                    <a:lumMod val="75000"/>
                  </a:schemeClr>
                </a:solidFill>
                <a:latin typeface="Arial" panose="020B0604020202020204" pitchFamily="34" charset="0"/>
                <a:cs typeface="Arial" panose="020B0604020202020204" pitchFamily="34" charset="0"/>
              </a:rPr>
              <a:t>b) exigência integral do imposto no Estado de origem da operação com o bem ou serviço e repasse ao Estado de destino;</a:t>
            </a:r>
          </a:p>
          <a:p>
            <a:r>
              <a:rPr lang="pt-BR" sz="2000" dirty="0">
                <a:solidFill>
                  <a:schemeClr val="tx2">
                    <a:lumMod val="75000"/>
                  </a:schemeClr>
                </a:solidFill>
                <a:latin typeface="Arial" panose="020B0604020202020204" pitchFamily="34" charset="0"/>
                <a:cs typeface="Arial" panose="020B0604020202020204" pitchFamily="34" charset="0"/>
              </a:rPr>
              <a:t>c) utilização de câmara de compensação, que poderá ser implementada por tipo de bem ou serviço ou por setor de atividade econômica;</a:t>
            </a:r>
          </a:p>
        </p:txBody>
      </p:sp>
    </p:spTree>
    <p:extLst>
      <p:ext uri="{BB962C8B-B14F-4D97-AF65-F5344CB8AC3E}">
        <p14:creationId xmlns:p14="http://schemas.microsoft.com/office/powerpoint/2010/main" val="1565999245"/>
      </p:ext>
    </p:extLst>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8C766D9-EECB-48BC-A369-ECE7F1537022}"/>
              </a:ext>
            </a:extLst>
          </p:cNvPr>
          <p:cNvSpPr>
            <a:spLocks noGrp="1"/>
          </p:cNvSpPr>
          <p:nvPr>
            <p:ph idx="1"/>
          </p:nvPr>
        </p:nvSpPr>
        <p:spPr>
          <a:xfrm>
            <a:off x="609600" y="2116837"/>
            <a:ext cx="10972800" cy="3454907"/>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VIII - não poderá ser objeto de isenção, redução de base de cálculo, concessão de crédito presumido, anistia, remissão ou qualquer outro tipo de incentivo ou benefício fiscal ou financeiro vinculado ao imposto, exceto, se estabelecido por lei complementar, em relação a operações com os seguintes produtos ou serviços:</a:t>
            </a:r>
          </a:p>
          <a:p>
            <a:pPr algn="just"/>
            <a:r>
              <a:rPr lang="pt-BR" sz="2000" dirty="0">
                <a:solidFill>
                  <a:schemeClr val="tx2">
                    <a:lumMod val="75000"/>
                  </a:schemeClr>
                </a:solidFill>
                <a:latin typeface="Arial" panose="020B0604020202020204" pitchFamily="34" charset="0"/>
                <a:cs typeface="Arial" panose="020B0604020202020204" pitchFamily="34" charset="0"/>
              </a:rPr>
              <a:t>a) alimentos, inclusive os destinados ao consumo animal;</a:t>
            </a:r>
          </a:p>
          <a:p>
            <a:pPr algn="just"/>
            <a:r>
              <a:rPr lang="pt-BR" sz="2000" dirty="0">
                <a:solidFill>
                  <a:schemeClr val="tx2">
                    <a:lumMod val="75000"/>
                  </a:schemeClr>
                </a:solidFill>
                <a:latin typeface="Arial" panose="020B0604020202020204" pitchFamily="34" charset="0"/>
                <a:cs typeface="Arial" panose="020B0604020202020204" pitchFamily="34" charset="0"/>
              </a:rPr>
              <a:t>b) medicamentos;</a:t>
            </a:r>
          </a:p>
          <a:p>
            <a:pPr algn="just"/>
            <a:r>
              <a:rPr lang="pt-BR" sz="2000" dirty="0">
                <a:solidFill>
                  <a:schemeClr val="tx2">
                    <a:lumMod val="75000"/>
                  </a:schemeClr>
                </a:solidFill>
                <a:latin typeface="Arial" panose="020B0604020202020204" pitchFamily="34" charset="0"/>
                <a:cs typeface="Arial" panose="020B0604020202020204" pitchFamily="34" charset="0"/>
              </a:rPr>
              <a:t>c) transporte público coletivo de passageiros urbano e de caráter urbano;</a:t>
            </a:r>
          </a:p>
          <a:p>
            <a:pPr algn="just"/>
            <a:r>
              <a:rPr lang="pt-BR" sz="2000" dirty="0">
                <a:solidFill>
                  <a:schemeClr val="tx2">
                    <a:lumMod val="75000"/>
                  </a:schemeClr>
                </a:solidFill>
                <a:latin typeface="Arial" panose="020B0604020202020204" pitchFamily="34" charset="0"/>
                <a:cs typeface="Arial" panose="020B0604020202020204" pitchFamily="34" charset="0"/>
              </a:rPr>
              <a:t>d) bens do ativo imobilizado;</a:t>
            </a:r>
          </a:p>
          <a:p>
            <a:pPr algn="just"/>
            <a:r>
              <a:rPr lang="pt-BR" sz="2000" dirty="0">
                <a:solidFill>
                  <a:schemeClr val="tx2">
                    <a:lumMod val="75000"/>
                  </a:schemeClr>
                </a:solidFill>
                <a:latin typeface="Arial" panose="020B0604020202020204" pitchFamily="34" charset="0"/>
                <a:cs typeface="Arial" panose="020B0604020202020204" pitchFamily="34" charset="0"/>
              </a:rPr>
              <a:t>e) saneamento básico;</a:t>
            </a:r>
          </a:p>
          <a:p>
            <a:pPr algn="just"/>
            <a:r>
              <a:rPr lang="pt-BR" sz="2000" dirty="0">
                <a:solidFill>
                  <a:schemeClr val="tx2">
                    <a:lumMod val="75000"/>
                  </a:schemeClr>
                </a:solidFill>
                <a:latin typeface="Arial" panose="020B0604020202020204" pitchFamily="34" charset="0"/>
                <a:cs typeface="Arial" panose="020B0604020202020204" pitchFamily="34" charset="0"/>
              </a:rPr>
              <a:t>f) educação infantil, ensino fundamental, médio e superior e educação profissional;</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577450"/>
      </p:ext>
    </p:extLst>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55D2666F-91F9-426E-9081-A15361575206}"/>
              </a:ext>
            </a:extLst>
          </p:cNvPr>
          <p:cNvSpPr>
            <a:spLocks noGrp="1"/>
          </p:cNvSpPr>
          <p:nvPr>
            <p:ph idx="1"/>
          </p:nvPr>
        </p:nvSpPr>
        <p:spPr>
          <a:xfrm>
            <a:off x="609600" y="3070861"/>
            <a:ext cx="10972800" cy="1403603"/>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IX – não integrará sua própria base de cálculo ou a do imposto de que trata o art. 153, VIII;</a:t>
            </a:r>
          </a:p>
          <a:p>
            <a:r>
              <a:rPr lang="pt-BR" sz="2000" dirty="0">
                <a:solidFill>
                  <a:schemeClr val="tx2">
                    <a:lumMod val="75000"/>
                  </a:schemeClr>
                </a:solidFill>
                <a:latin typeface="Arial" panose="020B0604020202020204" pitchFamily="34" charset="0"/>
                <a:cs typeface="Arial" panose="020B0604020202020204" pitchFamily="34" charset="0"/>
              </a:rPr>
              <a:t>X - poderá ser cobrado de acordo com a liquidação financeira das operações;</a:t>
            </a:r>
          </a:p>
          <a:p>
            <a:r>
              <a:rPr lang="pt-BR" sz="2000" dirty="0">
                <a:solidFill>
                  <a:schemeClr val="tx2">
                    <a:lumMod val="75000"/>
                  </a:schemeClr>
                </a:solidFill>
                <a:latin typeface="Arial" panose="020B0604020202020204" pitchFamily="34" charset="0"/>
                <a:cs typeface="Arial" panose="020B0604020202020204" pitchFamily="34" charset="0"/>
              </a:rPr>
              <a:t>XI - lei complementar estabelecerá as matérias da regulamentação única prevista no inciso I deste parágrafo que dependerão de aprovação por resolução do Senado Federal.</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80382"/>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29B93D-C3E1-4E47-8B02-6A3C85754B1D}"/>
              </a:ext>
            </a:extLst>
          </p:cNvPr>
          <p:cNvSpPr>
            <a:spLocks noGrp="1"/>
          </p:cNvSpPr>
          <p:nvPr>
            <p:ph type="title"/>
          </p:nvPr>
        </p:nvSpPr>
        <p:spPr>
          <a:xfrm>
            <a:off x="609600" y="274638"/>
            <a:ext cx="5193792" cy="566610"/>
          </a:xfrm>
        </p:spPr>
        <p:txBody>
          <a:bodyPr/>
          <a:lstStyle/>
          <a:p>
            <a:r>
              <a:rPr lang="pt-BR" sz="3200" b="1" dirty="0">
                <a:latin typeface="Arial" panose="020B0604020202020204" pitchFamily="34" charset="0"/>
                <a:cs typeface="Arial" panose="020B0604020202020204" pitchFamily="34" charset="0"/>
              </a:rPr>
              <a:t>SUPERFISCO NACIONAL</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607C33C4-9482-41D6-9D16-75DBC2BE95D8}"/>
              </a:ext>
            </a:extLst>
          </p:cNvPr>
          <p:cNvSpPr>
            <a:spLocks noGrp="1"/>
          </p:cNvSpPr>
          <p:nvPr>
            <p:ph idx="1"/>
          </p:nvPr>
        </p:nvSpPr>
        <p:spPr>
          <a:xfrm>
            <a:off x="609600" y="3319279"/>
            <a:ext cx="10972800" cy="1179570"/>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 155-A. A regulamentação, a arrecadação, a fiscalização e a cobrança do imposto previsto no art. 155, IV, bem como de outros tributos ou responsabilidades que lhe sejam delegados por convênio, serão realizadas por conjunto de administrações tributárias dos Estados, Distrito Federal e Municípios, cabendo à lei complementar:</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16863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F3C884-19FE-494B-842A-CB8F8182AD45}"/>
              </a:ext>
            </a:extLst>
          </p:cNvPr>
          <p:cNvSpPr>
            <a:spLocks noGrp="1"/>
          </p:cNvSpPr>
          <p:nvPr>
            <p:ph type="title"/>
          </p:nvPr>
        </p:nvSpPr>
        <p:spPr/>
        <p:txBody>
          <a:bodyPr/>
          <a:lstStyle/>
          <a:p>
            <a:endParaRPr lang="pt-BR"/>
          </a:p>
        </p:txBody>
      </p:sp>
      <p:pic>
        <p:nvPicPr>
          <p:cNvPr id="3" name="Imagem 2">
            <a:extLst>
              <a:ext uri="{FF2B5EF4-FFF2-40B4-BE49-F238E27FC236}">
                <a16:creationId xmlns:a16="http://schemas.microsoft.com/office/drawing/2014/main" xmlns="" id="{C30A5D7B-9A77-834D-8D04-C77180A8E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12192000" cy="6832600"/>
          </a:xfrm>
          <a:prstGeom prst="rect">
            <a:avLst/>
          </a:prstGeom>
        </p:spPr>
      </p:pic>
    </p:spTree>
    <p:extLst>
      <p:ext uri="{BB962C8B-B14F-4D97-AF65-F5344CB8AC3E}">
        <p14:creationId xmlns:p14="http://schemas.microsoft.com/office/powerpoint/2010/main" val="2518775449"/>
      </p:ext>
    </p:extLst>
  </p:cSld>
  <p:clrMapOvr>
    <a:masterClrMapping/>
  </p:clrMapOvr>
  <p:transition spd="slow">
    <p:pu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D1E5A5B7-F2B5-445A-AE7E-15DDAA6223DD}"/>
              </a:ext>
            </a:extLst>
          </p:cNvPr>
          <p:cNvSpPr>
            <a:spLocks noGrp="1"/>
          </p:cNvSpPr>
          <p:nvPr>
            <p:ph idx="1"/>
          </p:nvPr>
        </p:nvSpPr>
        <p:spPr>
          <a:xfrm>
            <a:off x="609600" y="2467357"/>
            <a:ext cx="10972800" cy="2324099"/>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 - dispor sobre as regras de organização e funcionamento integrado, em âmbito nacional, das administrações tributárias em cada Estado, Distrito Federal e Município, bem como as responsabilidades das autoridades tributárias responsáveis pela fiscalização e constituição do crédito tributário de impostos e contribuições;</a:t>
            </a:r>
          </a:p>
          <a:p>
            <a:r>
              <a:rPr lang="pt-BR" sz="2000" dirty="0">
                <a:solidFill>
                  <a:schemeClr val="tx2">
                    <a:lumMod val="75000"/>
                  </a:schemeClr>
                </a:solidFill>
                <a:latin typeface="Arial" panose="020B0604020202020204" pitchFamily="34" charset="0"/>
                <a:cs typeface="Arial" panose="020B0604020202020204" pitchFamily="34" charset="0"/>
              </a:rPr>
              <a:t>II - definir outros tributos a serem arrecadados, fiscalizados ou cobrados nos termos deste artigo, podendo ser delegados por meio de convênio;</a:t>
            </a:r>
          </a:p>
          <a:p>
            <a:r>
              <a:rPr lang="pt-BR" sz="2000" dirty="0">
                <a:solidFill>
                  <a:schemeClr val="tx2">
                    <a:lumMod val="75000"/>
                  </a:schemeClr>
                </a:solidFill>
                <a:latin typeface="Arial" panose="020B0604020202020204" pitchFamily="34" charset="0"/>
                <a:cs typeface="Arial" panose="020B0604020202020204" pitchFamily="34" charset="0"/>
              </a:rPr>
              <a:t>III - estabelecer regras unificadas para o processo administrativo tributário;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648402"/>
      </p:ext>
    </p:extLst>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583E3939-DB73-42FF-A745-45F9171EB626}"/>
              </a:ext>
            </a:extLst>
          </p:cNvPr>
          <p:cNvSpPr>
            <a:spLocks noGrp="1"/>
          </p:cNvSpPr>
          <p:nvPr>
            <p:ph idx="1"/>
          </p:nvPr>
        </p:nvSpPr>
        <p:spPr>
          <a:xfrm>
            <a:off x="609600" y="3233935"/>
            <a:ext cx="10972800" cy="154533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Parágrafo único. Sem prejuízo do disposto no caput, os Municípios poderão ter suas próprias administrações tributárias locais para lançamento e fiscalização de tributos de suas competências e controle dos repasses das receitas que lhes pertençam, sendo-lhes ainda assegurada, na forma prevista em convênio, atuação na fiscalização de outros tributos de seu interesse.</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198154"/>
      </p:ext>
    </p:extLst>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ACAE84-85B9-4F63-99A1-171A96C1F8F7}"/>
              </a:ext>
            </a:extLst>
          </p:cNvPr>
          <p:cNvSpPr>
            <a:spLocks noGrp="1"/>
          </p:cNvSpPr>
          <p:nvPr>
            <p:ph type="title"/>
          </p:nvPr>
        </p:nvSpPr>
        <p:spPr>
          <a:xfrm>
            <a:off x="609600" y="274638"/>
            <a:ext cx="5145024" cy="603186"/>
          </a:xfrm>
        </p:spPr>
        <p:txBody>
          <a:bodyPr/>
          <a:lstStyle/>
          <a:p>
            <a:r>
              <a:rPr lang="pt-BR" sz="3200" b="1" dirty="0">
                <a:latin typeface="Arial" panose="020B0604020202020204" pitchFamily="34" charset="0"/>
                <a:cs typeface="Arial" panose="020B0604020202020204" pitchFamily="34" charset="0"/>
              </a:rPr>
              <a:t>IMPOSTOS MUNICIPAIS</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77E5C653-33B0-4804-AD6A-253396988353}"/>
              </a:ext>
            </a:extLst>
          </p:cNvPr>
          <p:cNvSpPr>
            <a:spLocks noGrp="1"/>
          </p:cNvSpPr>
          <p:nvPr>
            <p:ph idx="1"/>
          </p:nvPr>
        </p:nvSpPr>
        <p:spPr>
          <a:xfrm>
            <a:off x="609600" y="2648719"/>
            <a:ext cx="10972800" cy="2179314"/>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Art.156.  ............................................................</a:t>
            </a:r>
          </a:p>
          <a:p>
            <a:r>
              <a:rPr lang="pt-BR" sz="2000" b="1" i="1" dirty="0">
                <a:solidFill>
                  <a:schemeClr val="tx2">
                    <a:lumMod val="75000"/>
                  </a:schemeClr>
                </a:solidFill>
                <a:latin typeface="Arial" panose="020B0604020202020204" pitchFamily="34" charset="0"/>
                <a:cs typeface="Arial" panose="020B0604020202020204" pitchFamily="34" charset="0"/>
              </a:rPr>
              <a:t>REVOGAÇÃO DO ISS</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III -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 3º (Revogado a partir do 6º exercício.)</a:t>
            </a:r>
          </a:p>
          <a:p>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642339"/>
      </p:ext>
    </p:extLst>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013DF7-F1A7-474B-8741-410C25E96986}"/>
              </a:ext>
            </a:extLst>
          </p:cNvPr>
          <p:cNvSpPr>
            <a:spLocks noGrp="1"/>
          </p:cNvSpPr>
          <p:nvPr>
            <p:ph type="title"/>
          </p:nvPr>
        </p:nvSpPr>
        <p:spPr>
          <a:xfrm>
            <a:off x="609600" y="140526"/>
            <a:ext cx="7741920" cy="806450"/>
          </a:xfrm>
        </p:spPr>
        <p:txBody>
          <a:bodyPr/>
          <a:lstStyle/>
          <a:p>
            <a:pPr algn="l"/>
            <a:r>
              <a:rPr lang="pt-BR" sz="2800" b="1" i="1" dirty="0">
                <a:latin typeface="Arial" panose="020B0604020202020204" pitchFamily="34" charset="0"/>
                <a:cs typeface="Arial" panose="020B0604020202020204" pitchFamily="34" charset="0"/>
              </a:rPr>
              <a:t>REFORÇO PARA COBRANÇA DOS IMPOSTOS MUNICIPAIS (IPTU E ITBI)</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F26C5233-B331-477E-B47E-3B7EA49DDF75}"/>
              </a:ext>
            </a:extLst>
          </p:cNvPr>
          <p:cNvSpPr>
            <a:spLocks noGrp="1"/>
          </p:cNvSpPr>
          <p:nvPr>
            <p:ph idx="1"/>
          </p:nvPr>
        </p:nvSpPr>
        <p:spPr>
          <a:xfrm>
            <a:off x="609600" y="2916943"/>
            <a:ext cx="10972800" cy="1789170"/>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5º Lei complementar estabelecerá, em relação aos impostos previstos neste artigo:</a:t>
            </a:r>
          </a:p>
          <a:p>
            <a:r>
              <a:rPr lang="pt-BR" sz="2000" dirty="0">
                <a:solidFill>
                  <a:schemeClr val="tx2">
                    <a:lumMod val="75000"/>
                  </a:schemeClr>
                </a:solidFill>
                <a:latin typeface="Arial" panose="020B0604020202020204" pitchFamily="34" charset="0"/>
                <a:cs typeface="Arial" panose="020B0604020202020204" pitchFamily="34" charset="0"/>
              </a:rPr>
              <a:t>I - alíquotas mínimas; </a:t>
            </a:r>
          </a:p>
          <a:p>
            <a:r>
              <a:rPr lang="pt-BR" sz="2000" dirty="0">
                <a:solidFill>
                  <a:schemeClr val="tx2">
                    <a:lumMod val="75000"/>
                  </a:schemeClr>
                </a:solidFill>
                <a:latin typeface="Arial" panose="020B0604020202020204" pitchFamily="34" charset="0"/>
                <a:cs typeface="Arial" panose="020B0604020202020204" pitchFamily="34" charset="0"/>
              </a:rPr>
              <a:t>II – limites para concessão de benefícios fiscais;</a:t>
            </a:r>
          </a:p>
          <a:p>
            <a:r>
              <a:rPr lang="pt-BR" sz="2000" dirty="0">
                <a:solidFill>
                  <a:schemeClr val="tx2">
                    <a:lumMod val="75000"/>
                  </a:schemeClr>
                </a:solidFill>
                <a:latin typeface="Arial" panose="020B0604020202020204" pitchFamily="34" charset="0"/>
                <a:cs typeface="Arial" panose="020B0604020202020204" pitchFamily="34" charset="0"/>
              </a:rPr>
              <a:t>III - reajustes mínimos da base de cálculo, em caso de omissão do legislador local em atualizar o valor dos bens sujeitos à tributação.</a:t>
            </a:r>
          </a:p>
        </p:txBody>
      </p:sp>
    </p:spTree>
    <p:extLst>
      <p:ext uri="{BB962C8B-B14F-4D97-AF65-F5344CB8AC3E}">
        <p14:creationId xmlns:p14="http://schemas.microsoft.com/office/powerpoint/2010/main" val="4154842530"/>
      </p:ext>
    </p:extLst>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F5E0908-D253-4A13-8630-945F27012BA7}"/>
              </a:ext>
            </a:extLst>
          </p:cNvPr>
          <p:cNvSpPr>
            <a:spLocks noGrp="1"/>
          </p:cNvSpPr>
          <p:nvPr>
            <p:ph idx="1"/>
          </p:nvPr>
        </p:nvSpPr>
        <p:spPr>
          <a:xfrm>
            <a:off x="609600" y="3166873"/>
            <a:ext cx="10972800" cy="127101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6º Os impostos de que trata o § 5º deste artigo poderão ser arrecadados, fiscalizados e cobrados pela União, mediante convênio que defina a entrega de parcela do produto da arrecadação destinada a financiar essas atividades e as atribuições que poderão ser compartilhadas com os Municípios.</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126350"/>
      </p:ext>
    </p:extLst>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AE7A44-3773-4E6C-865F-309C724981BE}"/>
              </a:ext>
            </a:extLst>
          </p:cNvPr>
          <p:cNvSpPr>
            <a:spLocks noGrp="1"/>
          </p:cNvSpPr>
          <p:nvPr>
            <p:ph type="title"/>
          </p:nvPr>
        </p:nvSpPr>
        <p:spPr>
          <a:xfrm>
            <a:off x="609600" y="286830"/>
            <a:ext cx="2462784" cy="542226"/>
          </a:xfrm>
        </p:spPr>
        <p:txBody>
          <a:bodyPr/>
          <a:lstStyle/>
          <a:p>
            <a:r>
              <a:rPr lang="pt-BR" sz="3200" b="1" dirty="0">
                <a:latin typeface="Arial" panose="020B0604020202020204" pitchFamily="34" charset="0"/>
                <a:cs typeface="Arial" panose="020B0604020202020204" pitchFamily="34" charset="0"/>
              </a:rPr>
              <a:t>PARTILHA</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65EC7C70-DBFB-421E-95B4-F4092F29E3C2}"/>
              </a:ext>
            </a:extLst>
          </p:cNvPr>
          <p:cNvSpPr>
            <a:spLocks noGrp="1"/>
          </p:cNvSpPr>
          <p:nvPr>
            <p:ph idx="1"/>
          </p:nvPr>
        </p:nvSpPr>
        <p:spPr>
          <a:xfrm>
            <a:off x="609600" y="2795023"/>
            <a:ext cx="10972800" cy="2069586"/>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Seção VI</a:t>
            </a:r>
          </a:p>
          <a:p>
            <a:r>
              <a:rPr lang="pt-BR" sz="2000" dirty="0">
                <a:solidFill>
                  <a:schemeClr val="tx2">
                    <a:lumMod val="75000"/>
                  </a:schemeClr>
                </a:solidFill>
                <a:latin typeface="Arial" panose="020B0604020202020204" pitchFamily="34" charset="0"/>
                <a:cs typeface="Arial" panose="020B0604020202020204" pitchFamily="34" charset="0"/>
              </a:rPr>
              <a:t>Da Repartição das Receitas Tributárias</a:t>
            </a:r>
          </a:p>
          <a:p>
            <a:r>
              <a:rPr lang="pt-BR" sz="2000" b="1" i="1" dirty="0">
                <a:solidFill>
                  <a:schemeClr val="tx2">
                    <a:lumMod val="75000"/>
                  </a:schemeClr>
                </a:solidFill>
                <a:latin typeface="Arial" panose="020B0604020202020204" pitchFamily="34" charset="0"/>
                <a:cs typeface="Arial" panose="020B0604020202020204" pitchFamily="34" charset="0"/>
              </a:rPr>
              <a:t>PARTICIPAÇÃO DA UNIÃO NO IBS</a:t>
            </a:r>
            <a:endParaRPr lang="pt-BR" sz="2000" dirty="0">
              <a:solidFill>
                <a:schemeClr val="tx2">
                  <a:lumMod val="75000"/>
                </a:schemeClr>
              </a:solidFill>
              <a:latin typeface="Arial" panose="020B0604020202020204" pitchFamily="34" charset="0"/>
              <a:cs typeface="Arial" panose="020B0604020202020204" pitchFamily="34" charset="0"/>
            </a:endParaRPr>
          </a:p>
          <a:p>
            <a:r>
              <a:rPr lang="pt-BR" sz="2000" dirty="0">
                <a:solidFill>
                  <a:schemeClr val="tx2">
                    <a:lumMod val="75000"/>
                  </a:schemeClr>
                </a:solidFill>
                <a:latin typeface="Arial" panose="020B0604020202020204" pitchFamily="34" charset="0"/>
                <a:cs typeface="Arial" panose="020B0604020202020204" pitchFamily="34" charset="0"/>
              </a:rPr>
              <a:t>Art. 156-A. Do produto da arrecadação do imposto previsto no art. 155, IV, trinta e cinco inteiros e cinquenta e sete centésimos por cento pertencem à União, observado o disposto no art. 159, IV.</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688038"/>
      </p:ext>
    </p:extLst>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B607FCC4-29E2-4CBE-84C0-2F60F7077B52}"/>
              </a:ext>
            </a:extLst>
          </p:cNvPr>
          <p:cNvSpPr>
            <a:spLocks noGrp="1"/>
          </p:cNvSpPr>
          <p:nvPr>
            <p:ph idx="1"/>
          </p:nvPr>
        </p:nvSpPr>
        <p:spPr>
          <a:xfrm>
            <a:off x="609600" y="3136399"/>
            <a:ext cx="10972800" cy="1118610"/>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Art.157.  ............................................................</a:t>
            </a:r>
          </a:p>
          <a:p>
            <a:r>
              <a:rPr lang="pt-BR" sz="2000" dirty="0">
                <a:solidFill>
                  <a:schemeClr val="tx2">
                    <a:lumMod val="75000"/>
                  </a:schemeClr>
                </a:solidFill>
                <a:latin typeface="Arial" panose="020B0604020202020204" pitchFamily="34" charset="0"/>
                <a:cs typeface="Arial" panose="020B0604020202020204" pitchFamily="34" charset="0"/>
              </a:rPr>
              <a:t>............................................................................</a:t>
            </a:r>
          </a:p>
          <a:p>
            <a:r>
              <a:rPr lang="pt-BR" sz="2000" dirty="0">
                <a:solidFill>
                  <a:schemeClr val="tx2">
                    <a:lumMod val="75000"/>
                  </a:schemeClr>
                </a:solidFill>
                <a:latin typeface="Arial" panose="020B0604020202020204" pitchFamily="34" charset="0"/>
                <a:cs typeface="Arial" panose="020B0604020202020204" pitchFamily="34" charset="0"/>
              </a:rPr>
              <a:t>II - (Revogado a partir do 6º exercício.)</a:t>
            </a:r>
          </a:p>
        </p:txBody>
      </p:sp>
    </p:spTree>
    <p:extLst>
      <p:ext uri="{BB962C8B-B14F-4D97-AF65-F5344CB8AC3E}">
        <p14:creationId xmlns:p14="http://schemas.microsoft.com/office/powerpoint/2010/main" val="2985024203"/>
      </p:ext>
    </p:extLst>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B6B7A0B-F675-4C19-A055-D6DF41CFB227}"/>
              </a:ext>
            </a:extLst>
          </p:cNvPr>
          <p:cNvSpPr>
            <a:spLocks noGrp="1"/>
          </p:cNvSpPr>
          <p:nvPr>
            <p:ph type="title"/>
          </p:nvPr>
        </p:nvSpPr>
        <p:spPr>
          <a:xfrm>
            <a:off x="609600" y="152718"/>
            <a:ext cx="7351776" cy="765810"/>
          </a:xfrm>
        </p:spPr>
        <p:txBody>
          <a:bodyPr/>
          <a:lstStyle/>
          <a:p>
            <a:pPr algn="l"/>
            <a:r>
              <a:rPr lang="pt-BR" sz="2800" b="1" i="1" dirty="0">
                <a:latin typeface="Arial" panose="020B0604020202020204" pitchFamily="34" charset="0"/>
                <a:cs typeface="Arial" panose="020B0604020202020204" pitchFamily="34" charset="0"/>
              </a:rPr>
              <a:t>PARTICIPAÇÃO DOS ESTADOS NO IMPOSTO SELETIVO</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25F68FE5-04B3-4573-B1E4-34807109D355}"/>
              </a:ext>
            </a:extLst>
          </p:cNvPr>
          <p:cNvSpPr>
            <a:spLocks noGrp="1"/>
          </p:cNvSpPr>
          <p:nvPr>
            <p:ph idx="1"/>
          </p:nvPr>
        </p:nvSpPr>
        <p:spPr>
          <a:xfrm>
            <a:off x="609600" y="3148591"/>
            <a:ext cx="10972800" cy="1411217"/>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III - vinte por cento do produto da arrecadação do imposto previsto no art. 153, VIII. </a:t>
            </a:r>
          </a:p>
          <a:p>
            <a:r>
              <a:rPr lang="pt-BR" sz="2000" dirty="0">
                <a:solidFill>
                  <a:schemeClr val="tx2">
                    <a:lumMod val="75000"/>
                  </a:schemeClr>
                </a:solidFill>
                <a:latin typeface="Arial" panose="020B0604020202020204" pitchFamily="34" charset="0"/>
                <a:cs typeface="Arial" panose="020B0604020202020204" pitchFamily="34" charset="0"/>
              </a:rPr>
              <a:t>Art. 158. ..................................................................</a:t>
            </a:r>
          </a:p>
          <a:p>
            <a:r>
              <a:rPr lang="pt-BR" sz="2000" dirty="0">
                <a:solidFill>
                  <a:schemeClr val="tx2">
                    <a:lumMod val="75000"/>
                  </a:schemeClr>
                </a:solidFill>
                <a:latin typeface="Arial" panose="020B0604020202020204" pitchFamily="34" charset="0"/>
                <a:cs typeface="Arial" panose="020B0604020202020204" pitchFamily="34" charset="0"/>
              </a:rPr>
              <a:t>..................................................................................</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426079"/>
      </p:ext>
    </p:extLst>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736FB5-C02D-4AD9-8B73-71C5C079BE0D}"/>
              </a:ext>
            </a:extLst>
          </p:cNvPr>
          <p:cNvSpPr>
            <a:spLocks noGrp="1"/>
          </p:cNvSpPr>
          <p:nvPr>
            <p:ph type="title"/>
          </p:nvPr>
        </p:nvSpPr>
        <p:spPr>
          <a:xfrm>
            <a:off x="609600" y="152718"/>
            <a:ext cx="7595616" cy="904214"/>
          </a:xfrm>
        </p:spPr>
        <p:txBody>
          <a:bodyPr/>
          <a:lstStyle/>
          <a:p>
            <a:pPr algn="l"/>
            <a:r>
              <a:rPr lang="pt-BR" sz="2800" b="1" i="1" dirty="0">
                <a:solidFill>
                  <a:schemeClr val="tx2">
                    <a:lumMod val="75000"/>
                  </a:schemeClr>
                </a:solidFill>
                <a:latin typeface="Arial" panose="020B0604020202020204" pitchFamily="34" charset="0"/>
                <a:cs typeface="Arial" panose="020B0604020202020204" pitchFamily="34" charset="0"/>
              </a:rPr>
              <a:t>ARRECADAÇÃO DO IPVA INTEGRALMENTE PARA OS MUNICÍPIOS</a:t>
            </a:r>
            <a:endParaRPr lang="pt-BR" sz="2800" dirty="0">
              <a:solidFill>
                <a:schemeClr val="tx2">
                  <a:lumMod val="75000"/>
                </a:schemeClr>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34E84E89-DB65-4528-9F99-005D56B902A2}"/>
              </a:ext>
            </a:extLst>
          </p:cNvPr>
          <p:cNvSpPr>
            <a:spLocks noGrp="1"/>
          </p:cNvSpPr>
          <p:nvPr>
            <p:ph idx="1"/>
          </p:nvPr>
        </p:nvSpPr>
        <p:spPr>
          <a:xfrm>
            <a:off x="609600" y="3250692"/>
            <a:ext cx="10972800" cy="992124"/>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III - o produto da arrecadação do imposto do Estado sobre a propriedade de veículos automotores terrestres licenciados em seus territórios;</a:t>
            </a:r>
          </a:p>
          <a:p>
            <a:r>
              <a:rPr lang="pt-BR" sz="2000" dirty="0">
                <a:solidFill>
                  <a:schemeClr val="tx2">
                    <a:lumMod val="75000"/>
                  </a:schemeClr>
                </a:solidFill>
                <a:latin typeface="Arial" panose="020B0604020202020204" pitchFamily="34" charset="0"/>
                <a:cs typeface="Arial" panose="020B0604020202020204" pitchFamily="34" charset="0"/>
              </a:rPr>
              <a:t>IV - (Revogado a partir do 6º exercício.)</a:t>
            </a:r>
          </a:p>
        </p:txBody>
      </p:sp>
    </p:spTree>
    <p:extLst>
      <p:ext uri="{BB962C8B-B14F-4D97-AF65-F5344CB8AC3E}">
        <p14:creationId xmlns:p14="http://schemas.microsoft.com/office/powerpoint/2010/main" val="4132250024"/>
      </p:ext>
    </p:extLst>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A13042-161D-4084-BEC9-F4FAD15DB4E3}"/>
              </a:ext>
            </a:extLst>
          </p:cNvPr>
          <p:cNvSpPr>
            <a:spLocks noGrp="1"/>
          </p:cNvSpPr>
          <p:nvPr>
            <p:ph type="title"/>
          </p:nvPr>
        </p:nvSpPr>
        <p:spPr>
          <a:xfrm>
            <a:off x="499872" y="311214"/>
            <a:ext cx="8339328" cy="517842"/>
          </a:xfrm>
        </p:spPr>
        <p:txBody>
          <a:bodyPr/>
          <a:lstStyle/>
          <a:p>
            <a:r>
              <a:rPr lang="pt-BR" sz="3200" b="1" i="1" dirty="0">
                <a:latin typeface="Arial" panose="020B0604020202020204" pitchFamily="34" charset="0"/>
                <a:cs typeface="Arial" panose="020B0604020202020204" pitchFamily="34" charset="0"/>
              </a:rPr>
              <a:t>PARTICIPAÇÃO DOS MUNICÍPIOS NO IBS</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81C99695-583E-4B71-9A8B-459A9A3A49C0}"/>
              </a:ext>
            </a:extLst>
          </p:cNvPr>
          <p:cNvSpPr>
            <a:spLocks noGrp="1"/>
          </p:cNvSpPr>
          <p:nvPr>
            <p:ph idx="1"/>
          </p:nvPr>
        </p:nvSpPr>
        <p:spPr>
          <a:xfrm>
            <a:off x="609600" y="3526543"/>
            <a:ext cx="10972800" cy="606546"/>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V - vinte e dois inteiros e noventa e um centésimos por cento do produto da arrecadação do imposto previsto no art. 155, IV.</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23988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tângulo 2"/>
          <p:cNvSpPr/>
          <p:nvPr/>
        </p:nvSpPr>
        <p:spPr>
          <a:xfrm>
            <a:off x="810227" y="1668762"/>
            <a:ext cx="4803495" cy="5047535"/>
          </a:xfrm>
          <a:prstGeom prst="rect">
            <a:avLst/>
          </a:prstGeom>
        </p:spPr>
        <p:txBody>
          <a:bodyPr wrap="square">
            <a:spAutoFit/>
          </a:bodyPr>
          <a:lstStyle/>
          <a:p>
            <a:pPr lvl="0"/>
            <a:r>
              <a:rPr lang="pt-BR" sz="1400" b="1" dirty="0">
                <a:solidFill>
                  <a:schemeClr val="tx2">
                    <a:lumMod val="75000"/>
                  </a:schemeClr>
                </a:solidFill>
                <a:latin typeface="Arial" panose="020B0604020202020204" pitchFamily="34" charset="0"/>
                <a:cs typeface="Arial" panose="020B0604020202020204" pitchFamily="34" charset="0"/>
              </a:rPr>
              <a:t>10/02 </a:t>
            </a:r>
            <a:r>
              <a:rPr lang="pt-BR" sz="1400" dirty="0">
                <a:solidFill>
                  <a:schemeClr val="tx2">
                    <a:lumMod val="75000"/>
                  </a:schemeClr>
                </a:solidFill>
                <a:latin typeface="Arial" panose="020B0604020202020204" pitchFamily="34" charset="0"/>
                <a:cs typeface="Arial" panose="020B0604020202020204" pitchFamily="34" charset="0"/>
              </a:rPr>
              <a:t>- PALESTRA REFORMA TRIBUTÁRIA NA XP BANCO INVESTIMENTO –   </a:t>
            </a:r>
            <a:r>
              <a:rPr lang="pt-BR" sz="1400" b="1" dirty="0">
                <a:solidFill>
                  <a:schemeClr val="tx2">
                    <a:lumMod val="75000"/>
                  </a:schemeClr>
                </a:solidFill>
                <a:latin typeface="Arial" panose="020B0604020202020204" pitchFamily="34" charset="0"/>
                <a:cs typeface="Arial" panose="020B0604020202020204" pitchFamily="34" charset="0"/>
              </a:rPr>
              <a:t>SÃO PAULO</a:t>
            </a:r>
            <a:endParaRPr lang="pt-BR" sz="1400" dirty="0">
              <a:solidFill>
                <a:schemeClr val="tx2">
                  <a:lumMod val="75000"/>
                </a:schemeClr>
              </a:solidFill>
              <a:latin typeface="Arial" panose="020B0604020202020204" pitchFamily="34" charset="0"/>
              <a:cs typeface="Arial" panose="020B0604020202020204" pitchFamily="34" charset="0"/>
            </a:endParaRPr>
          </a:p>
          <a:p>
            <a:pPr lvl="0" algn="just"/>
            <a:r>
              <a:rPr lang="pt-BR" sz="1400" b="1" dirty="0">
                <a:solidFill>
                  <a:schemeClr val="tx2">
                    <a:lumMod val="75000"/>
                  </a:schemeClr>
                </a:solidFill>
                <a:latin typeface="Arial" panose="020B0604020202020204" pitchFamily="34" charset="0"/>
                <a:cs typeface="Arial" panose="020B0604020202020204" pitchFamily="34" charset="0"/>
              </a:rPr>
              <a:t>10/02</a:t>
            </a:r>
            <a:r>
              <a:rPr lang="pt-BR" sz="1400" dirty="0">
                <a:solidFill>
                  <a:schemeClr val="tx2">
                    <a:lumMod val="75000"/>
                  </a:schemeClr>
                </a:solidFill>
                <a:latin typeface="Arial" panose="020B0604020202020204" pitchFamily="34" charset="0"/>
                <a:cs typeface="Arial" panose="020B0604020202020204" pitchFamily="34" charset="0"/>
              </a:rPr>
              <a:t> - PALESTRA PARA O SINDICATO DOS AGENTES FISCAIS DE RENDAS DO ESTADO DE SÃO PAULO – SINAFRESP</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16/02</a:t>
            </a:r>
            <a:r>
              <a:rPr lang="pt-BR" sz="1400" dirty="0">
                <a:solidFill>
                  <a:schemeClr val="tx2">
                    <a:lumMod val="75000"/>
                  </a:schemeClr>
                </a:solidFill>
                <a:latin typeface="Arial" panose="020B0604020202020204" pitchFamily="34" charset="0"/>
                <a:cs typeface="Arial" panose="020B0604020202020204" pitchFamily="34" charset="0"/>
              </a:rPr>
              <a:t> – ENTREVISTA NA CANÇÃO NOVA - RONALDO SILVA - BRASILIA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17/02</a:t>
            </a:r>
            <a:r>
              <a:rPr lang="pt-BR" sz="1400" dirty="0">
                <a:solidFill>
                  <a:schemeClr val="tx2">
                    <a:lumMod val="75000"/>
                  </a:schemeClr>
                </a:solidFill>
                <a:latin typeface="Arial" panose="020B0604020202020204" pitchFamily="34" charset="0"/>
                <a:cs typeface="Arial" panose="020B0604020202020204" pitchFamily="34" charset="0"/>
              </a:rPr>
              <a:t> - PALESTRA REFORMA TRIBUTÁRIA – SINDICATO DAS EMPRESAS DE SERVIÇOS CONTÁBEIS DO/PR – SESCAP - CURITIBA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20/02</a:t>
            </a:r>
            <a:r>
              <a:rPr lang="pt-BR" sz="1400" dirty="0">
                <a:solidFill>
                  <a:schemeClr val="tx2">
                    <a:lumMod val="75000"/>
                  </a:schemeClr>
                </a:solidFill>
                <a:latin typeface="Arial" panose="020B0604020202020204" pitchFamily="34" charset="0"/>
                <a:cs typeface="Arial" panose="020B0604020202020204" pitchFamily="34" charset="0"/>
              </a:rPr>
              <a:t> - PALESTRA REFORMA TRIBUTÁRIA AMCHAM - SÃO PAULO</a:t>
            </a:r>
          </a:p>
          <a:p>
            <a:pPr lvl="0" algn="just"/>
            <a:r>
              <a:rPr lang="pt-BR" sz="1400" b="1" dirty="0">
                <a:solidFill>
                  <a:schemeClr val="tx2">
                    <a:lumMod val="75000"/>
                  </a:schemeClr>
                </a:solidFill>
                <a:latin typeface="Arial" panose="020B0604020202020204" pitchFamily="34" charset="0"/>
                <a:cs typeface="Arial" panose="020B0604020202020204" pitchFamily="34" charset="0"/>
              </a:rPr>
              <a:t>09/03</a:t>
            </a:r>
            <a:r>
              <a:rPr lang="pt-BR" sz="1400" dirty="0">
                <a:solidFill>
                  <a:schemeClr val="tx2">
                    <a:lumMod val="75000"/>
                  </a:schemeClr>
                </a:solidFill>
                <a:latin typeface="Arial" panose="020B0604020202020204" pitchFamily="34" charset="0"/>
                <a:cs typeface="Arial" panose="020B0604020202020204" pitchFamily="34" charset="0"/>
              </a:rPr>
              <a:t> – PALESTRA PARA O CONSELHO DELIBERATIVO DO FENAFISCO – PALESTRA SOBRE REFORMA TRIBUTÁRIA – BRASILIA</a:t>
            </a:r>
          </a:p>
          <a:p>
            <a:pPr algn="just"/>
            <a:r>
              <a:rPr lang="pt-BR" sz="1400" b="1" dirty="0">
                <a:solidFill>
                  <a:schemeClr val="tx2">
                    <a:lumMod val="75000"/>
                  </a:schemeClr>
                </a:solidFill>
                <a:latin typeface="Arial" panose="020B0604020202020204" pitchFamily="34" charset="0"/>
                <a:cs typeface="Arial" panose="020B0604020202020204" pitchFamily="34" charset="0"/>
              </a:rPr>
              <a:t>09/03</a:t>
            </a:r>
            <a:r>
              <a:rPr lang="pt-BR" sz="1400" dirty="0">
                <a:solidFill>
                  <a:schemeClr val="tx2">
                    <a:lumMod val="75000"/>
                  </a:schemeClr>
                </a:solidFill>
                <a:latin typeface="Arial" panose="020B0604020202020204" pitchFamily="34" charset="0"/>
                <a:cs typeface="Arial" panose="020B0604020202020204" pitchFamily="34" charset="0"/>
              </a:rPr>
              <a:t> – PALESTRA REFORMA TRIBUTÁRIA ABIMAQ – SÃO PAULO</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10/03</a:t>
            </a:r>
            <a:r>
              <a:rPr lang="pt-BR" sz="1400" dirty="0">
                <a:solidFill>
                  <a:schemeClr val="tx2">
                    <a:lumMod val="75000"/>
                  </a:schemeClr>
                </a:solidFill>
                <a:latin typeface="Arial" panose="020B0604020202020204" pitchFamily="34" charset="0"/>
                <a:cs typeface="Arial" panose="020B0604020202020204" pitchFamily="34" charset="0"/>
              </a:rPr>
              <a:t> - PALESTRA REFORMA TRIBUTÁRIA NA INTERNEWS SÃO PAULO</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13/03</a:t>
            </a:r>
            <a:r>
              <a:rPr lang="pt-BR" sz="1400" dirty="0">
                <a:solidFill>
                  <a:schemeClr val="tx2">
                    <a:lumMod val="75000"/>
                  </a:schemeClr>
                </a:solidFill>
                <a:latin typeface="Arial" panose="020B0604020202020204" pitchFamily="34" charset="0"/>
                <a:cs typeface="Arial" panose="020B0604020202020204" pitchFamily="34" charset="0"/>
              </a:rPr>
              <a:t> - CAFÉ /PALESTRA REFORMA TRIBUTÁRIA – CORECON CURITIBA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16/03</a:t>
            </a:r>
            <a:r>
              <a:rPr lang="pt-BR" sz="1400" dirty="0">
                <a:solidFill>
                  <a:schemeClr val="tx2">
                    <a:lumMod val="75000"/>
                  </a:schemeClr>
                </a:solidFill>
                <a:latin typeface="Arial" panose="020B0604020202020204" pitchFamily="34" charset="0"/>
                <a:cs typeface="Arial" panose="020B0604020202020204" pitchFamily="34" charset="0"/>
              </a:rPr>
              <a:t> - PALESTRA SOBRE REFORMA TRIBUTÁRIA – SINFISCO -  BELO HORIZONTE</a:t>
            </a:r>
          </a:p>
        </p:txBody>
      </p:sp>
      <p:sp>
        <p:nvSpPr>
          <p:cNvPr id="4" name="Título 3"/>
          <p:cNvSpPr>
            <a:spLocks noGrp="1"/>
          </p:cNvSpPr>
          <p:nvPr>
            <p:ph type="title"/>
          </p:nvPr>
        </p:nvSpPr>
        <p:spPr>
          <a:xfrm>
            <a:off x="633983" y="316992"/>
            <a:ext cx="6947223" cy="558928"/>
          </a:xfrm>
        </p:spPr>
        <p:txBody>
          <a:bodyPr/>
          <a:lstStyle/>
          <a:p>
            <a:r>
              <a:rPr lang="en-US" sz="3200" b="1" dirty="0">
                <a:solidFill>
                  <a:schemeClr val="tx2">
                    <a:lumMod val="75000"/>
                  </a:schemeClr>
                </a:solidFill>
                <a:latin typeface="Arial" panose="020B0604020202020204" pitchFamily="34" charset="0"/>
                <a:cs typeface="Arial" panose="020B0604020202020204" pitchFamily="34" charset="0"/>
              </a:rPr>
              <a:t>2019: O TRABALHO CONTINUA </a:t>
            </a:r>
            <a:endParaRPr lang="pt-BR" sz="3200" b="1" dirty="0">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xmlns="" id="{8EFE63EB-8AEE-BB4E-B50F-CD32409AE296}"/>
              </a:ext>
            </a:extLst>
          </p:cNvPr>
          <p:cNvSpPr/>
          <p:nvPr/>
        </p:nvSpPr>
        <p:spPr>
          <a:xfrm>
            <a:off x="6377650" y="1668762"/>
            <a:ext cx="5301205" cy="5047535"/>
          </a:xfrm>
          <a:prstGeom prst="rect">
            <a:avLst/>
          </a:prstGeom>
        </p:spPr>
        <p:txBody>
          <a:bodyPr wrap="square">
            <a:spAutoFit/>
          </a:bodyPr>
          <a:lstStyle/>
          <a:p>
            <a:pPr lvl="0" algn="just"/>
            <a:r>
              <a:rPr lang="pt-BR" sz="1400" b="1" dirty="0">
                <a:solidFill>
                  <a:schemeClr val="tx2">
                    <a:lumMod val="75000"/>
                  </a:schemeClr>
                </a:solidFill>
                <a:latin typeface="Arial" panose="020B0604020202020204" pitchFamily="34" charset="0"/>
                <a:cs typeface="Arial" panose="020B0604020202020204" pitchFamily="34" charset="0"/>
              </a:rPr>
              <a:t>16/03</a:t>
            </a:r>
            <a:r>
              <a:rPr lang="pt-BR" sz="1400" dirty="0">
                <a:solidFill>
                  <a:schemeClr val="tx2">
                    <a:lumMod val="75000"/>
                  </a:schemeClr>
                </a:solidFill>
                <a:latin typeface="Arial" panose="020B0604020202020204" pitchFamily="34" charset="0"/>
                <a:cs typeface="Arial" panose="020B0604020202020204" pitchFamily="34" charset="0"/>
              </a:rPr>
              <a:t> - PALESTRA REFORMA TRIBUTÁRIA NO ENCONTRO NACIONAL DE COORDENADORES E ADMINISTRADORES TRIBUTÁRIOS ESTADUAIS – ENCAT - BRASILIA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22/03</a:t>
            </a:r>
            <a:r>
              <a:rPr lang="pt-BR" sz="1400" dirty="0">
                <a:solidFill>
                  <a:schemeClr val="tx2">
                    <a:lumMod val="75000"/>
                  </a:schemeClr>
                </a:solidFill>
                <a:latin typeface="Arial" panose="020B0604020202020204" pitchFamily="34" charset="0"/>
                <a:cs typeface="Arial" panose="020B0604020202020204" pitchFamily="34" charset="0"/>
              </a:rPr>
              <a:t> – PALESTRA PARA DIRETORES DA ABERT - BRASILIA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25/03</a:t>
            </a:r>
            <a:r>
              <a:rPr lang="pt-BR" sz="1400" dirty="0">
                <a:solidFill>
                  <a:schemeClr val="tx2">
                    <a:lumMod val="75000"/>
                  </a:schemeClr>
                </a:solidFill>
                <a:latin typeface="Arial" panose="020B0604020202020204" pitchFamily="34" charset="0"/>
                <a:cs typeface="Arial" panose="020B0604020202020204" pitchFamily="34" charset="0"/>
              </a:rPr>
              <a:t> - PALESTRA REFORMA TRIBUTÁRIA – SEMINÁRO ABAD – SALVADOR/BA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05/04 </a:t>
            </a:r>
            <a:r>
              <a:rPr lang="mr-IN" sz="1400" b="1" dirty="0">
                <a:solidFill>
                  <a:schemeClr val="tx2">
                    <a:lumMod val="75000"/>
                  </a:schemeClr>
                </a:solidFill>
                <a:latin typeface="Arial" panose="020B0604020202020204" pitchFamily="34" charset="0"/>
                <a:cs typeface="Arial" panose="020B0604020202020204" pitchFamily="34" charset="0"/>
              </a:rPr>
              <a:t>–</a:t>
            </a:r>
            <a:r>
              <a:rPr lang="pt-BR" sz="1400" b="1" dirty="0">
                <a:solidFill>
                  <a:schemeClr val="tx2">
                    <a:lumMod val="75000"/>
                  </a:schemeClr>
                </a:solidFill>
                <a:latin typeface="Arial" panose="020B0604020202020204" pitchFamily="34" charset="0"/>
                <a:cs typeface="Arial" panose="020B0604020202020204" pitchFamily="34" charset="0"/>
              </a:rPr>
              <a:t>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AAESP</a:t>
            </a:r>
          </a:p>
          <a:p>
            <a:pPr lvl="0" algn="just"/>
            <a:r>
              <a:rPr lang="pt-BR" sz="1400" b="1" dirty="0">
                <a:solidFill>
                  <a:schemeClr val="tx2">
                    <a:lumMod val="75000"/>
                  </a:schemeClr>
                </a:solidFill>
                <a:latin typeface="Arial" panose="020B0604020202020204" pitchFamily="34" charset="0"/>
                <a:cs typeface="Arial" panose="020B0604020202020204" pitchFamily="34" charset="0"/>
              </a:rPr>
              <a:t>08/05 </a:t>
            </a:r>
            <a:r>
              <a:rPr lang="mr-IN" sz="1400" b="1" dirty="0">
                <a:solidFill>
                  <a:schemeClr val="tx2">
                    <a:lumMod val="75000"/>
                  </a:schemeClr>
                </a:solidFill>
                <a:latin typeface="Arial" panose="020B0604020202020204" pitchFamily="34" charset="0"/>
                <a:cs typeface="Arial" panose="020B0604020202020204" pitchFamily="34" charset="0"/>
              </a:rPr>
              <a:t>–</a:t>
            </a:r>
            <a:r>
              <a:rPr lang="pt-BR" sz="1400" b="1" dirty="0">
                <a:solidFill>
                  <a:schemeClr val="tx2">
                    <a:lumMod val="75000"/>
                  </a:schemeClr>
                </a:solidFill>
                <a:latin typeface="Arial" panose="020B0604020202020204" pitchFamily="34" charset="0"/>
                <a:cs typeface="Arial" panose="020B0604020202020204" pitchFamily="34" charset="0"/>
              </a:rPr>
              <a:t> </a:t>
            </a:r>
            <a:r>
              <a:rPr lang="pt-BR" sz="1400" dirty="0">
                <a:solidFill>
                  <a:schemeClr val="tx2">
                    <a:lumMod val="75000"/>
                  </a:schemeClr>
                </a:solidFill>
                <a:latin typeface="Arial" panose="020B0604020202020204" pitchFamily="34" charset="0"/>
                <a:cs typeface="Arial" panose="020B0604020202020204" pitchFamily="34" charset="0"/>
              </a:rPr>
              <a:t>APRESENTAÇÃO RT PEC293-A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CFT</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15/05 </a:t>
            </a:r>
            <a:r>
              <a:rPr lang="mr-IN" sz="1400" b="1" dirty="0">
                <a:solidFill>
                  <a:schemeClr val="tx2">
                    <a:lumMod val="75000"/>
                  </a:schemeClr>
                </a:solidFill>
                <a:latin typeface="Arial" panose="020B0604020202020204" pitchFamily="34" charset="0"/>
                <a:cs typeface="Arial" panose="020B0604020202020204" pitchFamily="34" charset="0"/>
              </a:rPr>
              <a:t>–</a:t>
            </a:r>
            <a:r>
              <a:rPr lang="pt-BR" sz="1400" b="1" dirty="0">
                <a:solidFill>
                  <a:schemeClr val="tx2">
                    <a:lumMod val="75000"/>
                  </a:schemeClr>
                </a:solidFill>
                <a:latin typeface="Arial" panose="020B0604020202020204" pitchFamily="34" charset="0"/>
                <a:cs typeface="Arial" panose="020B0604020202020204" pitchFamily="34" charset="0"/>
              </a:rPr>
              <a:t> </a:t>
            </a:r>
            <a:r>
              <a:rPr lang="pt-BR" sz="1400" dirty="0">
                <a:solidFill>
                  <a:schemeClr val="tx2">
                    <a:lumMod val="75000"/>
                  </a:schemeClr>
                </a:solidFill>
                <a:latin typeface="Arial" panose="020B0604020202020204" pitchFamily="34" charset="0"/>
                <a:cs typeface="Arial" panose="020B0604020202020204" pitchFamily="34" charset="0"/>
              </a:rPr>
              <a:t>DEBATE RT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100 DIAS GOVERNO EXAME</a:t>
            </a:r>
          </a:p>
          <a:p>
            <a:pPr lvl="0" algn="just"/>
            <a:r>
              <a:rPr lang="pt-BR" sz="1400" b="1" dirty="0">
                <a:solidFill>
                  <a:schemeClr val="tx2">
                    <a:lumMod val="75000"/>
                  </a:schemeClr>
                </a:solidFill>
                <a:latin typeface="Arial" panose="020B0604020202020204" pitchFamily="34" charset="0"/>
                <a:cs typeface="Arial" panose="020B0604020202020204" pitchFamily="34" charset="0"/>
              </a:rPr>
              <a:t>21/05 -  </a:t>
            </a:r>
            <a:r>
              <a:rPr lang="pt-BR" sz="1400" dirty="0">
                <a:solidFill>
                  <a:schemeClr val="tx2">
                    <a:lumMod val="75000"/>
                  </a:schemeClr>
                </a:solidFill>
                <a:latin typeface="Arial" panose="020B0604020202020204" pitchFamily="34" charset="0"/>
                <a:cs typeface="Arial" panose="020B0604020202020204" pitchFamily="34" charset="0"/>
              </a:rPr>
              <a:t>APRESENTAÇÃO RT PEC 293ª -  CCJ</a:t>
            </a:r>
          </a:p>
          <a:p>
            <a:pPr lvl="0" algn="just"/>
            <a:r>
              <a:rPr lang="pt-BR" sz="1400" b="1" dirty="0">
                <a:solidFill>
                  <a:schemeClr val="tx2">
                    <a:lumMod val="75000"/>
                  </a:schemeClr>
                </a:solidFill>
                <a:latin typeface="Arial" panose="020B0604020202020204" pitchFamily="34" charset="0"/>
                <a:cs typeface="Arial" panose="020B0604020202020204" pitchFamily="34" charset="0"/>
              </a:rPr>
              <a:t>25/07 -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 PODEMOS</a:t>
            </a:r>
            <a:endParaRPr lang="pt-BR" sz="1400" b="1" dirty="0">
              <a:solidFill>
                <a:schemeClr val="tx2">
                  <a:lumMod val="75000"/>
                </a:schemeClr>
              </a:solidFill>
              <a:latin typeface="Arial" panose="020B0604020202020204" pitchFamily="34" charset="0"/>
              <a:cs typeface="Arial" panose="020B0604020202020204" pitchFamily="34" charset="0"/>
            </a:endParaRPr>
          </a:p>
          <a:p>
            <a:pPr lvl="0" algn="just"/>
            <a:r>
              <a:rPr lang="pt-BR" sz="1400" b="1" dirty="0">
                <a:solidFill>
                  <a:schemeClr val="tx2">
                    <a:lumMod val="75000"/>
                  </a:schemeClr>
                </a:solidFill>
                <a:latin typeface="Arial" panose="020B0604020202020204" pitchFamily="34" charset="0"/>
                <a:cs typeface="Arial" panose="020B0604020202020204" pitchFamily="34" charset="0"/>
              </a:rPr>
              <a:t>11/06 -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 MEX/PR</a:t>
            </a:r>
            <a:endParaRPr lang="pt-BR" sz="1400" b="1" dirty="0">
              <a:solidFill>
                <a:schemeClr val="tx2">
                  <a:lumMod val="75000"/>
                </a:schemeClr>
              </a:solidFill>
              <a:latin typeface="Arial" panose="020B0604020202020204" pitchFamily="34" charset="0"/>
              <a:cs typeface="Arial" panose="020B0604020202020204" pitchFamily="34" charset="0"/>
            </a:endParaRPr>
          </a:p>
          <a:p>
            <a:pPr lvl="0" algn="just"/>
            <a:r>
              <a:rPr lang="pt-BR" sz="1400" b="1" dirty="0">
                <a:solidFill>
                  <a:schemeClr val="tx2">
                    <a:lumMod val="75000"/>
                  </a:schemeClr>
                </a:solidFill>
                <a:latin typeface="Arial" panose="020B0604020202020204" pitchFamily="34" charset="0"/>
                <a:cs typeface="Arial" panose="020B0604020202020204" pitchFamily="34" charset="0"/>
              </a:rPr>
              <a:t>11/06 -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 PSDB</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13/06 -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OCB/CNA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14/06 -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a:t>
            </a:r>
            <a:r>
              <a:rPr lang="pt-BR" sz="1400" dirty="0" err="1">
                <a:solidFill>
                  <a:schemeClr val="tx2">
                    <a:lumMod val="75000"/>
                  </a:schemeClr>
                </a:solidFill>
                <a:latin typeface="Arial" panose="020B0604020202020204" pitchFamily="34" charset="0"/>
                <a:cs typeface="Arial" panose="020B0604020202020204" pitchFamily="34" charset="0"/>
              </a:rPr>
              <a:t>X</a:t>
            </a:r>
            <a:r>
              <a:rPr lang="pt-BR" sz="1400" dirty="0">
                <a:solidFill>
                  <a:schemeClr val="tx2">
                    <a:lumMod val="75000"/>
                  </a:schemeClr>
                </a:solidFill>
                <a:latin typeface="Arial" panose="020B0604020202020204" pitchFamily="34" charset="0"/>
                <a:cs typeface="Arial" panose="020B0604020202020204" pitchFamily="34" charset="0"/>
              </a:rPr>
              <a:t> SENAM AAFITSP</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17/06 -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APOST</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19/06 -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IFB</a:t>
            </a:r>
          </a:p>
          <a:p>
            <a:pPr lvl="0" algn="just"/>
            <a:r>
              <a:rPr lang="pt-BR" sz="1400" b="1" dirty="0">
                <a:solidFill>
                  <a:schemeClr val="tx2">
                    <a:lumMod val="75000"/>
                  </a:schemeClr>
                </a:solidFill>
                <a:latin typeface="Arial" panose="020B0604020202020204" pitchFamily="34" charset="0"/>
                <a:cs typeface="Arial" panose="020B0604020202020204" pitchFamily="34" charset="0"/>
              </a:rPr>
              <a:t>27/06 - </a:t>
            </a:r>
            <a:r>
              <a:rPr lang="pt-BR" sz="1400" dirty="0">
                <a:solidFill>
                  <a:schemeClr val="tx2">
                    <a:lumMod val="75000"/>
                  </a:schemeClr>
                </a:solidFill>
                <a:latin typeface="Arial" panose="020B0604020202020204" pitchFamily="34" charset="0"/>
                <a:cs typeface="Arial" panose="020B0604020202020204" pitchFamily="34" charset="0"/>
              </a:rPr>
              <a:t>APRESETNAÇÃO RT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WTC SUL</a:t>
            </a:r>
          </a:p>
          <a:p>
            <a:pPr lvl="0" algn="just"/>
            <a:r>
              <a:rPr lang="pt-BR" sz="1400" b="1" dirty="0">
                <a:solidFill>
                  <a:schemeClr val="tx2">
                    <a:lumMod val="75000"/>
                  </a:schemeClr>
                </a:solidFill>
                <a:latin typeface="Arial" panose="020B0604020202020204" pitchFamily="34" charset="0"/>
                <a:cs typeface="Arial" panose="020B0604020202020204" pitchFamily="34" charset="0"/>
              </a:rPr>
              <a:t>09/07 </a:t>
            </a:r>
            <a:r>
              <a:rPr lang="mr-IN" sz="1400" b="1" dirty="0">
                <a:solidFill>
                  <a:schemeClr val="tx2">
                    <a:lumMod val="75000"/>
                  </a:schemeClr>
                </a:solidFill>
                <a:latin typeface="Arial" panose="020B0604020202020204" pitchFamily="34" charset="0"/>
                <a:cs typeface="Arial" panose="020B0604020202020204" pitchFamily="34" charset="0"/>
              </a:rPr>
              <a:t>–</a:t>
            </a:r>
            <a:r>
              <a:rPr lang="pt-BR" sz="1400" b="1" dirty="0">
                <a:solidFill>
                  <a:schemeClr val="tx2">
                    <a:lumMod val="75000"/>
                  </a:schemeClr>
                </a:solidFill>
                <a:latin typeface="Arial" panose="020B0604020202020204" pitchFamily="34" charset="0"/>
                <a:cs typeface="Arial" panose="020B0604020202020204" pitchFamily="34" charset="0"/>
              </a:rPr>
              <a:t> </a:t>
            </a:r>
            <a:r>
              <a:rPr lang="pt-BR" sz="1400" dirty="0">
                <a:solidFill>
                  <a:schemeClr val="tx2">
                    <a:lumMod val="75000"/>
                  </a:schemeClr>
                </a:solidFill>
                <a:latin typeface="Arial" panose="020B0604020202020204" pitchFamily="34" charset="0"/>
                <a:cs typeface="Arial" panose="020B0604020202020204" pitchFamily="34" charset="0"/>
              </a:rPr>
              <a:t>APRESENTAÇÃO PEC 293-A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LIDERES E PRESIDENTE SENADO</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10/07 </a:t>
            </a:r>
            <a:r>
              <a:rPr lang="mr-IN" sz="1400" b="1" dirty="0">
                <a:solidFill>
                  <a:schemeClr val="tx2">
                    <a:lumMod val="75000"/>
                  </a:schemeClr>
                </a:solidFill>
                <a:latin typeface="Arial" panose="020B0604020202020204" pitchFamily="34" charset="0"/>
                <a:cs typeface="Arial" panose="020B0604020202020204" pitchFamily="34" charset="0"/>
              </a:rPr>
              <a:t>–</a:t>
            </a:r>
            <a:r>
              <a:rPr lang="pt-BR" sz="1400" b="1" dirty="0">
                <a:solidFill>
                  <a:schemeClr val="tx2">
                    <a:lumMod val="75000"/>
                  </a:schemeClr>
                </a:solidFill>
                <a:latin typeface="Arial" panose="020B0604020202020204" pitchFamily="34" charset="0"/>
                <a:cs typeface="Arial" panose="020B0604020202020204" pitchFamily="34" charset="0"/>
              </a:rPr>
              <a:t> </a:t>
            </a:r>
            <a:r>
              <a:rPr lang="pt-BR" sz="1400" dirty="0">
                <a:solidFill>
                  <a:schemeClr val="tx2">
                    <a:lumMod val="75000"/>
                  </a:schemeClr>
                </a:solidFill>
                <a:latin typeface="Arial" panose="020B0604020202020204" pitchFamily="34" charset="0"/>
                <a:cs typeface="Arial" panose="020B0604020202020204" pitchFamily="34" charset="0"/>
              </a:rPr>
              <a:t>APRESENTAÇÃO RT PEC 293-A /110/2019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FPA/IPA</a:t>
            </a:r>
          </a:p>
          <a:p>
            <a:pPr lvl="0" algn="just"/>
            <a:r>
              <a:rPr lang="pt-BR" sz="1400" b="1" dirty="0">
                <a:solidFill>
                  <a:schemeClr val="tx2">
                    <a:lumMod val="75000"/>
                  </a:schemeClr>
                </a:solidFill>
                <a:latin typeface="Arial" panose="020B0604020202020204" pitchFamily="34" charset="0"/>
                <a:cs typeface="Arial" panose="020B0604020202020204" pitchFamily="34" charset="0"/>
              </a:rPr>
              <a:t>11/07 </a:t>
            </a:r>
            <a:r>
              <a:rPr lang="mr-IN" sz="1400" b="1" dirty="0">
                <a:solidFill>
                  <a:schemeClr val="tx2">
                    <a:lumMod val="75000"/>
                  </a:schemeClr>
                </a:solidFill>
                <a:latin typeface="Arial" panose="020B0604020202020204" pitchFamily="34" charset="0"/>
                <a:cs typeface="Arial" panose="020B0604020202020204" pitchFamily="34" charset="0"/>
              </a:rPr>
              <a:t>–</a:t>
            </a:r>
            <a:r>
              <a:rPr lang="pt-BR" sz="1400" b="1" dirty="0">
                <a:solidFill>
                  <a:schemeClr val="tx2">
                    <a:lumMod val="75000"/>
                  </a:schemeClr>
                </a:solidFill>
                <a:latin typeface="Arial" panose="020B0604020202020204" pitchFamily="34" charset="0"/>
                <a:cs typeface="Arial" panose="020B0604020202020204" pitchFamily="34" charset="0"/>
              </a:rPr>
              <a:t> </a:t>
            </a:r>
            <a:r>
              <a:rPr lang="pt-BR" sz="1400" dirty="0">
                <a:solidFill>
                  <a:schemeClr val="tx2">
                    <a:lumMod val="75000"/>
                  </a:schemeClr>
                </a:solidFill>
                <a:latin typeface="Arial" panose="020B0604020202020204" pitchFamily="34" charset="0"/>
                <a:cs typeface="Arial" panose="020B0604020202020204" pitchFamily="34" charset="0"/>
              </a:rPr>
              <a:t>APRESENTAÇÃO RT PEC 293-1 / 110/2019 </a:t>
            </a:r>
            <a:r>
              <a:rPr lang="mr-IN" sz="1400" dirty="0">
                <a:solidFill>
                  <a:schemeClr val="tx2">
                    <a:lumMod val="75000"/>
                  </a:schemeClr>
                </a:solidFill>
                <a:latin typeface="Arial" panose="020B0604020202020204" pitchFamily="34" charset="0"/>
                <a:cs typeface="Arial" panose="020B0604020202020204" pitchFamily="34" charset="0"/>
              </a:rPr>
              <a:t>–</a:t>
            </a:r>
            <a:r>
              <a:rPr lang="pt-BR" sz="1400" dirty="0">
                <a:solidFill>
                  <a:schemeClr val="tx2">
                    <a:lumMod val="75000"/>
                  </a:schemeClr>
                </a:solidFill>
                <a:latin typeface="Arial" panose="020B0604020202020204" pitchFamily="34" charset="0"/>
                <a:cs typeface="Arial" panose="020B0604020202020204" pitchFamily="34" charset="0"/>
              </a:rPr>
              <a:t> GT RT OCB</a:t>
            </a:r>
            <a:endParaRPr lang="pt-BR" sz="14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457307"/>
      </p:ext>
    </p:extLst>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CA7D5E-2331-49EB-9FD4-420021388C68}"/>
              </a:ext>
            </a:extLst>
          </p:cNvPr>
          <p:cNvSpPr>
            <a:spLocks noGrp="1"/>
          </p:cNvSpPr>
          <p:nvPr>
            <p:ph type="title"/>
          </p:nvPr>
        </p:nvSpPr>
        <p:spPr>
          <a:xfrm>
            <a:off x="609600" y="128334"/>
            <a:ext cx="7312739" cy="847026"/>
          </a:xfrm>
        </p:spPr>
        <p:txBody>
          <a:bodyPr/>
          <a:lstStyle/>
          <a:p>
            <a:pPr algn="l"/>
            <a:r>
              <a:rPr lang="pt-BR" sz="2800" b="1" i="1" dirty="0">
                <a:latin typeface="Arial" panose="020B0604020202020204" pitchFamily="34" charset="0"/>
                <a:cs typeface="Arial" panose="020B0604020202020204" pitchFamily="34" charset="0"/>
              </a:rPr>
              <a:t>ARRECADAÇÃO DO ITCMD FEDERAL INTEGRALMENTE PARA OS MUNICÍPIOS</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ECB80A9D-570E-4CD2-A23B-FF66D4F901D8}"/>
              </a:ext>
            </a:extLst>
          </p:cNvPr>
          <p:cNvSpPr>
            <a:spLocks noGrp="1"/>
          </p:cNvSpPr>
          <p:nvPr>
            <p:ph idx="1"/>
          </p:nvPr>
        </p:nvSpPr>
        <p:spPr>
          <a:xfrm>
            <a:off x="609600" y="2468880"/>
            <a:ext cx="10972800" cy="2968752"/>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VI – o produto da arrecadação do imposto federal sobre transmissão causa mortis e doação, de quaisquer bens ou direitos.</a:t>
            </a:r>
          </a:p>
          <a:p>
            <a:pPr algn="just"/>
            <a:r>
              <a:rPr lang="pt-BR" sz="2000" dirty="0">
                <a:solidFill>
                  <a:schemeClr val="tx2">
                    <a:lumMod val="75000"/>
                  </a:schemeClr>
                </a:solidFill>
                <a:latin typeface="Arial" panose="020B0604020202020204" pitchFamily="34" charset="0"/>
                <a:cs typeface="Arial" panose="020B0604020202020204" pitchFamily="34" charset="0"/>
              </a:rPr>
              <a:t>Parágrafo único. As parcelas de receita pertencentes aos Municípios, mencionadas no inciso V do caput deste artigo, serão creditadas conforme os seguintes critérios:</a:t>
            </a:r>
          </a:p>
          <a:p>
            <a:pPr algn="just"/>
            <a:r>
              <a:rPr lang="pt-BR" sz="2000" dirty="0">
                <a:solidFill>
                  <a:schemeClr val="tx2">
                    <a:lumMod val="75000"/>
                  </a:schemeClr>
                </a:solidFill>
                <a:latin typeface="Arial" panose="020B0604020202020204" pitchFamily="34" charset="0"/>
                <a:cs typeface="Arial" panose="020B0604020202020204" pitchFamily="34" charset="0"/>
              </a:rPr>
              <a:t>I - oitenta e quatro inteiros e vinte e seis centésimos por cento pertencerá ao município de destino do bem ou serviço, nos termos da lei complementar a que se refere o art. 155, § 7, VII;</a:t>
            </a:r>
          </a:p>
          <a:p>
            <a:pPr algn="just"/>
            <a:r>
              <a:rPr lang="pt-BR" sz="2000" dirty="0">
                <a:solidFill>
                  <a:schemeClr val="tx2">
                    <a:lumMod val="75000"/>
                  </a:schemeClr>
                </a:solidFill>
                <a:latin typeface="Arial" panose="020B0604020202020204" pitchFamily="34" charset="0"/>
                <a:cs typeface="Arial" panose="020B0604020202020204" pitchFamily="34" charset="0"/>
              </a:rPr>
              <a:t>II - quinze inteiros e setenta e quatro centésimos por cento serão repassados de acordo com o que dispuser lei estadual ou, no caso dos Territórios, lei federal.</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290930"/>
      </p:ext>
    </p:extLst>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1074DF-A344-4332-B87C-A899860A286B}"/>
              </a:ext>
            </a:extLst>
          </p:cNvPr>
          <p:cNvSpPr>
            <a:spLocks noGrp="1"/>
          </p:cNvSpPr>
          <p:nvPr>
            <p:ph type="title"/>
          </p:nvPr>
        </p:nvSpPr>
        <p:spPr>
          <a:xfrm>
            <a:off x="609600" y="103950"/>
            <a:ext cx="7876032" cy="834834"/>
          </a:xfrm>
        </p:spPr>
        <p:txBody>
          <a:bodyPr/>
          <a:lstStyle/>
          <a:p>
            <a:pPr algn="l"/>
            <a:r>
              <a:rPr lang="pt-BR" sz="2800" b="1" i="1" dirty="0">
                <a:latin typeface="Arial" panose="020B0604020202020204" pitchFamily="34" charset="0"/>
                <a:cs typeface="Arial" panose="020B0604020202020204" pitchFamily="34" charset="0"/>
              </a:rPr>
              <a:t>NOVOS PERCENTUAIS DOS</a:t>
            </a:r>
            <a:br>
              <a:rPr lang="pt-BR" sz="2800" b="1" i="1" dirty="0">
                <a:latin typeface="Arial" panose="020B0604020202020204" pitchFamily="34" charset="0"/>
                <a:cs typeface="Arial" panose="020B0604020202020204" pitchFamily="34" charset="0"/>
              </a:rPr>
            </a:br>
            <a:r>
              <a:rPr lang="pt-BR" sz="2800" b="1" i="1" dirty="0">
                <a:latin typeface="Arial" panose="020B0604020202020204" pitchFamily="34" charset="0"/>
                <a:cs typeface="Arial" panose="020B0604020202020204" pitchFamily="34" charset="0"/>
              </a:rPr>
              <a:t>FUNDOS CONSTITUCIONAIS</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00CDFB57-10F8-4F71-8BAF-28BDB5A1216C}"/>
              </a:ext>
            </a:extLst>
          </p:cNvPr>
          <p:cNvSpPr>
            <a:spLocks noGrp="1"/>
          </p:cNvSpPr>
          <p:nvPr>
            <p:ph idx="1"/>
          </p:nvPr>
        </p:nvSpPr>
        <p:spPr>
          <a:xfrm>
            <a:off x="609600" y="2697487"/>
            <a:ext cx="10972800" cy="2618226"/>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159. ..................................................................</a:t>
            </a:r>
          </a:p>
          <a:p>
            <a:pPr algn="just"/>
            <a:r>
              <a:rPr lang="pt-BR" sz="2000" dirty="0">
                <a:solidFill>
                  <a:schemeClr val="tx2">
                    <a:lumMod val="75000"/>
                  </a:schemeClr>
                </a:solidFill>
                <a:latin typeface="Arial" panose="020B0604020202020204" pitchFamily="34" charset="0"/>
                <a:cs typeface="Arial" panose="020B0604020202020204" pitchFamily="34" charset="0"/>
              </a:rPr>
              <a:t>I - do produto da arrecadação do imposto previsto no art. 153, III, e do imposto ou contribuição social que instituir no exercício da competência que lhe é atribuída pelos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154, I, e 195, § 4º:</a:t>
            </a:r>
          </a:p>
          <a:p>
            <a:pPr algn="just"/>
            <a:r>
              <a:rPr lang="pt-BR" sz="2000" dirty="0">
                <a:solidFill>
                  <a:schemeClr val="tx2">
                    <a:lumMod val="75000"/>
                  </a:schemeClr>
                </a:solidFill>
                <a:latin typeface="Arial" panose="020B0604020202020204" pitchFamily="34" charset="0"/>
                <a:cs typeface="Arial" panose="020B0604020202020204" pitchFamily="34" charset="0"/>
              </a:rPr>
              <a:t>a) dezessete inteiros e noventa e dois centésimos por cento ao Fundo de Participação dos Estados e do Distrito Federal;</a:t>
            </a:r>
          </a:p>
          <a:p>
            <a:pPr algn="just"/>
            <a:r>
              <a:rPr lang="pt-BR" sz="2000" dirty="0">
                <a:solidFill>
                  <a:schemeClr val="tx2">
                    <a:lumMod val="75000"/>
                  </a:schemeClr>
                </a:solidFill>
                <a:latin typeface="Arial" panose="020B0604020202020204" pitchFamily="34" charset="0"/>
                <a:cs typeface="Arial" panose="020B0604020202020204" pitchFamily="34" charset="0"/>
              </a:rPr>
              <a:t>b) dezoito inteiros e setenta e cinco centésimos por cento ao Fundo de Participação dos Municípios;</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762216"/>
      </p:ext>
    </p:extLst>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37AC82F-E8F6-4B77-AE29-3D59267F52F7}"/>
              </a:ext>
            </a:extLst>
          </p:cNvPr>
          <p:cNvSpPr>
            <a:spLocks noGrp="1"/>
          </p:cNvSpPr>
          <p:nvPr>
            <p:ph idx="1"/>
          </p:nvPr>
        </p:nvSpPr>
        <p:spPr>
          <a:xfrm>
            <a:off x="609600" y="2798065"/>
            <a:ext cx="10972800" cy="2127503"/>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d) oitenta e três centésimos por cento ao Fundo de Participação dos Municípios, que serão entregues no primeiro decêndio do mês de julho de cada ano;</a:t>
            </a:r>
          </a:p>
          <a:p>
            <a:pPr algn="just"/>
            <a:r>
              <a:rPr lang="pt-BR" sz="2000" dirty="0">
                <a:solidFill>
                  <a:schemeClr val="tx2">
                    <a:lumMod val="75000"/>
                  </a:schemeClr>
                </a:solidFill>
                <a:latin typeface="Arial" panose="020B0604020202020204" pitchFamily="34" charset="0"/>
                <a:cs typeface="Arial" panose="020B0604020202020204" pitchFamily="34" charset="0"/>
              </a:rPr>
              <a:t>e) oitenta e três centésimos por cento ao Fundo de Participação dos Municípios, que serão entregues no primeiro decêndio do mês de dezembro de cada ano;</a:t>
            </a:r>
          </a:p>
          <a:p>
            <a:pPr algn="just"/>
            <a:r>
              <a:rPr lang="pt-BR" sz="2000" dirty="0">
                <a:solidFill>
                  <a:schemeClr val="tx2">
                    <a:lumMod val="75000"/>
                  </a:schemeClr>
                </a:solidFill>
                <a:latin typeface="Arial" panose="020B0604020202020204" pitchFamily="34" charset="0"/>
                <a:cs typeface="Arial" panose="020B0604020202020204" pitchFamily="34" charset="0"/>
              </a:rPr>
              <a:t>II - (Revogado a partir do 6º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III - (Revogado a partir do 6º exercício.)</a:t>
            </a:r>
          </a:p>
        </p:txBody>
      </p:sp>
    </p:spTree>
    <p:extLst>
      <p:ext uri="{BB962C8B-B14F-4D97-AF65-F5344CB8AC3E}">
        <p14:creationId xmlns:p14="http://schemas.microsoft.com/office/powerpoint/2010/main" val="2186691493"/>
      </p:ext>
    </p:extLst>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B97332F-3C1D-43DD-AEDE-9A3116208ACD}"/>
              </a:ext>
            </a:extLst>
          </p:cNvPr>
          <p:cNvSpPr>
            <a:spLocks noGrp="1"/>
          </p:cNvSpPr>
          <p:nvPr>
            <p:ph idx="1"/>
          </p:nvPr>
        </p:nvSpPr>
        <p:spPr>
          <a:xfrm>
            <a:off x="609600" y="1507287"/>
            <a:ext cx="10972800" cy="5088586"/>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IV - dos recursos recebidos de acordo com o art. 156-A:</a:t>
            </a:r>
          </a:p>
          <a:p>
            <a:pPr algn="just"/>
            <a:r>
              <a:rPr lang="pt-BR" sz="2000" dirty="0">
                <a:solidFill>
                  <a:schemeClr val="tx2">
                    <a:lumMod val="75000"/>
                  </a:schemeClr>
                </a:solidFill>
                <a:latin typeface="Arial" panose="020B0604020202020204" pitchFamily="34" charset="0"/>
                <a:cs typeface="Arial" panose="020B0604020202020204" pitchFamily="34" charset="0"/>
              </a:rPr>
              <a:t>a) quatro inteiros e vinte e três centésimos por cento ao fundo de que trata o inciso I, ‘a’, do caput deste artigo;</a:t>
            </a:r>
          </a:p>
          <a:p>
            <a:pPr algn="just"/>
            <a:r>
              <a:rPr lang="pt-BR" sz="2000" dirty="0">
                <a:solidFill>
                  <a:schemeClr val="tx2">
                    <a:lumMod val="75000"/>
                  </a:schemeClr>
                </a:solidFill>
                <a:latin typeface="Arial" panose="020B0604020202020204" pitchFamily="34" charset="0"/>
                <a:cs typeface="Arial" panose="020B0604020202020204" pitchFamily="34" charset="0"/>
              </a:rPr>
              <a:t>b) quatro inteiros e quarenta e dois centésimos por cento ao fundo de que trata o inciso I, ‘b’, do caput deste artigo;</a:t>
            </a:r>
          </a:p>
          <a:p>
            <a:pPr algn="just"/>
            <a:r>
              <a:rPr lang="pt-BR" sz="2000" dirty="0">
                <a:solidFill>
                  <a:schemeClr val="tx2">
                    <a:lumMod val="75000"/>
                  </a:schemeClr>
                </a:solidFill>
                <a:latin typeface="Arial" panose="020B0604020202020204" pitchFamily="34" charset="0"/>
                <a:cs typeface="Arial" panose="020B0604020202020204" pitchFamily="34" charset="0"/>
              </a:rPr>
              <a:t>c) cinquenta e nove centésimos por cento para aplicação nos programas de financiamento de que trata o inciso I, ‘c’, do caput deste artigo;</a:t>
            </a:r>
          </a:p>
          <a:p>
            <a:pPr algn="just"/>
            <a:r>
              <a:rPr lang="pt-BR" sz="2000" dirty="0">
                <a:solidFill>
                  <a:schemeClr val="tx2">
                    <a:lumMod val="75000"/>
                  </a:schemeClr>
                </a:solidFill>
                <a:latin typeface="Arial" panose="020B0604020202020204" pitchFamily="34" charset="0"/>
                <a:cs typeface="Arial" panose="020B0604020202020204" pitchFamily="34" charset="0"/>
              </a:rPr>
              <a:t>d) dois décimos por cento ao fundo de que trata o inciso I, ‘d’, do caput deste artigo, entregues no prazo fixado no referido dispositivo;</a:t>
            </a:r>
          </a:p>
          <a:p>
            <a:pPr algn="just"/>
            <a:r>
              <a:rPr lang="pt-BR" sz="2000" dirty="0">
                <a:solidFill>
                  <a:schemeClr val="tx2">
                    <a:lumMod val="75000"/>
                  </a:schemeClr>
                </a:solidFill>
                <a:latin typeface="Arial" panose="020B0604020202020204" pitchFamily="34" charset="0"/>
                <a:cs typeface="Arial" panose="020B0604020202020204" pitchFamily="34" charset="0"/>
              </a:rPr>
              <a:t>e) dois décimos por cento ao fundo de que trata o inciso I, ‘e’, do caput deste artigo, entregues no prazo fixado no referido dispositivo;</a:t>
            </a:r>
          </a:p>
          <a:p>
            <a:pPr algn="just"/>
            <a:r>
              <a:rPr lang="pt-BR" sz="2000" dirty="0">
                <a:solidFill>
                  <a:schemeClr val="tx2">
                    <a:lumMod val="75000"/>
                  </a:schemeClr>
                </a:solidFill>
                <a:latin typeface="Arial" panose="020B0604020202020204" pitchFamily="34" charset="0"/>
                <a:cs typeface="Arial" panose="020B0604020202020204" pitchFamily="34" charset="0"/>
              </a:rPr>
              <a:t>f) um inteiro e noventa e sete centésimos por cento a fundo destinado aos Estados e ao Distrito Federal, proporcionalmente ao valor das respectivas exportações de produtos industrializados;</a:t>
            </a:r>
          </a:p>
          <a:p>
            <a:pPr algn="just"/>
            <a:r>
              <a:rPr lang="pt-BR" sz="2000" dirty="0">
                <a:solidFill>
                  <a:schemeClr val="tx2">
                    <a:lumMod val="75000"/>
                  </a:schemeClr>
                </a:solidFill>
                <a:latin typeface="Arial" panose="020B0604020202020204" pitchFamily="34" charset="0"/>
                <a:cs typeface="Arial" panose="020B0604020202020204" pitchFamily="34" charset="0"/>
              </a:rPr>
              <a:t>............................................................................</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864173"/>
      </p:ext>
    </p:extLst>
  </p:cSld>
  <p:clrMapOvr>
    <a:masterClrMapping/>
  </p:clrMapOvr>
  <p:transition spd="slow">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5C1EC44-F0BB-4083-B68A-CF1071C7AE6E}"/>
              </a:ext>
            </a:extLst>
          </p:cNvPr>
          <p:cNvSpPr>
            <a:spLocks noGrp="1"/>
          </p:cNvSpPr>
          <p:nvPr>
            <p:ph idx="1"/>
          </p:nvPr>
        </p:nvSpPr>
        <p:spPr>
          <a:xfrm>
            <a:off x="853440" y="2510029"/>
            <a:ext cx="10728960" cy="2586227"/>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 2º A nenhuma unidade federada poderá ser destinada parcela superior a vinte por cento do montante a que se refere o inciso IV, ‘f’, do caput deste artigo, devendo o eventual excedente ser distribuído entre os demais participantes, mantido, em relação a esses, o critério de partilha nele estabelecido.</a:t>
            </a:r>
          </a:p>
          <a:p>
            <a:r>
              <a:rPr lang="pt-BR" sz="2000" dirty="0">
                <a:solidFill>
                  <a:schemeClr val="tx2">
                    <a:lumMod val="75000"/>
                  </a:schemeClr>
                </a:solidFill>
                <a:latin typeface="Arial" panose="020B0604020202020204" pitchFamily="34" charset="0"/>
                <a:cs typeface="Arial" panose="020B0604020202020204" pitchFamily="34" charset="0"/>
              </a:rPr>
              <a:t>§ 3º Os Estados entregarão aos respectivos Municípios vinte e cinco por cento dos recursos que receberem nos termos do inciso IV, ‘f’, do caput deste artigo, observados os critérios estabelecidos no art. 158, parágrafo único, I e II.</a:t>
            </a:r>
          </a:p>
          <a:p>
            <a:r>
              <a:rPr lang="pt-BR" sz="2000" dirty="0">
                <a:solidFill>
                  <a:schemeClr val="tx2">
                    <a:lumMod val="75000"/>
                  </a:schemeClr>
                </a:solidFill>
                <a:latin typeface="Arial" panose="020B0604020202020204" pitchFamily="34" charset="0"/>
                <a:cs typeface="Arial" panose="020B0604020202020204" pitchFamily="34" charset="0"/>
              </a:rPr>
              <a:t>§ 4º (Revogado a partir do 6º exercício.)</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408798"/>
      </p:ext>
    </p:extLst>
  </p:cSld>
  <p:clrMapOvr>
    <a:masterClrMapping/>
  </p:clrMapOvr>
  <p:transition spd="slow">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0B0776-E623-4F6C-ACC3-FBC7F15D5712}"/>
              </a:ext>
            </a:extLst>
          </p:cNvPr>
          <p:cNvSpPr>
            <a:spLocks noGrp="1"/>
          </p:cNvSpPr>
          <p:nvPr>
            <p:ph type="title"/>
          </p:nvPr>
        </p:nvSpPr>
        <p:spPr>
          <a:xfrm>
            <a:off x="609600" y="274638"/>
            <a:ext cx="6108192" cy="590994"/>
          </a:xfrm>
        </p:spPr>
        <p:txBody>
          <a:bodyPr/>
          <a:lstStyle/>
          <a:p>
            <a:r>
              <a:rPr lang="pt-BR" sz="3200" b="1" dirty="0">
                <a:latin typeface="Arial" panose="020B0604020202020204" pitchFamily="34" charset="0"/>
                <a:cs typeface="Arial" panose="020B0604020202020204" pitchFamily="34" charset="0"/>
              </a:rPr>
              <a:t>FUNDOS DE SOLIDARIEDADE</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18416489-6BBA-4F06-ADF5-A754700E3245}"/>
              </a:ext>
            </a:extLst>
          </p:cNvPr>
          <p:cNvSpPr>
            <a:spLocks noGrp="1"/>
          </p:cNvSpPr>
          <p:nvPr>
            <p:ph idx="1"/>
          </p:nvPr>
        </p:nvSpPr>
        <p:spPr>
          <a:xfrm>
            <a:off x="609600" y="2807215"/>
            <a:ext cx="10972800" cy="2337810"/>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159-A. A União, os Estados, o Distrito Federal e os Municípios constituirão:</a:t>
            </a:r>
          </a:p>
          <a:p>
            <a:pPr algn="just"/>
            <a:r>
              <a:rPr lang="pt-BR" sz="2000" dirty="0">
                <a:solidFill>
                  <a:schemeClr val="tx2">
                    <a:lumMod val="75000"/>
                  </a:schemeClr>
                </a:solidFill>
                <a:latin typeface="Arial" panose="020B0604020202020204" pitchFamily="34" charset="0"/>
                <a:cs typeface="Arial" panose="020B0604020202020204" pitchFamily="34" charset="0"/>
              </a:rPr>
              <a:t>I - fundo para reduzir a disparidade da receita per capita entre os Estados, com recursos destinados a investimentos em infraestrutura;</a:t>
            </a:r>
          </a:p>
          <a:p>
            <a:pPr algn="just"/>
            <a:r>
              <a:rPr lang="pt-BR" sz="2000" dirty="0">
                <a:solidFill>
                  <a:schemeClr val="tx2">
                    <a:lumMod val="75000"/>
                  </a:schemeClr>
                </a:solidFill>
                <a:latin typeface="Arial" panose="020B0604020202020204" pitchFamily="34" charset="0"/>
                <a:cs typeface="Arial" panose="020B0604020202020204" pitchFamily="34" charset="0"/>
              </a:rPr>
              <a:t>II - fundo com os mesmos objetivo e destinação, em relação aos Municípios.</a:t>
            </a:r>
          </a:p>
          <a:p>
            <a:pPr algn="just"/>
            <a:r>
              <a:rPr lang="pt-BR" sz="2000" dirty="0">
                <a:solidFill>
                  <a:schemeClr val="tx2">
                    <a:lumMod val="75000"/>
                  </a:schemeClr>
                </a:solidFill>
                <a:latin typeface="Arial" panose="020B0604020202020204" pitchFamily="34" charset="0"/>
                <a:cs typeface="Arial" panose="020B0604020202020204" pitchFamily="34" charset="0"/>
              </a:rPr>
              <a:t>§ 1º Considera-se receita per capita para fins do disposto neste artigo a receita dos impostos próprios arrecadada pelo ente federativo, deduzida das entregas constitucionais transferidas e adicionada das recebidas, e dividida pela população.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474053"/>
      </p:ext>
    </p:extLst>
  </p:cSld>
  <p:clrMapOvr>
    <a:masterClrMapping/>
  </p:clrMapOvr>
  <p:transition spd="slow">
    <p:pu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25BF7D0-D217-4909-A4BB-61C6B532779A}"/>
              </a:ext>
            </a:extLst>
          </p:cNvPr>
          <p:cNvSpPr>
            <a:spLocks noGrp="1"/>
          </p:cNvSpPr>
          <p:nvPr>
            <p:ph idx="1"/>
          </p:nvPr>
        </p:nvSpPr>
        <p:spPr>
          <a:xfrm>
            <a:off x="609600" y="2871217"/>
            <a:ext cx="10972800" cy="1920239"/>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 2º A lei complementar de que trata o art. 161, II, ‘c’, poderá prever hipótese de:</a:t>
            </a:r>
          </a:p>
          <a:p>
            <a:pPr algn="just"/>
            <a:r>
              <a:rPr lang="pt-BR" sz="2000" dirty="0">
                <a:solidFill>
                  <a:schemeClr val="tx2">
                    <a:lumMod val="75000"/>
                  </a:schemeClr>
                </a:solidFill>
                <a:latin typeface="Arial" panose="020B0604020202020204" pitchFamily="34" charset="0"/>
                <a:cs typeface="Arial" panose="020B0604020202020204" pitchFamily="34" charset="0"/>
              </a:rPr>
              <a:t>I - destinação de parcela do produto da arrecadação de impostos, inclusive a proveniente de transferências, ao fundo;</a:t>
            </a:r>
          </a:p>
          <a:p>
            <a:pPr algn="just"/>
            <a:r>
              <a:rPr lang="pt-BR" sz="2000" dirty="0">
                <a:solidFill>
                  <a:schemeClr val="tx2">
                    <a:lumMod val="75000"/>
                  </a:schemeClr>
                </a:solidFill>
                <a:latin typeface="Arial" panose="020B0604020202020204" pitchFamily="34" charset="0"/>
                <a:cs typeface="Arial" panose="020B0604020202020204" pitchFamily="34" charset="0"/>
              </a:rPr>
              <a:t>II - retenção ou redução de valores dos fundos de que trata este artigo relativos a ente federativo que deixe de instituir e efetivamente arrecadar impostos de sua competência, autorizada a exclusão de sua participação no fundo.</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216320"/>
      </p:ext>
    </p:extLst>
  </p:cSld>
  <p:clrMapOvr>
    <a:masterClrMapping/>
  </p:clrMapOvr>
  <p:transition spd="slow">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78EDEA-3377-4946-952A-0FDFD055C9B1}"/>
              </a:ext>
            </a:extLst>
          </p:cNvPr>
          <p:cNvSpPr>
            <a:spLocks noGrp="1"/>
          </p:cNvSpPr>
          <p:nvPr>
            <p:ph type="title"/>
          </p:nvPr>
        </p:nvSpPr>
        <p:spPr>
          <a:xfrm>
            <a:off x="426720" y="164910"/>
            <a:ext cx="8205216" cy="822642"/>
          </a:xfrm>
        </p:spPr>
        <p:txBody>
          <a:bodyPr/>
          <a:lstStyle/>
          <a:p>
            <a:pPr algn="l"/>
            <a:r>
              <a:rPr lang="pt-BR" sz="2800" b="1" dirty="0">
                <a:latin typeface="Arial" panose="020B0604020202020204" pitchFamily="34" charset="0"/>
                <a:cs typeface="Arial" panose="020B0604020202020204" pitchFamily="34" charset="0"/>
              </a:rPr>
              <a:t>DEFINIÇÃO DE VALOR ADICIONADO E RATEIO DO IPVA SOBRE BARCOS E AVIÕES</a:t>
            </a:r>
            <a:endParaRPr lang="pt-BR" sz="28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D0599124-0BBE-4CC2-893A-12A699537B83}"/>
              </a:ext>
            </a:extLst>
          </p:cNvPr>
          <p:cNvSpPr>
            <a:spLocks noGrp="1"/>
          </p:cNvSpPr>
          <p:nvPr>
            <p:ph idx="1"/>
          </p:nvPr>
        </p:nvSpPr>
        <p:spPr>
          <a:xfrm>
            <a:off x="609600" y="2225882"/>
            <a:ext cx="10972800" cy="3113373"/>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Art. 161. ..................................................................</a:t>
            </a:r>
          </a:p>
          <a:p>
            <a:pPr algn="just"/>
            <a:r>
              <a:rPr lang="pt-BR" sz="2000" dirty="0">
                <a:solidFill>
                  <a:schemeClr val="tx2">
                    <a:lumMod val="75000"/>
                  </a:schemeClr>
                </a:solidFill>
                <a:latin typeface="Arial" panose="020B0604020202020204" pitchFamily="34" charset="0"/>
                <a:cs typeface="Arial" panose="020B0604020202020204" pitchFamily="34" charset="0"/>
              </a:rPr>
              <a:t>I - (Revogado a partir do 6º exercício.)</a:t>
            </a:r>
          </a:p>
          <a:p>
            <a:pPr algn="just"/>
            <a:r>
              <a:rPr lang="pt-BR" sz="2000" dirty="0">
                <a:solidFill>
                  <a:schemeClr val="tx2">
                    <a:lumMod val="75000"/>
                  </a:schemeClr>
                </a:solidFill>
                <a:latin typeface="Arial" panose="020B0604020202020204" pitchFamily="34" charset="0"/>
                <a:cs typeface="Arial" panose="020B0604020202020204" pitchFamily="34" charset="0"/>
              </a:rPr>
              <a:t>II - estabelecer normas sobre a entrega dos recursos de que tratam:</a:t>
            </a:r>
          </a:p>
          <a:p>
            <a:pPr algn="just"/>
            <a:r>
              <a:rPr lang="pt-BR" sz="2000" dirty="0">
                <a:solidFill>
                  <a:schemeClr val="tx2">
                    <a:lumMod val="75000"/>
                  </a:schemeClr>
                </a:solidFill>
                <a:latin typeface="Arial" panose="020B0604020202020204" pitchFamily="34" charset="0"/>
                <a:cs typeface="Arial" panose="020B0604020202020204" pitchFamily="34" charset="0"/>
              </a:rPr>
              <a:t>a) 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157, III, e 158, VI, aos Estados e aos Municípios, respectivamente;</a:t>
            </a:r>
          </a:p>
          <a:p>
            <a:pPr algn="just"/>
            <a:r>
              <a:rPr lang="pt-BR" sz="2000" dirty="0">
                <a:solidFill>
                  <a:schemeClr val="tx2">
                    <a:lumMod val="75000"/>
                  </a:schemeClr>
                </a:solidFill>
                <a:latin typeface="Arial" panose="020B0604020202020204" pitchFamily="34" charset="0"/>
                <a:cs typeface="Arial" panose="020B0604020202020204" pitchFamily="34" charset="0"/>
              </a:rPr>
              <a:t>b) o art. 159, especialmente sobre os critérios de rateio dos fundos previstos em seus incisos I e IV, objetivando promover o equilíbrio socioeconômico entre Estados e entre Municípios;</a:t>
            </a:r>
          </a:p>
          <a:p>
            <a:pPr algn="just"/>
            <a:r>
              <a:rPr lang="pt-BR" sz="2000" dirty="0">
                <a:solidFill>
                  <a:schemeClr val="tx2">
                    <a:lumMod val="75000"/>
                  </a:schemeClr>
                </a:solidFill>
                <a:latin typeface="Arial" panose="020B0604020202020204" pitchFamily="34" charset="0"/>
                <a:cs typeface="Arial" panose="020B0604020202020204" pitchFamily="34" charset="0"/>
              </a:rPr>
              <a:t>c) o art. 159-A, inclusive os critérios de determinação anual do valor a ser destinado aos fundos e de mensuração da receita per capita;</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650796"/>
      </p:ext>
    </p:extLst>
  </p:cSld>
  <p:clrMapOvr>
    <a:masterClrMapping/>
  </p:clrMapOvr>
  <p:transition spd="slow">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E872EA6-CCC8-4A60-9B38-AD4BF77CD0ED}"/>
              </a:ext>
            </a:extLst>
          </p:cNvPr>
          <p:cNvSpPr>
            <a:spLocks noGrp="1"/>
          </p:cNvSpPr>
          <p:nvPr>
            <p:ph idx="1"/>
          </p:nvPr>
        </p:nvSpPr>
        <p:spPr>
          <a:xfrm>
            <a:off x="609600" y="2222018"/>
            <a:ext cx="10972800" cy="2413965"/>
          </a:xfrm>
        </p:spPr>
        <p:txBody>
          <a:bodyPr/>
          <a:lstStyle/>
          <a:p>
            <a:pPr algn="just"/>
            <a:r>
              <a:rPr lang="pt-BR" sz="2000" dirty="0">
                <a:solidFill>
                  <a:schemeClr val="tx2">
                    <a:lumMod val="75000"/>
                  </a:schemeClr>
                </a:solidFill>
                <a:latin typeface="Arial" panose="020B0604020202020204" pitchFamily="34" charset="0"/>
                <a:cs typeface="Arial" panose="020B0604020202020204" pitchFamily="34" charset="0"/>
              </a:rPr>
              <a:t>III - dispor sobre o acompanhamento, pelos beneficiários, do cálculo das quotas e da liberação das participações previstas nos </a:t>
            </a:r>
            <a:r>
              <a:rPr lang="pt-BR" sz="2000" dirty="0" err="1">
                <a:solidFill>
                  <a:schemeClr val="tx2">
                    <a:lumMod val="75000"/>
                  </a:schemeClr>
                </a:solidFill>
                <a:latin typeface="Arial" panose="020B0604020202020204" pitchFamily="34" charset="0"/>
                <a:cs typeface="Arial" panose="020B0604020202020204" pitchFamily="34" charset="0"/>
              </a:rPr>
              <a:t>arts</a:t>
            </a:r>
            <a:r>
              <a:rPr lang="pt-BR" sz="2000" dirty="0">
                <a:solidFill>
                  <a:schemeClr val="tx2">
                    <a:lumMod val="75000"/>
                  </a:schemeClr>
                </a:solidFill>
                <a:latin typeface="Arial" panose="020B0604020202020204" pitchFamily="34" charset="0"/>
                <a:cs typeface="Arial" panose="020B0604020202020204" pitchFamily="34" charset="0"/>
              </a:rPr>
              <a:t>. 156-A, 157, 158, 159 e 159-A.</a:t>
            </a:r>
          </a:p>
          <a:p>
            <a:pPr algn="just"/>
            <a:r>
              <a:rPr lang="pt-BR" sz="2000" dirty="0">
                <a:solidFill>
                  <a:schemeClr val="tx2">
                    <a:lumMod val="75000"/>
                  </a:schemeClr>
                </a:solidFill>
                <a:latin typeface="Arial" panose="020B0604020202020204" pitchFamily="34" charset="0"/>
                <a:cs typeface="Arial" panose="020B0604020202020204" pitchFamily="34" charset="0"/>
              </a:rPr>
              <a:t>IV - estabelecer as regras de distribuição da receita do imposto de que trata o art. 155, III, sobre veículos automotores aquáticos ou aéreos;</a:t>
            </a:r>
          </a:p>
          <a:p>
            <a:pPr algn="just"/>
            <a:r>
              <a:rPr lang="pt-BR" sz="2000" dirty="0">
                <a:solidFill>
                  <a:schemeClr val="tx2">
                    <a:lumMod val="75000"/>
                  </a:schemeClr>
                </a:solidFill>
                <a:latin typeface="Arial" panose="020B0604020202020204" pitchFamily="34" charset="0"/>
                <a:cs typeface="Arial" panose="020B0604020202020204" pitchFamily="34" charset="0"/>
              </a:rPr>
              <a:t>V - autorizar a distribuição de até dez por cento dos recursos do art. 158, parágrafo único, I, com base na população do Município.</a:t>
            </a:r>
          </a:p>
          <a:p>
            <a:pPr algn="just"/>
            <a:r>
              <a:rPr lang="pt-BR" sz="2000" dirty="0">
                <a:solidFill>
                  <a:schemeClr val="tx2">
                    <a:lumMod val="75000"/>
                  </a:schemeClr>
                </a:solidFill>
                <a:latin typeface="Arial" panose="020B0604020202020204" pitchFamily="34" charset="0"/>
                <a:cs typeface="Arial" panose="020B0604020202020204" pitchFamily="34" charset="0"/>
              </a:rPr>
              <a:t>..................................................................................</a:t>
            </a:r>
          </a:p>
          <a:p>
            <a:pPr algn="just"/>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873325"/>
      </p:ext>
    </p:extLst>
  </p:cSld>
  <p:clrMapOvr>
    <a:masterClrMapping/>
  </p:clrMapOvr>
  <p:transition spd="slow">
    <p:pu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39594D-DB25-4519-9B91-B9A8955E8B09}"/>
              </a:ext>
            </a:extLst>
          </p:cNvPr>
          <p:cNvSpPr>
            <a:spLocks noGrp="1"/>
          </p:cNvSpPr>
          <p:nvPr>
            <p:ph type="title"/>
          </p:nvPr>
        </p:nvSpPr>
        <p:spPr>
          <a:xfrm>
            <a:off x="609600" y="274638"/>
            <a:ext cx="6376416" cy="566610"/>
          </a:xfrm>
        </p:spPr>
        <p:txBody>
          <a:bodyPr/>
          <a:lstStyle/>
          <a:p>
            <a:r>
              <a:rPr lang="pt-BR" sz="3200" b="1" dirty="0">
                <a:latin typeface="Arial" panose="020B0604020202020204" pitchFamily="34" charset="0"/>
                <a:cs typeface="Arial" panose="020B0604020202020204" pitchFamily="34" charset="0"/>
              </a:rPr>
              <a:t>ADMINISTRAÇÃO TRIBUTÁRIA</a:t>
            </a:r>
            <a:endParaRPr lang="pt-BR" sz="3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xmlns="" id="{2162A70D-B104-42B0-AF9B-8CBC065C6FC6}"/>
              </a:ext>
            </a:extLst>
          </p:cNvPr>
          <p:cNvSpPr>
            <a:spLocks noGrp="1"/>
          </p:cNvSpPr>
          <p:nvPr>
            <p:ph idx="1"/>
          </p:nvPr>
        </p:nvSpPr>
        <p:spPr>
          <a:xfrm>
            <a:off x="609600" y="2436879"/>
            <a:ext cx="10972800" cy="1984242"/>
          </a:xfrm>
        </p:spPr>
        <p:txBody>
          <a:bodyPr/>
          <a:lstStyle/>
          <a:p>
            <a:r>
              <a:rPr lang="pt-BR" sz="2000" dirty="0">
                <a:solidFill>
                  <a:schemeClr val="tx2">
                    <a:lumMod val="75000"/>
                  </a:schemeClr>
                </a:solidFill>
                <a:latin typeface="Arial" panose="020B0604020202020204" pitchFamily="34" charset="0"/>
                <a:cs typeface="Arial" panose="020B0604020202020204" pitchFamily="34" charset="0"/>
              </a:rPr>
              <a:t>SEÇÃO VII</a:t>
            </a:r>
          </a:p>
          <a:p>
            <a:r>
              <a:rPr lang="pt-BR" sz="2000" dirty="0">
                <a:solidFill>
                  <a:schemeClr val="tx2">
                    <a:lumMod val="75000"/>
                  </a:schemeClr>
                </a:solidFill>
                <a:latin typeface="Arial" panose="020B0604020202020204" pitchFamily="34" charset="0"/>
                <a:cs typeface="Arial" panose="020B0604020202020204" pitchFamily="34" charset="0"/>
              </a:rPr>
              <a:t>Da Administração Tributária</a:t>
            </a:r>
          </a:p>
          <a:p>
            <a:r>
              <a:rPr lang="pt-BR" sz="2000" dirty="0">
                <a:solidFill>
                  <a:schemeClr val="tx2">
                    <a:lumMod val="75000"/>
                  </a:schemeClr>
                </a:solidFill>
                <a:latin typeface="Arial" panose="020B0604020202020204" pitchFamily="34" charset="0"/>
                <a:cs typeface="Arial" panose="020B0604020202020204" pitchFamily="34" charset="0"/>
              </a:rPr>
              <a:t>Art. 162-A. As administrações tributárias da União, dos Estados, do Distrito Federal e dos Municípios, são atividades essenciais ao funcionamento do Estado, e gozam de autonomia administrativa, financeira e funcional, incumbindo-lhes o financiamento do Estado, por meio do ingresso das receitas.</a:t>
            </a:r>
          </a:p>
          <a:p>
            <a:endParaRPr lang="pt-BR"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753465"/>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IMING" val="|6.1"/>
</p:tagLst>
</file>

<file path=ppt/theme/theme1.xml><?xml version="1.0" encoding="utf-8"?>
<a:theme xmlns:a="http://schemas.openxmlformats.org/drawingml/2006/main" name="PULSO">
  <a:themeElements>
    <a:clrScheme name="">
      <a:dk1>
        <a:srgbClr val="000000"/>
      </a:dk1>
      <a:lt1>
        <a:srgbClr val="FFFFFF"/>
      </a:lt1>
      <a:dk2>
        <a:srgbClr val="000066"/>
      </a:dk2>
      <a:lt2>
        <a:srgbClr val="FFCC66"/>
      </a:lt2>
      <a:accent1>
        <a:srgbClr val="FF9900"/>
      </a:accent1>
      <a:accent2>
        <a:srgbClr val="000066"/>
      </a:accent2>
      <a:accent3>
        <a:srgbClr val="AAAAB8"/>
      </a:accent3>
      <a:accent4>
        <a:srgbClr val="DADADA"/>
      </a:accent4>
      <a:accent5>
        <a:srgbClr val="FFCAAA"/>
      </a:accent5>
      <a:accent6>
        <a:srgbClr val="00005C"/>
      </a:accent6>
      <a:hlink>
        <a:srgbClr val="3366FF"/>
      </a:hlink>
      <a:folHlink>
        <a:srgbClr val="FFFF00"/>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6000" dirty="0" smtClean="0"/>
        </a:defPPr>
      </a:lstStyle>
    </a:tx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11444</TotalTime>
  <Words>10915</Words>
  <Application>Microsoft Office PowerPoint</Application>
  <PresentationFormat>Widescreen</PresentationFormat>
  <Paragraphs>878</Paragraphs>
  <Slides>152</Slides>
  <Notes>22</Notes>
  <HiddenSlides>6</HiddenSlides>
  <MMClips>0</MMClips>
  <ScaleCrop>false</ScaleCrop>
  <HeadingPairs>
    <vt:vector size="8" baseType="variant">
      <vt:variant>
        <vt:lpstr>Fontes usadas</vt:lpstr>
      </vt:variant>
      <vt:variant>
        <vt:i4>7</vt:i4>
      </vt:variant>
      <vt:variant>
        <vt:lpstr>Tema</vt:lpstr>
      </vt:variant>
      <vt:variant>
        <vt:i4>2</vt:i4>
      </vt:variant>
      <vt:variant>
        <vt:lpstr>Servidores OLE inseridos</vt:lpstr>
      </vt:variant>
      <vt:variant>
        <vt:i4>1</vt:i4>
      </vt:variant>
      <vt:variant>
        <vt:lpstr>Títulos de slides</vt:lpstr>
      </vt:variant>
      <vt:variant>
        <vt:i4>152</vt:i4>
      </vt:variant>
    </vt:vector>
  </HeadingPairs>
  <TitlesOfParts>
    <vt:vector size="162" baseType="lpstr">
      <vt:lpstr>MS PGothic</vt:lpstr>
      <vt:lpstr>Arial</vt:lpstr>
      <vt:lpstr>Calibri</vt:lpstr>
      <vt:lpstr>Calibri Light</vt:lpstr>
      <vt:lpstr>Mangal</vt:lpstr>
      <vt:lpstr>Times New Roman</vt:lpstr>
      <vt:lpstr>Wingdings</vt:lpstr>
      <vt:lpstr>PULSO</vt:lpstr>
      <vt:lpstr>Personalizar design</vt:lpstr>
      <vt:lpstr>Worksheet</vt:lpstr>
      <vt:lpstr>Apresentação do PowerPoint</vt:lpstr>
      <vt:lpstr>Apresentação do PowerPoint</vt:lpstr>
      <vt:lpstr>RT PEC 293-A/04 e 110/19  REENGENHARIA TECNOLÓGICA, FRATERNA E SOLIDÁRIA </vt:lpstr>
      <vt:lpstr>ROTEIRO REFORMA/REENGENHARIA TRIBUTÁRIA</vt:lpstr>
      <vt:lpstr>Apresentação do PowerPoint</vt:lpstr>
      <vt:lpstr>Apresentação do PowerPoint</vt:lpstr>
      <vt:lpstr>170 PALESTRAS REALIZADAS E 500 REUNIÕES TÉCNICAS  NOS ÚLTIMOS 2 ANOS </vt:lpstr>
      <vt:lpstr>Apresentação do PowerPoint</vt:lpstr>
      <vt:lpstr>2019: O TRABALHO CONTINUA </vt:lpstr>
      <vt:lpstr>(1930-1980) TIGRE POR 50 ANOS COM PIB DE 6,31% aa (1981-2018) 38 ANOS COM PIB DE 2,2% aa</vt:lpstr>
      <vt:lpstr>Apresentação do PowerPoint</vt:lpstr>
      <vt:lpstr>O VOÔ DA GALINHA DO PIB BRASILEIRO</vt:lpstr>
      <vt:lpstr>Apresentação do PowerPoint</vt:lpstr>
      <vt:lpstr>PERFIL DA CTB</vt:lpstr>
      <vt:lpstr>1) PROPRIEDADE – ANO DE 2015</vt:lpstr>
      <vt:lpstr>2) RENDA  - ANO 2015</vt:lpstr>
      <vt:lpstr>3) CONSUMO – ANO 2015</vt:lpstr>
      <vt:lpstr> PREVIDÊNCIA – ANO 2015 </vt:lpstr>
      <vt:lpstr>Apresentação do PowerPoint</vt:lpstr>
      <vt:lpstr>RENÚNCIA TRIBUTÁRIA FEDERAL:  R$ 306 BILHÕES/ ANO </vt:lpstr>
      <vt:lpstr>Apresentação do PowerPoint</vt:lpstr>
      <vt:lpstr>Apresentação do PowerPoint</vt:lpstr>
      <vt:lpstr>RELATÓRIO DOING BUSINESS: AMBIENTE DE NEGÓCIOS</vt:lpstr>
      <vt:lpstr>Apresentação do PowerPoint</vt:lpstr>
      <vt:lpstr>                                      QUE MATA AS EMPRESAS,   OS EMPREGOS,  OS SALÁRIOS,   O PODER AQUISITIVO          E TRAVA O BRASIL.  </vt:lpstr>
      <vt:lpstr>A PEC 293-A e 110/2019: 17 pontos </vt:lpstr>
      <vt:lpstr>Ponto 1: SIMPLIFICAÇÃO</vt:lpstr>
      <vt:lpstr> </vt:lpstr>
      <vt:lpstr>  </vt:lpstr>
      <vt:lpstr>Ponto 6 – 09: JUSTIÇA SOCIAL</vt:lpstr>
      <vt:lpstr> </vt:lpstr>
      <vt:lpstr>.  </vt:lpstr>
      <vt:lpstr> </vt:lpstr>
      <vt:lpstr>RESUMO DA SIMPLIFICAÇÃO:  10 ou até 11 </vt:lpstr>
      <vt:lpstr>RESUMO DA TECNOLOGIA:   </vt:lpstr>
      <vt:lpstr>RESUMO DA JUSTIÇA SOCIAL:   </vt:lpstr>
      <vt:lpstr>GANHOS</vt:lpstr>
      <vt:lpstr>CONCLUSÃO</vt:lpstr>
      <vt:lpstr>“GARANTIR O SOCIAL É GERAR EMPREGOS. EMPREGOS VÊM DA PRODUÇÃO. PRODUÇÃO GERA RIQUEZA. E RIQUEZA GERA TRIBUTOS, QUE GERAM AINDA MAIS O  SOCIAL.”   </vt:lpstr>
      <vt:lpstr>PEC  293-A/2004 &amp; 110/2019 Economista ex-deputado e secretário da Fazenda do PR, Luiz Carlos Hauly (PSDB-PR) PEC 110/2019 Presidente Alcolumbre/ Senador RELATOR Roberto Rocha  </vt:lpstr>
      <vt:lpstr>PEC  293-A/2004 &amp; 110/2019 Economista ex-deputado e secretário da Fazenda do PR, Luiz Carlos Hauly (PSDB-PR) PEC 110/2019 Presidente Alcolumbre/ Senador RELATOR Roberto Rocha  </vt:lpstr>
      <vt:lpstr>PEC  293-A/2004 &amp; 110/2019 Economista ex-deputado e secretário da Fazenda do PR, Luiz Carlos Hauly (PSDB-PR) PEC 110/2019 Presidente Alcolumbre/ Senador RELATOR Roberto Rocha  </vt:lpstr>
      <vt:lpstr>PEC  293-A/2004 &amp; 110/2019 Economista ex-deputado e secretário da Fazenda do PR, Luiz Carlos Hauly (PSDB-PR) PEC 110/2019 Presidente Alcolumbre/ Senador RELATOR Roberto Rocha  </vt:lpstr>
      <vt:lpstr>NOTA EPLICATIVA RESUMIDA</vt:lpstr>
      <vt:lpstr>NOTA EPLICATIVA RESUMIDA</vt:lpstr>
      <vt:lpstr>NOTA EPLICATIVA RESUMIDA</vt:lpstr>
      <vt:lpstr>NOTA EPLICATIVA RESUMIDA</vt:lpstr>
      <vt:lpstr>NOTA EPLICATIVA RESUMIDA</vt:lpstr>
      <vt:lpstr>NOTA EPLICATIVA RESUMIDA</vt:lpstr>
      <vt:lpstr>A SEGUIR CÓPIA DIDÁTICA  DA PEC 293-A/ 2004 APROVADA POR UNANIMIDADE PELA COMISSAO ESPECIAL, EM DEZEMBRO DE 2018  </vt:lpstr>
      <vt:lpstr>REFORMA TRIBUÁRIA FRATERNA  REFORMA / REENGENHARIA,TRIBUTÁRIA/ TECNOLÓGICA COM CRESCIMENTO SUISTENTADO E INCLUSAO SOCIAL  PROPOSTA DE EMENDA À CONSTITUIÇÃO - PEC 293-A/ 2004 APROVADA POR UNANIMIDADE PELA COMISSAO ESPECIAL, Altera o Sistema TRIBUTÁRIO NACIONAL E DA OUTRA PROVIDENCIAS, EM DEZEMBRO DE 2018  </vt:lpstr>
      <vt:lpstr>Apresentação do PowerPoint</vt:lpstr>
      <vt:lpstr>INICIATIVA E TRÂMITE DAS LEIS REGULADORAS DO IBS (O NOVO IMPOSTO SOBRE BENS E SERVIÇOS)</vt:lpstr>
      <vt:lpstr>Apresentação do PowerPoint</vt:lpstr>
      <vt:lpstr>COMPETÊNCIA JURISDICIONAL DO IBS  </vt:lpstr>
      <vt:lpstr>TRATAMENTO A MICROEMPRESAS</vt:lpstr>
      <vt:lpstr>CIDEs</vt:lpstr>
      <vt:lpstr>LIMITAÇÕES AO PODER DE TRIBUTAR</vt:lpstr>
      <vt:lpstr>Apresentação do PowerPoint</vt:lpstr>
      <vt:lpstr>IMPOSTOS FEDERAIS</vt:lpstr>
      <vt:lpstr>IMPOSTO SELETIVO</vt:lpstr>
      <vt:lpstr>ITCMD FEDERAL</vt:lpstr>
      <vt:lpstr>Apresentação do PowerPoint</vt:lpstr>
      <vt:lpstr>CARACTERIZAÇÃO DO IMPOSTO SELETIVO (BASEADO NOS “EXCISES TAXES”)</vt:lpstr>
      <vt:lpstr>Apresentação do PowerPoint</vt:lpstr>
      <vt:lpstr>CARACTERIZAÇÃO DO ITCMD FEDERAL</vt:lpstr>
      <vt:lpstr>IMPOSTOS ESTADUAIS</vt:lpstr>
      <vt:lpstr>REVOGAÇÃO DO ICMS</vt:lpstr>
      <vt:lpstr>AMPLIAÇÃO DO IPVA (BARCOS E AVIÕES)</vt:lpstr>
      <vt:lpstr>CRIAÇÃO DO IBS</vt:lpstr>
      <vt:lpstr>CARACTERIZAÇÃO DO IPVA AMPLIADO </vt:lpstr>
      <vt:lpstr>CARACTERIZAÇÃO DO IBS (BASEADO NO IVA)</vt:lpstr>
      <vt:lpstr>Apresentação do PowerPoint</vt:lpstr>
      <vt:lpstr>Apresentação do PowerPoint</vt:lpstr>
      <vt:lpstr>Apresentação do PowerPoint</vt:lpstr>
      <vt:lpstr>Apresentação do PowerPoint</vt:lpstr>
      <vt:lpstr>Apresentação do PowerPoint</vt:lpstr>
      <vt:lpstr>Apresentação do PowerPoint</vt:lpstr>
      <vt:lpstr>SUPERFISCO NACIONAL</vt:lpstr>
      <vt:lpstr>Apresentação do PowerPoint</vt:lpstr>
      <vt:lpstr>Apresentação do PowerPoint</vt:lpstr>
      <vt:lpstr>IMPOSTOS MUNICIPAIS</vt:lpstr>
      <vt:lpstr>REFORÇO PARA COBRANÇA DOS IMPOSTOS MUNICIPAIS (IPTU E ITBI)</vt:lpstr>
      <vt:lpstr>Apresentação do PowerPoint</vt:lpstr>
      <vt:lpstr>PARTILHA</vt:lpstr>
      <vt:lpstr>Apresentação do PowerPoint</vt:lpstr>
      <vt:lpstr>PARTICIPAÇÃO DOS ESTADOS NO IMPOSTO SELETIVO</vt:lpstr>
      <vt:lpstr>ARRECADAÇÃO DO IPVA INTEGRALMENTE PARA OS MUNICÍPIOS</vt:lpstr>
      <vt:lpstr>PARTICIPAÇÃO DOS MUNICÍPIOS NO IBS</vt:lpstr>
      <vt:lpstr>ARRECADAÇÃO DO ITCMD FEDERAL INTEGRALMENTE PARA OS MUNICÍPIOS</vt:lpstr>
      <vt:lpstr>NOVOS PERCENTUAIS DOS FUNDOS CONSTITUCIONAIS</vt:lpstr>
      <vt:lpstr>Apresentação do PowerPoint</vt:lpstr>
      <vt:lpstr>Apresentação do PowerPoint</vt:lpstr>
      <vt:lpstr>Apresentação do PowerPoint</vt:lpstr>
      <vt:lpstr>FUNDOS DE SOLIDARIEDADE</vt:lpstr>
      <vt:lpstr>Apresentação do PowerPoint</vt:lpstr>
      <vt:lpstr>DEFINIÇÃO DE VALOR ADICIONADO E RATEIO DO IPVA SOBRE BARCOS E AVIÕES</vt:lpstr>
      <vt:lpstr>Apresentação do PowerPoint</vt:lpstr>
      <vt:lpstr>ADMINISTRAÇÃO TRIBUTÁRIA</vt:lpstr>
      <vt:lpstr>Apresentação do PowerPoint</vt:lpstr>
      <vt:lpstr>Apresentação do PowerPoint</vt:lpstr>
      <vt:lpstr>Apresentação do PowerPoint</vt:lpstr>
      <vt:lpstr>Apresentação do PowerPoint</vt:lpstr>
      <vt:lpstr>Apresentação do PowerPoint</vt:lpstr>
      <vt:lpstr>VINCULAÇÕES DE RECEITAS DE IMPOSTOS</vt:lpstr>
      <vt:lpstr>Apresentação do PowerPoint</vt:lpstr>
      <vt:lpstr>CIDE-COMBUSTÍVEIS - REVOGAÇÃO</vt:lpstr>
      <vt:lpstr>CONTRIBUIÇÕES PARA A SEGURIDADE SOCIAL</vt:lpstr>
      <vt:lpstr>Apresentação do PowerPoint</vt:lpstr>
      <vt:lpstr>PERMISSÃO PARA CRIAÇÃO DE ADICIONAL DO IBS COMO SUBSTITUTIVO DA CONTRIBUIÇÃO PATRONAL SOBRE FOLHA DE PAGAMENTOS</vt:lpstr>
      <vt:lpstr>VINCULAÇÃO DE PARCELA DA COTA-PARTE DA UNIÃO NO IBS PARA FINACIAMENTO DA SEGURIDADE SOCIAL</vt:lpstr>
      <vt:lpstr>SAÚDE, EDUCAÇÃO E SEGURO-DESEMPREGO</vt:lpstr>
      <vt:lpstr>Apresentação do PowerPoint</vt:lpstr>
      <vt:lpstr>Apresentação do PowerPoint</vt:lpstr>
      <vt:lpstr>REVOGAÇÃO DO SALÁRIO-EDUCAÇÃO E SUBSTITUIÇÃO DO FINANCIAMENTO DA EDUCAÇÃO BÁSICA POR PARCELA DA RECEITA DOS IMPOSTOS FEDERAIS E DA COTA-PARTE DO IBS </vt:lpstr>
      <vt:lpstr>REVOGAÇÃO DO PIS/PASEP E SUBSTITUIÇÃO DO FINANCIAMENTO DO SEGURO-DESEMPREGO POR PARCELA DA COTA-PARTE DA UNIÃO NO IBS </vt:lpstr>
      <vt:lpstr>Apresentação do PowerPoint</vt:lpstr>
      <vt:lpstr>ALTERAÇÕES E REVOGAÇÕES NO ADCT</vt:lpstr>
      <vt:lpstr>Apresentação do PowerPoint</vt:lpstr>
      <vt:lpstr>REGRAS DE TRANSIÇÃO</vt:lpstr>
      <vt:lpstr>Apresentação do PowerPoint</vt:lpstr>
      <vt:lpstr>Apresentação do PowerPoint</vt:lpstr>
      <vt:lpstr>REGRAS DE CONVIVÊNCIA DOS DOIS SISTEMAS (2º AO 5º ANO)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REGRAS DA IMPLEMENTAÇÃO INTEGRAL DO NOVO SISTEMA DE COBRANÇA DE IMPOSTOS COM TRANSIÇÃO NA DISTRIBUIÇÃO DO BOLO TRIBUTÁRIO (6º AO 14º ANO)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TRANSIÇÃO NA ADMINITRAÇÃO TRIBUTÁRIA </vt:lpstr>
      <vt:lpstr>Apresentação do PowerPoint</vt:lpstr>
      <vt:lpstr>Apresentação do PowerPoint</vt:lpstr>
      <vt:lpstr>Apresentação do PowerPoint</vt:lpstr>
      <vt:lpstr>Apresentação do PowerPoint</vt:lpstr>
      <vt:lpstr>ZONA FRANCA DE MANAUS</vt:lpstr>
      <vt:lpstr>Apresentação do PowerPoint</vt:lpstr>
      <vt:lpstr>REGRAS DE VIGÊNCIA</vt:lpstr>
      <vt:lpstr>Apresentação do PowerPoint</vt:lpstr>
      <vt:lpstr>Apresentação do PowerPoint</vt:lpstr>
      <vt:lpstr>REGRAS DE REVOGAÇÃO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Dep. Luiz Carlos Hauly</dc:creator>
  <cp:lastModifiedBy>Gislene Almeida Moreira</cp:lastModifiedBy>
  <cp:revision>353</cp:revision>
  <dcterms:created xsi:type="dcterms:W3CDTF">2017-10-02T19:26:03Z</dcterms:created>
  <dcterms:modified xsi:type="dcterms:W3CDTF">2019-08-13T15:20:04Z</dcterms:modified>
</cp:coreProperties>
</file>