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charts/chart16.xml" ContentType="application/vnd.openxmlformats-officedocument.drawingml.char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style6.xml" ContentType="application/vnd.ms-office.chart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23" r:id="rId1"/>
  </p:sldMasterIdLst>
  <p:notesMasterIdLst>
    <p:notesMasterId r:id="rId28"/>
  </p:notesMasterIdLst>
  <p:handoutMasterIdLst>
    <p:handoutMasterId r:id="rId29"/>
  </p:handoutMasterIdLst>
  <p:sldIdLst>
    <p:sldId id="407" r:id="rId2"/>
    <p:sldId id="980" r:id="rId3"/>
    <p:sldId id="986" r:id="rId4"/>
    <p:sldId id="952" r:id="rId5"/>
    <p:sldId id="975" r:id="rId6"/>
    <p:sldId id="976" r:id="rId7"/>
    <p:sldId id="978" r:id="rId8"/>
    <p:sldId id="974" r:id="rId9"/>
    <p:sldId id="972" r:id="rId10"/>
    <p:sldId id="998" r:id="rId11"/>
    <p:sldId id="989" r:id="rId12"/>
    <p:sldId id="993" r:id="rId13"/>
    <p:sldId id="994" r:id="rId14"/>
    <p:sldId id="995" r:id="rId15"/>
    <p:sldId id="996" r:id="rId16"/>
    <p:sldId id="950" r:id="rId17"/>
    <p:sldId id="997" r:id="rId18"/>
    <p:sldId id="999" r:id="rId19"/>
    <p:sldId id="981" r:id="rId20"/>
    <p:sldId id="982" r:id="rId21"/>
    <p:sldId id="973" r:id="rId22"/>
    <p:sldId id="983" r:id="rId23"/>
    <p:sldId id="918" r:id="rId24"/>
    <p:sldId id="984" r:id="rId25"/>
    <p:sldId id="985" r:id="rId26"/>
    <p:sldId id="807" r:id="rId27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52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90179960059" initials="9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91E24"/>
    <a:srgbClr val="900000"/>
    <a:srgbClr val="2F97B5"/>
    <a:srgbClr val="CDD7DF"/>
    <a:srgbClr val="E8ECF0"/>
    <a:srgbClr val="91C1D2"/>
    <a:srgbClr val="E2AF1E"/>
    <a:srgbClr val="595959"/>
    <a:srgbClr val="184B5B"/>
    <a:srgbClr val="244A5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3" autoAdjust="0"/>
    <p:restoredTop sz="86522" autoAdjust="0"/>
  </p:normalViewPr>
  <p:slideViewPr>
    <p:cSldViewPr snapToGrid="0" snapToObjects="1">
      <p:cViewPr varScale="1">
        <p:scale>
          <a:sx n="79" d="100"/>
          <a:sy n="79" d="100"/>
        </p:scale>
        <p:origin x="-1830" y="-78"/>
      </p:cViewPr>
      <p:guideLst>
        <p:guide orient="horz" pos="1952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2082" y="120"/>
      </p:cViewPr>
      <p:guideLst>
        <p:guide orient="horz" pos="2932"/>
        <p:guide orient="horz" pos="3127"/>
        <p:guide pos="2212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Produtos\Fiscal\01%20Banco%20de%20Apresenta&#231;&#245;es%20de%20Conjuntura\26set2016%20-%20Demandas%20Secret&#225;rio\Base%20Apresenta&#231;&#245;es%20Secret&#225;rio%2026set2016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L:\Area%20Tecnica\RI\Apresenta&#231;&#245;es\Dados\slides%20hmfk_recent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L:\Area%20Tecnica\RI\Apresenta&#231;&#245;es\Dados\slides%20hmfk_recent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RI\Apresenta&#231;&#245;es\Dados\C&#243;pia%20de%20slides%20hmfk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\\10.10.10.75\grupos\Area%20Tecnica\RI\Apresenta&#231;&#245;es\Dados\slides%20hmfk_recente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\\10.10.10.75\grupos\Area%20Tecnica\RI\Apresenta&#231;&#245;es\Dados\slides%20hmfk_recente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RI\Apresenta&#231;&#245;es\Dados\slides%20hmfkv3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RI\Apresenta&#231;&#245;es\Dados\slides%20hmfkv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10.10.10.75\grupos\Area%20Tecnica\RI\Apresenta&#231;&#245;es\Dados\Despesa_prim&#225;ri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Produtos\Fiscal\01%20Banco%20de%20Apresenta&#231;&#245;es%20de%20Conjuntura\26set2016%20-%20Demandas%20Secret&#225;rio\Base%20Apresenta&#231;&#245;es%20Secret&#225;rio%2026set2016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10.10.10.75\grupos\Area%20Tecnica\RI\Apresenta&#231;&#245;es\Dados\Receita_Prim_Liq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10.10.10.75\grupos\Area%20Tecnica\RI\Apresenta&#231;&#245;es\Dados\Desp_discr_flux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08128607804\AppData\Local\Microsoft\Windows\Temporary%20Internet%20Files\Content.Outlook\2E5QQK1I\Gr&#225;ficos%20sem%20cumprimento%20do%20teto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Planilha_do_Microsoft_Office_Excel1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RI\Apresenta&#231;&#245;es\Dados\graficos_PIB_SP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32588430821\AppData\Local\Microsoft\Windows\Temporary%20Internet%20Files\Content.Outlook\7F5BCOC7\slides%20hmfk_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vert="horz"/>
          <a:lstStyle/>
          <a:p>
            <a:pPr algn="l">
              <a:defRPr/>
            </a:pPr>
            <a:r>
              <a:rPr lang="en-US" sz="1800" b="1" i="0" u="none" strike="noStrike" baseline="0" noProof="0" dirty="0" smtClean="0">
                <a:effectLst/>
              </a:rPr>
              <a:t>Central Government Primary Expenditure</a:t>
            </a:r>
          </a:p>
          <a:p>
            <a:pPr algn="l">
              <a:defRPr/>
            </a:pPr>
            <a:r>
              <a:rPr lang="en-US" b="0" i="1" dirty="0" smtClean="0"/>
              <a:t>(% of GDP)</a:t>
            </a:r>
            <a:endParaRPr lang="en-US" b="0" i="1" dirty="0"/>
          </a:p>
        </c:rich>
      </c:tx>
      <c:layout>
        <c:manualLayout>
          <c:xMode val="edge"/>
          <c:yMode val="edge"/>
          <c:x val="2.9987922705314529E-4"/>
          <c:y val="2.600925925925954E-3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gapWidth val="50"/>
        <c:axId val="80575488"/>
        <c:axId val="72225536"/>
      </c:barChart>
      <c:catAx>
        <c:axId val="80575488"/>
        <c:scaling>
          <c:orientation val="minMax"/>
        </c:scaling>
        <c:axPos val="b"/>
        <c:numFmt formatCode="0000" sourceLinked="1"/>
        <c:tickLblPos val="nextTo"/>
        <c:spPr>
          <a:noFill/>
          <a:ln w="9525" cap="flat" cmpd="sng" algn="ctr">
            <a:solidFill>
              <a:srgbClr val="A6A6A6"/>
            </a:solidFill>
            <a:round/>
          </a:ln>
          <a:effectLst/>
        </c:spPr>
        <c:txPr>
          <a:bodyPr rot="-2700000"/>
          <a:lstStyle/>
          <a:p>
            <a:pPr>
              <a:defRPr/>
            </a:pPr>
            <a:endParaRPr lang="pt-BR"/>
          </a:p>
        </c:txPr>
        <c:crossAx val="72225536"/>
        <c:crosses val="autoZero"/>
        <c:auto val="1"/>
        <c:lblAlgn val="ctr"/>
        <c:lblOffset val="100"/>
      </c:catAx>
      <c:valAx>
        <c:axId val="72225536"/>
        <c:scaling>
          <c:orientation val="minMax"/>
          <c:max val="0.2"/>
          <c:min val="0.1"/>
        </c:scaling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tickLblPos val="nextTo"/>
        <c:spPr>
          <a:noFill/>
          <a:ln>
            <a:solidFill>
              <a:srgbClr val="A6A6A6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80575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lang="pt-BR" noProof="0"/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vert="horz"/>
          <a:lstStyle/>
          <a:p>
            <a:pPr algn="l">
              <a:defRPr sz="2000"/>
            </a:pPr>
            <a:r>
              <a:rPr lang="pt-BR" sz="2000" dirty="0" smtClean="0"/>
              <a:t>Inflação</a:t>
            </a:r>
          </a:p>
          <a:p>
            <a:pPr algn="l">
              <a:defRPr sz="2000"/>
            </a:pPr>
            <a:r>
              <a:rPr lang="pt-BR" sz="2000" b="0" i="1" dirty="0" smtClean="0"/>
              <a:t>(Acumulado </a:t>
            </a:r>
            <a:r>
              <a:rPr lang="pt-BR" sz="2000" b="0" i="1" dirty="0"/>
              <a:t>em 12 meses)</a:t>
            </a:r>
          </a:p>
        </c:rich>
      </c:tx>
      <c:layout>
        <c:manualLayout>
          <c:xMode val="edge"/>
          <c:yMode val="edge"/>
          <c:x val="4.9319540172578598E-3"/>
          <c:y val="7.1861880582747709E-4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6.6963913418520593E-2"/>
          <c:y val="0.227768952388719"/>
          <c:w val="0.91998083859665902"/>
          <c:h val="0.63386739664941816"/>
        </c:manualLayout>
      </c:layout>
      <c:lineChart>
        <c:grouping val="standard"/>
        <c:ser>
          <c:idx val="0"/>
          <c:order val="0"/>
          <c:tx>
            <c:strRef>
              <c:f>inflacao!$Y$2:$Y$5</c:f>
              <c:strCache>
                <c:ptCount val="4"/>
                <c:pt idx="0">
                  <c:v>IPCA /   IPCA-15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inflacao!$X$301:$X$1407</c:f>
              <c:numCache>
                <c:formatCode>m/d/yyyy</c:formatCode>
                <c:ptCount val="1107"/>
                <c:pt idx="0">
                  <c:v>41304</c:v>
                </c:pt>
                <c:pt idx="1">
                  <c:v>41320</c:v>
                </c:pt>
                <c:pt idx="2">
                  <c:v>41333</c:v>
                </c:pt>
                <c:pt idx="3">
                  <c:v>41348</c:v>
                </c:pt>
                <c:pt idx="4">
                  <c:v>41363</c:v>
                </c:pt>
                <c:pt idx="5">
                  <c:v>41379</c:v>
                </c:pt>
                <c:pt idx="6">
                  <c:v>41394</c:v>
                </c:pt>
                <c:pt idx="7">
                  <c:v>41409</c:v>
                </c:pt>
                <c:pt idx="8">
                  <c:v>41424</c:v>
                </c:pt>
                <c:pt idx="9">
                  <c:v>41440</c:v>
                </c:pt>
                <c:pt idx="10">
                  <c:v>41455</c:v>
                </c:pt>
                <c:pt idx="11">
                  <c:v>41470</c:v>
                </c:pt>
                <c:pt idx="12">
                  <c:v>41485</c:v>
                </c:pt>
                <c:pt idx="13">
                  <c:v>41501</c:v>
                </c:pt>
                <c:pt idx="14">
                  <c:v>41516</c:v>
                </c:pt>
                <c:pt idx="15">
                  <c:v>41532</c:v>
                </c:pt>
                <c:pt idx="16">
                  <c:v>41547</c:v>
                </c:pt>
                <c:pt idx="17">
                  <c:v>41562</c:v>
                </c:pt>
                <c:pt idx="18">
                  <c:v>41577</c:v>
                </c:pt>
                <c:pt idx="19">
                  <c:v>41593</c:v>
                </c:pt>
                <c:pt idx="20">
                  <c:v>41608</c:v>
                </c:pt>
                <c:pt idx="21">
                  <c:v>41623</c:v>
                </c:pt>
                <c:pt idx="22">
                  <c:v>41638</c:v>
                </c:pt>
                <c:pt idx="23">
                  <c:v>41654</c:v>
                </c:pt>
                <c:pt idx="24">
                  <c:v>41669</c:v>
                </c:pt>
                <c:pt idx="25">
                  <c:v>41685</c:v>
                </c:pt>
                <c:pt idx="26">
                  <c:v>41698</c:v>
                </c:pt>
                <c:pt idx="27">
                  <c:v>41713</c:v>
                </c:pt>
                <c:pt idx="28">
                  <c:v>41728</c:v>
                </c:pt>
                <c:pt idx="29">
                  <c:v>41744</c:v>
                </c:pt>
                <c:pt idx="30">
                  <c:v>41759</c:v>
                </c:pt>
                <c:pt idx="31">
                  <c:v>41774</c:v>
                </c:pt>
                <c:pt idx="32">
                  <c:v>41789</c:v>
                </c:pt>
                <c:pt idx="33">
                  <c:v>41805</c:v>
                </c:pt>
                <c:pt idx="34">
                  <c:v>41820</c:v>
                </c:pt>
                <c:pt idx="35">
                  <c:v>41835</c:v>
                </c:pt>
                <c:pt idx="36">
                  <c:v>41850</c:v>
                </c:pt>
                <c:pt idx="37">
                  <c:v>41866</c:v>
                </c:pt>
                <c:pt idx="38">
                  <c:v>41881</c:v>
                </c:pt>
                <c:pt idx="39">
                  <c:v>41897</c:v>
                </c:pt>
                <c:pt idx="40">
                  <c:v>41912</c:v>
                </c:pt>
                <c:pt idx="41">
                  <c:v>41927</c:v>
                </c:pt>
                <c:pt idx="42">
                  <c:v>41942</c:v>
                </c:pt>
                <c:pt idx="43">
                  <c:v>41958</c:v>
                </c:pt>
                <c:pt idx="44">
                  <c:v>41973</c:v>
                </c:pt>
                <c:pt idx="45">
                  <c:v>41988</c:v>
                </c:pt>
                <c:pt idx="46">
                  <c:v>42004</c:v>
                </c:pt>
                <c:pt idx="47">
                  <c:v>42019</c:v>
                </c:pt>
                <c:pt idx="48">
                  <c:v>42035</c:v>
                </c:pt>
                <c:pt idx="49">
                  <c:v>42050</c:v>
                </c:pt>
                <c:pt idx="50">
                  <c:v>42063</c:v>
                </c:pt>
                <c:pt idx="51">
                  <c:v>42078</c:v>
                </c:pt>
                <c:pt idx="52">
                  <c:v>42094</c:v>
                </c:pt>
                <c:pt idx="53">
                  <c:v>42109</c:v>
                </c:pt>
                <c:pt idx="54">
                  <c:v>42124</c:v>
                </c:pt>
                <c:pt idx="55">
                  <c:v>42139</c:v>
                </c:pt>
                <c:pt idx="56">
                  <c:v>42154</c:v>
                </c:pt>
                <c:pt idx="57">
                  <c:v>42170</c:v>
                </c:pt>
                <c:pt idx="58">
                  <c:v>42185</c:v>
                </c:pt>
                <c:pt idx="59">
                  <c:v>42200</c:v>
                </c:pt>
                <c:pt idx="60">
                  <c:v>42216</c:v>
                </c:pt>
                <c:pt idx="61">
                  <c:v>42231</c:v>
                </c:pt>
                <c:pt idx="62">
                  <c:v>42247</c:v>
                </c:pt>
                <c:pt idx="63">
                  <c:v>42262</c:v>
                </c:pt>
                <c:pt idx="64">
                  <c:v>42277</c:v>
                </c:pt>
                <c:pt idx="65">
                  <c:v>42292</c:v>
                </c:pt>
                <c:pt idx="66">
                  <c:v>42308</c:v>
                </c:pt>
                <c:pt idx="67">
                  <c:v>42323</c:v>
                </c:pt>
                <c:pt idx="68">
                  <c:v>42338</c:v>
                </c:pt>
                <c:pt idx="69">
                  <c:v>42353</c:v>
                </c:pt>
                <c:pt idx="70">
                  <c:v>42369</c:v>
                </c:pt>
                <c:pt idx="71">
                  <c:v>42384</c:v>
                </c:pt>
                <c:pt idx="72">
                  <c:v>42400</c:v>
                </c:pt>
                <c:pt idx="73">
                  <c:v>42415</c:v>
                </c:pt>
                <c:pt idx="74">
                  <c:v>42429</c:v>
                </c:pt>
                <c:pt idx="75">
                  <c:v>42444</c:v>
                </c:pt>
                <c:pt idx="76">
                  <c:v>42460</c:v>
                </c:pt>
                <c:pt idx="77">
                  <c:v>42475</c:v>
                </c:pt>
                <c:pt idx="78">
                  <c:v>42490</c:v>
                </c:pt>
                <c:pt idx="79">
                  <c:v>42505</c:v>
                </c:pt>
                <c:pt idx="80">
                  <c:v>42521</c:v>
                </c:pt>
                <c:pt idx="81">
                  <c:v>42536</c:v>
                </c:pt>
                <c:pt idx="82">
                  <c:v>42551</c:v>
                </c:pt>
                <c:pt idx="83">
                  <c:v>42566</c:v>
                </c:pt>
                <c:pt idx="84">
                  <c:v>42582</c:v>
                </c:pt>
                <c:pt idx="85">
                  <c:v>42597</c:v>
                </c:pt>
                <c:pt idx="86">
                  <c:v>42613</c:v>
                </c:pt>
                <c:pt idx="87">
                  <c:v>42628</c:v>
                </c:pt>
                <c:pt idx="88">
                  <c:v>42643</c:v>
                </c:pt>
                <c:pt idx="89">
                  <c:v>42658</c:v>
                </c:pt>
                <c:pt idx="90">
                  <c:v>42674</c:v>
                </c:pt>
                <c:pt idx="91">
                  <c:v>42689</c:v>
                </c:pt>
                <c:pt idx="92">
                  <c:v>42704</c:v>
                </c:pt>
                <c:pt idx="93">
                  <c:v>42719</c:v>
                </c:pt>
                <c:pt idx="94">
                  <c:v>42735</c:v>
                </c:pt>
                <c:pt idx="95">
                  <c:v>42750</c:v>
                </c:pt>
                <c:pt idx="96">
                  <c:v>42766</c:v>
                </c:pt>
                <c:pt idx="97">
                  <c:v>42781</c:v>
                </c:pt>
                <c:pt idx="98">
                  <c:v>42794</c:v>
                </c:pt>
                <c:pt idx="99">
                  <c:v>42809</c:v>
                </c:pt>
                <c:pt idx="100">
                  <c:v>42825</c:v>
                </c:pt>
                <c:pt idx="101">
                  <c:v>42840</c:v>
                </c:pt>
                <c:pt idx="102">
                  <c:v>42855</c:v>
                </c:pt>
                <c:pt idx="103">
                  <c:v>42870</c:v>
                </c:pt>
                <c:pt idx="104">
                  <c:v>42886</c:v>
                </c:pt>
                <c:pt idx="105">
                  <c:v>42901</c:v>
                </c:pt>
                <c:pt idx="106">
                  <c:v>42916</c:v>
                </c:pt>
                <c:pt idx="107">
                  <c:v>42931</c:v>
                </c:pt>
                <c:pt idx="108">
                  <c:v>42947</c:v>
                </c:pt>
                <c:pt idx="109">
                  <c:v>42962</c:v>
                </c:pt>
                <c:pt idx="110">
                  <c:v>42978</c:v>
                </c:pt>
                <c:pt idx="111">
                  <c:v>42993</c:v>
                </c:pt>
                <c:pt idx="112">
                  <c:v>43008</c:v>
                </c:pt>
                <c:pt idx="113">
                  <c:v>43023</c:v>
                </c:pt>
              </c:numCache>
            </c:numRef>
          </c:cat>
          <c:val>
            <c:numRef>
              <c:f>inflacao!$Y$301:$Y$1407</c:f>
              <c:numCache>
                <c:formatCode>0.00%</c:formatCode>
                <c:ptCount val="1107"/>
                <c:pt idx="0">
                  <c:v>6.1543165185151384E-2</c:v>
                </c:pt>
                <c:pt idx="1">
                  <c:v>6.1759898796692463E-2</c:v>
                </c:pt>
                <c:pt idx="2">
                  <c:v>6.3128346616487765E-2</c:v>
                </c:pt>
                <c:pt idx="3">
                  <c:v>6.430176788109343E-2</c:v>
                </c:pt>
                <c:pt idx="4">
                  <c:v>6.5886687801203603E-2</c:v>
                </c:pt>
                <c:pt idx="5">
                  <c:v>6.5149563773063246E-2</c:v>
                </c:pt>
                <c:pt idx="6">
                  <c:v>6.4933490246532319E-2</c:v>
                </c:pt>
                <c:pt idx="7">
                  <c:v>6.461969134058243E-2</c:v>
                </c:pt>
                <c:pt idx="8">
                  <c:v>6.5039601594703317E-2</c:v>
                </c:pt>
                <c:pt idx="9">
                  <c:v>6.674510497871422E-2</c:v>
                </c:pt>
                <c:pt idx="10">
                  <c:v>6.6955140446492298E-2</c:v>
                </c:pt>
                <c:pt idx="11">
                  <c:v>6.398069027429433E-2</c:v>
                </c:pt>
                <c:pt idx="12">
                  <c:v>6.2705592938988447E-2</c:v>
                </c:pt>
                <c:pt idx="13">
                  <c:v>6.1543041516817672E-2</c:v>
                </c:pt>
                <c:pt idx="14">
                  <c:v>6.0906370244041871E-2</c:v>
                </c:pt>
                <c:pt idx="15">
                  <c:v>5.9324450367150623E-2</c:v>
                </c:pt>
                <c:pt idx="16">
                  <c:v>5.8585604593711711E-2</c:v>
                </c:pt>
                <c:pt idx="17">
                  <c:v>5.7535228742089384E-2</c:v>
                </c:pt>
                <c:pt idx="18">
                  <c:v>5.8375129277160376E-2</c:v>
                </c:pt>
                <c:pt idx="19">
                  <c:v>5.7850785305270991E-2</c:v>
                </c:pt>
                <c:pt idx="20">
                  <c:v>5.7743891625503828E-2</c:v>
                </c:pt>
                <c:pt idx="21">
                  <c:v>5.848114628568904E-2</c:v>
                </c:pt>
                <c:pt idx="22">
                  <c:v>5.9108180800137924E-2</c:v>
                </c:pt>
                <c:pt idx="23">
                  <c:v>5.6277725977204041E-2</c:v>
                </c:pt>
                <c:pt idx="24">
                  <c:v>5.5852940506185632E-2</c:v>
                </c:pt>
                <c:pt idx="25">
                  <c:v>5.6487554687171704E-2</c:v>
                </c:pt>
                <c:pt idx="26">
                  <c:v>5.6797540552363524E-2</c:v>
                </c:pt>
                <c:pt idx="27">
                  <c:v>5.9010761106964134E-2</c:v>
                </c:pt>
                <c:pt idx="28">
                  <c:v>6.1530882776396706E-2</c:v>
                </c:pt>
                <c:pt idx="29">
                  <c:v>6.1855581577552492E-2</c:v>
                </c:pt>
                <c:pt idx="30">
                  <c:v>6.2797752054697731E-2</c:v>
                </c:pt>
                <c:pt idx="31">
                  <c:v>6.312397367181255E-2</c:v>
                </c:pt>
                <c:pt idx="32">
                  <c:v>6.3750743961491732E-2</c:v>
                </c:pt>
                <c:pt idx="33">
                  <c:v>6.4077163128182471E-2</c:v>
                </c:pt>
                <c:pt idx="34">
                  <c:v>6.5236132991559836E-2</c:v>
                </c:pt>
                <c:pt idx="35">
                  <c:v>6.5140495958329797E-2</c:v>
                </c:pt>
                <c:pt idx="36">
                  <c:v>6.50231496599607E-2</c:v>
                </c:pt>
                <c:pt idx="37">
                  <c:v>6.4927808159616324E-2</c:v>
                </c:pt>
                <c:pt idx="38">
                  <c:v>6.5129396981355558E-2</c:v>
                </c:pt>
                <c:pt idx="39">
                  <c:v>6.6202280454212184E-2</c:v>
                </c:pt>
                <c:pt idx="40">
                  <c:v>6.7464508763476871E-2</c:v>
                </c:pt>
                <c:pt idx="41">
                  <c:v>6.6202280454212184E-2</c:v>
                </c:pt>
                <c:pt idx="42">
                  <c:v>6.5872387093848545E-2</c:v>
                </c:pt>
                <c:pt idx="43">
                  <c:v>6.4187977647348307E-2</c:v>
                </c:pt>
                <c:pt idx="44">
                  <c:v>6.5554342816816394E-2</c:v>
                </c:pt>
                <c:pt idx="45">
                  <c:v>6.4610484040458965E-2</c:v>
                </c:pt>
                <c:pt idx="46">
                  <c:v>6.4076165963919518E-2</c:v>
                </c:pt>
                <c:pt idx="47">
                  <c:v>6.6937039185873903E-2</c:v>
                </c:pt>
                <c:pt idx="48">
                  <c:v>7.1378130703005693E-2</c:v>
                </c:pt>
                <c:pt idx="49">
                  <c:v>7.3612017683263531E-2</c:v>
                </c:pt>
                <c:pt idx="50">
                  <c:v>7.7017522988958531E-2</c:v>
                </c:pt>
                <c:pt idx="51">
                  <c:v>7.9047758068634622E-2</c:v>
                </c:pt>
                <c:pt idx="52">
                  <c:v>8.1286320147060082E-2</c:v>
                </c:pt>
                <c:pt idx="53">
                  <c:v>8.2152777416123146E-2</c:v>
                </c:pt>
                <c:pt idx="54">
                  <c:v>8.1715956114139246E-2</c:v>
                </c:pt>
                <c:pt idx="55">
                  <c:v>8.236795991312415E-2</c:v>
                </c:pt>
                <c:pt idx="56">
                  <c:v>8.4730892085789739E-2</c:v>
                </c:pt>
                <c:pt idx="57">
                  <c:v>8.7969943979559942E-2</c:v>
                </c:pt>
                <c:pt idx="58">
                  <c:v>8.8944488180545206E-2</c:v>
                </c:pt>
                <c:pt idx="59">
                  <c:v>9.2531662822241526E-2</c:v>
                </c:pt>
                <c:pt idx="60">
                  <c:v>9.5586385368727766E-2</c:v>
                </c:pt>
                <c:pt idx="61">
                  <c:v>9.5695575167142874E-2</c:v>
                </c:pt>
                <c:pt idx="62">
                  <c:v>9.5258529093804528E-2</c:v>
                </c:pt>
                <c:pt idx="63">
                  <c:v>9.5695575167142874E-2</c:v>
                </c:pt>
                <c:pt idx="64">
                  <c:v>9.4931813812181284E-2</c:v>
                </c:pt>
                <c:pt idx="65">
                  <c:v>9.765840561628808E-2</c:v>
                </c:pt>
                <c:pt idx="66">
                  <c:v>9.9293223148218646E-2</c:v>
                </c:pt>
                <c:pt idx="67">
                  <c:v>0.10279787015742792</c:v>
                </c:pt>
                <c:pt idx="68">
                  <c:v>0.10476179952444076</c:v>
                </c:pt>
                <c:pt idx="69">
                  <c:v>0.10706507096466471</c:v>
                </c:pt>
                <c:pt idx="70">
                  <c:v>0.10673497995621786</c:v>
                </c:pt>
                <c:pt idx="71">
                  <c:v>0.10739426069733371</c:v>
                </c:pt>
                <c:pt idx="72">
                  <c:v>0.10706293382226506</c:v>
                </c:pt>
                <c:pt idx="73">
                  <c:v>0.10837783400694345</c:v>
                </c:pt>
                <c:pt idx="74">
                  <c:v>0.10356303124547082</c:v>
                </c:pt>
                <c:pt idx="75">
                  <c:v>9.9509935493059323E-2</c:v>
                </c:pt>
                <c:pt idx="76">
                  <c:v>9.386927781269816E-2</c:v>
                </c:pt>
                <c:pt idx="77">
                  <c:v>9.3417865008483578E-2</c:v>
                </c:pt>
                <c:pt idx="78">
                  <c:v>9.2783120253555479E-2</c:v>
                </c:pt>
                <c:pt idx="79">
                  <c:v>9.624379587232211E-2</c:v>
                </c:pt>
                <c:pt idx="80">
                  <c:v>9.3217022624114229E-2</c:v>
                </c:pt>
                <c:pt idx="81">
                  <c:v>8.9839361378167781E-2</c:v>
                </c:pt>
                <c:pt idx="82">
                  <c:v>8.8444570099513037E-2</c:v>
                </c:pt>
                <c:pt idx="83">
                  <c:v>8.9297637866199167E-2</c:v>
                </c:pt>
                <c:pt idx="84">
                  <c:v>8.7362832303747195E-2</c:v>
                </c:pt>
                <c:pt idx="85">
                  <c:v>8.9514564608779545E-2</c:v>
                </c:pt>
                <c:pt idx="86">
                  <c:v>8.9749779251530493E-2</c:v>
                </c:pt>
                <c:pt idx="87">
                  <c:v>8.7778113464866303E-2</c:v>
                </c:pt>
                <c:pt idx="88">
                  <c:v>8.4763854261917126E-2</c:v>
                </c:pt>
                <c:pt idx="89">
                  <c:v>8.26990779658755E-2</c:v>
                </c:pt>
                <c:pt idx="90">
                  <c:v>7.8738583895058334E-2</c:v>
                </c:pt>
                <c:pt idx="91">
                  <c:v>7.6364993127006425E-2</c:v>
                </c:pt>
                <c:pt idx="92">
                  <c:v>6.9874580087189164E-2</c:v>
                </c:pt>
                <c:pt idx="93">
                  <c:v>6.5833254214220455E-2</c:v>
                </c:pt>
                <c:pt idx="94">
                  <c:v>6.2880550542244978E-2</c:v>
                </c:pt>
                <c:pt idx="95">
                  <c:v>5.9390940648320026E-2</c:v>
                </c:pt>
                <c:pt idx="96">
                  <c:v>5.3539544420169616E-2</c:v>
                </c:pt>
                <c:pt idx="97">
                  <c:v>5.0198828365037196E-2</c:v>
                </c:pt>
                <c:pt idx="98">
                  <c:v>4.7587933515120438E-2</c:v>
                </c:pt>
                <c:pt idx="99">
                  <c:v>4.7270861901408633E-2</c:v>
                </c:pt>
                <c:pt idx="100">
                  <c:v>4.5710348848858433E-2</c:v>
                </c:pt>
                <c:pt idx="101">
                  <c:v>4.4144991255995795E-2</c:v>
                </c:pt>
                <c:pt idx="102">
                  <c:v>4.0825308952635593E-2</c:v>
                </c:pt>
                <c:pt idx="103">
                  <c:v>3.7726491408894176E-2</c:v>
                </c:pt>
                <c:pt idx="104">
                  <c:v>3.5971291337952634E-2</c:v>
                </c:pt>
                <c:pt idx="105">
                  <c:v>3.5245870313892952E-2</c:v>
                </c:pt>
                <c:pt idx="106">
                  <c:v>2.9983614716367686E-2</c:v>
                </c:pt>
                <c:pt idx="107">
                  <c:v>2.7832134222525881E-2</c:v>
                </c:pt>
                <c:pt idx="108">
                  <c:v>2.7114579577881992E-2</c:v>
                </c:pt>
                <c:pt idx="109">
                  <c:v>2.6808906612548096E-2</c:v>
                </c:pt>
                <c:pt idx="110">
                  <c:v>2.455804189474331E-2</c:v>
                </c:pt>
                <c:pt idx="111">
                  <c:v>2.5579563413970642E-2</c:v>
                </c:pt>
                <c:pt idx="112">
                  <c:v>2.5377033135266742E-2</c:v>
                </c:pt>
                <c:pt idx="113">
                  <c:v>2.7115015400317286E-2</c:v>
                </c:pt>
              </c:numCache>
            </c:numRef>
          </c:val>
        </c:ser>
        <c:ser>
          <c:idx val="1"/>
          <c:order val="1"/>
          <c:tx>
            <c:strRef>
              <c:f>inflacao!$AA$2:$AA$5</c:f>
              <c:strCache>
                <c:ptCount val="4"/>
                <c:pt idx="0">
                  <c:v>Média Núcleos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inflacao!$X$301:$X$1407</c:f>
              <c:numCache>
                <c:formatCode>m/d/yyyy</c:formatCode>
                <c:ptCount val="1107"/>
                <c:pt idx="0">
                  <c:v>41304</c:v>
                </c:pt>
                <c:pt idx="1">
                  <c:v>41320</c:v>
                </c:pt>
                <c:pt idx="2">
                  <c:v>41333</c:v>
                </c:pt>
                <c:pt idx="3">
                  <c:v>41348</c:v>
                </c:pt>
                <c:pt idx="4">
                  <c:v>41363</c:v>
                </c:pt>
                <c:pt idx="5">
                  <c:v>41379</c:v>
                </c:pt>
                <c:pt idx="6">
                  <c:v>41394</c:v>
                </c:pt>
                <c:pt idx="7">
                  <c:v>41409</c:v>
                </c:pt>
                <c:pt idx="8">
                  <c:v>41424</c:v>
                </c:pt>
                <c:pt idx="9">
                  <c:v>41440</c:v>
                </c:pt>
                <c:pt idx="10">
                  <c:v>41455</c:v>
                </c:pt>
                <c:pt idx="11">
                  <c:v>41470</c:v>
                </c:pt>
                <c:pt idx="12">
                  <c:v>41485</c:v>
                </c:pt>
                <c:pt idx="13">
                  <c:v>41501</c:v>
                </c:pt>
                <c:pt idx="14">
                  <c:v>41516</c:v>
                </c:pt>
                <c:pt idx="15">
                  <c:v>41532</c:v>
                </c:pt>
                <c:pt idx="16">
                  <c:v>41547</c:v>
                </c:pt>
                <c:pt idx="17">
                  <c:v>41562</c:v>
                </c:pt>
                <c:pt idx="18">
                  <c:v>41577</c:v>
                </c:pt>
                <c:pt idx="19">
                  <c:v>41593</c:v>
                </c:pt>
                <c:pt idx="20">
                  <c:v>41608</c:v>
                </c:pt>
                <c:pt idx="21">
                  <c:v>41623</c:v>
                </c:pt>
                <c:pt idx="22">
                  <c:v>41638</c:v>
                </c:pt>
                <c:pt idx="23">
                  <c:v>41654</c:v>
                </c:pt>
                <c:pt idx="24">
                  <c:v>41669</c:v>
                </c:pt>
                <c:pt idx="25">
                  <c:v>41685</c:v>
                </c:pt>
                <c:pt idx="26">
                  <c:v>41698</c:v>
                </c:pt>
                <c:pt idx="27">
                  <c:v>41713</c:v>
                </c:pt>
                <c:pt idx="28">
                  <c:v>41728</c:v>
                </c:pt>
                <c:pt idx="29">
                  <c:v>41744</c:v>
                </c:pt>
                <c:pt idx="30">
                  <c:v>41759</c:v>
                </c:pt>
                <c:pt idx="31">
                  <c:v>41774</c:v>
                </c:pt>
                <c:pt idx="32">
                  <c:v>41789</c:v>
                </c:pt>
                <c:pt idx="33">
                  <c:v>41805</c:v>
                </c:pt>
                <c:pt idx="34">
                  <c:v>41820</c:v>
                </c:pt>
                <c:pt idx="35">
                  <c:v>41835</c:v>
                </c:pt>
                <c:pt idx="36">
                  <c:v>41850</c:v>
                </c:pt>
                <c:pt idx="37">
                  <c:v>41866</c:v>
                </c:pt>
                <c:pt idx="38">
                  <c:v>41881</c:v>
                </c:pt>
                <c:pt idx="39">
                  <c:v>41897</c:v>
                </c:pt>
                <c:pt idx="40">
                  <c:v>41912</c:v>
                </c:pt>
                <c:pt idx="41">
                  <c:v>41927</c:v>
                </c:pt>
                <c:pt idx="42">
                  <c:v>41942</c:v>
                </c:pt>
                <c:pt idx="43">
                  <c:v>41958</c:v>
                </c:pt>
                <c:pt idx="44">
                  <c:v>41973</c:v>
                </c:pt>
                <c:pt idx="45">
                  <c:v>41988</c:v>
                </c:pt>
                <c:pt idx="46">
                  <c:v>42004</c:v>
                </c:pt>
                <c:pt idx="47">
                  <c:v>42019</c:v>
                </c:pt>
                <c:pt idx="48">
                  <c:v>42035</c:v>
                </c:pt>
                <c:pt idx="49">
                  <c:v>42050</c:v>
                </c:pt>
                <c:pt idx="50">
                  <c:v>42063</c:v>
                </c:pt>
                <c:pt idx="51">
                  <c:v>42078</c:v>
                </c:pt>
                <c:pt idx="52">
                  <c:v>42094</c:v>
                </c:pt>
                <c:pt idx="53">
                  <c:v>42109</c:v>
                </c:pt>
                <c:pt idx="54">
                  <c:v>42124</c:v>
                </c:pt>
                <c:pt idx="55">
                  <c:v>42139</c:v>
                </c:pt>
                <c:pt idx="56">
                  <c:v>42154</c:v>
                </c:pt>
                <c:pt idx="57">
                  <c:v>42170</c:v>
                </c:pt>
                <c:pt idx="58">
                  <c:v>42185</c:v>
                </c:pt>
                <c:pt idx="59">
                  <c:v>42200</c:v>
                </c:pt>
                <c:pt idx="60">
                  <c:v>42216</c:v>
                </c:pt>
                <c:pt idx="61">
                  <c:v>42231</c:v>
                </c:pt>
                <c:pt idx="62">
                  <c:v>42247</c:v>
                </c:pt>
                <c:pt idx="63">
                  <c:v>42262</c:v>
                </c:pt>
                <c:pt idx="64">
                  <c:v>42277</c:v>
                </c:pt>
                <c:pt idx="65">
                  <c:v>42292</c:v>
                </c:pt>
                <c:pt idx="66">
                  <c:v>42308</c:v>
                </c:pt>
                <c:pt idx="67">
                  <c:v>42323</c:v>
                </c:pt>
                <c:pt idx="68">
                  <c:v>42338</c:v>
                </c:pt>
                <c:pt idx="69">
                  <c:v>42353</c:v>
                </c:pt>
                <c:pt idx="70">
                  <c:v>42369</c:v>
                </c:pt>
                <c:pt idx="71">
                  <c:v>42384</c:v>
                </c:pt>
                <c:pt idx="72">
                  <c:v>42400</c:v>
                </c:pt>
                <c:pt idx="73">
                  <c:v>42415</c:v>
                </c:pt>
                <c:pt idx="74">
                  <c:v>42429</c:v>
                </c:pt>
                <c:pt idx="75">
                  <c:v>42444</c:v>
                </c:pt>
                <c:pt idx="76">
                  <c:v>42460</c:v>
                </c:pt>
                <c:pt idx="77">
                  <c:v>42475</c:v>
                </c:pt>
                <c:pt idx="78">
                  <c:v>42490</c:v>
                </c:pt>
                <c:pt idx="79">
                  <c:v>42505</c:v>
                </c:pt>
                <c:pt idx="80">
                  <c:v>42521</c:v>
                </c:pt>
                <c:pt idx="81">
                  <c:v>42536</c:v>
                </c:pt>
                <c:pt idx="82">
                  <c:v>42551</c:v>
                </c:pt>
                <c:pt idx="83">
                  <c:v>42566</c:v>
                </c:pt>
                <c:pt idx="84">
                  <c:v>42582</c:v>
                </c:pt>
                <c:pt idx="85">
                  <c:v>42597</c:v>
                </c:pt>
                <c:pt idx="86">
                  <c:v>42613</c:v>
                </c:pt>
                <c:pt idx="87">
                  <c:v>42628</c:v>
                </c:pt>
                <c:pt idx="88">
                  <c:v>42643</c:v>
                </c:pt>
                <c:pt idx="89">
                  <c:v>42658</c:v>
                </c:pt>
                <c:pt idx="90">
                  <c:v>42674</c:v>
                </c:pt>
                <c:pt idx="91">
                  <c:v>42689</c:v>
                </c:pt>
                <c:pt idx="92">
                  <c:v>42704</c:v>
                </c:pt>
                <c:pt idx="93">
                  <c:v>42719</c:v>
                </c:pt>
                <c:pt idx="94">
                  <c:v>42735</c:v>
                </c:pt>
                <c:pt idx="95">
                  <c:v>42750</c:v>
                </c:pt>
                <c:pt idx="96">
                  <c:v>42766</c:v>
                </c:pt>
                <c:pt idx="97">
                  <c:v>42781</c:v>
                </c:pt>
                <c:pt idx="98">
                  <c:v>42794</c:v>
                </c:pt>
                <c:pt idx="99">
                  <c:v>42809</c:v>
                </c:pt>
                <c:pt idx="100">
                  <c:v>42825</c:v>
                </c:pt>
                <c:pt idx="101">
                  <c:v>42840</c:v>
                </c:pt>
                <c:pt idx="102">
                  <c:v>42855</c:v>
                </c:pt>
                <c:pt idx="103">
                  <c:v>42870</c:v>
                </c:pt>
                <c:pt idx="104">
                  <c:v>42886</c:v>
                </c:pt>
                <c:pt idx="105">
                  <c:v>42901</c:v>
                </c:pt>
                <c:pt idx="106">
                  <c:v>42916</c:v>
                </c:pt>
                <c:pt idx="107">
                  <c:v>42931</c:v>
                </c:pt>
                <c:pt idx="108">
                  <c:v>42947</c:v>
                </c:pt>
                <c:pt idx="109">
                  <c:v>42962</c:v>
                </c:pt>
                <c:pt idx="110">
                  <c:v>42978</c:v>
                </c:pt>
                <c:pt idx="111">
                  <c:v>42993</c:v>
                </c:pt>
                <c:pt idx="112">
                  <c:v>43008</c:v>
                </c:pt>
                <c:pt idx="113">
                  <c:v>43023</c:v>
                </c:pt>
              </c:numCache>
            </c:numRef>
          </c:cat>
          <c:val>
            <c:numRef>
              <c:f>inflacao!$AA$301:$AA$1407</c:f>
              <c:numCache>
                <c:formatCode>0.00%</c:formatCode>
                <c:ptCount val="1107"/>
                <c:pt idx="0">
                  <c:v>5.8435966345602684E-2</c:v>
                </c:pt>
                <c:pt idx="1">
                  <c:v>5.8256044724458222E-2</c:v>
                </c:pt>
                <c:pt idx="2">
                  <c:v>5.9591738779775312E-2</c:v>
                </c:pt>
                <c:pt idx="3">
                  <c:v>5.9428782218743675E-2</c:v>
                </c:pt>
                <c:pt idx="4">
                  <c:v>6.1346590403325317E-2</c:v>
                </c:pt>
                <c:pt idx="5">
                  <c:v>5.9674662529362044E-2</c:v>
                </c:pt>
                <c:pt idx="6">
                  <c:v>6.0241777985638574E-2</c:v>
                </c:pt>
                <c:pt idx="7">
                  <c:v>5.9788421865497723E-2</c:v>
                </c:pt>
                <c:pt idx="8">
                  <c:v>6.1691388984810754E-2</c:v>
                </c:pt>
                <c:pt idx="9">
                  <c:v>6.2768084136067714E-2</c:v>
                </c:pt>
                <c:pt idx="10">
                  <c:v>6.4292452519056326E-2</c:v>
                </c:pt>
                <c:pt idx="11">
                  <c:v>6.1968464753368924E-2</c:v>
                </c:pt>
                <c:pt idx="12">
                  <c:v>6.2621855673041349E-2</c:v>
                </c:pt>
                <c:pt idx="13">
                  <c:v>6.1239972417021171E-2</c:v>
                </c:pt>
                <c:pt idx="14">
                  <c:v>6.2358570444345528E-2</c:v>
                </c:pt>
                <c:pt idx="15">
                  <c:v>6.13726300999929E-2</c:v>
                </c:pt>
                <c:pt idx="16">
                  <c:v>6.2221296208905083E-2</c:v>
                </c:pt>
                <c:pt idx="17">
                  <c:v>6.1566717541450933E-2</c:v>
                </c:pt>
                <c:pt idx="18">
                  <c:v>6.2797299625692374E-2</c:v>
                </c:pt>
                <c:pt idx="19">
                  <c:v>6.1439806200792368E-2</c:v>
                </c:pt>
                <c:pt idx="20">
                  <c:v>6.2168721319408315E-2</c:v>
                </c:pt>
                <c:pt idx="21">
                  <c:v>6.2512416232051282E-2</c:v>
                </c:pt>
                <c:pt idx="22">
                  <c:v>6.2775940381973427E-2</c:v>
                </c:pt>
                <c:pt idx="23">
                  <c:v>6.0359801421414623E-2</c:v>
                </c:pt>
                <c:pt idx="24">
                  <c:v>6.0699214022360823E-2</c:v>
                </c:pt>
                <c:pt idx="25">
                  <c:v>6.1153749542505187E-2</c:v>
                </c:pt>
                <c:pt idx="26">
                  <c:v>6.179359562772431E-2</c:v>
                </c:pt>
                <c:pt idx="27">
                  <c:v>6.3213736903318857E-2</c:v>
                </c:pt>
                <c:pt idx="28">
                  <c:v>6.4477487080690871E-2</c:v>
                </c:pt>
                <c:pt idx="29">
                  <c:v>6.4034088400129391E-2</c:v>
                </c:pt>
                <c:pt idx="30">
                  <c:v>6.4583908729975104E-2</c:v>
                </c:pt>
                <c:pt idx="31">
                  <c:v>6.4465051238198443E-2</c:v>
                </c:pt>
                <c:pt idx="32">
                  <c:v>6.5164682719537584E-2</c:v>
                </c:pt>
                <c:pt idx="33">
                  <c:v>6.5587993832004171E-2</c:v>
                </c:pt>
                <c:pt idx="34">
                  <c:v>6.7555318972876588E-2</c:v>
                </c:pt>
                <c:pt idx="35">
                  <c:v>6.6683200802164944E-2</c:v>
                </c:pt>
                <c:pt idx="36">
                  <c:v>6.6591188596768269E-2</c:v>
                </c:pt>
                <c:pt idx="37">
                  <c:v>6.6327169771406735E-2</c:v>
                </c:pt>
                <c:pt idx="38">
                  <c:v>6.657831421459881E-2</c:v>
                </c:pt>
                <c:pt idx="39">
                  <c:v>6.6716069346385382E-2</c:v>
                </c:pt>
                <c:pt idx="40">
                  <c:v>6.7573991587860829E-2</c:v>
                </c:pt>
                <c:pt idx="41">
                  <c:v>6.6166138640105801E-2</c:v>
                </c:pt>
                <c:pt idx="42">
                  <c:v>6.6252848492004329E-2</c:v>
                </c:pt>
                <c:pt idx="43">
                  <c:v>6.390621803451188E-2</c:v>
                </c:pt>
                <c:pt idx="44">
                  <c:v>6.4191659316878993E-2</c:v>
                </c:pt>
                <c:pt idx="45">
                  <c:v>6.290165628724112E-2</c:v>
                </c:pt>
                <c:pt idx="46">
                  <c:v>6.314772515947209E-2</c:v>
                </c:pt>
                <c:pt idx="47">
                  <c:v>6.4394164044999314E-2</c:v>
                </c:pt>
                <c:pt idx="48">
                  <c:v>6.6316661676648042E-2</c:v>
                </c:pt>
                <c:pt idx="49">
                  <c:v>6.6644546169549665E-2</c:v>
                </c:pt>
                <c:pt idx="50">
                  <c:v>6.7734270167021271E-2</c:v>
                </c:pt>
                <c:pt idx="51">
                  <c:v>6.7895009882034424E-2</c:v>
                </c:pt>
                <c:pt idx="52">
                  <c:v>6.9524352989053906E-2</c:v>
                </c:pt>
                <c:pt idx="53">
                  <c:v>7.0947707248894681E-2</c:v>
                </c:pt>
                <c:pt idx="54">
                  <c:v>7.1631419451764419E-2</c:v>
                </c:pt>
                <c:pt idx="55">
                  <c:v>7.1420547935043432E-2</c:v>
                </c:pt>
                <c:pt idx="56">
                  <c:v>7.2247587931769691E-2</c:v>
                </c:pt>
                <c:pt idx="57">
                  <c:v>7.3280804220390294E-2</c:v>
                </c:pt>
                <c:pt idx="58">
                  <c:v>7.3559006605292687E-2</c:v>
                </c:pt>
                <c:pt idx="59">
                  <c:v>7.6012866515520194E-2</c:v>
                </c:pt>
                <c:pt idx="60">
                  <c:v>7.7917363410227786E-2</c:v>
                </c:pt>
                <c:pt idx="61">
                  <c:v>7.7852349924907582E-2</c:v>
                </c:pt>
                <c:pt idx="62">
                  <c:v>7.7954375347284888E-2</c:v>
                </c:pt>
                <c:pt idx="63">
                  <c:v>7.8593137126000523E-2</c:v>
                </c:pt>
                <c:pt idx="64">
                  <c:v>7.8268853930564708E-2</c:v>
                </c:pt>
                <c:pt idx="65">
                  <c:v>7.9979073632518383E-2</c:v>
                </c:pt>
                <c:pt idx="66">
                  <c:v>8.033518017388025E-2</c:v>
                </c:pt>
                <c:pt idx="67">
                  <c:v>8.2542314992002846E-2</c:v>
                </c:pt>
                <c:pt idx="68">
                  <c:v>8.3588984084098206E-2</c:v>
                </c:pt>
                <c:pt idx="69">
                  <c:v>8.5061356634675026E-2</c:v>
                </c:pt>
                <c:pt idx="70">
                  <c:v>8.4762336104160604E-2</c:v>
                </c:pt>
                <c:pt idx="71">
                  <c:v>8.4634870425021241E-2</c:v>
                </c:pt>
                <c:pt idx="72">
                  <c:v>8.4675091435478689E-2</c:v>
                </c:pt>
                <c:pt idx="73">
                  <c:v>8.5853588754863E-2</c:v>
                </c:pt>
                <c:pt idx="74">
                  <c:v>8.4448964628764209E-2</c:v>
                </c:pt>
                <c:pt idx="75">
                  <c:v>8.3281720061625333E-2</c:v>
                </c:pt>
                <c:pt idx="76">
                  <c:v>8.0214586475679223E-2</c:v>
                </c:pt>
                <c:pt idx="77">
                  <c:v>7.9205699241708588E-2</c:v>
                </c:pt>
                <c:pt idx="78">
                  <c:v>7.9226639336688151E-2</c:v>
                </c:pt>
                <c:pt idx="79">
                  <c:v>8.2059888120418506E-2</c:v>
                </c:pt>
                <c:pt idx="80">
                  <c:v>8.0703389649387627E-2</c:v>
                </c:pt>
                <c:pt idx="81">
                  <c:v>7.9193789163030631E-2</c:v>
                </c:pt>
                <c:pt idx="82">
                  <c:v>7.7249094740011334E-2</c:v>
                </c:pt>
                <c:pt idx="83">
                  <c:v>7.6965451839633797E-2</c:v>
                </c:pt>
                <c:pt idx="84">
                  <c:v>7.5623469367390506E-2</c:v>
                </c:pt>
                <c:pt idx="85">
                  <c:v>7.6670965510016398E-2</c:v>
                </c:pt>
                <c:pt idx="86">
                  <c:v>7.6513018519729373E-2</c:v>
                </c:pt>
                <c:pt idx="87">
                  <c:v>7.5199027739979704E-2</c:v>
                </c:pt>
                <c:pt idx="88">
                  <c:v>7.2824389410084178E-2</c:v>
                </c:pt>
                <c:pt idx="89">
                  <c:v>7.2045955639387496E-2</c:v>
                </c:pt>
                <c:pt idx="90">
                  <c:v>6.9938845386382495E-2</c:v>
                </c:pt>
                <c:pt idx="91">
                  <c:v>7.0156717993061418E-2</c:v>
                </c:pt>
                <c:pt idx="92">
                  <c:v>6.6888465256429469E-2</c:v>
                </c:pt>
                <c:pt idx="93">
                  <c:v>6.5435163049527373E-2</c:v>
                </c:pt>
                <c:pt idx="94">
                  <c:v>6.298161865773412E-2</c:v>
                </c:pt>
                <c:pt idx="95">
                  <c:v>6.1531126817654158E-2</c:v>
                </c:pt>
                <c:pt idx="96">
                  <c:v>5.8221079975769134E-2</c:v>
                </c:pt>
                <c:pt idx="97">
                  <c:v>5.6501585607137361E-2</c:v>
                </c:pt>
                <c:pt idx="98">
                  <c:v>5.3902027238223231E-2</c:v>
                </c:pt>
                <c:pt idx="99">
                  <c:v>5.3590136768311813E-2</c:v>
                </c:pt>
                <c:pt idx="100">
                  <c:v>5.2033006759324291E-2</c:v>
                </c:pt>
                <c:pt idx="101">
                  <c:v>5.1913897127134519E-2</c:v>
                </c:pt>
                <c:pt idx="102">
                  <c:v>4.8538765631948907E-2</c:v>
                </c:pt>
                <c:pt idx="103">
                  <c:v>4.6266252808159866E-2</c:v>
                </c:pt>
                <c:pt idx="104">
                  <c:v>4.3200494682965156E-2</c:v>
                </c:pt>
                <c:pt idx="105">
                  <c:v>4.3958059824478223E-2</c:v>
                </c:pt>
                <c:pt idx="106">
                  <c:v>4.1048513844228932E-2</c:v>
                </c:pt>
                <c:pt idx="107">
                  <c:v>4.0599881168996294E-2</c:v>
                </c:pt>
                <c:pt idx="108">
                  <c:v>3.8583926169302618E-2</c:v>
                </c:pt>
                <c:pt idx="109">
                  <c:v>3.8316680377848737E-2</c:v>
                </c:pt>
                <c:pt idx="110">
                  <c:v>3.5366108831387237E-2</c:v>
                </c:pt>
                <c:pt idx="111">
                  <c:v>3.6378843925943205E-2</c:v>
                </c:pt>
                <c:pt idx="112">
                  <c:v>3.5491929327135414E-2</c:v>
                </c:pt>
                <c:pt idx="113">
                  <c:v>3.6812679224586642E-2</c:v>
                </c:pt>
              </c:numCache>
            </c:numRef>
          </c:val>
        </c:ser>
        <c:marker val="1"/>
        <c:axId val="83430016"/>
        <c:axId val="83431808"/>
      </c:lineChart>
      <c:dateAx>
        <c:axId val="83430016"/>
        <c:scaling>
          <c:orientation val="minMax"/>
          <c:min val="41379"/>
        </c:scaling>
        <c:axPos val="b"/>
        <c:numFmt formatCode="[$-416]mmm\-yy;@" sourceLinked="0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pt-BR"/>
          </a:p>
        </c:txPr>
        <c:crossAx val="83431808"/>
        <c:crosses val="autoZero"/>
        <c:auto val="1"/>
        <c:lblOffset val="100"/>
        <c:baseTimeUnit val="days"/>
      </c:dateAx>
      <c:valAx>
        <c:axId val="83431808"/>
        <c:scaling>
          <c:orientation val="minMax"/>
          <c:min val="2.0000000000000011E-2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834300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12643802580133728"/>
          <c:w val="0.386891424668173"/>
          <c:h val="6.4103012764430103E-2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 smtClean="0"/>
              <a:t>Taxa </a:t>
            </a:r>
            <a:r>
              <a:rPr lang="pt-BR" sz="2000" b="1" dirty="0" err="1" smtClean="0"/>
              <a:t>Selic</a:t>
            </a:r>
            <a:endParaRPr lang="pt-BR" sz="2000" b="1" dirty="0" smtClean="0"/>
          </a:p>
          <a:p>
            <a:pPr algn="l"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2000" b="0" i="1" dirty="0" smtClean="0"/>
              <a:t> </a:t>
            </a:r>
            <a:r>
              <a:rPr lang="pt-BR" sz="2000" b="0" i="1" dirty="0"/>
              <a:t>(% ao ano)</a:t>
            </a:r>
          </a:p>
        </c:rich>
      </c:tx>
      <c:layout>
        <c:manualLayout>
          <c:xMode val="edge"/>
          <c:yMode val="edge"/>
          <c:x val="4.3077056801637132E-4"/>
          <c:y val="1.8482874825832053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6635707428810985E-2"/>
          <c:y val="0.21830724863095799"/>
          <c:w val="0.89374155555470514"/>
          <c:h val="0.62515623818627764"/>
        </c:manualLayout>
      </c:layout>
      <c:lineChart>
        <c:grouping val="standard"/>
        <c:ser>
          <c:idx val="1"/>
          <c:order val="0"/>
          <c:tx>
            <c:v>Selic (eixo esq.)</c:v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juros!$A$2:$A$977</c:f>
              <c:numCache>
                <c:formatCode>mmm\-yy</c:formatCode>
                <c:ptCount val="976"/>
                <c:pt idx="0">
                  <c:v>40603</c:v>
                </c:pt>
                <c:pt idx="1">
                  <c:v>40634</c:v>
                </c:pt>
                <c:pt idx="2">
                  <c:v>40664</c:v>
                </c:pt>
                <c:pt idx="3">
                  <c:v>40695</c:v>
                </c:pt>
                <c:pt idx="4">
                  <c:v>40725</c:v>
                </c:pt>
                <c:pt idx="5">
                  <c:v>40756</c:v>
                </c:pt>
                <c:pt idx="6">
                  <c:v>40787</c:v>
                </c:pt>
                <c:pt idx="7">
                  <c:v>40817</c:v>
                </c:pt>
                <c:pt idx="8">
                  <c:v>40848</c:v>
                </c:pt>
                <c:pt idx="9">
                  <c:v>40878</c:v>
                </c:pt>
                <c:pt idx="10">
                  <c:v>40909</c:v>
                </c:pt>
                <c:pt idx="11">
                  <c:v>40940</c:v>
                </c:pt>
                <c:pt idx="12">
                  <c:v>40969</c:v>
                </c:pt>
                <c:pt idx="13">
                  <c:v>41000</c:v>
                </c:pt>
                <c:pt idx="14">
                  <c:v>41030</c:v>
                </c:pt>
                <c:pt idx="15">
                  <c:v>41061</c:v>
                </c:pt>
                <c:pt idx="16">
                  <c:v>41091</c:v>
                </c:pt>
                <c:pt idx="17">
                  <c:v>41122</c:v>
                </c:pt>
                <c:pt idx="18">
                  <c:v>41153</c:v>
                </c:pt>
                <c:pt idx="19">
                  <c:v>41183</c:v>
                </c:pt>
                <c:pt idx="20">
                  <c:v>41214</c:v>
                </c:pt>
                <c:pt idx="21">
                  <c:v>41244</c:v>
                </c:pt>
                <c:pt idx="22">
                  <c:v>41275</c:v>
                </c:pt>
                <c:pt idx="23">
                  <c:v>41306</c:v>
                </c:pt>
                <c:pt idx="24">
                  <c:v>41334</c:v>
                </c:pt>
                <c:pt idx="25">
                  <c:v>41365</c:v>
                </c:pt>
                <c:pt idx="26">
                  <c:v>41395</c:v>
                </c:pt>
                <c:pt idx="27">
                  <c:v>41426</c:v>
                </c:pt>
                <c:pt idx="28">
                  <c:v>41456</c:v>
                </c:pt>
                <c:pt idx="29">
                  <c:v>41487</c:v>
                </c:pt>
                <c:pt idx="30">
                  <c:v>41518</c:v>
                </c:pt>
                <c:pt idx="31">
                  <c:v>41548</c:v>
                </c:pt>
                <c:pt idx="32">
                  <c:v>41579</c:v>
                </c:pt>
                <c:pt idx="33">
                  <c:v>41609</c:v>
                </c:pt>
                <c:pt idx="34">
                  <c:v>41640</c:v>
                </c:pt>
                <c:pt idx="35">
                  <c:v>41671</c:v>
                </c:pt>
                <c:pt idx="36">
                  <c:v>41699</c:v>
                </c:pt>
                <c:pt idx="37">
                  <c:v>41730</c:v>
                </c:pt>
                <c:pt idx="38">
                  <c:v>41760</c:v>
                </c:pt>
                <c:pt idx="39">
                  <c:v>41791</c:v>
                </c:pt>
                <c:pt idx="40">
                  <c:v>41821</c:v>
                </c:pt>
                <c:pt idx="41">
                  <c:v>41852</c:v>
                </c:pt>
                <c:pt idx="42">
                  <c:v>41883</c:v>
                </c:pt>
                <c:pt idx="43">
                  <c:v>41913</c:v>
                </c:pt>
                <c:pt idx="44">
                  <c:v>41944</c:v>
                </c:pt>
                <c:pt idx="45">
                  <c:v>41974</c:v>
                </c:pt>
                <c:pt idx="46">
                  <c:v>42005</c:v>
                </c:pt>
                <c:pt idx="47">
                  <c:v>42036</c:v>
                </c:pt>
                <c:pt idx="48">
                  <c:v>42064</c:v>
                </c:pt>
                <c:pt idx="49">
                  <c:v>42095</c:v>
                </c:pt>
                <c:pt idx="50">
                  <c:v>42125</c:v>
                </c:pt>
                <c:pt idx="51">
                  <c:v>42156</c:v>
                </c:pt>
                <c:pt idx="52">
                  <c:v>42186</c:v>
                </c:pt>
                <c:pt idx="53">
                  <c:v>42217</c:v>
                </c:pt>
                <c:pt idx="54">
                  <c:v>42248</c:v>
                </c:pt>
                <c:pt idx="55">
                  <c:v>42278</c:v>
                </c:pt>
                <c:pt idx="56">
                  <c:v>42309</c:v>
                </c:pt>
                <c:pt idx="57">
                  <c:v>42339</c:v>
                </c:pt>
                <c:pt idx="58">
                  <c:v>42370</c:v>
                </c:pt>
                <c:pt idx="59">
                  <c:v>42401</c:v>
                </c:pt>
                <c:pt idx="60">
                  <c:v>42430</c:v>
                </c:pt>
                <c:pt idx="61">
                  <c:v>42461</c:v>
                </c:pt>
                <c:pt idx="62">
                  <c:v>42491</c:v>
                </c:pt>
                <c:pt idx="63">
                  <c:v>42522</c:v>
                </c:pt>
                <c:pt idx="64">
                  <c:v>42552</c:v>
                </c:pt>
                <c:pt idx="65">
                  <c:v>42583</c:v>
                </c:pt>
                <c:pt idx="66">
                  <c:v>42614</c:v>
                </c:pt>
                <c:pt idx="67">
                  <c:v>42644</c:v>
                </c:pt>
                <c:pt idx="68">
                  <c:v>42675</c:v>
                </c:pt>
                <c:pt idx="69">
                  <c:v>42705</c:v>
                </c:pt>
                <c:pt idx="70">
                  <c:v>42736</c:v>
                </c:pt>
                <c:pt idx="71">
                  <c:v>42767</c:v>
                </c:pt>
                <c:pt idx="72">
                  <c:v>42795</c:v>
                </c:pt>
                <c:pt idx="73">
                  <c:v>42826</c:v>
                </c:pt>
                <c:pt idx="74">
                  <c:v>42856</c:v>
                </c:pt>
                <c:pt idx="75">
                  <c:v>42887</c:v>
                </c:pt>
                <c:pt idx="76">
                  <c:v>42917</c:v>
                </c:pt>
                <c:pt idx="77">
                  <c:v>42948</c:v>
                </c:pt>
                <c:pt idx="78">
                  <c:v>42979</c:v>
                </c:pt>
                <c:pt idx="79">
                  <c:v>43009</c:v>
                </c:pt>
                <c:pt idx="80">
                  <c:v>43040</c:v>
                </c:pt>
                <c:pt idx="81">
                  <c:v>43070</c:v>
                </c:pt>
              </c:numCache>
            </c:numRef>
          </c:cat>
          <c:val>
            <c:numRef>
              <c:f>juros!$E$2:$E$977</c:f>
              <c:numCache>
                <c:formatCode>0.00</c:formatCode>
                <c:ptCount val="976"/>
                <c:pt idx="0">
                  <c:v>11.75</c:v>
                </c:pt>
                <c:pt idx="1">
                  <c:v>12</c:v>
                </c:pt>
                <c:pt idx="2">
                  <c:v>12</c:v>
                </c:pt>
                <c:pt idx="3">
                  <c:v>12.25</c:v>
                </c:pt>
                <c:pt idx="4">
                  <c:v>12.5</c:v>
                </c:pt>
                <c:pt idx="5">
                  <c:v>12.5</c:v>
                </c:pt>
                <c:pt idx="6">
                  <c:v>12</c:v>
                </c:pt>
                <c:pt idx="7">
                  <c:v>11.5</c:v>
                </c:pt>
                <c:pt idx="8">
                  <c:v>11</c:v>
                </c:pt>
                <c:pt idx="9">
                  <c:v>11</c:v>
                </c:pt>
                <c:pt idx="10">
                  <c:v>10.5</c:v>
                </c:pt>
                <c:pt idx="11">
                  <c:v>10.5</c:v>
                </c:pt>
                <c:pt idx="12">
                  <c:v>9.75</c:v>
                </c:pt>
                <c:pt idx="13">
                  <c:v>9</c:v>
                </c:pt>
                <c:pt idx="14">
                  <c:v>8.5</c:v>
                </c:pt>
                <c:pt idx="15">
                  <c:v>8.5</c:v>
                </c:pt>
                <c:pt idx="16">
                  <c:v>8</c:v>
                </c:pt>
                <c:pt idx="17">
                  <c:v>7.5</c:v>
                </c:pt>
                <c:pt idx="18">
                  <c:v>7.5</c:v>
                </c:pt>
                <c:pt idx="19">
                  <c:v>7.25</c:v>
                </c:pt>
                <c:pt idx="20">
                  <c:v>7.25</c:v>
                </c:pt>
                <c:pt idx="21">
                  <c:v>7.25</c:v>
                </c:pt>
                <c:pt idx="22">
                  <c:v>7.25</c:v>
                </c:pt>
                <c:pt idx="23">
                  <c:v>7.25</c:v>
                </c:pt>
                <c:pt idx="24">
                  <c:v>7.25</c:v>
                </c:pt>
                <c:pt idx="25">
                  <c:v>7.5</c:v>
                </c:pt>
                <c:pt idx="26">
                  <c:v>8</c:v>
                </c:pt>
                <c:pt idx="27">
                  <c:v>8</c:v>
                </c:pt>
                <c:pt idx="28">
                  <c:v>8.5</c:v>
                </c:pt>
                <c:pt idx="29">
                  <c:v>9</c:v>
                </c:pt>
                <c:pt idx="30">
                  <c:v>9</c:v>
                </c:pt>
                <c:pt idx="31">
                  <c:v>9.5</c:v>
                </c:pt>
                <c:pt idx="32">
                  <c:v>10</c:v>
                </c:pt>
                <c:pt idx="33">
                  <c:v>10</c:v>
                </c:pt>
                <c:pt idx="34">
                  <c:v>10.5</c:v>
                </c:pt>
                <c:pt idx="35">
                  <c:v>10.75</c:v>
                </c:pt>
                <c:pt idx="36">
                  <c:v>10.75</c:v>
                </c:pt>
                <c:pt idx="37">
                  <c:v>11</c:v>
                </c:pt>
                <c:pt idx="38">
                  <c:v>11</c:v>
                </c:pt>
                <c:pt idx="39">
                  <c:v>11</c:v>
                </c:pt>
                <c:pt idx="40">
                  <c:v>11</c:v>
                </c:pt>
                <c:pt idx="41">
                  <c:v>11</c:v>
                </c:pt>
                <c:pt idx="42">
                  <c:v>11</c:v>
                </c:pt>
                <c:pt idx="43">
                  <c:v>11.25</c:v>
                </c:pt>
                <c:pt idx="44">
                  <c:v>11.25</c:v>
                </c:pt>
                <c:pt idx="45">
                  <c:v>11.75</c:v>
                </c:pt>
                <c:pt idx="46">
                  <c:v>12.25</c:v>
                </c:pt>
                <c:pt idx="47">
                  <c:v>12.25</c:v>
                </c:pt>
                <c:pt idx="48">
                  <c:v>12.75</c:v>
                </c:pt>
                <c:pt idx="49">
                  <c:v>13.25</c:v>
                </c:pt>
                <c:pt idx="50">
                  <c:v>13.25</c:v>
                </c:pt>
                <c:pt idx="51">
                  <c:v>13.75</c:v>
                </c:pt>
                <c:pt idx="52">
                  <c:v>14.25</c:v>
                </c:pt>
                <c:pt idx="53">
                  <c:v>14.25</c:v>
                </c:pt>
                <c:pt idx="54">
                  <c:v>14.25</c:v>
                </c:pt>
                <c:pt idx="55">
                  <c:v>14.25</c:v>
                </c:pt>
                <c:pt idx="56">
                  <c:v>14.25</c:v>
                </c:pt>
                <c:pt idx="57">
                  <c:v>14.25</c:v>
                </c:pt>
                <c:pt idx="58">
                  <c:v>14.25</c:v>
                </c:pt>
                <c:pt idx="59">
                  <c:v>14.25</c:v>
                </c:pt>
                <c:pt idx="60">
                  <c:v>14.25</c:v>
                </c:pt>
                <c:pt idx="61">
                  <c:v>14.25</c:v>
                </c:pt>
                <c:pt idx="62">
                  <c:v>14.25</c:v>
                </c:pt>
                <c:pt idx="63">
                  <c:v>14.25</c:v>
                </c:pt>
                <c:pt idx="64">
                  <c:v>14.25</c:v>
                </c:pt>
                <c:pt idx="65">
                  <c:v>14.25</c:v>
                </c:pt>
                <c:pt idx="66">
                  <c:v>14.25</c:v>
                </c:pt>
                <c:pt idx="67">
                  <c:v>14</c:v>
                </c:pt>
                <c:pt idx="68">
                  <c:v>13.75</c:v>
                </c:pt>
                <c:pt idx="69">
                  <c:v>13.75</c:v>
                </c:pt>
                <c:pt idx="70">
                  <c:v>13</c:v>
                </c:pt>
                <c:pt idx="71">
                  <c:v>12.25</c:v>
                </c:pt>
                <c:pt idx="72">
                  <c:v>12.25</c:v>
                </c:pt>
                <c:pt idx="73">
                  <c:v>11.25</c:v>
                </c:pt>
                <c:pt idx="74">
                  <c:v>10.25</c:v>
                </c:pt>
                <c:pt idx="75">
                  <c:v>10.25</c:v>
                </c:pt>
                <c:pt idx="76">
                  <c:v>9.25</c:v>
                </c:pt>
                <c:pt idx="77">
                  <c:v>9.25</c:v>
                </c:pt>
                <c:pt idx="78">
                  <c:v>8.25</c:v>
                </c:pt>
                <c:pt idx="79">
                  <c:v>7.5</c:v>
                </c:pt>
              </c:numCache>
            </c:numRef>
          </c:val>
        </c:ser>
        <c:marker val="1"/>
        <c:axId val="83497344"/>
        <c:axId val="83498880"/>
      </c:lineChart>
      <c:dateAx>
        <c:axId val="83497344"/>
        <c:scaling>
          <c:orientation val="minMax"/>
        </c:scaling>
        <c:axPos val="b"/>
        <c:numFmt formatCode="mmm\-yy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3498880"/>
        <c:crosses val="autoZero"/>
        <c:auto val="1"/>
        <c:lblOffset val="100"/>
        <c:baseTimeUnit val="months"/>
      </c:dateAx>
      <c:valAx>
        <c:axId val="83498880"/>
        <c:scaling>
          <c:orientation val="minMax"/>
          <c:max val="17"/>
          <c:min val="5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349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vert="horz"/>
          <a:lstStyle/>
          <a:p>
            <a:pPr algn="l">
              <a:defRPr lang="pt-BR" sz="1800" noProof="0"/>
            </a:pPr>
            <a:r>
              <a:rPr lang="pt-BR" sz="1800" noProof="0" dirty="0" smtClean="0"/>
              <a:t>Crédito</a:t>
            </a:r>
            <a:r>
              <a:rPr lang="pt-BR" sz="1800" baseline="0" noProof="0" dirty="0" smtClean="0"/>
              <a:t> às famílias</a:t>
            </a:r>
            <a:endParaRPr lang="pt-BR" sz="1800" noProof="0" dirty="0" smtClean="0"/>
          </a:p>
          <a:p>
            <a:pPr algn="l">
              <a:defRPr lang="pt-BR" sz="1800" noProof="0"/>
            </a:pPr>
            <a:r>
              <a:rPr lang="pt-BR" sz="1800" b="0" i="1" noProof="0" dirty="0" smtClean="0"/>
              <a:t>(Crescimento</a:t>
            </a:r>
            <a:r>
              <a:rPr lang="pt-BR" sz="1800" b="0" i="1" baseline="0" noProof="0" dirty="0" smtClean="0"/>
              <a:t> real, concessões líquidas</a:t>
            </a:r>
            <a:r>
              <a:rPr lang="pt-BR" sz="1800" b="0" i="1" noProof="0" dirty="0" smtClean="0"/>
              <a:t>,</a:t>
            </a:r>
            <a:r>
              <a:rPr lang="pt-BR" sz="1800" b="0" i="1" baseline="0" noProof="0" dirty="0" smtClean="0"/>
              <a:t> </a:t>
            </a:r>
            <a:r>
              <a:rPr lang="pt-BR" sz="1800" b="0" i="1" noProof="0" dirty="0" smtClean="0"/>
              <a:t>% anual)</a:t>
            </a:r>
            <a:endParaRPr lang="pt-BR" sz="1800" b="0" i="1" noProof="0" dirty="0"/>
          </a:p>
        </c:rich>
      </c:tx>
      <c:layout>
        <c:manualLayout>
          <c:xMode val="edge"/>
          <c:yMode val="edge"/>
          <c:x val="7.3305545476044861E-6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3135678832733392E-2"/>
          <c:y val="0.20674931129476656"/>
          <c:w val="0.90920779581725597"/>
          <c:h val="0.63874145897052692"/>
        </c:manualLayout>
      </c:layout>
      <c:lineChart>
        <c:grouping val="standard"/>
        <c:ser>
          <c:idx val="0"/>
          <c:order val="0"/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'Concessões Famílias'!$A$20:$A$82</c:f>
              <c:numCache>
                <c:formatCode>mmm\-yy</c:formatCode>
                <c:ptCount val="63"/>
                <c:pt idx="0">
                  <c:v>41030</c:v>
                </c:pt>
                <c:pt idx="1">
                  <c:v>41061</c:v>
                </c:pt>
                <c:pt idx="2">
                  <c:v>41091</c:v>
                </c:pt>
                <c:pt idx="3">
                  <c:v>41122</c:v>
                </c:pt>
                <c:pt idx="4">
                  <c:v>41153</c:v>
                </c:pt>
                <c:pt idx="5">
                  <c:v>41183</c:v>
                </c:pt>
                <c:pt idx="6">
                  <c:v>41214</c:v>
                </c:pt>
                <c:pt idx="7">
                  <c:v>41244</c:v>
                </c:pt>
                <c:pt idx="8">
                  <c:v>41275</c:v>
                </c:pt>
                <c:pt idx="9">
                  <c:v>41306</c:v>
                </c:pt>
                <c:pt idx="10">
                  <c:v>41334</c:v>
                </c:pt>
                <c:pt idx="11">
                  <c:v>41365</c:v>
                </c:pt>
                <c:pt idx="12">
                  <c:v>41395</c:v>
                </c:pt>
                <c:pt idx="13">
                  <c:v>41426</c:v>
                </c:pt>
                <c:pt idx="14">
                  <c:v>41456</c:v>
                </c:pt>
                <c:pt idx="15">
                  <c:v>41487</c:v>
                </c:pt>
                <c:pt idx="16">
                  <c:v>41518</c:v>
                </c:pt>
                <c:pt idx="17">
                  <c:v>41548</c:v>
                </c:pt>
                <c:pt idx="18">
                  <c:v>41579</c:v>
                </c:pt>
                <c:pt idx="19">
                  <c:v>41609</c:v>
                </c:pt>
                <c:pt idx="20">
                  <c:v>41640</c:v>
                </c:pt>
                <c:pt idx="21">
                  <c:v>41671</c:v>
                </c:pt>
                <c:pt idx="22">
                  <c:v>41699</c:v>
                </c:pt>
                <c:pt idx="23">
                  <c:v>41730</c:v>
                </c:pt>
                <c:pt idx="24">
                  <c:v>41760</c:v>
                </c:pt>
                <c:pt idx="25">
                  <c:v>41791</c:v>
                </c:pt>
                <c:pt idx="26">
                  <c:v>41821</c:v>
                </c:pt>
                <c:pt idx="27">
                  <c:v>41852</c:v>
                </c:pt>
                <c:pt idx="28">
                  <c:v>41883</c:v>
                </c:pt>
                <c:pt idx="29">
                  <c:v>41913</c:v>
                </c:pt>
                <c:pt idx="30">
                  <c:v>41944</c:v>
                </c:pt>
                <c:pt idx="31">
                  <c:v>41974</c:v>
                </c:pt>
                <c:pt idx="32">
                  <c:v>42005</c:v>
                </c:pt>
                <c:pt idx="33">
                  <c:v>42036</c:v>
                </c:pt>
                <c:pt idx="34">
                  <c:v>42064</c:v>
                </c:pt>
                <c:pt idx="35">
                  <c:v>42095</c:v>
                </c:pt>
                <c:pt idx="36">
                  <c:v>42125</c:v>
                </c:pt>
                <c:pt idx="37">
                  <c:v>42156</c:v>
                </c:pt>
                <c:pt idx="38">
                  <c:v>42186</c:v>
                </c:pt>
                <c:pt idx="39">
                  <c:v>42217</c:v>
                </c:pt>
                <c:pt idx="40">
                  <c:v>42248</c:v>
                </c:pt>
                <c:pt idx="41">
                  <c:v>42278</c:v>
                </c:pt>
                <c:pt idx="42">
                  <c:v>42309</c:v>
                </c:pt>
                <c:pt idx="43">
                  <c:v>42339</c:v>
                </c:pt>
                <c:pt idx="44">
                  <c:v>42370</c:v>
                </c:pt>
                <c:pt idx="45">
                  <c:v>42401</c:v>
                </c:pt>
                <c:pt idx="46">
                  <c:v>42430</c:v>
                </c:pt>
                <c:pt idx="47">
                  <c:v>42461</c:v>
                </c:pt>
                <c:pt idx="48">
                  <c:v>42491</c:v>
                </c:pt>
                <c:pt idx="49">
                  <c:v>42522</c:v>
                </c:pt>
                <c:pt idx="50">
                  <c:v>42552</c:v>
                </c:pt>
                <c:pt idx="51">
                  <c:v>42583</c:v>
                </c:pt>
                <c:pt idx="52">
                  <c:v>42614</c:v>
                </c:pt>
                <c:pt idx="53">
                  <c:v>42644</c:v>
                </c:pt>
                <c:pt idx="54">
                  <c:v>42675</c:v>
                </c:pt>
                <c:pt idx="55">
                  <c:v>42705</c:v>
                </c:pt>
                <c:pt idx="56">
                  <c:v>42736</c:v>
                </c:pt>
                <c:pt idx="57">
                  <c:v>42767</c:v>
                </c:pt>
                <c:pt idx="58">
                  <c:v>42795</c:v>
                </c:pt>
                <c:pt idx="59">
                  <c:v>42826</c:v>
                </c:pt>
                <c:pt idx="60">
                  <c:v>42856</c:v>
                </c:pt>
                <c:pt idx="61">
                  <c:v>42887</c:v>
                </c:pt>
                <c:pt idx="62">
                  <c:v>42917</c:v>
                </c:pt>
              </c:numCache>
            </c:numRef>
          </c:cat>
          <c:val>
            <c:numRef>
              <c:f>'Concessões Famílias'!$BA$20:$BA$82</c:f>
              <c:numCache>
                <c:formatCode>0.0%</c:formatCode>
                <c:ptCount val="63"/>
                <c:pt idx="0">
                  <c:v>-0.10407446399620679</c:v>
                </c:pt>
                <c:pt idx="1">
                  <c:v>-8.6345159104884966E-2</c:v>
                </c:pt>
                <c:pt idx="2">
                  <c:v>-6.5963446390649674E-2</c:v>
                </c:pt>
                <c:pt idx="3">
                  <c:v>-5.6383899954959724E-2</c:v>
                </c:pt>
                <c:pt idx="4">
                  <c:v>-8.9980395591675283E-2</c:v>
                </c:pt>
                <c:pt idx="5">
                  <c:v>-5.6810668545919304E-2</c:v>
                </c:pt>
                <c:pt idx="6">
                  <c:v>-5.7305330165400181E-2</c:v>
                </c:pt>
                <c:pt idx="7">
                  <c:v>-1.8666367918188889E-2</c:v>
                </c:pt>
                <c:pt idx="8">
                  <c:v>-1.7097205315178665E-2</c:v>
                </c:pt>
                <c:pt idx="9">
                  <c:v>1.92413899369555E-2</c:v>
                </c:pt>
                <c:pt idx="10">
                  <c:v>4.5841224532767302E-2</c:v>
                </c:pt>
                <c:pt idx="11">
                  <c:v>8.9093389335395554E-2</c:v>
                </c:pt>
                <c:pt idx="12">
                  <c:v>9.8998262329102749E-2</c:v>
                </c:pt>
                <c:pt idx="13">
                  <c:v>0.10457666349161265</c:v>
                </c:pt>
                <c:pt idx="14">
                  <c:v>7.2505467369962551E-2</c:v>
                </c:pt>
                <c:pt idx="15">
                  <c:v>6.8363114164359029E-2</c:v>
                </c:pt>
                <c:pt idx="16">
                  <c:v>0.13123516710850058</c:v>
                </c:pt>
                <c:pt idx="17">
                  <c:v>0.11077485492214767</c:v>
                </c:pt>
                <c:pt idx="18">
                  <c:v>0.11460570750386602</c:v>
                </c:pt>
                <c:pt idx="19">
                  <c:v>4.5799424566362427E-2</c:v>
                </c:pt>
                <c:pt idx="20">
                  <c:v>-1.3752277599455421E-2</c:v>
                </c:pt>
                <c:pt idx="21">
                  <c:v>-2.372664745409515E-2</c:v>
                </c:pt>
                <c:pt idx="22">
                  <c:v>-7.716478090080639E-2</c:v>
                </c:pt>
                <c:pt idx="23">
                  <c:v>-0.11676743163478953</c:v>
                </c:pt>
                <c:pt idx="24">
                  <c:v>-0.18261114727792499</c:v>
                </c:pt>
                <c:pt idx="25">
                  <c:v>-0.18579024332291219</c:v>
                </c:pt>
                <c:pt idx="26">
                  <c:v>-0.1795181273425599</c:v>
                </c:pt>
                <c:pt idx="27">
                  <c:v>-0.22013626183742288</c:v>
                </c:pt>
                <c:pt idx="28">
                  <c:v>-0.22037223051263941</c:v>
                </c:pt>
                <c:pt idx="29">
                  <c:v>-0.19742948347508726</c:v>
                </c:pt>
                <c:pt idx="30">
                  <c:v>-0.17571645337109906</c:v>
                </c:pt>
                <c:pt idx="31">
                  <c:v>-0.14959367185669417</c:v>
                </c:pt>
                <c:pt idx="32">
                  <c:v>-0.15019202046609459</c:v>
                </c:pt>
                <c:pt idx="33">
                  <c:v>-0.18218018562466676</c:v>
                </c:pt>
                <c:pt idx="34">
                  <c:v>-0.16381458444952601</c:v>
                </c:pt>
                <c:pt idx="35">
                  <c:v>-0.17145822509969871</c:v>
                </c:pt>
                <c:pt idx="36">
                  <c:v>-0.16220831245314341</c:v>
                </c:pt>
                <c:pt idx="37">
                  <c:v>-0.23531504043851925</c:v>
                </c:pt>
                <c:pt idx="38">
                  <c:v>-0.28072564184160387</c:v>
                </c:pt>
                <c:pt idx="39">
                  <c:v>-0.26967729641751143</c:v>
                </c:pt>
                <c:pt idx="40">
                  <c:v>-0.3070048355034119</c:v>
                </c:pt>
                <c:pt idx="41">
                  <c:v>-0.38318297467981166</c:v>
                </c:pt>
                <c:pt idx="42">
                  <c:v>-0.40692092837101207</c:v>
                </c:pt>
                <c:pt idx="43">
                  <c:v>-0.43075646448119476</c:v>
                </c:pt>
                <c:pt idx="44">
                  <c:v>-0.43763534673991344</c:v>
                </c:pt>
                <c:pt idx="45">
                  <c:v>-0.43937635951127552</c:v>
                </c:pt>
                <c:pt idx="46">
                  <c:v>-0.44368919026054798</c:v>
                </c:pt>
                <c:pt idx="47">
                  <c:v>-0.4098649607010495</c:v>
                </c:pt>
                <c:pt idx="48">
                  <c:v>-0.39331395261532387</c:v>
                </c:pt>
                <c:pt idx="49">
                  <c:v>-0.35000017389915605</c:v>
                </c:pt>
                <c:pt idx="50">
                  <c:v>-0.33064838032705979</c:v>
                </c:pt>
                <c:pt idx="51">
                  <c:v>-0.31008241486055926</c:v>
                </c:pt>
                <c:pt idx="52">
                  <c:v>-0.34205479901292046</c:v>
                </c:pt>
                <c:pt idx="53">
                  <c:v>-0.27870083664822126</c:v>
                </c:pt>
                <c:pt idx="54">
                  <c:v>-0.27718595341431995</c:v>
                </c:pt>
                <c:pt idx="55">
                  <c:v>-0.18992293722765841</c:v>
                </c:pt>
                <c:pt idx="56">
                  <c:v>-0.11734562705829216</c:v>
                </c:pt>
                <c:pt idx="57">
                  <c:v>-0.151099220257881</c:v>
                </c:pt>
                <c:pt idx="58">
                  <c:v>-3.6177205112655854E-2</c:v>
                </c:pt>
                <c:pt idx="59">
                  <c:v>-9.3694742579169071E-2</c:v>
                </c:pt>
                <c:pt idx="60">
                  <c:v>0.11210137506265871</c:v>
                </c:pt>
                <c:pt idx="61">
                  <c:v>0.11792076246856004</c:v>
                </c:pt>
                <c:pt idx="62">
                  <c:v>0.23735133029134894</c:v>
                </c:pt>
              </c:numCache>
            </c:numRef>
          </c:val>
        </c:ser>
        <c:marker val="1"/>
        <c:axId val="83891712"/>
        <c:axId val="83893248"/>
      </c:lineChart>
      <c:dateAx>
        <c:axId val="83891712"/>
        <c:scaling>
          <c:orientation val="minMax"/>
          <c:min val="41000"/>
        </c:scaling>
        <c:axPos val="b"/>
        <c:numFmt formatCode="[$-416]mmm\-yy;@" sourceLinked="0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83893248"/>
        <c:crosses val="autoZero"/>
        <c:auto val="1"/>
        <c:lblOffset val="100"/>
        <c:baseTimeUnit val="months"/>
      </c:dateAx>
      <c:valAx>
        <c:axId val="83893248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838917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pt-B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/>
              <a:t>População </a:t>
            </a:r>
            <a:r>
              <a:rPr lang="pt-BR" sz="2000" b="1" dirty="0" smtClean="0"/>
              <a:t>Ocupada</a:t>
            </a:r>
            <a:endParaRPr lang="pt-BR" sz="2000" b="1" dirty="0"/>
          </a:p>
          <a:p>
            <a:pPr algn="l"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2000" i="1" dirty="0" smtClean="0"/>
              <a:t>(Milhões de pessoas,</a:t>
            </a:r>
            <a:r>
              <a:rPr lang="pt-BR" sz="2000" i="1" baseline="0" dirty="0" smtClean="0"/>
              <a:t> </a:t>
            </a:r>
            <a:r>
              <a:rPr lang="pt-BR" sz="2000" i="1" dirty="0" smtClean="0"/>
              <a:t>com </a:t>
            </a:r>
            <a:r>
              <a:rPr lang="pt-BR" sz="2000" i="1" dirty="0"/>
              <a:t>ajuste sazonal)</a:t>
            </a:r>
          </a:p>
        </c:rich>
      </c:tx>
      <c:layout>
        <c:manualLayout>
          <c:xMode val="edge"/>
          <c:yMode val="edge"/>
          <c:x val="6.3914519470377905E-3"/>
          <c:y val="0"/>
        </c:manualLayout>
      </c:layout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'Mercado de Trabalho'!$A$4:$A$70</c:f>
              <c:strCache>
                <c:ptCount val="67"/>
                <c:pt idx="0">
                  <c:v>jan-mar/12</c:v>
                </c:pt>
                <c:pt idx="1">
                  <c:v>fev-abr/12</c:v>
                </c:pt>
                <c:pt idx="2">
                  <c:v>mar-mai/12</c:v>
                </c:pt>
                <c:pt idx="3">
                  <c:v>abr-jun/12</c:v>
                </c:pt>
                <c:pt idx="4">
                  <c:v>mai-jul/12</c:v>
                </c:pt>
                <c:pt idx="5">
                  <c:v>jun-ago/12</c:v>
                </c:pt>
                <c:pt idx="6">
                  <c:v>jul-set/12</c:v>
                </c:pt>
                <c:pt idx="7">
                  <c:v>ago-out/12</c:v>
                </c:pt>
                <c:pt idx="8">
                  <c:v>set-nov/12</c:v>
                </c:pt>
                <c:pt idx="9">
                  <c:v>out-dez/12</c:v>
                </c:pt>
                <c:pt idx="10">
                  <c:v>nov-jan/13</c:v>
                </c:pt>
                <c:pt idx="11">
                  <c:v>dez-fev/13</c:v>
                </c:pt>
                <c:pt idx="12">
                  <c:v>jan-mar/13</c:v>
                </c:pt>
                <c:pt idx="13">
                  <c:v>fev-abr/13</c:v>
                </c:pt>
                <c:pt idx="14">
                  <c:v>mar-mai/13</c:v>
                </c:pt>
                <c:pt idx="15">
                  <c:v>abr-jun/13</c:v>
                </c:pt>
                <c:pt idx="16">
                  <c:v>mai-jul/13</c:v>
                </c:pt>
                <c:pt idx="17">
                  <c:v>jun-ago/13</c:v>
                </c:pt>
                <c:pt idx="18">
                  <c:v>jul-set/13</c:v>
                </c:pt>
                <c:pt idx="19">
                  <c:v>ago-out/13</c:v>
                </c:pt>
                <c:pt idx="20">
                  <c:v>set-nov/13</c:v>
                </c:pt>
                <c:pt idx="21">
                  <c:v>out-dez/13</c:v>
                </c:pt>
                <c:pt idx="22">
                  <c:v>nov-jan/14</c:v>
                </c:pt>
                <c:pt idx="23">
                  <c:v>dez-fev/14</c:v>
                </c:pt>
                <c:pt idx="24">
                  <c:v>jan-mar/14</c:v>
                </c:pt>
                <c:pt idx="25">
                  <c:v>fev-abr/14</c:v>
                </c:pt>
                <c:pt idx="26">
                  <c:v>mar-mai/14</c:v>
                </c:pt>
                <c:pt idx="27">
                  <c:v>abr-jun/14</c:v>
                </c:pt>
                <c:pt idx="28">
                  <c:v>mai-jul/14</c:v>
                </c:pt>
                <c:pt idx="29">
                  <c:v>jun-ago/14</c:v>
                </c:pt>
                <c:pt idx="30">
                  <c:v>jul-set/14</c:v>
                </c:pt>
                <c:pt idx="31">
                  <c:v>ago-out/14</c:v>
                </c:pt>
                <c:pt idx="32">
                  <c:v>set-nov/14</c:v>
                </c:pt>
                <c:pt idx="33">
                  <c:v>out-dez/14</c:v>
                </c:pt>
                <c:pt idx="34">
                  <c:v>nov-jan/15</c:v>
                </c:pt>
                <c:pt idx="35">
                  <c:v>dez-fev/15</c:v>
                </c:pt>
                <c:pt idx="36">
                  <c:v>jan-mar/15</c:v>
                </c:pt>
                <c:pt idx="37">
                  <c:v>fev-abr/15</c:v>
                </c:pt>
                <c:pt idx="38">
                  <c:v>mar-mai/15</c:v>
                </c:pt>
                <c:pt idx="39">
                  <c:v>abr-jun/15</c:v>
                </c:pt>
                <c:pt idx="40">
                  <c:v>mai-jul/15</c:v>
                </c:pt>
                <c:pt idx="41">
                  <c:v>jun-ago/15</c:v>
                </c:pt>
                <c:pt idx="42">
                  <c:v>jul-set/15</c:v>
                </c:pt>
                <c:pt idx="43">
                  <c:v>ago-out/15</c:v>
                </c:pt>
                <c:pt idx="44">
                  <c:v>set-nov/15</c:v>
                </c:pt>
                <c:pt idx="45">
                  <c:v>out-dez/15</c:v>
                </c:pt>
                <c:pt idx="46">
                  <c:v>nov-jan/16</c:v>
                </c:pt>
                <c:pt idx="47">
                  <c:v>dez-fev/16</c:v>
                </c:pt>
                <c:pt idx="48">
                  <c:v>jan-mar/16</c:v>
                </c:pt>
                <c:pt idx="49">
                  <c:v>fev-abr/16</c:v>
                </c:pt>
                <c:pt idx="50">
                  <c:v>mar-mai/16</c:v>
                </c:pt>
                <c:pt idx="51">
                  <c:v>abr-jun/16</c:v>
                </c:pt>
                <c:pt idx="52">
                  <c:v>mai-jul/16</c:v>
                </c:pt>
                <c:pt idx="53">
                  <c:v>jun-ago/16</c:v>
                </c:pt>
                <c:pt idx="54">
                  <c:v>jul-set/16</c:v>
                </c:pt>
                <c:pt idx="55">
                  <c:v>ago-out/16</c:v>
                </c:pt>
                <c:pt idx="56">
                  <c:v>set-nov/16</c:v>
                </c:pt>
                <c:pt idx="57">
                  <c:v>out-dez/16</c:v>
                </c:pt>
                <c:pt idx="58">
                  <c:v>nov-jan/17</c:v>
                </c:pt>
                <c:pt idx="59">
                  <c:v>dez-fev/17</c:v>
                </c:pt>
                <c:pt idx="60">
                  <c:v>jan-mar/17</c:v>
                </c:pt>
                <c:pt idx="61">
                  <c:v>fev-abr/17</c:v>
                </c:pt>
                <c:pt idx="62">
                  <c:v>mar-mai/17</c:v>
                </c:pt>
                <c:pt idx="63">
                  <c:v>abr-jun/17</c:v>
                </c:pt>
                <c:pt idx="64">
                  <c:v>mai-jul/17</c:v>
                </c:pt>
                <c:pt idx="65">
                  <c:v>jun-ago/17</c:v>
                </c:pt>
                <c:pt idx="66">
                  <c:v>jul-set/17</c:v>
                </c:pt>
              </c:strCache>
            </c:strRef>
          </c:cat>
          <c:val>
            <c:numRef>
              <c:f>'Mercado de Trabalho'!$J$4:$J$70</c:f>
              <c:numCache>
                <c:formatCode>General</c:formatCode>
                <c:ptCount val="67"/>
                <c:pt idx="0">
                  <c:v>88.623130535234864</c:v>
                </c:pt>
                <c:pt idx="1">
                  <c:v>89.125481117700744</c:v>
                </c:pt>
                <c:pt idx="2">
                  <c:v>89.361042193618189</c:v>
                </c:pt>
                <c:pt idx="3">
                  <c:v>89.509166217948106</c:v>
                </c:pt>
                <c:pt idx="4">
                  <c:v>89.617644147554515</c:v>
                </c:pt>
                <c:pt idx="5">
                  <c:v>89.849859243221104</c:v>
                </c:pt>
                <c:pt idx="6">
                  <c:v>89.982031422769367</c:v>
                </c:pt>
                <c:pt idx="7">
                  <c:v>89.966231996316523</c:v>
                </c:pt>
                <c:pt idx="8">
                  <c:v>89.943839417490679</c:v>
                </c:pt>
                <c:pt idx="9">
                  <c:v>89.855549694243905</c:v>
                </c:pt>
                <c:pt idx="10">
                  <c:v>89.891267385439605</c:v>
                </c:pt>
                <c:pt idx="11">
                  <c:v>89.864758209266583</c:v>
                </c:pt>
                <c:pt idx="12">
                  <c:v>90.030642037635815</c:v>
                </c:pt>
                <c:pt idx="13">
                  <c:v>90.194979669490692</c:v>
                </c:pt>
                <c:pt idx="14">
                  <c:v>90.368165065568206</c:v>
                </c:pt>
                <c:pt idx="15">
                  <c:v>90.506079681946616</c:v>
                </c:pt>
                <c:pt idx="16">
                  <c:v>90.849752529567283</c:v>
                </c:pt>
                <c:pt idx="17">
                  <c:v>90.955786514418946</c:v>
                </c:pt>
                <c:pt idx="18">
                  <c:v>91.087149280041217</c:v>
                </c:pt>
                <c:pt idx="19">
                  <c:v>91.097182963575293</c:v>
                </c:pt>
                <c:pt idx="20">
                  <c:v>91.308004236837348</c:v>
                </c:pt>
                <c:pt idx="21">
                  <c:v>91.414490380009795</c:v>
                </c:pt>
                <c:pt idx="22">
                  <c:v>91.508993001142997</c:v>
                </c:pt>
                <c:pt idx="23">
                  <c:v>91.777851691032822</c:v>
                </c:pt>
                <c:pt idx="24">
                  <c:v>91.845743150083067</c:v>
                </c:pt>
                <c:pt idx="25">
                  <c:v>91.874783306773153</c:v>
                </c:pt>
                <c:pt idx="26">
                  <c:v>91.892361132492084</c:v>
                </c:pt>
                <c:pt idx="27">
                  <c:v>91.999049702737906</c:v>
                </c:pt>
                <c:pt idx="28">
                  <c:v>91.912922499463406</c:v>
                </c:pt>
                <c:pt idx="29">
                  <c:v>91.920846595216901</c:v>
                </c:pt>
                <c:pt idx="30">
                  <c:v>92.204126535457291</c:v>
                </c:pt>
                <c:pt idx="31">
                  <c:v>92.389384447429137</c:v>
                </c:pt>
                <c:pt idx="32">
                  <c:v>92.32143525497078</c:v>
                </c:pt>
                <c:pt idx="33">
                  <c:v>92.392222361951482</c:v>
                </c:pt>
                <c:pt idx="34">
                  <c:v>92.604155656474319</c:v>
                </c:pt>
                <c:pt idx="35">
                  <c:v>92.5971999096285</c:v>
                </c:pt>
                <c:pt idx="36">
                  <c:v>92.617905214240125</c:v>
                </c:pt>
                <c:pt idx="37">
                  <c:v>92.521526696632606</c:v>
                </c:pt>
                <c:pt idx="38">
                  <c:v>92.196704705134678</c:v>
                </c:pt>
                <c:pt idx="39">
                  <c:v>92.14849367063168</c:v>
                </c:pt>
                <c:pt idx="40">
                  <c:v>92.156980794635999</c:v>
                </c:pt>
                <c:pt idx="41">
                  <c:v>92.104958096052968</c:v>
                </c:pt>
                <c:pt idx="42">
                  <c:v>92.050132136202166</c:v>
                </c:pt>
                <c:pt idx="43">
                  <c:v>92.078541212353343</c:v>
                </c:pt>
                <c:pt idx="44">
                  <c:v>91.773512344049749</c:v>
                </c:pt>
                <c:pt idx="45">
                  <c:v>91.757838289548602</c:v>
                </c:pt>
                <c:pt idx="46">
                  <c:v>91.5141115704387</c:v>
                </c:pt>
                <c:pt idx="47">
                  <c:v>91.414471957224748</c:v>
                </c:pt>
                <c:pt idx="48">
                  <c:v>91.222231317022334</c:v>
                </c:pt>
                <c:pt idx="49">
                  <c:v>90.978031748226783</c:v>
                </c:pt>
                <c:pt idx="50">
                  <c:v>90.950398338164874</c:v>
                </c:pt>
                <c:pt idx="51">
                  <c:v>90.734875435117516</c:v>
                </c:pt>
                <c:pt idx="52">
                  <c:v>90.447287340438507</c:v>
                </c:pt>
                <c:pt idx="53">
                  <c:v>90.107456479053582</c:v>
                </c:pt>
                <c:pt idx="54">
                  <c:v>89.81626491894734</c:v>
                </c:pt>
                <c:pt idx="55">
                  <c:v>89.676974056495283</c:v>
                </c:pt>
                <c:pt idx="56">
                  <c:v>89.843976932799237</c:v>
                </c:pt>
                <c:pt idx="57">
                  <c:v>89.781540589875121</c:v>
                </c:pt>
                <c:pt idx="58">
                  <c:v>89.765808289238294</c:v>
                </c:pt>
                <c:pt idx="59">
                  <c:v>89.617899519577506</c:v>
                </c:pt>
                <c:pt idx="60">
                  <c:v>89.518865743544779</c:v>
                </c:pt>
                <c:pt idx="61">
                  <c:v>89.582622393548789</c:v>
                </c:pt>
                <c:pt idx="62">
                  <c:v>89.790137226182708</c:v>
                </c:pt>
                <c:pt idx="63">
                  <c:v>90.171041053761584</c:v>
                </c:pt>
                <c:pt idx="64">
                  <c:v>90.634026632674789</c:v>
                </c:pt>
                <c:pt idx="65">
                  <c:v>91.028303789835391</c:v>
                </c:pt>
                <c:pt idx="66">
                  <c:v>91.288173601775895</c:v>
                </c:pt>
              </c:numCache>
            </c:numRef>
          </c:val>
        </c:ser>
        <c:marker val="1"/>
        <c:axId val="83909248"/>
        <c:axId val="83566976"/>
      </c:lineChart>
      <c:catAx>
        <c:axId val="839092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3566976"/>
        <c:crosses val="autoZero"/>
        <c:auto val="1"/>
        <c:lblAlgn val="ctr"/>
        <c:lblOffset val="100"/>
      </c:catAx>
      <c:valAx>
        <c:axId val="83566976"/>
        <c:scaling>
          <c:orientation val="minMax"/>
          <c:min val="88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390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pt-B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baseline="0" dirty="0" smtClean="0">
                <a:effectLst/>
              </a:rPr>
              <a:t>Massa </a:t>
            </a:r>
            <a:r>
              <a:rPr lang="en-US" sz="2000" b="1" i="0" baseline="0" dirty="0" err="1" smtClean="0">
                <a:effectLst/>
              </a:rPr>
              <a:t>Salarial</a:t>
            </a:r>
            <a:r>
              <a:rPr lang="en-US" sz="2000" b="1" i="0" baseline="0" dirty="0" smtClean="0">
                <a:effectLst/>
              </a:rPr>
              <a:t> Real </a:t>
            </a:r>
            <a:endParaRPr lang="pt-BR" sz="2000" dirty="0" smtClean="0">
              <a:effectLst/>
            </a:endParaRPr>
          </a:p>
          <a:p>
            <a:pPr algn="l"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1" baseline="0" dirty="0" smtClean="0">
                <a:effectLst/>
              </a:rPr>
              <a:t>(</a:t>
            </a:r>
            <a:r>
              <a:rPr lang="en-US" sz="2000" b="0" i="1" baseline="0" dirty="0" err="1" smtClean="0">
                <a:effectLst/>
              </a:rPr>
              <a:t>Mês</a:t>
            </a:r>
            <a:r>
              <a:rPr lang="en-US" sz="2000" b="0" i="1" baseline="0" dirty="0" smtClean="0">
                <a:effectLst/>
              </a:rPr>
              <a:t> contra </a:t>
            </a:r>
            <a:r>
              <a:rPr lang="en-US" sz="2000" b="0" i="1" baseline="0" dirty="0" err="1" smtClean="0">
                <a:effectLst/>
              </a:rPr>
              <a:t>mesmo</a:t>
            </a:r>
            <a:r>
              <a:rPr lang="en-US" sz="2000" b="0" i="1" baseline="0" dirty="0" smtClean="0">
                <a:effectLst/>
              </a:rPr>
              <a:t> </a:t>
            </a:r>
            <a:r>
              <a:rPr lang="en-US" sz="2000" b="0" i="1" baseline="0" dirty="0" err="1" smtClean="0">
                <a:effectLst/>
              </a:rPr>
              <a:t>mês</a:t>
            </a:r>
            <a:r>
              <a:rPr lang="en-US" sz="2000" b="0" i="1" baseline="0" dirty="0" smtClean="0">
                <a:effectLst/>
              </a:rPr>
              <a:t> do </a:t>
            </a:r>
            <a:r>
              <a:rPr lang="en-US" sz="2000" b="0" i="1" baseline="0" dirty="0" err="1" smtClean="0">
                <a:effectLst/>
              </a:rPr>
              <a:t>ano</a:t>
            </a:r>
            <a:r>
              <a:rPr lang="en-US" sz="2000" b="0" i="1" baseline="0" dirty="0" smtClean="0">
                <a:effectLst/>
              </a:rPr>
              <a:t> anterior, %)</a:t>
            </a:r>
            <a:endParaRPr lang="pt-BR" sz="2000" dirty="0">
              <a:effectLst/>
            </a:endParaRPr>
          </a:p>
        </c:rich>
      </c:tx>
      <c:layout>
        <c:manualLayout>
          <c:xMode val="edge"/>
          <c:yMode val="edge"/>
          <c:x val="1.3623220176140747E-3"/>
          <c:y val="0"/>
        </c:manualLayout>
      </c:layout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'[slides hmfk_recente.xlsx]Rendimento Real'!$K$17:$K$71</c:f>
              <c:numCache>
                <c:formatCode>mmm\-yy</c:formatCode>
                <c:ptCount val="55"/>
                <c:pt idx="0">
                  <c:v>41334</c:v>
                </c:pt>
                <c:pt idx="1">
                  <c:v>41365</c:v>
                </c:pt>
                <c:pt idx="2">
                  <c:v>41395</c:v>
                </c:pt>
                <c:pt idx="3">
                  <c:v>41426</c:v>
                </c:pt>
                <c:pt idx="4">
                  <c:v>41456</c:v>
                </c:pt>
                <c:pt idx="5">
                  <c:v>41487</c:v>
                </c:pt>
                <c:pt idx="6">
                  <c:v>41518</c:v>
                </c:pt>
                <c:pt idx="7">
                  <c:v>41548</c:v>
                </c:pt>
                <c:pt idx="8">
                  <c:v>41579</c:v>
                </c:pt>
                <c:pt idx="9">
                  <c:v>41609</c:v>
                </c:pt>
                <c:pt idx="10">
                  <c:v>41640</c:v>
                </c:pt>
                <c:pt idx="11">
                  <c:v>41671</c:v>
                </c:pt>
                <c:pt idx="12">
                  <c:v>41699</c:v>
                </c:pt>
                <c:pt idx="13">
                  <c:v>41730</c:v>
                </c:pt>
                <c:pt idx="14">
                  <c:v>41760</c:v>
                </c:pt>
                <c:pt idx="15">
                  <c:v>41791</c:v>
                </c:pt>
                <c:pt idx="16">
                  <c:v>41821</c:v>
                </c:pt>
                <c:pt idx="17">
                  <c:v>41852</c:v>
                </c:pt>
                <c:pt idx="18">
                  <c:v>41883</c:v>
                </c:pt>
                <c:pt idx="19">
                  <c:v>41913</c:v>
                </c:pt>
                <c:pt idx="20">
                  <c:v>41944</c:v>
                </c:pt>
                <c:pt idx="21">
                  <c:v>41974</c:v>
                </c:pt>
                <c:pt idx="22">
                  <c:v>42005</c:v>
                </c:pt>
                <c:pt idx="23">
                  <c:v>42036</c:v>
                </c:pt>
                <c:pt idx="24">
                  <c:v>42064</c:v>
                </c:pt>
                <c:pt idx="25">
                  <c:v>42095</c:v>
                </c:pt>
                <c:pt idx="26">
                  <c:v>42125</c:v>
                </c:pt>
                <c:pt idx="27">
                  <c:v>42156</c:v>
                </c:pt>
                <c:pt idx="28">
                  <c:v>42186</c:v>
                </c:pt>
                <c:pt idx="29">
                  <c:v>42217</c:v>
                </c:pt>
                <c:pt idx="30">
                  <c:v>42248</c:v>
                </c:pt>
                <c:pt idx="31">
                  <c:v>42278</c:v>
                </c:pt>
                <c:pt idx="32">
                  <c:v>42309</c:v>
                </c:pt>
                <c:pt idx="33">
                  <c:v>42339</c:v>
                </c:pt>
                <c:pt idx="34">
                  <c:v>42370</c:v>
                </c:pt>
                <c:pt idx="35">
                  <c:v>42401</c:v>
                </c:pt>
                <c:pt idx="36">
                  <c:v>42430</c:v>
                </c:pt>
                <c:pt idx="37">
                  <c:v>42461</c:v>
                </c:pt>
                <c:pt idx="38">
                  <c:v>42491</c:v>
                </c:pt>
                <c:pt idx="39">
                  <c:v>42522</c:v>
                </c:pt>
                <c:pt idx="40">
                  <c:v>42552</c:v>
                </c:pt>
                <c:pt idx="41">
                  <c:v>42583</c:v>
                </c:pt>
                <c:pt idx="42">
                  <c:v>42614</c:v>
                </c:pt>
                <c:pt idx="43">
                  <c:v>42644</c:v>
                </c:pt>
                <c:pt idx="44">
                  <c:v>42675</c:v>
                </c:pt>
                <c:pt idx="45">
                  <c:v>42705</c:v>
                </c:pt>
                <c:pt idx="46">
                  <c:v>42736</c:v>
                </c:pt>
                <c:pt idx="47">
                  <c:v>42767</c:v>
                </c:pt>
                <c:pt idx="48">
                  <c:v>42795</c:v>
                </c:pt>
                <c:pt idx="49">
                  <c:v>42826</c:v>
                </c:pt>
                <c:pt idx="50">
                  <c:v>42856</c:v>
                </c:pt>
                <c:pt idx="51">
                  <c:v>42887</c:v>
                </c:pt>
                <c:pt idx="52">
                  <c:v>42917</c:v>
                </c:pt>
                <c:pt idx="53">
                  <c:v>42948</c:v>
                </c:pt>
                <c:pt idx="54">
                  <c:v>42979</c:v>
                </c:pt>
              </c:numCache>
            </c:numRef>
          </c:cat>
          <c:val>
            <c:numRef>
              <c:f>'[slides hmfk_recente.xlsx]Rendimento Real'!$P$17:$P$71</c:f>
              <c:numCache>
                <c:formatCode>0.0%</c:formatCode>
                <c:ptCount val="55"/>
                <c:pt idx="0">
                  <c:v>3.404391263940526E-2</c:v>
                </c:pt>
                <c:pt idx="1">
                  <c:v>2.8432923055765637E-2</c:v>
                </c:pt>
                <c:pt idx="2">
                  <c:v>4.0931200625553325E-2</c:v>
                </c:pt>
                <c:pt idx="3">
                  <c:v>5.0565310418805763E-2</c:v>
                </c:pt>
                <c:pt idx="4">
                  <c:v>5.1925154979241224E-2</c:v>
                </c:pt>
                <c:pt idx="5">
                  <c:v>5.3276345212148753E-2</c:v>
                </c:pt>
                <c:pt idx="6">
                  <c:v>5.2971007126802812E-2</c:v>
                </c:pt>
                <c:pt idx="7">
                  <c:v>5.8113527252188761E-2</c:v>
                </c:pt>
                <c:pt idx="8">
                  <c:v>5.713415184616772E-2</c:v>
                </c:pt>
                <c:pt idx="9">
                  <c:v>5.3207050597809696E-2</c:v>
                </c:pt>
                <c:pt idx="10">
                  <c:v>4.726095504983182E-2</c:v>
                </c:pt>
                <c:pt idx="11">
                  <c:v>5.5814399494596385E-2</c:v>
                </c:pt>
                <c:pt idx="12">
                  <c:v>6.1902809219137163E-2</c:v>
                </c:pt>
                <c:pt idx="13">
                  <c:v>5.6001292637537732E-2</c:v>
                </c:pt>
                <c:pt idx="14">
                  <c:v>4.7430196912369833E-2</c:v>
                </c:pt>
                <c:pt idx="15">
                  <c:v>2.1933560477001717E-2</c:v>
                </c:pt>
                <c:pt idx="16">
                  <c:v>-3.1898788927335886E-3</c:v>
                </c:pt>
                <c:pt idx="17">
                  <c:v>-4.2782818076277929E-3</c:v>
                </c:pt>
                <c:pt idx="18">
                  <c:v>8.8330884166942913E-3</c:v>
                </c:pt>
                <c:pt idx="19">
                  <c:v>1.5378538371615192E-2</c:v>
                </c:pt>
                <c:pt idx="20">
                  <c:v>1.3567608535530963E-2</c:v>
                </c:pt>
                <c:pt idx="21">
                  <c:v>2.526222088758279E-2</c:v>
                </c:pt>
                <c:pt idx="22">
                  <c:v>3.7035838175236549E-2</c:v>
                </c:pt>
                <c:pt idx="23">
                  <c:v>2.1877454201593156E-2</c:v>
                </c:pt>
                <c:pt idx="24">
                  <c:v>9.01920747351115E-3</c:v>
                </c:pt>
                <c:pt idx="25">
                  <c:v>3.5086978773697423E-3</c:v>
                </c:pt>
                <c:pt idx="26">
                  <c:v>-3.0585555180562306E-4</c:v>
                </c:pt>
                <c:pt idx="27">
                  <c:v>1.6178584213591543E-2</c:v>
                </c:pt>
                <c:pt idx="28">
                  <c:v>2.2563323751152671E-2</c:v>
                </c:pt>
                <c:pt idx="29">
                  <c:v>1.1810428586851001E-2</c:v>
                </c:pt>
                <c:pt idx="30">
                  <c:v>-1.2546184311953443E-3</c:v>
                </c:pt>
                <c:pt idx="31">
                  <c:v>-1.3726211754810261E-2</c:v>
                </c:pt>
                <c:pt idx="32">
                  <c:v>-2.0200105318588742E-2</c:v>
                </c:pt>
                <c:pt idx="33">
                  <c:v>-3.0502889719919442E-2</c:v>
                </c:pt>
                <c:pt idx="34">
                  <c:v>-3.8361095793493116E-2</c:v>
                </c:pt>
                <c:pt idx="35">
                  <c:v>-4.6509196231583977E-2</c:v>
                </c:pt>
                <c:pt idx="36">
                  <c:v>-4.0677130844159283E-2</c:v>
                </c:pt>
                <c:pt idx="37">
                  <c:v>-4.2919334994794833E-2</c:v>
                </c:pt>
                <c:pt idx="38">
                  <c:v>-3.3132180573285382E-2</c:v>
                </c:pt>
                <c:pt idx="39">
                  <c:v>-4.8767278864708302E-2</c:v>
                </c:pt>
                <c:pt idx="40">
                  <c:v>-3.9961809791545073E-2</c:v>
                </c:pt>
                <c:pt idx="41">
                  <c:v>-3.0365754769322684E-2</c:v>
                </c:pt>
                <c:pt idx="42">
                  <c:v>-3.761663712480505E-2</c:v>
                </c:pt>
                <c:pt idx="43">
                  <c:v>-3.2450468794141041E-2</c:v>
                </c:pt>
                <c:pt idx="44">
                  <c:v>-2.0476825178433217E-2</c:v>
                </c:pt>
                <c:pt idx="45">
                  <c:v>-3.4904484713778037E-3</c:v>
                </c:pt>
                <c:pt idx="46">
                  <c:v>-2.5263454006448907E-3</c:v>
                </c:pt>
                <c:pt idx="47">
                  <c:v>7.0951540207699875E-3</c:v>
                </c:pt>
                <c:pt idx="48">
                  <c:v>6.8693404449495874E-3</c:v>
                </c:pt>
                <c:pt idx="49">
                  <c:v>1.1410144425949339E-2</c:v>
                </c:pt>
                <c:pt idx="50">
                  <c:v>9.4548073303400062E-3</c:v>
                </c:pt>
                <c:pt idx="51">
                  <c:v>2.3243087876007491E-2</c:v>
                </c:pt>
                <c:pt idx="52">
                  <c:v>3.0862560498574616E-2</c:v>
                </c:pt>
                <c:pt idx="53">
                  <c:v>2.7322344241730745E-2</c:v>
                </c:pt>
                <c:pt idx="54">
                  <c:v>4.0569241490691507E-2</c:v>
                </c:pt>
              </c:numCache>
            </c:numRef>
          </c:val>
        </c:ser>
        <c:marker val="1"/>
        <c:axId val="83951616"/>
        <c:axId val="83953152"/>
      </c:lineChart>
      <c:dateAx>
        <c:axId val="83951616"/>
        <c:scaling>
          <c:orientation val="minMax"/>
        </c:scaling>
        <c:axPos val="b"/>
        <c:numFmt formatCode="mmm\-yy" sourceLinked="1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3953152"/>
        <c:crosses val="autoZero"/>
        <c:auto val="1"/>
        <c:lblOffset val="100"/>
        <c:baseTimeUnit val="months"/>
      </c:dateAx>
      <c:valAx>
        <c:axId val="839531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395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pt-B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2000"/>
            </a:pPr>
            <a:r>
              <a:rPr lang="pt-BR" sz="2000"/>
              <a:t>Cesta Básica / Renda PNAD</a:t>
            </a:r>
          </a:p>
        </c:rich>
      </c:tx>
      <c:layout>
        <c:manualLayout>
          <c:xMode val="edge"/>
          <c:yMode val="edge"/>
          <c:x val="2.2837311067031196E-3"/>
          <c:y val="1.06573240256573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'[slides hmfkv3.xlsx]Cesta Básica'!$F$1</c:f>
              <c:strCache>
                <c:ptCount val="1"/>
                <c:pt idx="0">
                  <c:v>Razão B/A</c:v>
                </c:pt>
              </c:strCache>
            </c:strRef>
          </c:tx>
          <c:spPr>
            <a:ln w="38100">
              <a:solidFill>
                <a:schemeClr val="tx2"/>
              </a:solidFill>
            </a:ln>
          </c:spPr>
          <c:marker>
            <c:symbol val="none"/>
          </c:marker>
          <c:cat>
            <c:numRef>
              <c:f>'[slides hmfkv3.xlsx]Cesta Básica'!$C$2:$C$15</c:f>
              <c:numCache>
                <c:formatCode>mmm\-yy</c:formatCode>
                <c:ptCount val="14"/>
                <c:pt idx="0">
                  <c:v>42552</c:v>
                </c:pt>
                <c:pt idx="1">
                  <c:v>42583</c:v>
                </c:pt>
                <c:pt idx="2">
                  <c:v>42614</c:v>
                </c:pt>
                <c:pt idx="3">
                  <c:v>42644</c:v>
                </c:pt>
                <c:pt idx="4">
                  <c:v>42675</c:v>
                </c:pt>
                <c:pt idx="5">
                  <c:v>42705</c:v>
                </c:pt>
                <c:pt idx="6">
                  <c:v>42736</c:v>
                </c:pt>
                <c:pt idx="7">
                  <c:v>42767</c:v>
                </c:pt>
                <c:pt idx="8">
                  <c:v>42795</c:v>
                </c:pt>
                <c:pt idx="9">
                  <c:v>42826</c:v>
                </c:pt>
                <c:pt idx="10">
                  <c:v>42856</c:v>
                </c:pt>
                <c:pt idx="11">
                  <c:v>42887</c:v>
                </c:pt>
                <c:pt idx="12">
                  <c:v>42917</c:v>
                </c:pt>
                <c:pt idx="13">
                  <c:v>42948</c:v>
                </c:pt>
              </c:numCache>
            </c:numRef>
          </c:cat>
          <c:val>
            <c:numRef>
              <c:f>'[slides hmfkv3.xlsx]Cesta Básica'!$F$2:$F$15</c:f>
              <c:numCache>
                <c:formatCode>0.00%</c:formatCode>
                <c:ptCount val="14"/>
                <c:pt idx="0">
                  <c:v>0.32084968020097576</c:v>
                </c:pt>
                <c:pt idx="1">
                  <c:v>0.32231298740101688</c:v>
                </c:pt>
                <c:pt idx="2">
                  <c:v>0.32356359801260176</c:v>
                </c:pt>
                <c:pt idx="3">
                  <c:v>0.32206266160722102</c:v>
                </c:pt>
                <c:pt idx="4">
                  <c:v>0.31694228695036064</c:v>
                </c:pt>
                <c:pt idx="5">
                  <c:v>0.30949089235252164</c:v>
                </c:pt>
                <c:pt idx="6">
                  <c:v>0.30567043398125976</c:v>
                </c:pt>
                <c:pt idx="7">
                  <c:v>0.30295760358557444</c:v>
                </c:pt>
                <c:pt idx="8">
                  <c:v>0.29813973225971602</c:v>
                </c:pt>
                <c:pt idx="9">
                  <c:v>0.30045311786900164</c:v>
                </c:pt>
                <c:pt idx="10">
                  <c:v>0.30136887070168589</c:v>
                </c:pt>
                <c:pt idx="11">
                  <c:v>0.30337752637847676</c:v>
                </c:pt>
                <c:pt idx="12">
                  <c:v>0.298917054280326</c:v>
                </c:pt>
                <c:pt idx="13">
                  <c:v>0.29399660056304144</c:v>
                </c:pt>
              </c:numCache>
            </c:numRef>
          </c:val>
        </c:ser>
        <c:marker val="1"/>
        <c:axId val="83997824"/>
        <c:axId val="83999360"/>
      </c:lineChart>
      <c:dateAx>
        <c:axId val="83997824"/>
        <c:scaling>
          <c:orientation val="minMax"/>
        </c:scaling>
        <c:axPos val="b"/>
        <c:numFmt formatCode="mmm/yy" sourceLinked="0"/>
        <c:tickLblPos val="nextTo"/>
        <c:spPr>
          <a:ln>
            <a:noFill/>
          </a:ln>
        </c:spPr>
        <c:txPr>
          <a:bodyPr rot="-5400000" vert="horz"/>
          <a:lstStyle/>
          <a:p>
            <a:pPr>
              <a:defRPr/>
            </a:pPr>
            <a:endParaRPr lang="pt-BR"/>
          </a:p>
        </c:txPr>
        <c:crossAx val="83999360"/>
        <c:crosses val="autoZero"/>
        <c:auto val="1"/>
        <c:lblOffset val="100"/>
        <c:baseTimeUnit val="months"/>
      </c:dateAx>
      <c:valAx>
        <c:axId val="83999360"/>
        <c:scaling>
          <c:orientation val="minMax"/>
          <c:min val="0.29000000000000031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tickLblPos val="nextTo"/>
        <c:spPr>
          <a:ln>
            <a:noFill/>
          </a:ln>
        </c:spPr>
        <c:crossAx val="83997824"/>
        <c:crosses val="autoZero"/>
        <c:crossBetween val="between"/>
        <c:majorUnit val="1.0000000000000005E-2"/>
      </c:valAx>
    </c:plotArea>
    <c:plotVisOnly val="1"/>
    <c:dispBlanksAs val="gap"/>
  </c:chart>
  <c:txPr>
    <a:bodyPr/>
    <a:lstStyle/>
    <a:p>
      <a:pPr>
        <a:defRPr sz="1400"/>
      </a:pPr>
      <a:endParaRPr lang="pt-B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Cesta Básica / Salário Mínimo</a:t>
            </a:r>
          </a:p>
        </c:rich>
      </c:tx>
      <c:layout>
        <c:manualLayout>
          <c:xMode val="edge"/>
          <c:yMode val="edge"/>
          <c:x val="2.982404200705406E-4"/>
          <c:y val="0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'[slides hmfkv3.xlsx]Cesta Básica'!$K$13</c:f>
              <c:strCache>
                <c:ptCount val="1"/>
                <c:pt idx="0">
                  <c:v>Razão</c:v>
                </c:pt>
              </c:strCache>
            </c:strRef>
          </c:tx>
          <c:spPr>
            <a:ln w="38100">
              <a:solidFill>
                <a:schemeClr val="tx2"/>
              </a:solidFill>
            </a:ln>
          </c:spPr>
          <c:marker>
            <c:symbol val="none"/>
          </c:marker>
          <c:cat>
            <c:numRef>
              <c:f>'[slides hmfkv3.xlsx]Cesta Básica'!$L$8:$AB$8</c:f>
              <c:numCache>
                <c:formatCode>mmm/yyyy</c:formatCode>
                <c:ptCount val="17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  <c:pt idx="5">
                  <c:v>42644</c:v>
                </c:pt>
                <c:pt idx="6">
                  <c:v>42675</c:v>
                </c:pt>
                <c:pt idx="7">
                  <c:v>42705</c:v>
                </c:pt>
                <c:pt idx="8">
                  <c:v>42736</c:v>
                </c:pt>
                <c:pt idx="9">
                  <c:v>42767</c:v>
                </c:pt>
                <c:pt idx="10">
                  <c:v>42795</c:v>
                </c:pt>
                <c:pt idx="11">
                  <c:v>42826</c:v>
                </c:pt>
                <c:pt idx="12">
                  <c:v>42856</c:v>
                </c:pt>
                <c:pt idx="13">
                  <c:v>42887</c:v>
                </c:pt>
                <c:pt idx="14">
                  <c:v>42917</c:v>
                </c:pt>
                <c:pt idx="15">
                  <c:v>42948</c:v>
                </c:pt>
                <c:pt idx="16">
                  <c:v>42979</c:v>
                </c:pt>
              </c:numCache>
            </c:numRef>
          </c:cat>
          <c:val>
            <c:numRef>
              <c:f>'[slides hmfkv3.xlsx]Cesta Básica'!$L$13:$AB$13</c:f>
              <c:numCache>
                <c:formatCode>0.00%</c:formatCode>
                <c:ptCount val="17"/>
                <c:pt idx="0">
                  <c:v>0.70864052604751815</c:v>
                </c:pt>
                <c:pt idx="1">
                  <c:v>0.72868655114443703</c:v>
                </c:pt>
                <c:pt idx="2">
                  <c:v>0.73387729280442116</c:v>
                </c:pt>
                <c:pt idx="3">
                  <c:v>0.74711144354015802</c:v>
                </c:pt>
                <c:pt idx="4">
                  <c:v>0.74167257045789614</c:v>
                </c:pt>
                <c:pt idx="5">
                  <c:v>0.73454629198360799</c:v>
                </c:pt>
                <c:pt idx="6">
                  <c:v>0.71932679806916999</c:v>
                </c:pt>
                <c:pt idx="7">
                  <c:v>0.72170720550710088</c:v>
                </c:pt>
                <c:pt idx="8">
                  <c:v>0.67736235686896551</c:v>
                </c:pt>
                <c:pt idx="9">
                  <c:v>0.66918536479915602</c:v>
                </c:pt>
                <c:pt idx="10">
                  <c:v>0.66756594450477114</c:v>
                </c:pt>
                <c:pt idx="11">
                  <c:v>0.69010478253167495</c:v>
                </c:pt>
                <c:pt idx="12">
                  <c:v>0.67729282144761305</c:v>
                </c:pt>
                <c:pt idx="13">
                  <c:v>0.67627256304412764</c:v>
                </c:pt>
                <c:pt idx="14">
                  <c:v>0.66197138065564365</c:v>
                </c:pt>
                <c:pt idx="15">
                  <c:v>0.64317391388358702</c:v>
                </c:pt>
                <c:pt idx="16">
                  <c:v>0.633874808687238</c:v>
                </c:pt>
              </c:numCache>
            </c:numRef>
          </c:val>
        </c:ser>
        <c:marker val="1"/>
        <c:axId val="84064512"/>
        <c:axId val="84090880"/>
      </c:lineChart>
      <c:dateAx>
        <c:axId val="84064512"/>
        <c:scaling>
          <c:orientation val="minMax"/>
        </c:scaling>
        <c:axPos val="b"/>
        <c:numFmt formatCode="mmm/yyyy" sourceLinked="0"/>
        <c:tickLblPos val="nextTo"/>
        <c:spPr>
          <a:ln>
            <a:noFill/>
          </a:ln>
        </c:spPr>
        <c:txPr>
          <a:bodyPr rot="-5400000" vert="horz"/>
          <a:lstStyle/>
          <a:p>
            <a:pPr>
              <a:defRPr/>
            </a:pPr>
            <a:endParaRPr lang="pt-BR"/>
          </a:p>
        </c:txPr>
        <c:crossAx val="84090880"/>
        <c:crosses val="autoZero"/>
        <c:auto val="1"/>
        <c:lblOffset val="100"/>
        <c:baseTimeUnit val="months"/>
      </c:dateAx>
      <c:valAx>
        <c:axId val="84090880"/>
        <c:scaling>
          <c:orientation val="minMax"/>
          <c:min val="0.62000000000000088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tickLblPos val="nextTo"/>
        <c:spPr>
          <a:ln>
            <a:noFill/>
          </a:ln>
        </c:spPr>
        <c:crossAx val="840645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solidFill>
            <a:schemeClr val="tx1"/>
          </a:solidFill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2000" b="1" i="0" u="none" strike="noStrike" baseline="0" dirty="0" smtClean="0">
                <a:solidFill>
                  <a:schemeClr val="tx1"/>
                </a:solidFill>
                <a:effectLst/>
              </a:rPr>
              <a:t>Despesa Primária – Governo Central: 1997-2018 </a:t>
            </a:r>
          </a:p>
          <a:p>
            <a:pPr algn="l"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2000" b="0" i="1" u="none" strike="noStrike" baseline="0" dirty="0" smtClean="0">
                <a:solidFill>
                  <a:schemeClr val="tx1"/>
                </a:solidFill>
                <a:effectLst/>
              </a:rPr>
              <a:t>(% do PIB)</a:t>
            </a:r>
            <a:endParaRPr lang="pt-BR" sz="2000" b="0" i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1.427878421272688E-3"/>
          <c:y val="0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dPt>
            <c:idx val="2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21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Lbls>
            <c:dLbl>
              <c:idx val="19"/>
              <c:layout>
                <c:manualLayout>
                  <c:x val="-1.3087275381263525E-2"/>
                  <c:y val="-2.558602962489523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3.271818845315879E-3"/>
                  <c:y val="-1.27930148124476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Plan2!$A$1:$A$22</c:f>
              <c:numCache>
                <c:formatCode>General</c:formatCode>
                <c:ptCount val="22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</c:numCache>
            </c:numRef>
          </c:cat>
          <c:val>
            <c:numRef>
              <c:f>Plan2!$B$1:$B$22</c:f>
              <c:numCache>
                <c:formatCode>0.0%</c:formatCode>
                <c:ptCount val="22"/>
                <c:pt idx="0">
                  <c:v>0.13965918479271222</c:v>
                </c:pt>
                <c:pt idx="1">
                  <c:v>0.14843391041798901</c:v>
                </c:pt>
                <c:pt idx="2">
                  <c:v>0.14588423059292002</c:v>
                </c:pt>
                <c:pt idx="3">
                  <c:v>0.14792197097037948</c:v>
                </c:pt>
                <c:pt idx="4">
                  <c:v>0.15629285569652868</c:v>
                </c:pt>
                <c:pt idx="5">
                  <c:v>0.15882797667000492</c:v>
                </c:pt>
                <c:pt idx="6">
                  <c:v>0.15141438094770529</c:v>
                </c:pt>
                <c:pt idx="7">
                  <c:v>0.15610290850441896</c:v>
                </c:pt>
                <c:pt idx="8">
                  <c:v>0.16351603848560597</c:v>
                </c:pt>
                <c:pt idx="9">
                  <c:v>0.16756454869659376</c:v>
                </c:pt>
                <c:pt idx="10">
                  <c:v>0.16865467017258007</c:v>
                </c:pt>
                <c:pt idx="11">
                  <c:v>0.16160974765717293</c:v>
                </c:pt>
                <c:pt idx="12">
                  <c:v>0.17371815738684718</c:v>
                </c:pt>
                <c:pt idx="13">
                  <c:v>0.17</c:v>
                </c:pt>
                <c:pt idx="14">
                  <c:v>0.16719537920816319</c:v>
                </c:pt>
                <c:pt idx="15">
                  <c:v>0.16877942882998723</c:v>
                </c:pt>
                <c:pt idx="16">
                  <c:v>0.1725732217019405</c:v>
                </c:pt>
                <c:pt idx="17">
                  <c:v>0.18000202699913526</c:v>
                </c:pt>
                <c:pt idx="18">
                  <c:v>0.19309845861486744</c:v>
                </c:pt>
                <c:pt idx="19">
                  <c:v>0.19900000000000001</c:v>
                </c:pt>
                <c:pt idx="20">
                  <c:v>0.19600000000000001</c:v>
                </c:pt>
                <c:pt idx="21">
                  <c:v>0.192</c:v>
                </c:pt>
              </c:numCache>
            </c:numRef>
          </c:val>
        </c:ser>
        <c:gapWidth val="70"/>
        <c:overlap val="-27"/>
        <c:axId val="72324992"/>
        <c:axId val="72326528"/>
      </c:barChart>
      <c:catAx>
        <c:axId val="723249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326528"/>
        <c:crosses val="autoZero"/>
        <c:auto val="1"/>
        <c:lblAlgn val="ctr"/>
        <c:lblOffset val="100"/>
      </c:catAx>
      <c:valAx>
        <c:axId val="72326528"/>
        <c:scaling>
          <c:orientation val="minMax"/>
          <c:min val="0.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32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vert="horz"/>
          <a:lstStyle/>
          <a:p>
            <a:pPr algn="l">
              <a:defRPr/>
            </a:pPr>
            <a:r>
              <a:rPr lang="en-US" sz="1800" b="1" i="0" u="none" strike="noStrike" baseline="0" noProof="0" dirty="0" smtClean="0">
                <a:effectLst/>
              </a:rPr>
              <a:t>Central Government Primary Expenditure</a:t>
            </a:r>
          </a:p>
          <a:p>
            <a:pPr algn="l">
              <a:defRPr/>
            </a:pPr>
            <a:r>
              <a:rPr lang="en-US" b="0" i="1" dirty="0" smtClean="0"/>
              <a:t>(% of GDP)</a:t>
            </a:r>
            <a:endParaRPr lang="en-US" b="0" i="1" dirty="0"/>
          </a:p>
        </c:rich>
      </c:tx>
      <c:layout>
        <c:manualLayout>
          <c:xMode val="edge"/>
          <c:yMode val="edge"/>
          <c:x val="2.9987922705314519E-4"/>
          <c:y val="2.6009259259259492E-3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gapWidth val="50"/>
        <c:axId val="72387200"/>
        <c:axId val="80553472"/>
      </c:barChart>
      <c:catAx>
        <c:axId val="72387200"/>
        <c:scaling>
          <c:orientation val="minMax"/>
        </c:scaling>
        <c:axPos val="b"/>
        <c:numFmt formatCode="0000" sourceLinked="1"/>
        <c:tickLblPos val="nextTo"/>
        <c:spPr>
          <a:noFill/>
          <a:ln w="9525" cap="flat" cmpd="sng" algn="ctr">
            <a:solidFill>
              <a:srgbClr val="A6A6A6"/>
            </a:solidFill>
            <a:round/>
          </a:ln>
          <a:effectLst/>
        </c:spPr>
        <c:txPr>
          <a:bodyPr rot="-2700000"/>
          <a:lstStyle/>
          <a:p>
            <a:pPr>
              <a:defRPr/>
            </a:pPr>
            <a:endParaRPr lang="pt-BR"/>
          </a:p>
        </c:txPr>
        <c:crossAx val="80553472"/>
        <c:crosses val="autoZero"/>
        <c:auto val="1"/>
        <c:lblAlgn val="ctr"/>
        <c:lblOffset val="100"/>
      </c:catAx>
      <c:valAx>
        <c:axId val="80553472"/>
        <c:scaling>
          <c:orientation val="minMax"/>
          <c:max val="0.2"/>
          <c:min val="0.1"/>
        </c:scaling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tickLblPos val="nextTo"/>
        <c:spPr>
          <a:noFill/>
          <a:ln>
            <a:solidFill>
              <a:srgbClr val="A6A6A6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7238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lang="pt-BR" noProof="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2000" b="1" i="0" u="none" strike="noStrike" baseline="0" dirty="0" smtClean="0">
                <a:effectLst/>
              </a:rPr>
              <a:t>Receita Primária Líquida – Governo Central: 1997-2018 </a:t>
            </a:r>
          </a:p>
          <a:p>
            <a:pPr algn="l"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2000" b="0" i="1" u="none" strike="noStrike" baseline="0" dirty="0" smtClean="0">
                <a:effectLst/>
              </a:rPr>
              <a:t>(% do PIB)</a:t>
            </a:r>
            <a:endParaRPr lang="pt-BR" sz="2000" b="0" i="1" dirty="0"/>
          </a:p>
        </c:rich>
      </c:tx>
      <c:layout>
        <c:manualLayout>
          <c:xMode val="edge"/>
          <c:yMode val="edge"/>
          <c:x val="4.671083481634959E-4"/>
          <c:y val="0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6.8544007225161505E-2"/>
          <c:y val="0.20668918429811778"/>
          <c:w val="0.91008138404928551"/>
          <c:h val="0.68123756829612159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dPt>
            <c:idx val="2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21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2057332301441809E-16"/>
                  <c:y val="-6.360115474566140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1.2057332301441809E-16"/>
                  <c:y val="-2.890961579348245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Plan1!$A$2:$A$23</c:f>
              <c:numCache>
                <c:formatCode>General</c:formatCode>
                <c:ptCount val="22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</c:numCache>
            </c:numRef>
          </c:cat>
          <c:val>
            <c:numRef>
              <c:f>Plan1!$B$2:$B$23</c:f>
              <c:numCache>
                <c:formatCode>0.0%</c:formatCode>
                <c:ptCount val="22"/>
                <c:pt idx="0">
                  <c:v>0.141550554071771</c:v>
                </c:pt>
                <c:pt idx="1">
                  <c:v>0.15599315628686225</c:v>
                </c:pt>
                <c:pt idx="2">
                  <c:v>0.16442252091867002</c:v>
                </c:pt>
                <c:pt idx="3">
                  <c:v>0.16542038048964774</c:v>
                </c:pt>
                <c:pt idx="4">
                  <c:v>0.17281347889821341</c:v>
                </c:pt>
                <c:pt idx="5">
                  <c:v>0.18003799476339596</c:v>
                </c:pt>
                <c:pt idx="6">
                  <c:v>0.17416244660266536</c:v>
                </c:pt>
                <c:pt idx="7">
                  <c:v>0.18130602163758047</c:v>
                </c:pt>
                <c:pt idx="8">
                  <c:v>0.18778285128589925</c:v>
                </c:pt>
                <c:pt idx="9">
                  <c:v>0.18779664782883873</c:v>
                </c:pt>
                <c:pt idx="10">
                  <c:v>0.18984761745404063</c:v>
                </c:pt>
                <c:pt idx="11">
                  <c:v>0.18916209948962528</c:v>
                </c:pt>
                <c:pt idx="12">
                  <c:v>0.18555012656630343</c:v>
                </c:pt>
                <c:pt idx="13">
                  <c:v>0.18300000000000016</c:v>
                </c:pt>
                <c:pt idx="14">
                  <c:v>0.18856544231743205</c:v>
                </c:pt>
                <c:pt idx="15">
                  <c:v>0.18453567396839671</c:v>
                </c:pt>
                <c:pt idx="16">
                  <c:v>0.18701416542740379</c:v>
                </c:pt>
                <c:pt idx="17">
                  <c:v>0.1770238713090381</c:v>
                </c:pt>
                <c:pt idx="18">
                  <c:v>0.17383432020903011</c:v>
                </c:pt>
                <c:pt idx="19">
                  <c:v>0.1736294623447103</c:v>
                </c:pt>
                <c:pt idx="20">
                  <c:v>0.17200000000000001</c:v>
                </c:pt>
                <c:pt idx="21">
                  <c:v>0.17</c:v>
                </c:pt>
              </c:numCache>
            </c:numRef>
          </c:val>
        </c:ser>
        <c:gapWidth val="70"/>
        <c:overlap val="-27"/>
        <c:axId val="82223872"/>
        <c:axId val="82225408"/>
      </c:barChart>
      <c:catAx>
        <c:axId val="822238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2225408"/>
        <c:crosses val="autoZero"/>
        <c:auto val="1"/>
        <c:lblAlgn val="ctr"/>
        <c:lblOffset val="100"/>
      </c:catAx>
      <c:valAx>
        <c:axId val="82225408"/>
        <c:scaling>
          <c:orientation val="minMax"/>
          <c:min val="0.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2223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lang="pt-BR" sz="2000" b="0" i="0" u="none" strike="noStrike" kern="1200" spc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2000" b="1" i="0" baseline="0" noProof="0" dirty="0" smtClean="0">
                <a:effectLst/>
              </a:rPr>
              <a:t>Despesas com controle de fluxo discricionárias</a:t>
            </a:r>
            <a:endParaRPr lang="pt-BR" sz="2000" noProof="0" dirty="0" smtClean="0">
              <a:effectLst/>
            </a:endParaRPr>
          </a:p>
          <a:p>
            <a:pPr algn="l">
              <a:defRPr lang="pt-BR" sz="2000" b="0" i="0" u="none" strike="noStrike" kern="1200" spc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2000" b="0" i="1" baseline="0" noProof="0" dirty="0" smtClean="0">
                <a:effectLst/>
              </a:rPr>
              <a:t>(acumulado em 12 meses  - preços de set/17 – R$ bilhões)</a:t>
            </a:r>
            <a:endParaRPr lang="pt-BR" sz="2000" noProof="0" dirty="0">
              <a:effectLst/>
            </a:endParaRPr>
          </a:p>
        </c:rich>
      </c:tx>
      <c:layout>
        <c:manualLayout>
          <c:xMode val="edge"/>
          <c:yMode val="edge"/>
          <c:x val="1.1659583657318614E-3"/>
          <c:y val="0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1"/>
          <c:order val="0"/>
          <c:spPr>
            <a:solidFill>
              <a:schemeClr val="tx2"/>
            </a:solidFill>
            <a:ln>
              <a:noFill/>
            </a:ln>
            <a:effectLst/>
          </c:spPr>
          <c:dPt>
            <c:idx val="7"/>
            <c:spPr>
              <a:solidFill>
                <a:srgbClr val="900000"/>
              </a:solidFill>
              <a:ln>
                <a:noFill/>
              </a:ln>
              <a:effectLst/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Plan1!$A$1:$A$8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Plan1!$B$1:$B$8</c:f>
              <c:numCache>
                <c:formatCode>General</c:formatCode>
                <c:ptCount val="8"/>
                <c:pt idx="0">
                  <c:v>145.69999999999999</c:v>
                </c:pt>
                <c:pt idx="1">
                  <c:v>149.9</c:v>
                </c:pt>
                <c:pt idx="2">
                  <c:v>163.69999999999999</c:v>
                </c:pt>
                <c:pt idx="3">
                  <c:v>177.2</c:v>
                </c:pt>
                <c:pt idx="4">
                  <c:v>204.8</c:v>
                </c:pt>
                <c:pt idx="5">
                  <c:v>166</c:v>
                </c:pt>
                <c:pt idx="6">
                  <c:v>152</c:v>
                </c:pt>
                <c:pt idx="7">
                  <c:v>118.3</c:v>
                </c:pt>
              </c:numCache>
            </c:numRef>
          </c:val>
        </c:ser>
        <c:gapWidth val="70"/>
        <c:axId val="82234368"/>
        <c:axId val="72643328"/>
      </c:barChart>
      <c:catAx>
        <c:axId val="822343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643328"/>
        <c:crosses val="autoZero"/>
        <c:auto val="1"/>
        <c:lblAlgn val="ctr"/>
        <c:lblOffset val="100"/>
      </c:catAx>
      <c:valAx>
        <c:axId val="726433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223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 algn="l">
              <a:defRPr sz="1800"/>
            </a:pPr>
            <a:r>
              <a:rPr lang="pt-BR" sz="1800" dirty="0" smtClean="0"/>
              <a:t>Evolução</a:t>
            </a:r>
            <a:r>
              <a:rPr lang="pt-BR" sz="1800" baseline="0" dirty="0" smtClean="0"/>
              <a:t> das Despesas em Relação ao Teto de Gastos</a:t>
            </a:r>
          </a:p>
          <a:p>
            <a:pPr algn="l">
              <a:defRPr sz="1800"/>
            </a:pPr>
            <a:r>
              <a:rPr lang="pt-BR" sz="1800" b="0" i="1" baseline="0" dirty="0" smtClean="0"/>
              <a:t>(%)</a:t>
            </a:r>
            <a:endParaRPr lang="pt-BR" sz="1800" b="0" i="1" dirty="0"/>
          </a:p>
        </c:rich>
      </c:tx>
      <c:layout>
        <c:manualLayout>
          <c:xMode val="edge"/>
          <c:yMode val="edge"/>
          <c:x val="1.2556794712928641E-3"/>
          <c:y val="0"/>
        </c:manualLayout>
      </c:layout>
    </c:title>
    <c:plotArea>
      <c:layout>
        <c:manualLayout>
          <c:layoutTarget val="inner"/>
          <c:xMode val="edge"/>
          <c:yMode val="edge"/>
          <c:x val="5.8541933323473384E-2"/>
          <c:y val="0.23749857004249844"/>
          <c:w val="0.8829161333530533"/>
          <c:h val="0.68913232297125371"/>
        </c:manualLayout>
      </c:layout>
      <c:barChart>
        <c:barDir val="col"/>
        <c:grouping val="stacked"/>
        <c:ser>
          <c:idx val="1"/>
          <c:order val="1"/>
          <c:tx>
            <c:strRef>
              <c:f>Plan1!$C$12</c:f>
              <c:strCache>
                <c:ptCount val="1"/>
                <c:pt idx="0">
                  <c:v>RGPS e RPPS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Plan1!$D$10:$M$10</c:f>
              <c:numCache>
                <c:formatCode>General</c:formatCod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</c:numCache>
            </c:numRef>
          </c:cat>
          <c:val>
            <c:numRef>
              <c:f>Plan1!$D$12:$M$12</c:f>
              <c:numCache>
                <c:formatCode>General</c:formatCode>
                <c:ptCount val="10"/>
                <c:pt idx="0">
                  <c:v>50.388911745492145</c:v>
                </c:pt>
                <c:pt idx="1">
                  <c:v>52.351214216491194</c:v>
                </c:pt>
                <c:pt idx="2">
                  <c:v>54.417694169462351</c:v>
                </c:pt>
                <c:pt idx="3">
                  <c:v>56.549721002504576</c:v>
                </c:pt>
                <c:pt idx="4">
                  <c:v>58.717978822694192</c:v>
                </c:pt>
                <c:pt idx="5">
                  <c:v>61.076539263067104</c:v>
                </c:pt>
                <c:pt idx="6">
                  <c:v>63.542772563729521</c:v>
                </c:pt>
                <c:pt idx="7">
                  <c:v>66.123422918583671</c:v>
                </c:pt>
                <c:pt idx="8">
                  <c:v>68.81464982002376</c:v>
                </c:pt>
                <c:pt idx="9">
                  <c:v>71.62207246055435</c:v>
                </c:pt>
              </c:numCache>
            </c:numRef>
          </c:val>
        </c:ser>
        <c:ser>
          <c:idx val="2"/>
          <c:order val="2"/>
          <c:tx>
            <c:strRef>
              <c:f>Plan1!$C$13</c:f>
              <c:strCache>
                <c:ptCount val="1"/>
                <c:pt idx="0">
                  <c:v>BPC LOAS/RMV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Plan1!$D$10:$M$10</c:f>
              <c:numCache>
                <c:formatCode>General</c:formatCod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</c:numCache>
            </c:numRef>
          </c:cat>
          <c:val>
            <c:numRef>
              <c:f>Plan1!$D$13:$M$13</c:f>
              <c:numCache>
                <c:formatCode>General</c:formatCode>
                <c:ptCount val="10"/>
                <c:pt idx="0">
                  <c:v>4.1702243177042329</c:v>
                </c:pt>
                <c:pt idx="1">
                  <c:v>4.3697599151237121</c:v>
                </c:pt>
                <c:pt idx="2">
                  <c:v>4.6034597504585459</c:v>
                </c:pt>
                <c:pt idx="3">
                  <c:v>4.8861949281958754</c:v>
                </c:pt>
                <c:pt idx="4">
                  <c:v>5.1788755343241304</c:v>
                </c:pt>
                <c:pt idx="5">
                  <c:v>5.5116195546904052</c:v>
                </c:pt>
                <c:pt idx="6">
                  <c:v>5.8612256923219954</c:v>
                </c:pt>
                <c:pt idx="7">
                  <c:v>6.2302230814860682</c:v>
                </c:pt>
                <c:pt idx="8">
                  <c:v>6.6175282524366956</c:v>
                </c:pt>
                <c:pt idx="9">
                  <c:v>7.0239138198638855</c:v>
                </c:pt>
              </c:numCache>
            </c:numRef>
          </c:val>
        </c:ser>
        <c:ser>
          <c:idx val="3"/>
          <c:order val="3"/>
          <c:tx>
            <c:strRef>
              <c:f>Plan1!$C$14</c:f>
              <c:strCache>
                <c:ptCount val="1"/>
                <c:pt idx="0">
                  <c:v>Demais despesas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Plan1!$D$10:$M$10</c:f>
              <c:numCache>
                <c:formatCode>General</c:formatCod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</c:numCache>
            </c:numRef>
          </c:cat>
          <c:val>
            <c:numRef>
              <c:f>Plan1!$D$14:$M$14</c:f>
              <c:numCache>
                <c:formatCode>General</c:formatCode>
                <c:ptCount val="10"/>
                <c:pt idx="0">
                  <c:v>45.440863936803595</c:v>
                </c:pt>
                <c:pt idx="1">
                  <c:v>43.715458290850187</c:v>
                </c:pt>
                <c:pt idx="2">
                  <c:v>42.326377233193732</c:v>
                </c:pt>
                <c:pt idx="3">
                  <c:v>41.038025566512907</c:v>
                </c:pt>
                <c:pt idx="4">
                  <c:v>39.825791987660772</c:v>
                </c:pt>
                <c:pt idx="5">
                  <c:v>38.533174061476295</c:v>
                </c:pt>
                <c:pt idx="6">
                  <c:v>37.220921509879112</c:v>
                </c:pt>
                <c:pt idx="7">
                  <c:v>35.910098943425631</c:v>
                </c:pt>
                <c:pt idx="8">
                  <c:v>34.597036018932364</c:v>
                </c:pt>
                <c:pt idx="9">
                  <c:v>33.270734061590645</c:v>
                </c:pt>
              </c:numCache>
            </c:numRef>
          </c:val>
        </c:ser>
        <c:dLbls>
          <c:showVal val="1"/>
        </c:dLbls>
        <c:gapWidth val="50"/>
        <c:overlap val="100"/>
        <c:axId val="82942976"/>
        <c:axId val="82952960"/>
      </c:barChart>
      <c:lineChart>
        <c:grouping val="standard"/>
        <c:ser>
          <c:idx val="4"/>
          <c:order val="4"/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pt-B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Plan1!$D$15:$M$15</c:f>
              <c:numCache>
                <c:formatCode>General</c:formatCode>
                <c:ptCount val="10"/>
                <c:pt idx="0">
                  <c:v>100</c:v>
                </c:pt>
                <c:pt idx="1">
                  <c:v>100.4364324224638</c:v>
                </c:pt>
                <c:pt idx="2">
                  <c:v>101.34753115311543</c:v>
                </c:pt>
                <c:pt idx="3">
                  <c:v>102.47394149721342</c:v>
                </c:pt>
                <c:pt idx="4">
                  <c:v>103.72264634467908</c:v>
                </c:pt>
                <c:pt idx="5">
                  <c:v>105.12133287923288</c:v>
                </c:pt>
                <c:pt idx="6">
                  <c:v>106.62491976593112</c:v>
                </c:pt>
                <c:pt idx="7">
                  <c:v>108.26374494349668</c:v>
                </c:pt>
                <c:pt idx="8">
                  <c:v>110.0292140913935</c:v>
                </c:pt>
                <c:pt idx="9">
                  <c:v>111.91672034201022</c:v>
                </c:pt>
              </c:numCache>
            </c:numRef>
          </c:val>
        </c:ser>
        <c:marker val="1"/>
        <c:axId val="82942976"/>
        <c:axId val="82952960"/>
      </c:lineChart>
      <c:lineChart>
        <c:grouping val="standard"/>
        <c:ser>
          <c:idx val="0"/>
          <c:order val="0"/>
          <c:tx>
            <c:strRef>
              <c:f>Plan1!$C$11</c:f>
              <c:strCache>
                <c:ptCount val="1"/>
                <c:pt idx="0">
                  <c:v>100% teto de gastos</c:v>
                </c:pt>
              </c:strCache>
            </c:strRef>
          </c:tx>
          <c:spPr>
            <a:ln w="38100" cap="rnd">
              <a:solidFill>
                <a:srgbClr val="9000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Plan1!$D$10:$M$10</c:f>
              <c:numCache>
                <c:formatCode>General</c:formatCod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</c:numCache>
            </c:numRef>
          </c:cat>
          <c:val>
            <c:numRef>
              <c:f>Plan1!$D$11:$M$11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</c:ser>
        <c:dLbls>
          <c:showVal val="1"/>
        </c:dLbls>
        <c:marker val="1"/>
        <c:axId val="82956288"/>
        <c:axId val="82954496"/>
      </c:lineChart>
      <c:catAx>
        <c:axId val="829429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pt-BR"/>
          </a:p>
        </c:txPr>
        <c:crossAx val="82952960"/>
        <c:crosses val="autoZero"/>
        <c:auto val="1"/>
        <c:lblAlgn val="ctr"/>
        <c:lblOffset val="100"/>
      </c:catAx>
      <c:valAx>
        <c:axId val="8295296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pt-BR"/>
          </a:p>
        </c:txPr>
        <c:crossAx val="82942976"/>
        <c:crosses val="autoZero"/>
        <c:crossBetween val="between"/>
      </c:valAx>
      <c:valAx>
        <c:axId val="82954496"/>
        <c:scaling>
          <c:orientation val="minMax"/>
        </c:scaling>
        <c:axPos val="r"/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pt-BR"/>
          </a:p>
        </c:txPr>
        <c:crossAx val="82956288"/>
        <c:crosses val="max"/>
        <c:crossBetween val="between"/>
      </c:valAx>
      <c:catAx>
        <c:axId val="82956288"/>
        <c:scaling>
          <c:orientation val="minMax"/>
        </c:scaling>
        <c:delete val="1"/>
        <c:axPos val="b"/>
        <c:numFmt formatCode="General" sourceLinked="1"/>
        <c:tickLblPos val="none"/>
        <c:crossAx val="82954496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"/>
          <c:y val="0.13232403048881242"/>
          <c:w val="0.77535269371507465"/>
          <c:h val="5.5163523584765763E-2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 sz="14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2000" b="0" i="0" u="none" strike="noStrike" kern="1200" spc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2000" b="1" noProof="0" dirty="0"/>
              <a:t>Gastos </a:t>
            </a:r>
            <a:r>
              <a:rPr lang="pt-BR" sz="2000" b="1" noProof="0" dirty="0" smtClean="0"/>
              <a:t>Previdenciários Totais </a:t>
            </a:r>
            <a:r>
              <a:rPr lang="pt-BR" sz="2000" b="1" noProof="0" dirty="0"/>
              <a:t>x Razão de Dependência</a:t>
            </a:r>
          </a:p>
        </c:rich>
      </c:tx>
      <c:layout>
        <c:manualLayout>
          <c:xMode val="edge"/>
          <c:yMode val="edge"/>
          <c:x val="8.7882363142427312E-5"/>
          <c:y val="1.3559322033898299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9.0154154778678719E-2"/>
          <c:y val="0.12497310118843866"/>
          <c:w val="0.85471430940997473"/>
          <c:h val="0.67043427198718863"/>
        </c:manualLayout>
      </c:layout>
      <c:scatterChart>
        <c:scatterStyle val="lineMarker"/>
        <c:ser>
          <c:idx val="0"/>
          <c:order val="0"/>
          <c:tx>
            <c:strRef>
              <c:f>Plan1!$B$1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32"/>
            <c:marker>
              <c:symbol val="circle"/>
              <c:size val="9"/>
              <c:spPr>
                <a:solidFill>
                  <a:srgbClr val="90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</c:dPt>
          <c:trendline>
            <c:spPr>
              <a:ln w="34925" cap="rnd">
                <a:solidFill>
                  <a:srgbClr val="900000"/>
                </a:solidFill>
                <a:prstDash val="sysDot"/>
              </a:ln>
              <a:effectLst/>
            </c:spPr>
            <c:trendlineType val="linear"/>
          </c:trendline>
          <c:xVal>
            <c:numRef>
              <c:f>Plan1!$A$2:$A$36</c:f>
              <c:numCache>
                <c:formatCode>General</c:formatCode>
                <c:ptCount val="35"/>
                <c:pt idx="0">
                  <c:v>0.11436391465614155</c:v>
                </c:pt>
                <c:pt idx="1">
                  <c:v>0.23131038508210097</c:v>
                </c:pt>
                <c:pt idx="2">
                  <c:v>0.19771100715960493</c:v>
                </c:pt>
                <c:pt idx="3">
                  <c:v>0.17895111800273619</c:v>
                </c:pt>
                <c:pt idx="4">
                  <c:v>0.25053257508730381</c:v>
                </c:pt>
                <c:pt idx="5">
                  <c:v>0.26022448675190907</c:v>
                </c:pt>
                <c:pt idx="6">
                  <c:v>0.21131066667506021</c:v>
                </c:pt>
                <c:pt idx="7">
                  <c:v>0.25568960440708555</c:v>
                </c:pt>
                <c:pt idx="8">
                  <c:v>0.22145417407943571</c:v>
                </c:pt>
                <c:pt idx="9">
                  <c:v>0.27486598271751145</c:v>
                </c:pt>
                <c:pt idx="10">
                  <c:v>0.30701148735638606</c:v>
                </c:pt>
                <c:pt idx="11">
                  <c:v>0.30296569999740963</c:v>
                </c:pt>
                <c:pt idx="12">
                  <c:v>0.32779108977531846</c:v>
                </c:pt>
                <c:pt idx="13">
                  <c:v>0.29127565192252991</c:v>
                </c:pt>
                <c:pt idx="14">
                  <c:v>0.24716001429795578</c:v>
                </c:pt>
                <c:pt idx="15">
                  <c:v>0.30790045928977094</c:v>
                </c:pt>
                <c:pt idx="16">
                  <c:v>0.21048560216831821</c:v>
                </c:pt>
                <c:pt idx="17">
                  <c:v>0.34618435071318526</c:v>
                </c:pt>
                <c:pt idx="18">
                  <c:v>0.1293494066491554</c:v>
                </c:pt>
                <c:pt idx="19">
                  <c:v>0.21983475657092194</c:v>
                </c:pt>
                <c:pt idx="20">
                  <c:v>0.28880457484110206</c:v>
                </c:pt>
                <c:pt idx="21">
                  <c:v>0.28479385038169125</c:v>
                </c:pt>
                <c:pt idx="22">
                  <c:v>0.30713363448261161</c:v>
                </c:pt>
                <c:pt idx="23">
                  <c:v>0.46961199266835207</c:v>
                </c:pt>
                <c:pt idx="24">
                  <c:v>0.35516015333977957</c:v>
                </c:pt>
                <c:pt idx="25">
                  <c:v>0.30406342271850012</c:v>
                </c:pt>
                <c:pt idx="26">
                  <c:v>0.34885586421671738</c:v>
                </c:pt>
                <c:pt idx="27">
                  <c:v>0.24127900790424042</c:v>
                </c:pt>
                <c:pt idx="28">
                  <c:v>0.28649991362609972</c:v>
                </c:pt>
                <c:pt idx="29">
                  <c:v>0.34717135038883989</c:v>
                </c:pt>
                <c:pt idx="30">
                  <c:v>0.30431347920245883</c:v>
                </c:pt>
                <c:pt idx="31">
                  <c:v>0.33847174471638181</c:v>
                </c:pt>
                <c:pt idx="32">
                  <c:v>0.12918321431733246</c:v>
                </c:pt>
                <c:pt idx="33">
                  <c:v>0.36058088956406448</c:v>
                </c:pt>
                <c:pt idx="34">
                  <c:v>0.37856546077661607</c:v>
                </c:pt>
              </c:numCache>
            </c:numRef>
          </c:xVal>
          <c:yVal>
            <c:numRef>
              <c:f>Plan1!$B$2:$B$36</c:f>
              <c:numCache>
                <c:formatCode>General</c:formatCode>
                <c:ptCount val="35"/>
                <c:pt idx="0">
                  <c:v>1.8370309836346001E-2</c:v>
                </c:pt>
                <c:pt idx="1">
                  <c:v>2.1362502430708988E-2</c:v>
                </c:pt>
                <c:pt idx="2">
                  <c:v>2.2379391106662011E-2</c:v>
                </c:pt>
                <c:pt idx="3">
                  <c:v>3.2302371027257012E-2</c:v>
                </c:pt>
                <c:pt idx="4">
                  <c:v>3.5082443571001001E-2</c:v>
                </c:pt>
                <c:pt idx="5">
                  <c:v>4.3130704225352007E-2</c:v>
                </c:pt>
                <c:pt idx="6">
                  <c:v>4.7819062899682012E-2</c:v>
                </c:pt>
                <c:pt idx="7">
                  <c:v>4.8567228388639E-2</c:v>
                </c:pt>
                <c:pt idx="8">
                  <c:v>5.2540636368886014E-2</c:v>
                </c:pt>
                <c:pt idx="9">
                  <c:v>5.4309809581283001E-2</c:v>
                </c:pt>
                <c:pt idx="10">
                  <c:v>5.4563331424747119E-2</c:v>
                </c:pt>
                <c:pt idx="11">
                  <c:v>5.6104372250262942E-2</c:v>
                </c:pt>
                <c:pt idx="12">
                  <c:v>6.2117874306622058E-2</c:v>
                </c:pt>
                <c:pt idx="13">
                  <c:v>6.5629439189885008E-2</c:v>
                </c:pt>
                <c:pt idx="14">
                  <c:v>6.7169041824440084E-2</c:v>
                </c:pt>
                <c:pt idx="15">
                  <c:v>6.8894648766969005E-2</c:v>
                </c:pt>
                <c:pt idx="16">
                  <c:v>6.9528207142399004E-2</c:v>
                </c:pt>
                <c:pt idx="17">
                  <c:v>7.3779005172468978E-2</c:v>
                </c:pt>
                <c:pt idx="18">
                  <c:v>7.5433084325311123E-2</c:v>
                </c:pt>
                <c:pt idx="19">
                  <c:v>7.7219869775943001E-2</c:v>
                </c:pt>
                <c:pt idx="20">
                  <c:v>8.8681500298650143E-2</c:v>
                </c:pt>
                <c:pt idx="21">
                  <c:v>9.9715349152275229E-2</c:v>
                </c:pt>
                <c:pt idx="22">
                  <c:v>0.10174157650846002</c:v>
                </c:pt>
                <c:pt idx="23">
                  <c:v>0.10206373981590008</c:v>
                </c:pt>
                <c:pt idx="24">
                  <c:v>0.1028313747721801</c:v>
                </c:pt>
                <c:pt idx="25">
                  <c:v>0.10489235200850008</c:v>
                </c:pt>
                <c:pt idx="26">
                  <c:v>0.10565147399764002</c:v>
                </c:pt>
                <c:pt idx="27">
                  <c:v>0.10817205801612013</c:v>
                </c:pt>
                <c:pt idx="28">
                  <c:v>0.11394840874801999</c:v>
                </c:pt>
                <c:pt idx="29">
                  <c:v>0.13041373058633049</c:v>
                </c:pt>
                <c:pt idx="30">
                  <c:v>0.13246215601018999</c:v>
                </c:pt>
                <c:pt idx="31">
                  <c:v>0.13769449656884999</c:v>
                </c:pt>
                <c:pt idx="32">
                  <c:v>0.13</c:v>
                </c:pt>
                <c:pt idx="33">
                  <c:v>0.14547471206618001</c:v>
                </c:pt>
                <c:pt idx="34">
                  <c:v>0.15845663968707027</c:v>
                </c:pt>
              </c:numCache>
            </c:numRef>
          </c:yVal>
        </c:ser>
        <c:axId val="126293504"/>
        <c:axId val="126295424"/>
      </c:scatterChart>
      <c:valAx>
        <c:axId val="126293504"/>
        <c:scaling>
          <c:orientation val="minMax"/>
          <c:min val="0.1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 b="1"/>
                  <a:t>Razão de Dependência (pop. Acima de 65 / pop. 20-64)</a:t>
                </a:r>
              </a:p>
            </c:rich>
          </c:tx>
          <c:layout>
            <c:manualLayout>
              <c:xMode val="edge"/>
              <c:yMode val="edge"/>
              <c:x val="0.25937682067377332"/>
              <c:y val="0.88762045953387914"/>
            </c:manualLayout>
          </c:layout>
          <c:spPr>
            <a:noFill/>
            <a:ln>
              <a:noFill/>
            </a:ln>
            <a:effectLst/>
          </c:spPr>
        </c:title>
        <c:numFmt formatCode="0%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6295424"/>
        <c:crosses val="autoZero"/>
        <c:crossBetween val="midCat"/>
      </c:valAx>
      <c:valAx>
        <c:axId val="126295424"/>
        <c:scaling>
          <c:orientation val="minMax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 b="1"/>
                  <a:t>Gasto Público com Previdência (% PIB)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%" sourceLinked="0"/>
        <c:majorTickMark val="none"/>
        <c:tickLblPos val="nextTo"/>
        <c:spPr>
          <a:solidFill>
            <a:srgbClr val="FFFFFE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62935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pt-BR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 smtClean="0"/>
              <a:t>Demanda Final </a:t>
            </a:r>
          </a:p>
          <a:p>
            <a:pPr algn="l"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2000" b="0" dirty="0" smtClean="0"/>
              <a:t>(PIB excluindo exportações líquidas e estoques)</a:t>
            </a:r>
          </a:p>
          <a:p>
            <a:pPr algn="l"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2000" b="0" i="1" dirty="0" smtClean="0"/>
              <a:t>(série com</a:t>
            </a:r>
            <a:r>
              <a:rPr lang="pt-BR" sz="2000" b="0" i="1" baseline="0" dirty="0" smtClean="0"/>
              <a:t> ajuste sazonal, anualizada)</a:t>
            </a:r>
            <a:endParaRPr lang="pt-BR" sz="2000" b="0" i="1" dirty="0"/>
          </a:p>
        </c:rich>
      </c:tx>
      <c:layout>
        <c:manualLayout>
          <c:xMode val="edge"/>
          <c:yMode val="edge"/>
          <c:x val="1.2509744149380624E-3"/>
          <c:y val="0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3215434260652107E-2"/>
          <c:y val="0.24640955482876711"/>
          <c:w val="0.90513964057624996"/>
          <c:h val="0.64050340076233858"/>
        </c:manualLayout>
      </c:layout>
      <c:lineChart>
        <c:grouping val="standard"/>
        <c:ser>
          <c:idx val="0"/>
          <c:order val="0"/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Plan1!$A$31:$A$47</c:f>
              <c:strCache>
                <c:ptCount val="17"/>
                <c:pt idx="0">
                  <c:v>2T13</c:v>
                </c:pt>
                <c:pt idx="1">
                  <c:v>3T13</c:v>
                </c:pt>
                <c:pt idx="2">
                  <c:v>4T13</c:v>
                </c:pt>
                <c:pt idx="3">
                  <c:v>1T14</c:v>
                </c:pt>
                <c:pt idx="4">
                  <c:v>2T14</c:v>
                </c:pt>
                <c:pt idx="5">
                  <c:v>3T14</c:v>
                </c:pt>
                <c:pt idx="6">
                  <c:v>4T14</c:v>
                </c:pt>
                <c:pt idx="7">
                  <c:v>1T15</c:v>
                </c:pt>
                <c:pt idx="8">
                  <c:v>2T15</c:v>
                </c:pt>
                <c:pt idx="9">
                  <c:v>3T15</c:v>
                </c:pt>
                <c:pt idx="10">
                  <c:v>4T15</c:v>
                </c:pt>
                <c:pt idx="11">
                  <c:v>1T16</c:v>
                </c:pt>
                <c:pt idx="12">
                  <c:v>2T16</c:v>
                </c:pt>
                <c:pt idx="13">
                  <c:v>3T16</c:v>
                </c:pt>
                <c:pt idx="14">
                  <c:v>4T16</c:v>
                </c:pt>
                <c:pt idx="15">
                  <c:v>1T17</c:v>
                </c:pt>
                <c:pt idx="16">
                  <c:v>2T17</c:v>
                </c:pt>
              </c:strCache>
            </c:strRef>
          </c:cat>
          <c:val>
            <c:numRef>
              <c:f>Plan1!$G$31:$G$47</c:f>
              <c:numCache>
                <c:formatCode>General</c:formatCode>
                <c:ptCount val="17"/>
                <c:pt idx="0">
                  <c:v>7.8008754057663984E-2</c:v>
                </c:pt>
                <c:pt idx="1">
                  <c:v>2.4475528678180172E-2</c:v>
                </c:pt>
                <c:pt idx="2">
                  <c:v>-3.390397500471324E-3</c:v>
                </c:pt>
                <c:pt idx="3">
                  <c:v>2.9926629720070208E-2</c:v>
                </c:pt>
                <c:pt idx="4">
                  <c:v>-4.5479196821032963E-2</c:v>
                </c:pt>
                <c:pt idx="5">
                  <c:v>-6.99631500316356E-3</c:v>
                </c:pt>
                <c:pt idx="6">
                  <c:v>2.5684053144750418E-2</c:v>
                </c:pt>
                <c:pt idx="7">
                  <c:v>-7.8702618306215666E-2</c:v>
                </c:pt>
                <c:pt idx="8">
                  <c:v>-0.1199807460138726</c:v>
                </c:pt>
                <c:pt idx="9">
                  <c:v>-6.9128070019141508E-2</c:v>
                </c:pt>
                <c:pt idx="10">
                  <c:v>-6.0495572526742092E-2</c:v>
                </c:pt>
                <c:pt idx="11">
                  <c:v>-3.5080619024475387E-2</c:v>
                </c:pt>
                <c:pt idx="12">
                  <c:v>-2.8132938492966952E-2</c:v>
                </c:pt>
                <c:pt idx="13">
                  <c:v>-3.2023916408157299E-2</c:v>
                </c:pt>
                <c:pt idx="14">
                  <c:v>-1.7360366904858759E-2</c:v>
                </c:pt>
                <c:pt idx="15">
                  <c:v>-1.2174739686280803E-2</c:v>
                </c:pt>
                <c:pt idx="16">
                  <c:v>2.3507468538165772E-2</c:v>
                </c:pt>
              </c:numCache>
            </c:numRef>
          </c:val>
        </c:ser>
        <c:marker val="1"/>
        <c:axId val="83149952"/>
        <c:axId val="83151488"/>
      </c:lineChart>
      <c:catAx>
        <c:axId val="83149952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3151488"/>
        <c:crosses val="autoZero"/>
        <c:auto val="1"/>
        <c:lblAlgn val="ctr"/>
        <c:lblOffset val="100"/>
      </c:catAx>
      <c:valAx>
        <c:axId val="83151488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314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>
                <a:solidFill>
                  <a:schemeClr val="tx1"/>
                </a:solidFill>
              </a:rPr>
              <a:t>PIB </a:t>
            </a:r>
            <a:r>
              <a:rPr lang="pt-BR" sz="2000" b="1" dirty="0" err="1">
                <a:solidFill>
                  <a:schemeClr val="tx1"/>
                </a:solidFill>
              </a:rPr>
              <a:t>vs</a:t>
            </a:r>
            <a:r>
              <a:rPr lang="pt-BR" sz="2000" b="1" dirty="0">
                <a:solidFill>
                  <a:schemeClr val="tx1"/>
                </a:solidFill>
              </a:rPr>
              <a:t> Confiança</a:t>
            </a:r>
          </a:p>
        </c:rich>
      </c:tx>
      <c:layout>
        <c:manualLayout>
          <c:xMode val="edge"/>
          <c:yMode val="edge"/>
          <c:x val="9.5886806793931355E-4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9247594050743747E-2"/>
          <c:y val="0.26569348364505935"/>
          <c:w val="0.8099352580927387"/>
          <c:h val="0.56779400461183771"/>
        </c:manualLayout>
      </c:layout>
      <c:lineChart>
        <c:grouping val="standard"/>
        <c:ser>
          <c:idx val="0"/>
          <c:order val="0"/>
          <c:tx>
            <c:v>Confiança FGV (4 trimestres à frente)</c:v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confianca!$P$11:$P$79</c:f>
              <c:numCache>
                <c:formatCode>mmm\-yy</c:formatCode>
                <c:ptCount val="69"/>
                <c:pt idx="0">
                  <c:v>36951</c:v>
                </c:pt>
                <c:pt idx="1">
                  <c:v>37043</c:v>
                </c:pt>
                <c:pt idx="2">
                  <c:v>37135</c:v>
                </c:pt>
                <c:pt idx="3">
                  <c:v>37226</c:v>
                </c:pt>
                <c:pt idx="4">
                  <c:v>37316</c:v>
                </c:pt>
                <c:pt idx="5">
                  <c:v>37408</c:v>
                </c:pt>
                <c:pt idx="6">
                  <c:v>37500</c:v>
                </c:pt>
                <c:pt idx="7">
                  <c:v>37591</c:v>
                </c:pt>
                <c:pt idx="8">
                  <c:v>37681</c:v>
                </c:pt>
                <c:pt idx="9">
                  <c:v>37773</c:v>
                </c:pt>
                <c:pt idx="10">
                  <c:v>37865</c:v>
                </c:pt>
                <c:pt idx="11">
                  <c:v>37956</c:v>
                </c:pt>
                <c:pt idx="12">
                  <c:v>38047</c:v>
                </c:pt>
                <c:pt idx="13">
                  <c:v>38139</c:v>
                </c:pt>
                <c:pt idx="14">
                  <c:v>38231</c:v>
                </c:pt>
                <c:pt idx="15">
                  <c:v>38322</c:v>
                </c:pt>
                <c:pt idx="16">
                  <c:v>38412</c:v>
                </c:pt>
                <c:pt idx="17">
                  <c:v>38504</c:v>
                </c:pt>
                <c:pt idx="18">
                  <c:v>38596</c:v>
                </c:pt>
                <c:pt idx="19">
                  <c:v>38687</c:v>
                </c:pt>
                <c:pt idx="20">
                  <c:v>38777</c:v>
                </c:pt>
                <c:pt idx="21">
                  <c:v>38869</c:v>
                </c:pt>
                <c:pt idx="22">
                  <c:v>38961</c:v>
                </c:pt>
                <c:pt idx="23">
                  <c:v>39052</c:v>
                </c:pt>
                <c:pt idx="24">
                  <c:v>39142</c:v>
                </c:pt>
                <c:pt idx="25">
                  <c:v>39234</c:v>
                </c:pt>
                <c:pt idx="26">
                  <c:v>39326</c:v>
                </c:pt>
                <c:pt idx="27">
                  <c:v>39417</c:v>
                </c:pt>
                <c:pt idx="28">
                  <c:v>39508</c:v>
                </c:pt>
                <c:pt idx="29">
                  <c:v>39600</c:v>
                </c:pt>
                <c:pt idx="30">
                  <c:v>39692</c:v>
                </c:pt>
                <c:pt idx="31">
                  <c:v>39783</c:v>
                </c:pt>
                <c:pt idx="32">
                  <c:v>39873</c:v>
                </c:pt>
                <c:pt idx="33">
                  <c:v>39965</c:v>
                </c:pt>
                <c:pt idx="34">
                  <c:v>40057</c:v>
                </c:pt>
                <c:pt idx="35">
                  <c:v>40148</c:v>
                </c:pt>
                <c:pt idx="36">
                  <c:v>40238</c:v>
                </c:pt>
                <c:pt idx="37">
                  <c:v>40330</c:v>
                </c:pt>
                <c:pt idx="38">
                  <c:v>40422</c:v>
                </c:pt>
                <c:pt idx="39">
                  <c:v>40513</c:v>
                </c:pt>
                <c:pt idx="40">
                  <c:v>40603</c:v>
                </c:pt>
                <c:pt idx="41">
                  <c:v>40695</c:v>
                </c:pt>
                <c:pt idx="42">
                  <c:v>40787</c:v>
                </c:pt>
                <c:pt idx="43">
                  <c:v>40878</c:v>
                </c:pt>
                <c:pt idx="44">
                  <c:v>40969</c:v>
                </c:pt>
                <c:pt idx="45">
                  <c:v>41061</c:v>
                </c:pt>
                <c:pt idx="46">
                  <c:v>41153</c:v>
                </c:pt>
                <c:pt idx="47">
                  <c:v>41244</c:v>
                </c:pt>
                <c:pt idx="48">
                  <c:v>41334</c:v>
                </c:pt>
                <c:pt idx="49">
                  <c:v>41426</c:v>
                </c:pt>
                <c:pt idx="50">
                  <c:v>41518</c:v>
                </c:pt>
                <c:pt idx="51">
                  <c:v>41609</c:v>
                </c:pt>
                <c:pt idx="52">
                  <c:v>41699</c:v>
                </c:pt>
                <c:pt idx="53">
                  <c:v>41791</c:v>
                </c:pt>
                <c:pt idx="54">
                  <c:v>41883</c:v>
                </c:pt>
                <c:pt idx="55">
                  <c:v>41974</c:v>
                </c:pt>
                <c:pt idx="56">
                  <c:v>42064</c:v>
                </c:pt>
                <c:pt idx="57">
                  <c:v>42156</c:v>
                </c:pt>
                <c:pt idx="58">
                  <c:v>42248</c:v>
                </c:pt>
                <c:pt idx="59">
                  <c:v>42339</c:v>
                </c:pt>
                <c:pt idx="60">
                  <c:v>42430</c:v>
                </c:pt>
                <c:pt idx="61">
                  <c:v>42522</c:v>
                </c:pt>
                <c:pt idx="62">
                  <c:v>42614</c:v>
                </c:pt>
                <c:pt idx="63">
                  <c:v>42705</c:v>
                </c:pt>
                <c:pt idx="64">
                  <c:v>42795</c:v>
                </c:pt>
                <c:pt idx="65">
                  <c:v>42887</c:v>
                </c:pt>
                <c:pt idx="66">
                  <c:v>42979</c:v>
                </c:pt>
                <c:pt idx="67">
                  <c:v>43070</c:v>
                </c:pt>
                <c:pt idx="68">
                  <c:v>43160</c:v>
                </c:pt>
              </c:numCache>
            </c:numRef>
          </c:cat>
          <c:val>
            <c:numRef>
              <c:f>confianca!$Q$7:$Q$75</c:f>
              <c:numCache>
                <c:formatCode>General</c:formatCode>
                <c:ptCount val="69"/>
                <c:pt idx="4">
                  <c:v>104.66666666666667</c:v>
                </c:pt>
                <c:pt idx="5">
                  <c:v>96.766666666666666</c:v>
                </c:pt>
                <c:pt idx="6">
                  <c:v>87.13333333333324</c:v>
                </c:pt>
                <c:pt idx="7">
                  <c:v>87.433333333333309</c:v>
                </c:pt>
                <c:pt idx="8">
                  <c:v>99.666666666666671</c:v>
                </c:pt>
                <c:pt idx="9">
                  <c:v>96.366666666666674</c:v>
                </c:pt>
                <c:pt idx="10">
                  <c:v>92.100000000000009</c:v>
                </c:pt>
                <c:pt idx="11">
                  <c:v>97.40000000000002</c:v>
                </c:pt>
                <c:pt idx="12">
                  <c:v>100.36666666666667</c:v>
                </c:pt>
                <c:pt idx="13">
                  <c:v>90.100000000000009</c:v>
                </c:pt>
                <c:pt idx="14">
                  <c:v>87.966666666666697</c:v>
                </c:pt>
                <c:pt idx="15">
                  <c:v>101.89999999999999</c:v>
                </c:pt>
                <c:pt idx="16">
                  <c:v>106.33333333333327</c:v>
                </c:pt>
                <c:pt idx="17">
                  <c:v>107.23333333333335</c:v>
                </c:pt>
                <c:pt idx="18">
                  <c:v>111.16666666666667</c:v>
                </c:pt>
                <c:pt idx="19">
                  <c:v>110.43333333333334</c:v>
                </c:pt>
                <c:pt idx="20">
                  <c:v>105.26666666666669</c:v>
                </c:pt>
                <c:pt idx="21">
                  <c:v>99.13333333333324</c:v>
                </c:pt>
                <c:pt idx="22">
                  <c:v>95.233333333333277</c:v>
                </c:pt>
                <c:pt idx="23">
                  <c:v>96.333333333333272</c:v>
                </c:pt>
                <c:pt idx="24">
                  <c:v>100.73333333333335</c:v>
                </c:pt>
                <c:pt idx="25">
                  <c:v>100.96666666666671</c:v>
                </c:pt>
                <c:pt idx="26">
                  <c:v>100.6</c:v>
                </c:pt>
                <c:pt idx="27">
                  <c:v>102.93333333333334</c:v>
                </c:pt>
                <c:pt idx="28">
                  <c:v>107.3</c:v>
                </c:pt>
                <c:pt idx="29">
                  <c:v>111.1</c:v>
                </c:pt>
                <c:pt idx="30">
                  <c:v>112.8</c:v>
                </c:pt>
                <c:pt idx="31">
                  <c:v>114.7</c:v>
                </c:pt>
                <c:pt idx="32">
                  <c:v>113.46666666666671</c:v>
                </c:pt>
                <c:pt idx="33">
                  <c:v>113.1</c:v>
                </c:pt>
                <c:pt idx="34">
                  <c:v>113.3</c:v>
                </c:pt>
                <c:pt idx="35">
                  <c:v>86.233333333333277</c:v>
                </c:pt>
                <c:pt idx="36">
                  <c:v>76.7</c:v>
                </c:pt>
                <c:pt idx="37">
                  <c:v>88.566666666666663</c:v>
                </c:pt>
                <c:pt idx="38">
                  <c:v>101.43333333333334</c:v>
                </c:pt>
                <c:pt idx="39">
                  <c:v>111.3</c:v>
                </c:pt>
                <c:pt idx="40">
                  <c:v>114.83333333333327</c:v>
                </c:pt>
                <c:pt idx="41">
                  <c:v>115.63333333333327</c:v>
                </c:pt>
                <c:pt idx="42">
                  <c:v>113.33333333333327</c:v>
                </c:pt>
                <c:pt idx="43">
                  <c:v>112.5</c:v>
                </c:pt>
                <c:pt idx="44">
                  <c:v>111.8</c:v>
                </c:pt>
                <c:pt idx="45">
                  <c:v>109.89999999999999</c:v>
                </c:pt>
                <c:pt idx="46">
                  <c:v>102.53333333333335</c:v>
                </c:pt>
                <c:pt idx="47">
                  <c:v>100.93333333333334</c:v>
                </c:pt>
                <c:pt idx="48">
                  <c:v>102.6</c:v>
                </c:pt>
                <c:pt idx="49">
                  <c:v>101.13333333333327</c:v>
                </c:pt>
                <c:pt idx="50">
                  <c:v>102.6</c:v>
                </c:pt>
                <c:pt idx="51">
                  <c:v>105.33333333333327</c:v>
                </c:pt>
                <c:pt idx="52">
                  <c:v>106.03333333333326</c:v>
                </c:pt>
                <c:pt idx="53">
                  <c:v>105.46666666666671</c:v>
                </c:pt>
                <c:pt idx="54">
                  <c:v>101.16666666666667</c:v>
                </c:pt>
                <c:pt idx="55">
                  <c:v>99.600000000000009</c:v>
                </c:pt>
                <c:pt idx="56">
                  <c:v>98.666666666666671</c:v>
                </c:pt>
                <c:pt idx="57">
                  <c:v>92.7</c:v>
                </c:pt>
                <c:pt idx="58">
                  <c:v>86.3</c:v>
                </c:pt>
                <c:pt idx="59">
                  <c:v>87</c:v>
                </c:pt>
                <c:pt idx="60">
                  <c:v>84.600000000000009</c:v>
                </c:pt>
                <c:pt idx="61">
                  <c:v>75.766666666666666</c:v>
                </c:pt>
                <c:pt idx="62">
                  <c:v>73.533333333333289</c:v>
                </c:pt>
                <c:pt idx="63">
                  <c:v>75.8</c:v>
                </c:pt>
                <c:pt idx="64">
                  <c:v>76.7</c:v>
                </c:pt>
                <c:pt idx="65">
                  <c:v>79.7</c:v>
                </c:pt>
                <c:pt idx="66">
                  <c:v>86.399999999999991</c:v>
                </c:pt>
                <c:pt idx="67">
                  <c:v>85.7</c:v>
                </c:pt>
                <c:pt idx="68">
                  <c:v>89.166666666666671</c:v>
                </c:pt>
              </c:numCache>
            </c:numRef>
          </c:val>
        </c:ser>
        <c:marker val="1"/>
        <c:axId val="82559360"/>
        <c:axId val="82560896"/>
      </c:lineChart>
      <c:lineChart>
        <c:grouping val="standard"/>
        <c:ser>
          <c:idx val="1"/>
          <c:order val="1"/>
          <c:tx>
            <c:v>PIB</c:v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confianca!$S$11:$S$79</c:f>
              <c:numCache>
                <c:formatCode>_(* #,##0.00_);_(* \(#,##0.00\);_(* "-"??_);_(@_)</c:formatCode>
                <c:ptCount val="69"/>
                <c:pt idx="0">
                  <c:v>113.48701599296002</c:v>
                </c:pt>
                <c:pt idx="1">
                  <c:v>112.991347696161</c:v>
                </c:pt>
                <c:pt idx="2">
                  <c:v>112.143443551828</c:v>
                </c:pt>
                <c:pt idx="3">
                  <c:v>112.42782498384011</c:v>
                </c:pt>
                <c:pt idx="4">
                  <c:v>113.95073596971602</c:v>
                </c:pt>
                <c:pt idx="5">
                  <c:v>115.57527925604394</c:v>
                </c:pt>
                <c:pt idx="6">
                  <c:v>116.96033204233395</c:v>
                </c:pt>
                <c:pt idx="7">
                  <c:v>118.33169061323299</c:v>
                </c:pt>
                <c:pt idx="8">
                  <c:v>116.86284816150294</c:v>
                </c:pt>
                <c:pt idx="9">
                  <c:v>116.47746578000211</c:v>
                </c:pt>
                <c:pt idx="10">
                  <c:v>117.66599267879295</c:v>
                </c:pt>
                <c:pt idx="11">
                  <c:v>119.104561321201</c:v>
                </c:pt>
                <c:pt idx="12">
                  <c:v>121.26900884865501</c:v>
                </c:pt>
                <c:pt idx="13">
                  <c:v>123.771328501931</c:v>
                </c:pt>
                <c:pt idx="14">
                  <c:v>125.5207473717619</c:v>
                </c:pt>
                <c:pt idx="15">
                  <c:v>126.61604983363094</c:v>
                </c:pt>
                <c:pt idx="16">
                  <c:v>126.23321233456301</c:v>
                </c:pt>
                <c:pt idx="17">
                  <c:v>129.26773657395</c:v>
                </c:pt>
                <c:pt idx="18">
                  <c:v>128.17567565530877</c:v>
                </c:pt>
                <c:pt idx="19">
                  <c:v>129.36952046986389</c:v>
                </c:pt>
                <c:pt idx="20">
                  <c:v>131.58761896744014</c:v>
                </c:pt>
                <c:pt idx="21">
                  <c:v>132.18215092386288</c:v>
                </c:pt>
                <c:pt idx="22">
                  <c:v>133.99490759927698</c:v>
                </c:pt>
                <c:pt idx="23">
                  <c:v>135.57433281979004</c:v>
                </c:pt>
                <c:pt idx="24">
                  <c:v>138.37435368101998</c:v>
                </c:pt>
                <c:pt idx="25">
                  <c:v>140.82456466921187</c:v>
                </c:pt>
                <c:pt idx="26">
                  <c:v>141.92294919099515</c:v>
                </c:pt>
                <c:pt idx="27">
                  <c:v>144.55731148335312</c:v>
                </c:pt>
                <c:pt idx="28">
                  <c:v>146.85712341272426</c:v>
                </c:pt>
                <c:pt idx="29">
                  <c:v>149.723274332627</c:v>
                </c:pt>
                <c:pt idx="30">
                  <c:v>151.95799989240112</c:v>
                </c:pt>
                <c:pt idx="31">
                  <c:v>145.96357081970399</c:v>
                </c:pt>
                <c:pt idx="32">
                  <c:v>143.552722120422</c:v>
                </c:pt>
                <c:pt idx="33">
                  <c:v>146.42812019443801</c:v>
                </c:pt>
                <c:pt idx="34">
                  <c:v>150.05297611426411</c:v>
                </c:pt>
                <c:pt idx="35">
                  <c:v>153.76124661336411</c:v>
                </c:pt>
                <c:pt idx="36">
                  <c:v>156.52404278140301</c:v>
                </c:pt>
                <c:pt idx="37">
                  <c:v>158.87278379662399</c:v>
                </c:pt>
                <c:pt idx="38">
                  <c:v>160.58211529174088</c:v>
                </c:pt>
                <c:pt idx="39">
                  <c:v>162.62089428827198</c:v>
                </c:pt>
                <c:pt idx="40">
                  <c:v>164.367572407962</c:v>
                </c:pt>
                <c:pt idx="41">
                  <c:v>166.37681280289004</c:v>
                </c:pt>
                <c:pt idx="42">
                  <c:v>166.38608091421801</c:v>
                </c:pt>
                <c:pt idx="43">
                  <c:v>166.92826804901316</c:v>
                </c:pt>
                <c:pt idx="44">
                  <c:v>166.88651773809104</c:v>
                </c:pt>
                <c:pt idx="45">
                  <c:v>168.06666474447087</c:v>
                </c:pt>
                <c:pt idx="46">
                  <c:v>170.727881750286</c:v>
                </c:pt>
                <c:pt idx="47">
                  <c:v>171.18010501499401</c:v>
                </c:pt>
                <c:pt idx="48">
                  <c:v>170.98422706850013</c:v>
                </c:pt>
                <c:pt idx="49">
                  <c:v>174.89237986438101</c:v>
                </c:pt>
                <c:pt idx="50">
                  <c:v>175.65383256440398</c:v>
                </c:pt>
                <c:pt idx="51">
                  <c:v>175.697109775065</c:v>
                </c:pt>
                <c:pt idx="52">
                  <c:v>176.52800983923919</c:v>
                </c:pt>
                <c:pt idx="53">
                  <c:v>174.249328516893</c:v>
                </c:pt>
                <c:pt idx="54">
                  <c:v>174.67856709885083</c:v>
                </c:pt>
                <c:pt idx="55">
                  <c:v>175.28771537469899</c:v>
                </c:pt>
                <c:pt idx="56">
                  <c:v>173.112475946524</c:v>
                </c:pt>
                <c:pt idx="57">
                  <c:v>169.10388142885387</c:v>
                </c:pt>
                <c:pt idx="58">
                  <c:v>166.80146453867101</c:v>
                </c:pt>
                <c:pt idx="59">
                  <c:v>165.29158678984487</c:v>
                </c:pt>
                <c:pt idx="60">
                  <c:v>163.63778844483798</c:v>
                </c:pt>
                <c:pt idx="61">
                  <c:v>163.001480886042</c:v>
                </c:pt>
                <c:pt idx="62">
                  <c:v>162.06236362030398</c:v>
                </c:pt>
                <c:pt idx="63">
                  <c:v>161.31453426100987</c:v>
                </c:pt>
                <c:pt idx="64">
                  <c:v>162.96501861594101</c:v>
                </c:pt>
                <c:pt idx="65">
                  <c:v>163.36916303747</c:v>
                </c:pt>
              </c:numCache>
            </c:numRef>
          </c:val>
        </c:ser>
        <c:marker val="1"/>
        <c:axId val="82562432"/>
        <c:axId val="83375232"/>
      </c:lineChart>
      <c:dateAx>
        <c:axId val="82559360"/>
        <c:scaling>
          <c:orientation val="minMax"/>
          <c:min val="41426"/>
        </c:scaling>
        <c:axPos val="b"/>
        <c:numFmt formatCode="mmm\-yy" sourceLinked="0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2560896"/>
        <c:crosses val="autoZero"/>
        <c:auto val="1"/>
        <c:lblOffset val="100"/>
        <c:baseTimeUnit val="months"/>
        <c:majorUnit val="3"/>
        <c:majorTimeUnit val="months"/>
      </c:dateAx>
      <c:valAx>
        <c:axId val="82560896"/>
        <c:scaling>
          <c:orientation val="minMax"/>
          <c:max val="112"/>
          <c:min val="7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2559360"/>
        <c:crosses val="autoZero"/>
        <c:crossBetween val="between"/>
      </c:valAx>
      <c:catAx>
        <c:axId val="82562432"/>
        <c:scaling>
          <c:orientation val="minMax"/>
        </c:scaling>
        <c:delete val="1"/>
        <c:axPos val="b"/>
        <c:tickLblPos val="none"/>
        <c:crossAx val="83375232"/>
        <c:crosses val="autoZero"/>
        <c:auto val="1"/>
        <c:lblAlgn val="ctr"/>
        <c:lblOffset val="100"/>
      </c:catAx>
      <c:valAx>
        <c:axId val="83375232"/>
        <c:scaling>
          <c:orientation val="minMax"/>
          <c:min val="160"/>
        </c:scaling>
        <c:axPos val="r"/>
        <c:numFmt formatCode="_(* #,##0.00_);_(* \(#,##0.00\);_(* &quot;-&quot;??_);_(@_)" sourceLinked="1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2562432"/>
        <c:crosses val="max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0"/>
          <c:y val="0.10209133999487573"/>
          <c:w val="0.44588546950387786"/>
          <c:h val="0.12061786394347761"/>
        </c:manualLayout>
      </c:layout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0.11409</cdr:x>
      <cdr:y>0.21739</cdr:y>
    </cdr:from>
    <cdr:to>
      <cdr:x>0.26125</cdr:x>
      <cdr:y>0.28882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876300" y="889000"/>
          <a:ext cx="1130300" cy="292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b="1" dirty="0" smtClean="0"/>
            <a:t>Brasil</a:t>
          </a:r>
          <a:endParaRPr lang="pt-BR" sz="1400" b="1" dirty="0"/>
        </a:p>
      </cdr:txBody>
    </cdr:sp>
  </cdr:relSizeAnchor>
  <cdr:relSizeAnchor xmlns:cdr="http://schemas.openxmlformats.org/drawingml/2006/chartDrawing">
    <cdr:from>
      <cdr:x>0.53408</cdr:x>
      <cdr:y>0.18393</cdr:y>
    </cdr:from>
    <cdr:to>
      <cdr:x>0.68124</cdr:x>
      <cdr:y>0.25536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4102100" y="752182"/>
          <a:ext cx="1130300" cy="292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b="1" dirty="0" smtClean="0"/>
            <a:t>França</a:t>
          </a:r>
          <a:endParaRPr lang="pt-BR" sz="1400" b="1" dirty="0"/>
        </a:p>
      </cdr:txBody>
    </cdr:sp>
  </cdr:relSizeAnchor>
  <cdr:relSizeAnchor xmlns:cdr="http://schemas.openxmlformats.org/drawingml/2006/chartDrawing">
    <cdr:from>
      <cdr:x>0.55227</cdr:x>
      <cdr:y>0.3171</cdr:y>
    </cdr:from>
    <cdr:to>
      <cdr:x>0.69943</cdr:x>
      <cdr:y>0.38853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4241800" y="1296736"/>
          <a:ext cx="1130300" cy="292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b="1" dirty="0" smtClean="0"/>
            <a:t>Alemanha</a:t>
          </a:r>
          <a:endParaRPr lang="pt-BR" sz="1400" b="1" dirty="0"/>
        </a:p>
      </cdr:txBody>
    </cdr:sp>
  </cdr:relSizeAnchor>
  <cdr:relSizeAnchor xmlns:cdr="http://schemas.openxmlformats.org/drawingml/2006/chartDrawing">
    <cdr:from>
      <cdr:x>0.83171</cdr:x>
      <cdr:y>0.42857</cdr:y>
    </cdr:from>
    <cdr:to>
      <cdr:x>0.97887</cdr:x>
      <cdr:y>0.5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6388100" y="1752600"/>
          <a:ext cx="1130300" cy="292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b="1" dirty="0" smtClean="0"/>
            <a:t>Japão</a:t>
          </a:r>
          <a:endParaRPr lang="pt-BR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BC6B81B-3EB2-4A7C-AF35-6FAF21E7FC75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D41E47E-DFB0-4268-AC73-C34D6B7D65BF}" type="slidenum">
              <a:rPr lang="en-US" altLang="pt-BR"/>
              <a:pPr/>
              <a:t>‹nº›</a:t>
            </a:fld>
            <a:endParaRPr lang="en-US" altLang="pt-BR"/>
          </a:p>
        </p:txBody>
      </p:sp>
      <p:sp>
        <p:nvSpPr>
          <p:cNvPr id="6" name="Espaço Reservado para Cabeçalho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6890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1D0D0CE-8648-4886-9DC4-D0CA9380FE05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8450559-6487-423E-9296-A3007207C49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="" xmlns:p14="http://schemas.microsoft.com/office/powerpoint/2010/main" val="3644911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50559-6487-423E-9296-A3007207C49A}" type="slidenum">
              <a:rPr lang="en-US" altLang="pt-BR" smtClean="0"/>
              <a:pPr/>
              <a:t>5</a:t>
            </a:fld>
            <a:endParaRPr lang="en-US" altLang="pt-BR"/>
          </a:p>
        </p:txBody>
      </p:sp>
    </p:spTree>
    <p:extLst>
      <p:ext uri="{BB962C8B-B14F-4D97-AF65-F5344CB8AC3E}">
        <p14:creationId xmlns="" xmlns:p14="http://schemas.microsoft.com/office/powerpoint/2010/main" val="2839165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50559-6487-423E-9296-A3007207C49A}" type="slidenum">
              <a:rPr lang="en-US" altLang="pt-BR" smtClean="0"/>
              <a:pPr/>
              <a:t>19</a:t>
            </a:fld>
            <a:endParaRPr lang="en-US" altLang="pt-BR"/>
          </a:p>
        </p:txBody>
      </p:sp>
    </p:spTree>
    <p:extLst>
      <p:ext uri="{BB962C8B-B14F-4D97-AF65-F5344CB8AC3E}">
        <p14:creationId xmlns="" xmlns:p14="http://schemas.microsoft.com/office/powerpoint/2010/main" val="3003178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50559-6487-423E-9296-A3007207C49A}" type="slidenum">
              <a:rPr lang="en-US" altLang="pt-BR" smtClean="0"/>
              <a:pPr/>
              <a:t>20</a:t>
            </a:fld>
            <a:endParaRPr lang="en-US" altLang="pt-BR"/>
          </a:p>
        </p:txBody>
      </p:sp>
    </p:spTree>
    <p:extLst>
      <p:ext uri="{BB962C8B-B14F-4D97-AF65-F5344CB8AC3E}">
        <p14:creationId xmlns="" xmlns:p14="http://schemas.microsoft.com/office/powerpoint/2010/main" val="530271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50559-6487-423E-9296-A3007207C49A}" type="slidenum">
              <a:rPr lang="en-US" altLang="pt-BR" smtClean="0"/>
              <a:pPr/>
              <a:t>21</a:t>
            </a:fld>
            <a:endParaRPr lang="en-US" altLang="pt-BR"/>
          </a:p>
        </p:txBody>
      </p:sp>
    </p:spTree>
    <p:extLst>
      <p:ext uri="{BB962C8B-B14F-4D97-AF65-F5344CB8AC3E}">
        <p14:creationId xmlns="" xmlns:p14="http://schemas.microsoft.com/office/powerpoint/2010/main" val="1314929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50559-6487-423E-9296-A3007207C49A}" type="slidenum">
              <a:rPr lang="en-US" altLang="pt-BR" smtClean="0"/>
              <a:pPr/>
              <a:t>22</a:t>
            </a:fld>
            <a:endParaRPr lang="en-US" altLang="pt-BR"/>
          </a:p>
        </p:txBody>
      </p:sp>
    </p:spTree>
    <p:extLst>
      <p:ext uri="{BB962C8B-B14F-4D97-AF65-F5344CB8AC3E}">
        <p14:creationId xmlns="" xmlns:p14="http://schemas.microsoft.com/office/powerpoint/2010/main" val="3659668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50559-6487-423E-9296-A3007207C49A}" type="slidenum">
              <a:rPr lang="en-US" altLang="pt-BR" smtClean="0"/>
              <a:pPr/>
              <a:t>23</a:t>
            </a:fld>
            <a:endParaRPr lang="en-US" altLang="pt-BR"/>
          </a:p>
        </p:txBody>
      </p:sp>
    </p:spTree>
    <p:extLst>
      <p:ext uri="{BB962C8B-B14F-4D97-AF65-F5344CB8AC3E}">
        <p14:creationId xmlns="" xmlns:p14="http://schemas.microsoft.com/office/powerpoint/2010/main" val="3842604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50559-6487-423E-9296-A3007207C49A}" type="slidenum">
              <a:rPr lang="en-US" altLang="pt-BR" smtClean="0"/>
              <a:pPr/>
              <a:t>24</a:t>
            </a:fld>
            <a:endParaRPr lang="en-US" altLang="pt-BR"/>
          </a:p>
        </p:txBody>
      </p:sp>
    </p:spTree>
    <p:extLst>
      <p:ext uri="{BB962C8B-B14F-4D97-AF65-F5344CB8AC3E}">
        <p14:creationId xmlns="" xmlns:p14="http://schemas.microsoft.com/office/powerpoint/2010/main" val="774664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50559-6487-423E-9296-A3007207C49A}" type="slidenum">
              <a:rPr lang="en-US" altLang="pt-BR" smtClean="0"/>
              <a:pPr/>
              <a:t>25</a:t>
            </a:fld>
            <a:endParaRPr lang="en-US" altLang="pt-BR"/>
          </a:p>
        </p:txBody>
      </p:sp>
    </p:spTree>
    <p:extLst>
      <p:ext uri="{BB962C8B-B14F-4D97-AF65-F5344CB8AC3E}">
        <p14:creationId xmlns="" xmlns:p14="http://schemas.microsoft.com/office/powerpoint/2010/main" val="1761805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50559-6487-423E-9296-A3007207C49A}" type="slidenum">
              <a:rPr lang="en-US" altLang="pt-BR" smtClean="0"/>
              <a:pPr/>
              <a:t>6</a:t>
            </a:fld>
            <a:endParaRPr lang="en-US" altLang="pt-BR"/>
          </a:p>
        </p:txBody>
      </p:sp>
    </p:spTree>
    <p:extLst>
      <p:ext uri="{BB962C8B-B14F-4D97-AF65-F5344CB8AC3E}">
        <p14:creationId xmlns="" xmlns:p14="http://schemas.microsoft.com/office/powerpoint/2010/main" val="663113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50559-6487-423E-9296-A3007207C49A}" type="slidenum">
              <a:rPr lang="en-US" altLang="pt-BR" smtClean="0"/>
              <a:pPr/>
              <a:t>8</a:t>
            </a:fld>
            <a:endParaRPr lang="en-US" altLang="pt-BR"/>
          </a:p>
        </p:txBody>
      </p:sp>
    </p:spTree>
    <p:extLst>
      <p:ext uri="{BB962C8B-B14F-4D97-AF65-F5344CB8AC3E}">
        <p14:creationId xmlns="" xmlns:p14="http://schemas.microsoft.com/office/powerpoint/2010/main" val="4044676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50559-6487-423E-9296-A3007207C49A}" type="slidenum">
              <a:rPr lang="en-US" altLang="pt-BR" smtClean="0"/>
              <a:pPr/>
              <a:t>12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xmlns="" val="1975613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50559-6487-423E-9296-A3007207C49A}" type="slidenum">
              <a:rPr lang="en-US" altLang="pt-BR" smtClean="0"/>
              <a:pPr/>
              <a:t>13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xmlns="" val="2366712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50559-6487-423E-9296-A3007207C49A}" type="slidenum">
              <a:rPr lang="en-US" altLang="pt-BR" smtClean="0"/>
              <a:pPr/>
              <a:t>14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xmlns="" val="3427382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50559-6487-423E-9296-A3007207C49A}" type="slidenum">
              <a:rPr lang="en-US" altLang="pt-BR" smtClean="0"/>
              <a:pPr/>
              <a:t>15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xmlns="" val="2181751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50559-6487-423E-9296-A3007207C49A}" type="slidenum">
              <a:rPr lang="en-US" altLang="pt-BR" smtClean="0"/>
              <a:pPr/>
              <a:t>17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xmlns="" val="3100180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50559-6487-423E-9296-A3007207C49A}" type="slidenum">
              <a:rPr lang="en-US" altLang="pt-BR" smtClean="0"/>
              <a:pPr/>
              <a:t>18</a:t>
            </a:fld>
            <a:endParaRPr lang="en-US" altLang="pt-BR"/>
          </a:p>
        </p:txBody>
      </p:sp>
    </p:spTree>
    <p:extLst>
      <p:ext uri="{BB962C8B-B14F-4D97-AF65-F5344CB8AC3E}">
        <p14:creationId xmlns="" xmlns:p14="http://schemas.microsoft.com/office/powerpoint/2010/main" val="3029119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-Tu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 rot="10800000">
            <a:off x="0" y="6659883"/>
            <a:ext cx="9144000" cy="4105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 rot="10800000">
            <a:off x="0" y="0"/>
            <a:ext cx="9144000" cy="4105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29946" y="1348711"/>
            <a:ext cx="5940842" cy="1890168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 algn="l">
              <a:buNone/>
              <a:defRPr b="1">
                <a:solidFill>
                  <a:srgbClr val="000000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 smtClean="0"/>
              <a:t>Ajuste Fiscal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772933" y="3462698"/>
            <a:ext cx="3024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noProof="0" dirty="0" smtClean="0">
                <a:solidFill>
                  <a:srgbClr val="7F7F7F"/>
                </a:solidFill>
              </a:rPr>
              <a:t>Henrique</a:t>
            </a:r>
            <a:r>
              <a:rPr lang="pt-BR" sz="1600" b="1" baseline="0" noProof="0" dirty="0" smtClean="0">
                <a:solidFill>
                  <a:srgbClr val="7F7F7F"/>
                </a:solidFill>
              </a:rPr>
              <a:t> Meirelles</a:t>
            </a:r>
            <a:endParaRPr lang="pt-BR" sz="1600" b="1" noProof="0" dirty="0" smtClean="0">
              <a:solidFill>
                <a:srgbClr val="7F7F7F"/>
              </a:solidFill>
            </a:endParaRPr>
          </a:p>
          <a:p>
            <a:r>
              <a:rPr lang="pt-BR" sz="1600" b="0" noProof="0" dirty="0" smtClean="0">
                <a:solidFill>
                  <a:srgbClr val="7F7F7F"/>
                </a:solidFill>
              </a:rPr>
              <a:t>Ministro da Fazenda</a:t>
            </a:r>
          </a:p>
          <a:p>
            <a:endParaRPr lang="pt-BR" sz="1600" b="0" noProof="0" dirty="0" smtClean="0">
              <a:solidFill>
                <a:srgbClr val="7F7F7F"/>
              </a:solidFill>
            </a:endParaRPr>
          </a:p>
          <a:p>
            <a:r>
              <a:rPr lang="pt-BR" sz="1600" b="0" noProof="0" dirty="0" smtClean="0">
                <a:solidFill>
                  <a:srgbClr val="7F7F7F"/>
                </a:solidFill>
              </a:rPr>
              <a:t>Novembro, 2017</a:t>
            </a:r>
            <a:r>
              <a:rPr lang="pt-BR" sz="1600" b="0" baseline="0" noProof="0" dirty="0" smtClean="0">
                <a:solidFill>
                  <a:srgbClr val="7F7F7F"/>
                </a:solidFill>
              </a:rPr>
              <a:t>.</a:t>
            </a:r>
            <a:endParaRPr lang="pt-BR" sz="1600" b="1" noProof="0" dirty="0">
              <a:solidFill>
                <a:srgbClr val="7F7F7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0800000">
            <a:off x="1629946" y="0"/>
            <a:ext cx="699918" cy="41057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 rot="10800000">
            <a:off x="2320884" y="0"/>
            <a:ext cx="699918" cy="41057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 rot="10800000">
            <a:off x="3010684" y="0"/>
            <a:ext cx="699918" cy="41057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 rot="10800000">
            <a:off x="3691504" y="0"/>
            <a:ext cx="699918" cy="41057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0800000">
            <a:off x="6152558" y="6652720"/>
            <a:ext cx="699918" cy="41057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 rot="10800000">
            <a:off x="6843496" y="6652720"/>
            <a:ext cx="699918" cy="41057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7533296" y="6652720"/>
            <a:ext cx="699918" cy="41057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 rot="10800000">
            <a:off x="8214116" y="6652720"/>
            <a:ext cx="699918" cy="41057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 userDrawn="1"/>
        </p:nvSpPr>
        <p:spPr>
          <a:xfrm>
            <a:off x="7570787" y="5795603"/>
            <a:ext cx="13432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pt-BR" sz="1300" b="1" noProof="0" dirty="0" smtClean="0">
                <a:solidFill>
                  <a:srgbClr val="7F7F7F"/>
                </a:solidFill>
                <a:latin typeface="Arial"/>
                <a:cs typeface="Arial"/>
              </a:rPr>
              <a:t>Ministério da</a:t>
            </a:r>
            <a:endParaRPr lang="pt-BR" sz="1300" u="none" baseline="0" noProof="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algn="r">
              <a:lnSpc>
                <a:spcPct val="90000"/>
              </a:lnSpc>
            </a:pPr>
            <a:r>
              <a:rPr lang="pt-BR" sz="1700" b="1" baseline="0" noProof="0" dirty="0" smtClean="0">
                <a:solidFill>
                  <a:srgbClr val="7F7F7F"/>
                </a:solidFill>
                <a:latin typeface="Arial"/>
                <a:cs typeface="Arial"/>
              </a:rPr>
              <a:t>Fazenda</a:t>
            </a:r>
            <a:endParaRPr lang="pt-BR" sz="1700" b="1" noProof="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 userDrawn="1"/>
        </p:nvSpPr>
        <p:spPr>
          <a:xfrm rot="5400000">
            <a:off x="8600626" y="5947244"/>
            <a:ext cx="931298" cy="1554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9876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31804" y="665168"/>
            <a:ext cx="8170863" cy="159067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indent="0">
              <a:buNone/>
              <a:def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/>
            <a:r>
              <a:rPr lang="bg-BG" dirty="0" smtClean="0"/>
              <a:t>Texto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32085" y="2539118"/>
            <a:ext cx="8170863" cy="28416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1600" b="1" kern="1200" dirty="0" smtClean="0">
                <a:solidFill>
                  <a:schemeClr val="tx1">
                    <a:lumMod val="75000"/>
                  </a:schemeClr>
                </a:solidFill>
                <a:latin typeface="+mj-lt"/>
                <a:ea typeface="MS PGothic" charset="0"/>
                <a:cs typeface="MS PGothic" charset="0"/>
              </a:defRPr>
            </a:lvl1pPr>
          </a:lstStyle>
          <a:p>
            <a:pPr lvl="0"/>
            <a:r>
              <a:rPr lang="bg-BG" dirty="0" smtClean="0"/>
              <a:t>Título do Gráfico</a:t>
            </a:r>
          </a:p>
        </p:txBody>
      </p:sp>
      <p:sp>
        <p:nvSpPr>
          <p:cNvPr id="21" name="Chart Placeholder 8"/>
          <p:cNvSpPr>
            <a:spLocks noGrp="1"/>
          </p:cNvSpPr>
          <p:nvPr>
            <p:ph type="chart" sz="quarter" idx="18" hasCustomPrompt="1"/>
          </p:nvPr>
        </p:nvSpPr>
        <p:spPr>
          <a:xfrm>
            <a:off x="431803" y="3094043"/>
            <a:ext cx="8170863" cy="259065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baseline="0"/>
            </a:lvl1pPr>
          </a:lstStyle>
          <a:p>
            <a:r>
              <a:rPr lang="bg-BG" dirty="0" smtClean="0"/>
              <a:t>Inserir Gráfico</a:t>
            </a:r>
            <a:endParaRPr lang="en-US" dirty="0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4510100" y="5807094"/>
            <a:ext cx="4092575" cy="517525"/>
          </a:xfrm>
          <a:prstGeom prst="rect">
            <a:avLst/>
          </a:prstGeom>
        </p:spPr>
        <p:txBody>
          <a:bodyPr vert="horz" anchor="ctr"/>
          <a:lstStyle>
            <a:lvl1pPr marL="0" indent="0" algn="r">
              <a:buNone/>
              <a:defRPr sz="1400" b="1"/>
            </a:lvl1pPr>
          </a:lstStyle>
          <a:p>
            <a:pPr lvl="0"/>
            <a:r>
              <a:rPr lang="bg-BG" dirty="0" smtClean="0"/>
              <a:t>Fonte:</a:t>
            </a:r>
            <a:br>
              <a:rPr lang="bg-BG" dirty="0" smtClean="0"/>
            </a:br>
            <a:r>
              <a:rPr lang="bg-BG" dirty="0" smtClean="0"/>
              <a:t>Elaboração:</a:t>
            </a:r>
            <a:endParaRPr lang="en-US" dirty="0"/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454509" y="5807094"/>
            <a:ext cx="4092575" cy="517525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400" b="1"/>
            </a:lvl1pPr>
          </a:lstStyle>
          <a:p>
            <a:pPr lvl="0"/>
            <a:r>
              <a:rPr lang="bg-BG" dirty="0" smtClean="0"/>
              <a:t>* Observações: </a:t>
            </a:r>
            <a:endParaRPr lang="en-US" dirty="0"/>
          </a:p>
        </p:txBody>
      </p:sp>
      <p:sp>
        <p:nvSpPr>
          <p:cNvPr id="17" name="Slide Number Placeholder 2"/>
          <p:cNvSpPr txBox="1">
            <a:spLocks/>
          </p:cNvSpPr>
          <p:nvPr userDrawn="1"/>
        </p:nvSpPr>
        <p:spPr>
          <a:xfrm>
            <a:off x="8072537" y="6191950"/>
            <a:ext cx="553163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A31292AA-EA83-44F0-ABCE-6290C738A5AE}" type="slidenum">
              <a:rPr lang="en-US" altLang="pt-BR" sz="1200" b="1">
                <a:solidFill>
                  <a:srgbClr val="7F7F7F"/>
                </a:solidFill>
              </a:rPr>
              <a:pPr algn="ctr" eaLnBrk="1" hangingPunct="1"/>
              <a:t>‹nº›</a:t>
            </a:fld>
            <a:endParaRPr lang="en-US" altLang="pt-BR" sz="1200" b="1" dirty="0">
              <a:solidFill>
                <a:srgbClr val="7F7F7F"/>
              </a:solidFill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0" y="6593841"/>
            <a:ext cx="9144000" cy="101600"/>
            <a:chOff x="0" y="6652713"/>
            <a:chExt cx="9144000" cy="417733"/>
          </a:xfrm>
        </p:grpSpPr>
        <p:sp>
          <p:nvSpPr>
            <p:cNvPr id="32" name="Rectangle 31"/>
            <p:cNvSpPr/>
            <p:nvPr userDrawn="1"/>
          </p:nvSpPr>
          <p:spPr>
            <a:xfrm rot="10800000">
              <a:off x="0" y="6659873"/>
              <a:ext cx="9144000" cy="4105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 rot="10800000">
              <a:off x="6152558" y="6652713"/>
              <a:ext cx="699918" cy="410573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 rot="10800000">
              <a:off x="6843496" y="6652713"/>
              <a:ext cx="699918" cy="41057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 userDrawn="1"/>
          </p:nvSpPr>
          <p:spPr>
            <a:xfrm rot="10800000">
              <a:off x="7533296" y="6652713"/>
              <a:ext cx="699918" cy="41057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 userDrawn="1"/>
          </p:nvSpPr>
          <p:spPr>
            <a:xfrm rot="10800000">
              <a:off x="8214116" y="6652713"/>
              <a:ext cx="699918" cy="41057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 userDrawn="1"/>
        </p:nvSpPr>
        <p:spPr>
          <a:xfrm>
            <a:off x="7997745" y="127530"/>
            <a:ext cx="1063964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noProof="0" dirty="0" smtClean="0">
                <a:solidFill>
                  <a:srgbClr val="7F7F7F"/>
                </a:solidFill>
                <a:latin typeface="Arial"/>
                <a:cs typeface="Arial"/>
              </a:rPr>
              <a:t>Ministry</a:t>
            </a:r>
            <a:r>
              <a:rPr lang="pt-BR" sz="1000" b="1" noProof="0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pt-BR" sz="1000" u="none" baseline="0" noProof="0" dirty="0" err="1" smtClean="0">
                <a:solidFill>
                  <a:srgbClr val="7F7F7F"/>
                </a:solidFill>
                <a:latin typeface="Arial"/>
                <a:cs typeface="Arial"/>
              </a:rPr>
              <a:t>of</a:t>
            </a:r>
            <a:endParaRPr lang="pt-BR" sz="1000" u="none" baseline="0" noProof="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algn="r">
              <a:lnSpc>
                <a:spcPct val="90000"/>
              </a:lnSpc>
            </a:pPr>
            <a:r>
              <a:rPr lang="fr-FR" sz="1500" b="1" baseline="0" noProof="0" dirty="0" smtClean="0">
                <a:solidFill>
                  <a:srgbClr val="7F7F7F"/>
                </a:solidFill>
                <a:latin typeface="Arial"/>
                <a:cs typeface="Arial"/>
              </a:rPr>
              <a:t>Finance</a:t>
            </a:r>
            <a:endParaRPr lang="pt-BR" sz="1500" b="1" noProof="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8758806" y="277086"/>
            <a:ext cx="665166" cy="1110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4" y="74093"/>
            <a:ext cx="5882715" cy="43021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1200" b="0" i="0" kern="1200" baseline="0" dirty="0" smtClean="0">
                <a:solidFill>
                  <a:srgbClr val="091E24"/>
                </a:solidFill>
                <a:latin typeface="+mj-lt"/>
                <a:ea typeface="MS PGothic" charset="0"/>
                <a:cs typeface="MS PGothic" charset="0"/>
              </a:defRPr>
            </a:lvl1pPr>
            <a:lvl2pPr marL="4572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2pPr>
            <a:lvl3pPr marL="9144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3pPr>
            <a:lvl4pPr marL="13716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4pPr>
            <a:lvl5pPr marL="1828800" indent="0">
              <a:buNone/>
              <a:defRPr lang="en-US" sz="1200" b="1" kern="1200" dirty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5pPr>
          </a:lstStyle>
          <a:p>
            <a:pPr lvl="0"/>
            <a:r>
              <a:rPr lang="bg-BG" dirty="0" smtClean="0"/>
              <a:t>Assunto da seção</a:t>
            </a:r>
          </a:p>
        </p:txBody>
      </p:sp>
      <p:grpSp>
        <p:nvGrpSpPr>
          <p:cNvPr id="46" name="Group 45"/>
          <p:cNvGrpSpPr/>
          <p:nvPr userDrawn="1"/>
        </p:nvGrpSpPr>
        <p:grpSpPr>
          <a:xfrm>
            <a:off x="3" y="510623"/>
            <a:ext cx="5247647" cy="45719"/>
            <a:chOff x="0" y="510620"/>
            <a:chExt cx="2799672" cy="154545"/>
          </a:xfrm>
        </p:grpSpPr>
        <p:sp>
          <p:nvSpPr>
            <p:cNvPr id="47" name="Rectangle 46"/>
            <p:cNvSpPr/>
            <p:nvPr userDrawn="1"/>
          </p:nvSpPr>
          <p:spPr>
            <a:xfrm rot="10800000">
              <a:off x="0" y="510620"/>
              <a:ext cx="699918" cy="154545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 userDrawn="1"/>
          </p:nvSpPr>
          <p:spPr>
            <a:xfrm rot="10800000">
              <a:off x="699918" y="510620"/>
              <a:ext cx="699918" cy="154545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 userDrawn="1"/>
          </p:nvSpPr>
          <p:spPr>
            <a:xfrm rot="10800000">
              <a:off x="1399836" y="510620"/>
              <a:ext cx="699918" cy="15454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 userDrawn="1"/>
          </p:nvSpPr>
          <p:spPr>
            <a:xfrm rot="10800000">
              <a:off x="2099754" y="510620"/>
              <a:ext cx="699918" cy="15454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37001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-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7589898" y="700536"/>
            <a:ext cx="13557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</a:pPr>
            <a:endParaRPr lang="en-US" altLang="pt-BR" sz="1200" b="1" dirty="0">
              <a:solidFill>
                <a:srgbClr val="1D2A38"/>
              </a:solidFill>
            </a:endParaRP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460376" y="5833263"/>
            <a:ext cx="3823804" cy="48670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x-none" sz="1200" kern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9681" y="1966737"/>
            <a:ext cx="3824498" cy="56324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buNone/>
              <a:defRPr lang="en-US" sz="18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dirty="0" smtClean="0"/>
              <a:t>Texto</a:t>
            </a:r>
            <a:endParaRPr lang="en-US" dirty="0"/>
          </a:p>
        </p:txBody>
      </p:sp>
      <p:sp>
        <p:nvSpPr>
          <p:cNvPr id="2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4744554" y="5833263"/>
            <a:ext cx="3823804" cy="48670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x-none" sz="1200" kern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447722" y="607588"/>
            <a:ext cx="8120636" cy="105889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lang="en-US" sz="22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2" name="Subtitle 2"/>
          <p:cNvSpPr txBox="1">
            <a:spLocks/>
          </p:cNvSpPr>
          <p:nvPr userDrawn="1"/>
        </p:nvSpPr>
        <p:spPr>
          <a:xfrm>
            <a:off x="4741381" y="1492585"/>
            <a:ext cx="3824498" cy="563248"/>
          </a:xfrm>
          <a:prstGeom prst="rect">
            <a:avLst/>
          </a:prstGeom>
        </p:spPr>
        <p:txBody>
          <a:bodyPr anchor="t"/>
          <a:lstStyle>
            <a:lvl1pPr marL="0" indent="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1600" b="1" i="1" kern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charset="0"/>
                <a:cs typeface="MS PGothic" charset="0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charset="0"/>
                <a:cs typeface="MS PGothic" charset="0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charset="0"/>
                <a:cs typeface="MS PGothic" charset="0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charset="0"/>
                <a:cs typeface="MS PGothic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33" name="Content Placeholder 2"/>
          <p:cNvSpPr>
            <a:spLocks noGrp="1"/>
          </p:cNvSpPr>
          <p:nvPr>
            <p:ph sz="quarter" idx="20"/>
          </p:nvPr>
        </p:nvSpPr>
        <p:spPr>
          <a:xfrm>
            <a:off x="457203" y="2971290"/>
            <a:ext cx="3826978" cy="2665859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 sz="2400">
                <a:solidFill>
                  <a:schemeClr val="tx1"/>
                </a:solidFill>
              </a:defRPr>
            </a:lvl1pPr>
            <a:lvl2pPr>
              <a:lnSpc>
                <a:spcPct val="80000"/>
              </a:lnSpc>
              <a:defRPr sz="2000">
                <a:solidFill>
                  <a:schemeClr val="tx1"/>
                </a:solidFill>
              </a:defRPr>
            </a:lvl2pPr>
            <a:lvl3pPr>
              <a:lnSpc>
                <a:spcPct val="80000"/>
              </a:lnSpc>
              <a:defRPr sz="1800">
                <a:solidFill>
                  <a:schemeClr val="tx1"/>
                </a:solidFill>
              </a:defRPr>
            </a:lvl3pPr>
            <a:lvl4pPr>
              <a:lnSpc>
                <a:spcPct val="8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80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17"/>
          </p:nvPr>
        </p:nvSpPr>
        <p:spPr>
          <a:xfrm>
            <a:off x="4741381" y="2971290"/>
            <a:ext cx="3824498" cy="2665859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 sz="2400">
                <a:solidFill>
                  <a:schemeClr val="tx1"/>
                </a:solidFill>
              </a:defRPr>
            </a:lvl1pPr>
            <a:lvl2pPr>
              <a:lnSpc>
                <a:spcPct val="80000"/>
              </a:lnSpc>
              <a:defRPr sz="2000">
                <a:solidFill>
                  <a:schemeClr val="tx1"/>
                </a:solidFill>
              </a:defRPr>
            </a:lvl2pPr>
            <a:lvl3pPr>
              <a:lnSpc>
                <a:spcPct val="80000"/>
              </a:lnSpc>
              <a:defRPr sz="1800">
                <a:solidFill>
                  <a:schemeClr val="tx1"/>
                </a:solidFill>
              </a:defRPr>
            </a:lvl3pPr>
            <a:lvl4pPr>
              <a:lnSpc>
                <a:spcPct val="8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80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741876" y="1966405"/>
            <a:ext cx="3825875" cy="563563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80000"/>
              </a:lnSpc>
              <a:buNone/>
              <a:defRPr sz="1800" b="1">
                <a:solidFill>
                  <a:srgbClr val="1D2A38"/>
                </a:solidFill>
              </a:defRPr>
            </a:lvl1pPr>
            <a:lvl5pPr marL="1828800" indent="0">
              <a:buNone/>
              <a:defRPr/>
            </a:lvl5pPr>
          </a:lstStyle>
          <a:p>
            <a:r>
              <a:rPr lang="bg-BG" dirty="0" smtClean="0"/>
              <a:t>Texto</a:t>
            </a:r>
            <a:endParaRPr lang="en-US" dirty="0" smtClean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741876" y="2616290"/>
            <a:ext cx="3825875" cy="28160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800" b="1">
                <a:solidFill>
                  <a:srgbClr val="1D2A38"/>
                </a:solidFill>
              </a:defRPr>
            </a:lvl1pPr>
            <a:lvl5pPr marL="1828800" indent="0">
              <a:buNone/>
              <a:defRPr/>
            </a:lvl5pPr>
          </a:lstStyle>
          <a:p>
            <a:r>
              <a:rPr lang="bg-BG" dirty="0" smtClean="0"/>
              <a:t>Título do Gráfico</a:t>
            </a:r>
            <a:endParaRPr lang="en-US" dirty="0" smtClean="0"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60380" y="2616290"/>
            <a:ext cx="3825875" cy="28160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800" b="1">
                <a:solidFill>
                  <a:srgbClr val="1D2A38"/>
                </a:solidFill>
              </a:defRPr>
            </a:lvl1pPr>
            <a:lvl5pPr marL="1828800" indent="0">
              <a:buNone/>
              <a:defRPr/>
            </a:lvl5pPr>
          </a:lstStyle>
          <a:p>
            <a:r>
              <a:rPr lang="bg-BG" dirty="0" smtClean="0"/>
              <a:t>Título do Gráfico</a:t>
            </a:r>
            <a:endParaRPr lang="en-US" dirty="0" smtClean="0"/>
          </a:p>
        </p:txBody>
      </p:sp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8072537" y="6191950"/>
            <a:ext cx="553163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A31292AA-EA83-44F0-ABCE-6290C738A5AE}" type="slidenum">
              <a:rPr lang="en-US" altLang="pt-BR" sz="1200" b="1">
                <a:solidFill>
                  <a:srgbClr val="7F7F7F"/>
                </a:solidFill>
              </a:rPr>
              <a:pPr algn="ctr" eaLnBrk="1" hangingPunct="1"/>
              <a:t>‹nº›</a:t>
            </a:fld>
            <a:endParaRPr lang="en-US" altLang="pt-BR" sz="1200" b="1" dirty="0">
              <a:solidFill>
                <a:srgbClr val="7F7F7F"/>
              </a:solidFill>
            </a:endParaRP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0" y="6593841"/>
            <a:ext cx="9144000" cy="101600"/>
            <a:chOff x="0" y="6652713"/>
            <a:chExt cx="9144000" cy="417733"/>
          </a:xfrm>
        </p:grpSpPr>
        <p:sp>
          <p:nvSpPr>
            <p:cNvPr id="46" name="Rectangle 45"/>
            <p:cNvSpPr/>
            <p:nvPr userDrawn="1"/>
          </p:nvSpPr>
          <p:spPr>
            <a:xfrm rot="10800000">
              <a:off x="0" y="6659873"/>
              <a:ext cx="9144000" cy="4105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 userDrawn="1"/>
          </p:nvSpPr>
          <p:spPr>
            <a:xfrm rot="10800000">
              <a:off x="6152558" y="6652713"/>
              <a:ext cx="699918" cy="410573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 userDrawn="1"/>
          </p:nvSpPr>
          <p:spPr>
            <a:xfrm rot="10800000">
              <a:off x="6843496" y="6652713"/>
              <a:ext cx="699918" cy="41057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 userDrawn="1"/>
          </p:nvSpPr>
          <p:spPr>
            <a:xfrm rot="10800000">
              <a:off x="7533296" y="6652713"/>
              <a:ext cx="699918" cy="41057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 userDrawn="1"/>
          </p:nvSpPr>
          <p:spPr>
            <a:xfrm rot="10800000">
              <a:off x="8214116" y="6652713"/>
              <a:ext cx="699918" cy="41057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 userDrawn="1"/>
        </p:nvSpPr>
        <p:spPr>
          <a:xfrm>
            <a:off x="7997745" y="127530"/>
            <a:ext cx="1063964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noProof="0" dirty="0" smtClean="0">
                <a:solidFill>
                  <a:srgbClr val="7F7F7F"/>
                </a:solidFill>
                <a:latin typeface="Arial"/>
                <a:cs typeface="Arial"/>
              </a:rPr>
              <a:t>Ministry</a:t>
            </a:r>
            <a:r>
              <a:rPr lang="pt-BR" sz="1000" b="1" noProof="0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pt-BR" sz="1000" u="none" baseline="0" noProof="0" dirty="0" err="1" smtClean="0">
                <a:solidFill>
                  <a:srgbClr val="7F7F7F"/>
                </a:solidFill>
                <a:latin typeface="Arial"/>
                <a:cs typeface="Arial"/>
              </a:rPr>
              <a:t>of</a:t>
            </a:r>
            <a:endParaRPr lang="pt-BR" sz="1000" u="none" baseline="0" noProof="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algn="r">
              <a:lnSpc>
                <a:spcPct val="90000"/>
              </a:lnSpc>
            </a:pPr>
            <a:r>
              <a:rPr lang="fr-FR" sz="1500" b="1" baseline="0" noProof="0" dirty="0" smtClean="0">
                <a:solidFill>
                  <a:srgbClr val="7F7F7F"/>
                </a:solidFill>
                <a:latin typeface="Arial"/>
                <a:cs typeface="Arial"/>
              </a:rPr>
              <a:t>Finance</a:t>
            </a:r>
            <a:endParaRPr lang="pt-BR" sz="1500" b="1" noProof="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 userDrawn="1"/>
        </p:nvSpPr>
        <p:spPr>
          <a:xfrm rot="5400000">
            <a:off x="8758806" y="277086"/>
            <a:ext cx="665166" cy="1110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4" y="74093"/>
            <a:ext cx="5882715" cy="43021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1200" b="0" i="0" kern="1200" baseline="0" dirty="0" smtClean="0">
                <a:solidFill>
                  <a:srgbClr val="091E24"/>
                </a:solidFill>
                <a:latin typeface="+mj-lt"/>
                <a:ea typeface="MS PGothic" charset="0"/>
                <a:cs typeface="MS PGothic" charset="0"/>
              </a:defRPr>
            </a:lvl1pPr>
            <a:lvl2pPr marL="4572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2pPr>
            <a:lvl3pPr marL="9144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3pPr>
            <a:lvl4pPr marL="13716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4pPr>
            <a:lvl5pPr marL="1828800" indent="0">
              <a:buNone/>
              <a:defRPr lang="en-US" sz="1200" b="1" kern="1200" dirty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5pPr>
          </a:lstStyle>
          <a:p>
            <a:pPr lvl="0"/>
            <a:r>
              <a:rPr lang="bg-BG" dirty="0" smtClean="0"/>
              <a:t>Assunto da seção</a:t>
            </a: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3" y="510623"/>
            <a:ext cx="5247647" cy="45719"/>
            <a:chOff x="0" y="510620"/>
            <a:chExt cx="2799672" cy="154545"/>
          </a:xfrm>
        </p:grpSpPr>
        <p:sp>
          <p:nvSpPr>
            <p:cNvPr id="40" name="Rectangle 39"/>
            <p:cNvSpPr/>
            <p:nvPr userDrawn="1"/>
          </p:nvSpPr>
          <p:spPr>
            <a:xfrm rot="10800000">
              <a:off x="0" y="510620"/>
              <a:ext cx="699918" cy="154545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 userDrawn="1"/>
          </p:nvSpPr>
          <p:spPr>
            <a:xfrm rot="10800000">
              <a:off x="699918" y="510620"/>
              <a:ext cx="699918" cy="154545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 userDrawn="1"/>
          </p:nvSpPr>
          <p:spPr>
            <a:xfrm rot="10800000">
              <a:off x="1399836" y="510620"/>
              <a:ext cx="699918" cy="15454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 userDrawn="1"/>
          </p:nvSpPr>
          <p:spPr>
            <a:xfrm rot="10800000">
              <a:off x="2099754" y="510620"/>
              <a:ext cx="699918" cy="15454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995320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iv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2"/>
          <p:cNvSpPr txBox="1">
            <a:spLocks/>
          </p:cNvSpPr>
          <p:nvPr userDrawn="1"/>
        </p:nvSpPr>
        <p:spPr>
          <a:xfrm>
            <a:off x="8602945" y="27637"/>
            <a:ext cx="43293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A31292AA-EA83-44F0-ABCE-6290C738A5AE}" type="slidenum">
              <a:rPr lang="en-US" altLang="pt-BR" sz="1200" b="1">
                <a:solidFill>
                  <a:schemeClr val="bg1"/>
                </a:solidFill>
              </a:rPr>
              <a:pPr algn="r" eaLnBrk="1" hangingPunct="1"/>
              <a:t>‹nº›</a:t>
            </a:fld>
            <a:endParaRPr lang="en-US" altLang="pt-BR" sz="1200" b="1" dirty="0">
              <a:solidFill>
                <a:schemeClr val="bg1"/>
              </a:solidFill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31804" y="665166"/>
            <a:ext cx="8170863" cy="691024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indent="0">
              <a:buNone/>
              <a:def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/>
            <a:r>
              <a:rPr lang="bg-BG" dirty="0" smtClean="0"/>
              <a:t>Texto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31804" y="1565184"/>
            <a:ext cx="8170863" cy="4476021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lang="bg-BG" sz="2000" b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indent="0">
              <a:buNone/>
              <a:def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/>
            <a:r>
              <a:rPr lang="bg-BG" dirty="0" smtClean="0"/>
              <a:t>Texto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8092995" y="6710390"/>
            <a:ext cx="1116850" cy="888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-26768" y="6710390"/>
            <a:ext cx="5038124" cy="888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5011355" y="6710390"/>
            <a:ext cx="3081639" cy="8883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lide Number Placeholder 2"/>
          <p:cNvSpPr txBox="1">
            <a:spLocks/>
          </p:cNvSpPr>
          <p:nvPr userDrawn="1"/>
        </p:nvSpPr>
        <p:spPr>
          <a:xfrm>
            <a:off x="8072537" y="6191950"/>
            <a:ext cx="553163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A31292AA-EA83-44F0-ABCE-6290C738A5AE}" type="slidenum">
              <a:rPr lang="en-US" altLang="pt-BR" sz="1200" b="1">
                <a:solidFill>
                  <a:schemeClr val="bg1">
                    <a:lumMod val="50000"/>
                  </a:schemeClr>
                </a:solidFill>
              </a:rPr>
              <a:pPr algn="ctr" eaLnBrk="1" hangingPunct="1"/>
              <a:t>‹nº›</a:t>
            </a:fld>
            <a:endParaRPr lang="en-US" altLang="pt-B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997745" y="127530"/>
            <a:ext cx="1063964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noProof="0" dirty="0" smtClean="0">
                <a:solidFill>
                  <a:srgbClr val="7F7F7F"/>
                </a:solidFill>
                <a:latin typeface="Arial"/>
                <a:cs typeface="Arial"/>
              </a:rPr>
              <a:t>Ministry</a:t>
            </a:r>
            <a:r>
              <a:rPr lang="pt-BR" sz="1000" b="1" noProof="0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pt-BR" sz="1000" u="none" baseline="0" noProof="0" dirty="0" err="1" smtClean="0">
                <a:solidFill>
                  <a:srgbClr val="7F7F7F"/>
                </a:solidFill>
                <a:latin typeface="Arial"/>
                <a:cs typeface="Arial"/>
              </a:rPr>
              <a:t>of</a:t>
            </a:r>
            <a:endParaRPr lang="pt-BR" sz="1000" u="none" baseline="0" noProof="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algn="r">
              <a:lnSpc>
                <a:spcPct val="90000"/>
              </a:lnSpc>
            </a:pPr>
            <a:r>
              <a:rPr lang="fr-FR" sz="1500" b="1" baseline="0" noProof="0" dirty="0" smtClean="0">
                <a:solidFill>
                  <a:srgbClr val="7F7F7F"/>
                </a:solidFill>
                <a:latin typeface="Arial"/>
                <a:cs typeface="Arial"/>
              </a:rPr>
              <a:t>Finance</a:t>
            </a:r>
            <a:endParaRPr lang="pt-BR" sz="1500" b="1" noProof="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5400000">
            <a:off x="8758806" y="277086"/>
            <a:ext cx="665166" cy="1110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4" y="74093"/>
            <a:ext cx="5882715" cy="43021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1200" b="0" i="0" kern="1200" baseline="0" dirty="0" smtClean="0">
                <a:solidFill>
                  <a:srgbClr val="091E24"/>
                </a:solidFill>
                <a:latin typeface="+mj-lt"/>
                <a:ea typeface="MS PGothic" charset="0"/>
                <a:cs typeface="MS PGothic" charset="0"/>
              </a:defRPr>
            </a:lvl1pPr>
            <a:lvl2pPr marL="4572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2pPr>
            <a:lvl3pPr marL="9144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3pPr>
            <a:lvl4pPr marL="13716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4pPr>
            <a:lvl5pPr marL="1828800" indent="0">
              <a:buNone/>
              <a:defRPr lang="en-US" sz="1200" b="1" kern="1200" dirty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5pPr>
          </a:lstStyle>
          <a:p>
            <a:pPr lvl="0"/>
            <a:r>
              <a:rPr lang="bg-BG" dirty="0" smtClean="0"/>
              <a:t>Assunto da seção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" y="510623"/>
            <a:ext cx="5247647" cy="45719"/>
            <a:chOff x="0" y="510620"/>
            <a:chExt cx="2799672" cy="154545"/>
          </a:xfrm>
        </p:grpSpPr>
        <p:sp>
          <p:nvSpPr>
            <p:cNvPr id="18" name="Rectangle 17"/>
            <p:cNvSpPr/>
            <p:nvPr userDrawn="1"/>
          </p:nvSpPr>
          <p:spPr>
            <a:xfrm rot="10800000">
              <a:off x="0" y="510620"/>
              <a:ext cx="699918" cy="154545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 rot="10800000">
              <a:off x="699918" y="510620"/>
              <a:ext cx="699918" cy="154545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 rot="10800000">
              <a:off x="1399836" y="510620"/>
              <a:ext cx="699918" cy="15454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 rot="10800000">
              <a:off x="2099754" y="510620"/>
              <a:ext cx="699918" cy="15454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67230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Ci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665164"/>
            <a:ext cx="8322274" cy="5536319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indent="0">
              <a:buNone/>
              <a:def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/>
            <a:r>
              <a:rPr lang="bg-BG" dirty="0" smtClean="0"/>
              <a:t>Texto</a:t>
            </a:r>
          </a:p>
        </p:txBody>
      </p:sp>
      <p:sp>
        <p:nvSpPr>
          <p:cNvPr id="20" name="Slide Number Placeholder 2"/>
          <p:cNvSpPr txBox="1">
            <a:spLocks/>
          </p:cNvSpPr>
          <p:nvPr userDrawn="1"/>
        </p:nvSpPr>
        <p:spPr>
          <a:xfrm>
            <a:off x="8072537" y="6191950"/>
            <a:ext cx="553163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A31292AA-EA83-44F0-ABCE-6290C738A5AE}" type="slidenum">
              <a:rPr lang="en-US" altLang="pt-BR" sz="1200" b="1">
                <a:solidFill>
                  <a:srgbClr val="7F7F7F"/>
                </a:solidFill>
              </a:rPr>
              <a:pPr algn="ctr" eaLnBrk="1" hangingPunct="1"/>
              <a:t>‹nº›</a:t>
            </a:fld>
            <a:endParaRPr lang="en-US" altLang="pt-BR" sz="1200" b="1" dirty="0">
              <a:solidFill>
                <a:srgbClr val="7F7F7F"/>
              </a:solidFill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6593841"/>
            <a:ext cx="9144000" cy="101600"/>
            <a:chOff x="0" y="6652713"/>
            <a:chExt cx="9144000" cy="417733"/>
          </a:xfrm>
        </p:grpSpPr>
        <p:sp>
          <p:nvSpPr>
            <p:cNvPr id="29" name="Rectangle 28"/>
            <p:cNvSpPr/>
            <p:nvPr userDrawn="1"/>
          </p:nvSpPr>
          <p:spPr>
            <a:xfrm rot="10800000">
              <a:off x="0" y="6659873"/>
              <a:ext cx="9144000" cy="4105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 rot="10800000">
              <a:off x="6152558" y="6652713"/>
              <a:ext cx="699918" cy="410573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 rot="10800000">
              <a:off x="6843496" y="6652713"/>
              <a:ext cx="699918" cy="41057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 rot="10800000">
              <a:off x="7533296" y="6652713"/>
              <a:ext cx="699918" cy="41057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 rot="10800000">
              <a:off x="8214116" y="6652713"/>
              <a:ext cx="699918" cy="41057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 userDrawn="1"/>
        </p:nvSpPr>
        <p:spPr>
          <a:xfrm>
            <a:off x="7997745" y="127530"/>
            <a:ext cx="1063964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noProof="0" dirty="0" smtClean="0">
                <a:solidFill>
                  <a:srgbClr val="7F7F7F"/>
                </a:solidFill>
                <a:latin typeface="Arial"/>
                <a:cs typeface="Arial"/>
              </a:rPr>
              <a:t>Ministry</a:t>
            </a:r>
            <a:r>
              <a:rPr lang="pt-BR" sz="1000" b="1" noProof="0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pt-BR" sz="1000" u="none" baseline="0" noProof="0" dirty="0" err="1" smtClean="0">
                <a:solidFill>
                  <a:srgbClr val="7F7F7F"/>
                </a:solidFill>
                <a:latin typeface="Arial"/>
                <a:cs typeface="Arial"/>
              </a:rPr>
              <a:t>of</a:t>
            </a:r>
            <a:endParaRPr lang="pt-BR" sz="1000" u="none" baseline="0" noProof="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algn="r">
              <a:lnSpc>
                <a:spcPct val="90000"/>
              </a:lnSpc>
            </a:pPr>
            <a:r>
              <a:rPr lang="fr-FR" sz="1500" b="1" baseline="0" noProof="0" dirty="0" smtClean="0">
                <a:solidFill>
                  <a:srgbClr val="7F7F7F"/>
                </a:solidFill>
                <a:latin typeface="Arial"/>
                <a:cs typeface="Arial"/>
              </a:rPr>
              <a:t>Finance</a:t>
            </a:r>
            <a:endParaRPr lang="pt-BR" sz="1500" b="1" noProof="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 userDrawn="1"/>
        </p:nvSpPr>
        <p:spPr>
          <a:xfrm rot="5400000">
            <a:off x="8758806" y="277086"/>
            <a:ext cx="665166" cy="1110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4" y="74093"/>
            <a:ext cx="5882715" cy="43021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1200" b="0" i="0" kern="1200" baseline="0" dirty="0" smtClean="0">
                <a:solidFill>
                  <a:srgbClr val="091E24"/>
                </a:solidFill>
                <a:latin typeface="+mj-lt"/>
                <a:ea typeface="MS PGothic" charset="0"/>
                <a:cs typeface="MS PGothic" charset="0"/>
              </a:defRPr>
            </a:lvl1pPr>
            <a:lvl2pPr marL="4572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2pPr>
            <a:lvl3pPr marL="9144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3pPr>
            <a:lvl4pPr marL="13716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4pPr>
            <a:lvl5pPr marL="1828800" indent="0">
              <a:buNone/>
              <a:defRPr lang="en-US" sz="1200" b="1" kern="1200" dirty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5pPr>
          </a:lstStyle>
          <a:p>
            <a:pPr lvl="0"/>
            <a:r>
              <a:rPr lang="bg-BG" dirty="0" smtClean="0"/>
              <a:t>Assunto da seção</a:t>
            </a:r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3" y="510623"/>
            <a:ext cx="5247647" cy="45719"/>
            <a:chOff x="0" y="510620"/>
            <a:chExt cx="2799672" cy="154545"/>
          </a:xfrm>
        </p:grpSpPr>
        <p:sp>
          <p:nvSpPr>
            <p:cNvPr id="37" name="Rectangle 36"/>
            <p:cNvSpPr/>
            <p:nvPr userDrawn="1"/>
          </p:nvSpPr>
          <p:spPr>
            <a:xfrm rot="10800000">
              <a:off x="0" y="510620"/>
              <a:ext cx="699918" cy="154545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 userDrawn="1"/>
          </p:nvSpPr>
          <p:spPr>
            <a:xfrm rot="10800000">
              <a:off x="699918" y="510620"/>
              <a:ext cx="699918" cy="154545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 userDrawn="1"/>
          </p:nvSpPr>
          <p:spPr>
            <a:xfrm rot="10800000">
              <a:off x="1399836" y="510620"/>
              <a:ext cx="699918" cy="15454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 userDrawn="1"/>
          </p:nvSpPr>
          <p:spPr>
            <a:xfrm rot="10800000">
              <a:off x="2099754" y="510620"/>
              <a:ext cx="699918" cy="15454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684234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ento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4"/>
          <p:cNvSpPr txBox="1">
            <a:spLocks/>
          </p:cNvSpPr>
          <p:nvPr userDrawn="1"/>
        </p:nvSpPr>
        <p:spPr>
          <a:xfrm>
            <a:off x="1473136" y="4727935"/>
            <a:ext cx="3648075" cy="71437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1800" b="1" kern="1200" baseline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  <a:defRPr/>
            </a:pPr>
            <a:r>
              <a:rPr lang="pt-BR" sz="1800" b="0" noProof="0" dirty="0" smtClean="0">
                <a:solidFill>
                  <a:srgbClr val="1D2A38"/>
                </a:solidFill>
              </a:rPr>
              <a:t>Ministro</a:t>
            </a:r>
            <a:r>
              <a:rPr lang="pt-BR" sz="1800" b="0" baseline="0" noProof="0" dirty="0" smtClean="0">
                <a:solidFill>
                  <a:srgbClr val="1D2A38"/>
                </a:solidFill>
              </a:rPr>
              <a:t> da Fazenda</a:t>
            </a:r>
            <a:endParaRPr lang="pt-BR" sz="1800" b="0" noProof="0" dirty="0" smtClean="0">
              <a:solidFill>
                <a:srgbClr val="1D2A38"/>
              </a:solidFill>
            </a:endParaRPr>
          </a:p>
          <a:p>
            <a:pPr algn="l">
              <a:lnSpc>
                <a:spcPct val="70000"/>
              </a:lnSpc>
              <a:defRPr/>
            </a:pPr>
            <a:r>
              <a:rPr lang="pt-BR" sz="1500" b="1" noProof="0" dirty="0" smtClean="0">
                <a:solidFill>
                  <a:srgbClr val="1D2A38"/>
                </a:solidFill>
              </a:rPr>
              <a:t>Henrique Meirelles</a:t>
            </a:r>
            <a:endParaRPr lang="pt-BR" sz="2400" b="1" noProof="0" dirty="0">
              <a:solidFill>
                <a:srgbClr val="1D2A38"/>
              </a:solidFill>
            </a:endParaRPr>
          </a:p>
        </p:txBody>
      </p:sp>
      <p:sp>
        <p:nvSpPr>
          <p:cNvPr id="11" name="Slide Number Placeholder 2"/>
          <p:cNvSpPr txBox="1">
            <a:spLocks/>
          </p:cNvSpPr>
          <p:nvPr userDrawn="1"/>
        </p:nvSpPr>
        <p:spPr>
          <a:xfrm>
            <a:off x="8072537" y="6009387"/>
            <a:ext cx="553163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A31292AA-EA83-44F0-ABCE-6290C738A5AE}" type="slidenum">
              <a:rPr lang="en-US" altLang="pt-BR" sz="1200" b="1">
                <a:solidFill>
                  <a:srgbClr val="7F7F7F"/>
                </a:solidFill>
              </a:rPr>
              <a:pPr algn="ctr" eaLnBrk="1" hangingPunct="1"/>
              <a:t>‹nº›</a:t>
            </a:fld>
            <a:endParaRPr lang="en-US" altLang="pt-BR" sz="1200" b="1" dirty="0">
              <a:solidFill>
                <a:srgbClr val="7F7F7F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6408858"/>
            <a:ext cx="9144000" cy="286601"/>
            <a:chOff x="0" y="6652713"/>
            <a:chExt cx="9144000" cy="417733"/>
          </a:xfrm>
        </p:grpSpPr>
        <p:sp>
          <p:nvSpPr>
            <p:cNvPr id="21" name="Rectangle 20"/>
            <p:cNvSpPr/>
            <p:nvPr userDrawn="1"/>
          </p:nvSpPr>
          <p:spPr>
            <a:xfrm rot="10800000">
              <a:off x="0" y="6659873"/>
              <a:ext cx="9144000" cy="4105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rot="10800000">
              <a:off x="6152558" y="6652713"/>
              <a:ext cx="699918" cy="410573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 rot="10800000">
              <a:off x="6843496" y="6652713"/>
              <a:ext cx="699918" cy="41057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 rot="10800000">
              <a:off x="7533296" y="6652713"/>
              <a:ext cx="699918" cy="41057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 rot="10800000">
              <a:off x="8214116" y="6652713"/>
              <a:ext cx="699918" cy="41057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690" y="2489652"/>
            <a:ext cx="741202" cy="75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90448" y="3209757"/>
            <a:ext cx="8723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noProof="0" dirty="0" smtClean="0"/>
              <a:t>Ministério da</a:t>
            </a:r>
            <a:r>
              <a:rPr lang="pt-BR" sz="2000" b="1" baseline="0" noProof="0" dirty="0" smtClean="0"/>
              <a:t> Fazenda</a:t>
            </a:r>
            <a:endParaRPr lang="pt-BR" sz="2000" b="1" noProof="0" dirty="0" smtClean="0"/>
          </a:p>
        </p:txBody>
      </p:sp>
    </p:spTree>
    <p:extLst>
      <p:ext uri="{BB962C8B-B14F-4D97-AF65-F5344CB8AC3E}">
        <p14:creationId xmlns="" xmlns:p14="http://schemas.microsoft.com/office/powerpoint/2010/main" val="56317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 Me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2"/>
          <p:cNvSpPr txBox="1">
            <a:spLocks/>
          </p:cNvSpPr>
          <p:nvPr userDrawn="1"/>
        </p:nvSpPr>
        <p:spPr>
          <a:xfrm>
            <a:off x="7599370" y="279401"/>
            <a:ext cx="39837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</a:pPr>
            <a:fld id="{2E697F94-608E-4EDE-B3E8-E94C6293AC33}" type="slidenum">
              <a:rPr lang="en-US" altLang="pt-BR" sz="1200" b="1">
                <a:solidFill>
                  <a:schemeClr val="bg1">
                    <a:lumMod val="65000"/>
                  </a:schemeClr>
                </a:solidFill>
              </a:rPr>
              <a:pPr algn="r" eaLnBrk="1" hangingPunct="1">
                <a:lnSpc>
                  <a:spcPct val="80000"/>
                </a:lnSpc>
              </a:pPr>
              <a:t>‹nº›</a:t>
            </a:fld>
            <a:endParaRPr lang="en-US" altLang="pt-BR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" y="1792294"/>
            <a:ext cx="90043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12"/>
          <p:cNvSpPr>
            <a:spLocks noChangeArrowheads="1"/>
          </p:cNvSpPr>
          <p:nvPr userDrawn="1"/>
        </p:nvSpPr>
        <p:spPr bwMode="auto">
          <a:xfrm>
            <a:off x="2517775" y="3560763"/>
            <a:ext cx="909638" cy="558800"/>
          </a:xfrm>
          <a:prstGeom prst="wedgeRoundRectCallout">
            <a:avLst>
              <a:gd name="adj1" fmla="val -20833"/>
              <a:gd name="adj2" fmla="val 90407"/>
              <a:gd name="adj3" fmla="val 16667"/>
            </a:avLst>
          </a:prstGeom>
          <a:solidFill>
            <a:srgbClr val="2F97B5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lnSpc>
                <a:spcPct val="90000"/>
              </a:lnSpc>
              <a:defRPr/>
            </a:pPr>
            <a:r>
              <a:rPr lang="en-US" altLang="pt-BR" sz="1300" smtClean="0">
                <a:solidFill>
                  <a:srgbClr val="E6E9E9"/>
                </a:solidFill>
              </a:rPr>
              <a:t>Brasil</a:t>
            </a:r>
            <a:br>
              <a:rPr lang="en-US" altLang="pt-BR" sz="1300" smtClean="0">
                <a:solidFill>
                  <a:srgbClr val="E6E9E9"/>
                </a:solidFill>
              </a:rPr>
            </a:br>
            <a:r>
              <a:rPr lang="en-US" altLang="pt-BR" sz="1300" b="1" smtClean="0">
                <a:solidFill>
                  <a:srgbClr val="E6E9E9"/>
                </a:solidFill>
              </a:rPr>
              <a:t>3,5</a:t>
            </a:r>
          </a:p>
        </p:txBody>
      </p:sp>
      <p:sp>
        <p:nvSpPr>
          <p:cNvPr id="14" name="Rounded Rectangular Callout 17"/>
          <p:cNvSpPr>
            <a:spLocks noChangeArrowheads="1"/>
          </p:cNvSpPr>
          <p:nvPr userDrawn="1"/>
        </p:nvSpPr>
        <p:spPr bwMode="auto">
          <a:xfrm>
            <a:off x="2774950" y="2125683"/>
            <a:ext cx="909638" cy="560387"/>
          </a:xfrm>
          <a:prstGeom prst="wedgeRoundRectCallout">
            <a:avLst>
              <a:gd name="adj1" fmla="val 88329"/>
              <a:gd name="adj2" fmla="val 57398"/>
              <a:gd name="adj3" fmla="val 16667"/>
            </a:avLst>
          </a:prstGeom>
          <a:solidFill>
            <a:schemeClr val="accent3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lnSpc>
                <a:spcPct val="90000"/>
              </a:lnSpc>
              <a:defRPr/>
            </a:pPr>
            <a:r>
              <a:rPr lang="en-US" altLang="pt-BR" sz="1300" smtClean="0">
                <a:solidFill>
                  <a:srgbClr val="E6E9E9"/>
                </a:solidFill>
              </a:rPr>
              <a:t>Espanha</a:t>
            </a:r>
            <a:br>
              <a:rPr lang="en-US" altLang="pt-BR" sz="1300" smtClean="0">
                <a:solidFill>
                  <a:srgbClr val="E6E9E9"/>
                </a:solidFill>
              </a:rPr>
            </a:br>
            <a:r>
              <a:rPr lang="en-US" altLang="pt-BR" sz="1300" b="1" smtClean="0">
                <a:solidFill>
                  <a:srgbClr val="E6E9E9"/>
                </a:solidFill>
              </a:rPr>
              <a:t>3,5</a:t>
            </a:r>
          </a:p>
        </p:txBody>
      </p:sp>
      <p:sp>
        <p:nvSpPr>
          <p:cNvPr id="27" name="Rounded Rectangular Callout 29"/>
          <p:cNvSpPr>
            <a:spLocks noChangeArrowheads="1"/>
          </p:cNvSpPr>
          <p:nvPr userDrawn="1"/>
        </p:nvSpPr>
        <p:spPr bwMode="auto">
          <a:xfrm>
            <a:off x="119065" y="6050775"/>
            <a:ext cx="1244600" cy="350839"/>
          </a:xfrm>
          <a:prstGeom prst="wedgeRoundRectCallout">
            <a:avLst>
              <a:gd name="adj1" fmla="val -22519"/>
              <a:gd name="adj2" fmla="val 98389"/>
              <a:gd name="adj3" fmla="val 16667"/>
            </a:avLst>
          </a:prstGeom>
          <a:solidFill>
            <a:schemeClr val="accent3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lnSpc>
                <a:spcPct val="90000"/>
              </a:lnSpc>
              <a:defRPr/>
            </a:pPr>
            <a:r>
              <a:rPr lang="en-US" altLang="pt-BR" sz="1300" smtClean="0">
                <a:solidFill>
                  <a:srgbClr val="E6E9E9"/>
                </a:solidFill>
              </a:rPr>
              <a:t>Legenda 1</a:t>
            </a:r>
          </a:p>
        </p:txBody>
      </p:sp>
      <p:sp>
        <p:nvSpPr>
          <p:cNvPr id="28" name="Rectangle 33"/>
          <p:cNvSpPr>
            <a:spLocks noChangeArrowheads="1"/>
          </p:cNvSpPr>
          <p:nvPr userDrawn="1"/>
        </p:nvSpPr>
        <p:spPr bwMode="auto">
          <a:xfrm>
            <a:off x="850619" y="6388105"/>
            <a:ext cx="184731" cy="3416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lnSpc>
                <a:spcPct val="90000"/>
              </a:lnSpc>
              <a:defRPr/>
            </a:pPr>
            <a:endParaRPr lang="pt-BR" altLang="pt-BR" smtClean="0">
              <a:solidFill>
                <a:srgbClr val="E6E9E9"/>
              </a:solidFill>
            </a:endParaRPr>
          </a:p>
        </p:txBody>
      </p:sp>
      <p:sp>
        <p:nvSpPr>
          <p:cNvPr id="29" name="Rounded Rectangular Callout 34"/>
          <p:cNvSpPr>
            <a:spLocks noChangeArrowheads="1"/>
          </p:cNvSpPr>
          <p:nvPr userDrawn="1"/>
        </p:nvSpPr>
        <p:spPr bwMode="auto">
          <a:xfrm>
            <a:off x="1593850" y="6050775"/>
            <a:ext cx="1244600" cy="350839"/>
          </a:xfrm>
          <a:prstGeom prst="wedgeRoundRectCallout">
            <a:avLst>
              <a:gd name="adj1" fmla="val -22519"/>
              <a:gd name="adj2" fmla="val 98389"/>
              <a:gd name="adj3" fmla="val 16667"/>
            </a:avLst>
          </a:prstGeom>
          <a:solidFill>
            <a:schemeClr val="bg2">
              <a:lumMod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lnSpc>
                <a:spcPct val="90000"/>
              </a:lnSpc>
              <a:defRPr/>
            </a:pPr>
            <a:r>
              <a:rPr lang="en-US" altLang="pt-BR" sz="1300" smtClean="0">
                <a:solidFill>
                  <a:srgbClr val="E6E9E9"/>
                </a:solidFill>
              </a:rPr>
              <a:t>Legenda 2</a:t>
            </a:r>
          </a:p>
        </p:txBody>
      </p:sp>
      <p:sp>
        <p:nvSpPr>
          <p:cNvPr id="43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3125792" y="5982494"/>
            <a:ext cx="3609975" cy="55721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lang="x-none" sz="1200" kern="12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44" name="Text Placeholder 35"/>
          <p:cNvSpPr>
            <a:spLocks noGrp="1"/>
          </p:cNvSpPr>
          <p:nvPr>
            <p:ph type="body" sz="quarter" idx="14"/>
          </p:nvPr>
        </p:nvSpPr>
        <p:spPr>
          <a:xfrm>
            <a:off x="6832431" y="5993580"/>
            <a:ext cx="2122669" cy="53507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1000" b="1" kern="1200" baseline="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42" name="Title 1"/>
          <p:cNvSpPr>
            <a:spLocks noGrp="1"/>
          </p:cNvSpPr>
          <p:nvPr>
            <p:ph type="ctrTitle"/>
          </p:nvPr>
        </p:nvSpPr>
        <p:spPr>
          <a:xfrm>
            <a:off x="457205" y="657269"/>
            <a:ext cx="7085013" cy="793397"/>
          </a:xfrm>
          <a:prstGeom prst="rect">
            <a:avLst/>
          </a:prstGeom>
        </p:spPr>
        <p:txBody>
          <a:bodyPr anchor="ctr"/>
          <a:lstStyle>
            <a:lvl1pPr algn="l">
              <a:defRPr lang="en-US" sz="32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4" y="74093"/>
            <a:ext cx="5882715" cy="43021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1000" b="0" i="0" kern="1200" baseline="0" dirty="0" smtClean="0">
                <a:solidFill>
                  <a:srgbClr val="7F7F7F"/>
                </a:solidFill>
                <a:latin typeface="+mj-lt"/>
                <a:ea typeface="MS PGothic" charset="0"/>
                <a:cs typeface="MS PGothic" charset="0"/>
              </a:defRPr>
            </a:lvl1pPr>
            <a:lvl2pPr marL="4572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2pPr>
            <a:lvl3pPr marL="9144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3pPr>
            <a:lvl4pPr marL="13716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4pPr>
            <a:lvl5pPr marL="1828800" indent="0">
              <a:buNone/>
              <a:defRPr lang="en-US" sz="1200" b="1" kern="1200" dirty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5pPr>
          </a:lstStyle>
          <a:p>
            <a:pPr lvl="0"/>
            <a:r>
              <a:rPr lang="bg-BG" dirty="0" smtClean="0"/>
              <a:t>Assunto da seção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510623"/>
            <a:ext cx="2799672" cy="59337"/>
            <a:chOff x="0" y="510620"/>
            <a:chExt cx="2799672" cy="154545"/>
          </a:xfrm>
        </p:grpSpPr>
        <p:sp>
          <p:nvSpPr>
            <p:cNvPr id="18" name="Rectangle 17"/>
            <p:cNvSpPr/>
            <p:nvPr userDrawn="1"/>
          </p:nvSpPr>
          <p:spPr>
            <a:xfrm rot="10800000">
              <a:off x="0" y="510620"/>
              <a:ext cx="699918" cy="154545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 rot="10800000">
              <a:off x="699918" y="510620"/>
              <a:ext cx="699918" cy="154545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0800000">
              <a:off x="1399836" y="510620"/>
              <a:ext cx="699918" cy="15454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 rot="10800000">
              <a:off x="2099754" y="510620"/>
              <a:ext cx="699918" cy="15454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 userDrawn="1"/>
        </p:nvGrpSpPr>
        <p:grpSpPr>
          <a:xfrm>
            <a:off x="0" y="6593841"/>
            <a:ext cx="9144000" cy="101600"/>
            <a:chOff x="0" y="6652713"/>
            <a:chExt cx="9144000" cy="417733"/>
          </a:xfrm>
        </p:grpSpPr>
        <p:sp>
          <p:nvSpPr>
            <p:cNvPr id="25" name="Rectangle 24"/>
            <p:cNvSpPr/>
            <p:nvPr userDrawn="1"/>
          </p:nvSpPr>
          <p:spPr>
            <a:xfrm rot="10800000">
              <a:off x="0" y="6659873"/>
              <a:ext cx="9144000" cy="4105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rot="10800000">
              <a:off x="6152558" y="6652713"/>
              <a:ext cx="699918" cy="410573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 rot="10800000">
              <a:off x="6843496" y="6652713"/>
              <a:ext cx="699918" cy="41057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 rot="10800000">
              <a:off x="7533296" y="6652713"/>
              <a:ext cx="699918" cy="41057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 rot="10800000">
              <a:off x="8214116" y="6652713"/>
              <a:ext cx="699918" cy="41057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 userDrawn="1"/>
        </p:nvSpPr>
        <p:spPr>
          <a:xfrm>
            <a:off x="7997745" y="119629"/>
            <a:ext cx="1063964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noProof="0" dirty="0" smtClean="0">
                <a:solidFill>
                  <a:srgbClr val="7F7F7F"/>
                </a:solidFill>
                <a:latin typeface="Arial"/>
                <a:cs typeface="Arial"/>
              </a:rPr>
              <a:t>Ministry</a:t>
            </a:r>
            <a:r>
              <a:rPr lang="pt-BR" sz="1000" b="1" noProof="0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pt-BR" sz="1000" u="none" baseline="0" noProof="0" dirty="0" err="1" smtClean="0">
                <a:solidFill>
                  <a:srgbClr val="7F7F7F"/>
                </a:solidFill>
                <a:latin typeface="Arial"/>
                <a:cs typeface="Arial"/>
              </a:rPr>
              <a:t>of</a:t>
            </a:r>
            <a:endParaRPr lang="pt-BR" sz="1000" u="none" baseline="0" noProof="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algn="r">
              <a:lnSpc>
                <a:spcPct val="90000"/>
              </a:lnSpc>
            </a:pPr>
            <a:r>
              <a:rPr lang="fr-FR" sz="1500" b="1" baseline="0" noProof="0" dirty="0" smtClean="0">
                <a:solidFill>
                  <a:srgbClr val="7F7F7F"/>
                </a:solidFill>
                <a:latin typeface="Arial"/>
                <a:cs typeface="Arial"/>
              </a:rPr>
              <a:t>Finance</a:t>
            </a:r>
            <a:endParaRPr lang="pt-BR" sz="1500" b="1" noProof="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 userDrawn="1"/>
        </p:nvSpPr>
        <p:spPr>
          <a:xfrm rot="5400000">
            <a:off x="8758806" y="269183"/>
            <a:ext cx="665166" cy="1110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6636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Div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2"/>
          <p:cNvSpPr txBox="1">
            <a:spLocks/>
          </p:cNvSpPr>
          <p:nvPr userDrawn="1"/>
        </p:nvSpPr>
        <p:spPr>
          <a:xfrm>
            <a:off x="8602945" y="27637"/>
            <a:ext cx="43293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A31292AA-EA83-44F0-ABCE-6290C738A5AE}" type="slidenum">
              <a:rPr lang="en-US" altLang="pt-BR" sz="1200" b="1">
                <a:solidFill>
                  <a:schemeClr val="bg1"/>
                </a:solidFill>
              </a:rPr>
              <a:pPr algn="r" eaLnBrk="1" hangingPunct="1"/>
              <a:t>‹nº›</a:t>
            </a:fld>
            <a:endParaRPr lang="en-US" altLang="pt-BR" sz="1200" b="1" dirty="0">
              <a:solidFill>
                <a:schemeClr val="bg1"/>
              </a:solidFill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31805" y="95936"/>
            <a:ext cx="7801410" cy="691024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indent="0">
              <a:buNone/>
              <a:def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/>
            <a:r>
              <a:rPr lang="bg-BG" dirty="0" smtClean="0"/>
              <a:t>Texto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31804" y="1282198"/>
            <a:ext cx="8170863" cy="4759011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lang="bg-BG" sz="2000" b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indent="0">
              <a:buNone/>
              <a:def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/>
            <a:r>
              <a:rPr lang="bg-BG" dirty="0" smtClean="0"/>
              <a:t>Texto</a:t>
            </a:r>
          </a:p>
        </p:txBody>
      </p:sp>
      <p:sp>
        <p:nvSpPr>
          <p:cNvPr id="31" name="Slide Number Placeholder 2"/>
          <p:cNvSpPr txBox="1">
            <a:spLocks/>
          </p:cNvSpPr>
          <p:nvPr userDrawn="1"/>
        </p:nvSpPr>
        <p:spPr>
          <a:xfrm>
            <a:off x="8072537" y="6191950"/>
            <a:ext cx="553163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A31292AA-EA83-44F0-ABCE-6290C738A5AE}" type="slidenum">
              <a:rPr lang="en-US" altLang="pt-BR" sz="1200" b="1">
                <a:solidFill>
                  <a:srgbClr val="7F7F7F"/>
                </a:solidFill>
              </a:rPr>
              <a:pPr algn="ctr" eaLnBrk="1" hangingPunct="1"/>
              <a:t>‹nº›</a:t>
            </a:fld>
            <a:endParaRPr lang="en-US" altLang="pt-BR" sz="1200" b="1" dirty="0">
              <a:solidFill>
                <a:srgbClr val="7F7F7F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 rot="5400000">
            <a:off x="8657029" y="378848"/>
            <a:ext cx="868720" cy="1110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6593841"/>
            <a:ext cx="9144000" cy="101600"/>
            <a:chOff x="0" y="6652713"/>
            <a:chExt cx="9144000" cy="417733"/>
          </a:xfrm>
        </p:grpSpPr>
        <p:sp>
          <p:nvSpPr>
            <p:cNvPr id="29" name="Rectangle 28"/>
            <p:cNvSpPr/>
            <p:nvPr userDrawn="1"/>
          </p:nvSpPr>
          <p:spPr>
            <a:xfrm rot="10800000">
              <a:off x="0" y="6659873"/>
              <a:ext cx="9144000" cy="4105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 rot="10800000">
              <a:off x="6152558" y="6652713"/>
              <a:ext cx="699918" cy="410573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 rot="10800000">
              <a:off x="6843496" y="6652713"/>
              <a:ext cx="699918" cy="41057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 rot="10800000">
              <a:off x="7533296" y="6652713"/>
              <a:ext cx="699918" cy="41057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 rot="10800000">
              <a:off x="8214116" y="6652713"/>
              <a:ext cx="699918" cy="41057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>
            <a:off x="3" y="868723"/>
            <a:ext cx="5247647" cy="45719"/>
            <a:chOff x="0" y="510620"/>
            <a:chExt cx="2799672" cy="154545"/>
          </a:xfrm>
        </p:grpSpPr>
        <p:sp>
          <p:nvSpPr>
            <p:cNvPr id="35" name="Rectangle 34"/>
            <p:cNvSpPr/>
            <p:nvPr userDrawn="1"/>
          </p:nvSpPr>
          <p:spPr>
            <a:xfrm rot="10800000">
              <a:off x="0" y="510620"/>
              <a:ext cx="699918" cy="154545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 userDrawn="1"/>
          </p:nvSpPr>
          <p:spPr>
            <a:xfrm rot="10800000">
              <a:off x="699918" y="510620"/>
              <a:ext cx="699918" cy="154545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 userDrawn="1"/>
          </p:nvSpPr>
          <p:spPr>
            <a:xfrm rot="10800000">
              <a:off x="1399836" y="510620"/>
              <a:ext cx="699918" cy="15454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 userDrawn="1"/>
          </p:nvSpPr>
          <p:spPr>
            <a:xfrm rot="10800000">
              <a:off x="2099754" y="510620"/>
              <a:ext cx="699918" cy="15454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31803" y="943739"/>
            <a:ext cx="8170864" cy="338457"/>
          </a:xfrm>
          <a:prstGeom prst="rect">
            <a:avLst/>
          </a:prstGeom>
        </p:spPr>
        <p:txBody>
          <a:bodyPr vert="horz"/>
          <a:lstStyle>
            <a:lvl1pPr algn="l">
              <a:defRPr sz="1800" b="0" i="1">
                <a:solidFill>
                  <a:schemeClr val="tx1"/>
                </a:solidFill>
              </a:defRPr>
            </a:lvl1pPr>
          </a:lstStyle>
          <a:p>
            <a:r>
              <a:rPr lang="pt-BR" noProof="0" dirty="0" smtClean="0"/>
              <a:t>Subtítulo do Gráfico</a:t>
            </a:r>
            <a:endParaRPr lang="pt-BR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803" y="6041221"/>
            <a:ext cx="7724126" cy="43439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000" b="0" i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algn="l"/>
            <a:r>
              <a:rPr lang="x-none" sz="1000" b="0" dirty="0" smtClean="0">
                <a:solidFill>
                  <a:srgbClr val="7F7F7F"/>
                </a:solidFill>
              </a:rPr>
              <a:t>*Nota de Rodapé</a:t>
            </a:r>
          </a:p>
          <a:p>
            <a:pPr algn="l"/>
            <a:r>
              <a:rPr lang="x-none" sz="1000" b="0" dirty="0" smtClean="0">
                <a:solidFill>
                  <a:srgbClr val="7F7F7F"/>
                </a:solidFill>
              </a:rPr>
              <a:t>Source:</a:t>
            </a:r>
            <a:endParaRPr lang="en-US" sz="1000" b="0" dirty="0" smtClean="0">
              <a:solidFill>
                <a:srgbClr val="7F7F7F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7910854" y="67372"/>
            <a:ext cx="1063964" cy="348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b="1" noProof="0" dirty="0" smtClean="0">
                <a:solidFill>
                  <a:srgbClr val="7F7F7F"/>
                </a:solidFill>
                <a:latin typeface="Arial"/>
                <a:cs typeface="Arial"/>
              </a:rPr>
              <a:t>Ministry of</a:t>
            </a:r>
            <a:endParaRPr lang="en-US" sz="800" u="none" baseline="0" noProof="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algn="r">
              <a:lnSpc>
                <a:spcPct val="90000"/>
              </a:lnSpc>
            </a:pPr>
            <a:r>
              <a:rPr lang="en-US" sz="1050" b="1" baseline="0" noProof="0" dirty="0" smtClean="0">
                <a:solidFill>
                  <a:srgbClr val="7F7F7F"/>
                </a:solidFill>
                <a:latin typeface="Arial"/>
                <a:cs typeface="Arial"/>
              </a:rPr>
              <a:t>Finance</a:t>
            </a:r>
            <a:endParaRPr lang="en-US" sz="1050" b="1" noProof="0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9088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Div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2"/>
          <p:cNvSpPr txBox="1">
            <a:spLocks/>
          </p:cNvSpPr>
          <p:nvPr userDrawn="1"/>
        </p:nvSpPr>
        <p:spPr>
          <a:xfrm>
            <a:off x="8602945" y="27637"/>
            <a:ext cx="43293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A31292AA-EA83-44F0-ABCE-6290C738A5AE}" type="slidenum">
              <a:rPr lang="en-US" altLang="pt-BR" sz="1200" b="1">
                <a:solidFill>
                  <a:schemeClr val="bg1"/>
                </a:solidFill>
              </a:rPr>
              <a:pPr algn="r" eaLnBrk="1" hangingPunct="1"/>
              <a:t>‹nº›</a:t>
            </a:fld>
            <a:endParaRPr lang="en-US" altLang="pt-BR" sz="1200" b="1" dirty="0">
              <a:solidFill>
                <a:schemeClr val="bg1"/>
              </a:solidFill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31811" y="107598"/>
            <a:ext cx="7782311" cy="691024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lang="bg-BG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indent="0">
              <a:buNone/>
              <a:def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/>
            <a:r>
              <a:rPr lang="bg-BG" dirty="0" smtClean="0"/>
              <a:t>Texto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31804" y="989263"/>
            <a:ext cx="8170863" cy="5051941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lang="bg-BG" sz="1600" b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indent="0">
              <a:buNone/>
              <a:def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/>
            <a:r>
              <a:rPr lang="bg-BG" dirty="0" smtClean="0"/>
              <a:t>Texto</a:t>
            </a:r>
          </a:p>
        </p:txBody>
      </p:sp>
      <p:sp>
        <p:nvSpPr>
          <p:cNvPr id="31" name="Slide Number Placeholder 2"/>
          <p:cNvSpPr txBox="1">
            <a:spLocks/>
          </p:cNvSpPr>
          <p:nvPr userDrawn="1"/>
        </p:nvSpPr>
        <p:spPr>
          <a:xfrm>
            <a:off x="8072537" y="6191950"/>
            <a:ext cx="553163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A31292AA-EA83-44F0-ABCE-6290C738A5AE}" type="slidenum">
              <a:rPr lang="en-US" altLang="pt-BR" sz="1200" b="1">
                <a:solidFill>
                  <a:srgbClr val="7F7F7F"/>
                </a:solidFill>
              </a:rPr>
              <a:pPr algn="ctr" eaLnBrk="1" hangingPunct="1"/>
              <a:t>‹nº›</a:t>
            </a:fld>
            <a:endParaRPr lang="en-US" altLang="pt-BR" sz="1200" b="1" dirty="0">
              <a:solidFill>
                <a:srgbClr val="7F7F7F"/>
              </a:solidFill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6593841"/>
            <a:ext cx="9144000" cy="101600"/>
            <a:chOff x="0" y="6652713"/>
            <a:chExt cx="9144000" cy="417733"/>
          </a:xfrm>
        </p:grpSpPr>
        <p:sp>
          <p:nvSpPr>
            <p:cNvPr id="29" name="Rectangle 28"/>
            <p:cNvSpPr/>
            <p:nvPr userDrawn="1"/>
          </p:nvSpPr>
          <p:spPr>
            <a:xfrm rot="10800000">
              <a:off x="0" y="6659873"/>
              <a:ext cx="9144000" cy="4105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 rot="10800000">
              <a:off x="6152558" y="6652713"/>
              <a:ext cx="699918" cy="410573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 rot="10800000">
              <a:off x="6843496" y="6652713"/>
              <a:ext cx="699918" cy="41057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 rot="10800000">
              <a:off x="7533296" y="6652713"/>
              <a:ext cx="699918" cy="41057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 rot="10800000">
              <a:off x="8214116" y="6652713"/>
              <a:ext cx="699918" cy="41057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803" y="6041221"/>
            <a:ext cx="7724126" cy="43439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000" b="0" i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algn="l"/>
            <a:r>
              <a:rPr lang="x-none" sz="1000" b="0" dirty="0" smtClean="0">
                <a:solidFill>
                  <a:srgbClr val="7F7F7F"/>
                </a:solidFill>
              </a:rPr>
              <a:t>*Nota de Rodapé</a:t>
            </a:r>
          </a:p>
          <a:p>
            <a:pPr algn="l"/>
            <a:r>
              <a:rPr lang="x-none" sz="1000" b="0" dirty="0" smtClean="0">
                <a:solidFill>
                  <a:srgbClr val="7F7F7F"/>
                </a:solidFill>
              </a:rPr>
              <a:t>Source:</a:t>
            </a:r>
            <a:endParaRPr lang="en-US" sz="1000" b="0" dirty="0" smtClean="0">
              <a:solidFill>
                <a:srgbClr val="7F7F7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8657029" y="378848"/>
            <a:ext cx="868720" cy="1110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3" y="868723"/>
            <a:ext cx="5247647" cy="45719"/>
            <a:chOff x="0" y="510620"/>
            <a:chExt cx="2799672" cy="154545"/>
          </a:xfrm>
        </p:grpSpPr>
        <p:sp>
          <p:nvSpPr>
            <p:cNvPr id="25" name="Rectangle 24"/>
            <p:cNvSpPr/>
            <p:nvPr userDrawn="1"/>
          </p:nvSpPr>
          <p:spPr>
            <a:xfrm rot="10800000">
              <a:off x="0" y="510620"/>
              <a:ext cx="699918" cy="154545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 userDrawn="1"/>
          </p:nvSpPr>
          <p:spPr>
            <a:xfrm rot="10800000">
              <a:off x="699918" y="510620"/>
              <a:ext cx="699918" cy="154545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 userDrawn="1"/>
          </p:nvSpPr>
          <p:spPr>
            <a:xfrm rot="10800000">
              <a:off x="1399836" y="510620"/>
              <a:ext cx="699918" cy="15454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 userDrawn="1"/>
          </p:nvSpPr>
          <p:spPr>
            <a:xfrm rot="10800000">
              <a:off x="2099754" y="510620"/>
              <a:ext cx="699918" cy="15454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 userDrawn="1"/>
        </p:nvSpPr>
        <p:spPr>
          <a:xfrm>
            <a:off x="7910854" y="67372"/>
            <a:ext cx="1063964" cy="348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pt-BR" sz="800" b="1" noProof="0" dirty="0" smtClean="0">
                <a:solidFill>
                  <a:srgbClr val="7F7F7F"/>
                </a:solidFill>
                <a:latin typeface="Arial"/>
                <a:cs typeface="Arial"/>
              </a:rPr>
              <a:t>Ministério</a:t>
            </a:r>
            <a:r>
              <a:rPr lang="pt-BR" sz="800" b="1" baseline="0" noProof="0" dirty="0" smtClean="0">
                <a:solidFill>
                  <a:srgbClr val="7F7F7F"/>
                </a:solidFill>
                <a:latin typeface="Arial"/>
                <a:cs typeface="Arial"/>
              </a:rPr>
              <a:t> da </a:t>
            </a:r>
            <a:endParaRPr lang="pt-BR" sz="800" u="none" baseline="0" noProof="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algn="r">
              <a:lnSpc>
                <a:spcPct val="90000"/>
              </a:lnSpc>
            </a:pPr>
            <a:r>
              <a:rPr lang="pt-BR" sz="1050" b="1" baseline="0" noProof="0" dirty="0" smtClean="0">
                <a:solidFill>
                  <a:srgbClr val="7F7F7F"/>
                </a:solidFill>
                <a:latin typeface="Arial"/>
                <a:cs typeface="Arial"/>
              </a:rPr>
              <a:t>Fazenda</a:t>
            </a:r>
            <a:endParaRPr lang="pt-BR" sz="1050" b="1" noProof="0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de Capítulos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629946" y="2407058"/>
            <a:ext cx="5400368" cy="1493839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8072537" y="5826825"/>
            <a:ext cx="553163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A31292AA-EA83-44F0-ABCE-6290C738A5AE}" type="slidenum">
              <a:rPr lang="en-US" altLang="pt-BR" sz="1200" b="1">
                <a:solidFill>
                  <a:srgbClr val="7F7F7F"/>
                </a:solidFill>
              </a:rPr>
              <a:pPr algn="ctr" eaLnBrk="1" hangingPunct="1"/>
              <a:t>‹nº›</a:t>
            </a:fld>
            <a:endParaRPr lang="en-US" altLang="pt-BR" sz="1200" b="1" dirty="0">
              <a:solidFill>
                <a:srgbClr val="7F7F7F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369461"/>
            <a:ext cx="9144000" cy="325980"/>
            <a:chOff x="0" y="6652713"/>
            <a:chExt cx="9144000" cy="417733"/>
          </a:xfrm>
        </p:grpSpPr>
        <p:sp>
          <p:nvSpPr>
            <p:cNvPr id="19" name="Rectangle 18"/>
            <p:cNvSpPr/>
            <p:nvPr userDrawn="1"/>
          </p:nvSpPr>
          <p:spPr>
            <a:xfrm rot="10800000">
              <a:off x="0" y="6659873"/>
              <a:ext cx="9144000" cy="4105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0800000">
              <a:off x="6152558" y="6652713"/>
              <a:ext cx="699918" cy="410573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 rot="10800000">
              <a:off x="6843496" y="6652713"/>
              <a:ext cx="699918" cy="41057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rot="10800000">
              <a:off x="7533296" y="6652713"/>
              <a:ext cx="699918" cy="41057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 rot="10800000">
              <a:off x="8214116" y="6652713"/>
              <a:ext cx="699918" cy="41057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 userDrawn="1"/>
        </p:nvSpPr>
        <p:spPr>
          <a:xfrm rot="5400000">
            <a:off x="8758806" y="832735"/>
            <a:ext cx="665166" cy="1110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 rot="10800000">
            <a:off x="0" y="5593"/>
            <a:ext cx="9144000" cy="13223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910854" y="715740"/>
            <a:ext cx="1063964" cy="35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pt-BR" sz="800" b="1" noProof="0" dirty="0" smtClean="0">
                <a:solidFill>
                  <a:srgbClr val="7F7F7F"/>
                </a:solidFill>
                <a:latin typeface="Arial"/>
                <a:cs typeface="Arial"/>
              </a:rPr>
              <a:t>Ministério da</a:t>
            </a:r>
            <a:endParaRPr lang="pt-BR" sz="800" u="none" baseline="0" noProof="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algn="r">
              <a:lnSpc>
                <a:spcPct val="90000"/>
              </a:lnSpc>
            </a:pPr>
            <a:r>
              <a:rPr lang="pt-BR" sz="1050" b="1" baseline="0" noProof="0" dirty="0" smtClean="0">
                <a:solidFill>
                  <a:srgbClr val="7F7F7F"/>
                </a:solidFill>
                <a:latin typeface="Arial"/>
                <a:cs typeface="Arial"/>
              </a:rPr>
              <a:t>Fazenda</a:t>
            </a:r>
            <a:endParaRPr lang="pt-BR" sz="1050" b="1" noProof="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" y="3841568"/>
            <a:ext cx="5247647" cy="45719"/>
            <a:chOff x="0" y="510620"/>
            <a:chExt cx="2799672" cy="154545"/>
          </a:xfrm>
        </p:grpSpPr>
        <p:sp>
          <p:nvSpPr>
            <p:cNvPr id="24" name="Rectangle 23"/>
            <p:cNvSpPr/>
            <p:nvPr userDrawn="1"/>
          </p:nvSpPr>
          <p:spPr>
            <a:xfrm rot="10800000">
              <a:off x="0" y="510620"/>
              <a:ext cx="699918" cy="154545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 rot="10800000">
              <a:off x="699918" y="510620"/>
              <a:ext cx="699918" cy="154545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rot="10800000">
              <a:off x="1399836" y="510620"/>
              <a:ext cx="699918" cy="15454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 rot="10800000">
              <a:off x="2099754" y="510620"/>
              <a:ext cx="699918" cy="15454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962126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de Capítulos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41391" y="4698111"/>
            <a:ext cx="5850750" cy="1493839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b="1">
                <a:solidFill>
                  <a:srgbClr val="000000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8072537" y="5826825"/>
            <a:ext cx="553163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A31292AA-EA83-44F0-ABCE-6290C738A5AE}" type="slidenum">
              <a:rPr lang="en-US" altLang="pt-BR" sz="1200" b="1">
                <a:solidFill>
                  <a:srgbClr val="7F7F7F"/>
                </a:solidFill>
              </a:rPr>
              <a:pPr algn="ctr" eaLnBrk="1" hangingPunct="1"/>
              <a:t>‹nº›</a:t>
            </a:fld>
            <a:endParaRPr lang="en-US" altLang="pt-BR" sz="1200" b="1" dirty="0">
              <a:solidFill>
                <a:srgbClr val="7F7F7F"/>
              </a:solidFill>
            </a:endParaRP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 rot="16200000">
            <a:off x="6468403" y="3526628"/>
            <a:ext cx="4674755" cy="655861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sz="1500" b="0">
                <a:solidFill>
                  <a:srgbClr val="7F7F7F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4" name="Rectangle 13"/>
          <p:cNvSpPr/>
          <p:nvPr userDrawn="1"/>
        </p:nvSpPr>
        <p:spPr>
          <a:xfrm rot="5400000">
            <a:off x="8758806" y="832735"/>
            <a:ext cx="665166" cy="111029"/>
          </a:xfrm>
          <a:prstGeom prst="rect">
            <a:avLst/>
          </a:prstGeom>
          <a:solidFill>
            <a:srgbClr val="7AC6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6369464"/>
            <a:ext cx="9144000" cy="325979"/>
            <a:chOff x="0" y="6652713"/>
            <a:chExt cx="9144000" cy="417733"/>
          </a:xfrm>
        </p:grpSpPr>
        <p:sp>
          <p:nvSpPr>
            <p:cNvPr id="16" name="Rectangle 15"/>
            <p:cNvSpPr/>
            <p:nvPr userDrawn="1"/>
          </p:nvSpPr>
          <p:spPr>
            <a:xfrm rot="10800000">
              <a:off x="0" y="6659873"/>
              <a:ext cx="9144000" cy="4105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 rot="10800000">
              <a:off x="8625690" y="6652714"/>
              <a:ext cx="288343" cy="41057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 rot="10800000">
              <a:off x="8333669" y="6652714"/>
              <a:ext cx="288343" cy="41057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rot="10800000">
              <a:off x="6150606" y="6652713"/>
              <a:ext cx="1904563" cy="410572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 rot="10800000">
              <a:off x="8055171" y="6652714"/>
              <a:ext cx="288343" cy="410572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 userDrawn="1"/>
        </p:nvSpPr>
        <p:spPr>
          <a:xfrm rot="10800000">
            <a:off x="0" y="5593"/>
            <a:ext cx="9144000" cy="132232"/>
          </a:xfrm>
          <a:prstGeom prst="rect">
            <a:avLst/>
          </a:prstGeom>
          <a:solidFill>
            <a:srgbClr val="184B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910854" y="715740"/>
            <a:ext cx="1063964" cy="35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b="1" noProof="0" dirty="0" smtClean="0">
                <a:solidFill>
                  <a:srgbClr val="7F7F7F"/>
                </a:solidFill>
                <a:latin typeface="Arial"/>
                <a:cs typeface="Arial"/>
              </a:rPr>
              <a:t>Ministry </a:t>
            </a:r>
            <a:r>
              <a:rPr lang="en-US" sz="800" u="none" baseline="0" noProof="0" dirty="0" smtClean="0">
                <a:solidFill>
                  <a:srgbClr val="7F7F7F"/>
                </a:solidFill>
                <a:latin typeface="Arial"/>
                <a:cs typeface="Arial"/>
              </a:rPr>
              <a:t>of</a:t>
            </a:r>
          </a:p>
          <a:p>
            <a:pPr algn="r">
              <a:lnSpc>
                <a:spcPct val="90000"/>
              </a:lnSpc>
            </a:pPr>
            <a:r>
              <a:rPr lang="en-US" sz="1050" b="1" baseline="0" noProof="0" dirty="0" smtClean="0">
                <a:solidFill>
                  <a:srgbClr val="7F7F7F"/>
                </a:solidFill>
                <a:latin typeface="Arial"/>
                <a:cs typeface="Arial"/>
              </a:rPr>
              <a:t>Finance</a:t>
            </a:r>
            <a:endParaRPr lang="en-US" sz="1050" b="1" noProof="0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3206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de Capítulos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41391" y="4698111"/>
            <a:ext cx="5850750" cy="1493839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b="1">
                <a:solidFill>
                  <a:srgbClr val="000000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8072537" y="5826825"/>
            <a:ext cx="553163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A31292AA-EA83-44F0-ABCE-6290C738A5AE}" type="slidenum">
              <a:rPr lang="en-US" altLang="pt-BR" sz="1200" b="1">
                <a:solidFill>
                  <a:srgbClr val="7F7F7F"/>
                </a:solidFill>
              </a:rPr>
              <a:pPr algn="ctr" eaLnBrk="1" hangingPunct="1"/>
              <a:t>‹nº›</a:t>
            </a:fld>
            <a:endParaRPr lang="en-US" altLang="pt-BR" sz="1200" b="1" dirty="0">
              <a:solidFill>
                <a:srgbClr val="7F7F7F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369464"/>
            <a:ext cx="9144000" cy="325979"/>
            <a:chOff x="0" y="6652714"/>
            <a:chExt cx="9144000" cy="417733"/>
          </a:xfrm>
        </p:grpSpPr>
        <p:sp>
          <p:nvSpPr>
            <p:cNvPr id="19" name="Rectangle 18"/>
            <p:cNvSpPr/>
            <p:nvPr userDrawn="1"/>
          </p:nvSpPr>
          <p:spPr>
            <a:xfrm rot="10800000">
              <a:off x="0" y="6659873"/>
              <a:ext cx="9144000" cy="4105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 rot="10800000">
              <a:off x="6438951" y="6652714"/>
              <a:ext cx="1894718" cy="41773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 rot="10800000">
              <a:off x="8625690" y="6652714"/>
              <a:ext cx="288343" cy="41057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 rot="10800000">
              <a:off x="8333669" y="6652714"/>
              <a:ext cx="288343" cy="41057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 rot="10800000">
              <a:off x="6150607" y="6652714"/>
              <a:ext cx="288343" cy="410573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 rot="16200000">
            <a:off x="6468403" y="3526628"/>
            <a:ext cx="4674755" cy="655861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sz="1500" b="0">
                <a:solidFill>
                  <a:srgbClr val="7F7F7F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4" name="Rectangle 13"/>
          <p:cNvSpPr/>
          <p:nvPr userDrawn="1"/>
        </p:nvSpPr>
        <p:spPr>
          <a:xfrm rot="5400000">
            <a:off x="8758806" y="832735"/>
            <a:ext cx="665166" cy="111029"/>
          </a:xfrm>
          <a:prstGeom prst="rect">
            <a:avLst/>
          </a:prstGeom>
          <a:solidFill>
            <a:srgbClr val="7AC6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 rot="10800000">
            <a:off x="0" y="5593"/>
            <a:ext cx="9144000" cy="132232"/>
          </a:xfrm>
          <a:prstGeom prst="rect">
            <a:avLst/>
          </a:prstGeom>
          <a:solidFill>
            <a:srgbClr val="184B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7910854" y="715740"/>
            <a:ext cx="1063964" cy="35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b="1" noProof="0" dirty="0" smtClean="0">
                <a:solidFill>
                  <a:srgbClr val="7F7F7F"/>
                </a:solidFill>
                <a:latin typeface="Arial"/>
                <a:cs typeface="Arial"/>
              </a:rPr>
              <a:t>Ministry </a:t>
            </a:r>
            <a:r>
              <a:rPr lang="en-US" sz="800" u="none" baseline="0" noProof="0" dirty="0" smtClean="0">
                <a:solidFill>
                  <a:srgbClr val="7F7F7F"/>
                </a:solidFill>
                <a:latin typeface="Arial"/>
                <a:cs typeface="Arial"/>
              </a:rPr>
              <a:t>of</a:t>
            </a:r>
          </a:p>
          <a:p>
            <a:pPr algn="r">
              <a:lnSpc>
                <a:spcPct val="90000"/>
              </a:lnSpc>
            </a:pPr>
            <a:r>
              <a:rPr lang="en-US" sz="1050" b="1" baseline="0" noProof="0" dirty="0" smtClean="0">
                <a:solidFill>
                  <a:srgbClr val="7F7F7F"/>
                </a:solidFill>
                <a:latin typeface="Arial"/>
                <a:cs typeface="Arial"/>
              </a:rPr>
              <a:t>Finance</a:t>
            </a:r>
            <a:endParaRPr lang="en-US" sz="1050" b="1" noProof="0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2563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de Capítulos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41391" y="4698111"/>
            <a:ext cx="5850750" cy="1493839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b="1">
                <a:solidFill>
                  <a:srgbClr val="000000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8072537" y="5826825"/>
            <a:ext cx="553163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A31292AA-EA83-44F0-ABCE-6290C738A5AE}" type="slidenum">
              <a:rPr lang="en-US" altLang="pt-BR" sz="1200" b="1">
                <a:solidFill>
                  <a:srgbClr val="7F7F7F"/>
                </a:solidFill>
              </a:rPr>
              <a:pPr algn="ctr" eaLnBrk="1" hangingPunct="1"/>
              <a:t>‹nº›</a:t>
            </a:fld>
            <a:endParaRPr lang="en-US" altLang="pt-BR" sz="1200" b="1" dirty="0">
              <a:solidFill>
                <a:srgbClr val="7F7F7F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369464"/>
            <a:ext cx="9144000" cy="325979"/>
            <a:chOff x="0" y="6652713"/>
            <a:chExt cx="9144000" cy="417733"/>
          </a:xfrm>
        </p:grpSpPr>
        <p:sp>
          <p:nvSpPr>
            <p:cNvPr id="19" name="Rectangle 18"/>
            <p:cNvSpPr/>
            <p:nvPr userDrawn="1"/>
          </p:nvSpPr>
          <p:spPr>
            <a:xfrm rot="10800000">
              <a:off x="0" y="6659873"/>
              <a:ext cx="9144000" cy="4105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 rot="10800000">
              <a:off x="8625690" y="6652714"/>
              <a:ext cx="288343" cy="41057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 rot="10800000">
              <a:off x="6717448" y="6652713"/>
              <a:ext cx="1904564" cy="41057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 rot="10800000">
              <a:off x="6150607" y="6652714"/>
              <a:ext cx="288343" cy="410573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rot="10800000">
              <a:off x="6429105" y="6652714"/>
              <a:ext cx="288343" cy="410572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 rot="16200000">
            <a:off x="6468403" y="3526628"/>
            <a:ext cx="4674755" cy="655861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sz="1500" b="0">
                <a:solidFill>
                  <a:srgbClr val="7F7F7F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4" name="Rectangle 13"/>
          <p:cNvSpPr/>
          <p:nvPr userDrawn="1"/>
        </p:nvSpPr>
        <p:spPr>
          <a:xfrm rot="5400000">
            <a:off x="8758806" y="832735"/>
            <a:ext cx="665166" cy="111029"/>
          </a:xfrm>
          <a:prstGeom prst="rect">
            <a:avLst/>
          </a:prstGeom>
          <a:solidFill>
            <a:srgbClr val="7AC6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 rot="10800000">
            <a:off x="0" y="5593"/>
            <a:ext cx="9144000" cy="132232"/>
          </a:xfrm>
          <a:prstGeom prst="rect">
            <a:avLst/>
          </a:prstGeom>
          <a:solidFill>
            <a:srgbClr val="184B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910854" y="715740"/>
            <a:ext cx="1063964" cy="35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b="1" noProof="0" dirty="0" smtClean="0">
                <a:solidFill>
                  <a:srgbClr val="7F7F7F"/>
                </a:solidFill>
                <a:latin typeface="Arial"/>
                <a:cs typeface="Arial"/>
              </a:rPr>
              <a:t>Ministry </a:t>
            </a:r>
            <a:r>
              <a:rPr lang="en-US" sz="800" u="none" baseline="0" noProof="0" dirty="0" smtClean="0">
                <a:solidFill>
                  <a:srgbClr val="7F7F7F"/>
                </a:solidFill>
                <a:latin typeface="Arial"/>
                <a:cs typeface="Arial"/>
              </a:rPr>
              <a:t>of</a:t>
            </a:r>
          </a:p>
          <a:p>
            <a:pPr algn="r">
              <a:lnSpc>
                <a:spcPct val="90000"/>
              </a:lnSpc>
            </a:pPr>
            <a:r>
              <a:rPr lang="en-US" sz="1050" b="1" baseline="0" noProof="0" dirty="0" smtClean="0">
                <a:solidFill>
                  <a:srgbClr val="7F7F7F"/>
                </a:solidFill>
                <a:latin typeface="Arial"/>
                <a:cs typeface="Arial"/>
              </a:rPr>
              <a:t>Finance</a:t>
            </a:r>
            <a:endParaRPr lang="en-US" sz="1050" b="1" noProof="0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9366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de Capítulos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41391" y="4698111"/>
            <a:ext cx="5850750" cy="1493839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b="1">
                <a:solidFill>
                  <a:srgbClr val="000000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8072537" y="5826825"/>
            <a:ext cx="553163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A31292AA-EA83-44F0-ABCE-6290C738A5AE}" type="slidenum">
              <a:rPr lang="en-US" altLang="pt-BR" sz="1200" b="1">
                <a:solidFill>
                  <a:srgbClr val="7F7F7F"/>
                </a:solidFill>
              </a:rPr>
              <a:pPr algn="ctr" eaLnBrk="1" hangingPunct="1"/>
              <a:t>‹nº›</a:t>
            </a:fld>
            <a:endParaRPr lang="en-US" altLang="pt-BR" sz="1200" b="1" dirty="0">
              <a:solidFill>
                <a:srgbClr val="7F7F7F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369464"/>
            <a:ext cx="9144000" cy="325979"/>
            <a:chOff x="0" y="6652713"/>
            <a:chExt cx="9144000" cy="417733"/>
          </a:xfrm>
        </p:grpSpPr>
        <p:sp>
          <p:nvSpPr>
            <p:cNvPr id="19" name="Rectangle 18"/>
            <p:cNvSpPr/>
            <p:nvPr userDrawn="1"/>
          </p:nvSpPr>
          <p:spPr>
            <a:xfrm rot="10800000">
              <a:off x="0" y="6659873"/>
              <a:ext cx="9144000" cy="4105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 rot="10800000">
              <a:off x="6995945" y="6652713"/>
              <a:ext cx="1918087" cy="41057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 rot="10800000">
              <a:off x="6150607" y="6652714"/>
              <a:ext cx="288343" cy="410573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rot="10800000">
              <a:off x="6429105" y="6652714"/>
              <a:ext cx="288343" cy="410572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 rot="10800000">
              <a:off x="6707603" y="6652714"/>
              <a:ext cx="288343" cy="41057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 rot="16200000">
            <a:off x="6468403" y="3526628"/>
            <a:ext cx="4674755" cy="655861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sz="1500" b="0">
                <a:solidFill>
                  <a:srgbClr val="7F7F7F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4" name="Rectangle 13"/>
          <p:cNvSpPr/>
          <p:nvPr userDrawn="1"/>
        </p:nvSpPr>
        <p:spPr>
          <a:xfrm rot="5400000">
            <a:off x="8758806" y="832735"/>
            <a:ext cx="665166" cy="111029"/>
          </a:xfrm>
          <a:prstGeom prst="rect">
            <a:avLst/>
          </a:prstGeom>
          <a:solidFill>
            <a:srgbClr val="7AC6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 rot="10800000">
            <a:off x="0" y="5593"/>
            <a:ext cx="9144000" cy="132232"/>
          </a:xfrm>
          <a:prstGeom prst="rect">
            <a:avLst/>
          </a:prstGeom>
          <a:solidFill>
            <a:srgbClr val="184B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910854" y="715740"/>
            <a:ext cx="1063964" cy="35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b="1" noProof="0" dirty="0" smtClean="0">
                <a:solidFill>
                  <a:srgbClr val="7F7F7F"/>
                </a:solidFill>
                <a:latin typeface="Arial"/>
                <a:cs typeface="Arial"/>
              </a:rPr>
              <a:t>Ministry </a:t>
            </a:r>
            <a:r>
              <a:rPr lang="en-US" sz="800" u="none" baseline="0" noProof="0" dirty="0" smtClean="0">
                <a:solidFill>
                  <a:srgbClr val="7F7F7F"/>
                </a:solidFill>
                <a:latin typeface="Arial"/>
                <a:cs typeface="Arial"/>
              </a:rPr>
              <a:t>of</a:t>
            </a:r>
          </a:p>
          <a:p>
            <a:pPr algn="r">
              <a:lnSpc>
                <a:spcPct val="90000"/>
              </a:lnSpc>
            </a:pPr>
            <a:r>
              <a:rPr lang="en-US" sz="1050" b="1" baseline="0" noProof="0" dirty="0" smtClean="0">
                <a:solidFill>
                  <a:srgbClr val="7F7F7F"/>
                </a:solidFill>
                <a:latin typeface="Arial"/>
                <a:cs typeface="Arial"/>
              </a:rPr>
              <a:t>Finance</a:t>
            </a:r>
            <a:endParaRPr lang="en-US" sz="1050" b="1" noProof="0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6005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g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7545746" y="5684713"/>
            <a:ext cx="1490130" cy="5350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300" b="1"/>
            </a:lvl1pPr>
          </a:lstStyle>
          <a:p>
            <a:r>
              <a:rPr lang="bg-BG" dirty="0" smtClean="0"/>
              <a:t>Fonte: xxxx</a:t>
            </a:r>
          </a:p>
          <a:p>
            <a:r>
              <a:rPr lang="bg-BG" dirty="0" smtClean="0"/>
              <a:t>Elaboração: xxxxx</a:t>
            </a:r>
            <a:endParaRPr lang="en-US" dirty="0"/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31804" y="1602775"/>
            <a:ext cx="8170863" cy="936329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indent="0">
              <a:buNone/>
              <a:def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/>
            <a:r>
              <a:rPr lang="bg-BG" dirty="0" smtClean="0"/>
              <a:t>Texto</a:t>
            </a:r>
          </a:p>
        </p:txBody>
      </p:sp>
      <p:sp>
        <p:nvSpPr>
          <p:cNvPr id="4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32085" y="2681199"/>
            <a:ext cx="8170863" cy="28416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1600" b="1" kern="1200" dirty="0" smtClean="0">
                <a:solidFill>
                  <a:schemeClr val="tx1">
                    <a:lumMod val="75000"/>
                  </a:schemeClr>
                </a:solidFill>
                <a:latin typeface="+mj-lt"/>
                <a:ea typeface="MS PGothic" charset="0"/>
                <a:cs typeface="MS PGothic" charset="0"/>
              </a:defRPr>
            </a:lvl1pPr>
          </a:lstStyle>
          <a:p>
            <a:pPr lvl="0"/>
            <a:r>
              <a:rPr lang="bg-BG" dirty="0" smtClean="0"/>
              <a:t>Título do Gráfico</a:t>
            </a:r>
          </a:p>
        </p:txBody>
      </p:sp>
      <p:sp>
        <p:nvSpPr>
          <p:cNvPr id="41" name="Chart Placeholder 8"/>
          <p:cNvSpPr>
            <a:spLocks noGrp="1"/>
          </p:cNvSpPr>
          <p:nvPr>
            <p:ph type="chart" sz="quarter" idx="18" hasCustomPrompt="1"/>
          </p:nvPr>
        </p:nvSpPr>
        <p:spPr>
          <a:xfrm>
            <a:off x="431800" y="3094040"/>
            <a:ext cx="6965950" cy="3125787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baseline="0"/>
            </a:lvl1pPr>
          </a:lstStyle>
          <a:p>
            <a:r>
              <a:rPr lang="bg-BG" dirty="0" smtClean="0"/>
              <a:t>Inserir Gráfico</a:t>
            </a:r>
            <a:endParaRPr lang="en-US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31804" y="679281"/>
            <a:ext cx="8170863" cy="826947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2200" b="1" kern="12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indent="0">
              <a:buNone/>
              <a:def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/>
            <a:r>
              <a:rPr lang="bg-BG" dirty="0" smtClean="0"/>
              <a:t>Título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4" y="74093"/>
            <a:ext cx="5882715" cy="43021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1200" b="0" i="0" kern="1200" baseline="0" dirty="0" smtClean="0">
                <a:solidFill>
                  <a:srgbClr val="091E24"/>
                </a:solidFill>
                <a:latin typeface="+mj-lt"/>
                <a:ea typeface="MS PGothic" charset="0"/>
                <a:cs typeface="MS PGothic" charset="0"/>
              </a:defRPr>
            </a:lvl1pPr>
            <a:lvl2pPr marL="4572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2pPr>
            <a:lvl3pPr marL="9144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3pPr>
            <a:lvl4pPr marL="13716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4pPr>
            <a:lvl5pPr marL="1828800" indent="0">
              <a:buNone/>
              <a:defRPr lang="en-US" sz="1200" b="1" kern="1200" dirty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5pPr>
          </a:lstStyle>
          <a:p>
            <a:pPr lvl="0"/>
            <a:r>
              <a:rPr lang="bg-BG" dirty="0" smtClean="0"/>
              <a:t>Assunto da seção</a:t>
            </a:r>
          </a:p>
        </p:txBody>
      </p:sp>
      <p:sp>
        <p:nvSpPr>
          <p:cNvPr id="17" name="Slide Number Placeholder 2"/>
          <p:cNvSpPr txBox="1">
            <a:spLocks/>
          </p:cNvSpPr>
          <p:nvPr userDrawn="1"/>
        </p:nvSpPr>
        <p:spPr>
          <a:xfrm>
            <a:off x="8072537" y="6191950"/>
            <a:ext cx="553163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A31292AA-EA83-44F0-ABCE-6290C738A5AE}" type="slidenum">
              <a:rPr lang="en-US" altLang="pt-BR" sz="1200" b="1">
                <a:solidFill>
                  <a:srgbClr val="7F7F7F"/>
                </a:solidFill>
              </a:rPr>
              <a:pPr algn="ctr" eaLnBrk="1" hangingPunct="1"/>
              <a:t>‹nº›</a:t>
            </a:fld>
            <a:endParaRPr lang="en-US" altLang="pt-BR" sz="1200" b="1" dirty="0">
              <a:solidFill>
                <a:srgbClr val="7F7F7F"/>
              </a:solidFill>
            </a:endParaRPr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0" y="6593841"/>
            <a:ext cx="9144000" cy="101600"/>
            <a:chOff x="0" y="6652713"/>
            <a:chExt cx="9144000" cy="417733"/>
          </a:xfrm>
        </p:grpSpPr>
        <p:sp>
          <p:nvSpPr>
            <p:cNvPr id="37" name="Rectangle 36"/>
            <p:cNvSpPr/>
            <p:nvPr userDrawn="1"/>
          </p:nvSpPr>
          <p:spPr>
            <a:xfrm rot="10800000">
              <a:off x="0" y="6659873"/>
              <a:ext cx="9144000" cy="4105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 userDrawn="1"/>
          </p:nvSpPr>
          <p:spPr>
            <a:xfrm rot="10800000">
              <a:off x="6152558" y="6652713"/>
              <a:ext cx="699918" cy="410573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 userDrawn="1"/>
          </p:nvSpPr>
          <p:spPr>
            <a:xfrm rot="10800000">
              <a:off x="6843496" y="6652713"/>
              <a:ext cx="699918" cy="41057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 userDrawn="1"/>
          </p:nvSpPr>
          <p:spPr>
            <a:xfrm rot="10800000">
              <a:off x="7533296" y="6652713"/>
              <a:ext cx="699918" cy="41057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 userDrawn="1"/>
          </p:nvSpPr>
          <p:spPr>
            <a:xfrm rot="10800000">
              <a:off x="8214116" y="6652713"/>
              <a:ext cx="699918" cy="41057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 userDrawn="1"/>
        </p:nvSpPr>
        <p:spPr>
          <a:xfrm>
            <a:off x="7997745" y="127530"/>
            <a:ext cx="1063964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noProof="0" dirty="0" smtClean="0">
                <a:solidFill>
                  <a:srgbClr val="7F7F7F"/>
                </a:solidFill>
                <a:latin typeface="Arial"/>
                <a:cs typeface="Arial"/>
              </a:rPr>
              <a:t>Ministry</a:t>
            </a:r>
            <a:r>
              <a:rPr lang="pt-BR" sz="1000" b="1" noProof="0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pt-BR" sz="1000" u="none" baseline="0" noProof="0" dirty="0" err="1" smtClean="0">
                <a:solidFill>
                  <a:srgbClr val="7F7F7F"/>
                </a:solidFill>
                <a:latin typeface="Arial"/>
                <a:cs typeface="Arial"/>
              </a:rPr>
              <a:t>of</a:t>
            </a:r>
            <a:endParaRPr lang="pt-BR" sz="1000" u="none" baseline="0" noProof="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algn="r">
              <a:lnSpc>
                <a:spcPct val="90000"/>
              </a:lnSpc>
            </a:pPr>
            <a:r>
              <a:rPr lang="fr-FR" sz="1500" b="1" baseline="0" noProof="0" dirty="0" smtClean="0">
                <a:solidFill>
                  <a:srgbClr val="7F7F7F"/>
                </a:solidFill>
                <a:latin typeface="Arial"/>
                <a:cs typeface="Arial"/>
              </a:rPr>
              <a:t>Finance</a:t>
            </a:r>
            <a:endParaRPr lang="pt-BR" sz="1500" b="1" noProof="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8758806" y="277086"/>
            <a:ext cx="665166" cy="1110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3" y="510623"/>
            <a:ext cx="5247647" cy="45719"/>
            <a:chOff x="0" y="510620"/>
            <a:chExt cx="2799672" cy="154545"/>
          </a:xfrm>
        </p:grpSpPr>
        <p:sp>
          <p:nvSpPr>
            <p:cNvPr id="30" name="Rectangle 29"/>
            <p:cNvSpPr/>
            <p:nvPr userDrawn="1"/>
          </p:nvSpPr>
          <p:spPr>
            <a:xfrm rot="10800000">
              <a:off x="0" y="510620"/>
              <a:ext cx="699918" cy="154545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 rot="10800000">
              <a:off x="699918" y="510620"/>
              <a:ext cx="699918" cy="154545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 userDrawn="1"/>
          </p:nvSpPr>
          <p:spPr>
            <a:xfrm rot="10800000">
              <a:off x="1399836" y="510620"/>
              <a:ext cx="699918" cy="15454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 userDrawn="1"/>
          </p:nvSpPr>
          <p:spPr>
            <a:xfrm rot="10800000">
              <a:off x="2099754" y="510620"/>
              <a:ext cx="699918" cy="15454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79631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190" r:id="rId1"/>
    <p:sldLayoutId id="2147486192" r:id="rId2"/>
    <p:sldLayoutId id="2147486201" r:id="rId3"/>
    <p:sldLayoutId id="2147486172" r:id="rId4"/>
    <p:sldLayoutId id="2147486197" r:id="rId5"/>
    <p:sldLayoutId id="2147486196" r:id="rId6"/>
    <p:sldLayoutId id="2147486198" r:id="rId7"/>
    <p:sldLayoutId id="2147486199" r:id="rId8"/>
    <p:sldLayoutId id="2147486173" r:id="rId9"/>
    <p:sldLayoutId id="2147486189" r:id="rId10"/>
    <p:sldLayoutId id="2147486183" r:id="rId11"/>
    <p:sldLayoutId id="2147486176" r:id="rId12"/>
    <p:sldLayoutId id="2147486179" r:id="rId13"/>
    <p:sldLayoutId id="2147486180" r:id="rId14"/>
    <p:sldLayoutId id="2147486181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charset="0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al\Software\Grupos\COGEP\GERIN\3.%20Relacionamento%20Institucional\1.3%20Comunica&#231;&#227;o\Site%20do%20Tesouro%20Nacional\Kit%20do%20Investidor\Dados_Excel\4.RMD_dadosKit.xlsx!Detentores%20pt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hyperlink" Target="https://www.tesouro.fazenda.gov.br/relatorio-mensal-da-divid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souro.fazenda.gov.br/relatorio-mensal-da-divida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oleObject" Target="file:///\\real\Software\Grupos\COGEP\GERIN\3.%20Relacionamento%20Institucional\1.3%20Comunica&#231;&#227;o\Site%20do%20Tesouro%20Nacional\Kit%20do%20Investidor\Dados_Excel\4.RMD_dadosKit.xlsx!N&#227;o%20residentes%20p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1.png"/><Relationship Id="rId1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12" Type="http://schemas.openxmlformats.org/officeDocument/2006/relationships/image" Target="../media/image10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.png"/><Relationship Id="rId20" Type="http://schemas.openxmlformats.org/officeDocument/2006/relationships/hyperlink" Target="https://pixabay.com/ko/%ED%8C%90-%EC%9E%A3-%EC%A7%91-%EB%AA%A9%EC%A1%B0-%EC%A3%BC%ED%83%9D-%EC%B0%BD-%EA%B3%A0-%EC%B0%BD%EA%B3%A0-%EC%8A%A4%ED%86%A0%EC%96%B4-145644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9.png"/><Relationship Id="rId5" Type="http://schemas.openxmlformats.org/officeDocument/2006/relationships/image" Target="../media/image15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4000" dirty="0" smtClean="0"/>
              <a:t>Ajuste Fiscal e</a:t>
            </a:r>
          </a:p>
          <a:p>
            <a:r>
              <a:rPr lang="pt-BR" sz="4000" dirty="0" smtClean="0"/>
              <a:t>Crescimento Econômico</a:t>
            </a:r>
            <a:endParaRPr lang="pt-BR" sz="4000" dirty="0"/>
          </a:p>
        </p:txBody>
      </p:sp>
    </p:spTree>
    <p:extLst>
      <p:ext uri="{BB962C8B-B14F-4D97-AF65-F5344CB8AC3E}">
        <p14:creationId xmlns="" xmlns:p14="http://schemas.microsoft.com/office/powerpoint/2010/main" val="228940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3" y="100896"/>
            <a:ext cx="7942101" cy="691024"/>
          </a:xfrm>
        </p:spPr>
        <p:txBody>
          <a:bodyPr/>
          <a:lstStyle/>
          <a:p>
            <a:r>
              <a:rPr lang="pt-BR" sz="2400" dirty="0" smtClean="0"/>
              <a:t>Detentores da Dívida Pública – Set/17 (%)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098215" y="1333500"/>
          <a:ext cx="7174992" cy="4489784"/>
        </p:xfrm>
        <a:graphic>
          <a:graphicData uri="http://schemas.openxmlformats.org/presentationml/2006/ole">
            <p:oleObj spid="_x0000_s27651" name="Planilha" r:id="rId3" imgW="9743967" imgH="6105410" progId="Excel.Sheet.12">
              <p:link updateAutomatic="1"/>
            </p:oleObj>
          </a:graphicData>
        </a:graphic>
      </p:graphicFrame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52417" y="5346214"/>
            <a:ext cx="7029055" cy="7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2817" tIns="42817" rIns="42817" bIns="42817">
            <a:spAutoFit/>
          </a:bodyPr>
          <a:lstStyle/>
          <a:p>
            <a:pPr defTabSz="858838" eaLnBrk="0" hangingPunct="0">
              <a:spcBef>
                <a:spcPts val="600"/>
              </a:spcBef>
            </a:pPr>
            <a:r>
              <a:rPr lang="en-US" sz="1050" dirty="0"/>
              <a:t>Fonte: Tesouro Nacional </a:t>
            </a: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pt-BR" sz="1050" dirty="0"/>
              <a:t>Nota </a:t>
            </a:r>
            <a:r>
              <a:rPr lang="pt-BR" sz="1050" dirty="0" smtClean="0"/>
              <a:t>1: </a:t>
            </a:r>
            <a:r>
              <a:rPr lang="pt-BR" sz="1050" dirty="0"/>
              <a:t>As estatísticas da DPF podem ser acessadas em </a:t>
            </a:r>
            <a:r>
              <a:rPr lang="pt-BR" sz="1050" dirty="0">
                <a:hlinkClick r:id="rId4"/>
              </a:rPr>
              <a:t>https://</a:t>
            </a:r>
            <a:r>
              <a:rPr lang="pt-BR" sz="1050" dirty="0" smtClean="0">
                <a:hlinkClick r:id="rId4"/>
              </a:rPr>
              <a:t>www.tesouro.fazenda.gov.br/relatorio-mensal-da-divida</a:t>
            </a: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sz="1050" dirty="0" smtClean="0"/>
              <a:t>Nota 2: </a:t>
            </a:r>
            <a:r>
              <a:rPr lang="en-US" sz="1050" dirty="0"/>
              <a:t>“</a:t>
            </a:r>
            <a:r>
              <a:rPr lang="en-US" sz="1050" dirty="0" err="1"/>
              <a:t>Governo</a:t>
            </a:r>
            <a:r>
              <a:rPr lang="en-US" sz="1050" dirty="0"/>
              <a:t>” </a:t>
            </a:r>
            <a:r>
              <a:rPr lang="en-US" sz="1050" dirty="0" err="1"/>
              <a:t>compreende</a:t>
            </a:r>
            <a:r>
              <a:rPr lang="en-US" sz="1050" dirty="0"/>
              <a:t> </a:t>
            </a:r>
            <a:r>
              <a:rPr lang="en-US" sz="1050" dirty="0" err="1"/>
              <a:t>fundos</a:t>
            </a:r>
            <a:r>
              <a:rPr lang="en-US" sz="1050" dirty="0"/>
              <a:t> que </a:t>
            </a:r>
            <a:r>
              <a:rPr lang="en-US" sz="1050" dirty="0" err="1"/>
              <a:t>são</a:t>
            </a:r>
            <a:r>
              <a:rPr lang="en-US" sz="1050" dirty="0"/>
              <a:t> </a:t>
            </a:r>
            <a:r>
              <a:rPr lang="en-US" sz="1050" dirty="0" err="1"/>
              <a:t>administrados</a:t>
            </a:r>
            <a:r>
              <a:rPr lang="en-US" sz="1050" dirty="0"/>
              <a:t> </a:t>
            </a:r>
            <a:r>
              <a:rPr lang="en-US" sz="1050" dirty="0" err="1"/>
              <a:t>pelo</a:t>
            </a:r>
            <a:r>
              <a:rPr lang="en-US" sz="1050" dirty="0"/>
              <a:t> </a:t>
            </a:r>
            <a:r>
              <a:rPr lang="en-US" sz="1050" dirty="0" err="1"/>
              <a:t>setor</a:t>
            </a:r>
            <a:r>
              <a:rPr lang="en-US" sz="1050" dirty="0"/>
              <a:t> </a:t>
            </a:r>
            <a:r>
              <a:rPr lang="en-US" sz="1050" dirty="0" err="1"/>
              <a:t>público</a:t>
            </a:r>
            <a:r>
              <a:rPr lang="en-US" sz="1050" dirty="0"/>
              <a:t>, </a:t>
            </a:r>
            <a:r>
              <a:rPr lang="en-US" sz="1050" dirty="0" err="1"/>
              <a:t>incluindo</a:t>
            </a:r>
            <a:r>
              <a:rPr lang="en-US" sz="1050" dirty="0"/>
              <a:t> </a:t>
            </a:r>
            <a:r>
              <a:rPr lang="en-US" sz="1050" dirty="0" err="1"/>
              <a:t>aqueles</a:t>
            </a:r>
            <a:r>
              <a:rPr lang="en-US" sz="1050" dirty="0"/>
              <a:t> </a:t>
            </a:r>
            <a:r>
              <a:rPr lang="en-US" sz="1050" dirty="0" err="1"/>
              <a:t>cujos</a:t>
            </a:r>
            <a:r>
              <a:rPr lang="en-US" sz="1050" dirty="0"/>
              <a:t> </a:t>
            </a:r>
            <a:r>
              <a:rPr lang="en-US" sz="1050" dirty="0" err="1"/>
              <a:t>ativos</a:t>
            </a:r>
            <a:r>
              <a:rPr lang="en-US" sz="1050" dirty="0"/>
              <a:t> </a:t>
            </a:r>
            <a:r>
              <a:rPr lang="en-US" sz="1050" dirty="0" err="1"/>
              <a:t>não</a:t>
            </a:r>
            <a:r>
              <a:rPr lang="en-US" sz="1050" dirty="0"/>
              <a:t> </a:t>
            </a:r>
            <a:r>
              <a:rPr lang="en-US" sz="1050" dirty="0" err="1"/>
              <a:t>são</a:t>
            </a:r>
            <a:r>
              <a:rPr lang="en-US" sz="1050" dirty="0"/>
              <a:t> </a:t>
            </a:r>
            <a:r>
              <a:rPr lang="en-US" sz="1050" dirty="0" err="1"/>
              <a:t>públicos</a:t>
            </a:r>
            <a:r>
              <a:rPr lang="en-US" sz="105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96544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3" y="100896"/>
            <a:ext cx="7942101" cy="691024"/>
          </a:xfrm>
        </p:spPr>
        <p:txBody>
          <a:bodyPr/>
          <a:lstStyle/>
          <a:p>
            <a:r>
              <a:rPr lang="pt-BR" sz="2400" dirty="0"/>
              <a:t>Participação dos </a:t>
            </a:r>
            <a:r>
              <a:rPr lang="pt-BR" sz="2400" dirty="0" err="1"/>
              <a:t>não-residentes</a:t>
            </a:r>
            <a:r>
              <a:rPr lang="pt-BR" sz="2400" dirty="0"/>
              <a:t> (Set/17)</a:t>
            </a:r>
            <a:endParaRPr lang="pt-BR" sz="24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61737" y="5692225"/>
            <a:ext cx="4982636" cy="54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2817" tIns="42817" rIns="42817" bIns="42817">
            <a:spAutoFit/>
          </a:bodyPr>
          <a:lstStyle/>
          <a:p>
            <a:pPr defTabSz="858838" eaLnBrk="0" hangingPunct="0">
              <a:spcBef>
                <a:spcPct val="50000"/>
              </a:spcBef>
            </a:pPr>
            <a:r>
              <a:rPr lang="en-US" sz="1000" dirty="0"/>
              <a:t>Fonte: Tesouro </a:t>
            </a:r>
            <a:r>
              <a:rPr lang="en-US" sz="1000" dirty="0" smtClean="0"/>
              <a:t>Nacional</a:t>
            </a:r>
            <a:br>
              <a:rPr lang="en-US" sz="1000" dirty="0" smtClean="0"/>
            </a:br>
            <a:r>
              <a:rPr lang="pt-BR" sz="1000" dirty="0"/>
              <a:t>Nota 1: As estatísticas da DPF podem ser acessadas em </a:t>
            </a:r>
            <a:r>
              <a:rPr lang="pt-BR" sz="1000" dirty="0">
                <a:hlinkClick r:id="rId3"/>
              </a:rPr>
              <a:t>https://www.tesouro.fazenda.gov.br/relatorio-mensal-da-divida</a:t>
            </a:r>
            <a:endParaRPr lang="en-US" sz="1000" dirty="0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27952948"/>
              </p:ext>
            </p:extLst>
          </p:nvPr>
        </p:nvGraphicFramePr>
        <p:xfrm>
          <a:off x="806116" y="1061627"/>
          <a:ext cx="7194884" cy="4480114"/>
        </p:xfrm>
        <a:graphic>
          <a:graphicData uri="http://schemas.openxmlformats.org/presentationml/2006/ole">
            <p:oleObj spid="_x0000_s2051" name="Planilha" r:id="rId4" imgW="9239293" imgH="5753215" progId="Excel.Sheet.12">
              <p:link updateAutomatic="1"/>
            </p:oleObj>
          </a:graphicData>
        </a:graphic>
      </p:graphicFrame>
      <p:sp>
        <p:nvSpPr>
          <p:cNvPr id="10" name="CaixaDeTexto 1"/>
          <p:cNvSpPr txBox="1"/>
          <p:nvPr/>
        </p:nvSpPr>
        <p:spPr>
          <a:xfrm>
            <a:off x="3182379" y="4389612"/>
            <a:ext cx="3758138" cy="3143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IOF: </a:t>
            </a:r>
            <a:r>
              <a:rPr lang="pt-BR" sz="1200" b="0" i="0" u="none" strike="noStrik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imposto sobre entrada de investimento estrangeiro </a:t>
            </a:r>
          </a:p>
          <a:p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544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9600" y="2407058"/>
            <a:ext cx="8060267" cy="149383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4000" dirty="0" smtClean="0"/>
              <a:t>Infraestrutura e PPI</a:t>
            </a:r>
          </a:p>
        </p:txBody>
      </p:sp>
    </p:spTree>
    <p:extLst>
      <p:ext uri="{BB962C8B-B14F-4D97-AF65-F5344CB8AC3E}">
        <p14:creationId xmlns:p14="http://schemas.microsoft.com/office/powerpoint/2010/main" xmlns="" val="300543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tângulo 58"/>
          <p:cNvSpPr/>
          <p:nvPr/>
        </p:nvSpPr>
        <p:spPr>
          <a:xfrm>
            <a:off x="5161785" y="1183178"/>
            <a:ext cx="3294000" cy="203970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2780035" y="3413525"/>
            <a:ext cx="2210016" cy="273642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31810" y="107598"/>
            <a:ext cx="8093226" cy="691024"/>
          </a:xfrm>
        </p:spPr>
        <p:txBody>
          <a:bodyPr/>
          <a:lstStyle/>
          <a:p>
            <a:r>
              <a:rPr lang="pt-BR" dirty="0" smtClean="0"/>
              <a:t>Programa de Parcerias de Investimento – Leilões e renovações promovidas </a:t>
            </a:r>
            <a:endParaRPr lang="pt-B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4419602" y="3357563"/>
          <a:ext cx="304800" cy="142875"/>
        </p:xfrm>
        <a:graphic>
          <a:graphicData uri="http://schemas.openxmlformats.org/drawingml/2006/table">
            <a:tbl>
              <a:tblPr/>
              <a:tblGrid>
                <a:gridCol w="304800"/>
              </a:tblGrid>
              <a:tr h="14287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5161785" y="3386382"/>
            <a:ext cx="3294000" cy="276356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endParaRPr lang="pt-BR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31803" y="1166963"/>
            <a:ext cx="2169626" cy="4982984"/>
          </a:xfrm>
          <a:prstGeom prst="rect">
            <a:avLst/>
          </a:prstGeom>
          <a:solidFill>
            <a:schemeClr val="tx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endParaRPr lang="pt-BR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95239" y="1239890"/>
            <a:ext cx="12904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745273" y="1192804"/>
            <a:ext cx="2244778" cy="203970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015839" y="2050221"/>
            <a:ext cx="353150" cy="9387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>
              <a:defRPr sz="115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55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4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876147" y="4250756"/>
            <a:ext cx="542136" cy="93871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pt-BR"/>
            </a:defPPr>
            <a:lvl1pPr>
              <a:defRPr sz="115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5500" dirty="0">
                <a:solidFill>
                  <a:schemeClr val="tx1"/>
                </a:solidFill>
                <a:effectLst/>
                <a:latin typeface="+mj-lt"/>
              </a:rPr>
              <a:t>7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5320454" y="4590851"/>
            <a:ext cx="39305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pt-BR"/>
            </a:defPPr>
            <a:lvl1pPr>
              <a:defRPr sz="115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1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5732808" y="4631164"/>
            <a:ext cx="207666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Distribuidora de Energia</a:t>
            </a:r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/>
            <a:r>
              <a:rPr lang="pt-B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leilão (CELG-D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)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5077" y="1342262"/>
            <a:ext cx="550520" cy="734026"/>
          </a:xfrm>
          <a:prstGeom prst="rect">
            <a:avLst/>
          </a:prstGeom>
          <a:effectLst/>
        </p:spPr>
      </p:pic>
      <p:sp>
        <p:nvSpPr>
          <p:cNvPr id="23" name="CaixaDeTexto 22"/>
          <p:cNvSpPr txBox="1"/>
          <p:nvPr/>
        </p:nvSpPr>
        <p:spPr>
          <a:xfrm>
            <a:off x="5416712" y="2182568"/>
            <a:ext cx="542136" cy="93871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pt-BR"/>
            </a:defPPr>
            <a:lvl1pPr>
              <a:defRPr sz="115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55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2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268236" y="5302720"/>
            <a:ext cx="6014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pt-BR"/>
            </a:defPPr>
            <a:lvl1pPr>
              <a:defRPr sz="115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35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851851" y="5189175"/>
            <a:ext cx="183858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Linhas de Transmissão</a:t>
            </a:r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84008" y="3605549"/>
            <a:ext cx="228418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37%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portfolio do PPI em 15 meses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55060" y="2706040"/>
            <a:ext cx="253140" cy="462528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12161" y="5477972"/>
            <a:ext cx="247880" cy="452916"/>
          </a:xfrm>
          <a:prstGeom prst="rect">
            <a:avLst/>
          </a:prstGeom>
        </p:spPr>
      </p:pic>
      <p:sp>
        <p:nvSpPr>
          <p:cNvPr id="31" name="CaixaDeTexto 30"/>
          <p:cNvSpPr txBox="1"/>
          <p:nvPr/>
        </p:nvSpPr>
        <p:spPr>
          <a:xfrm>
            <a:off x="316027" y="2274186"/>
            <a:ext cx="2365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+mj-lt"/>
              </a:rPr>
              <a:t>Projetos renovados/leiloados</a:t>
            </a:r>
            <a:endParaRPr lang="pt-B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3365685" y="1519962"/>
            <a:ext cx="127078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Aeroportos</a:t>
            </a:r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3336889" y="2359513"/>
            <a:ext cx="11282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Concessões</a:t>
            </a:r>
            <a:endParaRPr lang="pt-BR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6656553" y="1439232"/>
            <a:ext cx="156953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Petróleo e Gás</a:t>
            </a:r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5889192" y="2274186"/>
            <a:ext cx="2221399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pt-BR" sz="1400" dirty="0" smtClean="0">
                <a:latin typeface="+mj-lt"/>
              </a:rPr>
              <a:t>Concessões para exploração de acumulações marginais e exploração e produção</a:t>
            </a:r>
            <a:endParaRPr lang="pt-BR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888900" y="3560173"/>
            <a:ext cx="165539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Energia Elétrica</a:t>
            </a:r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3992668" y="3634756"/>
            <a:ext cx="80227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Portos</a:t>
            </a:r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384008" y="6333772"/>
            <a:ext cx="8147050" cy="23083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noAutofit/>
          </a:bodyPr>
          <a:lstStyle>
            <a:defPPr>
              <a:defRPr lang="pt-BR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Fonte: Governo Federal (Projeto </a:t>
            </a:r>
            <a:r>
              <a:rPr lang="pt-B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Crescer</a:t>
            </a:r>
            <a:r>
              <a:rPr lang="pt-B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),</a:t>
            </a:r>
            <a:endParaRPr lang="pt-BR" sz="1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03" b="14475"/>
          <a:stretch/>
        </p:blipFill>
        <p:spPr>
          <a:xfrm>
            <a:off x="2870186" y="3520672"/>
            <a:ext cx="1072657" cy="720000"/>
          </a:xfrm>
          <a:prstGeom prst="rect">
            <a:avLst/>
          </a:prstGeom>
          <a:effectLst/>
        </p:spPr>
      </p:pic>
      <p:grpSp>
        <p:nvGrpSpPr>
          <p:cNvPr id="2" name="Grupo 43"/>
          <p:cNvGrpSpPr>
            <a:grpSpLocks noChangeAspect="1"/>
          </p:cNvGrpSpPr>
          <p:nvPr/>
        </p:nvGrpSpPr>
        <p:grpSpPr>
          <a:xfrm>
            <a:off x="5295466" y="3505086"/>
            <a:ext cx="638906" cy="720000"/>
            <a:chOff x="6949579" y="1280874"/>
            <a:chExt cx="1533373" cy="1296000"/>
          </a:xfrm>
          <a:effectLst/>
        </p:grpSpPr>
        <p:pic>
          <p:nvPicPr>
            <p:cNvPr id="41" name="Imagem 40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49579" y="1280874"/>
              <a:ext cx="1296000" cy="1296000"/>
            </a:xfrm>
            <a:prstGeom prst="rect">
              <a:avLst/>
            </a:prstGeom>
            <a:noFill/>
            <a:effectLst/>
          </p:spPr>
        </p:pic>
        <p:pic>
          <p:nvPicPr>
            <p:cNvPr id="42" name="Imagem 41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98952" y="1863526"/>
              <a:ext cx="684000" cy="684000"/>
            </a:xfrm>
            <a:prstGeom prst="rect">
              <a:avLst/>
            </a:prstGeom>
            <a:noFill/>
            <a:effectLst/>
          </p:spPr>
        </p:pic>
      </p:grp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5281590" y="1312534"/>
            <a:ext cx="1302971" cy="900000"/>
            <a:chOff x="4368925" y="2928806"/>
            <a:chExt cx="4945873" cy="2284726"/>
          </a:xfrm>
          <a:effectLst/>
        </p:grpSpPr>
        <p:pic>
          <p:nvPicPr>
            <p:cNvPr id="44" name="Imagem 43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5207"/>
            <a:stretch/>
          </p:blipFill>
          <p:spPr>
            <a:xfrm>
              <a:off x="7293322" y="3041112"/>
              <a:ext cx="1285348" cy="1218420"/>
            </a:xfrm>
            <a:prstGeom prst="rect">
              <a:avLst/>
            </a:prstGeom>
            <a:effectLst/>
          </p:spPr>
        </p:pic>
        <p:pic>
          <p:nvPicPr>
            <p:cNvPr id="45" name="Imagem 44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3071"/>
            <a:stretch/>
          </p:blipFill>
          <p:spPr>
            <a:xfrm>
              <a:off x="7934722" y="2928806"/>
              <a:ext cx="1024692" cy="1332000"/>
            </a:xfrm>
            <a:prstGeom prst="rect">
              <a:avLst/>
            </a:prstGeom>
            <a:effectLst/>
          </p:spPr>
        </p:pic>
        <p:pic>
          <p:nvPicPr>
            <p:cNvPr id="46" name="Imagem 45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79252" y="3979440"/>
              <a:ext cx="168150" cy="168149"/>
            </a:xfrm>
            <a:prstGeom prst="rect">
              <a:avLst/>
            </a:prstGeom>
            <a:effectLst/>
          </p:spPr>
        </p:pic>
        <p:pic>
          <p:nvPicPr>
            <p:cNvPr id="47" name="Imagem 46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47731" y="3979440"/>
              <a:ext cx="168150" cy="168149"/>
            </a:xfrm>
            <a:prstGeom prst="rect">
              <a:avLst/>
            </a:prstGeom>
            <a:effectLst/>
          </p:spPr>
        </p:pic>
        <p:pic>
          <p:nvPicPr>
            <p:cNvPr id="48" name="Imagem 47"/>
            <p:cNvPicPr>
              <a:picLocks noChangeAspect="1"/>
            </p:cNvPicPr>
            <p:nvPr/>
          </p:nvPicPr>
          <p:blipFill rotWithShape="1">
            <a:blip r:embed="rId11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6583" b="16702"/>
            <a:stretch/>
          </p:blipFill>
          <p:spPr>
            <a:xfrm>
              <a:off x="4368925" y="3269532"/>
              <a:ext cx="2913921" cy="1944000"/>
            </a:xfrm>
            <a:prstGeom prst="rect">
              <a:avLst/>
            </a:prstGeom>
            <a:effectLst/>
          </p:spPr>
        </p:pic>
        <p:pic>
          <p:nvPicPr>
            <p:cNvPr id="49" name="Imagem 48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3887" b="-2"/>
            <a:stretch/>
          </p:blipFill>
          <p:spPr>
            <a:xfrm>
              <a:off x="7144624" y="4150764"/>
              <a:ext cx="2170174" cy="1000791"/>
            </a:xfrm>
            <a:prstGeom prst="rect">
              <a:avLst/>
            </a:prstGeom>
            <a:effectLst/>
          </p:spPr>
        </p:pic>
      </p:grpSp>
      <p:sp>
        <p:nvSpPr>
          <p:cNvPr id="50" name="CaixaDeTexto 49"/>
          <p:cNvSpPr txBox="1"/>
          <p:nvPr/>
        </p:nvSpPr>
        <p:spPr>
          <a:xfrm>
            <a:off x="2817556" y="4717361"/>
            <a:ext cx="2160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3 </a:t>
            </a:r>
            <a:r>
              <a:rPr lang="pt-B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leilões</a:t>
            </a:r>
            <a:endParaRPr lang="pt-BR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302604" y="4674113"/>
            <a:ext cx="2422838" cy="1261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</a:t>
            </a:r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bilhões em investimentos planejados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5633470" y="5398167"/>
            <a:ext cx="2160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31</a:t>
            </a: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Adquiridas</a:t>
            </a:r>
          </a:p>
          <a:p>
            <a:pPr algn="ctr"/>
            <a:r>
              <a:rPr lang="pt-B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    4 sem propostas</a:t>
            </a:r>
            <a:endParaRPr lang="pt-BR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3497387" y="4385001"/>
            <a:ext cx="128897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b="1" dirty="0">
                <a:latin typeface="+mj-lt"/>
                <a:cs typeface="Arial" panose="020B0604020202020204" pitchFamily="34" charset="0"/>
              </a:rPr>
              <a:t>4 </a:t>
            </a:r>
            <a:r>
              <a:rPr lang="pt-BR" sz="1400" dirty="0" smtClean="0">
                <a:latin typeface="+mj-lt"/>
              </a:rPr>
              <a:t>Renovações</a:t>
            </a:r>
            <a:endParaRPr lang="pt-BR" sz="1400" dirty="0">
              <a:latin typeface="+mj-lt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6136987" y="3866519"/>
            <a:ext cx="39305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pt-BR"/>
            </a:defPPr>
            <a:lvl1pPr>
              <a:defRPr sz="115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3200" dirty="0">
                <a:solidFill>
                  <a:schemeClr val="tx1"/>
                </a:solidFill>
                <a:effectLst/>
                <a:latin typeface="+mj-lt"/>
              </a:rPr>
              <a:t>5</a:t>
            </a:r>
          </a:p>
        </p:txBody>
      </p:sp>
      <p:pic>
        <p:nvPicPr>
          <p:cNvPr id="58" name="Imagem 57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13253" y="5413831"/>
            <a:ext cx="253140" cy="46252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545524" y="3882548"/>
            <a:ext cx="1850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Usinas</a:t>
            </a:r>
          </a:p>
          <a:p>
            <a:r>
              <a:rPr lang="pt-BR" sz="1400" dirty="0" smtClean="0"/>
              <a:t>4 leilões UHE</a:t>
            </a:r>
          </a:p>
          <a:p>
            <a:r>
              <a:rPr lang="pt-BR" sz="1400" dirty="0" smtClean="0"/>
              <a:t>1 renovação PCH</a:t>
            </a:r>
            <a:endParaRPr lang="pt-BR" sz="1400" dirty="0"/>
          </a:p>
        </p:txBody>
      </p:sp>
      <p:pic>
        <p:nvPicPr>
          <p:cNvPr id="65" name="Imagem 64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29167" y="2688955"/>
            <a:ext cx="247880" cy="45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70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31810" y="107598"/>
            <a:ext cx="8093226" cy="691024"/>
          </a:xfrm>
        </p:spPr>
        <p:txBody>
          <a:bodyPr/>
          <a:lstStyle/>
          <a:p>
            <a:r>
              <a:rPr lang="pt-BR" dirty="0" smtClean="0"/>
              <a:t>Programa de Parcerias de Investimento – Resultado dos leilões </a:t>
            </a:r>
            <a:endParaRPr lang="pt-B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4419602" y="3357563"/>
          <a:ext cx="304800" cy="142875"/>
        </p:xfrm>
        <a:graphic>
          <a:graphicData uri="http://schemas.openxmlformats.org/drawingml/2006/table">
            <a:tbl>
              <a:tblPr/>
              <a:tblGrid>
                <a:gridCol w="304800"/>
              </a:tblGrid>
              <a:tr h="14287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795239" y="1239890"/>
            <a:ext cx="12904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384008" y="3605549"/>
            <a:ext cx="228418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37%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portfolio do PPI em 15 meses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311760" y="2313460"/>
            <a:ext cx="2365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+mj-lt"/>
              </a:rPr>
              <a:t>Projetos renovados/leiloados</a:t>
            </a:r>
            <a:endParaRPr lang="pt-B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404898" y="6220118"/>
            <a:ext cx="8147050" cy="23083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noAutofit/>
          </a:bodyPr>
          <a:lstStyle>
            <a:defPPr>
              <a:defRPr lang="pt-BR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Fonte: Governo Federal (Projeto </a:t>
            </a:r>
            <a:r>
              <a:rPr lang="pt-B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Crescer</a:t>
            </a:r>
            <a:r>
              <a:rPr lang="pt-B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),</a:t>
            </a:r>
            <a:endParaRPr lang="pt-BR" sz="1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302604" y="4674113"/>
            <a:ext cx="2422838" cy="1261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</a:t>
            </a:r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bilhões em investimentos planejados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3" name="Tabela 52"/>
          <p:cNvGraphicFramePr>
            <a:graphicFrameLocks noGrp="1"/>
          </p:cNvGraphicFramePr>
          <p:nvPr>
            <p:extLst/>
          </p:nvPr>
        </p:nvGraphicFramePr>
        <p:xfrm>
          <a:off x="431809" y="1040916"/>
          <a:ext cx="8170325" cy="496374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670161">
                  <a:extLst>
                    <a:ext uri="{9D8B030D-6E8A-4147-A177-3AD203B41FA5}">
                      <a16:colId xmlns="" xmlns:a16="http://schemas.microsoft.com/office/drawing/2014/main" val="1578001776"/>
                    </a:ext>
                  </a:extLst>
                </a:gridCol>
                <a:gridCol w="9171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424">
                  <a:extLst>
                    <a:ext uri="{9D8B030D-6E8A-4147-A177-3AD203B41FA5}">
                      <a16:colId xmlns="" xmlns:a16="http://schemas.microsoft.com/office/drawing/2014/main" val="3690432143"/>
                    </a:ext>
                  </a:extLst>
                </a:gridCol>
                <a:gridCol w="7919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77082"/>
                <a:gridCol w="323018">
                  <a:extLst>
                    <a:ext uri="{9D8B030D-6E8A-4147-A177-3AD203B41FA5}">
                      <a16:colId xmlns="" xmlns:a16="http://schemas.microsoft.com/office/drawing/2014/main" val="2957509552"/>
                    </a:ext>
                  </a:extLst>
                </a:gridCol>
                <a:gridCol w="1151419"/>
                <a:gridCol w="1634115">
                  <a:extLst>
                    <a:ext uri="{9D8B030D-6E8A-4147-A177-3AD203B41FA5}">
                      <a16:colId xmlns="" xmlns:a16="http://schemas.microsoft.com/office/drawing/2014/main" val="4170914871"/>
                    </a:ext>
                  </a:extLst>
                </a:gridCol>
              </a:tblGrid>
              <a:tr h="319160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Projeto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Receita (R$)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Investimentos (R$)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10080421"/>
                  </a:ext>
                </a:extLst>
              </a:tr>
              <a:tr h="295020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Planejado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Obtido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Prêmio Médio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0284142"/>
                  </a:ext>
                </a:extLst>
              </a:tr>
              <a:tr h="376999">
                <a:tc gridSpan="2">
                  <a:txBody>
                    <a:bodyPr/>
                    <a:lstStyle/>
                    <a:p>
                      <a:pPr marL="0" marR="0" indent="18097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Concessões de Aeroportos</a:t>
                      </a:r>
                      <a:endParaRPr lang="pt-BR" sz="16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 smtClean="0">
                          <a:effectLst/>
                          <a:latin typeface="+mj-lt"/>
                        </a:rPr>
                        <a:t>3,01 </a:t>
                      </a:r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bi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 smtClean="0">
                          <a:effectLst/>
                          <a:latin typeface="+mj-lt"/>
                        </a:rPr>
                        <a:t>3,72 </a:t>
                      </a:r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bi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23,4%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 smtClean="0">
                          <a:effectLst/>
                          <a:latin typeface="+mj-lt"/>
                        </a:rPr>
                        <a:t>6,61 </a:t>
                      </a:r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bi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2607466"/>
                  </a:ext>
                </a:extLst>
              </a:tr>
              <a:tr h="402443">
                <a:tc gridSpan="2">
                  <a:txBody>
                    <a:bodyPr/>
                    <a:lstStyle/>
                    <a:p>
                      <a:pPr marL="0" marR="0" indent="18097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Terminais portuários</a:t>
                      </a:r>
                      <a:endParaRPr lang="pt-BR" sz="16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 smtClean="0">
                          <a:effectLst/>
                          <a:latin typeface="+mj-lt"/>
                        </a:rPr>
                        <a:t>15,0 </a:t>
                      </a:r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mi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 smtClean="0">
                          <a:effectLst/>
                          <a:latin typeface="+mj-lt"/>
                        </a:rPr>
                        <a:t>69,4 </a:t>
                      </a:r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mi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360%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1,20 bi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2656043"/>
                  </a:ext>
                </a:extLst>
              </a:tr>
              <a:tr h="409453">
                <a:tc gridSpan="2">
                  <a:txBody>
                    <a:bodyPr/>
                    <a:lstStyle/>
                    <a:p>
                      <a:pPr marL="0" marR="0" indent="18097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Concessão de Petróleo e Gás (14ª</a:t>
                      </a:r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 smtClean="0">
                          <a:effectLst/>
                          <a:latin typeface="+mj-lt"/>
                        </a:rPr>
                        <a:t>1,7 </a:t>
                      </a:r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bi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 smtClean="0">
                          <a:effectLst/>
                          <a:latin typeface="+mj-lt"/>
                        </a:rPr>
                        <a:t>3,85 </a:t>
                      </a:r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bi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126,5%</a:t>
                      </a:r>
                      <a:endParaRPr lang="pt-BR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845 mi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4411555"/>
                  </a:ext>
                </a:extLst>
              </a:tr>
              <a:tr h="403587">
                <a:tc gridSpan="2">
                  <a:txBody>
                    <a:bodyPr/>
                    <a:lstStyle/>
                    <a:p>
                      <a:pPr marL="0" marR="0" indent="18097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Privatização de Distribuidora de Energia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 smtClean="0">
                          <a:effectLst/>
                          <a:latin typeface="+mj-lt"/>
                        </a:rPr>
                        <a:t>1,71 </a:t>
                      </a:r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bi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 smtClean="0">
                          <a:effectLst/>
                          <a:latin typeface="+mj-lt"/>
                        </a:rPr>
                        <a:t>2,19 </a:t>
                      </a:r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bi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28%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 smtClean="0">
                          <a:effectLst/>
                          <a:latin typeface="+mj-lt"/>
                        </a:rPr>
                        <a:t>3,40 </a:t>
                      </a:r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bi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7948370"/>
                  </a:ext>
                </a:extLst>
              </a:tr>
              <a:tr h="369866">
                <a:tc gridSpan="2">
                  <a:txBody>
                    <a:bodyPr/>
                    <a:lstStyle/>
                    <a:p>
                      <a:pPr marL="0" marR="0" indent="18097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Projeto</a:t>
                      </a:r>
                      <a:r>
                        <a:rPr lang="pt-BR" sz="16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de Expansão de Geração</a:t>
                      </a:r>
                      <a:endParaRPr lang="pt-BR" sz="160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 bi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12,13 </a:t>
                      </a: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8,17 </a:t>
                      </a: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38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17,4 </a:t>
                      </a:r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bi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21,9 </a:t>
                      </a:r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bi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20,3 </a:t>
                      </a:r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bi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6824880"/>
                  </a:ext>
                </a:extLst>
              </a:tr>
              <a:tr h="17445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6008901"/>
                  </a:ext>
                </a:extLst>
              </a:tr>
              <a:tr h="24384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Setor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Desconto (R$)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Investimentos (R$)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3114601"/>
                  </a:ext>
                </a:extLst>
              </a:tr>
              <a:tr h="48768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Planejado </a:t>
                      </a:r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RAP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RAP </a:t>
                      </a:r>
                      <a:r>
                        <a:rPr lang="pt-BR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Obtido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Desconto Médio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7156843"/>
                  </a:ext>
                </a:extLst>
              </a:tr>
              <a:tr h="430828">
                <a:tc>
                  <a:txBody>
                    <a:bodyPr/>
                    <a:lstStyle/>
                    <a:p>
                      <a:pPr marL="179388" indent="1588" algn="l" rtl="0" fontAlgn="ctr"/>
                      <a:r>
                        <a:rPr lang="pt-BR" sz="1600" u="none" strike="noStrike" dirty="0" smtClean="0">
                          <a:effectLst/>
                          <a:latin typeface="+mj-lt"/>
                        </a:rPr>
                        <a:t>Concessão de Linhas de Transmissão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  </a:t>
                      </a:r>
                      <a:r>
                        <a:rPr lang="pt-BR" sz="1600" u="none" strike="noStrike" dirty="0" smtClean="0">
                          <a:effectLst/>
                          <a:latin typeface="+mj-lt"/>
                        </a:rPr>
                        <a:t>2,63 </a:t>
                      </a:r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bi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  </a:t>
                      </a:r>
                      <a:r>
                        <a:rPr lang="pt-BR" sz="1600" u="none" strike="noStrike" dirty="0" smtClean="0">
                          <a:effectLst/>
                          <a:latin typeface="+mj-lt"/>
                        </a:rPr>
                        <a:t>1,67 </a:t>
                      </a:r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bi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36%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 smtClean="0">
                          <a:effectLst/>
                          <a:latin typeface="+mj-lt"/>
                        </a:rPr>
                        <a:t>12,73 </a:t>
                      </a:r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bi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36546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2,6 </a:t>
                      </a:r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bi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1,7 </a:t>
                      </a:r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bi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12,7 </a:t>
                      </a:r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bi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783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78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31810" y="107598"/>
            <a:ext cx="8093226" cy="691024"/>
          </a:xfrm>
        </p:spPr>
        <p:txBody>
          <a:bodyPr/>
          <a:lstStyle/>
          <a:p>
            <a:r>
              <a:rPr lang="pt-BR" dirty="0"/>
              <a:t>Programa de Parcerias de Investimento – </a:t>
            </a:r>
            <a:r>
              <a:rPr lang="pt-BR" dirty="0" smtClean="0"/>
              <a:t>Em andamento </a:t>
            </a:r>
            <a:endParaRPr lang="pt-B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4419602" y="3357563"/>
          <a:ext cx="304800" cy="142875"/>
        </p:xfrm>
        <a:graphic>
          <a:graphicData uri="http://schemas.openxmlformats.org/drawingml/2006/table">
            <a:tbl>
              <a:tblPr/>
              <a:tblGrid>
                <a:gridCol w="304800"/>
              </a:tblGrid>
              <a:tr h="14287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795239" y="1239890"/>
            <a:ext cx="12904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384008" y="3605549"/>
            <a:ext cx="228418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37%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portfolio do PPI em 15 meses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311760" y="2313460"/>
            <a:ext cx="2365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+mj-lt"/>
              </a:rPr>
              <a:t>Projetos renovados/leiloados</a:t>
            </a:r>
            <a:endParaRPr lang="pt-B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515600" y="6383679"/>
            <a:ext cx="8147050" cy="23083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noAutofit/>
          </a:bodyPr>
          <a:lstStyle>
            <a:defPPr>
              <a:defRPr lang="pt-BR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Fonte: Governo Federal (Projeto </a:t>
            </a:r>
            <a:r>
              <a:rPr lang="pt-B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Crescer</a:t>
            </a:r>
            <a:r>
              <a:rPr lang="pt-B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),</a:t>
            </a:r>
            <a:endParaRPr lang="pt-BR" sz="1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302604" y="4674113"/>
            <a:ext cx="2422838" cy="1261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</a:t>
            </a:r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bilhões em investimentos planejados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63">
            <a:extLst>
              <a:ext uri="{FF2B5EF4-FFF2-40B4-BE49-F238E27FC236}">
                <a16:creationId xmlns:a16="http://schemas.microsoft.com/office/drawing/2014/main" xmlns="" id="{386C7268-5C38-43EF-A570-C5987CD686A8}"/>
              </a:ext>
            </a:extLst>
          </p:cNvPr>
          <p:cNvSpPr/>
          <p:nvPr/>
        </p:nvSpPr>
        <p:spPr>
          <a:xfrm>
            <a:off x="8089078" y="3769744"/>
            <a:ext cx="982442" cy="250450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endParaRPr lang="pt-BR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2" name="Retângulo 63">
            <a:extLst>
              <a:ext uri="{FF2B5EF4-FFF2-40B4-BE49-F238E27FC236}">
                <a16:creationId xmlns:a16="http://schemas.microsoft.com/office/drawing/2014/main" xmlns="" id="{A9E592BB-BFEC-4184-975F-98927FD13DE3}"/>
              </a:ext>
            </a:extLst>
          </p:cNvPr>
          <p:cNvSpPr/>
          <p:nvPr/>
        </p:nvSpPr>
        <p:spPr>
          <a:xfrm>
            <a:off x="7076436" y="3768783"/>
            <a:ext cx="936671" cy="250450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endParaRPr lang="pt-BR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3" name="Retângulo 63">
            <a:extLst>
              <a:ext uri="{FF2B5EF4-FFF2-40B4-BE49-F238E27FC236}">
                <a16:creationId xmlns:a16="http://schemas.microsoft.com/office/drawing/2014/main" xmlns="" id="{59C6C219-2987-4981-BF7B-28E8D9962CDD}"/>
              </a:ext>
            </a:extLst>
          </p:cNvPr>
          <p:cNvSpPr/>
          <p:nvPr/>
        </p:nvSpPr>
        <p:spPr>
          <a:xfrm>
            <a:off x="4962951" y="3788089"/>
            <a:ext cx="1026632" cy="249474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endParaRPr lang="pt-BR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468147" y="3768703"/>
            <a:ext cx="1459747" cy="249474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201529" y="4596669"/>
            <a:ext cx="216102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600" b="1" dirty="0" smtClean="0">
                <a:latin typeface="+mj-lt"/>
              </a:rPr>
              <a:t>Portos</a:t>
            </a:r>
            <a:endParaRPr lang="pt-BR" sz="1600" b="1" dirty="0">
              <a:latin typeface="+mj-lt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138051" y="4910144"/>
            <a:ext cx="21610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>
              <a:defRPr sz="115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3200" dirty="0">
                <a:solidFill>
                  <a:schemeClr val="tx1"/>
                </a:solidFill>
                <a:effectLst/>
                <a:latin typeface="+mj-lt"/>
              </a:rPr>
              <a:t>25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03" b="14475"/>
          <a:stretch/>
        </p:blipFill>
        <p:spPr>
          <a:xfrm>
            <a:off x="3910639" y="3838665"/>
            <a:ext cx="666248" cy="653540"/>
          </a:xfrm>
          <a:prstGeom prst="rect">
            <a:avLst/>
          </a:prstGeom>
          <a:effectLst/>
        </p:spPr>
      </p:pic>
      <p:sp>
        <p:nvSpPr>
          <p:cNvPr id="19" name="Retângulo 18"/>
          <p:cNvSpPr/>
          <p:nvPr/>
        </p:nvSpPr>
        <p:spPr>
          <a:xfrm>
            <a:off x="2373712" y="1000125"/>
            <a:ext cx="1336904" cy="268683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798793" y="1000125"/>
            <a:ext cx="873689" cy="269915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550808" y="1829237"/>
            <a:ext cx="107138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600" b="1" dirty="0" smtClean="0">
                <a:latin typeface="+mj-lt"/>
              </a:rPr>
              <a:t>Rodovias</a:t>
            </a:r>
            <a:endParaRPr lang="pt-BR" sz="1600" b="1" dirty="0">
              <a:latin typeface="+mj-lt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093576" y="1829237"/>
            <a:ext cx="217741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600" b="1" dirty="0" smtClean="0">
                <a:latin typeface="+mj-lt"/>
              </a:rPr>
              <a:t>Ferrovias</a:t>
            </a:r>
            <a:endParaRPr lang="pt-BR" sz="1600" b="1" dirty="0">
              <a:latin typeface="+mj-lt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953426" y="2080659"/>
            <a:ext cx="21695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>
              <a:defRPr sz="115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3200" dirty="0">
                <a:solidFill>
                  <a:schemeClr val="tx1"/>
                </a:solidFill>
                <a:effectLst/>
                <a:latin typeface="+mj-lt"/>
              </a:rPr>
              <a:t>8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3188929" y="2080659"/>
            <a:ext cx="215860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>
              <a:defRPr sz="115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3200" dirty="0">
                <a:solidFill>
                  <a:schemeClr val="tx1"/>
                </a:solidFill>
                <a:effectLst/>
                <a:latin typeface="+mj-lt"/>
              </a:rPr>
              <a:t>8</a:t>
            </a:r>
          </a:p>
        </p:txBody>
      </p:sp>
      <p:grpSp>
        <p:nvGrpSpPr>
          <p:cNvPr id="2" name="Grupo 54"/>
          <p:cNvGrpSpPr>
            <a:grpSpLocks noChangeAspect="1"/>
          </p:cNvGrpSpPr>
          <p:nvPr/>
        </p:nvGrpSpPr>
        <p:grpSpPr>
          <a:xfrm>
            <a:off x="4045311" y="1093848"/>
            <a:ext cx="453008" cy="720000"/>
            <a:chOff x="6185671" y="2424984"/>
            <a:chExt cx="3017682" cy="3597173"/>
          </a:xfrm>
          <a:effectLst/>
        </p:grpSpPr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85671" y="2424984"/>
              <a:ext cx="3017682" cy="3017682"/>
            </a:xfrm>
            <a:prstGeom prst="rect">
              <a:avLst/>
            </a:prstGeom>
            <a:effectLst/>
          </p:spPr>
        </p:pic>
        <p:pic>
          <p:nvPicPr>
            <p:cNvPr id="28" name="Imagem 27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565"/>
            <a:stretch/>
          </p:blipFill>
          <p:spPr>
            <a:xfrm>
              <a:off x="6185671" y="5224437"/>
              <a:ext cx="3017682" cy="797720"/>
            </a:xfrm>
            <a:prstGeom prst="rect">
              <a:avLst/>
            </a:prstGeom>
            <a:effectLst/>
          </p:spPr>
        </p:pic>
      </p:grpSp>
      <p:grpSp>
        <p:nvGrpSpPr>
          <p:cNvPr id="3" name="Grupo 57"/>
          <p:cNvGrpSpPr>
            <a:grpSpLocks noChangeAspect="1"/>
          </p:cNvGrpSpPr>
          <p:nvPr/>
        </p:nvGrpSpPr>
        <p:grpSpPr>
          <a:xfrm>
            <a:off x="2851245" y="1118474"/>
            <a:ext cx="440336" cy="720000"/>
            <a:chOff x="8138014" y="1285875"/>
            <a:chExt cx="4626506" cy="6330148"/>
          </a:xfrm>
          <a:effectLst/>
        </p:grpSpPr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38014" y="2989517"/>
              <a:ext cx="4626506" cy="4626506"/>
            </a:xfrm>
            <a:prstGeom prst="rect">
              <a:avLst/>
            </a:prstGeom>
            <a:noFill/>
            <a:effectLst/>
          </p:spPr>
        </p:pic>
        <p:pic>
          <p:nvPicPr>
            <p:cNvPr id="32" name="Imagem 31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569" b="51856"/>
            <a:stretch/>
          </p:blipFill>
          <p:spPr>
            <a:xfrm>
              <a:off x="8140334" y="1285875"/>
              <a:ext cx="4621866" cy="2152650"/>
            </a:xfrm>
            <a:prstGeom prst="rect">
              <a:avLst/>
            </a:prstGeom>
            <a:noFill/>
            <a:effectLst/>
          </p:spPr>
        </p:pic>
      </p:grpSp>
      <p:sp>
        <p:nvSpPr>
          <p:cNvPr id="34" name="Retângulo 33"/>
          <p:cNvSpPr/>
          <p:nvPr/>
        </p:nvSpPr>
        <p:spPr>
          <a:xfrm>
            <a:off x="6196388" y="1000125"/>
            <a:ext cx="1476000" cy="270346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endParaRPr lang="pt-BR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4729570" y="990601"/>
            <a:ext cx="1395380" cy="269635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endParaRPr lang="pt-BR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7712005" y="1000126"/>
            <a:ext cx="1379564" cy="269635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endParaRPr lang="pt-BR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9077" y="1103713"/>
            <a:ext cx="540000" cy="689867"/>
          </a:xfrm>
          <a:prstGeom prst="rect">
            <a:avLst/>
          </a:prstGeom>
          <a:effectLst/>
        </p:spPr>
      </p:pic>
      <p:sp>
        <p:nvSpPr>
          <p:cNvPr id="39" name="CaixaDeTexto 38"/>
          <p:cNvSpPr txBox="1"/>
          <p:nvPr/>
        </p:nvSpPr>
        <p:spPr>
          <a:xfrm>
            <a:off x="6145781" y="1829237"/>
            <a:ext cx="146302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sz="1600" b="1" dirty="0" smtClean="0">
                <a:latin typeface="+mj-lt"/>
              </a:rPr>
              <a:t>Petróleo e Gás </a:t>
            </a:r>
            <a:endParaRPr lang="pt-BR" sz="1600" b="1" dirty="0">
              <a:latin typeface="+mj-lt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4672737" y="1829237"/>
            <a:ext cx="149406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sz="1600" b="1" dirty="0" smtClean="0">
                <a:latin typeface="+mj-lt"/>
              </a:rPr>
              <a:t>Energia Elétrica</a:t>
            </a:r>
            <a:endParaRPr lang="pt-BR" sz="1600" b="1" dirty="0">
              <a:latin typeface="+mj-lt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7811227" y="1829237"/>
            <a:ext cx="109427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sz="1600" b="1" dirty="0" smtClean="0">
                <a:latin typeface="+mj-lt"/>
              </a:rPr>
              <a:t>Mineração</a:t>
            </a:r>
            <a:endParaRPr lang="pt-BR" sz="1600" b="1" dirty="0">
              <a:latin typeface="+mj-lt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6657762" y="2080659"/>
            <a:ext cx="39305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pt-BR"/>
            </a:defPPr>
            <a:lvl1pPr>
              <a:defRPr sz="115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3200" dirty="0">
                <a:solidFill>
                  <a:schemeClr val="tx1"/>
                </a:solidFill>
                <a:effectLst/>
                <a:latin typeface="+mj-lt"/>
              </a:rPr>
              <a:t>5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6197313" y="2721380"/>
            <a:ext cx="162590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b="1" dirty="0">
                <a:latin typeface="+mj-lt"/>
              </a:rPr>
              <a:t>3</a:t>
            </a:r>
            <a:r>
              <a:rPr lang="pt-BR" sz="1100" dirty="0">
                <a:latin typeface="+mj-lt"/>
              </a:rPr>
              <a:t>  </a:t>
            </a:r>
            <a:r>
              <a:rPr lang="pt-BR" sz="1100" dirty="0" smtClean="0">
                <a:latin typeface="+mj-lt"/>
              </a:rPr>
              <a:t>Partilha </a:t>
            </a:r>
            <a:r>
              <a:rPr lang="pt-BR" sz="1100" dirty="0" err="1" smtClean="0">
                <a:latin typeface="+mj-lt"/>
              </a:rPr>
              <a:t>Pré</a:t>
            </a:r>
            <a:r>
              <a:rPr lang="pt-BR" sz="1100" dirty="0" smtClean="0">
                <a:latin typeface="+mj-lt"/>
              </a:rPr>
              <a:t>-sal</a:t>
            </a:r>
            <a:endParaRPr lang="pt-BR" sz="1100" dirty="0">
              <a:latin typeface="+mj-lt"/>
            </a:endParaRPr>
          </a:p>
          <a:p>
            <a:r>
              <a:rPr lang="pt-BR" b="1" dirty="0">
                <a:latin typeface="+mj-lt"/>
              </a:rPr>
              <a:t>1 </a:t>
            </a:r>
            <a:r>
              <a:rPr lang="pt-BR" sz="1100" dirty="0" smtClean="0">
                <a:latin typeface="+mj-lt"/>
              </a:rPr>
              <a:t>Exp. e Produção</a:t>
            </a:r>
          </a:p>
          <a:p>
            <a:r>
              <a:rPr lang="pt-BR" b="1" dirty="0" smtClean="0">
                <a:latin typeface="+mj-lt"/>
              </a:rPr>
              <a:t>1 </a:t>
            </a:r>
            <a:r>
              <a:rPr lang="pt-BR" sz="1100" dirty="0" smtClean="0">
                <a:latin typeface="+mj-lt"/>
              </a:rPr>
              <a:t>acumulação marginal</a:t>
            </a:r>
            <a:endParaRPr lang="pt-BR" sz="1100" dirty="0">
              <a:latin typeface="+mj-lt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5129202" y="2080659"/>
            <a:ext cx="6014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pt-BR"/>
            </a:defPPr>
            <a:lvl1pPr>
              <a:defRPr sz="115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3200" dirty="0">
                <a:solidFill>
                  <a:schemeClr val="tx1"/>
                </a:solidFill>
                <a:effectLst/>
                <a:latin typeface="+mj-lt"/>
              </a:rPr>
              <a:t>19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4462242" y="2518754"/>
            <a:ext cx="178606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b="1" dirty="0">
                <a:latin typeface="+mj-lt"/>
              </a:rPr>
              <a:t>     </a:t>
            </a:r>
            <a:r>
              <a:rPr lang="pt-BR" sz="1100" dirty="0" smtClean="0">
                <a:latin typeface="+mj-lt"/>
              </a:rPr>
              <a:t> </a:t>
            </a:r>
            <a:r>
              <a:rPr lang="pt-BR" b="1" dirty="0">
                <a:latin typeface="+mj-lt"/>
              </a:rPr>
              <a:t>1</a:t>
            </a:r>
            <a:r>
              <a:rPr lang="pt-BR" sz="1100" b="1" dirty="0">
                <a:latin typeface="+mj-lt"/>
              </a:rPr>
              <a:t> </a:t>
            </a:r>
            <a:r>
              <a:rPr lang="pt-BR" sz="1100" dirty="0" smtClean="0">
                <a:latin typeface="+mj-lt"/>
              </a:rPr>
              <a:t>extensão UHE</a:t>
            </a:r>
            <a:endParaRPr lang="pt-BR" sz="1100" dirty="0">
              <a:latin typeface="+mj-lt"/>
            </a:endParaRPr>
          </a:p>
          <a:p>
            <a:r>
              <a:rPr lang="pt-BR" b="1" dirty="0">
                <a:latin typeface="+mj-lt"/>
              </a:rPr>
              <a:t>     11 </a:t>
            </a:r>
            <a:r>
              <a:rPr lang="pt-BR" sz="1100" dirty="0" smtClean="0">
                <a:latin typeface="+mj-lt"/>
              </a:rPr>
              <a:t>lin.de transmissão</a:t>
            </a:r>
            <a:endParaRPr lang="pt-BR" sz="1100" dirty="0">
              <a:latin typeface="+mj-lt"/>
            </a:endParaRPr>
          </a:p>
          <a:p>
            <a:r>
              <a:rPr lang="pt-BR" b="1" dirty="0">
                <a:latin typeface="+mj-lt"/>
              </a:rPr>
              <a:t>      6</a:t>
            </a:r>
            <a:r>
              <a:rPr lang="pt-BR" sz="1100" dirty="0">
                <a:latin typeface="+mj-lt"/>
              </a:rPr>
              <a:t> </a:t>
            </a:r>
            <a:r>
              <a:rPr lang="pt-BR" sz="1100" dirty="0" smtClean="0">
                <a:latin typeface="+mj-lt"/>
              </a:rPr>
              <a:t>Distribuidoras</a:t>
            </a:r>
            <a:endParaRPr lang="pt-BR" sz="1100" dirty="0">
              <a:latin typeface="+mj-lt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8182461" y="2080659"/>
            <a:ext cx="39305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pt-BR"/>
            </a:defPPr>
            <a:lvl1pPr>
              <a:defRPr sz="115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3200" dirty="0">
                <a:solidFill>
                  <a:schemeClr val="tx1"/>
                </a:solidFill>
                <a:effectLst/>
                <a:latin typeface="+mj-lt"/>
              </a:rPr>
              <a:t>4</a:t>
            </a:r>
            <a:endParaRPr lang="pt-BR" sz="3200" u="sng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7801306" y="2941341"/>
            <a:ext cx="1308566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100" dirty="0" smtClean="0">
                <a:latin typeface="+mj-lt"/>
              </a:rPr>
              <a:t>Concessões para exploração de áreas de mineração</a:t>
            </a:r>
            <a:endParaRPr lang="pt-BR" sz="1100" dirty="0">
              <a:latin typeface="+mj-lt"/>
            </a:endParaRPr>
          </a:p>
        </p:txBody>
      </p:sp>
      <p:grpSp>
        <p:nvGrpSpPr>
          <p:cNvPr id="5" name="Grupo 60"/>
          <p:cNvGrpSpPr>
            <a:grpSpLocks noChangeAspect="1"/>
          </p:cNvGrpSpPr>
          <p:nvPr/>
        </p:nvGrpSpPr>
        <p:grpSpPr>
          <a:xfrm>
            <a:off x="5088564" y="1058970"/>
            <a:ext cx="638906" cy="720000"/>
            <a:chOff x="6949579" y="1280874"/>
            <a:chExt cx="1533373" cy="1295999"/>
          </a:xfrm>
          <a:effectLst/>
        </p:grpSpPr>
        <p:pic>
          <p:nvPicPr>
            <p:cNvPr id="49" name="Imagem 48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49579" y="1280874"/>
              <a:ext cx="1296000" cy="1295999"/>
            </a:xfrm>
            <a:prstGeom prst="rect">
              <a:avLst/>
            </a:prstGeom>
            <a:noFill/>
            <a:effectLst/>
          </p:spPr>
        </p:pic>
        <p:pic>
          <p:nvPicPr>
            <p:cNvPr id="50" name="Imagem 49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98952" y="1863526"/>
              <a:ext cx="684000" cy="684000"/>
            </a:xfrm>
            <a:prstGeom prst="rect">
              <a:avLst/>
            </a:prstGeom>
            <a:noFill/>
            <a:effectLst/>
          </p:spPr>
        </p:pic>
      </p:grpSp>
      <p:grpSp>
        <p:nvGrpSpPr>
          <p:cNvPr id="7" name="Grupo 65"/>
          <p:cNvGrpSpPr>
            <a:grpSpLocks noChangeAspect="1"/>
          </p:cNvGrpSpPr>
          <p:nvPr/>
        </p:nvGrpSpPr>
        <p:grpSpPr>
          <a:xfrm>
            <a:off x="6354475" y="1084832"/>
            <a:ext cx="1096142" cy="753642"/>
            <a:chOff x="4368925" y="2928806"/>
            <a:chExt cx="4945873" cy="2284726"/>
          </a:xfrm>
          <a:effectLst/>
        </p:grpSpPr>
        <p:pic>
          <p:nvPicPr>
            <p:cNvPr id="54" name="Imagem 53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5207"/>
            <a:stretch/>
          </p:blipFill>
          <p:spPr>
            <a:xfrm>
              <a:off x="7293322" y="3041112"/>
              <a:ext cx="1285348" cy="1218420"/>
            </a:xfrm>
            <a:prstGeom prst="rect">
              <a:avLst/>
            </a:prstGeom>
            <a:effectLst/>
          </p:spPr>
        </p:pic>
        <p:pic>
          <p:nvPicPr>
            <p:cNvPr id="55" name="Imagem 54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3071"/>
            <a:stretch/>
          </p:blipFill>
          <p:spPr>
            <a:xfrm>
              <a:off x="7934722" y="2928806"/>
              <a:ext cx="1024692" cy="1332000"/>
            </a:xfrm>
            <a:prstGeom prst="rect">
              <a:avLst/>
            </a:prstGeom>
            <a:effectLst/>
          </p:spPr>
        </p:pic>
        <p:pic>
          <p:nvPicPr>
            <p:cNvPr id="56" name="Imagem 55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79252" y="3979440"/>
              <a:ext cx="168150" cy="168149"/>
            </a:xfrm>
            <a:prstGeom prst="rect">
              <a:avLst/>
            </a:prstGeom>
            <a:effectLst/>
          </p:spPr>
        </p:pic>
        <p:pic>
          <p:nvPicPr>
            <p:cNvPr id="57" name="Imagem 56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47731" y="3979440"/>
              <a:ext cx="168150" cy="168149"/>
            </a:xfrm>
            <a:prstGeom prst="rect">
              <a:avLst/>
            </a:prstGeom>
            <a:effectLst/>
          </p:spPr>
        </p:pic>
        <p:pic>
          <p:nvPicPr>
            <p:cNvPr id="58" name="Imagem 57"/>
            <p:cNvPicPr>
              <a:picLocks noChangeAspect="1"/>
            </p:cNvPicPr>
            <p:nvPr/>
          </p:nvPicPr>
          <p:blipFill rotWithShape="1">
            <a:blip r:embed="rId1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6583" b="16702"/>
            <a:stretch/>
          </p:blipFill>
          <p:spPr>
            <a:xfrm>
              <a:off x="4368925" y="3269532"/>
              <a:ext cx="2913921" cy="1944000"/>
            </a:xfrm>
            <a:prstGeom prst="rect">
              <a:avLst/>
            </a:prstGeom>
            <a:effectLst/>
          </p:spPr>
        </p:pic>
        <p:pic>
          <p:nvPicPr>
            <p:cNvPr id="59" name="Imagem 58"/>
            <p:cNvPicPr>
              <a:picLocks noChangeAspect="1"/>
            </p:cNvPicPr>
            <p:nvPr/>
          </p:nvPicPr>
          <p:blipFill rotWithShape="1">
            <a:blip r:embed="rId1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3887" b="-2"/>
            <a:stretch/>
          </p:blipFill>
          <p:spPr>
            <a:xfrm>
              <a:off x="7144624" y="4150764"/>
              <a:ext cx="2170174" cy="1000791"/>
            </a:xfrm>
            <a:prstGeom prst="rect">
              <a:avLst/>
            </a:prstGeom>
            <a:effectLst/>
          </p:spPr>
        </p:pic>
      </p:grpSp>
      <p:sp>
        <p:nvSpPr>
          <p:cNvPr id="60" name="CaixaDeTexto 59"/>
          <p:cNvSpPr txBox="1"/>
          <p:nvPr/>
        </p:nvSpPr>
        <p:spPr>
          <a:xfrm>
            <a:off x="1857611" y="2834231"/>
            <a:ext cx="21735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b="1" dirty="0">
                <a:latin typeface="+mj-lt"/>
                <a:cs typeface="Arial" panose="020B0604020202020204" pitchFamily="34" charset="0"/>
              </a:rPr>
              <a:t>4 </a:t>
            </a:r>
            <a:r>
              <a:rPr lang="pt-BR" sz="1100" dirty="0" smtClean="0">
                <a:latin typeface="+mj-lt"/>
              </a:rPr>
              <a:t>leilões</a:t>
            </a:r>
            <a:endParaRPr lang="pt-BR" sz="1100" dirty="0">
              <a:latin typeface="+mj-lt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3164374" y="2807287"/>
            <a:ext cx="2160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b="1" dirty="0">
                <a:latin typeface="+mj-lt"/>
                <a:cs typeface="Arial" panose="020B0604020202020204" pitchFamily="34" charset="0"/>
              </a:rPr>
              <a:t>5 </a:t>
            </a:r>
            <a:r>
              <a:rPr lang="pt-BR" sz="1100" dirty="0" smtClean="0">
                <a:latin typeface="+mj-lt"/>
              </a:rPr>
              <a:t>Renovações</a:t>
            </a:r>
            <a:endParaRPr lang="pt-BR" sz="1100" dirty="0">
              <a:latin typeface="+mj-lt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3110444" y="5307255"/>
            <a:ext cx="208955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b="1" dirty="0">
                <a:latin typeface="+mj-lt"/>
                <a:cs typeface="Arial" panose="020B0604020202020204" pitchFamily="34" charset="0"/>
              </a:rPr>
              <a:t>    7 </a:t>
            </a:r>
            <a:r>
              <a:rPr lang="pt-BR" sz="1100" dirty="0" err="1" smtClean="0">
                <a:latin typeface="+mj-lt"/>
              </a:rPr>
              <a:t>Ren</a:t>
            </a:r>
            <a:r>
              <a:rPr lang="pt-BR" sz="1100" dirty="0" smtClean="0">
                <a:latin typeface="+mj-lt"/>
              </a:rPr>
              <a:t>. / Reequilíbrio</a:t>
            </a:r>
            <a:endParaRPr lang="pt-BR" sz="1100" dirty="0">
              <a:latin typeface="+mj-lt"/>
            </a:endParaRPr>
          </a:p>
        </p:txBody>
      </p:sp>
      <p:sp>
        <p:nvSpPr>
          <p:cNvPr id="63" name="Retângulo 62"/>
          <p:cNvSpPr/>
          <p:nvPr/>
        </p:nvSpPr>
        <p:spPr>
          <a:xfrm>
            <a:off x="6092155" y="3768718"/>
            <a:ext cx="890279" cy="250450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endParaRPr lang="pt-BR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64" name="CaixaDeTexto 63"/>
          <p:cNvSpPr txBox="1"/>
          <p:nvPr/>
        </p:nvSpPr>
        <p:spPr>
          <a:xfrm>
            <a:off x="6128603" y="4596669"/>
            <a:ext cx="77687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sz="1600" b="1" dirty="0" smtClean="0">
                <a:latin typeface="+mj-lt"/>
              </a:rPr>
              <a:t>Loteria</a:t>
            </a:r>
            <a:endParaRPr lang="pt-BR" sz="1600" b="1" dirty="0">
              <a:latin typeface="+mj-lt"/>
            </a:endParaRPr>
          </a:p>
        </p:txBody>
      </p:sp>
      <p:sp>
        <p:nvSpPr>
          <p:cNvPr id="65" name="CaixaDeTexto 64"/>
          <p:cNvSpPr txBox="1"/>
          <p:nvPr/>
        </p:nvSpPr>
        <p:spPr>
          <a:xfrm>
            <a:off x="6390372" y="5045357"/>
            <a:ext cx="39305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pt-BR"/>
            </a:defPPr>
            <a:lvl1pPr>
              <a:defRPr sz="115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3200" dirty="0">
                <a:solidFill>
                  <a:schemeClr val="tx1"/>
                </a:solidFill>
                <a:effectLst/>
                <a:latin typeface="+mj-lt"/>
              </a:rPr>
              <a:t>1</a:t>
            </a:r>
          </a:p>
        </p:txBody>
      </p:sp>
      <p:sp>
        <p:nvSpPr>
          <p:cNvPr id="66" name="CaixaDeTexto 65"/>
          <p:cNvSpPr txBox="1"/>
          <p:nvPr/>
        </p:nvSpPr>
        <p:spPr>
          <a:xfrm>
            <a:off x="5885474" y="5527472"/>
            <a:ext cx="1341590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100" dirty="0" smtClean="0">
                <a:latin typeface="+mj-lt"/>
              </a:rPr>
              <a:t>Concessão do direito de exploração</a:t>
            </a:r>
            <a:endParaRPr lang="pt-BR" sz="1100" dirty="0">
              <a:latin typeface="+mj-lt"/>
            </a:endParaRPr>
          </a:p>
        </p:txBody>
      </p:sp>
      <p:grpSp>
        <p:nvGrpSpPr>
          <p:cNvPr id="8" name="Agrupar 12"/>
          <p:cNvGrpSpPr/>
          <p:nvPr/>
        </p:nvGrpSpPr>
        <p:grpSpPr>
          <a:xfrm>
            <a:off x="6309654" y="3924880"/>
            <a:ext cx="485788" cy="664613"/>
            <a:chOff x="1370635" y="4920608"/>
            <a:chExt cx="958817" cy="950193"/>
          </a:xfrm>
          <a:solidFill>
            <a:schemeClr val="accent3">
              <a:lumMod val="75000"/>
            </a:schemeClr>
          </a:solidFill>
          <a:effectLst/>
        </p:grpSpPr>
        <p:grpSp>
          <p:nvGrpSpPr>
            <p:cNvPr id="9" name="Agrupar 11"/>
            <p:cNvGrpSpPr/>
            <p:nvPr/>
          </p:nvGrpSpPr>
          <p:grpSpPr>
            <a:xfrm>
              <a:off x="1370635" y="4935935"/>
              <a:ext cx="454081" cy="428255"/>
              <a:chOff x="1368215" y="4935935"/>
              <a:chExt cx="454081" cy="428255"/>
            </a:xfrm>
            <a:grpFill/>
          </p:grpSpPr>
          <p:sp>
            <p:nvSpPr>
              <p:cNvPr id="81" name="Retângulo 80"/>
              <p:cNvSpPr/>
              <p:nvPr/>
            </p:nvSpPr>
            <p:spPr>
              <a:xfrm>
                <a:off x="1500149" y="5088075"/>
                <a:ext cx="322147" cy="2761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82" name="Elipse 81"/>
              <p:cNvSpPr/>
              <p:nvPr/>
            </p:nvSpPr>
            <p:spPr>
              <a:xfrm>
                <a:off x="1542422" y="4935935"/>
                <a:ext cx="279874" cy="2735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83" name="Elipse 82"/>
              <p:cNvSpPr/>
              <p:nvPr/>
            </p:nvSpPr>
            <p:spPr>
              <a:xfrm>
                <a:off x="1368215" y="5088075"/>
                <a:ext cx="279874" cy="2735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25" name="Agrupar 77"/>
            <p:cNvGrpSpPr/>
            <p:nvPr/>
          </p:nvGrpSpPr>
          <p:grpSpPr>
            <a:xfrm rot="10800000">
              <a:off x="1879422" y="5424435"/>
              <a:ext cx="450030" cy="429879"/>
              <a:chOff x="1368215" y="4931772"/>
              <a:chExt cx="450030" cy="429879"/>
            </a:xfrm>
            <a:grpFill/>
          </p:grpSpPr>
          <p:sp>
            <p:nvSpPr>
              <p:cNvPr id="78" name="Retângulo 77"/>
              <p:cNvSpPr/>
              <p:nvPr/>
            </p:nvSpPr>
            <p:spPr>
              <a:xfrm>
                <a:off x="1544073" y="5095296"/>
                <a:ext cx="274172" cy="26473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79" name="Elipse 78"/>
              <p:cNvSpPr/>
              <p:nvPr/>
            </p:nvSpPr>
            <p:spPr>
              <a:xfrm>
                <a:off x="1538368" y="4931772"/>
                <a:ext cx="279874" cy="273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80" name="Elipse 79"/>
              <p:cNvSpPr/>
              <p:nvPr/>
            </p:nvSpPr>
            <p:spPr>
              <a:xfrm>
                <a:off x="1368215" y="5088074"/>
                <a:ext cx="279874" cy="2735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29" name="Agrupar 81"/>
            <p:cNvGrpSpPr/>
            <p:nvPr/>
          </p:nvGrpSpPr>
          <p:grpSpPr>
            <a:xfrm rot="5400000">
              <a:off x="1863515" y="4932463"/>
              <a:ext cx="454078" cy="430368"/>
              <a:chOff x="1364055" y="4931883"/>
              <a:chExt cx="454078" cy="430368"/>
            </a:xfrm>
            <a:grpFill/>
          </p:grpSpPr>
          <p:sp>
            <p:nvSpPr>
              <p:cNvPr id="75" name="Retângulo 74"/>
              <p:cNvSpPr/>
              <p:nvPr/>
            </p:nvSpPr>
            <p:spPr>
              <a:xfrm>
                <a:off x="1496761" y="5084023"/>
                <a:ext cx="321372" cy="2761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76" name="Elipse 75"/>
              <p:cNvSpPr/>
              <p:nvPr/>
            </p:nvSpPr>
            <p:spPr>
              <a:xfrm>
                <a:off x="1538259" y="4931883"/>
                <a:ext cx="279874" cy="2735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77" name="Elipse 76"/>
              <p:cNvSpPr/>
              <p:nvPr/>
            </p:nvSpPr>
            <p:spPr>
              <a:xfrm>
                <a:off x="1364055" y="5084021"/>
                <a:ext cx="284742" cy="2782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33" name="Agrupar 85"/>
            <p:cNvGrpSpPr/>
            <p:nvPr/>
          </p:nvGrpSpPr>
          <p:grpSpPr>
            <a:xfrm rot="16200000">
              <a:off x="1384306" y="5428876"/>
              <a:ext cx="454083" cy="429767"/>
              <a:chOff x="1364051" y="4935936"/>
              <a:chExt cx="454083" cy="429767"/>
            </a:xfrm>
            <a:grpFill/>
          </p:grpSpPr>
          <p:sp>
            <p:nvSpPr>
              <p:cNvPr id="72" name="Retângulo 71"/>
              <p:cNvSpPr/>
              <p:nvPr/>
            </p:nvSpPr>
            <p:spPr>
              <a:xfrm>
                <a:off x="1526920" y="5096184"/>
                <a:ext cx="291214" cy="2680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73" name="Elipse 72"/>
              <p:cNvSpPr/>
              <p:nvPr/>
            </p:nvSpPr>
            <p:spPr>
              <a:xfrm>
                <a:off x="1538260" y="4935936"/>
                <a:ext cx="279874" cy="2735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74" name="Elipse 73"/>
              <p:cNvSpPr/>
              <p:nvPr/>
            </p:nvSpPr>
            <p:spPr>
              <a:xfrm>
                <a:off x="1364051" y="5092128"/>
                <a:ext cx="279873" cy="2735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endParaRPr>
              </a:p>
            </p:txBody>
          </p:sp>
        </p:grpSp>
      </p:grpSp>
      <p:sp>
        <p:nvSpPr>
          <p:cNvPr id="84" name="Retângulo 83"/>
          <p:cNvSpPr/>
          <p:nvPr/>
        </p:nvSpPr>
        <p:spPr>
          <a:xfrm>
            <a:off x="491484" y="1000125"/>
            <a:ext cx="1694227" cy="5262019"/>
          </a:xfrm>
          <a:prstGeom prst="rect">
            <a:avLst/>
          </a:prstGeom>
          <a:solidFill>
            <a:schemeClr val="tx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5" name="CaixaDeTexto 84"/>
          <p:cNvSpPr txBox="1"/>
          <p:nvPr/>
        </p:nvSpPr>
        <p:spPr>
          <a:xfrm>
            <a:off x="556074" y="1289009"/>
            <a:ext cx="15443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</a:p>
        </p:txBody>
      </p:sp>
      <p:sp>
        <p:nvSpPr>
          <p:cNvPr id="86" name="CaixaDeTexto 85"/>
          <p:cNvSpPr txBox="1"/>
          <p:nvPr/>
        </p:nvSpPr>
        <p:spPr>
          <a:xfrm>
            <a:off x="263022" y="2350761"/>
            <a:ext cx="220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+mj-lt"/>
              </a:rPr>
              <a:t>Projetos em andamento</a:t>
            </a:r>
            <a:endParaRPr lang="pt-BR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8" name="CaixaDeTexto 87"/>
          <p:cNvSpPr txBox="1"/>
          <p:nvPr/>
        </p:nvSpPr>
        <p:spPr>
          <a:xfrm>
            <a:off x="3008199" y="3066742"/>
            <a:ext cx="2160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b="1" dirty="0">
                <a:latin typeface="+mj-lt"/>
                <a:cs typeface="Arial" panose="020B0604020202020204" pitchFamily="34" charset="0"/>
              </a:rPr>
              <a:t>3 </a:t>
            </a:r>
            <a:r>
              <a:rPr lang="pt-BR" sz="1100" dirty="0" smtClean="0">
                <a:latin typeface="+mj-lt"/>
              </a:rPr>
              <a:t>leilões</a:t>
            </a:r>
            <a:endParaRPr lang="pt-BR" sz="1100" dirty="0">
              <a:latin typeface="+mj-lt"/>
            </a:endParaRPr>
          </a:p>
        </p:txBody>
      </p:sp>
      <p:sp>
        <p:nvSpPr>
          <p:cNvPr id="89" name="CaixaDeTexto 88"/>
          <p:cNvSpPr txBox="1"/>
          <p:nvPr/>
        </p:nvSpPr>
        <p:spPr>
          <a:xfrm>
            <a:off x="2943196" y="5591095"/>
            <a:ext cx="177469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b="1" dirty="0">
                <a:latin typeface="+mj-lt"/>
                <a:cs typeface="Arial" panose="020B0604020202020204" pitchFamily="34" charset="0"/>
              </a:rPr>
              <a:t>    17 </a:t>
            </a:r>
            <a:r>
              <a:rPr lang="pt-BR" sz="1100" dirty="0" smtClean="0">
                <a:latin typeface="+mj-lt"/>
              </a:rPr>
              <a:t>leilões</a:t>
            </a:r>
            <a:endParaRPr lang="pt-BR" sz="1100" dirty="0">
              <a:latin typeface="+mj-lt"/>
            </a:endParaRPr>
          </a:p>
        </p:txBody>
      </p:sp>
      <p:sp>
        <p:nvSpPr>
          <p:cNvPr id="90" name="CaixaDeTexto 89"/>
          <p:cNvSpPr txBox="1"/>
          <p:nvPr/>
        </p:nvSpPr>
        <p:spPr>
          <a:xfrm>
            <a:off x="1863196" y="3072422"/>
            <a:ext cx="2160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b="1" dirty="0">
                <a:latin typeface="+mj-lt"/>
                <a:cs typeface="Arial" panose="020B0604020202020204" pitchFamily="34" charset="0"/>
              </a:rPr>
              <a:t> 4 </a:t>
            </a:r>
            <a:r>
              <a:rPr lang="pt-BR" sz="1100" dirty="0" smtClean="0">
                <a:latin typeface="+mj-lt"/>
              </a:rPr>
              <a:t>estudos</a:t>
            </a:r>
            <a:endParaRPr lang="pt-BR" sz="1100" dirty="0">
              <a:latin typeface="+mj-lt"/>
            </a:endParaRPr>
          </a:p>
        </p:txBody>
      </p:sp>
      <p:sp>
        <p:nvSpPr>
          <p:cNvPr id="91" name="CaixaDeTexto 93">
            <a:extLst>
              <a:ext uri="{FF2B5EF4-FFF2-40B4-BE49-F238E27FC236}">
                <a16:creationId xmlns:a16="http://schemas.microsoft.com/office/drawing/2014/main" xmlns="" id="{76D7402D-464E-4119-B92F-94DBC47D6CB8}"/>
              </a:ext>
            </a:extLst>
          </p:cNvPr>
          <p:cNvSpPr txBox="1"/>
          <p:nvPr/>
        </p:nvSpPr>
        <p:spPr>
          <a:xfrm>
            <a:off x="2905356" y="5839269"/>
            <a:ext cx="194505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b="1" dirty="0">
                <a:latin typeface="+mj-lt"/>
                <a:cs typeface="Arial" panose="020B0604020202020204" pitchFamily="34" charset="0"/>
              </a:rPr>
              <a:t>    1 </a:t>
            </a:r>
            <a:r>
              <a:rPr lang="pt-BR" sz="1100" dirty="0" smtClean="0">
                <a:latin typeface="+mj-lt"/>
              </a:rPr>
              <a:t>Expansão</a:t>
            </a:r>
            <a:endParaRPr lang="pt-BR" sz="1100" dirty="0">
              <a:latin typeface="+mj-lt"/>
            </a:endParaRPr>
          </a:p>
        </p:txBody>
      </p:sp>
      <p:sp>
        <p:nvSpPr>
          <p:cNvPr id="92" name="Retângulo 13">
            <a:extLst>
              <a:ext uri="{FF2B5EF4-FFF2-40B4-BE49-F238E27FC236}">
                <a16:creationId xmlns:a16="http://schemas.microsoft.com/office/drawing/2014/main" xmlns="" id="{1164E31F-14C5-4648-BE86-F66F4DE9A3E3}"/>
              </a:ext>
            </a:extLst>
          </p:cNvPr>
          <p:cNvSpPr/>
          <p:nvPr/>
        </p:nvSpPr>
        <p:spPr>
          <a:xfrm>
            <a:off x="2373712" y="3759453"/>
            <a:ext cx="1015099" cy="248359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93" name="CaixaDeTexto 40">
            <a:extLst>
              <a:ext uri="{FF2B5EF4-FFF2-40B4-BE49-F238E27FC236}">
                <a16:creationId xmlns:a16="http://schemas.microsoft.com/office/drawing/2014/main" xmlns="" id="{DB61A654-B90B-4470-9CFA-D9FBC7BE2234}"/>
              </a:ext>
            </a:extLst>
          </p:cNvPr>
          <p:cNvSpPr txBox="1"/>
          <p:nvPr/>
        </p:nvSpPr>
        <p:spPr>
          <a:xfrm>
            <a:off x="2571741" y="4910144"/>
            <a:ext cx="6014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pt-BR"/>
            </a:defPPr>
            <a:lvl1pPr>
              <a:defRPr sz="115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18</a:t>
            </a:r>
          </a:p>
        </p:txBody>
      </p:sp>
      <p:pic>
        <p:nvPicPr>
          <p:cNvPr id="94" name="Imagem 53">
            <a:extLst>
              <a:ext uri="{FF2B5EF4-FFF2-40B4-BE49-F238E27FC236}">
                <a16:creationId xmlns:a16="http://schemas.microsoft.com/office/drawing/2014/main" xmlns="" id="{D47B7922-9203-4636-A628-F7089BB8167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9668" y="3930609"/>
            <a:ext cx="670324" cy="624742"/>
          </a:xfrm>
          <a:prstGeom prst="rect">
            <a:avLst/>
          </a:prstGeom>
          <a:effectLst/>
        </p:spPr>
      </p:pic>
      <p:sp>
        <p:nvSpPr>
          <p:cNvPr id="95" name="CaixaDeTexto 113">
            <a:extLst>
              <a:ext uri="{FF2B5EF4-FFF2-40B4-BE49-F238E27FC236}">
                <a16:creationId xmlns:a16="http://schemas.microsoft.com/office/drawing/2014/main" xmlns="" id="{FCF82D39-21B0-43F9-A503-6D9EC03BBC08}"/>
              </a:ext>
            </a:extLst>
          </p:cNvPr>
          <p:cNvSpPr txBox="1"/>
          <p:nvPr/>
        </p:nvSpPr>
        <p:spPr>
          <a:xfrm>
            <a:off x="2334872" y="4596669"/>
            <a:ext cx="114999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Aeroportos</a:t>
            </a:r>
            <a:endParaRPr lang="pt-BR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6" name="CaixaDeTexto 114">
            <a:extLst>
              <a:ext uri="{FF2B5EF4-FFF2-40B4-BE49-F238E27FC236}">
                <a16:creationId xmlns:a16="http://schemas.microsoft.com/office/drawing/2014/main" xmlns="" id="{EAAFBD11-7F70-44DA-A091-C6FE9CD6D36D}"/>
              </a:ext>
            </a:extLst>
          </p:cNvPr>
          <p:cNvSpPr txBox="1"/>
          <p:nvPr/>
        </p:nvSpPr>
        <p:spPr>
          <a:xfrm>
            <a:off x="2280348" y="5385782"/>
            <a:ext cx="1166464" cy="8156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b="1" dirty="0">
                <a:latin typeface="+mj-lt"/>
                <a:cs typeface="Arial" panose="020B0604020202020204" pitchFamily="34" charset="0"/>
              </a:rPr>
              <a:t>14 </a:t>
            </a:r>
            <a:r>
              <a:rPr lang="pt-BR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Concessões</a:t>
            </a:r>
            <a:endParaRPr lang="pt-BR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/>
            <a:r>
              <a:rPr lang="pt-BR" b="1" dirty="0">
                <a:latin typeface="+mj-lt"/>
                <a:cs typeface="Arial" panose="020B0604020202020204" pitchFamily="34" charset="0"/>
              </a:rPr>
              <a:t>4</a:t>
            </a:r>
            <a:r>
              <a:rPr lang="pt-BR" b="1" dirty="0">
                <a:cs typeface="Arial" panose="020B0604020202020204" pitchFamily="34" charset="0"/>
              </a:rPr>
              <a:t> </a:t>
            </a:r>
            <a:r>
              <a:rPr lang="pt-BR" sz="1100" dirty="0" smtClean="0">
                <a:latin typeface="+mj-lt"/>
              </a:rPr>
              <a:t>vendas de participação</a:t>
            </a:r>
            <a:endParaRPr lang="pt-BR" sz="1100" dirty="0">
              <a:latin typeface="+mj-lt"/>
            </a:endParaRPr>
          </a:p>
        </p:txBody>
      </p:sp>
      <p:pic>
        <p:nvPicPr>
          <p:cNvPr id="97" name="Picture 3">
            <a:extLst>
              <a:ext uri="{FF2B5EF4-FFF2-40B4-BE49-F238E27FC236}">
                <a16:creationId xmlns:a16="http://schemas.microsoft.com/office/drawing/2014/main" xmlns="" id="{2EBF3B55-B7E9-4C47-A347-B3D9D0958C15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53003" y="3959770"/>
            <a:ext cx="604974" cy="529552"/>
          </a:xfrm>
          <a:prstGeom prst="rect">
            <a:avLst/>
          </a:prstGeom>
        </p:spPr>
      </p:pic>
      <p:sp>
        <p:nvSpPr>
          <p:cNvPr id="98" name="CaixaDeTexto 104">
            <a:extLst>
              <a:ext uri="{FF2B5EF4-FFF2-40B4-BE49-F238E27FC236}">
                <a16:creationId xmlns:a16="http://schemas.microsoft.com/office/drawing/2014/main" xmlns="" id="{C3EFC228-6F5C-4D88-9B86-1E92A30013FC}"/>
              </a:ext>
            </a:extLst>
          </p:cNvPr>
          <p:cNvSpPr txBox="1"/>
          <p:nvPr/>
        </p:nvSpPr>
        <p:spPr>
          <a:xfrm>
            <a:off x="4638907" y="4596669"/>
            <a:ext cx="168383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600" b="1" dirty="0">
                <a:latin typeface="+mj-lt"/>
              </a:rPr>
              <a:t>COMAER</a:t>
            </a:r>
          </a:p>
        </p:txBody>
      </p:sp>
      <p:sp>
        <p:nvSpPr>
          <p:cNvPr id="99" name="CaixaDeTexto 74">
            <a:extLst>
              <a:ext uri="{FF2B5EF4-FFF2-40B4-BE49-F238E27FC236}">
                <a16:creationId xmlns:a16="http://schemas.microsoft.com/office/drawing/2014/main" xmlns="" id="{350F1624-FB58-493F-B2C3-A0367312C6C7}"/>
              </a:ext>
            </a:extLst>
          </p:cNvPr>
          <p:cNvSpPr txBox="1"/>
          <p:nvPr/>
        </p:nvSpPr>
        <p:spPr>
          <a:xfrm>
            <a:off x="5277003" y="5047608"/>
            <a:ext cx="359061" cy="5825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>
              <a:defRPr sz="115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3200" dirty="0">
                <a:solidFill>
                  <a:schemeClr val="tx1"/>
                </a:solidFill>
                <a:effectLst/>
                <a:latin typeface="+mj-lt"/>
              </a:rPr>
              <a:t>1</a:t>
            </a:r>
          </a:p>
        </p:txBody>
      </p:sp>
      <p:sp>
        <p:nvSpPr>
          <p:cNvPr id="100" name="CaixaDeTexto 75">
            <a:extLst>
              <a:ext uri="{FF2B5EF4-FFF2-40B4-BE49-F238E27FC236}">
                <a16:creationId xmlns:a16="http://schemas.microsoft.com/office/drawing/2014/main" xmlns="" id="{996261BE-EB37-4BC3-A46C-53882566363B}"/>
              </a:ext>
            </a:extLst>
          </p:cNvPr>
          <p:cNvSpPr txBox="1"/>
          <p:nvPr/>
        </p:nvSpPr>
        <p:spPr>
          <a:xfrm>
            <a:off x="4857645" y="5527472"/>
            <a:ext cx="1341590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100" dirty="0" smtClean="0">
                <a:latin typeface="+mj-lt"/>
              </a:rPr>
              <a:t>Parceria público-privada(PPP</a:t>
            </a:r>
            <a:r>
              <a:rPr lang="pt-BR" sz="1100" dirty="0">
                <a:latin typeface="+mj-lt"/>
              </a:rPr>
              <a:t>)</a:t>
            </a:r>
          </a:p>
        </p:txBody>
      </p:sp>
      <p:pic>
        <p:nvPicPr>
          <p:cNvPr id="101" name="Picture 4">
            <a:extLst>
              <a:ext uri="{FF2B5EF4-FFF2-40B4-BE49-F238E27FC236}">
                <a16:creationId xmlns:a16="http://schemas.microsoft.com/office/drawing/2014/main" xmlns="" id="{57266378-2828-48A1-BB0E-51A4022962CE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48864" y="3895815"/>
            <a:ext cx="552443" cy="736590"/>
          </a:xfrm>
          <a:prstGeom prst="rect">
            <a:avLst/>
          </a:prstGeom>
        </p:spPr>
      </p:pic>
      <p:sp>
        <p:nvSpPr>
          <p:cNvPr id="102" name="CaixaDeTexto 73">
            <a:extLst>
              <a:ext uri="{FF2B5EF4-FFF2-40B4-BE49-F238E27FC236}">
                <a16:creationId xmlns:a16="http://schemas.microsoft.com/office/drawing/2014/main" xmlns="" id="{2BEBED84-8F97-4926-902E-7AA54021BF53}"/>
              </a:ext>
            </a:extLst>
          </p:cNvPr>
          <p:cNvSpPr txBox="1"/>
          <p:nvPr/>
        </p:nvSpPr>
        <p:spPr>
          <a:xfrm>
            <a:off x="7116293" y="4596669"/>
            <a:ext cx="83609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600" b="1" dirty="0" smtClean="0">
                <a:latin typeface="+mj-lt"/>
              </a:rPr>
              <a:t>Casa da Moeda</a:t>
            </a:r>
            <a:endParaRPr lang="pt-BR" sz="1600" b="1" dirty="0">
              <a:latin typeface="+mj-lt"/>
            </a:endParaRPr>
          </a:p>
        </p:txBody>
      </p:sp>
      <p:sp>
        <p:nvSpPr>
          <p:cNvPr id="103" name="CaixaDeTexto 74">
            <a:extLst>
              <a:ext uri="{FF2B5EF4-FFF2-40B4-BE49-F238E27FC236}">
                <a16:creationId xmlns:a16="http://schemas.microsoft.com/office/drawing/2014/main" xmlns="" id="{527D5F23-78C5-4309-BD4F-E3DD8C3C8623}"/>
              </a:ext>
            </a:extLst>
          </p:cNvPr>
          <p:cNvSpPr txBox="1"/>
          <p:nvPr/>
        </p:nvSpPr>
        <p:spPr>
          <a:xfrm>
            <a:off x="7339227" y="5045357"/>
            <a:ext cx="39305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pt-BR"/>
            </a:defPPr>
            <a:lvl1pPr>
              <a:defRPr sz="115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3200" dirty="0">
                <a:solidFill>
                  <a:schemeClr val="tx1"/>
                </a:solidFill>
                <a:effectLst/>
                <a:latin typeface="+mj-lt"/>
              </a:rPr>
              <a:t>1</a:t>
            </a:r>
          </a:p>
        </p:txBody>
      </p:sp>
      <p:sp>
        <p:nvSpPr>
          <p:cNvPr id="104" name="CaixaDeTexto 75">
            <a:extLst>
              <a:ext uri="{FF2B5EF4-FFF2-40B4-BE49-F238E27FC236}">
                <a16:creationId xmlns:a16="http://schemas.microsoft.com/office/drawing/2014/main" xmlns="" id="{A3A0192C-64E3-4BA4-A183-BC6E66B1E3C2}"/>
              </a:ext>
            </a:extLst>
          </p:cNvPr>
          <p:cNvSpPr txBox="1"/>
          <p:nvPr/>
        </p:nvSpPr>
        <p:spPr>
          <a:xfrm>
            <a:off x="6854290" y="5527472"/>
            <a:ext cx="134159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100" dirty="0" smtClean="0">
                <a:latin typeface="+mj-lt"/>
              </a:rPr>
              <a:t>Privatização</a:t>
            </a:r>
            <a:endParaRPr lang="pt-BR" sz="1100" dirty="0">
              <a:latin typeface="+mj-lt"/>
            </a:endParaRPr>
          </a:p>
        </p:txBody>
      </p:sp>
      <p:pic>
        <p:nvPicPr>
          <p:cNvPr id="105" name="Picture 126">
            <a:extLst>
              <a:ext uri="{FF2B5EF4-FFF2-40B4-BE49-F238E27FC236}">
                <a16:creationId xmlns:a16="http://schemas.microsoft.com/office/drawing/2014/main" xmlns="" id="{F84CA04A-DEDB-4ADD-B06F-1B2B936385B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20"/>
              </a:ext>
            </a:extLst>
          </a:blip>
          <a:stretch>
            <a:fillRect/>
          </a:stretch>
        </p:blipFill>
        <p:spPr>
          <a:xfrm flipH="1">
            <a:off x="8314625" y="3924880"/>
            <a:ext cx="635769" cy="630470"/>
          </a:xfrm>
          <a:prstGeom prst="rect">
            <a:avLst/>
          </a:prstGeom>
        </p:spPr>
      </p:pic>
      <p:sp>
        <p:nvSpPr>
          <p:cNvPr id="106" name="CaixaDeTexto 73">
            <a:extLst>
              <a:ext uri="{FF2B5EF4-FFF2-40B4-BE49-F238E27FC236}">
                <a16:creationId xmlns:a16="http://schemas.microsoft.com/office/drawing/2014/main" xmlns="" id="{7C62E25D-5D1E-4AA0-9DE5-22D7822CB89F}"/>
              </a:ext>
            </a:extLst>
          </p:cNvPr>
          <p:cNvSpPr txBox="1"/>
          <p:nvPr/>
        </p:nvSpPr>
        <p:spPr>
          <a:xfrm>
            <a:off x="8187671" y="4596669"/>
            <a:ext cx="9317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600" b="1" dirty="0" smtClean="0">
                <a:latin typeface="+mj-lt"/>
              </a:rPr>
              <a:t>Oferta</a:t>
            </a:r>
            <a:endParaRPr lang="pt-BR" sz="1600" b="1" dirty="0">
              <a:latin typeface="+mj-lt"/>
            </a:endParaRPr>
          </a:p>
        </p:txBody>
      </p:sp>
      <p:sp>
        <p:nvSpPr>
          <p:cNvPr id="107" name="CaixaDeTexto 74">
            <a:extLst>
              <a:ext uri="{FF2B5EF4-FFF2-40B4-BE49-F238E27FC236}">
                <a16:creationId xmlns:a16="http://schemas.microsoft.com/office/drawing/2014/main" xmlns="" id="{1D734F71-1420-48E1-826F-6A91759919ED}"/>
              </a:ext>
            </a:extLst>
          </p:cNvPr>
          <p:cNvSpPr txBox="1"/>
          <p:nvPr/>
        </p:nvSpPr>
        <p:spPr>
          <a:xfrm>
            <a:off x="8397688" y="5045357"/>
            <a:ext cx="39305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pt-BR"/>
            </a:defPPr>
            <a:lvl1pPr>
              <a:defRPr sz="115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3200" dirty="0">
                <a:solidFill>
                  <a:schemeClr val="tx1"/>
                </a:solidFill>
                <a:effectLst/>
                <a:latin typeface="+mj-lt"/>
              </a:rPr>
              <a:t>2</a:t>
            </a:r>
          </a:p>
        </p:txBody>
      </p:sp>
      <p:sp>
        <p:nvSpPr>
          <p:cNvPr id="108" name="CaixaDeTexto 75">
            <a:extLst>
              <a:ext uri="{FF2B5EF4-FFF2-40B4-BE49-F238E27FC236}">
                <a16:creationId xmlns:a16="http://schemas.microsoft.com/office/drawing/2014/main" xmlns="" id="{9DC30FD4-C250-4DED-BECB-940DB6AA0F94}"/>
              </a:ext>
            </a:extLst>
          </p:cNvPr>
          <p:cNvSpPr txBox="1"/>
          <p:nvPr/>
        </p:nvSpPr>
        <p:spPr>
          <a:xfrm>
            <a:off x="7970074" y="5527472"/>
            <a:ext cx="134159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100" dirty="0" smtClean="0">
                <a:latin typeface="+mj-lt"/>
              </a:rPr>
              <a:t>Privatização CEASAMINAS</a:t>
            </a:r>
            <a:endParaRPr lang="pt-BR" sz="1100" dirty="0">
              <a:latin typeface="+mj-lt"/>
            </a:endParaRPr>
          </a:p>
          <a:p>
            <a:pPr algn="ctr"/>
            <a:r>
              <a:rPr lang="pt-BR" sz="1100" dirty="0">
                <a:latin typeface="+mj-lt"/>
              </a:rPr>
              <a:t>CASEMG</a:t>
            </a:r>
          </a:p>
          <a:p>
            <a:pPr algn="ctr"/>
            <a:endParaRPr lang="pt-BR" sz="1100" dirty="0">
              <a:latin typeface="+mj-lt"/>
            </a:endParaRPr>
          </a:p>
        </p:txBody>
      </p:sp>
      <p:sp>
        <p:nvSpPr>
          <p:cNvPr id="109" name="CaixaDeTexto 93">
            <a:extLst>
              <a:ext uri="{FF2B5EF4-FFF2-40B4-BE49-F238E27FC236}">
                <a16:creationId xmlns:a16="http://schemas.microsoft.com/office/drawing/2014/main" xmlns="" id="{46E1264C-2DB7-4DF5-B1BE-323FF8F99F18}"/>
              </a:ext>
            </a:extLst>
          </p:cNvPr>
          <p:cNvSpPr txBox="1"/>
          <p:nvPr/>
        </p:nvSpPr>
        <p:spPr>
          <a:xfrm>
            <a:off x="4550420" y="3352080"/>
            <a:ext cx="194505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b="1" dirty="0">
                <a:latin typeface="+mj-lt"/>
                <a:cs typeface="Arial" panose="020B0604020202020204" pitchFamily="34" charset="0"/>
              </a:rPr>
              <a:t>    1 </a:t>
            </a:r>
            <a:r>
              <a:rPr lang="pt-BR" sz="1100" dirty="0" smtClean="0">
                <a:latin typeface="+mj-lt"/>
              </a:rPr>
              <a:t>Privatização</a:t>
            </a:r>
            <a:endParaRPr lang="pt-BR" sz="1100" dirty="0">
              <a:latin typeface="+mj-lt"/>
            </a:endParaRPr>
          </a:p>
        </p:txBody>
      </p:sp>
      <p:sp>
        <p:nvSpPr>
          <p:cNvPr id="110" name="CaixaDeTexto 109"/>
          <p:cNvSpPr txBox="1"/>
          <p:nvPr/>
        </p:nvSpPr>
        <p:spPr>
          <a:xfrm>
            <a:off x="570917" y="4529544"/>
            <a:ext cx="156825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R$ </a:t>
            </a:r>
            <a:r>
              <a:rPr lang="pt-BR" sz="2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105 </a:t>
            </a:r>
            <a:r>
              <a:rPr lang="pt-BR" sz="28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bi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Investimentos Planejados</a:t>
            </a:r>
            <a:endParaRPr lang="pt-BR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03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312445" y="2165758"/>
            <a:ext cx="6647281" cy="1493839"/>
          </a:xfrm>
        </p:spPr>
        <p:txBody>
          <a:bodyPr/>
          <a:lstStyle/>
          <a:p>
            <a:pPr algn="just"/>
            <a:r>
              <a:rPr lang="pt-BR" sz="3600" dirty="0" smtClean="0"/>
              <a:t>Retomada do Crescimento</a:t>
            </a:r>
            <a:endParaRPr lang="pt-BR" sz="3600" dirty="0"/>
          </a:p>
        </p:txBody>
      </p:sp>
    </p:spTree>
    <p:extLst>
      <p:ext uri="{BB962C8B-B14F-4D97-AF65-F5344CB8AC3E}">
        <p14:creationId xmlns="" xmlns:p14="http://schemas.microsoft.com/office/powerpoint/2010/main" val="4063567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dirty="0" smtClean="0"/>
              <a:t>Fim da Recessão - crescimento se espalhou pelos setores</a:t>
            </a:r>
            <a:endParaRPr lang="pt-BR" dirty="0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431811" y="6066155"/>
            <a:ext cx="2654289" cy="43439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7F7F7F"/>
                </a:solidFill>
                <a:latin typeface="Calibri"/>
                <a:ea typeface="MS PGothic" charset="0"/>
                <a:cs typeface="Calibri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chemeClr val="tx1"/>
                </a:solidFill>
              </a:rPr>
              <a:t>Fonte: IBGE, elaboração: Ministério da Fazenda.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95108136"/>
              </p:ext>
            </p:extLst>
          </p:nvPr>
        </p:nvGraphicFramePr>
        <p:xfrm>
          <a:off x="586468" y="1368865"/>
          <a:ext cx="7627654" cy="4435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31873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06410" y="107598"/>
            <a:ext cx="8470890" cy="691024"/>
          </a:xfrm>
        </p:spPr>
        <p:txBody>
          <a:bodyPr/>
          <a:lstStyle/>
          <a:p>
            <a:r>
              <a:rPr lang="pt-BR" dirty="0" smtClean="0"/>
              <a:t>Aumento da confiança gera crescimento econômico</a:t>
            </a:r>
            <a:endParaRPr lang="pt-BR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31810" y="5992156"/>
            <a:ext cx="3047990" cy="43439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7F7F7F"/>
                </a:solidFill>
                <a:latin typeface="Calibri"/>
                <a:ea typeface="MS PGothic" charset="0"/>
                <a:cs typeface="Calibri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chemeClr val="tx1"/>
                </a:solidFill>
              </a:rPr>
              <a:t>Fonte: IBGE, FGV, elaborado por Ministério da Fazenda.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68604968"/>
              </p:ext>
            </p:extLst>
          </p:nvPr>
        </p:nvGraphicFramePr>
        <p:xfrm>
          <a:off x="431810" y="1308556"/>
          <a:ext cx="8038645" cy="468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30485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dirty="0"/>
              <a:t>Expressiva queda na inflação e em seu núcleo</a:t>
            </a:r>
            <a:endParaRPr lang="en-US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31811" y="6046488"/>
            <a:ext cx="2654289" cy="43439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7F7F7F"/>
                </a:solidFill>
                <a:latin typeface="Calibri"/>
                <a:ea typeface="MS PGothic" charset="0"/>
                <a:cs typeface="Calibri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chemeClr val="tx1"/>
                </a:solidFill>
              </a:rPr>
              <a:t>Fonte: IBGE.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34619650"/>
              </p:ext>
            </p:extLst>
          </p:nvPr>
        </p:nvGraphicFramePr>
        <p:xfrm>
          <a:off x="431811" y="1173162"/>
          <a:ext cx="7782311" cy="4757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59577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02710" y="292100"/>
            <a:ext cx="7782311" cy="556109"/>
          </a:xfrm>
        </p:spPr>
        <p:txBody>
          <a:bodyPr/>
          <a:lstStyle/>
          <a:p>
            <a:r>
              <a:rPr lang="pt-BR" sz="2400" dirty="0" smtClean="0"/>
              <a:t>Comparação: Início do Governo Temer e agora</a:t>
            </a:r>
            <a:endParaRPr lang="pt-BR" sz="24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02709" y="1356754"/>
          <a:ext cx="7782311" cy="3007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8034"/>
                <a:gridCol w="1617060"/>
                <a:gridCol w="1327217"/>
              </a:tblGrid>
              <a:tr h="41263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Maio/2016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Nov/2017</a:t>
                      </a:r>
                      <a:endParaRPr lang="pt-BR" dirty="0"/>
                    </a:p>
                  </a:txBody>
                  <a:tcPr/>
                </a:tc>
              </a:tr>
              <a:tr h="504584">
                <a:tc>
                  <a:txBody>
                    <a:bodyPr/>
                    <a:lstStyle/>
                    <a:p>
                      <a:r>
                        <a:rPr lang="pt-BR" dirty="0" smtClean="0"/>
                        <a:t>Inflação</a:t>
                      </a:r>
                      <a:r>
                        <a:rPr lang="pt-BR" baseline="0" dirty="0" smtClean="0"/>
                        <a:t> acumulada em 12 meses* - %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9,3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2,7</a:t>
                      </a:r>
                      <a:endParaRPr lang="pt-BR" dirty="0"/>
                    </a:p>
                  </a:txBody>
                  <a:tcPr/>
                </a:tc>
              </a:tr>
              <a:tr h="493294">
                <a:tc>
                  <a:txBody>
                    <a:bodyPr/>
                    <a:lstStyle/>
                    <a:p>
                      <a:r>
                        <a:rPr lang="pt-BR" dirty="0" smtClean="0"/>
                        <a:t>Juros (SELIC) - % ao ano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14,25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7,50</a:t>
                      </a:r>
                      <a:endParaRPr lang="pt-BR" dirty="0"/>
                    </a:p>
                  </a:txBody>
                  <a:tcPr/>
                </a:tc>
              </a:tr>
              <a:tr h="481263">
                <a:tc>
                  <a:txBody>
                    <a:bodyPr/>
                    <a:lstStyle/>
                    <a:p>
                      <a:r>
                        <a:rPr lang="pt-BR" dirty="0" smtClean="0"/>
                        <a:t>Risco Brasil (CDS 5 anos) – pontos-base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328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173</a:t>
                      </a:r>
                      <a:endParaRPr lang="pt-BR" dirty="0"/>
                    </a:p>
                  </a:txBody>
                  <a:tcPr/>
                </a:tc>
              </a:tr>
              <a:tr h="4932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Crescimento do PIB no último 12 meses** -</a:t>
                      </a:r>
                      <a:r>
                        <a:rPr lang="pt-BR" baseline="0" dirty="0" smtClean="0"/>
                        <a:t> 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-5,4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+1,1</a:t>
                      </a:r>
                      <a:endParaRPr lang="pt-BR" dirty="0"/>
                    </a:p>
                  </a:txBody>
                  <a:tcPr/>
                </a:tc>
              </a:tr>
              <a:tr h="622499">
                <a:tc>
                  <a:txBody>
                    <a:bodyPr/>
                    <a:lstStyle/>
                    <a:p>
                      <a:r>
                        <a:rPr lang="pt-BR" dirty="0" smtClean="0"/>
                        <a:t>Expectativa do PIB p/ próximos 12 meses*** - 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-1,7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+2,5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5"/>
          <p:cNvSpPr txBox="1">
            <a:spLocks/>
          </p:cNvSpPr>
          <p:nvPr/>
        </p:nvSpPr>
        <p:spPr>
          <a:xfrm>
            <a:off x="402710" y="5257800"/>
            <a:ext cx="7830354" cy="123190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7F7F7F"/>
                </a:solidFill>
                <a:latin typeface="Calibri"/>
                <a:ea typeface="MS PGothic" charset="0"/>
                <a:cs typeface="Calibri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>
                <a:solidFill>
                  <a:schemeClr val="tx1"/>
                </a:solidFill>
              </a:rPr>
              <a:t>Fonte: </a:t>
            </a:r>
            <a:r>
              <a:rPr lang="pt-BR" dirty="0" smtClean="0">
                <a:solidFill>
                  <a:schemeClr val="tx1"/>
                </a:solidFill>
              </a:rPr>
              <a:t>Inflação e crescimento do PIB passados: IBGE e Focus (Banco Central); juros: Banco Central; CDS: </a:t>
            </a:r>
            <a:r>
              <a:rPr lang="pt-BR" dirty="0" err="1" smtClean="0">
                <a:solidFill>
                  <a:schemeClr val="tx1"/>
                </a:solidFill>
              </a:rPr>
              <a:t>Bloomberg</a:t>
            </a:r>
            <a:r>
              <a:rPr lang="pt-BR" dirty="0" smtClean="0">
                <a:solidFill>
                  <a:schemeClr val="tx1"/>
                </a:solidFill>
              </a:rPr>
              <a:t>; expectativas para inflação e PIB: Focus (Banco Central).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* Refere-se ao IPCA-15 do mês anterior.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** </a:t>
            </a:r>
            <a:r>
              <a:rPr lang="pt-BR" dirty="0" smtClean="0">
                <a:solidFill>
                  <a:schemeClr val="tx1"/>
                </a:solidFill>
              </a:rPr>
              <a:t>Crescimento </a:t>
            </a:r>
            <a:r>
              <a:rPr lang="pt-BR" dirty="0">
                <a:solidFill>
                  <a:schemeClr val="tx1"/>
                </a:solidFill>
              </a:rPr>
              <a:t>do PIB nos últimos 12 meses é trimestre contra mesmo trimestre do ano anterior. O de </a:t>
            </a:r>
            <a:r>
              <a:rPr lang="pt-BR" dirty="0" err="1">
                <a:solidFill>
                  <a:schemeClr val="tx1"/>
                </a:solidFill>
              </a:rPr>
              <a:t>mai</a:t>
            </a:r>
            <a:r>
              <a:rPr lang="pt-BR" dirty="0">
                <a:solidFill>
                  <a:schemeClr val="tx1"/>
                </a:solidFill>
              </a:rPr>
              <a:t>/16 se refere ao PIB do 1Q16, e o de </a:t>
            </a:r>
            <a:r>
              <a:rPr lang="pt-BR" dirty="0" err="1">
                <a:solidFill>
                  <a:schemeClr val="tx1"/>
                </a:solidFill>
              </a:rPr>
              <a:t>Nov</a:t>
            </a:r>
            <a:r>
              <a:rPr lang="pt-BR" dirty="0">
                <a:solidFill>
                  <a:schemeClr val="tx1"/>
                </a:solidFill>
              </a:rPr>
              <a:t>/17 se refere </a:t>
            </a:r>
            <a:r>
              <a:rPr lang="pt-BR" dirty="0" smtClean="0">
                <a:solidFill>
                  <a:schemeClr val="tx1"/>
                </a:solidFill>
              </a:rPr>
              <a:t>à </a:t>
            </a:r>
            <a:r>
              <a:rPr lang="pt-BR" dirty="0">
                <a:solidFill>
                  <a:schemeClr val="tx1"/>
                </a:solidFill>
              </a:rPr>
              <a:t>expectativa Focus para o crescimento do 3Q17 (sairá 1º de dezembro), também em relação ao mesmo tri do ano anterior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*** Expectativa de crescimento </a:t>
            </a:r>
            <a:r>
              <a:rPr lang="pt-BR" dirty="0">
                <a:solidFill>
                  <a:schemeClr val="tx1"/>
                </a:solidFill>
              </a:rPr>
              <a:t>do PIB nos últimos 12 meses é trimestre contra mesmo trimestre do ano </a:t>
            </a:r>
            <a:r>
              <a:rPr lang="pt-BR" dirty="0" smtClean="0">
                <a:solidFill>
                  <a:schemeClr val="tx1"/>
                </a:solidFill>
              </a:rPr>
              <a:t>anterior. </a:t>
            </a:r>
          </a:p>
        </p:txBody>
      </p:sp>
    </p:spTree>
    <p:extLst>
      <p:ext uri="{BB962C8B-B14F-4D97-AF65-F5344CB8AC3E}">
        <p14:creationId xmlns="" xmlns:p14="http://schemas.microsoft.com/office/powerpoint/2010/main" val="2543919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31810" y="107598"/>
            <a:ext cx="8470890" cy="691024"/>
          </a:xfrm>
        </p:spPr>
        <p:txBody>
          <a:bodyPr/>
          <a:lstStyle/>
          <a:p>
            <a:r>
              <a:rPr lang="pt-BR" dirty="0" smtClean="0"/>
              <a:t>Taxas de juros está caindo</a:t>
            </a:r>
            <a:endParaRPr lang="pt-BR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31810" y="5987284"/>
            <a:ext cx="2654289" cy="43439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7F7F7F"/>
                </a:solidFill>
                <a:latin typeface="Calibri"/>
                <a:ea typeface="MS PGothic" charset="0"/>
                <a:cs typeface="Calibri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chemeClr val="tx1"/>
                </a:solidFill>
              </a:rPr>
              <a:t>Fonte: Banco Central.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61546177"/>
              </p:ext>
            </p:extLst>
          </p:nvPr>
        </p:nvGraphicFramePr>
        <p:xfrm>
          <a:off x="431810" y="1212850"/>
          <a:ext cx="7823190" cy="462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74144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dirty="0" smtClean="0"/>
              <a:t>Crédito agora está crescendo</a:t>
            </a:r>
            <a:endParaRPr lang="pt-BR" dirty="0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431811" y="6066155"/>
            <a:ext cx="3708389" cy="43439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7F7F7F"/>
                </a:solidFill>
                <a:latin typeface="Calibri"/>
                <a:ea typeface="MS PGothic" charset="0"/>
                <a:cs typeface="Calibri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chemeClr val="tx1"/>
                </a:solidFill>
              </a:rPr>
              <a:t>Fonte: Banco Central, elaborado por Ministério da Fazenda.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59606193"/>
              </p:ext>
            </p:extLst>
          </p:nvPr>
        </p:nvGraphicFramePr>
        <p:xfrm>
          <a:off x="431810" y="1295400"/>
          <a:ext cx="7912089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5606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31810" y="107598"/>
            <a:ext cx="8470890" cy="691024"/>
          </a:xfrm>
        </p:spPr>
        <p:txBody>
          <a:bodyPr/>
          <a:lstStyle/>
          <a:p>
            <a:r>
              <a:rPr lang="pt-BR" dirty="0" smtClean="0"/>
              <a:t>Emprego está subindo rapidamente</a:t>
            </a:r>
            <a:endParaRPr lang="pt-BR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31810" y="5992156"/>
            <a:ext cx="2946390" cy="43439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7F7F7F"/>
                </a:solidFill>
                <a:latin typeface="Calibri"/>
                <a:ea typeface="MS PGothic" charset="0"/>
                <a:cs typeface="Calibri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tx1"/>
                </a:solidFill>
              </a:rPr>
              <a:t>Fonte: IBGE, elaborado por Ministério da Fazenda.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92132429"/>
              </p:ext>
            </p:extLst>
          </p:nvPr>
        </p:nvGraphicFramePr>
        <p:xfrm>
          <a:off x="431810" y="1143000"/>
          <a:ext cx="7708890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4885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431821" y="980500"/>
            <a:ext cx="8127989" cy="759400"/>
          </a:xfrm>
        </p:spPr>
        <p:txBody>
          <a:bodyPr>
            <a:noAutofit/>
          </a:bodyPr>
          <a:lstStyle/>
          <a:p>
            <a:r>
              <a:rPr lang="pt-BR" sz="2000" b="1" dirty="0" smtClean="0"/>
              <a:t> </a:t>
            </a:r>
          </a:p>
          <a:p>
            <a:endParaRPr lang="pt-BR" sz="2000" b="1" dirty="0" smtClean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31821" y="6139575"/>
            <a:ext cx="3314679" cy="43439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7F7F7F"/>
                </a:solidFill>
                <a:latin typeface="Calibri"/>
                <a:ea typeface="MS PGothic" charset="0"/>
                <a:cs typeface="Calibri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chemeClr val="tx1"/>
                </a:solidFill>
              </a:rPr>
              <a:t>Fonte: IBGE, elaborado por Ministério da Fazenda.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06226212"/>
              </p:ext>
            </p:extLst>
          </p:nvPr>
        </p:nvGraphicFramePr>
        <p:xfrm>
          <a:off x="431820" y="1282701"/>
          <a:ext cx="7782301" cy="471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31811" y="107598"/>
            <a:ext cx="7782311" cy="691024"/>
          </a:xfrm>
        </p:spPr>
        <p:txBody>
          <a:bodyPr/>
          <a:lstStyle/>
          <a:p>
            <a:r>
              <a:rPr lang="pt-BR" dirty="0" smtClean="0"/>
              <a:t>Aumento relevante do poder </a:t>
            </a:r>
            <a:r>
              <a:rPr lang="pt-BR" dirty="0"/>
              <a:t>de </a:t>
            </a:r>
            <a:r>
              <a:rPr lang="pt-BR" dirty="0" smtClean="0"/>
              <a:t>compra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04100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dirty="0" smtClean="0"/>
              <a:t>Cesta Básica mais barata para trabalhador médio</a:t>
            </a:r>
            <a:endParaRPr lang="pt-BR" dirty="0"/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431810" y="980500"/>
            <a:ext cx="8127989" cy="759400"/>
          </a:xfrm>
        </p:spPr>
        <p:txBody>
          <a:bodyPr>
            <a:noAutofit/>
          </a:bodyPr>
          <a:lstStyle/>
          <a:p>
            <a:r>
              <a:rPr lang="pt-BR" sz="2000" b="1" dirty="0" smtClean="0"/>
              <a:t> </a:t>
            </a:r>
          </a:p>
          <a:p>
            <a:endParaRPr lang="pt-BR" sz="2000" b="1" dirty="0" smtClean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31821" y="6139575"/>
            <a:ext cx="3314679" cy="43439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7F7F7F"/>
                </a:solidFill>
                <a:latin typeface="Calibri"/>
                <a:ea typeface="MS PGothic" charset="0"/>
                <a:cs typeface="Calibri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chemeClr val="tx1"/>
                </a:solidFill>
              </a:rPr>
              <a:t>Fonte: IBGE, elaborado por Ministério da Fazenda.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/>
          </p:nvPr>
        </p:nvGraphicFramePr>
        <p:xfrm>
          <a:off x="431820" y="1372899"/>
          <a:ext cx="7683479" cy="476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40647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dirty="0" smtClean="0"/>
              <a:t>Cesta Básica mais barata para quem ganha Salário Mínimo</a:t>
            </a:r>
            <a:endParaRPr lang="pt-BR" dirty="0"/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431810" y="980500"/>
            <a:ext cx="8127989" cy="759400"/>
          </a:xfrm>
        </p:spPr>
        <p:txBody>
          <a:bodyPr>
            <a:noAutofit/>
          </a:bodyPr>
          <a:lstStyle/>
          <a:p>
            <a:r>
              <a:rPr lang="pt-BR" sz="2000" b="1" dirty="0" smtClean="0"/>
              <a:t> </a:t>
            </a:r>
          </a:p>
          <a:p>
            <a:endParaRPr lang="pt-BR" sz="2000" b="1" dirty="0" smtClean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31821" y="6139575"/>
            <a:ext cx="3314679" cy="43439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7F7F7F"/>
                </a:solidFill>
                <a:latin typeface="Calibri"/>
                <a:ea typeface="MS PGothic" charset="0"/>
                <a:cs typeface="Calibri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chemeClr val="tx1"/>
                </a:solidFill>
              </a:rPr>
              <a:t>Fonte: IBGE, elaborado por Ministério da Fazenda.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/>
          </p:nvPr>
        </p:nvGraphicFramePr>
        <p:xfrm>
          <a:off x="431810" y="1360200"/>
          <a:ext cx="7782312" cy="463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53929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654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312445" y="2165758"/>
            <a:ext cx="6647281" cy="1493839"/>
          </a:xfrm>
        </p:spPr>
        <p:txBody>
          <a:bodyPr/>
          <a:lstStyle/>
          <a:p>
            <a:pPr algn="just"/>
            <a:r>
              <a:rPr lang="pt-BR" sz="3600" dirty="0" smtClean="0"/>
              <a:t>Ajuste Fiscal e</a:t>
            </a:r>
          </a:p>
          <a:p>
            <a:pPr algn="just"/>
            <a:r>
              <a:rPr lang="pt-BR" sz="3600" dirty="0" smtClean="0"/>
              <a:t>Composição da Dívida Pública</a:t>
            </a:r>
            <a:endParaRPr lang="pt-BR" sz="3600" dirty="0"/>
          </a:p>
        </p:txBody>
      </p:sp>
    </p:spTree>
    <p:extLst>
      <p:ext uri="{BB962C8B-B14F-4D97-AF65-F5344CB8AC3E}">
        <p14:creationId xmlns="" xmlns:p14="http://schemas.microsoft.com/office/powerpoint/2010/main" val="4063567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sz="2400" dirty="0" smtClean="0"/>
              <a:t>Estratégia do Ajuste Fiscal</a:t>
            </a:r>
            <a:endParaRPr lang="pt-BR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31811" y="1168650"/>
            <a:ext cx="7782318" cy="4381250"/>
          </a:xfrm>
        </p:spPr>
        <p:txBody>
          <a:bodyPr/>
          <a:lstStyle/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pt-BR" sz="2400" dirty="0" smtClean="0"/>
              <a:t>A estratégia do ajuste fiscal é o corte gradual da despesa, sem aumento da carga tributária</a:t>
            </a:r>
            <a:r>
              <a:rPr lang="pt-BR" sz="2400" dirty="0"/>
              <a:t>;</a:t>
            </a:r>
            <a:endParaRPr lang="pt-BR" sz="2400" dirty="0" smtClean="0"/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pt-BR" sz="2400" dirty="0" smtClean="0"/>
              <a:t>Governo já fez corte expressivo das despesas discricionárias. Corte real de 26% até setembro deste ano ante mesmo período do ano passado;</a:t>
            </a:r>
          </a:p>
          <a:p>
            <a:pPr marL="342900" indent="-342900" algn="just">
              <a:buFont typeface="Arial"/>
              <a:buChar char="•"/>
            </a:pPr>
            <a:r>
              <a:rPr lang="pt-BR" sz="2400" dirty="0" smtClean="0"/>
              <a:t>Mas ajuste tem que vir de mudanças na despesa obrigatória, em especial, previdência. Despesa obrigatória do governo central já é maior que toda a arrecadação líquida;</a:t>
            </a:r>
            <a:endParaRPr lang="pt-BR" sz="2400" dirty="0"/>
          </a:p>
          <a:p>
            <a:pPr marL="342900" indent="-342900" algn="just">
              <a:buFont typeface="Arial"/>
              <a:buChar char="•"/>
            </a:pPr>
            <a:r>
              <a:rPr lang="pt-BR" sz="2400" dirty="0" smtClean="0"/>
              <a:t>Revisão da meta do primário decorreu de queda da Receita e não do aumento do gasto. Despesa primária do governo central vai cair no próximo ano como % do PIB. </a:t>
            </a:r>
          </a:p>
        </p:txBody>
      </p:sp>
    </p:spTree>
    <p:extLst>
      <p:ext uri="{BB962C8B-B14F-4D97-AF65-F5344CB8AC3E}">
        <p14:creationId xmlns="" xmlns:p14="http://schemas.microsoft.com/office/powerpoint/2010/main" val="4066511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sz="2400" dirty="0" smtClean="0"/>
              <a:t>Evolução do Gasto Primário do Governo Central</a:t>
            </a:r>
            <a:endParaRPr lang="pt-BR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Gráfico 6"/>
          <p:cNvGraphicFramePr>
            <a:graphicFrameLocks noGrp="1"/>
          </p:cNvGraphicFramePr>
          <p:nvPr>
            <p:extLst/>
          </p:nvPr>
        </p:nvGraphicFramePr>
        <p:xfrm>
          <a:off x="2283747" y="2178080"/>
          <a:ext cx="46575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5"/>
          <p:cNvSpPr txBox="1">
            <a:spLocks/>
          </p:cNvSpPr>
          <p:nvPr/>
        </p:nvSpPr>
        <p:spPr>
          <a:xfrm>
            <a:off x="431802" y="6093492"/>
            <a:ext cx="7782320" cy="22573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7F7F7F"/>
                </a:solidFill>
                <a:latin typeface="Calibri"/>
                <a:ea typeface="MS PGothic" charset="0"/>
                <a:cs typeface="Calibri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tx1"/>
                </a:solidFill>
              </a:rPr>
              <a:t>Fonte: Tesouro Nacional. </a:t>
            </a:r>
            <a:r>
              <a:rPr lang="pt-BR" dirty="0" smtClean="0">
                <a:solidFill>
                  <a:schemeClr val="tx1"/>
                </a:solidFill>
              </a:rPr>
              <a:t>2017 </a:t>
            </a:r>
            <a:r>
              <a:rPr lang="pt-BR" dirty="0">
                <a:solidFill>
                  <a:schemeClr val="tx1"/>
                </a:solidFill>
              </a:rPr>
              <a:t>e </a:t>
            </a:r>
            <a:r>
              <a:rPr lang="pt-BR" dirty="0" smtClean="0">
                <a:solidFill>
                  <a:schemeClr val="tx1"/>
                </a:solidFill>
              </a:rPr>
              <a:t>2018: Ministério do Planejamento (estimativas da apresentação da mensagem modificativa da PLOA 2018).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32671408"/>
              </p:ext>
            </p:extLst>
          </p:nvPr>
        </p:nvGraphicFramePr>
        <p:xfrm>
          <a:off x="450856" y="1447162"/>
          <a:ext cx="7763266" cy="4496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41666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sz="2400" dirty="0" smtClean="0"/>
              <a:t>Evolução do Receita Primária Líquida do Governo Central</a:t>
            </a:r>
            <a:endParaRPr lang="pt-BR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Gráfico 6"/>
          <p:cNvGraphicFramePr>
            <a:graphicFrameLocks noGrp="1"/>
          </p:cNvGraphicFramePr>
          <p:nvPr>
            <p:extLst/>
          </p:nvPr>
        </p:nvGraphicFramePr>
        <p:xfrm>
          <a:off x="2283747" y="2178080"/>
          <a:ext cx="46575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5"/>
          <p:cNvSpPr txBox="1">
            <a:spLocks/>
          </p:cNvSpPr>
          <p:nvPr/>
        </p:nvSpPr>
        <p:spPr>
          <a:xfrm>
            <a:off x="431802" y="6036130"/>
            <a:ext cx="7924797" cy="13066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7F7F7F"/>
                </a:solidFill>
                <a:latin typeface="Calibri"/>
                <a:ea typeface="MS PGothic" charset="0"/>
                <a:cs typeface="Calibri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tx1"/>
                </a:solidFill>
              </a:rPr>
              <a:t>Fonte: Tesouro Nacional. 2017 e 2018: Ministério do Planejamento (estimativas da apresentação da mensagem modificativa da PLOA 2018).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455863"/>
              </p:ext>
            </p:extLst>
          </p:nvPr>
        </p:nvGraphicFramePr>
        <p:xfrm>
          <a:off x="431811" y="1429370"/>
          <a:ext cx="7724118" cy="4606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57633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sz="2400" dirty="0" smtClean="0">
                <a:latin typeface="Calibri"/>
                <a:cs typeface="Calibri"/>
              </a:rPr>
              <a:t>Evolução das Despesas Discricionárias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31803" y="6108285"/>
            <a:ext cx="7724126" cy="434399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Fonte: Tesouro Nacional. </a:t>
            </a:r>
            <a:r>
              <a:rPr lang="pt-BR" dirty="0" smtClean="0">
                <a:solidFill>
                  <a:schemeClr val="tx1"/>
                </a:solidFill>
              </a:rPr>
              <a:t>2017: estimativa presente na apresentação do RTN de setembro de 2017.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1864049"/>
              </p:ext>
            </p:extLst>
          </p:nvPr>
        </p:nvGraphicFramePr>
        <p:xfrm>
          <a:off x="431811" y="1384300"/>
          <a:ext cx="7724118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507366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dirty="0" smtClean="0"/>
              <a:t>Importância da Reforma da Previdência para o Teto dos Gastos</a:t>
            </a:r>
            <a:endParaRPr lang="pt-B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="" xmlns:p14="http://schemas.microsoft.com/office/powerpoint/2010/main" val="3511381764"/>
              </p:ext>
            </p:extLst>
          </p:nvPr>
        </p:nvGraphicFramePr>
        <p:xfrm>
          <a:off x="431803" y="1320800"/>
          <a:ext cx="7782319" cy="472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5"/>
          <p:cNvSpPr txBox="1">
            <a:spLocks/>
          </p:cNvSpPr>
          <p:nvPr/>
        </p:nvSpPr>
        <p:spPr>
          <a:xfrm>
            <a:off x="373610" y="6205671"/>
            <a:ext cx="5793095" cy="43439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7F7F7F"/>
                </a:solidFill>
                <a:latin typeface="Calibri"/>
                <a:ea typeface="MS PGothic" charset="0"/>
                <a:cs typeface="Calibri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Fonte: </a:t>
            </a:r>
            <a:r>
              <a:rPr lang="en-US" dirty="0" err="1" smtClean="0">
                <a:solidFill>
                  <a:schemeClr val="tx1"/>
                </a:solidFill>
              </a:rPr>
              <a:t>Ministério</a:t>
            </a:r>
            <a:r>
              <a:rPr lang="en-US" dirty="0" smtClean="0">
                <a:solidFill>
                  <a:schemeClr val="tx1"/>
                </a:solidFill>
              </a:rPr>
              <a:t> da </a:t>
            </a:r>
            <a:r>
              <a:rPr lang="en-US" dirty="0" err="1" smtClean="0">
                <a:solidFill>
                  <a:schemeClr val="tx1"/>
                </a:solidFill>
              </a:rPr>
              <a:t>Fazenda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123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3" y="100896"/>
            <a:ext cx="7942101" cy="691024"/>
          </a:xfrm>
        </p:spPr>
        <p:txBody>
          <a:bodyPr/>
          <a:lstStyle/>
          <a:p>
            <a:r>
              <a:rPr lang="pt-BR" sz="2400" dirty="0" smtClean="0"/>
              <a:t>O ajuste </a:t>
            </a:r>
            <a:r>
              <a:rPr lang="pt-BR" sz="2400" dirty="0"/>
              <a:t>fiscal da EC </a:t>
            </a:r>
            <a:r>
              <a:rPr lang="pt-BR" sz="2400" dirty="0" smtClean="0"/>
              <a:t>95/2016 exige a mudança na previdência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="" xmlns:p14="http://schemas.microsoft.com/office/powerpoint/2010/main" val="3465389919"/>
              </p:ext>
            </p:extLst>
          </p:nvPr>
        </p:nvGraphicFramePr>
        <p:xfrm>
          <a:off x="533400" y="1536700"/>
          <a:ext cx="7840504" cy="4504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Placeholder 5"/>
          <p:cNvSpPr txBox="1">
            <a:spLocks/>
          </p:cNvSpPr>
          <p:nvPr/>
        </p:nvSpPr>
        <p:spPr>
          <a:xfrm>
            <a:off x="431811" y="6023161"/>
            <a:ext cx="5793095" cy="43439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b="0" i="0" kern="1200">
                <a:solidFill>
                  <a:srgbClr val="7F7F7F"/>
                </a:solidFill>
                <a:latin typeface="Calibri"/>
                <a:ea typeface="MS PGothic" charset="0"/>
                <a:cs typeface="Calibri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Fonte: OCDE, Banco Mundial, ONU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544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esMinistro Levy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33968</TotalTime>
  <Words>1213</Words>
  <Application>Microsoft Office PowerPoint</Application>
  <PresentationFormat>Apresentação na tela (4:3)</PresentationFormat>
  <Paragraphs>277</Paragraphs>
  <Slides>26</Slides>
  <Notes>16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Vínculos</vt:lpstr>
      </vt:variant>
      <vt:variant>
        <vt:i4>2</vt:i4>
      </vt:variant>
      <vt:variant>
        <vt:lpstr>Títulos de slides</vt:lpstr>
      </vt:variant>
      <vt:variant>
        <vt:i4>26</vt:i4>
      </vt:variant>
    </vt:vector>
  </HeadingPairs>
  <TitlesOfParts>
    <vt:vector size="29" baseType="lpstr">
      <vt:lpstr>CoresMinistro Levy</vt:lpstr>
      <vt:lpstr>\\real\Software\Grupos\COGEP\GERIN\3. Relacionamento Institucional\1.3 Comunicação\Site do Tesouro Nacional\Kit do Investidor\Dados_Excel\4.RMD_dadosKit.xlsx!Detentores pt</vt:lpstr>
      <vt:lpstr>\\real\Software\Grupos\COGEP\GERIN\3. Relacionamento Institucional\1.3 Comunicação\Site do Tesouro Nacional\Kit do Investidor\Dados_Excel\4.RMD_dadosKit.xlsx!Não residentes pt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MF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Gabinete Ministro</dc:creator>
  <cp:lastModifiedBy>01871181160</cp:lastModifiedBy>
  <cp:revision>2457</cp:revision>
  <cp:lastPrinted>2017-10-04T19:03:00Z</cp:lastPrinted>
  <dcterms:created xsi:type="dcterms:W3CDTF">2014-09-09T13:21:46Z</dcterms:created>
  <dcterms:modified xsi:type="dcterms:W3CDTF">2017-11-21T15:20:18Z</dcterms:modified>
</cp:coreProperties>
</file>