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27" r:id="rId3"/>
    <p:sldId id="325" r:id="rId4"/>
    <p:sldId id="309" r:id="rId5"/>
    <p:sldId id="316" r:id="rId6"/>
    <p:sldId id="317" r:id="rId7"/>
    <p:sldId id="318" r:id="rId8"/>
    <p:sldId id="319" r:id="rId9"/>
    <p:sldId id="326" r:id="rId10"/>
    <p:sldId id="324" r:id="rId11"/>
    <p:sldId id="307" r:id="rId12"/>
  </p:sldIdLst>
  <p:sldSz cx="9144000" cy="6858000" type="screen4x3"/>
  <p:notesSz cx="6797675" cy="9926638"/>
  <p:custDataLst>
    <p:tags r:id="rId14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117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73" autoAdjust="0"/>
    <p:restoredTop sz="94660"/>
  </p:normalViewPr>
  <p:slideViewPr>
    <p:cSldViewPr>
      <p:cViewPr varScale="1">
        <p:scale>
          <a:sx n="94" d="100"/>
          <a:sy n="94" d="100"/>
        </p:scale>
        <p:origin x="15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79F3F-B9BC-4C66-B828-97C816169D9A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4F438-BA98-4A74-B8E6-9ACD87C13F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23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6304" y="5824872"/>
            <a:ext cx="5854111" cy="276842"/>
          </a:xfr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128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 userDrawn="1"/>
        </p:nvSpPr>
        <p:spPr>
          <a:xfrm rot="10800000" flipH="1">
            <a:off x="0" y="0"/>
            <a:ext cx="4860032" cy="2780928"/>
          </a:xfrm>
          <a:prstGeom prst="rtTriangl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retângulo 8"/>
          <p:cNvSpPr/>
          <p:nvPr userDrawn="1"/>
        </p:nvSpPr>
        <p:spPr>
          <a:xfrm rot="10800000" flipH="1">
            <a:off x="0" y="0"/>
            <a:ext cx="3635896" cy="2902846"/>
          </a:xfrm>
          <a:prstGeom prst="rt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8" name="Triângulo retângulo 7"/>
          <p:cNvSpPr/>
          <p:nvPr userDrawn="1"/>
        </p:nvSpPr>
        <p:spPr>
          <a:xfrm rot="10800000" flipH="1">
            <a:off x="0" y="0"/>
            <a:ext cx="2880320" cy="3096344"/>
          </a:xfrm>
          <a:prstGeom prst="rtTriangl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Brasão da Repúblic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224136" cy="12241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10" name="Grupo 9"/>
          <p:cNvGrpSpPr/>
          <p:nvPr userDrawn="1"/>
        </p:nvGrpSpPr>
        <p:grpSpPr>
          <a:xfrm flipH="1" flipV="1">
            <a:off x="4067944" y="5589240"/>
            <a:ext cx="5076056" cy="1268760"/>
            <a:chOff x="0" y="0"/>
            <a:chExt cx="4860032" cy="3096344"/>
          </a:xfrm>
        </p:grpSpPr>
        <p:sp>
          <p:nvSpPr>
            <p:cNvPr id="7" name="Triângulo retângulo 6"/>
            <p:cNvSpPr/>
            <p:nvPr userDrawn="1"/>
          </p:nvSpPr>
          <p:spPr>
            <a:xfrm rot="10800000" flipH="1">
              <a:off x="0" y="0"/>
              <a:ext cx="4860032" cy="2780928"/>
            </a:xfrm>
            <a:prstGeom prst="rtTriangle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Triângulo retângulo 7"/>
            <p:cNvSpPr/>
            <p:nvPr userDrawn="1"/>
          </p:nvSpPr>
          <p:spPr>
            <a:xfrm rot="10800000" flipH="1">
              <a:off x="0" y="0"/>
              <a:ext cx="3635896" cy="2902846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Triângulo retângulo 8"/>
            <p:cNvSpPr/>
            <p:nvPr userDrawn="1"/>
          </p:nvSpPr>
          <p:spPr>
            <a:xfrm rot="10800000" flipH="1">
              <a:off x="0" y="0"/>
              <a:ext cx="2880320" cy="3096344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z="1020" smtClean="0">
                <a:solidFill>
                  <a:srgbClr val="FFFFFF"/>
                </a:solidFill>
                <a:cs typeface="Arial"/>
              </a:rPr>
              <a:pPr/>
              <a:t>‹nº›</a:t>
            </a:fld>
            <a:endParaRPr lang="pt-BR" sz="102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LogoSeparator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590626" y="6534052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526"/>
            <a:r>
              <a:rPr lang="pt-BR" sz="1224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lang="pt-BR" sz="1224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9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8190675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3BC2C-08D2-4312-9F1F-979EECB72AA5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282F1-DB63-4668-AA71-832966436A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53708" y="2216076"/>
            <a:ext cx="7128792" cy="1077218"/>
          </a:xfrm>
        </p:spPr>
        <p:txBody>
          <a:bodyPr wrap="square">
            <a:spAutoFit/>
          </a:bodyPr>
          <a:lstStyle/>
          <a:p>
            <a:pPr algn="l"/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abertura do </a:t>
            </a:r>
            <a:r>
              <a:rPr lang="pt-B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 brasileiro </a:t>
            </a:r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loterias: o caso LOTEX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"/>
          <p:cNvSpPr txBox="1">
            <a:spLocks noChangeArrowheads="1"/>
          </p:cNvSpPr>
          <p:nvPr/>
        </p:nvSpPr>
        <p:spPr bwMode="auto">
          <a:xfrm>
            <a:off x="2168237" y="6092184"/>
            <a:ext cx="493553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1400" b="1" dirty="0" smtClean="0">
                <a:solidFill>
                  <a:srgbClr val="002060"/>
                </a:solidFill>
                <a:cs typeface="Arial"/>
              </a:rPr>
              <a:t>Brasília/DF -  </a:t>
            </a:r>
            <a:r>
              <a:rPr lang="pt-BR" sz="1400" b="1" smtClean="0">
                <a:solidFill>
                  <a:srgbClr val="002060"/>
                </a:solidFill>
                <a:cs typeface="Arial"/>
              </a:rPr>
              <a:t>6 de dezembro de  </a:t>
            </a:r>
            <a:r>
              <a:rPr lang="pt-BR" sz="1400" b="1" dirty="0" smtClean="0">
                <a:solidFill>
                  <a:srgbClr val="002060"/>
                </a:solidFill>
                <a:cs typeface="Arial"/>
              </a:rPr>
              <a:t>2017</a:t>
            </a:r>
          </a:p>
        </p:txBody>
      </p:sp>
      <p:pic>
        <p:nvPicPr>
          <p:cNvPr id="11" name="Picture 2" descr="http://redeescolas.enap.gov.br/wp-content/uploads/2016/08/GovernoFederal-Positiv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14" y="5910768"/>
            <a:ext cx="1395961" cy="55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841021"/>
            <a:ext cx="1272641" cy="71777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50395" y="3901343"/>
            <a:ext cx="7128792" cy="12618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Alexandre Manoel Angelo da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Silva</a:t>
            </a:r>
          </a:p>
          <a:p>
            <a:pPr algn="l"/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Subsecretário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Governança Fiscal e Regulação de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Loteria</a:t>
            </a:r>
          </a:p>
          <a:p>
            <a:pPr algn="l"/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de Acompanhamento Econômico (MF/Seae)</a:t>
            </a:r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5"/>
          <p:cNvSpPr txBox="1">
            <a:spLocks/>
          </p:cNvSpPr>
          <p:nvPr/>
        </p:nvSpPr>
        <p:spPr>
          <a:xfrm>
            <a:off x="0" y="-3916"/>
            <a:ext cx="8579296" cy="491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finais</a:t>
            </a:r>
            <a:endParaRPr 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179512" y="241821"/>
            <a:ext cx="8856984" cy="5962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possível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grau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substitutibilidade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a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loteria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instantânea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as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demais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lotéricas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hoje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existentes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Esse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cenário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salutar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o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loterias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brasileiro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havendo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competição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lotérico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deverá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crescer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(novo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concessionário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CEF e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lotéricos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imprimindo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modernidade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inovação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Ciente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disso, o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Ministério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Fazenda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condição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regulador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loterias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federais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atualmente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novo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legal de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loterias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loterias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administradas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pela CEF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alcançarem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patamar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adequado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parâmetros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comercialização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principalmente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payout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LOTEX.</a:t>
            </a:r>
          </a:p>
          <a:p>
            <a:pPr algn="l"/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competição significa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maior modernização, maior inovação, maior receita tributária diretamente arrecadada pelo governo, mais empregos e mais renda girando na economia.</a:t>
            </a:r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leilão competitivo com a participação das maiores empresas de loterias do mundo, o pagamento mínimo de outorga de R$ 546 milhões, um plano de negócios que sinaliza para um crescimento de mais de 30% do mercado de loterias no Brasil pelos próximos cinco anos e mais que duplicá-lo ao longo dos próximos 15 anos é sem dúvida um excelente projeto para o país.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 chegada da Instantânea, operada por uma empresa com grande experiência, e a reforma do marco institucional do setor, esperamos um grande crescimento de todo o setor de loterias.</a:t>
            </a:r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pt-B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cument type"/>
          <p:cNvSpPr txBox="1">
            <a:spLocks noChangeArrowheads="1"/>
          </p:cNvSpPr>
          <p:nvPr/>
        </p:nvSpPr>
        <p:spPr bwMode="auto">
          <a:xfrm>
            <a:off x="1835696" y="2924944"/>
            <a:ext cx="565313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800" b="1" dirty="0" smtClean="0">
                <a:solidFill>
                  <a:srgbClr val="002060"/>
                </a:solidFill>
                <a:cs typeface="Arial"/>
              </a:rPr>
              <a:t>Obrigado!</a:t>
            </a:r>
            <a:endParaRPr lang="en-US" sz="4800" b="1" dirty="0" smtClean="0">
              <a:solidFill>
                <a:srgbClr val="002060"/>
              </a:solidFill>
              <a:cs typeface="Arial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259190"/>
            <a:ext cx="2304256" cy="129960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5450324"/>
            <a:ext cx="2308448" cy="91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4608" y="1412776"/>
            <a:ext cx="8229600" cy="374441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Onde se situa a LOTEX, em termos do mercado nacional de loterias?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 este no de jogos de apostas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4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Como está ocorrendo a abertura do mercado brasileiro de loterias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4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Aonde deveremos ir com essa abertura? Quem ganha? Quem perde?</a:t>
            </a:r>
            <a:endParaRPr lang="pt-BR" sz="24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210844"/>
            <a:ext cx="2012696" cy="85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06599" y="134414"/>
            <a:ext cx="3996444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Jogos com apostas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3508" y="3140968"/>
            <a:ext cx="34563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Payout</a:t>
            </a:r>
            <a:r>
              <a:rPr lang="pt-BR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bruto</a:t>
            </a:r>
            <a:r>
              <a:rPr lang="pt-BR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relativamente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alto, variando de 85 a 95%, dependendo do tipo de jogo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governo aufere a tributação sobre a renda liquida da premiação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pt-BR" sz="1600" i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Gross </a:t>
            </a:r>
            <a:r>
              <a:rPr lang="pt-BR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Gaming</a:t>
            </a:r>
            <a:r>
              <a:rPr lang="pt-BR" sz="1600" i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pt-BR" sz="1600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Revenue</a:t>
            </a:r>
            <a:r>
              <a:rPr lang="pt-BR" sz="1600" i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-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GGR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).</a:t>
            </a:r>
          </a:p>
          <a:p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Adicionalmente: (i) conhecimento e habilidade muitas vezes influenciam o resultado; (</a:t>
            </a:r>
            <a:r>
              <a:rPr lang="pt-BR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nem sempre as probabilidades de ganhos são conhecidas </a:t>
            </a:r>
            <a:r>
              <a:rPr lang="pt-BR" sz="1600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ex-ante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pt-BR" sz="16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493049" y="2024047"/>
            <a:ext cx="2310273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Loterias 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Estado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544108" y="2795411"/>
            <a:ext cx="34563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pt-BR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Payout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“bruto” relativamente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baixo, variando de 50 a 70%, dependendo da modalidade.</a:t>
            </a:r>
          </a:p>
          <a:p>
            <a:endParaRPr lang="pt-BR" sz="16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GGR é dividido com o governo.</a:t>
            </a:r>
          </a:p>
          <a:p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Adicionalmente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(i) nem a habilidade nem o conhecimento do jogador influencia sua probabilidade de ganho; (</a:t>
            </a:r>
            <a:r>
              <a:rPr lang="pt-BR" sz="16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as probabilidades dos resultados do jogo são determinadas </a:t>
            </a:r>
            <a:r>
              <a:rPr lang="pt-BR" sz="1600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ex-ante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2" name="Conector angulado 11"/>
          <p:cNvCxnSpPr>
            <a:stCxn id="2" idx="2"/>
            <a:endCxn id="8" idx="0"/>
          </p:cNvCxnSpPr>
          <p:nvPr/>
        </p:nvCxnSpPr>
        <p:spPr>
          <a:xfrm rot="16200000" flipH="1">
            <a:off x="5505723" y="-118417"/>
            <a:ext cx="1241561" cy="304336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do 12"/>
          <p:cNvCxnSpPr>
            <a:stCxn id="2" idx="2"/>
            <a:endCxn id="9" idx="0"/>
          </p:cNvCxnSpPr>
          <p:nvPr/>
        </p:nvCxnSpPr>
        <p:spPr>
          <a:xfrm rot="5400000">
            <a:off x="2407362" y="-173413"/>
            <a:ext cx="1241561" cy="31533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296326" y="2024047"/>
            <a:ext cx="2310273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Jogos de Entretenimento com Apostas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ímbolo de 'Não' 15"/>
          <p:cNvSpPr/>
          <p:nvPr/>
        </p:nvSpPr>
        <p:spPr>
          <a:xfrm>
            <a:off x="2246559" y="2443520"/>
            <a:ext cx="720080" cy="72008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3531642" y="712280"/>
            <a:ext cx="2146356" cy="3039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Payout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GGR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o Explicativo 2 23"/>
          <p:cNvSpPr/>
          <p:nvPr/>
        </p:nvSpPr>
        <p:spPr>
          <a:xfrm>
            <a:off x="6916378" y="145505"/>
            <a:ext cx="2227622" cy="1509483"/>
          </a:xfrm>
          <a:prstGeom prst="borderCallout2">
            <a:avLst>
              <a:gd name="adj1" fmla="val 46138"/>
              <a:gd name="adj2" fmla="val 208"/>
              <a:gd name="adj3" fmla="val 18750"/>
              <a:gd name="adj4" fmla="val -16667"/>
              <a:gd name="adj5" fmla="val 70457"/>
              <a:gd name="adj6" fmla="val -2309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Desde 1941 o marco jurídico define </a:t>
            </a:r>
            <a:r>
              <a:rPr lang="pt-B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como crime qualquer </a:t>
            </a:r>
            <a: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jogo que envolve uma aposta, onde um jogador pode ganhar ou </a:t>
            </a:r>
            <a:r>
              <a:rPr lang="pt-B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perder, conforme </a:t>
            </a:r>
            <a: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art. 50 da Lei das Contravenções Penais (Decreto Lei 3.699/41) – exceto loterias.</a:t>
            </a:r>
          </a:p>
          <a:p>
            <a:pPr algn="ctr"/>
            <a:endParaRPr lang="pt-BR" dirty="0"/>
          </a:p>
        </p:txBody>
      </p:sp>
      <p:cxnSp>
        <p:nvCxnSpPr>
          <p:cNvPr id="28" name="Conector angulado 27"/>
          <p:cNvCxnSpPr>
            <a:stCxn id="2" idx="3"/>
            <a:endCxn id="24" idx="2"/>
          </p:cNvCxnSpPr>
          <p:nvPr/>
        </p:nvCxnSpPr>
        <p:spPr>
          <a:xfrm>
            <a:off x="6603043" y="458450"/>
            <a:ext cx="313335" cy="44179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7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5"/>
          <p:cNvSpPr txBox="1">
            <a:spLocks/>
          </p:cNvSpPr>
          <p:nvPr/>
        </p:nvSpPr>
        <p:spPr>
          <a:xfrm>
            <a:off x="0" y="-3916"/>
            <a:ext cx="8579296" cy="491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Loterias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Brasil</a:t>
            </a:r>
            <a:endParaRPr 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107504" y="836712"/>
            <a:ext cx="6552728" cy="4896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buFont typeface="Wingdings" panose="05000000000000000000" pitchFamily="2" charset="2"/>
              <a:buChar char="§"/>
            </a:pPr>
            <a:endParaRPr lang="pt-B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Existem quatro modalidades de loterias no mundo: </a:t>
            </a:r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indent="-271463" algn="l">
              <a:buFont typeface="+mj-lt"/>
              <a:buAutoNum type="alphaLcPeriod"/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SORTEIO DE NÚMEROS (</a:t>
            </a:r>
            <a:r>
              <a:rPr lang="pt-BR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Mega-Sena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Quina, </a:t>
            </a:r>
            <a:r>
              <a:rPr lang="pt-B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Lotofácil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Lotomania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Dupla Sena e a </a:t>
            </a:r>
            <a:r>
              <a:rPr lang="pt-B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Timemania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990600" indent="-271463" algn="l">
              <a:buFont typeface="+mj-lt"/>
              <a:buAutoNum type="alphaLcPeriod"/>
            </a:pPr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indent="-271463" algn="l">
              <a:buFont typeface="+mj-lt"/>
              <a:buAutoNum type="alphaLcPeriod"/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PROGNÓSTICOS ESPORTIVOS (Loteca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Lotogol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990600" indent="-271463" algn="l">
              <a:buFont typeface="+mj-lt"/>
              <a:buAutoNum type="alphaLcPeriod"/>
            </a:pPr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indent="-271463" algn="l">
              <a:buFont typeface="+mj-lt"/>
              <a:buAutoNum type="alphaLcPeriod"/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PASSIVA (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Loteria Federal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e</a:t>
            </a:r>
          </a:p>
          <a:p>
            <a:pPr marL="990600" indent="-271463" algn="l">
              <a:buFont typeface="+mj-lt"/>
              <a:buAutoNum type="alphaLcPeriod"/>
            </a:pPr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indent="-271463" algn="l">
              <a:buFont typeface="+mj-lt"/>
              <a:buAutoNum type="alphaLcPeriod"/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INSTANTÂNEA.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regulação de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loterias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de responsabilidade do Ministério da Fazenda, por meio da Secretaria de Acompanhamento Econômico (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Seae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/MF), que tem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atribuição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legal a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autorização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supervisão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fiscalização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regulação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lotéricas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Brasil.</a:t>
            </a:r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pt-B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administração das loterias federais está a cargo da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Caixa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Econômica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Federal (CEF),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possui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arrecada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historicamente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cerca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do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PIB (R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12,8 bilhões – 2016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41579" r="31016"/>
          <a:stretch/>
        </p:blipFill>
        <p:spPr>
          <a:xfrm>
            <a:off x="6660232" y="692696"/>
            <a:ext cx="2088232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1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89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ítulo 15"/>
          <p:cNvSpPr txBox="1">
            <a:spLocks/>
          </p:cNvSpPr>
          <p:nvPr/>
        </p:nvSpPr>
        <p:spPr>
          <a:xfrm>
            <a:off x="0" y="116632"/>
            <a:ext cx="8978032" cy="36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Arrecadação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loterias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federais</a:t>
            </a:r>
            <a:endParaRPr 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7596336" y="706924"/>
            <a:ext cx="11993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(R$ milhões)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721870"/>
              </p:ext>
            </p:extLst>
          </p:nvPr>
        </p:nvGraphicFramePr>
        <p:xfrm>
          <a:off x="251516" y="1014701"/>
          <a:ext cx="8439357" cy="460851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68356"/>
                <a:gridCol w="864096"/>
                <a:gridCol w="864096"/>
                <a:gridCol w="864096"/>
                <a:gridCol w="936978"/>
                <a:gridCol w="864096"/>
                <a:gridCol w="877639"/>
              </a:tblGrid>
              <a:tr h="658359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Categorias</a:t>
                      </a:r>
                      <a:endParaRPr lang="pt-BR" sz="14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(2016)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583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Sorteio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9.921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10.880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12.935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14,402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12.374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96,40%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583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Prognósticos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esportivos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114,4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137,7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121,8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583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Passiva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260,1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331,4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340,6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2,65%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583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Instantânea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206,7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151,2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191,5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5835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10.490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13.532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14.900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12.836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5835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do PIB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0.21%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0.21%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0.24%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0.25%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0.21%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7" name="Título 15"/>
          <p:cNvSpPr txBox="1">
            <a:spLocks/>
          </p:cNvSpPr>
          <p:nvPr/>
        </p:nvSpPr>
        <p:spPr>
          <a:xfrm>
            <a:off x="252193" y="5892668"/>
            <a:ext cx="3398793" cy="344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indent="-182563" algn="l"/>
            <a:r>
              <a:rPr lang="en-US" sz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  A </a:t>
            </a:r>
            <a:r>
              <a:rPr lang="en-US" sz="1200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produção</a:t>
            </a:r>
            <a:r>
              <a:rPr lang="en-US" sz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o </a:t>
            </a:r>
            <a:r>
              <a:rPr lang="en-US" sz="1200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fornecimento</a:t>
            </a:r>
            <a:r>
              <a:rPr lang="en-US" sz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desse</a:t>
            </a:r>
            <a:r>
              <a:rPr lang="en-US" sz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produto</a:t>
            </a:r>
            <a:r>
              <a:rPr lang="en-US" sz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foi</a:t>
            </a:r>
            <a:r>
              <a:rPr lang="en-US" sz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suspenso</a:t>
            </a:r>
            <a:r>
              <a:rPr lang="en-US" sz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Março</a:t>
            </a:r>
            <a:r>
              <a:rPr lang="en-US" sz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2015.</a:t>
            </a:r>
          </a:p>
          <a:p>
            <a:pPr algn="l"/>
            <a:endParaRPr lang="pt-BR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9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5"/>
          <p:cNvSpPr txBox="1">
            <a:spLocks/>
          </p:cNvSpPr>
          <p:nvPr/>
        </p:nvSpPr>
        <p:spPr>
          <a:xfrm>
            <a:off x="0" y="-3916"/>
            <a:ext cx="8579296" cy="491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Loteria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Instantânea</a:t>
            </a:r>
            <a:endParaRPr 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107504" y="692696"/>
            <a:ext cx="6408712" cy="5040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descontinuada em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2015; </a:t>
            </a:r>
            <a:r>
              <a:rPr lang="pt-BR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havendo, portanto, qualquer tipo de operação deste serviço no âmbito </a:t>
            </a:r>
            <a:r>
              <a:rPr lang="pt-BR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pt-B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Isso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aconteceu por determinação da Controladoria Geral da União, que apontou haver inadequado instrumento legal para sua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operacionalização.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pt-B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Paralelamente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isso, a Lei Federal nº 13.155/2015 autorizou o Poder Executivo federal a instituir o Serviço Público de Loteria Instantânea Exclusiva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(LOTEX).</a:t>
            </a:r>
            <a:endParaRPr lang="pt-B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pt-B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loteria instantânea é a segunda mais importante no mercado lotérico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mundial: 25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(em média)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mercado mundial de loterias. 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59007" r="6989"/>
          <a:stretch/>
        </p:blipFill>
        <p:spPr>
          <a:xfrm>
            <a:off x="6516216" y="548680"/>
            <a:ext cx="2448272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5"/>
          <p:cNvSpPr txBox="1">
            <a:spLocks/>
          </p:cNvSpPr>
          <p:nvPr/>
        </p:nvSpPr>
        <p:spPr>
          <a:xfrm>
            <a:off x="0" y="-3916"/>
            <a:ext cx="8579296" cy="491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LOTEX</a:t>
            </a:r>
            <a:endParaRPr 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5"/>
          <p:cNvSpPr txBox="1">
            <a:spLocks/>
          </p:cNvSpPr>
          <p:nvPr/>
        </p:nvSpPr>
        <p:spPr>
          <a:xfrm>
            <a:off x="114265" y="487760"/>
            <a:ext cx="5472608" cy="2166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lei 13.155, de 04 de Agosto de 2015,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complementada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pela Lei 13.262, de 22 de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Março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2016,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estabeleceu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nova base legal para a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permitindo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concessão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comum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401110"/>
              </p:ext>
            </p:extLst>
          </p:nvPr>
        </p:nvGraphicFramePr>
        <p:xfrm>
          <a:off x="190532" y="2038214"/>
          <a:ext cx="5400600" cy="1640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008112"/>
                <a:gridCol w="3384376"/>
              </a:tblGrid>
              <a:tr h="530481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</a:t>
                      </a:r>
                    </a:p>
                    <a:p>
                      <a:pPr algn="ctr"/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Venda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Payout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232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de custeio e manutenção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04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16.7%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Destinação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social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367" y="434377"/>
            <a:ext cx="2514238" cy="222017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822" y="2414029"/>
            <a:ext cx="1641327" cy="246199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96932" y="3861048"/>
            <a:ext cx="56712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Inicialmente, o planejamento preliminar era de privatização de uma subsidiária da CEF - CAIXA INSTANTANEA S.A. - para a operação da LOTEX;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CAIXA INSTANTANEA S.A. foi criada em janeiro de 2016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ainda que o artigo 173 da Constituição não tenha sido atendido (Segurança Nacional ou Interesse Coletivo).</a:t>
            </a:r>
            <a:endParaRPr lang="pt-B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3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5"/>
          <p:cNvSpPr txBox="1">
            <a:spLocks/>
          </p:cNvSpPr>
          <p:nvPr/>
        </p:nvSpPr>
        <p:spPr>
          <a:xfrm>
            <a:off x="0" y="-3916"/>
            <a:ext cx="8579296" cy="491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LOTEX</a:t>
            </a:r>
            <a:endParaRPr 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0" y="570452"/>
            <a:ext cx="6516216" cy="5995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mudança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de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administração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regulação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loterias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privatização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LOTEX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começou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revista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ainda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2016.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 do Desenvolvimento Econômico e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(BNDES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é o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responsável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 execução e acompanhamento do processo de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desestatização e a Seae/MF pela coordenação dos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procedimentos e das etapas do referido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processo.</a:t>
            </a:r>
            <a:endParaRPr lang="pt-B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pt-B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BNDES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contratou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assessores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técnicos para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processo de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desestatização; os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estudos recomendaram a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concessão comum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LOTEX, como o modelo mais adequado a ser adotado pela União.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9288" t="-1001" r="55513" b="1001"/>
          <a:stretch/>
        </p:blipFill>
        <p:spPr>
          <a:xfrm>
            <a:off x="6516216" y="241821"/>
            <a:ext cx="23042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5"/>
          <p:cNvSpPr txBox="1">
            <a:spLocks/>
          </p:cNvSpPr>
          <p:nvPr/>
        </p:nvSpPr>
        <p:spPr>
          <a:xfrm>
            <a:off x="0" y="-3916"/>
            <a:ext cx="8579296" cy="491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LOTEX –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desestatização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meio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Concessão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Comum</a:t>
            </a:r>
            <a:endParaRPr 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107504" y="692696"/>
            <a:ext cx="5904656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buFont typeface="Wingdings" panose="05000000000000000000" pitchFamily="2" charset="2"/>
              <a:buChar char="§"/>
            </a:pPr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recomendação de concessão comum para uma empresa privada com experiência na operação de loterias instantâneas em outros mercados globais está baseada no fato de que a LOTEX não é um serviço público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essencial; não há interesse coletivo nele.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Adicionalmente à possibilidade legal de concessão desse serviço público, o Governo Federal considerou quatro elementos na tomada de decisão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 algn="l">
              <a:buFont typeface="+mj-lt"/>
              <a:buAutoNum type="romanLcPeriod"/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 serviço público será provido às custas e aos riscos do concessionário privado; </a:t>
            </a:r>
          </a:p>
          <a:p>
            <a:pPr marL="400050" indent="-400050" algn="l">
              <a:buFont typeface="+mj-lt"/>
              <a:buAutoNum type="romanLcPeriod"/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Ausência de qualquer subsídio do Governo Federal, diretamente ou por meio de empresas estatais;</a:t>
            </a:r>
          </a:p>
          <a:p>
            <a:pPr marL="400050" indent="-400050" algn="l">
              <a:buFont typeface="+mj-lt"/>
              <a:buAutoNum type="romanLcPeriod"/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Governo Federal é o principal beneficiário do sucesso da LOTEX, auferindo 16.7% do faturamento e imposto de renda advindo do lucro do concessionário  e dos ganhadores de prêmios; e</a:t>
            </a:r>
          </a:p>
          <a:p>
            <a:pPr marL="400050" indent="-400050" algn="l">
              <a:buFont typeface="+mj-lt"/>
              <a:buAutoNum type="romanLcPeriod"/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criação de um ambiente competitivo no mercado lotérico como um todo.</a:t>
            </a:r>
            <a:endParaRPr lang="pt-B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1575" r="33463"/>
          <a:stretch/>
        </p:blipFill>
        <p:spPr>
          <a:xfrm>
            <a:off x="6516216" y="980728"/>
            <a:ext cx="1944216" cy="445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6845</TotalTime>
  <Words>1167</Words>
  <Application>Microsoft Office PowerPoint</Application>
  <PresentationFormat>Apresentação na tela (4:3)</PresentationFormat>
  <Paragraphs>150</Paragraphs>
  <Slides>11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Tema do Office</vt:lpstr>
      <vt:lpstr>think-cell Slide</vt:lpstr>
      <vt:lpstr>A abertura do mercado brasileiro de loterias: o caso LOTEX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fernando.fusaro</dc:creator>
  <cp:lastModifiedBy>Alexandre Manoel Angelo Da Silva</cp:lastModifiedBy>
  <cp:revision>483</cp:revision>
  <cp:lastPrinted>2017-12-06T14:30:29Z</cp:lastPrinted>
  <dcterms:created xsi:type="dcterms:W3CDTF">2016-06-27T21:04:47Z</dcterms:created>
  <dcterms:modified xsi:type="dcterms:W3CDTF">2017-12-06T14:30:41Z</dcterms:modified>
</cp:coreProperties>
</file>