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297" r:id="rId2"/>
    <p:sldId id="286" r:id="rId3"/>
    <p:sldId id="302" r:id="rId4"/>
    <p:sldId id="303" r:id="rId5"/>
    <p:sldId id="304" r:id="rId6"/>
    <p:sldId id="305" r:id="rId7"/>
    <p:sldId id="306" r:id="rId8"/>
    <p:sldId id="307" r:id="rId9"/>
    <p:sldId id="258" r:id="rId10"/>
    <p:sldId id="260" r:id="rId11"/>
    <p:sldId id="261" r:id="rId12"/>
    <p:sldId id="262" r:id="rId13"/>
    <p:sldId id="298" r:id="rId14"/>
    <p:sldId id="263" r:id="rId15"/>
    <p:sldId id="264" r:id="rId16"/>
    <p:sldId id="266" r:id="rId17"/>
    <p:sldId id="270" r:id="rId18"/>
    <p:sldId id="268" r:id="rId19"/>
    <p:sldId id="269" r:id="rId20"/>
    <p:sldId id="271" r:id="rId21"/>
    <p:sldId id="301" r:id="rId22"/>
  </p:sldIdLst>
  <p:sldSz cx="11522075" cy="7205663"/>
  <p:notesSz cx="6797675" cy="9926638"/>
  <p:defaultTextStyle>
    <a:defPPr>
      <a:defRPr lang="en-US"/>
    </a:defPPr>
    <a:lvl1pPr marL="0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657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9311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3973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8632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3291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7950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2608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7265" algn="l" defTabSz="53465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9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6C5"/>
    <a:srgbClr val="866BA7"/>
    <a:srgbClr val="109897"/>
    <a:srgbClr val="3A3A3A"/>
    <a:srgbClr val="1B86B7"/>
    <a:srgbClr val="A18CBA"/>
    <a:srgbClr val="48AEAC"/>
    <a:srgbClr val="F7941E"/>
    <a:srgbClr val="D56F36"/>
    <a:srgbClr val="D51F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2" autoAdjust="0"/>
    <p:restoredTop sz="88612" autoAdjust="0"/>
  </p:normalViewPr>
  <p:slideViewPr>
    <p:cSldViewPr snapToGrid="0" snapToObjects="1">
      <p:cViewPr varScale="1">
        <p:scale>
          <a:sx n="118" d="100"/>
          <a:sy n="118" d="100"/>
        </p:scale>
        <p:origin x="798" y="108"/>
      </p:cViewPr>
      <p:guideLst>
        <p:guide orient="horz" pos="2269"/>
        <p:guide pos="3629"/>
      </p:guideLst>
    </p:cSldViewPr>
  </p:slideViewPr>
  <p:outlineViewPr>
    <p:cViewPr>
      <p:scale>
        <a:sx n="33" d="100"/>
        <a:sy n="33" d="100"/>
      </p:scale>
      <p:origin x="0" y="31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FC0E2B6C-D846-4FF6-BC29-06883E7D542E}" type="datetimeFigureOut">
              <a:rPr lang="pt-BR" smtClean="0"/>
              <a:t>25/05/2017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EB7D00A-5706-4128-9EF6-681B5C1EC2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68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311DCD2-33EE-40CA-92FA-87EEE0714748}" type="datetimeFigureOut">
              <a:rPr lang="pt-BR" smtClean="0"/>
              <a:t>25/05/2017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44538"/>
            <a:ext cx="59499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6D7C04A-4693-47EB-81D2-F056E968E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1317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56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11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68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22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78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34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89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45" algn="l" defTabSz="9137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Act1 – </a:t>
            </a:r>
            <a:r>
              <a:rPr lang="en-US" baseline="0" dirty="0"/>
              <a:t>Commission coordinator SINCOR-SP Technology and Vice-Coordinator of the Insurance Commission of the Brazilian Chamber of Electronic Commerce</a:t>
            </a:r>
            <a:endParaRPr lang="en-US" dirty="0"/>
          </a:p>
          <a:p>
            <a:endParaRPr lang="en-US" dirty="0"/>
          </a:p>
          <a:p>
            <a:r>
              <a:rPr lang="en-US" dirty="0"/>
              <a:t>Act2</a:t>
            </a:r>
            <a:r>
              <a:rPr lang="en-US" baseline="0" dirty="0"/>
              <a:t> – Our Story</a:t>
            </a:r>
            <a:endParaRPr lang="en-US" dirty="0"/>
          </a:p>
          <a:p>
            <a:endParaRPr lang="en-US" dirty="0"/>
          </a:p>
          <a:p>
            <a:r>
              <a:rPr lang="pt-BR" dirty="0" err="1"/>
              <a:t>Foudation</a:t>
            </a:r>
            <a:r>
              <a:rPr lang="pt-BR" dirty="0"/>
              <a:t> </a:t>
            </a:r>
            <a:r>
              <a:rPr lang="pt-BR" dirty="0" err="1"/>
              <a:t>dec</a:t>
            </a:r>
            <a:r>
              <a:rPr lang="pt-BR" dirty="0"/>
              <a:t>/10</a:t>
            </a:r>
          </a:p>
          <a:p>
            <a:r>
              <a:rPr lang="pt-BR" dirty="0"/>
              <a:t>Internet </a:t>
            </a:r>
            <a:r>
              <a:rPr lang="pt-BR" dirty="0" err="1"/>
              <a:t>site’s</a:t>
            </a:r>
            <a:r>
              <a:rPr lang="pt-BR" dirty="0"/>
              <a:t> </a:t>
            </a:r>
            <a:r>
              <a:rPr lang="pt-BR" dirty="0" err="1"/>
              <a:t>launch</a:t>
            </a:r>
            <a:r>
              <a:rPr lang="pt-BR" baseline="0" dirty="0"/>
              <a:t> </a:t>
            </a:r>
            <a:r>
              <a:rPr lang="pt-BR" baseline="0" dirty="0" err="1"/>
              <a:t>and</a:t>
            </a:r>
            <a:r>
              <a:rPr lang="pt-BR" baseline="0" dirty="0"/>
              <a:t> </a:t>
            </a:r>
            <a:r>
              <a:rPr lang="pt-BR" baseline="0" dirty="0" err="1"/>
              <a:t>firts</a:t>
            </a:r>
            <a:r>
              <a:rPr lang="pt-BR" baseline="0" dirty="0"/>
              <a:t> </a:t>
            </a:r>
            <a:r>
              <a:rPr lang="pt-BR" baseline="0" dirty="0" err="1"/>
              <a:t>sale</a:t>
            </a:r>
            <a:r>
              <a:rPr lang="pt-BR" baseline="0" dirty="0"/>
              <a:t> </a:t>
            </a:r>
            <a:r>
              <a:rPr lang="pt-BR" baseline="0" dirty="0" err="1"/>
              <a:t>dec</a:t>
            </a:r>
            <a:r>
              <a:rPr lang="pt-BR" baseline="0" dirty="0"/>
              <a:t>/11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E485B-6B9D-4520-82B4-E6B1F2B654CF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705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MAS QUE SABEMOS QUE BONUS ZERO TEM RESULTADO PIOR – SINISTRALIDADE ~40% PIOR QUE UMA RENOVAÇÃO (92% </a:t>
            </a:r>
            <a:r>
              <a:rPr lang="pt-BR" dirty="0" err="1"/>
              <a:t>vs</a:t>
            </a:r>
            <a:r>
              <a:rPr lang="pt-BR" dirty="0"/>
              <a:t> 65%)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7C04A-4693-47EB-81D2-F056E968E22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73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72056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69" y="6245081"/>
            <a:ext cx="1282143" cy="10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6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72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22075" cy="72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23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8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A86F-03AC-41E3-98F4-D7612A571FDF}" type="datetimeFigureOut">
              <a:rPr lang="pt-BR" smtClean="0"/>
              <a:t>25/05/2017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D767-C673-44E4-9E0B-C5DAB04213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17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47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9" r:id="rId6"/>
  </p:sldLayoutIdLst>
  <p:txStyles>
    <p:titleStyle>
      <a:lvl1pPr algn="l" defTabSz="432088" rtl="0" eaLnBrk="1" latinLnBrk="0" hangingPunct="1">
        <a:spcBef>
          <a:spcPct val="0"/>
        </a:spcBef>
        <a:buNone/>
        <a:defRPr sz="2646" kern="1200">
          <a:solidFill>
            <a:schemeClr val="bg1">
              <a:lumMod val="50000"/>
            </a:schemeClr>
          </a:solidFill>
          <a:latin typeface="Century Gothic"/>
          <a:ea typeface="+mj-ea"/>
          <a:cs typeface="Century Gothic"/>
        </a:defRPr>
      </a:lvl1pPr>
    </p:titleStyle>
    <p:bodyStyle>
      <a:lvl1pPr marL="174036" indent="-174036" algn="l" defTabSz="432088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268" kern="1200">
          <a:solidFill>
            <a:schemeClr val="bg1">
              <a:lumMod val="50000"/>
            </a:schemeClr>
          </a:solidFill>
          <a:latin typeface="Century Gothic"/>
          <a:ea typeface="+mn-ea"/>
          <a:cs typeface="Century Gothic"/>
        </a:defRPr>
      </a:lvl1pPr>
      <a:lvl2pPr marL="420086" indent="-246051" algn="l" defTabSz="432088" rtl="0" eaLnBrk="1" latinLnBrk="0" hangingPunct="1">
        <a:spcBef>
          <a:spcPct val="20000"/>
        </a:spcBef>
        <a:buClr>
          <a:srgbClr val="FF0000"/>
        </a:buClr>
        <a:buFont typeface="Arial"/>
        <a:buChar char="–"/>
        <a:defRPr sz="2268" kern="1200">
          <a:solidFill>
            <a:schemeClr val="bg1">
              <a:lumMod val="50000"/>
            </a:schemeClr>
          </a:solidFill>
          <a:latin typeface="Century Gothic"/>
          <a:ea typeface="+mn-ea"/>
          <a:cs typeface="Century Gothic"/>
        </a:defRPr>
      </a:lvl2pPr>
      <a:lvl3pPr marL="1080221" indent="-216044" algn="l" defTabSz="432088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2268" kern="1200">
          <a:solidFill>
            <a:schemeClr val="bg1">
              <a:lumMod val="50000"/>
            </a:schemeClr>
          </a:solidFill>
          <a:latin typeface="Century Gothic"/>
          <a:ea typeface="+mn-ea"/>
          <a:cs typeface="Century Gothic"/>
        </a:defRPr>
      </a:lvl3pPr>
      <a:lvl4pPr marL="1512309" indent="-216044" algn="l" defTabSz="432088" rtl="0" eaLnBrk="1" latinLnBrk="0" hangingPunct="1">
        <a:spcBef>
          <a:spcPct val="20000"/>
        </a:spcBef>
        <a:buClr>
          <a:srgbClr val="FF0000"/>
        </a:buClr>
        <a:buFont typeface="Arial"/>
        <a:buChar char="–"/>
        <a:defRPr sz="2268" kern="1200">
          <a:solidFill>
            <a:schemeClr val="bg1">
              <a:lumMod val="50000"/>
            </a:schemeClr>
          </a:solidFill>
          <a:latin typeface="Century Gothic"/>
          <a:ea typeface="+mn-ea"/>
          <a:cs typeface="Century Gothic"/>
        </a:defRPr>
      </a:lvl4pPr>
      <a:lvl5pPr marL="1944397" indent="-216044" algn="l" defTabSz="432088" rtl="0" eaLnBrk="1" latinLnBrk="0" hangingPunct="1">
        <a:spcBef>
          <a:spcPct val="20000"/>
        </a:spcBef>
        <a:buClr>
          <a:srgbClr val="FF0000"/>
        </a:buClr>
        <a:buFont typeface="Arial"/>
        <a:buChar char="»"/>
        <a:defRPr sz="2268" kern="1200">
          <a:solidFill>
            <a:schemeClr val="bg1">
              <a:lumMod val="50000"/>
            </a:schemeClr>
          </a:solidFill>
          <a:latin typeface="Century Gothic"/>
          <a:ea typeface="+mn-ea"/>
          <a:cs typeface="Century Gothic"/>
        </a:defRPr>
      </a:lvl5pPr>
      <a:lvl6pPr marL="2376486" indent="-216044" algn="l" defTabSz="432088" rtl="0" eaLnBrk="1" latinLnBrk="0" hangingPunct="1">
        <a:spcBef>
          <a:spcPct val="20000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08574" indent="-216044" algn="l" defTabSz="432088" rtl="0" eaLnBrk="1" latinLnBrk="0" hangingPunct="1">
        <a:spcBef>
          <a:spcPct val="20000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240662" indent="-216044" algn="l" defTabSz="432088" rtl="0" eaLnBrk="1" latinLnBrk="0" hangingPunct="1">
        <a:spcBef>
          <a:spcPct val="20000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672750" indent="-216044" algn="l" defTabSz="432088" rtl="0" eaLnBrk="1" latinLnBrk="0" hangingPunct="1">
        <a:spcBef>
          <a:spcPct val="20000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88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177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265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353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441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530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618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706" algn="l" defTabSz="43208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54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522075" cy="7205663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3"/>
          <a:stretch/>
        </p:blipFill>
        <p:spPr>
          <a:xfrm>
            <a:off x="-1" y="0"/>
            <a:ext cx="11522075" cy="71991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31" y="3274"/>
            <a:ext cx="10745344" cy="7199114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951" y="1796585"/>
            <a:ext cx="463283" cy="395344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078" y="878482"/>
            <a:ext cx="1613332" cy="139049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461" y="2032216"/>
            <a:ext cx="1243907" cy="131121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167" y="3453636"/>
            <a:ext cx="1123636" cy="1054699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551" y="3708387"/>
            <a:ext cx="996500" cy="812355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394" y="2998925"/>
            <a:ext cx="958903" cy="714597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6317" y="1492769"/>
            <a:ext cx="1489228" cy="1436419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037" y="1573730"/>
            <a:ext cx="285651" cy="407237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0092" y="2071355"/>
            <a:ext cx="336061" cy="295253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411" y="2930889"/>
            <a:ext cx="254446" cy="336062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255" y="2235078"/>
            <a:ext cx="696125" cy="482177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855" y="3106222"/>
            <a:ext cx="591705" cy="513771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852" y="2099443"/>
            <a:ext cx="513693" cy="426875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197" y="3759704"/>
            <a:ext cx="1041043" cy="147126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547" y="2219764"/>
            <a:ext cx="1531477" cy="15182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6BDD0DEF-AE32-4028-8B60-20E1C334D65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1217" r="65383" b="11751"/>
          <a:stretch/>
        </p:blipFill>
        <p:spPr>
          <a:xfrm>
            <a:off x="1" y="809898"/>
            <a:ext cx="3988526" cy="554736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D5DA172C-1BA4-4799-AC7D-66965854848C}"/>
              </a:ext>
            </a:extLst>
          </p:cNvPr>
          <p:cNvSpPr txBox="1"/>
          <p:nvPr/>
        </p:nvSpPr>
        <p:spPr>
          <a:xfrm>
            <a:off x="396240" y="1178504"/>
            <a:ext cx="3840480" cy="24622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77000"/>
              </a:lnSpc>
            </a:pP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Câmara dos </a:t>
            </a:r>
            <a:r>
              <a:rPr lang="pt-B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Deputados - 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77000"/>
              </a:lnSpc>
            </a:pP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Comissão de Finanças e </a:t>
            </a:r>
            <a:r>
              <a:rPr lang="pt-B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Tributação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A5199BBC-198E-4C29-B310-40DC24D9F36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439" t="66149" r="68407" b="13425"/>
          <a:stretch/>
        </p:blipFill>
        <p:spPr>
          <a:xfrm>
            <a:off x="396240" y="3724812"/>
            <a:ext cx="3243943" cy="2666843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73353E9F-9A05-4BA4-91B9-FF1AFE571166}"/>
              </a:ext>
            </a:extLst>
          </p:cNvPr>
          <p:cNvSpPr txBox="1"/>
          <p:nvPr/>
        </p:nvSpPr>
        <p:spPr>
          <a:xfrm>
            <a:off x="644433" y="4087949"/>
            <a:ext cx="259254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b="1" spc="-12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Comercialização de seguros pela internet: a experiência prática da Minuto Corretora de Seguros</a:t>
            </a:r>
          </a:p>
          <a:p>
            <a:pPr>
              <a:lnSpc>
                <a:spcPct val="85000"/>
              </a:lnSpc>
            </a:pPr>
            <a:endParaRPr lang="pt-BR" sz="2000" b="1" spc="-12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pt-BR" sz="2000" b="1" spc="-12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 de 2017</a:t>
            </a:r>
          </a:p>
        </p:txBody>
      </p:sp>
    </p:spTree>
    <p:extLst>
      <p:ext uri="{BB962C8B-B14F-4D97-AF65-F5344CB8AC3E}">
        <p14:creationId xmlns:p14="http://schemas.microsoft.com/office/powerpoint/2010/main" val="39833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35802E-6 L -0.25 -1.35802E-6 " pathEditMode="relative" rAng="0" ptsTypes="AA">
                                      <p:cBhvr>
                                        <p:cTn id="195" dur="11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115E-7 3.91055E-6 L -0.25007 3.91055E-6 " pathEditMode="relative" rAng="0" ptsTypes="AA">
                                      <p:cBhvr>
                                        <p:cTn id="200" dur="11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0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034975" y="515772"/>
            <a:ext cx="29401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Minuto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34975" y="1352572"/>
            <a:ext cx="25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Equipe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234288" y="3150535"/>
            <a:ext cx="1598515" cy="9048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66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212965" y="3789146"/>
            <a:ext cx="164116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total</a:t>
            </a:r>
          </a:p>
        </p:txBody>
      </p:sp>
      <p:sp>
        <p:nvSpPr>
          <p:cNvPr id="22" name="Círculo Parcial 21"/>
          <p:cNvSpPr/>
          <p:nvPr/>
        </p:nvSpPr>
        <p:spPr>
          <a:xfrm rot="10800000">
            <a:off x="4050726" y="1941633"/>
            <a:ext cx="3357427" cy="3357427"/>
          </a:xfrm>
          <a:prstGeom prst="pie">
            <a:avLst>
              <a:gd name="adj1" fmla="val 5417155"/>
              <a:gd name="adj2" fmla="val 11269090"/>
            </a:avLst>
          </a:prstGeom>
          <a:solidFill>
            <a:srgbClr val="866B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írculo Parcial 23"/>
          <p:cNvSpPr/>
          <p:nvPr/>
        </p:nvSpPr>
        <p:spPr>
          <a:xfrm rot="10800000">
            <a:off x="4050726" y="1937408"/>
            <a:ext cx="3357427" cy="3357427"/>
          </a:xfrm>
          <a:prstGeom prst="pie">
            <a:avLst>
              <a:gd name="adj1" fmla="val 11240983"/>
              <a:gd name="adj2" fmla="val 14652842"/>
            </a:avLst>
          </a:prstGeom>
          <a:solidFill>
            <a:srgbClr val="A18C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Círculo Parcial 24"/>
          <p:cNvSpPr/>
          <p:nvPr/>
        </p:nvSpPr>
        <p:spPr>
          <a:xfrm rot="10800000">
            <a:off x="4050726" y="1940894"/>
            <a:ext cx="3357427" cy="3357427"/>
          </a:xfrm>
          <a:prstGeom prst="pie">
            <a:avLst>
              <a:gd name="adj1" fmla="val 14626751"/>
              <a:gd name="adj2" fmla="val 16218799"/>
            </a:avLst>
          </a:prstGeom>
          <a:solidFill>
            <a:srgbClr val="BEB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írculo Parcial 1"/>
          <p:cNvSpPr/>
          <p:nvPr/>
        </p:nvSpPr>
        <p:spPr>
          <a:xfrm>
            <a:off x="3720334" y="1589103"/>
            <a:ext cx="4062488" cy="4062488"/>
          </a:xfrm>
          <a:prstGeom prst="pie">
            <a:avLst>
              <a:gd name="adj1" fmla="val 5417155"/>
              <a:gd name="adj2" fmla="val 16200000"/>
            </a:avLst>
          </a:prstGeom>
          <a:solidFill>
            <a:srgbClr val="1098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4272995" y="3592374"/>
            <a:ext cx="104067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136671" y="4023406"/>
            <a:ext cx="13133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Consultores de vendas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485008" y="2318093"/>
            <a:ext cx="75533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0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7485008" y="2749125"/>
            <a:ext cx="2596036" cy="8156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Consultores em pós-venda</a:t>
            </a:r>
          </a:p>
          <a:p>
            <a:r>
              <a:rPr lang="pt-BR" sz="1100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(transmissão de propostas, vistoria prévia, pendências, endosso, sinistro, pagamento, etc.) 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7427583" y="4010360"/>
            <a:ext cx="75533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0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7427582" y="4441392"/>
            <a:ext cx="266864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 </a:t>
            </a:r>
          </a:p>
          <a:p>
            <a:r>
              <a:rPr lang="pt-BR" sz="1100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(desenvolvedores, </a:t>
            </a:r>
            <a:r>
              <a:rPr lang="pt-BR" sz="1100" i="1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infra-esrtutura</a:t>
            </a:r>
            <a:r>
              <a:rPr lang="pt-BR" sz="1100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telefonia, help </a:t>
            </a:r>
            <a:r>
              <a:rPr lang="pt-BR" sz="1100" i="1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pt-BR" sz="1100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5741551" y="5366894"/>
            <a:ext cx="101239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0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741551" y="5797926"/>
            <a:ext cx="2852069" cy="8156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Demais </a:t>
            </a:r>
          </a:p>
          <a:p>
            <a:r>
              <a:rPr lang="pt-BR" sz="1100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(marketing, estatística, atuária, administrativo, RH, treinamento, monitoria de qualidade, central de atendimento, etc.)</a:t>
            </a:r>
          </a:p>
        </p:txBody>
      </p:sp>
      <p:sp>
        <p:nvSpPr>
          <p:cNvPr id="55" name="Freeform 5"/>
          <p:cNvSpPr>
            <a:spLocks noEditPoints="1"/>
          </p:cNvSpPr>
          <p:nvPr/>
        </p:nvSpPr>
        <p:spPr bwMode="auto">
          <a:xfrm>
            <a:off x="4369434" y="2659165"/>
            <a:ext cx="844340" cy="852488"/>
          </a:xfrm>
          <a:custGeom>
            <a:avLst/>
            <a:gdLst>
              <a:gd name="T0" fmla="*/ 844 w 1862"/>
              <a:gd name="T1" fmla="*/ 1385 h 1814"/>
              <a:gd name="T2" fmla="*/ 798 w 1862"/>
              <a:gd name="T3" fmla="*/ 1406 h 1814"/>
              <a:gd name="T4" fmla="*/ 785 w 1862"/>
              <a:gd name="T5" fmla="*/ 1462 h 1814"/>
              <a:gd name="T6" fmla="*/ 803 w 1862"/>
              <a:gd name="T7" fmla="*/ 1559 h 1814"/>
              <a:gd name="T8" fmla="*/ 831 w 1862"/>
              <a:gd name="T9" fmla="*/ 1595 h 1814"/>
              <a:gd name="T10" fmla="*/ 778 w 1862"/>
              <a:gd name="T11" fmla="*/ 1753 h 1814"/>
              <a:gd name="T12" fmla="*/ 572 w 1862"/>
              <a:gd name="T13" fmla="*/ 1289 h 1814"/>
              <a:gd name="T14" fmla="*/ 164 w 1862"/>
              <a:gd name="T15" fmla="*/ 1435 h 1814"/>
              <a:gd name="T16" fmla="*/ 0 w 1862"/>
              <a:gd name="T17" fmla="*/ 1666 h 1814"/>
              <a:gd name="T18" fmla="*/ 0 w 1862"/>
              <a:gd name="T19" fmla="*/ 1706 h 1814"/>
              <a:gd name="T20" fmla="*/ 0 w 1862"/>
              <a:gd name="T21" fmla="*/ 1739 h 1814"/>
              <a:gd name="T22" fmla="*/ 75 w 1862"/>
              <a:gd name="T23" fmla="*/ 1814 h 1814"/>
              <a:gd name="T24" fmla="*/ 1787 w 1862"/>
              <a:gd name="T25" fmla="*/ 1814 h 1814"/>
              <a:gd name="T26" fmla="*/ 1862 w 1862"/>
              <a:gd name="T27" fmla="*/ 1739 h 1814"/>
              <a:gd name="T28" fmla="*/ 1862 w 1862"/>
              <a:gd name="T29" fmla="*/ 1706 h 1814"/>
              <a:gd name="T30" fmla="*/ 1862 w 1862"/>
              <a:gd name="T31" fmla="*/ 1666 h 1814"/>
              <a:gd name="T32" fmla="*/ 1698 w 1862"/>
              <a:gd name="T33" fmla="*/ 1435 h 1814"/>
              <a:gd name="T34" fmla="*/ 1289 w 1862"/>
              <a:gd name="T35" fmla="*/ 1289 h 1814"/>
              <a:gd name="T36" fmla="*/ 1084 w 1862"/>
              <a:gd name="T37" fmla="*/ 1753 h 1814"/>
              <a:gd name="T38" fmla="*/ 1031 w 1862"/>
              <a:gd name="T39" fmla="*/ 1595 h 1814"/>
              <a:gd name="T40" fmla="*/ 1058 w 1862"/>
              <a:gd name="T41" fmla="*/ 1559 h 1814"/>
              <a:gd name="T42" fmla="*/ 1077 w 1862"/>
              <a:gd name="T43" fmla="*/ 1462 h 1814"/>
              <a:gd name="T44" fmla="*/ 1063 w 1862"/>
              <a:gd name="T45" fmla="*/ 1406 h 1814"/>
              <a:gd name="T46" fmla="*/ 1017 w 1862"/>
              <a:gd name="T47" fmla="*/ 1385 h 1814"/>
              <a:gd name="T48" fmla="*/ 844 w 1862"/>
              <a:gd name="T49" fmla="*/ 1385 h 1814"/>
              <a:gd name="T50" fmla="*/ 397 w 1862"/>
              <a:gd name="T51" fmla="*/ 598 h 1814"/>
              <a:gd name="T52" fmla="*/ 399 w 1862"/>
              <a:gd name="T53" fmla="*/ 499 h 1814"/>
              <a:gd name="T54" fmla="*/ 923 w 1862"/>
              <a:gd name="T55" fmla="*/ 0 h 1814"/>
              <a:gd name="T56" fmla="*/ 1198 w 1862"/>
              <a:gd name="T57" fmla="*/ 52 h 1814"/>
              <a:gd name="T58" fmla="*/ 1463 w 1862"/>
              <a:gd name="T59" fmla="*/ 499 h 1814"/>
              <a:gd name="T60" fmla="*/ 1464 w 1862"/>
              <a:gd name="T61" fmla="*/ 598 h 1814"/>
              <a:gd name="T62" fmla="*/ 1487 w 1862"/>
              <a:gd name="T63" fmla="*/ 847 h 1814"/>
              <a:gd name="T64" fmla="*/ 1366 w 1862"/>
              <a:gd name="T65" fmla="*/ 1005 h 1814"/>
              <a:gd name="T66" fmla="*/ 496 w 1862"/>
              <a:gd name="T67" fmla="*/ 1005 h 1814"/>
              <a:gd name="T68" fmla="*/ 459 w 1862"/>
              <a:gd name="T69" fmla="*/ 981 h 1814"/>
              <a:gd name="T70" fmla="*/ 361 w 1862"/>
              <a:gd name="T71" fmla="*/ 758 h 1814"/>
              <a:gd name="T72" fmla="*/ 397 w 1862"/>
              <a:gd name="T73" fmla="*/ 598 h 1814"/>
              <a:gd name="T74" fmla="*/ 1345 w 1862"/>
              <a:gd name="T75" fmla="*/ 610 h 1814"/>
              <a:gd name="T76" fmla="*/ 1200 w 1862"/>
              <a:gd name="T77" fmla="*/ 356 h 1814"/>
              <a:gd name="T78" fmla="*/ 932 w 1862"/>
              <a:gd name="T79" fmla="*/ 395 h 1814"/>
              <a:gd name="T80" fmla="*/ 664 w 1862"/>
              <a:gd name="T81" fmla="*/ 356 h 1814"/>
              <a:gd name="T82" fmla="*/ 517 w 1862"/>
              <a:gd name="T83" fmla="*/ 610 h 1814"/>
              <a:gd name="T84" fmla="*/ 475 w 1862"/>
              <a:gd name="T85" fmla="*/ 627 h 1814"/>
              <a:gd name="T86" fmla="*/ 441 w 1862"/>
              <a:gd name="T87" fmla="*/ 755 h 1814"/>
              <a:gd name="T88" fmla="*/ 511 w 1862"/>
              <a:gd name="T89" fmla="*/ 919 h 1814"/>
              <a:gd name="T90" fmla="*/ 562 w 1862"/>
              <a:gd name="T91" fmla="*/ 945 h 1814"/>
              <a:gd name="T92" fmla="*/ 575 w 1862"/>
              <a:gd name="T93" fmla="*/ 986 h 1814"/>
              <a:gd name="T94" fmla="*/ 1284 w 1862"/>
              <a:gd name="T95" fmla="*/ 996 h 1814"/>
              <a:gd name="T96" fmla="*/ 1300 w 1862"/>
              <a:gd name="T97" fmla="*/ 944 h 1814"/>
              <a:gd name="T98" fmla="*/ 1337 w 1862"/>
              <a:gd name="T99" fmla="*/ 930 h 1814"/>
              <a:gd name="T100" fmla="*/ 1410 w 1862"/>
              <a:gd name="T101" fmla="*/ 824 h 1814"/>
              <a:gd name="T102" fmla="*/ 1395 w 1862"/>
              <a:gd name="T103" fmla="*/ 639 h 1814"/>
              <a:gd name="T104" fmla="*/ 1345 w 1862"/>
              <a:gd name="T105" fmla="*/ 610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62" h="1814">
                <a:moveTo>
                  <a:pt x="844" y="1385"/>
                </a:moveTo>
                <a:cubicBezTo>
                  <a:pt x="825" y="1385"/>
                  <a:pt x="809" y="1394"/>
                  <a:pt x="798" y="1406"/>
                </a:cubicBezTo>
                <a:cubicBezTo>
                  <a:pt x="784" y="1422"/>
                  <a:pt x="781" y="1441"/>
                  <a:pt x="785" y="1462"/>
                </a:cubicBezTo>
                <a:cubicBezTo>
                  <a:pt x="803" y="1559"/>
                  <a:pt x="803" y="1559"/>
                  <a:pt x="803" y="1559"/>
                </a:cubicBezTo>
                <a:cubicBezTo>
                  <a:pt x="806" y="1575"/>
                  <a:pt x="816" y="1589"/>
                  <a:pt x="831" y="1595"/>
                </a:cubicBezTo>
                <a:cubicBezTo>
                  <a:pt x="778" y="1753"/>
                  <a:pt x="778" y="1753"/>
                  <a:pt x="778" y="1753"/>
                </a:cubicBezTo>
                <a:cubicBezTo>
                  <a:pt x="572" y="1289"/>
                  <a:pt x="572" y="1289"/>
                  <a:pt x="572" y="1289"/>
                </a:cubicBezTo>
                <a:cubicBezTo>
                  <a:pt x="164" y="1435"/>
                  <a:pt x="164" y="1435"/>
                  <a:pt x="164" y="1435"/>
                </a:cubicBezTo>
                <a:cubicBezTo>
                  <a:pt x="75" y="1474"/>
                  <a:pt x="0" y="1561"/>
                  <a:pt x="0" y="1666"/>
                </a:cubicBezTo>
                <a:cubicBezTo>
                  <a:pt x="0" y="1706"/>
                  <a:pt x="0" y="1706"/>
                  <a:pt x="0" y="1706"/>
                </a:cubicBezTo>
                <a:cubicBezTo>
                  <a:pt x="0" y="1739"/>
                  <a:pt x="0" y="1739"/>
                  <a:pt x="0" y="1739"/>
                </a:cubicBezTo>
                <a:cubicBezTo>
                  <a:pt x="0" y="1780"/>
                  <a:pt x="33" y="1814"/>
                  <a:pt x="75" y="1814"/>
                </a:cubicBezTo>
                <a:cubicBezTo>
                  <a:pt x="1787" y="1814"/>
                  <a:pt x="1787" y="1814"/>
                  <a:pt x="1787" y="1814"/>
                </a:cubicBezTo>
                <a:cubicBezTo>
                  <a:pt x="1828" y="1814"/>
                  <a:pt x="1862" y="1780"/>
                  <a:pt x="1862" y="1739"/>
                </a:cubicBezTo>
                <a:cubicBezTo>
                  <a:pt x="1862" y="1706"/>
                  <a:pt x="1862" y="1706"/>
                  <a:pt x="1862" y="1706"/>
                </a:cubicBezTo>
                <a:cubicBezTo>
                  <a:pt x="1862" y="1666"/>
                  <a:pt x="1862" y="1666"/>
                  <a:pt x="1862" y="1666"/>
                </a:cubicBezTo>
                <a:cubicBezTo>
                  <a:pt x="1862" y="1561"/>
                  <a:pt x="1787" y="1474"/>
                  <a:pt x="1698" y="1435"/>
                </a:cubicBezTo>
                <a:cubicBezTo>
                  <a:pt x="1289" y="1289"/>
                  <a:pt x="1289" y="1289"/>
                  <a:pt x="1289" y="1289"/>
                </a:cubicBezTo>
                <a:cubicBezTo>
                  <a:pt x="1084" y="1753"/>
                  <a:pt x="1084" y="1753"/>
                  <a:pt x="1084" y="1753"/>
                </a:cubicBezTo>
                <a:cubicBezTo>
                  <a:pt x="1031" y="1595"/>
                  <a:pt x="1031" y="1595"/>
                  <a:pt x="1031" y="1595"/>
                </a:cubicBezTo>
                <a:cubicBezTo>
                  <a:pt x="1045" y="1589"/>
                  <a:pt x="1055" y="1575"/>
                  <a:pt x="1058" y="1559"/>
                </a:cubicBezTo>
                <a:cubicBezTo>
                  <a:pt x="1077" y="1462"/>
                  <a:pt x="1077" y="1462"/>
                  <a:pt x="1077" y="1462"/>
                </a:cubicBezTo>
                <a:cubicBezTo>
                  <a:pt x="1081" y="1441"/>
                  <a:pt x="1078" y="1422"/>
                  <a:pt x="1063" y="1406"/>
                </a:cubicBezTo>
                <a:cubicBezTo>
                  <a:pt x="1052" y="1394"/>
                  <a:pt x="1037" y="1385"/>
                  <a:pt x="1017" y="1385"/>
                </a:cubicBezTo>
                <a:cubicBezTo>
                  <a:pt x="844" y="1385"/>
                  <a:pt x="844" y="1385"/>
                  <a:pt x="844" y="1385"/>
                </a:cubicBezTo>
                <a:close/>
                <a:moveTo>
                  <a:pt x="397" y="598"/>
                </a:moveTo>
                <a:cubicBezTo>
                  <a:pt x="398" y="564"/>
                  <a:pt x="398" y="505"/>
                  <a:pt x="399" y="499"/>
                </a:cubicBezTo>
                <a:cubicBezTo>
                  <a:pt x="434" y="198"/>
                  <a:pt x="583" y="0"/>
                  <a:pt x="923" y="0"/>
                </a:cubicBezTo>
                <a:cubicBezTo>
                  <a:pt x="1031" y="1"/>
                  <a:pt x="1124" y="16"/>
                  <a:pt x="1198" y="52"/>
                </a:cubicBezTo>
                <a:cubicBezTo>
                  <a:pt x="1357" y="130"/>
                  <a:pt x="1438" y="289"/>
                  <a:pt x="1463" y="499"/>
                </a:cubicBezTo>
                <a:cubicBezTo>
                  <a:pt x="1464" y="505"/>
                  <a:pt x="1464" y="564"/>
                  <a:pt x="1464" y="598"/>
                </a:cubicBezTo>
                <a:cubicBezTo>
                  <a:pt x="1509" y="669"/>
                  <a:pt x="1511" y="767"/>
                  <a:pt x="1487" y="847"/>
                </a:cubicBezTo>
                <a:cubicBezTo>
                  <a:pt x="1467" y="911"/>
                  <a:pt x="1427" y="974"/>
                  <a:pt x="1366" y="1005"/>
                </a:cubicBezTo>
                <a:cubicBezTo>
                  <a:pt x="1241" y="1409"/>
                  <a:pt x="619" y="1403"/>
                  <a:pt x="496" y="1005"/>
                </a:cubicBezTo>
                <a:cubicBezTo>
                  <a:pt x="483" y="999"/>
                  <a:pt x="471" y="990"/>
                  <a:pt x="459" y="981"/>
                </a:cubicBezTo>
                <a:cubicBezTo>
                  <a:pt x="395" y="927"/>
                  <a:pt x="364" y="840"/>
                  <a:pt x="361" y="758"/>
                </a:cubicBezTo>
                <a:cubicBezTo>
                  <a:pt x="359" y="705"/>
                  <a:pt x="368" y="644"/>
                  <a:pt x="397" y="598"/>
                </a:cubicBezTo>
                <a:close/>
                <a:moveTo>
                  <a:pt x="1345" y="610"/>
                </a:moveTo>
                <a:cubicBezTo>
                  <a:pt x="1293" y="552"/>
                  <a:pt x="1318" y="390"/>
                  <a:pt x="1200" y="356"/>
                </a:cubicBezTo>
                <a:cubicBezTo>
                  <a:pt x="1108" y="329"/>
                  <a:pt x="1075" y="395"/>
                  <a:pt x="932" y="395"/>
                </a:cubicBezTo>
                <a:cubicBezTo>
                  <a:pt x="788" y="395"/>
                  <a:pt x="756" y="329"/>
                  <a:pt x="664" y="356"/>
                </a:cubicBezTo>
                <a:cubicBezTo>
                  <a:pt x="545" y="390"/>
                  <a:pt x="569" y="552"/>
                  <a:pt x="517" y="610"/>
                </a:cubicBezTo>
                <a:cubicBezTo>
                  <a:pt x="508" y="620"/>
                  <a:pt x="487" y="616"/>
                  <a:pt x="475" y="627"/>
                </a:cubicBezTo>
                <a:cubicBezTo>
                  <a:pt x="445" y="655"/>
                  <a:pt x="439" y="717"/>
                  <a:pt x="441" y="755"/>
                </a:cubicBezTo>
                <a:cubicBezTo>
                  <a:pt x="443" y="815"/>
                  <a:pt x="464" y="880"/>
                  <a:pt x="511" y="919"/>
                </a:cubicBezTo>
                <a:cubicBezTo>
                  <a:pt x="526" y="932"/>
                  <a:pt x="543" y="938"/>
                  <a:pt x="562" y="945"/>
                </a:cubicBezTo>
                <a:cubicBezTo>
                  <a:pt x="566" y="959"/>
                  <a:pt x="570" y="972"/>
                  <a:pt x="575" y="986"/>
                </a:cubicBezTo>
                <a:cubicBezTo>
                  <a:pt x="683" y="1300"/>
                  <a:pt x="1166" y="1308"/>
                  <a:pt x="1284" y="996"/>
                </a:cubicBezTo>
                <a:cubicBezTo>
                  <a:pt x="1290" y="979"/>
                  <a:pt x="1295" y="962"/>
                  <a:pt x="1300" y="944"/>
                </a:cubicBezTo>
                <a:cubicBezTo>
                  <a:pt x="1312" y="940"/>
                  <a:pt x="1325" y="937"/>
                  <a:pt x="1337" y="930"/>
                </a:cubicBezTo>
                <a:cubicBezTo>
                  <a:pt x="1374" y="909"/>
                  <a:pt x="1398" y="863"/>
                  <a:pt x="1410" y="824"/>
                </a:cubicBezTo>
                <a:cubicBezTo>
                  <a:pt x="1427" y="765"/>
                  <a:pt x="1429" y="690"/>
                  <a:pt x="1395" y="639"/>
                </a:cubicBezTo>
                <a:cubicBezTo>
                  <a:pt x="1379" y="615"/>
                  <a:pt x="1357" y="625"/>
                  <a:pt x="1345" y="6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9" name="Freeform 9"/>
          <p:cNvSpPr>
            <a:spLocks noEditPoints="1"/>
          </p:cNvSpPr>
          <p:nvPr/>
        </p:nvSpPr>
        <p:spPr bwMode="auto">
          <a:xfrm>
            <a:off x="6182093" y="2658673"/>
            <a:ext cx="562465" cy="649431"/>
          </a:xfrm>
          <a:custGeom>
            <a:avLst/>
            <a:gdLst>
              <a:gd name="T0" fmla="*/ 808 w 1615"/>
              <a:gd name="T1" fmla="*/ 1453 h 1799"/>
              <a:gd name="T2" fmla="*/ 464 w 1615"/>
              <a:gd name="T3" fmla="*/ 1286 h 1799"/>
              <a:gd name="T4" fmla="*/ 221 w 1615"/>
              <a:gd name="T5" fmla="*/ 1393 h 1799"/>
              <a:gd name="T6" fmla="*/ 0 w 1615"/>
              <a:gd name="T7" fmla="*/ 1649 h 1799"/>
              <a:gd name="T8" fmla="*/ 0 w 1615"/>
              <a:gd name="T9" fmla="*/ 1695 h 1799"/>
              <a:gd name="T10" fmla="*/ 0 w 1615"/>
              <a:gd name="T11" fmla="*/ 1726 h 1799"/>
              <a:gd name="T12" fmla="*/ 73 w 1615"/>
              <a:gd name="T13" fmla="*/ 1799 h 1799"/>
              <a:gd name="T14" fmla="*/ 1543 w 1615"/>
              <a:gd name="T15" fmla="*/ 1799 h 1799"/>
              <a:gd name="T16" fmla="*/ 1615 w 1615"/>
              <a:gd name="T17" fmla="*/ 1726 h 1799"/>
              <a:gd name="T18" fmla="*/ 1615 w 1615"/>
              <a:gd name="T19" fmla="*/ 1695 h 1799"/>
              <a:gd name="T20" fmla="*/ 1615 w 1615"/>
              <a:gd name="T21" fmla="*/ 1649 h 1799"/>
              <a:gd name="T22" fmla="*/ 1395 w 1615"/>
              <a:gd name="T23" fmla="*/ 1393 h 1799"/>
              <a:gd name="T24" fmla="*/ 1151 w 1615"/>
              <a:gd name="T25" fmla="*/ 1286 h 1799"/>
              <a:gd name="T26" fmla="*/ 808 w 1615"/>
              <a:gd name="T27" fmla="*/ 1453 h 1799"/>
              <a:gd name="T28" fmla="*/ 923 w 1615"/>
              <a:gd name="T29" fmla="*/ 894 h 1799"/>
              <a:gd name="T30" fmla="*/ 1014 w 1615"/>
              <a:gd name="T31" fmla="*/ 957 h 1799"/>
              <a:gd name="T32" fmla="*/ 1117 w 1615"/>
              <a:gd name="T33" fmla="*/ 937 h 1799"/>
              <a:gd name="T34" fmla="*/ 1277 w 1615"/>
              <a:gd name="T35" fmla="*/ 842 h 1799"/>
              <a:gd name="T36" fmla="*/ 1277 w 1615"/>
              <a:gd name="T37" fmla="*/ 635 h 1799"/>
              <a:gd name="T38" fmla="*/ 706 w 1615"/>
              <a:gd name="T39" fmla="*/ 360 h 1799"/>
              <a:gd name="T40" fmla="*/ 411 w 1615"/>
              <a:gd name="T41" fmla="*/ 587 h 1799"/>
              <a:gd name="T42" fmla="*/ 353 w 1615"/>
              <a:gd name="T43" fmla="*/ 618 h 1799"/>
              <a:gd name="T44" fmla="*/ 319 w 1615"/>
              <a:gd name="T45" fmla="*/ 746 h 1799"/>
              <a:gd name="T46" fmla="*/ 389 w 1615"/>
              <a:gd name="T47" fmla="*/ 910 h 1799"/>
              <a:gd name="T48" fmla="*/ 440 w 1615"/>
              <a:gd name="T49" fmla="*/ 935 h 1799"/>
              <a:gd name="T50" fmla="*/ 453 w 1615"/>
              <a:gd name="T51" fmla="*/ 976 h 1799"/>
              <a:gd name="T52" fmla="*/ 1152 w 1615"/>
              <a:gd name="T53" fmla="*/ 1009 h 1799"/>
              <a:gd name="T54" fmla="*/ 1009 w 1615"/>
              <a:gd name="T55" fmla="*/ 1036 h 1799"/>
              <a:gd name="T56" fmla="*/ 923 w 1615"/>
              <a:gd name="T57" fmla="*/ 1088 h 1799"/>
              <a:gd name="T58" fmla="*/ 826 w 1615"/>
              <a:gd name="T59" fmla="*/ 991 h 1799"/>
              <a:gd name="T60" fmla="*/ 923 w 1615"/>
              <a:gd name="T61" fmla="*/ 894 h 1799"/>
              <a:gd name="T62" fmla="*/ 262 w 1615"/>
              <a:gd name="T63" fmla="*/ 614 h 1799"/>
              <a:gd name="T64" fmla="*/ 266 w 1615"/>
              <a:gd name="T65" fmla="*/ 483 h 1799"/>
              <a:gd name="T66" fmla="*/ 334 w 1615"/>
              <a:gd name="T67" fmla="*/ 292 h 1799"/>
              <a:gd name="T68" fmla="*/ 660 w 1615"/>
              <a:gd name="T69" fmla="*/ 34 h 1799"/>
              <a:gd name="T70" fmla="*/ 1024 w 1615"/>
              <a:gd name="T71" fmla="*/ 62 h 1799"/>
              <a:gd name="T72" fmla="*/ 1347 w 1615"/>
              <a:gd name="T73" fmla="*/ 509 h 1799"/>
              <a:gd name="T74" fmla="*/ 1353 w 1615"/>
              <a:gd name="T75" fmla="*/ 607 h 1799"/>
              <a:gd name="T76" fmla="*/ 1354 w 1615"/>
              <a:gd name="T77" fmla="*/ 866 h 1799"/>
              <a:gd name="T78" fmla="*/ 1373 w 1615"/>
              <a:gd name="T79" fmla="*/ 1227 h 1799"/>
              <a:gd name="T80" fmla="*/ 1064 w 1615"/>
              <a:gd name="T81" fmla="*/ 1227 h 1799"/>
              <a:gd name="T82" fmla="*/ 556 w 1615"/>
              <a:gd name="T83" fmla="*/ 1228 h 1799"/>
              <a:gd name="T84" fmla="*/ 245 w 1615"/>
              <a:gd name="T85" fmla="*/ 1228 h 1799"/>
              <a:gd name="T86" fmla="*/ 264 w 1615"/>
              <a:gd name="T87" fmla="*/ 867 h 1799"/>
              <a:gd name="T88" fmla="*/ 239 w 1615"/>
              <a:gd name="T89" fmla="*/ 748 h 1799"/>
              <a:gd name="T90" fmla="*/ 262 w 1615"/>
              <a:gd name="T91" fmla="*/ 614 h 1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15" h="1799">
                <a:moveTo>
                  <a:pt x="808" y="1453"/>
                </a:moveTo>
                <a:cubicBezTo>
                  <a:pt x="656" y="1453"/>
                  <a:pt x="525" y="1384"/>
                  <a:pt x="464" y="1286"/>
                </a:cubicBezTo>
                <a:cubicBezTo>
                  <a:pt x="221" y="1393"/>
                  <a:pt x="221" y="1393"/>
                  <a:pt x="221" y="1393"/>
                </a:cubicBezTo>
                <a:cubicBezTo>
                  <a:pt x="124" y="1436"/>
                  <a:pt x="0" y="1530"/>
                  <a:pt x="0" y="1649"/>
                </a:cubicBezTo>
                <a:cubicBezTo>
                  <a:pt x="0" y="1695"/>
                  <a:pt x="0" y="1695"/>
                  <a:pt x="0" y="1695"/>
                </a:cubicBezTo>
                <a:cubicBezTo>
                  <a:pt x="0" y="1726"/>
                  <a:pt x="0" y="1726"/>
                  <a:pt x="0" y="1726"/>
                </a:cubicBezTo>
                <a:cubicBezTo>
                  <a:pt x="0" y="1766"/>
                  <a:pt x="33" y="1799"/>
                  <a:pt x="73" y="1799"/>
                </a:cubicBezTo>
                <a:cubicBezTo>
                  <a:pt x="1543" y="1799"/>
                  <a:pt x="1543" y="1799"/>
                  <a:pt x="1543" y="1799"/>
                </a:cubicBezTo>
                <a:cubicBezTo>
                  <a:pt x="1582" y="1799"/>
                  <a:pt x="1615" y="1766"/>
                  <a:pt x="1615" y="1726"/>
                </a:cubicBezTo>
                <a:cubicBezTo>
                  <a:pt x="1615" y="1695"/>
                  <a:pt x="1615" y="1695"/>
                  <a:pt x="1615" y="1695"/>
                </a:cubicBezTo>
                <a:cubicBezTo>
                  <a:pt x="1615" y="1649"/>
                  <a:pt x="1615" y="1649"/>
                  <a:pt x="1615" y="1649"/>
                </a:cubicBezTo>
                <a:cubicBezTo>
                  <a:pt x="1615" y="1530"/>
                  <a:pt x="1492" y="1436"/>
                  <a:pt x="1395" y="1393"/>
                </a:cubicBezTo>
                <a:cubicBezTo>
                  <a:pt x="1151" y="1286"/>
                  <a:pt x="1151" y="1286"/>
                  <a:pt x="1151" y="1286"/>
                </a:cubicBezTo>
                <a:cubicBezTo>
                  <a:pt x="1090" y="1384"/>
                  <a:pt x="959" y="1453"/>
                  <a:pt x="808" y="1453"/>
                </a:cubicBezTo>
                <a:close/>
                <a:moveTo>
                  <a:pt x="923" y="894"/>
                </a:moveTo>
                <a:cubicBezTo>
                  <a:pt x="965" y="894"/>
                  <a:pt x="1000" y="920"/>
                  <a:pt x="1014" y="957"/>
                </a:cubicBezTo>
                <a:cubicBezTo>
                  <a:pt x="1049" y="955"/>
                  <a:pt x="1084" y="948"/>
                  <a:pt x="1117" y="937"/>
                </a:cubicBezTo>
                <a:cubicBezTo>
                  <a:pt x="1177" y="918"/>
                  <a:pt x="1232" y="886"/>
                  <a:pt x="1277" y="842"/>
                </a:cubicBezTo>
                <a:cubicBezTo>
                  <a:pt x="1304" y="780"/>
                  <a:pt x="1312" y="696"/>
                  <a:pt x="1277" y="635"/>
                </a:cubicBezTo>
                <a:cubicBezTo>
                  <a:pt x="1029" y="656"/>
                  <a:pt x="779" y="462"/>
                  <a:pt x="706" y="360"/>
                </a:cubicBezTo>
                <a:cubicBezTo>
                  <a:pt x="502" y="378"/>
                  <a:pt x="513" y="522"/>
                  <a:pt x="411" y="587"/>
                </a:cubicBezTo>
                <a:cubicBezTo>
                  <a:pt x="394" y="598"/>
                  <a:pt x="367" y="605"/>
                  <a:pt x="353" y="618"/>
                </a:cubicBezTo>
                <a:cubicBezTo>
                  <a:pt x="323" y="645"/>
                  <a:pt x="317" y="707"/>
                  <a:pt x="319" y="746"/>
                </a:cubicBezTo>
                <a:cubicBezTo>
                  <a:pt x="321" y="806"/>
                  <a:pt x="342" y="871"/>
                  <a:pt x="389" y="910"/>
                </a:cubicBezTo>
                <a:cubicBezTo>
                  <a:pt x="404" y="923"/>
                  <a:pt x="422" y="929"/>
                  <a:pt x="440" y="935"/>
                </a:cubicBezTo>
                <a:cubicBezTo>
                  <a:pt x="444" y="949"/>
                  <a:pt x="448" y="963"/>
                  <a:pt x="453" y="976"/>
                </a:cubicBezTo>
                <a:cubicBezTo>
                  <a:pt x="559" y="1283"/>
                  <a:pt x="1020" y="1298"/>
                  <a:pt x="1152" y="1009"/>
                </a:cubicBezTo>
                <a:cubicBezTo>
                  <a:pt x="1106" y="1025"/>
                  <a:pt x="1058" y="1034"/>
                  <a:pt x="1009" y="1036"/>
                </a:cubicBezTo>
                <a:cubicBezTo>
                  <a:pt x="993" y="1067"/>
                  <a:pt x="960" y="1088"/>
                  <a:pt x="923" y="1088"/>
                </a:cubicBezTo>
                <a:cubicBezTo>
                  <a:pt x="870" y="1088"/>
                  <a:pt x="826" y="1044"/>
                  <a:pt x="826" y="991"/>
                </a:cubicBezTo>
                <a:cubicBezTo>
                  <a:pt x="826" y="937"/>
                  <a:pt x="870" y="894"/>
                  <a:pt x="923" y="894"/>
                </a:cubicBezTo>
                <a:close/>
                <a:moveTo>
                  <a:pt x="262" y="614"/>
                </a:moveTo>
                <a:cubicBezTo>
                  <a:pt x="261" y="580"/>
                  <a:pt x="259" y="525"/>
                  <a:pt x="266" y="483"/>
                </a:cubicBezTo>
                <a:cubicBezTo>
                  <a:pt x="278" y="416"/>
                  <a:pt x="300" y="351"/>
                  <a:pt x="334" y="292"/>
                </a:cubicBezTo>
                <a:cubicBezTo>
                  <a:pt x="405" y="168"/>
                  <a:pt x="522" y="74"/>
                  <a:pt x="660" y="34"/>
                </a:cubicBezTo>
                <a:cubicBezTo>
                  <a:pt x="780" y="0"/>
                  <a:pt x="910" y="10"/>
                  <a:pt x="1024" y="62"/>
                </a:cubicBezTo>
                <a:cubicBezTo>
                  <a:pt x="1196" y="140"/>
                  <a:pt x="1322" y="308"/>
                  <a:pt x="1347" y="509"/>
                </a:cubicBezTo>
                <a:cubicBezTo>
                  <a:pt x="1348" y="515"/>
                  <a:pt x="1351" y="577"/>
                  <a:pt x="1353" y="607"/>
                </a:cubicBezTo>
                <a:cubicBezTo>
                  <a:pt x="1392" y="685"/>
                  <a:pt x="1387" y="787"/>
                  <a:pt x="1354" y="866"/>
                </a:cubicBezTo>
                <a:cubicBezTo>
                  <a:pt x="1373" y="1227"/>
                  <a:pt x="1373" y="1227"/>
                  <a:pt x="1373" y="1227"/>
                </a:cubicBezTo>
                <a:cubicBezTo>
                  <a:pt x="1064" y="1227"/>
                  <a:pt x="1064" y="1227"/>
                  <a:pt x="1064" y="1227"/>
                </a:cubicBezTo>
                <a:cubicBezTo>
                  <a:pt x="913" y="1320"/>
                  <a:pt x="708" y="1319"/>
                  <a:pt x="556" y="1228"/>
                </a:cubicBezTo>
                <a:cubicBezTo>
                  <a:pt x="245" y="1228"/>
                  <a:pt x="245" y="1228"/>
                  <a:pt x="245" y="1228"/>
                </a:cubicBezTo>
                <a:cubicBezTo>
                  <a:pt x="264" y="867"/>
                  <a:pt x="264" y="867"/>
                  <a:pt x="264" y="867"/>
                </a:cubicBezTo>
                <a:cubicBezTo>
                  <a:pt x="248" y="829"/>
                  <a:pt x="240" y="788"/>
                  <a:pt x="239" y="748"/>
                </a:cubicBezTo>
                <a:cubicBezTo>
                  <a:pt x="237" y="705"/>
                  <a:pt x="243" y="656"/>
                  <a:pt x="262" y="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" name="Freeform 13"/>
          <p:cNvSpPr>
            <a:spLocks noEditPoints="1"/>
          </p:cNvSpPr>
          <p:nvPr/>
        </p:nvSpPr>
        <p:spPr bwMode="auto">
          <a:xfrm>
            <a:off x="6398557" y="3913668"/>
            <a:ext cx="487677" cy="566682"/>
          </a:xfrm>
          <a:custGeom>
            <a:avLst/>
            <a:gdLst>
              <a:gd name="T0" fmla="*/ 518 w 1733"/>
              <a:gd name="T1" fmla="*/ 1414 h 1943"/>
              <a:gd name="T2" fmla="*/ 0 w 1733"/>
              <a:gd name="T3" fmla="*/ 1795 h 1943"/>
              <a:gd name="T4" fmla="*/ 75 w 1733"/>
              <a:gd name="T5" fmla="*/ 1943 h 1943"/>
              <a:gd name="T6" fmla="*/ 1733 w 1733"/>
              <a:gd name="T7" fmla="*/ 1868 h 1943"/>
              <a:gd name="T8" fmla="*/ 1497 w 1733"/>
              <a:gd name="T9" fmla="*/ 1527 h 1943"/>
              <a:gd name="T10" fmla="*/ 867 w 1733"/>
              <a:gd name="T11" fmla="*/ 1589 h 1943"/>
              <a:gd name="T12" fmla="*/ 917 w 1733"/>
              <a:gd name="T13" fmla="*/ 806 h 1943"/>
              <a:gd name="T14" fmla="*/ 998 w 1733"/>
              <a:gd name="T15" fmla="*/ 728 h 1943"/>
              <a:gd name="T16" fmla="*/ 1238 w 1733"/>
              <a:gd name="T17" fmla="*/ 751 h 1943"/>
              <a:gd name="T18" fmla="*/ 1261 w 1733"/>
              <a:gd name="T19" fmla="*/ 851 h 1943"/>
              <a:gd name="T20" fmla="*/ 1132 w 1733"/>
              <a:gd name="T21" fmla="*/ 982 h 1943"/>
              <a:gd name="T22" fmla="*/ 952 w 1733"/>
              <a:gd name="T23" fmla="*/ 947 h 1943"/>
              <a:gd name="T24" fmla="*/ 829 w 1733"/>
              <a:gd name="T25" fmla="*/ 869 h 1943"/>
              <a:gd name="T26" fmla="*/ 710 w 1733"/>
              <a:gd name="T27" fmla="*/ 982 h 1943"/>
              <a:gd name="T28" fmla="*/ 523 w 1733"/>
              <a:gd name="T29" fmla="*/ 944 h 1943"/>
              <a:gd name="T30" fmla="*/ 485 w 1733"/>
              <a:gd name="T31" fmla="*/ 810 h 1943"/>
              <a:gd name="T32" fmla="*/ 568 w 1733"/>
              <a:gd name="T33" fmla="*/ 728 h 1943"/>
              <a:gd name="T34" fmla="*/ 806 w 1733"/>
              <a:gd name="T35" fmla="*/ 751 h 1943"/>
              <a:gd name="T36" fmla="*/ 499 w 1733"/>
              <a:gd name="T37" fmla="*/ 1078 h 1943"/>
              <a:gd name="T38" fmla="*/ 1221 w 1733"/>
              <a:gd name="T39" fmla="*/ 1129 h 1943"/>
              <a:gd name="T40" fmla="*/ 1274 w 1733"/>
              <a:gd name="T41" fmla="*/ 1063 h 1943"/>
              <a:gd name="T42" fmla="*/ 1332 w 1733"/>
              <a:gd name="T43" fmla="*/ 772 h 1943"/>
              <a:gd name="T44" fmla="*/ 1286 w 1733"/>
              <a:gd name="T45" fmla="*/ 715 h 1943"/>
              <a:gd name="T46" fmla="*/ 458 w 1733"/>
              <a:gd name="T47" fmla="*/ 741 h 1943"/>
              <a:gd name="T48" fmla="*/ 378 w 1733"/>
              <a:gd name="T49" fmla="*/ 888 h 1943"/>
              <a:gd name="T50" fmla="*/ 499 w 1733"/>
              <a:gd name="T51" fmla="*/ 1078 h 1943"/>
              <a:gd name="T52" fmla="*/ 396 w 1733"/>
              <a:gd name="T53" fmla="*/ 1114 h 1943"/>
              <a:gd name="T54" fmla="*/ 336 w 1733"/>
              <a:gd name="T55" fmla="*/ 729 h 1943"/>
              <a:gd name="T56" fmla="*/ 1401 w 1733"/>
              <a:gd name="T57" fmla="*/ 597 h 1943"/>
              <a:gd name="T58" fmla="*/ 1424 w 1733"/>
              <a:gd name="T59" fmla="*/ 980 h 1943"/>
              <a:gd name="T60" fmla="*/ 433 w 1733"/>
              <a:gd name="T61" fmla="*/ 1139 h 1943"/>
              <a:gd name="T62" fmla="*/ 1179 w 1733"/>
              <a:gd name="T63" fmla="*/ 791 h 1943"/>
              <a:gd name="T64" fmla="*/ 1198 w 1733"/>
              <a:gd name="T65" fmla="*/ 852 h 1943"/>
              <a:gd name="T66" fmla="*/ 1036 w 1733"/>
              <a:gd name="T67" fmla="*/ 918 h 1943"/>
              <a:gd name="T68" fmla="*/ 980 w 1733"/>
              <a:gd name="T69" fmla="*/ 809 h 1943"/>
              <a:gd name="T70" fmla="*/ 748 w 1733"/>
              <a:gd name="T71" fmla="*/ 791 h 1943"/>
              <a:gd name="T72" fmla="*/ 549 w 1733"/>
              <a:gd name="T73" fmla="*/ 809 h 1943"/>
              <a:gd name="T74" fmla="*/ 615 w 1733"/>
              <a:gd name="T75" fmla="*/ 918 h 1943"/>
              <a:gd name="T76" fmla="*/ 766 w 1733"/>
              <a:gd name="T77" fmla="*/ 862 h 1943"/>
              <a:gd name="T78" fmla="*/ 748 w 1733"/>
              <a:gd name="T79" fmla="*/ 791 h 1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33" h="1943">
                <a:moveTo>
                  <a:pt x="867" y="1589"/>
                </a:moveTo>
                <a:cubicBezTo>
                  <a:pt x="711" y="1589"/>
                  <a:pt x="577" y="1517"/>
                  <a:pt x="518" y="1414"/>
                </a:cubicBezTo>
                <a:cubicBezTo>
                  <a:pt x="236" y="1527"/>
                  <a:pt x="236" y="1527"/>
                  <a:pt x="236" y="1527"/>
                </a:cubicBezTo>
                <a:cubicBezTo>
                  <a:pt x="132" y="1569"/>
                  <a:pt x="0" y="1669"/>
                  <a:pt x="0" y="1795"/>
                </a:cubicBezTo>
                <a:cubicBezTo>
                  <a:pt x="0" y="1868"/>
                  <a:pt x="0" y="1868"/>
                  <a:pt x="0" y="1868"/>
                </a:cubicBezTo>
                <a:cubicBezTo>
                  <a:pt x="0" y="1909"/>
                  <a:pt x="34" y="1943"/>
                  <a:pt x="75" y="1943"/>
                </a:cubicBezTo>
                <a:cubicBezTo>
                  <a:pt x="603" y="1943"/>
                  <a:pt x="1131" y="1943"/>
                  <a:pt x="1658" y="1943"/>
                </a:cubicBezTo>
                <a:cubicBezTo>
                  <a:pt x="1700" y="1943"/>
                  <a:pt x="1733" y="1909"/>
                  <a:pt x="1733" y="1868"/>
                </a:cubicBezTo>
                <a:cubicBezTo>
                  <a:pt x="1733" y="1795"/>
                  <a:pt x="1733" y="1795"/>
                  <a:pt x="1733" y="1795"/>
                </a:cubicBezTo>
                <a:cubicBezTo>
                  <a:pt x="1733" y="1669"/>
                  <a:pt x="1601" y="1569"/>
                  <a:pt x="1497" y="1527"/>
                </a:cubicBezTo>
                <a:cubicBezTo>
                  <a:pt x="1215" y="1414"/>
                  <a:pt x="1215" y="1414"/>
                  <a:pt x="1215" y="1414"/>
                </a:cubicBezTo>
                <a:cubicBezTo>
                  <a:pt x="1156" y="1517"/>
                  <a:pt x="1022" y="1589"/>
                  <a:pt x="867" y="1589"/>
                </a:cubicBezTo>
                <a:close/>
                <a:moveTo>
                  <a:pt x="829" y="806"/>
                </a:moveTo>
                <a:cubicBezTo>
                  <a:pt x="917" y="806"/>
                  <a:pt x="917" y="806"/>
                  <a:pt x="917" y="806"/>
                </a:cubicBezTo>
                <a:cubicBezTo>
                  <a:pt x="917" y="785"/>
                  <a:pt x="926" y="765"/>
                  <a:pt x="940" y="751"/>
                </a:cubicBezTo>
                <a:cubicBezTo>
                  <a:pt x="956" y="736"/>
                  <a:pt x="977" y="728"/>
                  <a:pt x="998" y="728"/>
                </a:cubicBezTo>
                <a:cubicBezTo>
                  <a:pt x="1179" y="728"/>
                  <a:pt x="1179" y="728"/>
                  <a:pt x="1179" y="728"/>
                </a:cubicBezTo>
                <a:cubicBezTo>
                  <a:pt x="1201" y="728"/>
                  <a:pt x="1222" y="735"/>
                  <a:pt x="1238" y="751"/>
                </a:cubicBezTo>
                <a:cubicBezTo>
                  <a:pt x="1253" y="767"/>
                  <a:pt x="1261" y="788"/>
                  <a:pt x="1261" y="810"/>
                </a:cubicBezTo>
                <a:cubicBezTo>
                  <a:pt x="1261" y="851"/>
                  <a:pt x="1261" y="851"/>
                  <a:pt x="1261" y="851"/>
                </a:cubicBezTo>
                <a:cubicBezTo>
                  <a:pt x="1261" y="886"/>
                  <a:pt x="1249" y="919"/>
                  <a:pt x="1224" y="944"/>
                </a:cubicBezTo>
                <a:cubicBezTo>
                  <a:pt x="1199" y="969"/>
                  <a:pt x="1166" y="982"/>
                  <a:pt x="1132" y="982"/>
                </a:cubicBezTo>
                <a:cubicBezTo>
                  <a:pt x="1036" y="982"/>
                  <a:pt x="1036" y="982"/>
                  <a:pt x="1036" y="982"/>
                </a:cubicBezTo>
                <a:cubicBezTo>
                  <a:pt x="1005" y="982"/>
                  <a:pt x="974" y="970"/>
                  <a:pt x="952" y="947"/>
                </a:cubicBezTo>
                <a:cubicBezTo>
                  <a:pt x="931" y="927"/>
                  <a:pt x="919" y="900"/>
                  <a:pt x="917" y="869"/>
                </a:cubicBezTo>
                <a:cubicBezTo>
                  <a:pt x="829" y="869"/>
                  <a:pt x="829" y="869"/>
                  <a:pt x="829" y="869"/>
                </a:cubicBezTo>
                <a:cubicBezTo>
                  <a:pt x="828" y="900"/>
                  <a:pt x="815" y="927"/>
                  <a:pt x="795" y="947"/>
                </a:cubicBezTo>
                <a:cubicBezTo>
                  <a:pt x="772" y="970"/>
                  <a:pt x="742" y="982"/>
                  <a:pt x="710" y="982"/>
                </a:cubicBezTo>
                <a:cubicBezTo>
                  <a:pt x="615" y="982"/>
                  <a:pt x="615" y="982"/>
                  <a:pt x="615" y="982"/>
                </a:cubicBezTo>
                <a:cubicBezTo>
                  <a:pt x="580" y="982"/>
                  <a:pt x="547" y="969"/>
                  <a:pt x="523" y="944"/>
                </a:cubicBezTo>
                <a:cubicBezTo>
                  <a:pt x="498" y="919"/>
                  <a:pt x="485" y="886"/>
                  <a:pt x="485" y="852"/>
                </a:cubicBezTo>
                <a:cubicBezTo>
                  <a:pt x="485" y="810"/>
                  <a:pt x="485" y="810"/>
                  <a:pt x="485" y="810"/>
                </a:cubicBezTo>
                <a:cubicBezTo>
                  <a:pt x="485" y="788"/>
                  <a:pt x="493" y="767"/>
                  <a:pt x="509" y="751"/>
                </a:cubicBezTo>
                <a:cubicBezTo>
                  <a:pt x="525" y="735"/>
                  <a:pt x="546" y="728"/>
                  <a:pt x="568" y="728"/>
                </a:cubicBezTo>
                <a:cubicBezTo>
                  <a:pt x="748" y="728"/>
                  <a:pt x="748" y="728"/>
                  <a:pt x="748" y="728"/>
                </a:cubicBezTo>
                <a:cubicBezTo>
                  <a:pt x="769" y="728"/>
                  <a:pt x="790" y="735"/>
                  <a:pt x="806" y="751"/>
                </a:cubicBezTo>
                <a:cubicBezTo>
                  <a:pt x="820" y="765"/>
                  <a:pt x="829" y="785"/>
                  <a:pt x="829" y="806"/>
                </a:cubicBezTo>
                <a:close/>
                <a:moveTo>
                  <a:pt x="499" y="1078"/>
                </a:moveTo>
                <a:cubicBezTo>
                  <a:pt x="503" y="1092"/>
                  <a:pt x="507" y="1106"/>
                  <a:pt x="512" y="1119"/>
                </a:cubicBezTo>
                <a:cubicBezTo>
                  <a:pt x="620" y="1434"/>
                  <a:pt x="1103" y="1442"/>
                  <a:pt x="1221" y="1129"/>
                </a:cubicBezTo>
                <a:cubicBezTo>
                  <a:pt x="1227" y="1112"/>
                  <a:pt x="1232" y="1095"/>
                  <a:pt x="1237" y="1077"/>
                </a:cubicBezTo>
                <a:cubicBezTo>
                  <a:pt x="1249" y="1073"/>
                  <a:pt x="1262" y="1070"/>
                  <a:pt x="1274" y="1063"/>
                </a:cubicBezTo>
                <a:cubicBezTo>
                  <a:pt x="1311" y="1042"/>
                  <a:pt x="1335" y="996"/>
                  <a:pt x="1347" y="957"/>
                </a:cubicBezTo>
                <a:cubicBezTo>
                  <a:pt x="1364" y="898"/>
                  <a:pt x="1366" y="823"/>
                  <a:pt x="1332" y="772"/>
                </a:cubicBezTo>
                <a:cubicBezTo>
                  <a:pt x="1319" y="753"/>
                  <a:pt x="1307" y="750"/>
                  <a:pt x="1287" y="742"/>
                </a:cubicBezTo>
                <a:cubicBezTo>
                  <a:pt x="1287" y="733"/>
                  <a:pt x="1286" y="724"/>
                  <a:pt x="1286" y="715"/>
                </a:cubicBezTo>
                <a:cubicBezTo>
                  <a:pt x="843" y="625"/>
                  <a:pt x="892" y="444"/>
                  <a:pt x="715" y="440"/>
                </a:cubicBezTo>
                <a:cubicBezTo>
                  <a:pt x="481" y="434"/>
                  <a:pt x="518" y="673"/>
                  <a:pt x="458" y="741"/>
                </a:cubicBezTo>
                <a:cubicBezTo>
                  <a:pt x="455" y="744"/>
                  <a:pt x="445" y="747"/>
                  <a:pt x="432" y="748"/>
                </a:cubicBezTo>
                <a:cubicBezTo>
                  <a:pt x="382" y="771"/>
                  <a:pt x="376" y="840"/>
                  <a:pt x="378" y="888"/>
                </a:cubicBezTo>
                <a:cubicBezTo>
                  <a:pt x="380" y="948"/>
                  <a:pt x="401" y="1013"/>
                  <a:pt x="448" y="1053"/>
                </a:cubicBezTo>
                <a:cubicBezTo>
                  <a:pt x="463" y="1066"/>
                  <a:pt x="481" y="1071"/>
                  <a:pt x="499" y="1078"/>
                </a:cubicBezTo>
                <a:close/>
                <a:moveTo>
                  <a:pt x="433" y="1139"/>
                </a:moveTo>
                <a:cubicBezTo>
                  <a:pt x="420" y="1132"/>
                  <a:pt x="408" y="1123"/>
                  <a:pt x="396" y="1114"/>
                </a:cubicBezTo>
                <a:cubicBezTo>
                  <a:pt x="332" y="1060"/>
                  <a:pt x="301" y="974"/>
                  <a:pt x="298" y="891"/>
                </a:cubicBezTo>
                <a:cubicBezTo>
                  <a:pt x="296" y="837"/>
                  <a:pt x="305" y="775"/>
                  <a:pt x="336" y="729"/>
                </a:cubicBezTo>
                <a:cubicBezTo>
                  <a:pt x="314" y="519"/>
                  <a:pt x="367" y="210"/>
                  <a:pt x="636" y="178"/>
                </a:cubicBezTo>
                <a:cubicBezTo>
                  <a:pt x="950" y="0"/>
                  <a:pt x="1380" y="182"/>
                  <a:pt x="1401" y="597"/>
                </a:cubicBezTo>
                <a:cubicBezTo>
                  <a:pt x="1403" y="643"/>
                  <a:pt x="1404" y="689"/>
                  <a:pt x="1404" y="735"/>
                </a:cubicBezTo>
                <a:cubicBezTo>
                  <a:pt x="1446" y="806"/>
                  <a:pt x="1447" y="902"/>
                  <a:pt x="1424" y="980"/>
                </a:cubicBezTo>
                <a:cubicBezTo>
                  <a:pt x="1405" y="1044"/>
                  <a:pt x="1364" y="1108"/>
                  <a:pt x="1303" y="1139"/>
                </a:cubicBezTo>
                <a:cubicBezTo>
                  <a:pt x="1178" y="1542"/>
                  <a:pt x="556" y="1537"/>
                  <a:pt x="433" y="1139"/>
                </a:cubicBezTo>
                <a:close/>
                <a:moveTo>
                  <a:pt x="999" y="791"/>
                </a:moveTo>
                <a:cubicBezTo>
                  <a:pt x="1179" y="791"/>
                  <a:pt x="1179" y="791"/>
                  <a:pt x="1179" y="791"/>
                </a:cubicBezTo>
                <a:cubicBezTo>
                  <a:pt x="1190" y="791"/>
                  <a:pt x="1198" y="798"/>
                  <a:pt x="1198" y="810"/>
                </a:cubicBezTo>
                <a:cubicBezTo>
                  <a:pt x="1198" y="852"/>
                  <a:pt x="1198" y="852"/>
                  <a:pt x="1198" y="852"/>
                </a:cubicBezTo>
                <a:cubicBezTo>
                  <a:pt x="1198" y="889"/>
                  <a:pt x="1170" y="918"/>
                  <a:pt x="1132" y="918"/>
                </a:cubicBezTo>
                <a:cubicBezTo>
                  <a:pt x="1036" y="918"/>
                  <a:pt x="1036" y="918"/>
                  <a:pt x="1036" y="918"/>
                </a:cubicBezTo>
                <a:cubicBezTo>
                  <a:pt x="1004" y="918"/>
                  <a:pt x="980" y="894"/>
                  <a:pt x="980" y="861"/>
                </a:cubicBezTo>
                <a:cubicBezTo>
                  <a:pt x="980" y="809"/>
                  <a:pt x="980" y="809"/>
                  <a:pt x="980" y="809"/>
                </a:cubicBezTo>
                <a:cubicBezTo>
                  <a:pt x="980" y="799"/>
                  <a:pt x="986" y="791"/>
                  <a:pt x="999" y="791"/>
                </a:cubicBezTo>
                <a:close/>
                <a:moveTo>
                  <a:pt x="748" y="791"/>
                </a:moveTo>
                <a:cubicBezTo>
                  <a:pt x="567" y="791"/>
                  <a:pt x="567" y="791"/>
                  <a:pt x="567" y="791"/>
                </a:cubicBezTo>
                <a:cubicBezTo>
                  <a:pt x="555" y="791"/>
                  <a:pt x="549" y="798"/>
                  <a:pt x="549" y="809"/>
                </a:cubicBezTo>
                <a:cubicBezTo>
                  <a:pt x="549" y="852"/>
                  <a:pt x="549" y="852"/>
                  <a:pt x="549" y="852"/>
                </a:cubicBezTo>
                <a:cubicBezTo>
                  <a:pt x="549" y="890"/>
                  <a:pt x="577" y="918"/>
                  <a:pt x="615" y="918"/>
                </a:cubicBezTo>
                <a:cubicBezTo>
                  <a:pt x="709" y="918"/>
                  <a:pt x="709" y="918"/>
                  <a:pt x="709" y="918"/>
                </a:cubicBezTo>
                <a:cubicBezTo>
                  <a:pt x="742" y="918"/>
                  <a:pt x="766" y="894"/>
                  <a:pt x="766" y="862"/>
                </a:cubicBezTo>
                <a:cubicBezTo>
                  <a:pt x="766" y="809"/>
                  <a:pt x="766" y="809"/>
                  <a:pt x="766" y="809"/>
                </a:cubicBezTo>
                <a:cubicBezTo>
                  <a:pt x="766" y="799"/>
                  <a:pt x="760" y="791"/>
                  <a:pt x="748" y="7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7" name="Freeform 17"/>
          <p:cNvSpPr>
            <a:spLocks noEditPoints="1"/>
          </p:cNvSpPr>
          <p:nvPr/>
        </p:nvSpPr>
        <p:spPr bwMode="auto">
          <a:xfrm>
            <a:off x="5827383" y="4516550"/>
            <a:ext cx="383559" cy="494306"/>
          </a:xfrm>
          <a:custGeom>
            <a:avLst/>
            <a:gdLst>
              <a:gd name="T0" fmla="*/ 464 w 1614"/>
              <a:gd name="T1" fmla="*/ 1496 h 2008"/>
              <a:gd name="T2" fmla="*/ 0 w 1614"/>
              <a:gd name="T3" fmla="*/ 1859 h 2008"/>
              <a:gd name="T4" fmla="*/ 0 w 1614"/>
              <a:gd name="T5" fmla="*/ 1936 h 2008"/>
              <a:gd name="T6" fmla="*/ 1542 w 1614"/>
              <a:gd name="T7" fmla="*/ 2008 h 2008"/>
              <a:gd name="T8" fmla="*/ 1614 w 1614"/>
              <a:gd name="T9" fmla="*/ 1904 h 2008"/>
              <a:gd name="T10" fmla="*/ 1394 w 1614"/>
              <a:gd name="T11" fmla="*/ 1603 h 2008"/>
              <a:gd name="T12" fmla="*/ 807 w 1614"/>
              <a:gd name="T13" fmla="*/ 1662 h 2008"/>
              <a:gd name="T14" fmla="*/ 672 w 1614"/>
              <a:gd name="T15" fmla="*/ 808 h 2008"/>
              <a:gd name="T16" fmla="*/ 843 w 1614"/>
              <a:gd name="T17" fmla="*/ 900 h 2008"/>
              <a:gd name="T18" fmla="*/ 1042 w 1614"/>
              <a:gd name="T19" fmla="*/ 808 h 2008"/>
              <a:gd name="T20" fmla="*/ 389 w 1614"/>
              <a:gd name="T21" fmla="*/ 808 h 2008"/>
              <a:gd name="T22" fmla="*/ 388 w 1614"/>
              <a:gd name="T23" fmla="*/ 808 h 2008"/>
              <a:gd name="T24" fmla="*/ 318 w 1614"/>
              <a:gd name="T25" fmla="*/ 955 h 2008"/>
              <a:gd name="T26" fmla="*/ 440 w 1614"/>
              <a:gd name="T27" fmla="*/ 1145 h 2008"/>
              <a:gd name="T28" fmla="*/ 1161 w 1614"/>
              <a:gd name="T29" fmla="*/ 1196 h 2008"/>
              <a:gd name="T30" fmla="*/ 1287 w 1614"/>
              <a:gd name="T31" fmla="*/ 1024 h 2008"/>
              <a:gd name="T32" fmla="*/ 1181 w 1614"/>
              <a:gd name="T33" fmla="*/ 843 h 2008"/>
              <a:gd name="T34" fmla="*/ 1207 w 1614"/>
              <a:gd name="T35" fmla="*/ 935 h 2008"/>
              <a:gd name="T36" fmla="*/ 851 w 1614"/>
              <a:gd name="T37" fmla="*/ 997 h 2008"/>
              <a:gd name="T38" fmla="*/ 757 w 1614"/>
              <a:gd name="T39" fmla="*/ 1014 h 2008"/>
              <a:gd name="T40" fmla="*/ 410 w 1614"/>
              <a:gd name="T41" fmla="*/ 911 h 2008"/>
              <a:gd name="T42" fmla="*/ 938 w 1614"/>
              <a:gd name="T43" fmla="*/ 877 h 2008"/>
              <a:gd name="T44" fmla="*/ 1139 w 1614"/>
              <a:gd name="T45" fmla="*/ 903 h 2008"/>
              <a:gd name="T46" fmla="*/ 911 w 1614"/>
              <a:gd name="T47" fmla="*/ 945 h 2008"/>
              <a:gd name="T48" fmla="*/ 938 w 1614"/>
              <a:gd name="T49" fmla="*/ 877 h 2008"/>
              <a:gd name="T50" fmla="*/ 680 w 1614"/>
              <a:gd name="T51" fmla="*/ 877 h 2008"/>
              <a:gd name="T52" fmla="*/ 707 w 1614"/>
              <a:gd name="T53" fmla="*/ 945 h 2008"/>
              <a:gd name="T54" fmla="*/ 479 w 1614"/>
              <a:gd name="T55" fmla="*/ 903 h 2008"/>
              <a:gd name="T56" fmla="*/ 809 w 1614"/>
              <a:gd name="T57" fmla="*/ 0 h 2008"/>
              <a:gd name="T58" fmla="*/ 1161 w 1614"/>
              <a:gd name="T59" fmla="*/ 361 h 2008"/>
              <a:gd name="T60" fmla="*/ 1352 w 1614"/>
              <a:gd name="T61" fmla="*/ 816 h 2008"/>
              <a:gd name="T62" fmla="*/ 1243 w 1614"/>
              <a:gd name="T63" fmla="*/ 1205 h 2008"/>
              <a:gd name="T64" fmla="*/ 337 w 1614"/>
              <a:gd name="T65" fmla="*/ 1181 h 2008"/>
              <a:gd name="T66" fmla="*/ 261 w 1614"/>
              <a:gd name="T67" fmla="*/ 823 h 2008"/>
              <a:gd name="T68" fmla="*/ 333 w 1614"/>
              <a:gd name="T69" fmla="*/ 502 h 2008"/>
              <a:gd name="T70" fmla="*/ 463 w 1614"/>
              <a:gd name="T71" fmla="*/ 335 h 2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14" h="2008">
                <a:moveTo>
                  <a:pt x="807" y="1662"/>
                </a:moveTo>
                <a:cubicBezTo>
                  <a:pt x="655" y="1662"/>
                  <a:pt x="525" y="1594"/>
                  <a:pt x="464" y="1496"/>
                </a:cubicBezTo>
                <a:cubicBezTo>
                  <a:pt x="220" y="1603"/>
                  <a:pt x="220" y="1603"/>
                  <a:pt x="220" y="1603"/>
                </a:cubicBezTo>
                <a:cubicBezTo>
                  <a:pt x="123" y="1646"/>
                  <a:pt x="0" y="1740"/>
                  <a:pt x="0" y="1859"/>
                </a:cubicBezTo>
                <a:cubicBezTo>
                  <a:pt x="0" y="1904"/>
                  <a:pt x="0" y="1904"/>
                  <a:pt x="0" y="1904"/>
                </a:cubicBezTo>
                <a:cubicBezTo>
                  <a:pt x="0" y="1936"/>
                  <a:pt x="0" y="1936"/>
                  <a:pt x="0" y="1936"/>
                </a:cubicBezTo>
                <a:cubicBezTo>
                  <a:pt x="0" y="1975"/>
                  <a:pt x="32" y="2008"/>
                  <a:pt x="72" y="2008"/>
                </a:cubicBezTo>
                <a:cubicBezTo>
                  <a:pt x="1542" y="2008"/>
                  <a:pt x="1542" y="2008"/>
                  <a:pt x="1542" y="2008"/>
                </a:cubicBezTo>
                <a:cubicBezTo>
                  <a:pt x="1582" y="2008"/>
                  <a:pt x="1614" y="1975"/>
                  <a:pt x="1614" y="1936"/>
                </a:cubicBezTo>
                <a:cubicBezTo>
                  <a:pt x="1614" y="1904"/>
                  <a:pt x="1614" y="1904"/>
                  <a:pt x="1614" y="1904"/>
                </a:cubicBezTo>
                <a:cubicBezTo>
                  <a:pt x="1614" y="1859"/>
                  <a:pt x="1614" y="1859"/>
                  <a:pt x="1614" y="1859"/>
                </a:cubicBezTo>
                <a:cubicBezTo>
                  <a:pt x="1614" y="1740"/>
                  <a:pt x="1491" y="1646"/>
                  <a:pt x="1394" y="1603"/>
                </a:cubicBezTo>
                <a:cubicBezTo>
                  <a:pt x="1150" y="1496"/>
                  <a:pt x="1150" y="1496"/>
                  <a:pt x="1150" y="1496"/>
                </a:cubicBezTo>
                <a:cubicBezTo>
                  <a:pt x="1090" y="1594"/>
                  <a:pt x="959" y="1662"/>
                  <a:pt x="807" y="1662"/>
                </a:cubicBezTo>
                <a:close/>
                <a:moveTo>
                  <a:pt x="513" y="808"/>
                </a:moveTo>
                <a:cubicBezTo>
                  <a:pt x="672" y="808"/>
                  <a:pt x="672" y="808"/>
                  <a:pt x="672" y="808"/>
                </a:cubicBezTo>
                <a:cubicBezTo>
                  <a:pt x="725" y="808"/>
                  <a:pt x="769" y="849"/>
                  <a:pt x="774" y="900"/>
                </a:cubicBezTo>
                <a:cubicBezTo>
                  <a:pt x="843" y="900"/>
                  <a:pt x="843" y="900"/>
                  <a:pt x="843" y="900"/>
                </a:cubicBezTo>
                <a:cubicBezTo>
                  <a:pt x="848" y="848"/>
                  <a:pt x="892" y="808"/>
                  <a:pt x="945" y="808"/>
                </a:cubicBezTo>
                <a:cubicBezTo>
                  <a:pt x="1042" y="808"/>
                  <a:pt x="1042" y="808"/>
                  <a:pt x="1042" y="808"/>
                </a:cubicBezTo>
                <a:cubicBezTo>
                  <a:pt x="885" y="750"/>
                  <a:pt x="755" y="639"/>
                  <a:pt x="705" y="570"/>
                </a:cubicBezTo>
                <a:cubicBezTo>
                  <a:pt x="487" y="589"/>
                  <a:pt x="515" y="751"/>
                  <a:pt x="389" y="808"/>
                </a:cubicBezTo>
                <a:cubicBezTo>
                  <a:pt x="388" y="808"/>
                  <a:pt x="388" y="808"/>
                  <a:pt x="388" y="808"/>
                </a:cubicBezTo>
                <a:cubicBezTo>
                  <a:pt x="388" y="808"/>
                  <a:pt x="388" y="808"/>
                  <a:pt x="388" y="808"/>
                </a:cubicBezTo>
                <a:cubicBezTo>
                  <a:pt x="376" y="814"/>
                  <a:pt x="362" y="818"/>
                  <a:pt x="352" y="827"/>
                </a:cubicBezTo>
                <a:cubicBezTo>
                  <a:pt x="322" y="855"/>
                  <a:pt x="317" y="917"/>
                  <a:pt x="318" y="955"/>
                </a:cubicBezTo>
                <a:cubicBezTo>
                  <a:pt x="320" y="1015"/>
                  <a:pt x="342" y="1080"/>
                  <a:pt x="388" y="1119"/>
                </a:cubicBezTo>
                <a:cubicBezTo>
                  <a:pt x="404" y="1132"/>
                  <a:pt x="421" y="1138"/>
                  <a:pt x="440" y="1145"/>
                </a:cubicBezTo>
                <a:cubicBezTo>
                  <a:pt x="444" y="1158"/>
                  <a:pt x="447" y="1172"/>
                  <a:pt x="452" y="1186"/>
                </a:cubicBezTo>
                <a:cubicBezTo>
                  <a:pt x="561" y="1500"/>
                  <a:pt x="1043" y="1508"/>
                  <a:pt x="1161" y="1196"/>
                </a:cubicBezTo>
                <a:cubicBezTo>
                  <a:pt x="1167" y="1179"/>
                  <a:pt x="1172" y="1161"/>
                  <a:pt x="1177" y="1144"/>
                </a:cubicBezTo>
                <a:cubicBezTo>
                  <a:pt x="1237" y="1124"/>
                  <a:pt x="1269" y="1085"/>
                  <a:pt x="1287" y="1024"/>
                </a:cubicBezTo>
                <a:cubicBezTo>
                  <a:pt x="1304" y="967"/>
                  <a:pt x="1306" y="896"/>
                  <a:pt x="1276" y="845"/>
                </a:cubicBezTo>
                <a:cubicBezTo>
                  <a:pt x="1244" y="847"/>
                  <a:pt x="1213" y="846"/>
                  <a:pt x="1181" y="843"/>
                </a:cubicBezTo>
                <a:cubicBezTo>
                  <a:pt x="1198" y="861"/>
                  <a:pt x="1207" y="885"/>
                  <a:pt x="1207" y="911"/>
                </a:cubicBezTo>
                <a:cubicBezTo>
                  <a:pt x="1207" y="935"/>
                  <a:pt x="1207" y="935"/>
                  <a:pt x="1207" y="935"/>
                </a:cubicBezTo>
                <a:cubicBezTo>
                  <a:pt x="1207" y="1131"/>
                  <a:pt x="935" y="1158"/>
                  <a:pt x="861" y="1015"/>
                </a:cubicBezTo>
                <a:cubicBezTo>
                  <a:pt x="858" y="1009"/>
                  <a:pt x="855" y="1003"/>
                  <a:pt x="851" y="997"/>
                </a:cubicBezTo>
                <a:cubicBezTo>
                  <a:pt x="829" y="971"/>
                  <a:pt x="786" y="971"/>
                  <a:pt x="765" y="999"/>
                </a:cubicBezTo>
                <a:cubicBezTo>
                  <a:pt x="762" y="1004"/>
                  <a:pt x="759" y="1009"/>
                  <a:pt x="757" y="1014"/>
                </a:cubicBezTo>
                <a:cubicBezTo>
                  <a:pt x="683" y="1158"/>
                  <a:pt x="410" y="1132"/>
                  <a:pt x="410" y="935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10" y="854"/>
                  <a:pt x="456" y="808"/>
                  <a:pt x="513" y="808"/>
                </a:cubicBezTo>
                <a:close/>
                <a:moveTo>
                  <a:pt x="938" y="877"/>
                </a:moveTo>
                <a:cubicBezTo>
                  <a:pt x="1113" y="877"/>
                  <a:pt x="1113" y="877"/>
                  <a:pt x="1113" y="877"/>
                </a:cubicBezTo>
                <a:cubicBezTo>
                  <a:pt x="1127" y="877"/>
                  <a:pt x="1139" y="889"/>
                  <a:pt x="1139" y="903"/>
                </a:cubicBezTo>
                <a:cubicBezTo>
                  <a:pt x="1139" y="945"/>
                  <a:pt x="1139" y="945"/>
                  <a:pt x="1139" y="945"/>
                </a:cubicBezTo>
                <a:cubicBezTo>
                  <a:pt x="1139" y="1065"/>
                  <a:pt x="911" y="1065"/>
                  <a:pt x="911" y="945"/>
                </a:cubicBezTo>
                <a:cubicBezTo>
                  <a:pt x="911" y="903"/>
                  <a:pt x="911" y="903"/>
                  <a:pt x="911" y="903"/>
                </a:cubicBezTo>
                <a:cubicBezTo>
                  <a:pt x="911" y="889"/>
                  <a:pt x="923" y="877"/>
                  <a:pt x="938" y="877"/>
                </a:cubicBezTo>
                <a:close/>
                <a:moveTo>
                  <a:pt x="505" y="877"/>
                </a:moveTo>
                <a:cubicBezTo>
                  <a:pt x="680" y="877"/>
                  <a:pt x="680" y="877"/>
                  <a:pt x="680" y="877"/>
                </a:cubicBezTo>
                <a:cubicBezTo>
                  <a:pt x="695" y="877"/>
                  <a:pt x="707" y="889"/>
                  <a:pt x="707" y="903"/>
                </a:cubicBezTo>
                <a:cubicBezTo>
                  <a:pt x="707" y="945"/>
                  <a:pt x="707" y="945"/>
                  <a:pt x="707" y="945"/>
                </a:cubicBezTo>
                <a:cubicBezTo>
                  <a:pt x="707" y="1065"/>
                  <a:pt x="479" y="1065"/>
                  <a:pt x="479" y="945"/>
                </a:cubicBezTo>
                <a:cubicBezTo>
                  <a:pt x="479" y="903"/>
                  <a:pt x="479" y="903"/>
                  <a:pt x="479" y="903"/>
                </a:cubicBezTo>
                <a:cubicBezTo>
                  <a:pt x="479" y="889"/>
                  <a:pt x="491" y="877"/>
                  <a:pt x="505" y="877"/>
                </a:cubicBezTo>
                <a:close/>
                <a:moveTo>
                  <a:pt x="809" y="0"/>
                </a:moveTo>
                <a:cubicBezTo>
                  <a:pt x="1000" y="0"/>
                  <a:pt x="1155" y="155"/>
                  <a:pt x="1155" y="346"/>
                </a:cubicBezTo>
                <a:cubicBezTo>
                  <a:pt x="1155" y="355"/>
                  <a:pt x="1154" y="355"/>
                  <a:pt x="1161" y="361"/>
                </a:cubicBezTo>
                <a:cubicBezTo>
                  <a:pt x="1261" y="450"/>
                  <a:pt x="1329" y="576"/>
                  <a:pt x="1346" y="718"/>
                </a:cubicBezTo>
                <a:cubicBezTo>
                  <a:pt x="1347" y="724"/>
                  <a:pt x="1350" y="787"/>
                  <a:pt x="1352" y="816"/>
                </a:cubicBezTo>
                <a:cubicBezTo>
                  <a:pt x="1386" y="885"/>
                  <a:pt x="1386" y="974"/>
                  <a:pt x="1364" y="1047"/>
                </a:cubicBezTo>
                <a:cubicBezTo>
                  <a:pt x="1345" y="1111"/>
                  <a:pt x="1304" y="1174"/>
                  <a:pt x="1243" y="1205"/>
                </a:cubicBezTo>
                <a:cubicBezTo>
                  <a:pt x="1118" y="1609"/>
                  <a:pt x="497" y="1603"/>
                  <a:pt x="374" y="1205"/>
                </a:cubicBezTo>
                <a:cubicBezTo>
                  <a:pt x="360" y="1199"/>
                  <a:pt x="348" y="1190"/>
                  <a:pt x="337" y="1181"/>
                </a:cubicBezTo>
                <a:cubicBezTo>
                  <a:pt x="272" y="1127"/>
                  <a:pt x="241" y="1040"/>
                  <a:pt x="238" y="958"/>
                </a:cubicBezTo>
                <a:cubicBezTo>
                  <a:pt x="237" y="914"/>
                  <a:pt x="243" y="865"/>
                  <a:pt x="261" y="823"/>
                </a:cubicBezTo>
                <a:cubicBezTo>
                  <a:pt x="261" y="789"/>
                  <a:pt x="259" y="734"/>
                  <a:pt x="266" y="692"/>
                </a:cubicBezTo>
                <a:cubicBezTo>
                  <a:pt x="277" y="625"/>
                  <a:pt x="300" y="561"/>
                  <a:pt x="333" y="502"/>
                </a:cubicBezTo>
                <a:cubicBezTo>
                  <a:pt x="366" y="445"/>
                  <a:pt x="408" y="394"/>
                  <a:pt x="458" y="352"/>
                </a:cubicBezTo>
                <a:cubicBezTo>
                  <a:pt x="465" y="346"/>
                  <a:pt x="462" y="345"/>
                  <a:pt x="463" y="335"/>
                </a:cubicBezTo>
                <a:cubicBezTo>
                  <a:pt x="469" y="149"/>
                  <a:pt x="621" y="0"/>
                  <a:pt x="809" y="0"/>
                </a:cubicBezTo>
                <a:close/>
              </a:path>
            </a:pathLst>
          </a:custGeom>
          <a:solidFill>
            <a:srgbClr val="866B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8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22" grpId="0" animBg="1"/>
      <p:bldP spid="24" grpId="0" animBg="1"/>
      <p:bldP spid="25" grpId="0" animBg="1"/>
      <p:bldP spid="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5" grpId="0" animBg="1"/>
      <p:bldP spid="59" grpId="0" animBg="1"/>
      <p:bldP spid="63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034975" y="515772"/>
            <a:ext cx="29401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Minuto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34975" y="1352572"/>
            <a:ext cx="25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Produtos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0833" t="33427" r="54147" b="28480"/>
          <a:stretch/>
        </p:blipFill>
        <p:spPr>
          <a:xfrm>
            <a:off x="947791" y="2039222"/>
            <a:ext cx="4664876" cy="31714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54545" t="27784" r="10688" b="27674"/>
          <a:stretch/>
        </p:blipFill>
        <p:spPr>
          <a:xfrm>
            <a:off x="6623141" y="2276632"/>
            <a:ext cx="3009724" cy="240996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294193" y="5017499"/>
            <a:ext cx="1762021" cy="7571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54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315433" y="5583538"/>
            <a:ext cx="1516338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Automóvel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592290" y="4563428"/>
            <a:ext cx="135485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40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658838" y="5011539"/>
            <a:ext cx="301856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Residencial, PME, Vida individual, Vida em Grupo, RC Eventos, Saúde Empresarial, Odontológico Empresarial, Viagem, etc.</a:t>
            </a:r>
          </a:p>
        </p:txBody>
      </p:sp>
    </p:spTree>
    <p:extLst>
      <p:ext uri="{BB962C8B-B14F-4D97-AF65-F5344CB8AC3E}">
        <p14:creationId xmlns:p14="http://schemas.microsoft.com/office/powerpoint/2010/main" val="2029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912E-6 -4.2234E-6 L -1.41912E-6 0.13726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073E-6 3.93258E-6 L 1.5073E-6 0.13725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034975" y="515772"/>
            <a:ext cx="29401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Minuto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34974" y="1352572"/>
            <a:ext cx="471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Perfil do cliente médio de </a:t>
            </a:r>
            <a:r>
              <a:rPr lang="pt-BR" b="1" dirty="0" smtClean="0">
                <a:solidFill>
                  <a:srgbClr val="866BA7"/>
                </a:solidFill>
              </a:rPr>
              <a:t>seguro de automóvel</a:t>
            </a:r>
            <a:endParaRPr lang="pt-BR" b="1" dirty="0">
              <a:solidFill>
                <a:srgbClr val="866BA7"/>
              </a:solidFill>
            </a:endParaRPr>
          </a:p>
        </p:txBody>
      </p:sp>
      <p:pic>
        <p:nvPicPr>
          <p:cNvPr id="3" name="mo'co"/>
          <p:cNvPicPr>
            <a:picLocks noChangeAspect="1"/>
          </p:cNvPicPr>
          <p:nvPr/>
        </p:nvPicPr>
        <p:blipFill rotWithShape="1">
          <a:blip r:embed="rId2"/>
          <a:srcRect l="40327" r="36267"/>
          <a:stretch/>
        </p:blipFill>
        <p:spPr>
          <a:xfrm>
            <a:off x="4781667" y="1800342"/>
            <a:ext cx="1996839" cy="533217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390882" y="2626791"/>
            <a:ext cx="1017470" cy="4862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210373" y="2951530"/>
            <a:ext cx="13784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nunca tiveram seguro antes</a:t>
            </a:r>
          </a:p>
        </p:txBody>
      </p:sp>
      <p:grpSp>
        <p:nvGrpSpPr>
          <p:cNvPr id="62" name="Agrupar 61"/>
          <p:cNvGrpSpPr/>
          <p:nvPr/>
        </p:nvGrpSpPr>
        <p:grpSpPr>
          <a:xfrm>
            <a:off x="4230956" y="2518123"/>
            <a:ext cx="920105" cy="920105"/>
            <a:chOff x="5462856" y="1413223"/>
            <a:chExt cx="920105" cy="920105"/>
          </a:xfrm>
        </p:grpSpPr>
        <p:sp>
          <p:nvSpPr>
            <p:cNvPr id="30" name="Elipse 29"/>
            <p:cNvSpPr/>
            <p:nvPr/>
          </p:nvSpPr>
          <p:spPr>
            <a:xfrm>
              <a:off x="5462856" y="1413223"/>
              <a:ext cx="920105" cy="920105"/>
            </a:xfrm>
            <a:prstGeom prst="ellipse">
              <a:avLst/>
            </a:prstGeom>
            <a:solidFill>
              <a:srgbClr val="1B86B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 rot="18900000">
              <a:off x="5761336" y="1589661"/>
              <a:ext cx="369222" cy="574839"/>
            </a:xfrm>
            <a:custGeom>
              <a:avLst/>
              <a:gdLst>
                <a:gd name="T0" fmla="*/ 408 w 408"/>
                <a:gd name="T1" fmla="*/ 204 h 615"/>
                <a:gd name="T2" fmla="*/ 204 w 408"/>
                <a:gd name="T3" fmla="*/ 0 h 615"/>
                <a:gd name="T4" fmla="*/ 0 w 408"/>
                <a:gd name="T5" fmla="*/ 204 h 615"/>
                <a:gd name="T6" fmla="*/ 165 w 408"/>
                <a:gd name="T7" fmla="*/ 404 h 615"/>
                <a:gd name="T8" fmla="*/ 165 w 408"/>
                <a:gd name="T9" fmla="*/ 494 h 615"/>
                <a:gd name="T10" fmla="*/ 139 w 408"/>
                <a:gd name="T11" fmla="*/ 471 h 615"/>
                <a:gd name="T12" fmla="*/ 96 w 408"/>
                <a:gd name="T13" fmla="*/ 523 h 615"/>
                <a:gd name="T14" fmla="*/ 206 w 408"/>
                <a:gd name="T15" fmla="*/ 615 h 615"/>
                <a:gd name="T16" fmla="*/ 319 w 408"/>
                <a:gd name="T17" fmla="*/ 523 h 615"/>
                <a:gd name="T18" fmla="*/ 276 w 408"/>
                <a:gd name="T19" fmla="*/ 471 h 615"/>
                <a:gd name="T20" fmla="*/ 245 w 408"/>
                <a:gd name="T21" fmla="*/ 496 h 615"/>
                <a:gd name="T22" fmla="*/ 245 w 408"/>
                <a:gd name="T23" fmla="*/ 404 h 615"/>
                <a:gd name="T24" fmla="*/ 408 w 408"/>
                <a:gd name="T25" fmla="*/ 204 h 615"/>
                <a:gd name="T26" fmla="*/ 81 w 408"/>
                <a:gd name="T27" fmla="*/ 204 h 615"/>
                <a:gd name="T28" fmla="*/ 205 w 408"/>
                <a:gd name="T29" fmla="*/ 80 h 615"/>
                <a:gd name="T30" fmla="*/ 329 w 408"/>
                <a:gd name="T31" fmla="*/ 204 h 615"/>
                <a:gd name="T32" fmla="*/ 205 w 408"/>
                <a:gd name="T33" fmla="*/ 328 h 615"/>
                <a:gd name="T34" fmla="*/ 81 w 408"/>
                <a:gd name="T35" fmla="*/ 204 h 615"/>
                <a:gd name="T36" fmla="*/ 81 w 408"/>
                <a:gd name="T37" fmla="*/ 204 h 615"/>
                <a:gd name="T38" fmla="*/ 81 w 408"/>
                <a:gd name="T39" fmla="*/ 204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8" h="615">
                  <a:moveTo>
                    <a:pt x="408" y="204"/>
                  </a:moveTo>
                  <a:cubicBezTo>
                    <a:pt x="408" y="92"/>
                    <a:pt x="317" y="0"/>
                    <a:pt x="204" y="0"/>
                  </a:cubicBezTo>
                  <a:cubicBezTo>
                    <a:pt x="92" y="0"/>
                    <a:pt x="0" y="92"/>
                    <a:pt x="0" y="204"/>
                  </a:cubicBezTo>
                  <a:cubicBezTo>
                    <a:pt x="0" y="303"/>
                    <a:pt x="73" y="386"/>
                    <a:pt x="165" y="404"/>
                  </a:cubicBezTo>
                  <a:cubicBezTo>
                    <a:pt x="165" y="494"/>
                    <a:pt x="165" y="494"/>
                    <a:pt x="165" y="494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96" y="523"/>
                    <a:pt x="96" y="523"/>
                    <a:pt x="96" y="523"/>
                  </a:cubicBezTo>
                  <a:cubicBezTo>
                    <a:pt x="206" y="615"/>
                    <a:pt x="206" y="615"/>
                    <a:pt x="206" y="615"/>
                  </a:cubicBezTo>
                  <a:cubicBezTo>
                    <a:pt x="319" y="523"/>
                    <a:pt x="319" y="523"/>
                    <a:pt x="319" y="523"/>
                  </a:cubicBezTo>
                  <a:cubicBezTo>
                    <a:pt x="276" y="471"/>
                    <a:pt x="276" y="471"/>
                    <a:pt x="276" y="471"/>
                  </a:cubicBezTo>
                  <a:cubicBezTo>
                    <a:pt x="245" y="496"/>
                    <a:pt x="245" y="496"/>
                    <a:pt x="245" y="496"/>
                  </a:cubicBezTo>
                  <a:cubicBezTo>
                    <a:pt x="245" y="404"/>
                    <a:pt x="245" y="404"/>
                    <a:pt x="245" y="404"/>
                  </a:cubicBezTo>
                  <a:cubicBezTo>
                    <a:pt x="338" y="385"/>
                    <a:pt x="408" y="302"/>
                    <a:pt x="408" y="204"/>
                  </a:cubicBezTo>
                  <a:close/>
                  <a:moveTo>
                    <a:pt x="81" y="204"/>
                  </a:moveTo>
                  <a:cubicBezTo>
                    <a:pt x="81" y="136"/>
                    <a:pt x="136" y="80"/>
                    <a:pt x="205" y="80"/>
                  </a:cubicBezTo>
                  <a:cubicBezTo>
                    <a:pt x="273" y="80"/>
                    <a:pt x="329" y="136"/>
                    <a:pt x="329" y="204"/>
                  </a:cubicBezTo>
                  <a:cubicBezTo>
                    <a:pt x="329" y="272"/>
                    <a:pt x="273" y="328"/>
                    <a:pt x="205" y="328"/>
                  </a:cubicBezTo>
                  <a:cubicBezTo>
                    <a:pt x="136" y="328"/>
                    <a:pt x="81" y="272"/>
                    <a:pt x="81" y="204"/>
                  </a:cubicBezTo>
                  <a:close/>
                  <a:moveTo>
                    <a:pt x="81" y="204"/>
                  </a:moveTo>
                  <a:cubicBezTo>
                    <a:pt x="81" y="204"/>
                    <a:pt x="81" y="204"/>
                    <a:pt x="81" y="20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1B86B7"/>
                </a:solidFill>
              </a:endParaRP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181056" y="2663668"/>
            <a:ext cx="1017470" cy="4862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000547" y="2988407"/>
            <a:ext cx="137848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homens</a:t>
            </a:r>
          </a:p>
        </p:txBody>
      </p:sp>
      <p:grpSp>
        <p:nvGrpSpPr>
          <p:cNvPr id="63" name="Agrupar 62"/>
          <p:cNvGrpSpPr/>
          <p:nvPr/>
        </p:nvGrpSpPr>
        <p:grpSpPr>
          <a:xfrm>
            <a:off x="4129356" y="3775423"/>
            <a:ext cx="920105" cy="920105"/>
            <a:chOff x="5285056" y="2670523"/>
            <a:chExt cx="920105" cy="920105"/>
          </a:xfrm>
        </p:grpSpPr>
        <p:sp>
          <p:nvSpPr>
            <p:cNvPr id="36" name="Elipse 35"/>
            <p:cNvSpPr/>
            <p:nvPr/>
          </p:nvSpPr>
          <p:spPr>
            <a:xfrm>
              <a:off x="5285056" y="2670523"/>
              <a:ext cx="920105" cy="920105"/>
            </a:xfrm>
            <a:prstGeom prst="ellipse">
              <a:avLst/>
            </a:prstGeom>
            <a:solidFill>
              <a:srgbClr val="1B86B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5451620" y="2827122"/>
              <a:ext cx="606136" cy="503671"/>
              <a:chOff x="-1" y="-11"/>
              <a:chExt cx="420" cy="349"/>
            </a:xfrm>
            <a:solidFill>
              <a:schemeClr val="bg1"/>
            </a:solidFill>
          </p:grpSpPr>
          <p:sp>
            <p:nvSpPr>
              <p:cNvPr id="19" name="Freeform 5"/>
              <p:cNvSpPr>
                <a:spLocks noEditPoints="1"/>
              </p:cNvSpPr>
              <p:nvPr/>
            </p:nvSpPr>
            <p:spPr bwMode="auto">
              <a:xfrm>
                <a:off x="-1" y="65"/>
                <a:ext cx="420" cy="273"/>
              </a:xfrm>
              <a:custGeom>
                <a:avLst/>
                <a:gdLst>
                  <a:gd name="T0" fmla="*/ 58 w 186"/>
                  <a:gd name="T1" fmla="*/ 116 h 116"/>
                  <a:gd name="T2" fmla="*/ 93 w 186"/>
                  <a:gd name="T3" fmla="*/ 105 h 116"/>
                  <a:gd name="T4" fmla="*/ 128 w 186"/>
                  <a:gd name="T5" fmla="*/ 116 h 116"/>
                  <a:gd name="T6" fmla="*/ 186 w 186"/>
                  <a:gd name="T7" fmla="*/ 58 h 116"/>
                  <a:gd name="T8" fmla="*/ 128 w 186"/>
                  <a:gd name="T9" fmla="*/ 0 h 116"/>
                  <a:gd name="T10" fmla="*/ 93 w 186"/>
                  <a:gd name="T11" fmla="*/ 12 h 116"/>
                  <a:gd name="T12" fmla="*/ 58 w 186"/>
                  <a:gd name="T13" fmla="*/ 0 h 116"/>
                  <a:gd name="T14" fmla="*/ 0 w 186"/>
                  <a:gd name="T15" fmla="*/ 58 h 116"/>
                  <a:gd name="T16" fmla="*/ 58 w 186"/>
                  <a:gd name="T17" fmla="*/ 116 h 116"/>
                  <a:gd name="T18" fmla="*/ 93 w 186"/>
                  <a:gd name="T19" fmla="*/ 35 h 116"/>
                  <a:gd name="T20" fmla="*/ 100 w 186"/>
                  <a:gd name="T21" fmla="*/ 58 h 116"/>
                  <a:gd name="T22" fmla="*/ 93 w 186"/>
                  <a:gd name="T23" fmla="*/ 82 h 116"/>
                  <a:gd name="T24" fmla="*/ 86 w 186"/>
                  <a:gd name="T25" fmla="*/ 58 h 116"/>
                  <a:gd name="T26" fmla="*/ 93 w 186"/>
                  <a:gd name="T27" fmla="*/ 35 h 116"/>
                  <a:gd name="T28" fmla="*/ 128 w 186"/>
                  <a:gd name="T29" fmla="*/ 16 h 116"/>
                  <a:gd name="T30" fmla="*/ 170 w 186"/>
                  <a:gd name="T31" fmla="*/ 58 h 116"/>
                  <a:gd name="T32" fmla="*/ 128 w 186"/>
                  <a:gd name="T33" fmla="*/ 100 h 116"/>
                  <a:gd name="T34" fmla="*/ 104 w 186"/>
                  <a:gd name="T35" fmla="*/ 93 h 116"/>
                  <a:gd name="T36" fmla="*/ 116 w 186"/>
                  <a:gd name="T37" fmla="*/ 58 h 116"/>
                  <a:gd name="T38" fmla="*/ 104 w 186"/>
                  <a:gd name="T39" fmla="*/ 23 h 116"/>
                  <a:gd name="T40" fmla="*/ 128 w 186"/>
                  <a:gd name="T41" fmla="*/ 16 h 116"/>
                  <a:gd name="T42" fmla="*/ 58 w 186"/>
                  <a:gd name="T43" fmla="*/ 16 h 116"/>
                  <a:gd name="T44" fmla="*/ 82 w 186"/>
                  <a:gd name="T45" fmla="*/ 23 h 116"/>
                  <a:gd name="T46" fmla="*/ 70 w 186"/>
                  <a:gd name="T47" fmla="*/ 58 h 116"/>
                  <a:gd name="T48" fmla="*/ 82 w 186"/>
                  <a:gd name="T49" fmla="*/ 93 h 116"/>
                  <a:gd name="T50" fmla="*/ 58 w 186"/>
                  <a:gd name="T51" fmla="*/ 100 h 116"/>
                  <a:gd name="T52" fmla="*/ 16 w 186"/>
                  <a:gd name="T53" fmla="*/ 58 h 116"/>
                  <a:gd name="T54" fmla="*/ 58 w 186"/>
                  <a:gd name="T55" fmla="*/ 16 h 116"/>
                  <a:gd name="T56" fmla="*/ 58 w 186"/>
                  <a:gd name="T57" fmla="*/ 16 h 116"/>
                  <a:gd name="T58" fmla="*/ 58 w 186"/>
                  <a:gd name="T59" fmla="*/ 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6" h="116">
                    <a:moveTo>
                      <a:pt x="58" y="116"/>
                    </a:moveTo>
                    <a:cubicBezTo>
                      <a:pt x="71" y="116"/>
                      <a:pt x="83" y="112"/>
                      <a:pt x="93" y="105"/>
                    </a:cubicBezTo>
                    <a:cubicBezTo>
                      <a:pt x="103" y="112"/>
                      <a:pt x="115" y="116"/>
                      <a:pt x="128" y="116"/>
                    </a:cubicBezTo>
                    <a:cubicBezTo>
                      <a:pt x="160" y="116"/>
                      <a:pt x="186" y="90"/>
                      <a:pt x="186" y="58"/>
                    </a:cubicBezTo>
                    <a:cubicBezTo>
                      <a:pt x="186" y="26"/>
                      <a:pt x="160" y="0"/>
                      <a:pt x="128" y="0"/>
                    </a:cubicBezTo>
                    <a:cubicBezTo>
                      <a:pt x="115" y="0"/>
                      <a:pt x="103" y="5"/>
                      <a:pt x="93" y="12"/>
                    </a:cubicBezTo>
                    <a:cubicBezTo>
                      <a:pt x="83" y="5"/>
                      <a:pt x="71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6"/>
                      <a:pt x="58" y="116"/>
                    </a:cubicBezTo>
                    <a:close/>
                    <a:moveTo>
                      <a:pt x="93" y="35"/>
                    </a:moveTo>
                    <a:cubicBezTo>
                      <a:pt x="98" y="42"/>
                      <a:pt x="100" y="50"/>
                      <a:pt x="100" y="58"/>
                    </a:cubicBezTo>
                    <a:cubicBezTo>
                      <a:pt x="100" y="67"/>
                      <a:pt x="98" y="75"/>
                      <a:pt x="93" y="82"/>
                    </a:cubicBezTo>
                    <a:cubicBezTo>
                      <a:pt x="89" y="75"/>
                      <a:pt x="86" y="67"/>
                      <a:pt x="86" y="58"/>
                    </a:cubicBezTo>
                    <a:cubicBezTo>
                      <a:pt x="86" y="50"/>
                      <a:pt x="89" y="42"/>
                      <a:pt x="93" y="35"/>
                    </a:cubicBezTo>
                    <a:close/>
                    <a:moveTo>
                      <a:pt x="128" y="16"/>
                    </a:moveTo>
                    <a:cubicBezTo>
                      <a:pt x="151" y="16"/>
                      <a:pt x="170" y="35"/>
                      <a:pt x="170" y="58"/>
                    </a:cubicBezTo>
                    <a:cubicBezTo>
                      <a:pt x="170" y="82"/>
                      <a:pt x="151" y="100"/>
                      <a:pt x="128" y="100"/>
                    </a:cubicBezTo>
                    <a:cubicBezTo>
                      <a:pt x="119" y="100"/>
                      <a:pt x="111" y="98"/>
                      <a:pt x="104" y="93"/>
                    </a:cubicBezTo>
                    <a:cubicBezTo>
                      <a:pt x="112" y="83"/>
                      <a:pt x="116" y="71"/>
                      <a:pt x="116" y="58"/>
                    </a:cubicBezTo>
                    <a:cubicBezTo>
                      <a:pt x="116" y="45"/>
                      <a:pt x="112" y="33"/>
                      <a:pt x="104" y="23"/>
                    </a:cubicBezTo>
                    <a:cubicBezTo>
                      <a:pt x="111" y="19"/>
                      <a:pt x="119" y="16"/>
                      <a:pt x="128" y="16"/>
                    </a:cubicBezTo>
                    <a:close/>
                    <a:moveTo>
                      <a:pt x="58" y="16"/>
                    </a:moveTo>
                    <a:cubicBezTo>
                      <a:pt x="67" y="16"/>
                      <a:pt x="75" y="19"/>
                      <a:pt x="82" y="23"/>
                    </a:cubicBezTo>
                    <a:cubicBezTo>
                      <a:pt x="74" y="33"/>
                      <a:pt x="70" y="45"/>
                      <a:pt x="70" y="58"/>
                    </a:cubicBezTo>
                    <a:cubicBezTo>
                      <a:pt x="70" y="71"/>
                      <a:pt x="74" y="83"/>
                      <a:pt x="82" y="93"/>
                    </a:cubicBezTo>
                    <a:cubicBezTo>
                      <a:pt x="75" y="98"/>
                      <a:pt x="67" y="100"/>
                      <a:pt x="58" y="100"/>
                    </a:cubicBezTo>
                    <a:cubicBezTo>
                      <a:pt x="35" y="100"/>
                      <a:pt x="16" y="82"/>
                      <a:pt x="16" y="58"/>
                    </a:cubicBezTo>
                    <a:cubicBezTo>
                      <a:pt x="16" y="35"/>
                      <a:pt x="35" y="16"/>
                      <a:pt x="58" y="16"/>
                    </a:cubicBezTo>
                    <a:close/>
                    <a:moveTo>
                      <a:pt x="58" y="16"/>
                    </a:moveTo>
                    <a:cubicBezTo>
                      <a:pt x="58" y="16"/>
                      <a:pt x="58" y="16"/>
                      <a:pt x="58" y="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" name="Freeform 6"/>
              <p:cNvSpPr>
                <a:spLocks noEditPoints="1"/>
              </p:cNvSpPr>
              <p:nvPr/>
            </p:nvSpPr>
            <p:spPr bwMode="auto">
              <a:xfrm>
                <a:off x="152" y="-11"/>
                <a:ext cx="109" cy="87"/>
              </a:xfrm>
              <a:custGeom>
                <a:avLst/>
                <a:gdLst>
                  <a:gd name="T0" fmla="*/ 24 w 48"/>
                  <a:gd name="T1" fmla="*/ 9 h 37"/>
                  <a:gd name="T2" fmla="*/ 24 w 48"/>
                  <a:gd name="T3" fmla="*/ 9 h 37"/>
                  <a:gd name="T4" fmla="*/ 7 w 48"/>
                  <a:gd name="T5" fmla="*/ 7 h 37"/>
                  <a:gd name="T6" fmla="*/ 24 w 48"/>
                  <a:gd name="T7" fmla="*/ 37 h 37"/>
                  <a:gd name="T8" fmla="*/ 24 w 48"/>
                  <a:gd name="T9" fmla="*/ 37 h 37"/>
                  <a:gd name="T10" fmla="*/ 41 w 48"/>
                  <a:gd name="T11" fmla="*/ 7 h 37"/>
                  <a:gd name="T12" fmla="*/ 24 w 48"/>
                  <a:gd name="T13" fmla="*/ 9 h 37"/>
                  <a:gd name="T14" fmla="*/ 24 w 48"/>
                  <a:gd name="T15" fmla="*/ 9 h 37"/>
                  <a:gd name="T16" fmla="*/ 24 w 48"/>
                  <a:gd name="T17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37"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15" y="0"/>
                      <a:pt x="7" y="7"/>
                    </a:cubicBezTo>
                    <a:cubicBezTo>
                      <a:pt x="0" y="14"/>
                      <a:pt x="6" y="30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41" y="30"/>
                      <a:pt x="48" y="14"/>
                      <a:pt x="41" y="7"/>
                    </a:cubicBezTo>
                    <a:cubicBezTo>
                      <a:pt x="33" y="0"/>
                      <a:pt x="24" y="9"/>
                      <a:pt x="24" y="9"/>
                    </a:cubicBezTo>
                    <a:close/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21" name="CaixaDeTexto 20"/>
          <p:cNvSpPr txBox="1"/>
          <p:nvPr/>
        </p:nvSpPr>
        <p:spPr>
          <a:xfrm>
            <a:off x="3098189" y="3920968"/>
            <a:ext cx="1005404" cy="4862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911647" y="4245707"/>
            <a:ext cx="137848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casados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593932" y="5165568"/>
            <a:ext cx="1709122" cy="4862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anos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2759247" y="5490307"/>
            <a:ext cx="1378489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4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dade</a:t>
            </a:r>
            <a:r>
              <a:rPr lang="pt-BR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Média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32144" y="3895568"/>
            <a:ext cx="1481496" cy="4862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anos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392283" y="4220307"/>
            <a:ext cx="15612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Idade média do veículo segurado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984392" y="5102068"/>
            <a:ext cx="1005403" cy="4862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808083" y="5426807"/>
            <a:ext cx="13580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 de </a:t>
            </a:r>
            <a:r>
              <a:rPr lang="en-US" sz="14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renovação</a:t>
            </a:r>
            <a:endParaRPr lang="pt-BR" sz="1400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Agrupar 46"/>
          <p:cNvGrpSpPr/>
          <p:nvPr/>
        </p:nvGrpSpPr>
        <p:grpSpPr>
          <a:xfrm>
            <a:off x="4307156" y="5020023"/>
            <a:ext cx="920105" cy="920105"/>
            <a:chOff x="5500956" y="3915123"/>
            <a:chExt cx="920105" cy="920105"/>
          </a:xfrm>
        </p:grpSpPr>
        <p:sp>
          <p:nvSpPr>
            <p:cNvPr id="37" name="Elipse 36"/>
            <p:cNvSpPr/>
            <p:nvPr/>
          </p:nvSpPr>
          <p:spPr>
            <a:xfrm>
              <a:off x="5500956" y="3915123"/>
              <a:ext cx="920105" cy="920105"/>
            </a:xfrm>
            <a:prstGeom prst="ellipse">
              <a:avLst/>
            </a:prstGeom>
            <a:solidFill>
              <a:srgbClr val="1B86B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grpSp>
          <p:nvGrpSpPr>
            <p:cNvPr id="44" name="Group 7"/>
            <p:cNvGrpSpPr>
              <a:grpSpLocks noChangeAspect="1"/>
            </p:cNvGrpSpPr>
            <p:nvPr/>
          </p:nvGrpSpPr>
          <p:grpSpPr bwMode="auto">
            <a:xfrm>
              <a:off x="5814609" y="4069006"/>
              <a:ext cx="307279" cy="585961"/>
              <a:chOff x="-16" y="1"/>
              <a:chExt cx="1601" cy="3053"/>
            </a:xfrm>
            <a:solidFill>
              <a:schemeClr val="bg1"/>
            </a:solidFill>
          </p:grpSpPr>
          <p:sp>
            <p:nvSpPr>
              <p:cNvPr id="4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64" name="Agrupar 63"/>
          <p:cNvGrpSpPr/>
          <p:nvPr/>
        </p:nvGrpSpPr>
        <p:grpSpPr>
          <a:xfrm>
            <a:off x="6478856" y="3775423"/>
            <a:ext cx="920105" cy="920105"/>
            <a:chOff x="8015556" y="2670523"/>
            <a:chExt cx="920105" cy="920105"/>
          </a:xfrm>
        </p:grpSpPr>
        <p:sp>
          <p:nvSpPr>
            <p:cNvPr id="39" name="Elipse 38"/>
            <p:cNvSpPr/>
            <p:nvPr/>
          </p:nvSpPr>
          <p:spPr>
            <a:xfrm>
              <a:off x="8015556" y="2670523"/>
              <a:ext cx="920105" cy="920105"/>
            </a:xfrm>
            <a:prstGeom prst="ellipse">
              <a:avLst/>
            </a:prstGeom>
            <a:solidFill>
              <a:srgbClr val="1B86B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sp>
          <p:nvSpPr>
            <p:cNvPr id="49" name="Freeform 22"/>
            <p:cNvSpPr>
              <a:spLocks noEditPoints="1"/>
            </p:cNvSpPr>
            <p:nvPr/>
          </p:nvSpPr>
          <p:spPr bwMode="auto">
            <a:xfrm>
              <a:off x="8171315" y="2869020"/>
              <a:ext cx="594159" cy="503200"/>
            </a:xfrm>
            <a:custGeom>
              <a:avLst/>
              <a:gdLst>
                <a:gd name="T0" fmla="*/ 1599 w 1963"/>
                <a:gd name="T1" fmla="*/ 1465 h 1604"/>
                <a:gd name="T2" fmla="*/ 1559 w 1963"/>
                <a:gd name="T3" fmla="*/ 1601 h 1604"/>
                <a:gd name="T4" fmla="*/ 1301 w 1963"/>
                <a:gd name="T5" fmla="*/ 1565 h 1604"/>
                <a:gd name="T6" fmla="*/ 1316 w 1963"/>
                <a:gd name="T7" fmla="*/ 1310 h 1604"/>
                <a:gd name="T8" fmla="*/ 1756 w 1963"/>
                <a:gd name="T9" fmla="*/ 533 h 1604"/>
                <a:gd name="T10" fmla="*/ 1920 w 1963"/>
                <a:gd name="T11" fmla="*/ 530 h 1604"/>
                <a:gd name="T12" fmla="*/ 1927 w 1963"/>
                <a:gd name="T13" fmla="*/ 1186 h 1604"/>
                <a:gd name="T14" fmla="*/ 355 w 1963"/>
                <a:gd name="T15" fmla="*/ 595 h 1604"/>
                <a:gd name="T16" fmla="*/ 573 w 1963"/>
                <a:gd name="T17" fmla="*/ 85 h 1604"/>
                <a:gd name="T18" fmla="*/ 1256 w 1963"/>
                <a:gd name="T19" fmla="*/ 0 h 1604"/>
                <a:gd name="T20" fmla="*/ 1587 w 1963"/>
                <a:gd name="T21" fmla="*/ 488 h 1604"/>
                <a:gd name="T22" fmla="*/ 1611 w 1963"/>
                <a:gd name="T23" fmla="*/ 989 h 1604"/>
                <a:gd name="T24" fmla="*/ 1426 w 1963"/>
                <a:gd name="T25" fmla="*/ 1020 h 1604"/>
                <a:gd name="T26" fmla="*/ 1396 w 1963"/>
                <a:gd name="T27" fmla="*/ 892 h 1604"/>
                <a:gd name="T28" fmla="*/ 570 w 1963"/>
                <a:gd name="T29" fmla="*/ 989 h 1604"/>
                <a:gd name="T30" fmla="*/ 385 w 1963"/>
                <a:gd name="T31" fmla="*/ 1020 h 1604"/>
                <a:gd name="T32" fmla="*/ 1408 w 1963"/>
                <a:gd name="T33" fmla="*/ 579 h 1604"/>
                <a:gd name="T34" fmla="*/ 1408 w 1963"/>
                <a:gd name="T35" fmla="*/ 774 h 1604"/>
                <a:gd name="T36" fmla="*/ 1408 w 1963"/>
                <a:gd name="T37" fmla="*/ 579 h 1604"/>
                <a:gd name="T38" fmla="*/ 1435 w 1963"/>
                <a:gd name="T39" fmla="*/ 476 h 1604"/>
                <a:gd name="T40" fmla="*/ 1195 w 1963"/>
                <a:gd name="T41" fmla="*/ 130 h 1604"/>
                <a:gd name="T42" fmla="*/ 665 w 1963"/>
                <a:gd name="T43" fmla="*/ 197 h 1604"/>
                <a:gd name="T44" fmla="*/ 461 w 1963"/>
                <a:gd name="T45" fmla="*/ 676 h 1604"/>
                <a:gd name="T46" fmla="*/ 655 w 1963"/>
                <a:gd name="T47" fmla="*/ 676 h 1604"/>
                <a:gd name="T48" fmla="*/ 461 w 1963"/>
                <a:gd name="T49" fmla="*/ 676 h 1604"/>
                <a:gd name="T50" fmla="*/ 249 w 1963"/>
                <a:gd name="T51" fmla="*/ 1065 h 1604"/>
                <a:gd name="T52" fmla="*/ 127 w 1963"/>
                <a:gd name="T53" fmla="*/ 452 h 1604"/>
                <a:gd name="T54" fmla="*/ 3 w 1963"/>
                <a:gd name="T55" fmla="*/ 1104 h 1604"/>
                <a:gd name="T56" fmla="*/ 364 w 1963"/>
                <a:gd name="T57" fmla="*/ 1468 h 1604"/>
                <a:gd name="T58" fmla="*/ 403 w 1963"/>
                <a:gd name="T59" fmla="*/ 1604 h 1604"/>
                <a:gd name="T60" fmla="*/ 665 w 1963"/>
                <a:gd name="T61" fmla="*/ 1568 h 1604"/>
                <a:gd name="T62" fmla="*/ 649 w 1963"/>
                <a:gd name="T63" fmla="*/ 1313 h 1604"/>
                <a:gd name="T64" fmla="*/ 649 w 1963"/>
                <a:gd name="T65" fmla="*/ 1313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63" h="1604">
                  <a:moveTo>
                    <a:pt x="1927" y="1186"/>
                  </a:moveTo>
                  <a:cubicBezTo>
                    <a:pt x="1599" y="1465"/>
                    <a:pt x="1599" y="1465"/>
                    <a:pt x="1599" y="1465"/>
                  </a:cubicBezTo>
                  <a:cubicBezTo>
                    <a:pt x="1599" y="1565"/>
                    <a:pt x="1599" y="1565"/>
                    <a:pt x="1599" y="1565"/>
                  </a:cubicBezTo>
                  <a:cubicBezTo>
                    <a:pt x="1599" y="1587"/>
                    <a:pt x="1581" y="1601"/>
                    <a:pt x="1559" y="1601"/>
                  </a:cubicBezTo>
                  <a:cubicBezTo>
                    <a:pt x="1341" y="1601"/>
                    <a:pt x="1341" y="1601"/>
                    <a:pt x="1341" y="1601"/>
                  </a:cubicBezTo>
                  <a:cubicBezTo>
                    <a:pt x="1319" y="1601"/>
                    <a:pt x="1301" y="1586"/>
                    <a:pt x="1301" y="1565"/>
                  </a:cubicBezTo>
                  <a:cubicBezTo>
                    <a:pt x="1301" y="1340"/>
                    <a:pt x="1301" y="1340"/>
                    <a:pt x="1301" y="1340"/>
                  </a:cubicBezTo>
                  <a:cubicBezTo>
                    <a:pt x="1301" y="1329"/>
                    <a:pt x="1307" y="1316"/>
                    <a:pt x="1316" y="1310"/>
                  </a:cubicBezTo>
                  <a:cubicBezTo>
                    <a:pt x="1717" y="1061"/>
                    <a:pt x="1717" y="1061"/>
                    <a:pt x="1717" y="1061"/>
                  </a:cubicBezTo>
                  <a:cubicBezTo>
                    <a:pt x="1756" y="533"/>
                    <a:pt x="1756" y="533"/>
                    <a:pt x="1756" y="533"/>
                  </a:cubicBezTo>
                  <a:cubicBezTo>
                    <a:pt x="1756" y="488"/>
                    <a:pt x="1792" y="452"/>
                    <a:pt x="1838" y="452"/>
                  </a:cubicBezTo>
                  <a:cubicBezTo>
                    <a:pt x="1884" y="452"/>
                    <a:pt x="1920" y="488"/>
                    <a:pt x="1920" y="530"/>
                  </a:cubicBezTo>
                  <a:cubicBezTo>
                    <a:pt x="1960" y="1101"/>
                    <a:pt x="1960" y="1101"/>
                    <a:pt x="1960" y="1101"/>
                  </a:cubicBezTo>
                  <a:cubicBezTo>
                    <a:pt x="1963" y="1147"/>
                    <a:pt x="1957" y="1162"/>
                    <a:pt x="1927" y="1186"/>
                  </a:cubicBezTo>
                  <a:close/>
                  <a:moveTo>
                    <a:pt x="355" y="989"/>
                  </a:moveTo>
                  <a:cubicBezTo>
                    <a:pt x="355" y="595"/>
                    <a:pt x="355" y="595"/>
                    <a:pt x="355" y="595"/>
                  </a:cubicBezTo>
                  <a:cubicBezTo>
                    <a:pt x="355" y="555"/>
                    <a:pt x="361" y="528"/>
                    <a:pt x="379" y="488"/>
                  </a:cubicBezTo>
                  <a:cubicBezTo>
                    <a:pt x="573" y="85"/>
                    <a:pt x="573" y="85"/>
                    <a:pt x="573" y="85"/>
                  </a:cubicBezTo>
                  <a:cubicBezTo>
                    <a:pt x="595" y="39"/>
                    <a:pt x="655" y="0"/>
                    <a:pt x="707" y="0"/>
                  </a:cubicBezTo>
                  <a:cubicBezTo>
                    <a:pt x="1256" y="0"/>
                    <a:pt x="1256" y="0"/>
                    <a:pt x="1256" y="0"/>
                  </a:cubicBezTo>
                  <a:cubicBezTo>
                    <a:pt x="1311" y="0"/>
                    <a:pt x="1372" y="36"/>
                    <a:pt x="1392" y="85"/>
                  </a:cubicBezTo>
                  <a:cubicBezTo>
                    <a:pt x="1587" y="488"/>
                    <a:pt x="1587" y="488"/>
                    <a:pt x="1587" y="488"/>
                  </a:cubicBezTo>
                  <a:cubicBezTo>
                    <a:pt x="1605" y="528"/>
                    <a:pt x="1611" y="558"/>
                    <a:pt x="1611" y="595"/>
                  </a:cubicBezTo>
                  <a:cubicBezTo>
                    <a:pt x="1611" y="989"/>
                    <a:pt x="1611" y="989"/>
                    <a:pt x="1611" y="989"/>
                  </a:cubicBezTo>
                  <a:cubicBezTo>
                    <a:pt x="1611" y="1005"/>
                    <a:pt x="1596" y="1020"/>
                    <a:pt x="1581" y="1020"/>
                  </a:cubicBezTo>
                  <a:cubicBezTo>
                    <a:pt x="1426" y="1020"/>
                    <a:pt x="1426" y="1020"/>
                    <a:pt x="1426" y="1020"/>
                  </a:cubicBezTo>
                  <a:cubicBezTo>
                    <a:pt x="1408" y="1020"/>
                    <a:pt x="1396" y="1004"/>
                    <a:pt x="1396" y="989"/>
                  </a:cubicBezTo>
                  <a:cubicBezTo>
                    <a:pt x="1396" y="892"/>
                    <a:pt x="1396" y="892"/>
                    <a:pt x="1396" y="892"/>
                  </a:cubicBezTo>
                  <a:cubicBezTo>
                    <a:pt x="570" y="892"/>
                    <a:pt x="570" y="892"/>
                    <a:pt x="570" y="892"/>
                  </a:cubicBezTo>
                  <a:cubicBezTo>
                    <a:pt x="570" y="989"/>
                    <a:pt x="570" y="989"/>
                    <a:pt x="570" y="989"/>
                  </a:cubicBezTo>
                  <a:cubicBezTo>
                    <a:pt x="570" y="1004"/>
                    <a:pt x="555" y="1020"/>
                    <a:pt x="540" y="1020"/>
                  </a:cubicBezTo>
                  <a:cubicBezTo>
                    <a:pt x="385" y="1020"/>
                    <a:pt x="385" y="1020"/>
                    <a:pt x="385" y="1020"/>
                  </a:cubicBezTo>
                  <a:cubicBezTo>
                    <a:pt x="370" y="1020"/>
                    <a:pt x="355" y="1004"/>
                    <a:pt x="355" y="989"/>
                  </a:cubicBezTo>
                  <a:close/>
                  <a:moveTo>
                    <a:pt x="1408" y="579"/>
                  </a:moveTo>
                  <a:cubicBezTo>
                    <a:pt x="1353" y="579"/>
                    <a:pt x="1311" y="625"/>
                    <a:pt x="1311" y="676"/>
                  </a:cubicBezTo>
                  <a:cubicBezTo>
                    <a:pt x="1311" y="728"/>
                    <a:pt x="1353" y="774"/>
                    <a:pt x="1408" y="774"/>
                  </a:cubicBezTo>
                  <a:cubicBezTo>
                    <a:pt x="1462" y="774"/>
                    <a:pt x="1505" y="731"/>
                    <a:pt x="1505" y="676"/>
                  </a:cubicBezTo>
                  <a:cubicBezTo>
                    <a:pt x="1505" y="622"/>
                    <a:pt x="1462" y="579"/>
                    <a:pt x="1408" y="579"/>
                  </a:cubicBezTo>
                  <a:close/>
                  <a:moveTo>
                    <a:pt x="531" y="476"/>
                  </a:moveTo>
                  <a:cubicBezTo>
                    <a:pt x="1435" y="476"/>
                    <a:pt x="1435" y="476"/>
                    <a:pt x="1435" y="476"/>
                  </a:cubicBezTo>
                  <a:cubicBezTo>
                    <a:pt x="1302" y="197"/>
                    <a:pt x="1302" y="197"/>
                    <a:pt x="1302" y="197"/>
                  </a:cubicBezTo>
                  <a:cubicBezTo>
                    <a:pt x="1274" y="143"/>
                    <a:pt x="1250" y="130"/>
                    <a:pt x="1195" y="130"/>
                  </a:cubicBezTo>
                  <a:cubicBezTo>
                    <a:pt x="768" y="130"/>
                    <a:pt x="768" y="130"/>
                    <a:pt x="768" y="130"/>
                  </a:cubicBezTo>
                  <a:cubicBezTo>
                    <a:pt x="713" y="130"/>
                    <a:pt x="689" y="142"/>
                    <a:pt x="665" y="197"/>
                  </a:cubicBezTo>
                  <a:lnTo>
                    <a:pt x="531" y="476"/>
                  </a:lnTo>
                  <a:close/>
                  <a:moveTo>
                    <a:pt x="461" y="676"/>
                  </a:moveTo>
                  <a:cubicBezTo>
                    <a:pt x="461" y="728"/>
                    <a:pt x="503" y="773"/>
                    <a:pt x="558" y="773"/>
                  </a:cubicBezTo>
                  <a:cubicBezTo>
                    <a:pt x="613" y="773"/>
                    <a:pt x="655" y="731"/>
                    <a:pt x="655" y="676"/>
                  </a:cubicBezTo>
                  <a:cubicBezTo>
                    <a:pt x="655" y="621"/>
                    <a:pt x="613" y="579"/>
                    <a:pt x="558" y="579"/>
                  </a:cubicBezTo>
                  <a:cubicBezTo>
                    <a:pt x="503" y="579"/>
                    <a:pt x="461" y="625"/>
                    <a:pt x="461" y="676"/>
                  </a:cubicBezTo>
                  <a:close/>
                  <a:moveTo>
                    <a:pt x="649" y="1313"/>
                  </a:moveTo>
                  <a:cubicBezTo>
                    <a:pt x="249" y="1065"/>
                    <a:pt x="249" y="1065"/>
                    <a:pt x="249" y="1065"/>
                  </a:cubicBezTo>
                  <a:cubicBezTo>
                    <a:pt x="209" y="537"/>
                    <a:pt x="209" y="537"/>
                    <a:pt x="209" y="537"/>
                  </a:cubicBezTo>
                  <a:cubicBezTo>
                    <a:pt x="212" y="488"/>
                    <a:pt x="173" y="452"/>
                    <a:pt x="127" y="452"/>
                  </a:cubicBezTo>
                  <a:cubicBezTo>
                    <a:pt x="81" y="452"/>
                    <a:pt x="42" y="488"/>
                    <a:pt x="42" y="533"/>
                  </a:cubicBezTo>
                  <a:cubicBezTo>
                    <a:pt x="3" y="1104"/>
                    <a:pt x="3" y="1104"/>
                    <a:pt x="3" y="1104"/>
                  </a:cubicBezTo>
                  <a:cubicBezTo>
                    <a:pt x="0" y="1150"/>
                    <a:pt x="6" y="1165"/>
                    <a:pt x="36" y="1189"/>
                  </a:cubicBezTo>
                  <a:cubicBezTo>
                    <a:pt x="364" y="1468"/>
                    <a:pt x="364" y="1468"/>
                    <a:pt x="364" y="1468"/>
                  </a:cubicBezTo>
                  <a:cubicBezTo>
                    <a:pt x="364" y="1568"/>
                    <a:pt x="364" y="1568"/>
                    <a:pt x="364" y="1568"/>
                  </a:cubicBezTo>
                  <a:cubicBezTo>
                    <a:pt x="364" y="1590"/>
                    <a:pt x="382" y="1604"/>
                    <a:pt x="403" y="1604"/>
                  </a:cubicBezTo>
                  <a:cubicBezTo>
                    <a:pt x="625" y="1604"/>
                    <a:pt x="625" y="1604"/>
                    <a:pt x="625" y="1604"/>
                  </a:cubicBezTo>
                  <a:cubicBezTo>
                    <a:pt x="647" y="1604"/>
                    <a:pt x="665" y="1589"/>
                    <a:pt x="665" y="1568"/>
                  </a:cubicBezTo>
                  <a:cubicBezTo>
                    <a:pt x="665" y="1344"/>
                    <a:pt x="665" y="1344"/>
                    <a:pt x="665" y="1344"/>
                  </a:cubicBezTo>
                  <a:cubicBezTo>
                    <a:pt x="664" y="1332"/>
                    <a:pt x="658" y="1320"/>
                    <a:pt x="649" y="1313"/>
                  </a:cubicBezTo>
                  <a:close/>
                  <a:moveTo>
                    <a:pt x="649" y="1313"/>
                  </a:moveTo>
                  <a:cubicBezTo>
                    <a:pt x="649" y="1313"/>
                    <a:pt x="649" y="1313"/>
                    <a:pt x="649" y="131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5" name="Agrupar 54"/>
          <p:cNvGrpSpPr/>
          <p:nvPr/>
        </p:nvGrpSpPr>
        <p:grpSpPr>
          <a:xfrm>
            <a:off x="6301056" y="2518123"/>
            <a:ext cx="920105" cy="920105"/>
            <a:chOff x="7532956" y="1413223"/>
            <a:chExt cx="920105" cy="920105"/>
          </a:xfrm>
        </p:grpSpPr>
        <p:sp>
          <p:nvSpPr>
            <p:cNvPr id="38" name="Elipse 37"/>
            <p:cNvSpPr/>
            <p:nvPr/>
          </p:nvSpPr>
          <p:spPr>
            <a:xfrm>
              <a:off x="7532956" y="1413223"/>
              <a:ext cx="920105" cy="920105"/>
            </a:xfrm>
            <a:prstGeom prst="ellipse">
              <a:avLst/>
            </a:prstGeom>
            <a:solidFill>
              <a:srgbClr val="1B86B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sp>
          <p:nvSpPr>
            <p:cNvPr id="54" name="Freeform 10"/>
            <p:cNvSpPr>
              <a:spLocks noEditPoints="1"/>
            </p:cNvSpPr>
            <p:nvPr/>
          </p:nvSpPr>
          <p:spPr bwMode="auto">
            <a:xfrm>
              <a:off x="7815325" y="1616554"/>
              <a:ext cx="348952" cy="470326"/>
            </a:xfrm>
            <a:custGeom>
              <a:avLst/>
              <a:gdLst>
                <a:gd name="T0" fmla="*/ 1112 w 1197"/>
                <a:gd name="T1" fmla="*/ 629 h 1558"/>
                <a:gd name="T2" fmla="*/ 1082 w 1197"/>
                <a:gd name="T3" fmla="*/ 629 h 1558"/>
                <a:gd name="T4" fmla="*/ 1082 w 1197"/>
                <a:gd name="T5" fmla="*/ 487 h 1558"/>
                <a:gd name="T6" fmla="*/ 613 w 1197"/>
                <a:gd name="T7" fmla="*/ 0 h 1558"/>
                <a:gd name="T8" fmla="*/ 584 w 1197"/>
                <a:gd name="T9" fmla="*/ 0 h 1558"/>
                <a:gd name="T10" fmla="*/ 115 w 1197"/>
                <a:gd name="T11" fmla="*/ 487 h 1558"/>
                <a:gd name="T12" fmla="*/ 115 w 1197"/>
                <a:gd name="T13" fmla="*/ 629 h 1558"/>
                <a:gd name="T14" fmla="*/ 85 w 1197"/>
                <a:gd name="T15" fmla="*/ 629 h 1558"/>
                <a:gd name="T16" fmla="*/ 0 w 1197"/>
                <a:gd name="T17" fmla="*/ 737 h 1558"/>
                <a:gd name="T18" fmla="*/ 0 w 1197"/>
                <a:gd name="T19" fmla="*/ 1449 h 1558"/>
                <a:gd name="T20" fmla="*/ 85 w 1197"/>
                <a:gd name="T21" fmla="*/ 1558 h 1558"/>
                <a:gd name="T22" fmla="*/ 1112 w 1197"/>
                <a:gd name="T23" fmla="*/ 1558 h 1558"/>
                <a:gd name="T24" fmla="*/ 1197 w 1197"/>
                <a:gd name="T25" fmla="*/ 1449 h 1558"/>
                <a:gd name="T26" fmla="*/ 1197 w 1197"/>
                <a:gd name="T27" fmla="*/ 737 h 1558"/>
                <a:gd name="T28" fmla="*/ 1112 w 1197"/>
                <a:gd name="T29" fmla="*/ 629 h 1558"/>
                <a:gd name="T30" fmla="*/ 695 w 1197"/>
                <a:gd name="T31" fmla="*/ 1092 h 1558"/>
                <a:gd name="T32" fmla="*/ 695 w 1197"/>
                <a:gd name="T33" fmla="*/ 1308 h 1558"/>
                <a:gd name="T34" fmla="*/ 650 w 1197"/>
                <a:gd name="T35" fmla="*/ 1353 h 1558"/>
                <a:gd name="T36" fmla="*/ 548 w 1197"/>
                <a:gd name="T37" fmla="*/ 1353 h 1558"/>
                <a:gd name="T38" fmla="*/ 502 w 1197"/>
                <a:gd name="T39" fmla="*/ 1308 h 1558"/>
                <a:gd name="T40" fmla="*/ 502 w 1197"/>
                <a:gd name="T41" fmla="*/ 1092 h 1558"/>
                <a:gd name="T42" fmla="*/ 464 w 1197"/>
                <a:gd name="T43" fmla="*/ 1000 h 1558"/>
                <a:gd name="T44" fmla="*/ 584 w 1197"/>
                <a:gd name="T45" fmla="*/ 871 h 1558"/>
                <a:gd name="T46" fmla="*/ 613 w 1197"/>
                <a:gd name="T47" fmla="*/ 871 h 1558"/>
                <a:gd name="T48" fmla="*/ 733 w 1197"/>
                <a:gd name="T49" fmla="*/ 1000 h 1558"/>
                <a:gd name="T50" fmla="*/ 695 w 1197"/>
                <a:gd name="T51" fmla="*/ 1092 h 1558"/>
                <a:gd name="T52" fmla="*/ 882 w 1197"/>
                <a:gd name="T53" fmla="*/ 629 h 1558"/>
                <a:gd name="T54" fmla="*/ 315 w 1197"/>
                <a:gd name="T55" fmla="*/ 629 h 1558"/>
                <a:gd name="T56" fmla="*/ 315 w 1197"/>
                <a:gd name="T57" fmla="*/ 487 h 1558"/>
                <a:gd name="T58" fmla="*/ 599 w 1197"/>
                <a:gd name="T59" fmla="*/ 201 h 1558"/>
                <a:gd name="T60" fmla="*/ 882 w 1197"/>
                <a:gd name="T61" fmla="*/ 487 h 1558"/>
                <a:gd name="T62" fmla="*/ 882 w 1197"/>
                <a:gd name="T63" fmla="*/ 629 h 1558"/>
                <a:gd name="T64" fmla="*/ 882 w 1197"/>
                <a:gd name="T65" fmla="*/ 629 h 1558"/>
                <a:gd name="T66" fmla="*/ 882 w 1197"/>
                <a:gd name="T67" fmla="*/ 629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7" h="1558">
                  <a:moveTo>
                    <a:pt x="1112" y="629"/>
                  </a:moveTo>
                  <a:cubicBezTo>
                    <a:pt x="1082" y="629"/>
                    <a:pt x="1082" y="629"/>
                    <a:pt x="1082" y="629"/>
                  </a:cubicBezTo>
                  <a:cubicBezTo>
                    <a:pt x="1082" y="487"/>
                    <a:pt x="1082" y="487"/>
                    <a:pt x="1082" y="487"/>
                  </a:cubicBezTo>
                  <a:cubicBezTo>
                    <a:pt x="1082" y="224"/>
                    <a:pt x="873" y="5"/>
                    <a:pt x="613" y="0"/>
                  </a:cubicBezTo>
                  <a:cubicBezTo>
                    <a:pt x="606" y="0"/>
                    <a:pt x="591" y="0"/>
                    <a:pt x="584" y="0"/>
                  </a:cubicBezTo>
                  <a:cubicBezTo>
                    <a:pt x="324" y="5"/>
                    <a:pt x="115" y="224"/>
                    <a:pt x="115" y="487"/>
                  </a:cubicBezTo>
                  <a:cubicBezTo>
                    <a:pt x="115" y="629"/>
                    <a:pt x="115" y="629"/>
                    <a:pt x="115" y="629"/>
                  </a:cubicBezTo>
                  <a:cubicBezTo>
                    <a:pt x="85" y="629"/>
                    <a:pt x="85" y="629"/>
                    <a:pt x="85" y="629"/>
                  </a:cubicBezTo>
                  <a:cubicBezTo>
                    <a:pt x="38" y="629"/>
                    <a:pt x="0" y="677"/>
                    <a:pt x="0" y="737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509"/>
                    <a:pt x="38" y="1558"/>
                    <a:pt x="85" y="1558"/>
                  </a:cubicBezTo>
                  <a:cubicBezTo>
                    <a:pt x="1112" y="1558"/>
                    <a:pt x="1112" y="1558"/>
                    <a:pt x="1112" y="1558"/>
                  </a:cubicBezTo>
                  <a:cubicBezTo>
                    <a:pt x="1159" y="1558"/>
                    <a:pt x="1197" y="1509"/>
                    <a:pt x="1197" y="1449"/>
                  </a:cubicBezTo>
                  <a:cubicBezTo>
                    <a:pt x="1197" y="737"/>
                    <a:pt x="1197" y="737"/>
                    <a:pt x="1197" y="737"/>
                  </a:cubicBezTo>
                  <a:cubicBezTo>
                    <a:pt x="1197" y="677"/>
                    <a:pt x="1159" y="629"/>
                    <a:pt x="1112" y="629"/>
                  </a:cubicBezTo>
                  <a:close/>
                  <a:moveTo>
                    <a:pt x="695" y="1092"/>
                  </a:moveTo>
                  <a:cubicBezTo>
                    <a:pt x="695" y="1308"/>
                    <a:pt x="695" y="1308"/>
                    <a:pt x="695" y="1308"/>
                  </a:cubicBezTo>
                  <a:cubicBezTo>
                    <a:pt x="695" y="1332"/>
                    <a:pt x="674" y="1353"/>
                    <a:pt x="650" y="1353"/>
                  </a:cubicBezTo>
                  <a:cubicBezTo>
                    <a:pt x="548" y="1353"/>
                    <a:pt x="548" y="1353"/>
                    <a:pt x="548" y="1353"/>
                  </a:cubicBezTo>
                  <a:cubicBezTo>
                    <a:pt x="523" y="1353"/>
                    <a:pt x="502" y="1332"/>
                    <a:pt x="502" y="1308"/>
                  </a:cubicBezTo>
                  <a:cubicBezTo>
                    <a:pt x="502" y="1092"/>
                    <a:pt x="502" y="1092"/>
                    <a:pt x="502" y="1092"/>
                  </a:cubicBezTo>
                  <a:cubicBezTo>
                    <a:pt x="478" y="1069"/>
                    <a:pt x="464" y="1036"/>
                    <a:pt x="464" y="1000"/>
                  </a:cubicBezTo>
                  <a:cubicBezTo>
                    <a:pt x="464" y="932"/>
                    <a:pt x="517" y="873"/>
                    <a:pt x="584" y="871"/>
                  </a:cubicBezTo>
                  <a:cubicBezTo>
                    <a:pt x="591" y="870"/>
                    <a:pt x="606" y="870"/>
                    <a:pt x="613" y="871"/>
                  </a:cubicBezTo>
                  <a:cubicBezTo>
                    <a:pt x="680" y="873"/>
                    <a:pt x="733" y="932"/>
                    <a:pt x="733" y="1000"/>
                  </a:cubicBezTo>
                  <a:cubicBezTo>
                    <a:pt x="733" y="1036"/>
                    <a:pt x="719" y="1069"/>
                    <a:pt x="695" y="1092"/>
                  </a:cubicBezTo>
                  <a:close/>
                  <a:moveTo>
                    <a:pt x="882" y="629"/>
                  </a:moveTo>
                  <a:cubicBezTo>
                    <a:pt x="315" y="629"/>
                    <a:pt x="315" y="629"/>
                    <a:pt x="315" y="629"/>
                  </a:cubicBezTo>
                  <a:cubicBezTo>
                    <a:pt x="315" y="487"/>
                    <a:pt x="315" y="487"/>
                    <a:pt x="315" y="487"/>
                  </a:cubicBezTo>
                  <a:cubicBezTo>
                    <a:pt x="315" y="330"/>
                    <a:pt x="442" y="201"/>
                    <a:pt x="599" y="201"/>
                  </a:cubicBezTo>
                  <a:cubicBezTo>
                    <a:pt x="755" y="201"/>
                    <a:pt x="882" y="330"/>
                    <a:pt x="882" y="487"/>
                  </a:cubicBezTo>
                  <a:lnTo>
                    <a:pt x="882" y="629"/>
                  </a:lnTo>
                  <a:close/>
                  <a:moveTo>
                    <a:pt x="882" y="629"/>
                  </a:moveTo>
                  <a:cubicBezTo>
                    <a:pt x="882" y="629"/>
                    <a:pt x="882" y="629"/>
                    <a:pt x="882" y="62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61" name="Agrupar 60"/>
          <p:cNvGrpSpPr/>
          <p:nvPr/>
        </p:nvGrpSpPr>
        <p:grpSpPr>
          <a:xfrm>
            <a:off x="6034356" y="5020023"/>
            <a:ext cx="920105" cy="920105"/>
            <a:chOff x="7482156" y="3915123"/>
            <a:chExt cx="920105" cy="920105"/>
          </a:xfrm>
        </p:grpSpPr>
        <p:sp>
          <p:nvSpPr>
            <p:cNvPr id="40" name="Elipse 39"/>
            <p:cNvSpPr/>
            <p:nvPr/>
          </p:nvSpPr>
          <p:spPr>
            <a:xfrm>
              <a:off x="7482156" y="3915123"/>
              <a:ext cx="920105" cy="920105"/>
            </a:xfrm>
            <a:prstGeom prst="ellipse">
              <a:avLst/>
            </a:prstGeom>
            <a:solidFill>
              <a:srgbClr val="1B86B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grpSp>
          <p:nvGrpSpPr>
            <p:cNvPr id="57" name="Group 13"/>
            <p:cNvGrpSpPr>
              <a:grpSpLocks noChangeAspect="1"/>
            </p:cNvGrpSpPr>
            <p:nvPr/>
          </p:nvGrpSpPr>
          <p:grpSpPr bwMode="auto">
            <a:xfrm>
              <a:off x="7773442" y="4161008"/>
              <a:ext cx="374246" cy="424945"/>
              <a:chOff x="4" y="1"/>
              <a:chExt cx="1934" cy="2196"/>
            </a:xfrm>
            <a:solidFill>
              <a:schemeClr val="bg1"/>
            </a:solidFill>
          </p:grpSpPr>
          <p:sp>
            <p:nvSpPr>
              <p:cNvPr id="59" name="Freeform 14"/>
              <p:cNvSpPr>
                <a:spLocks noEditPoints="1"/>
              </p:cNvSpPr>
              <p:nvPr/>
            </p:nvSpPr>
            <p:spPr bwMode="auto">
              <a:xfrm>
                <a:off x="823" y="1030"/>
                <a:ext cx="1115" cy="1155"/>
              </a:xfrm>
              <a:custGeom>
                <a:avLst/>
                <a:gdLst>
                  <a:gd name="T0" fmla="*/ 0 w 500"/>
                  <a:gd name="T1" fmla="*/ 250 h 500"/>
                  <a:gd name="T2" fmla="*/ 250 w 500"/>
                  <a:gd name="T3" fmla="*/ 500 h 500"/>
                  <a:gd name="T4" fmla="*/ 500 w 500"/>
                  <a:gd name="T5" fmla="*/ 250 h 500"/>
                  <a:gd name="T6" fmla="*/ 250 w 500"/>
                  <a:gd name="T7" fmla="*/ 0 h 500"/>
                  <a:gd name="T8" fmla="*/ 0 w 500"/>
                  <a:gd name="T9" fmla="*/ 250 h 500"/>
                  <a:gd name="T10" fmla="*/ 152 w 500"/>
                  <a:gd name="T11" fmla="*/ 153 h 500"/>
                  <a:gd name="T12" fmla="*/ 176 w 500"/>
                  <a:gd name="T13" fmla="*/ 143 h 500"/>
                  <a:gd name="T14" fmla="*/ 199 w 500"/>
                  <a:gd name="T15" fmla="*/ 153 h 500"/>
                  <a:gd name="T16" fmla="*/ 209 w 500"/>
                  <a:gd name="T17" fmla="*/ 176 h 500"/>
                  <a:gd name="T18" fmla="*/ 199 w 500"/>
                  <a:gd name="T19" fmla="*/ 200 h 500"/>
                  <a:gd name="T20" fmla="*/ 176 w 500"/>
                  <a:gd name="T21" fmla="*/ 209 h 500"/>
                  <a:gd name="T22" fmla="*/ 152 w 500"/>
                  <a:gd name="T23" fmla="*/ 200 h 500"/>
                  <a:gd name="T24" fmla="*/ 142 w 500"/>
                  <a:gd name="T25" fmla="*/ 176 h 500"/>
                  <a:gd name="T26" fmla="*/ 152 w 500"/>
                  <a:gd name="T27" fmla="*/ 153 h 500"/>
                  <a:gd name="T28" fmla="*/ 347 w 500"/>
                  <a:gd name="T29" fmla="*/ 348 h 500"/>
                  <a:gd name="T30" fmla="*/ 324 w 500"/>
                  <a:gd name="T31" fmla="*/ 358 h 500"/>
                  <a:gd name="T32" fmla="*/ 300 w 500"/>
                  <a:gd name="T33" fmla="*/ 348 h 500"/>
                  <a:gd name="T34" fmla="*/ 290 w 500"/>
                  <a:gd name="T35" fmla="*/ 324 h 500"/>
                  <a:gd name="T36" fmla="*/ 300 w 500"/>
                  <a:gd name="T37" fmla="*/ 301 h 500"/>
                  <a:gd name="T38" fmla="*/ 324 w 500"/>
                  <a:gd name="T39" fmla="*/ 291 h 500"/>
                  <a:gd name="T40" fmla="*/ 347 w 500"/>
                  <a:gd name="T41" fmla="*/ 301 h 500"/>
                  <a:gd name="T42" fmla="*/ 357 w 500"/>
                  <a:gd name="T43" fmla="*/ 324 h 500"/>
                  <a:gd name="T44" fmla="*/ 347 w 500"/>
                  <a:gd name="T45" fmla="*/ 348 h 500"/>
                  <a:gd name="T46" fmla="*/ 347 w 500"/>
                  <a:gd name="T47" fmla="*/ 153 h 500"/>
                  <a:gd name="T48" fmla="*/ 347 w 500"/>
                  <a:gd name="T49" fmla="*/ 200 h 500"/>
                  <a:gd name="T50" fmla="*/ 200 w 500"/>
                  <a:gd name="T51" fmla="*/ 347 h 500"/>
                  <a:gd name="T52" fmla="*/ 176 w 500"/>
                  <a:gd name="T53" fmla="*/ 357 h 500"/>
                  <a:gd name="T54" fmla="*/ 152 w 500"/>
                  <a:gd name="T55" fmla="*/ 347 h 500"/>
                  <a:gd name="T56" fmla="*/ 152 w 500"/>
                  <a:gd name="T57" fmla="*/ 300 h 500"/>
                  <a:gd name="T58" fmla="*/ 300 w 500"/>
                  <a:gd name="T59" fmla="*/ 153 h 500"/>
                  <a:gd name="T60" fmla="*/ 347 w 500"/>
                  <a:gd name="T61" fmla="*/ 153 h 500"/>
                  <a:gd name="T62" fmla="*/ 347 w 500"/>
                  <a:gd name="T63" fmla="*/ 153 h 500"/>
                  <a:gd name="T64" fmla="*/ 347 w 500"/>
                  <a:gd name="T65" fmla="*/ 15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00" h="500">
                    <a:moveTo>
                      <a:pt x="0" y="250"/>
                    </a:moveTo>
                    <a:cubicBezTo>
                      <a:pt x="0" y="388"/>
                      <a:pt x="112" y="500"/>
                      <a:pt x="250" y="500"/>
                    </a:cubicBezTo>
                    <a:cubicBezTo>
                      <a:pt x="388" y="500"/>
                      <a:pt x="500" y="388"/>
                      <a:pt x="500" y="250"/>
                    </a:cubicBezTo>
                    <a:cubicBezTo>
                      <a:pt x="500" y="112"/>
                      <a:pt x="388" y="0"/>
                      <a:pt x="250" y="0"/>
                    </a:cubicBezTo>
                    <a:cubicBezTo>
                      <a:pt x="112" y="0"/>
                      <a:pt x="0" y="112"/>
                      <a:pt x="0" y="250"/>
                    </a:cubicBezTo>
                    <a:close/>
                    <a:moveTo>
                      <a:pt x="152" y="153"/>
                    </a:moveTo>
                    <a:cubicBezTo>
                      <a:pt x="158" y="146"/>
                      <a:pt x="167" y="143"/>
                      <a:pt x="176" y="143"/>
                    </a:cubicBezTo>
                    <a:cubicBezTo>
                      <a:pt x="184" y="143"/>
                      <a:pt x="193" y="146"/>
                      <a:pt x="199" y="153"/>
                    </a:cubicBezTo>
                    <a:cubicBezTo>
                      <a:pt x="205" y="159"/>
                      <a:pt x="209" y="167"/>
                      <a:pt x="209" y="176"/>
                    </a:cubicBezTo>
                    <a:cubicBezTo>
                      <a:pt x="209" y="185"/>
                      <a:pt x="205" y="193"/>
                      <a:pt x="199" y="200"/>
                    </a:cubicBezTo>
                    <a:cubicBezTo>
                      <a:pt x="193" y="206"/>
                      <a:pt x="184" y="209"/>
                      <a:pt x="176" y="209"/>
                    </a:cubicBezTo>
                    <a:cubicBezTo>
                      <a:pt x="167" y="209"/>
                      <a:pt x="158" y="206"/>
                      <a:pt x="152" y="200"/>
                    </a:cubicBezTo>
                    <a:cubicBezTo>
                      <a:pt x="146" y="193"/>
                      <a:pt x="142" y="185"/>
                      <a:pt x="142" y="176"/>
                    </a:cubicBezTo>
                    <a:cubicBezTo>
                      <a:pt x="142" y="167"/>
                      <a:pt x="146" y="159"/>
                      <a:pt x="152" y="153"/>
                    </a:cubicBezTo>
                    <a:close/>
                    <a:moveTo>
                      <a:pt x="347" y="348"/>
                    </a:moveTo>
                    <a:cubicBezTo>
                      <a:pt x="341" y="354"/>
                      <a:pt x="333" y="358"/>
                      <a:pt x="324" y="358"/>
                    </a:cubicBezTo>
                    <a:cubicBezTo>
                      <a:pt x="315" y="358"/>
                      <a:pt x="306" y="354"/>
                      <a:pt x="300" y="348"/>
                    </a:cubicBezTo>
                    <a:cubicBezTo>
                      <a:pt x="294" y="342"/>
                      <a:pt x="290" y="333"/>
                      <a:pt x="290" y="324"/>
                    </a:cubicBezTo>
                    <a:cubicBezTo>
                      <a:pt x="290" y="315"/>
                      <a:pt x="294" y="307"/>
                      <a:pt x="300" y="301"/>
                    </a:cubicBezTo>
                    <a:cubicBezTo>
                      <a:pt x="306" y="295"/>
                      <a:pt x="315" y="291"/>
                      <a:pt x="324" y="291"/>
                    </a:cubicBezTo>
                    <a:cubicBezTo>
                      <a:pt x="333" y="291"/>
                      <a:pt x="341" y="295"/>
                      <a:pt x="347" y="301"/>
                    </a:cubicBezTo>
                    <a:cubicBezTo>
                      <a:pt x="354" y="307"/>
                      <a:pt x="357" y="315"/>
                      <a:pt x="357" y="324"/>
                    </a:cubicBezTo>
                    <a:cubicBezTo>
                      <a:pt x="357" y="333"/>
                      <a:pt x="354" y="342"/>
                      <a:pt x="347" y="348"/>
                    </a:cubicBezTo>
                    <a:close/>
                    <a:moveTo>
                      <a:pt x="347" y="153"/>
                    </a:moveTo>
                    <a:cubicBezTo>
                      <a:pt x="360" y="166"/>
                      <a:pt x="360" y="187"/>
                      <a:pt x="347" y="200"/>
                    </a:cubicBezTo>
                    <a:cubicBezTo>
                      <a:pt x="200" y="347"/>
                      <a:pt x="200" y="347"/>
                      <a:pt x="200" y="347"/>
                    </a:cubicBezTo>
                    <a:cubicBezTo>
                      <a:pt x="193" y="354"/>
                      <a:pt x="185" y="357"/>
                      <a:pt x="176" y="357"/>
                    </a:cubicBezTo>
                    <a:cubicBezTo>
                      <a:pt x="168" y="357"/>
                      <a:pt x="159" y="354"/>
                      <a:pt x="152" y="347"/>
                    </a:cubicBezTo>
                    <a:cubicBezTo>
                      <a:pt x="139" y="334"/>
                      <a:pt x="139" y="313"/>
                      <a:pt x="152" y="300"/>
                    </a:cubicBezTo>
                    <a:cubicBezTo>
                      <a:pt x="300" y="153"/>
                      <a:pt x="300" y="153"/>
                      <a:pt x="300" y="153"/>
                    </a:cubicBezTo>
                    <a:cubicBezTo>
                      <a:pt x="313" y="140"/>
                      <a:pt x="334" y="140"/>
                      <a:pt x="347" y="153"/>
                    </a:cubicBezTo>
                    <a:close/>
                    <a:moveTo>
                      <a:pt x="347" y="153"/>
                    </a:moveTo>
                    <a:cubicBezTo>
                      <a:pt x="347" y="153"/>
                      <a:pt x="347" y="153"/>
                      <a:pt x="347" y="1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4" y="1"/>
                <a:ext cx="1414" cy="2196"/>
              </a:xfrm>
              <a:custGeom>
                <a:avLst/>
                <a:gdLst>
                  <a:gd name="T0" fmla="*/ 300 w 634"/>
                  <a:gd name="T1" fmla="*/ 695 h 950"/>
                  <a:gd name="T2" fmla="*/ 617 w 634"/>
                  <a:gd name="T3" fmla="*/ 379 h 950"/>
                  <a:gd name="T4" fmla="*/ 634 w 634"/>
                  <a:gd name="T5" fmla="*/ 379 h 950"/>
                  <a:gd name="T6" fmla="*/ 634 w 634"/>
                  <a:gd name="T7" fmla="*/ 33 h 950"/>
                  <a:gd name="T8" fmla="*/ 601 w 634"/>
                  <a:gd name="T9" fmla="*/ 0 h 950"/>
                  <a:gd name="T10" fmla="*/ 33 w 634"/>
                  <a:gd name="T11" fmla="*/ 0 h 950"/>
                  <a:gd name="T12" fmla="*/ 0 w 634"/>
                  <a:gd name="T13" fmla="*/ 33 h 950"/>
                  <a:gd name="T14" fmla="*/ 0 w 634"/>
                  <a:gd name="T15" fmla="*/ 917 h 950"/>
                  <a:gd name="T16" fmla="*/ 33 w 634"/>
                  <a:gd name="T17" fmla="*/ 950 h 950"/>
                  <a:gd name="T18" fmla="*/ 430 w 634"/>
                  <a:gd name="T19" fmla="*/ 950 h 950"/>
                  <a:gd name="T20" fmla="*/ 300 w 634"/>
                  <a:gd name="T21" fmla="*/ 695 h 950"/>
                  <a:gd name="T22" fmla="*/ 188 w 634"/>
                  <a:gd name="T23" fmla="*/ 177 h 950"/>
                  <a:gd name="T24" fmla="*/ 424 w 634"/>
                  <a:gd name="T25" fmla="*/ 177 h 950"/>
                  <a:gd name="T26" fmla="*/ 457 w 634"/>
                  <a:gd name="T27" fmla="*/ 210 h 950"/>
                  <a:gd name="T28" fmla="*/ 424 w 634"/>
                  <a:gd name="T29" fmla="*/ 243 h 950"/>
                  <a:gd name="T30" fmla="*/ 188 w 634"/>
                  <a:gd name="T31" fmla="*/ 243 h 950"/>
                  <a:gd name="T32" fmla="*/ 155 w 634"/>
                  <a:gd name="T33" fmla="*/ 210 h 950"/>
                  <a:gd name="T34" fmla="*/ 188 w 634"/>
                  <a:gd name="T35" fmla="*/ 177 h 950"/>
                  <a:gd name="T36" fmla="*/ 188 w 634"/>
                  <a:gd name="T37" fmla="*/ 354 h 950"/>
                  <a:gd name="T38" fmla="*/ 424 w 634"/>
                  <a:gd name="T39" fmla="*/ 354 h 950"/>
                  <a:gd name="T40" fmla="*/ 457 w 634"/>
                  <a:gd name="T41" fmla="*/ 387 h 950"/>
                  <a:gd name="T42" fmla="*/ 424 w 634"/>
                  <a:gd name="T43" fmla="*/ 420 h 950"/>
                  <a:gd name="T44" fmla="*/ 188 w 634"/>
                  <a:gd name="T45" fmla="*/ 420 h 950"/>
                  <a:gd name="T46" fmla="*/ 155 w 634"/>
                  <a:gd name="T47" fmla="*/ 387 h 950"/>
                  <a:gd name="T48" fmla="*/ 188 w 634"/>
                  <a:gd name="T49" fmla="*/ 354 h 950"/>
                  <a:gd name="T50" fmla="*/ 247 w 634"/>
                  <a:gd name="T51" fmla="*/ 597 h 950"/>
                  <a:gd name="T52" fmla="*/ 188 w 634"/>
                  <a:gd name="T53" fmla="*/ 597 h 950"/>
                  <a:gd name="T54" fmla="*/ 155 w 634"/>
                  <a:gd name="T55" fmla="*/ 564 h 950"/>
                  <a:gd name="T56" fmla="*/ 188 w 634"/>
                  <a:gd name="T57" fmla="*/ 530 h 950"/>
                  <a:gd name="T58" fmla="*/ 247 w 634"/>
                  <a:gd name="T59" fmla="*/ 530 h 950"/>
                  <a:gd name="T60" fmla="*/ 280 w 634"/>
                  <a:gd name="T61" fmla="*/ 564 h 950"/>
                  <a:gd name="T62" fmla="*/ 247 w 634"/>
                  <a:gd name="T63" fmla="*/ 597 h 950"/>
                  <a:gd name="T64" fmla="*/ 247 w 634"/>
                  <a:gd name="T65" fmla="*/ 597 h 950"/>
                  <a:gd name="T66" fmla="*/ 247 w 634"/>
                  <a:gd name="T67" fmla="*/ 597 h 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4" h="950">
                    <a:moveTo>
                      <a:pt x="300" y="695"/>
                    </a:moveTo>
                    <a:cubicBezTo>
                      <a:pt x="300" y="521"/>
                      <a:pt x="442" y="379"/>
                      <a:pt x="617" y="379"/>
                    </a:cubicBezTo>
                    <a:cubicBezTo>
                      <a:pt x="622" y="379"/>
                      <a:pt x="628" y="379"/>
                      <a:pt x="634" y="379"/>
                    </a:cubicBezTo>
                    <a:cubicBezTo>
                      <a:pt x="634" y="33"/>
                      <a:pt x="634" y="33"/>
                      <a:pt x="634" y="33"/>
                    </a:cubicBezTo>
                    <a:cubicBezTo>
                      <a:pt x="634" y="15"/>
                      <a:pt x="619" y="0"/>
                      <a:pt x="601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917"/>
                      <a:pt x="0" y="917"/>
                      <a:pt x="0" y="917"/>
                    </a:cubicBezTo>
                    <a:cubicBezTo>
                      <a:pt x="0" y="935"/>
                      <a:pt x="15" y="950"/>
                      <a:pt x="33" y="950"/>
                    </a:cubicBezTo>
                    <a:cubicBezTo>
                      <a:pt x="430" y="950"/>
                      <a:pt x="430" y="950"/>
                      <a:pt x="430" y="950"/>
                    </a:cubicBezTo>
                    <a:cubicBezTo>
                      <a:pt x="351" y="893"/>
                      <a:pt x="300" y="800"/>
                      <a:pt x="300" y="695"/>
                    </a:cubicBezTo>
                    <a:close/>
                    <a:moveTo>
                      <a:pt x="188" y="177"/>
                    </a:moveTo>
                    <a:cubicBezTo>
                      <a:pt x="424" y="177"/>
                      <a:pt x="424" y="177"/>
                      <a:pt x="424" y="177"/>
                    </a:cubicBezTo>
                    <a:cubicBezTo>
                      <a:pt x="442" y="177"/>
                      <a:pt x="457" y="192"/>
                      <a:pt x="457" y="210"/>
                    </a:cubicBezTo>
                    <a:cubicBezTo>
                      <a:pt x="457" y="228"/>
                      <a:pt x="442" y="243"/>
                      <a:pt x="424" y="243"/>
                    </a:cubicBezTo>
                    <a:cubicBezTo>
                      <a:pt x="188" y="243"/>
                      <a:pt x="188" y="243"/>
                      <a:pt x="188" y="243"/>
                    </a:cubicBezTo>
                    <a:cubicBezTo>
                      <a:pt x="170" y="243"/>
                      <a:pt x="155" y="228"/>
                      <a:pt x="155" y="210"/>
                    </a:cubicBezTo>
                    <a:cubicBezTo>
                      <a:pt x="155" y="192"/>
                      <a:pt x="170" y="177"/>
                      <a:pt x="188" y="177"/>
                    </a:cubicBezTo>
                    <a:close/>
                    <a:moveTo>
                      <a:pt x="188" y="354"/>
                    </a:moveTo>
                    <a:cubicBezTo>
                      <a:pt x="424" y="354"/>
                      <a:pt x="424" y="354"/>
                      <a:pt x="424" y="354"/>
                    </a:cubicBezTo>
                    <a:cubicBezTo>
                      <a:pt x="442" y="354"/>
                      <a:pt x="457" y="368"/>
                      <a:pt x="457" y="387"/>
                    </a:cubicBezTo>
                    <a:cubicBezTo>
                      <a:pt x="457" y="405"/>
                      <a:pt x="442" y="420"/>
                      <a:pt x="424" y="420"/>
                    </a:cubicBezTo>
                    <a:cubicBezTo>
                      <a:pt x="188" y="420"/>
                      <a:pt x="188" y="420"/>
                      <a:pt x="188" y="420"/>
                    </a:cubicBezTo>
                    <a:cubicBezTo>
                      <a:pt x="170" y="420"/>
                      <a:pt x="155" y="405"/>
                      <a:pt x="155" y="387"/>
                    </a:cubicBezTo>
                    <a:cubicBezTo>
                      <a:pt x="155" y="368"/>
                      <a:pt x="170" y="354"/>
                      <a:pt x="188" y="354"/>
                    </a:cubicBezTo>
                    <a:close/>
                    <a:moveTo>
                      <a:pt x="247" y="597"/>
                    </a:moveTo>
                    <a:cubicBezTo>
                      <a:pt x="188" y="597"/>
                      <a:pt x="188" y="597"/>
                      <a:pt x="188" y="597"/>
                    </a:cubicBezTo>
                    <a:cubicBezTo>
                      <a:pt x="170" y="597"/>
                      <a:pt x="155" y="582"/>
                      <a:pt x="155" y="564"/>
                    </a:cubicBezTo>
                    <a:cubicBezTo>
                      <a:pt x="155" y="545"/>
                      <a:pt x="170" y="530"/>
                      <a:pt x="188" y="530"/>
                    </a:cubicBezTo>
                    <a:cubicBezTo>
                      <a:pt x="247" y="530"/>
                      <a:pt x="247" y="530"/>
                      <a:pt x="247" y="530"/>
                    </a:cubicBezTo>
                    <a:cubicBezTo>
                      <a:pt x="265" y="530"/>
                      <a:pt x="280" y="545"/>
                      <a:pt x="280" y="564"/>
                    </a:cubicBezTo>
                    <a:cubicBezTo>
                      <a:pt x="280" y="582"/>
                      <a:pt x="265" y="597"/>
                      <a:pt x="247" y="597"/>
                    </a:cubicBezTo>
                    <a:close/>
                    <a:moveTo>
                      <a:pt x="247" y="597"/>
                    </a:moveTo>
                    <a:cubicBezTo>
                      <a:pt x="247" y="597"/>
                      <a:pt x="247" y="597"/>
                      <a:pt x="247" y="59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46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803E-6 -3.08438E-8 L -3.34803E-6 0.13725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6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decel="10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6" dur="25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15101" r="43179" b="11034"/>
          <a:stretch/>
        </p:blipFill>
        <p:spPr>
          <a:xfrm>
            <a:off x="2433014" y="987445"/>
            <a:ext cx="5877498" cy="5963552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465287" y="3818627"/>
            <a:ext cx="3218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-150" dirty="0">
                <a:solidFill>
                  <a:srgbClr val="8C6FA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Minuto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68795" y="4452669"/>
            <a:ext cx="3256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-220" dirty="0">
                <a:solidFill>
                  <a:srgbClr val="8C6FAF"/>
                </a:solidFill>
                <a:latin typeface="Arial "/>
                <a:cs typeface="Arial" panose="020B0604020202020204" pitchFamily="34" charset="0"/>
              </a:rPr>
              <a:t>está abrindo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37358" y="4893019"/>
            <a:ext cx="3407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spc="-15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5400" dirty="0">
                <a:solidFill>
                  <a:srgbClr val="8C6FAF"/>
                </a:solidFill>
                <a:latin typeface="Arial Black" panose="020B0A04020102020204" pitchFamily="34" charset="0"/>
              </a:rPr>
              <a:t>mercado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131631" y="130571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3681688" y="1625032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2970488" y="1755661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3493003" y="2002404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4421917" y="1654061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32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5220202" y="150891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3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5046030" y="1900804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43" name="Group 4"/>
          <p:cNvGrpSpPr>
            <a:grpSpLocks noChangeAspect="1"/>
          </p:cNvGrpSpPr>
          <p:nvPr/>
        </p:nvGrpSpPr>
        <p:grpSpPr bwMode="auto">
          <a:xfrm>
            <a:off x="4305802" y="2060461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47" name="Group 4"/>
          <p:cNvGrpSpPr>
            <a:grpSpLocks noChangeAspect="1"/>
          </p:cNvGrpSpPr>
          <p:nvPr/>
        </p:nvGrpSpPr>
        <p:grpSpPr bwMode="auto">
          <a:xfrm>
            <a:off x="2985002" y="2307204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48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9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1" name="Group 4"/>
          <p:cNvGrpSpPr>
            <a:grpSpLocks noChangeAspect="1"/>
          </p:cNvGrpSpPr>
          <p:nvPr/>
        </p:nvGrpSpPr>
        <p:grpSpPr bwMode="auto">
          <a:xfrm>
            <a:off x="2549574" y="2655547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52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3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3739745" y="2379775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5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9" name="Group 4"/>
          <p:cNvGrpSpPr>
            <a:grpSpLocks noChangeAspect="1"/>
          </p:cNvGrpSpPr>
          <p:nvPr/>
        </p:nvGrpSpPr>
        <p:grpSpPr bwMode="auto">
          <a:xfrm>
            <a:off x="5786259" y="1871775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63" name="Group 4"/>
          <p:cNvGrpSpPr>
            <a:grpSpLocks noChangeAspect="1"/>
          </p:cNvGrpSpPr>
          <p:nvPr/>
        </p:nvGrpSpPr>
        <p:grpSpPr bwMode="auto">
          <a:xfrm>
            <a:off x="6453917" y="211851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67" name="Group 4"/>
          <p:cNvGrpSpPr>
            <a:grpSpLocks noChangeAspect="1"/>
          </p:cNvGrpSpPr>
          <p:nvPr/>
        </p:nvGrpSpPr>
        <p:grpSpPr bwMode="auto">
          <a:xfrm>
            <a:off x="5655631" y="2292690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68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9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0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71" name="Group 4"/>
          <p:cNvGrpSpPr>
            <a:grpSpLocks noChangeAspect="1"/>
          </p:cNvGrpSpPr>
          <p:nvPr/>
        </p:nvGrpSpPr>
        <p:grpSpPr bwMode="auto">
          <a:xfrm>
            <a:off x="4900888" y="2350747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72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3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4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75" name="Group 4"/>
          <p:cNvGrpSpPr>
            <a:grpSpLocks noChangeAspect="1"/>
          </p:cNvGrpSpPr>
          <p:nvPr/>
        </p:nvGrpSpPr>
        <p:grpSpPr bwMode="auto">
          <a:xfrm>
            <a:off x="4276773" y="2597490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7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79" name="Group 4"/>
          <p:cNvGrpSpPr>
            <a:grpSpLocks noChangeAspect="1"/>
          </p:cNvGrpSpPr>
          <p:nvPr/>
        </p:nvGrpSpPr>
        <p:grpSpPr bwMode="auto">
          <a:xfrm>
            <a:off x="2897916" y="3090976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8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83" name="Group 4"/>
          <p:cNvGrpSpPr>
            <a:grpSpLocks noChangeAspect="1"/>
          </p:cNvGrpSpPr>
          <p:nvPr/>
        </p:nvGrpSpPr>
        <p:grpSpPr bwMode="auto">
          <a:xfrm>
            <a:off x="3347859" y="2742633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8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87" name="Group 4"/>
          <p:cNvGrpSpPr>
            <a:grpSpLocks noChangeAspect="1"/>
          </p:cNvGrpSpPr>
          <p:nvPr/>
        </p:nvGrpSpPr>
        <p:grpSpPr bwMode="auto">
          <a:xfrm>
            <a:off x="7063516" y="2394290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88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1" name="Group 4"/>
          <p:cNvGrpSpPr>
            <a:grpSpLocks noChangeAspect="1"/>
          </p:cNvGrpSpPr>
          <p:nvPr/>
        </p:nvGrpSpPr>
        <p:grpSpPr bwMode="auto">
          <a:xfrm>
            <a:off x="3855858" y="3018404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92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3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4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5" name="Group 4"/>
          <p:cNvGrpSpPr>
            <a:grpSpLocks noChangeAspect="1"/>
          </p:cNvGrpSpPr>
          <p:nvPr/>
        </p:nvGrpSpPr>
        <p:grpSpPr bwMode="auto">
          <a:xfrm>
            <a:off x="4958943" y="2771662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9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99" name="Group 4"/>
          <p:cNvGrpSpPr>
            <a:grpSpLocks noChangeAspect="1"/>
          </p:cNvGrpSpPr>
          <p:nvPr/>
        </p:nvGrpSpPr>
        <p:grpSpPr bwMode="auto">
          <a:xfrm>
            <a:off x="6178143" y="2553948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0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03" name="Group 4"/>
          <p:cNvGrpSpPr>
            <a:grpSpLocks noChangeAspect="1"/>
          </p:cNvGrpSpPr>
          <p:nvPr/>
        </p:nvGrpSpPr>
        <p:grpSpPr bwMode="auto">
          <a:xfrm>
            <a:off x="4102600" y="3439320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0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12" name="Group 4"/>
          <p:cNvGrpSpPr>
            <a:grpSpLocks noChangeAspect="1"/>
          </p:cNvGrpSpPr>
          <p:nvPr/>
        </p:nvGrpSpPr>
        <p:grpSpPr bwMode="auto">
          <a:xfrm>
            <a:off x="4770258" y="3192577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13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21" name="Group 4"/>
          <p:cNvGrpSpPr>
            <a:grpSpLocks noChangeAspect="1"/>
          </p:cNvGrpSpPr>
          <p:nvPr/>
        </p:nvGrpSpPr>
        <p:grpSpPr bwMode="auto">
          <a:xfrm>
            <a:off x="5641115" y="296034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22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3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4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25" name="Group 4"/>
          <p:cNvGrpSpPr>
            <a:grpSpLocks noChangeAspect="1"/>
          </p:cNvGrpSpPr>
          <p:nvPr/>
        </p:nvGrpSpPr>
        <p:grpSpPr bwMode="auto">
          <a:xfrm>
            <a:off x="6570029" y="296034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2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29" name="Group 4"/>
          <p:cNvGrpSpPr>
            <a:grpSpLocks noChangeAspect="1"/>
          </p:cNvGrpSpPr>
          <p:nvPr/>
        </p:nvGrpSpPr>
        <p:grpSpPr bwMode="auto">
          <a:xfrm>
            <a:off x="7440886" y="2742634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3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33" name="Group 4"/>
          <p:cNvGrpSpPr>
            <a:grpSpLocks noChangeAspect="1"/>
          </p:cNvGrpSpPr>
          <p:nvPr/>
        </p:nvGrpSpPr>
        <p:grpSpPr bwMode="auto">
          <a:xfrm>
            <a:off x="7382829" y="3192577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3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37" name="Group 4"/>
          <p:cNvGrpSpPr>
            <a:grpSpLocks noChangeAspect="1"/>
          </p:cNvGrpSpPr>
          <p:nvPr/>
        </p:nvGrpSpPr>
        <p:grpSpPr bwMode="auto">
          <a:xfrm>
            <a:off x="6541001" y="336674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38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9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0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41" name="Group 4"/>
          <p:cNvGrpSpPr>
            <a:grpSpLocks noChangeAspect="1"/>
          </p:cNvGrpSpPr>
          <p:nvPr/>
        </p:nvGrpSpPr>
        <p:grpSpPr bwMode="auto">
          <a:xfrm>
            <a:off x="5757230" y="336674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42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3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4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45" name="Group 4"/>
          <p:cNvGrpSpPr>
            <a:grpSpLocks noChangeAspect="1"/>
          </p:cNvGrpSpPr>
          <p:nvPr/>
        </p:nvGrpSpPr>
        <p:grpSpPr bwMode="auto">
          <a:xfrm>
            <a:off x="5089572" y="3598976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46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7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8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49" name="Group 4"/>
          <p:cNvGrpSpPr>
            <a:grpSpLocks noChangeAspect="1"/>
          </p:cNvGrpSpPr>
          <p:nvPr/>
        </p:nvGrpSpPr>
        <p:grpSpPr bwMode="auto">
          <a:xfrm>
            <a:off x="4421915" y="3889262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50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1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2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3" name="Group 4"/>
          <p:cNvGrpSpPr>
            <a:grpSpLocks noChangeAspect="1"/>
          </p:cNvGrpSpPr>
          <p:nvPr/>
        </p:nvGrpSpPr>
        <p:grpSpPr bwMode="auto">
          <a:xfrm>
            <a:off x="5162143" y="4034405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54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5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6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7" name="Group 4"/>
          <p:cNvGrpSpPr>
            <a:grpSpLocks noChangeAspect="1"/>
          </p:cNvGrpSpPr>
          <p:nvPr/>
        </p:nvGrpSpPr>
        <p:grpSpPr bwMode="auto">
          <a:xfrm>
            <a:off x="5945914" y="3816691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58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9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0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66" name="Group 4"/>
          <p:cNvGrpSpPr>
            <a:grpSpLocks noChangeAspect="1"/>
          </p:cNvGrpSpPr>
          <p:nvPr/>
        </p:nvGrpSpPr>
        <p:grpSpPr bwMode="auto">
          <a:xfrm>
            <a:off x="6787742" y="3787663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67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8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9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0" name="Group 4"/>
          <p:cNvGrpSpPr>
            <a:grpSpLocks noChangeAspect="1"/>
          </p:cNvGrpSpPr>
          <p:nvPr/>
        </p:nvGrpSpPr>
        <p:grpSpPr bwMode="auto">
          <a:xfrm>
            <a:off x="6874828" y="4223091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71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2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3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4" name="Group 4"/>
          <p:cNvGrpSpPr>
            <a:grpSpLocks noChangeAspect="1"/>
          </p:cNvGrpSpPr>
          <p:nvPr/>
        </p:nvGrpSpPr>
        <p:grpSpPr bwMode="auto">
          <a:xfrm>
            <a:off x="6163628" y="4179548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75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6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7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8" name="Group 4"/>
          <p:cNvGrpSpPr>
            <a:grpSpLocks noChangeAspect="1"/>
          </p:cNvGrpSpPr>
          <p:nvPr/>
        </p:nvGrpSpPr>
        <p:grpSpPr bwMode="auto">
          <a:xfrm>
            <a:off x="5466942" y="4426291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79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0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1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82" name="Group 4"/>
          <p:cNvGrpSpPr>
            <a:grpSpLocks noChangeAspect="1"/>
          </p:cNvGrpSpPr>
          <p:nvPr/>
        </p:nvGrpSpPr>
        <p:grpSpPr bwMode="auto">
          <a:xfrm>
            <a:off x="4712200" y="4397263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83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4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5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86" name="Group 4"/>
          <p:cNvGrpSpPr>
            <a:grpSpLocks noChangeAspect="1"/>
          </p:cNvGrpSpPr>
          <p:nvPr/>
        </p:nvGrpSpPr>
        <p:grpSpPr bwMode="auto">
          <a:xfrm>
            <a:off x="4755743" y="4919777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87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8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9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90" name="Group 4"/>
          <p:cNvGrpSpPr>
            <a:grpSpLocks noChangeAspect="1"/>
          </p:cNvGrpSpPr>
          <p:nvPr/>
        </p:nvGrpSpPr>
        <p:grpSpPr bwMode="auto">
          <a:xfrm>
            <a:off x="5495972" y="4818177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91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2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3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94" name="Group 4"/>
          <p:cNvGrpSpPr>
            <a:grpSpLocks noChangeAspect="1"/>
          </p:cNvGrpSpPr>
          <p:nvPr/>
        </p:nvGrpSpPr>
        <p:grpSpPr bwMode="auto">
          <a:xfrm>
            <a:off x="6250715" y="4673034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195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6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7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98" name="Group 4"/>
          <p:cNvGrpSpPr>
            <a:grpSpLocks noChangeAspect="1"/>
          </p:cNvGrpSpPr>
          <p:nvPr/>
        </p:nvGrpSpPr>
        <p:grpSpPr bwMode="auto">
          <a:xfrm>
            <a:off x="6961915" y="4716577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199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0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1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02" name="Group 4"/>
          <p:cNvGrpSpPr>
            <a:grpSpLocks noChangeAspect="1"/>
          </p:cNvGrpSpPr>
          <p:nvPr/>
        </p:nvGrpSpPr>
        <p:grpSpPr bwMode="auto">
          <a:xfrm>
            <a:off x="6468429" y="5093948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203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4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5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06" name="Group 4"/>
          <p:cNvGrpSpPr>
            <a:grpSpLocks noChangeAspect="1"/>
          </p:cNvGrpSpPr>
          <p:nvPr/>
        </p:nvGrpSpPr>
        <p:grpSpPr bwMode="auto">
          <a:xfrm>
            <a:off x="5713686" y="5297148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207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8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9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10" name="Group 4"/>
          <p:cNvGrpSpPr>
            <a:grpSpLocks noChangeAspect="1"/>
          </p:cNvGrpSpPr>
          <p:nvPr/>
        </p:nvGrpSpPr>
        <p:grpSpPr bwMode="auto">
          <a:xfrm>
            <a:off x="4915400" y="5340691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211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2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3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14" name="Group 4"/>
          <p:cNvGrpSpPr>
            <a:grpSpLocks noChangeAspect="1"/>
          </p:cNvGrpSpPr>
          <p:nvPr/>
        </p:nvGrpSpPr>
        <p:grpSpPr bwMode="auto">
          <a:xfrm>
            <a:off x="5423400" y="5761605"/>
            <a:ext cx="614099" cy="308527"/>
            <a:chOff x="-3" y="-1"/>
            <a:chExt cx="623" cy="313"/>
          </a:xfrm>
          <a:solidFill>
            <a:srgbClr val="F7941E"/>
          </a:solidFill>
        </p:grpSpPr>
        <p:sp>
          <p:nvSpPr>
            <p:cNvPr id="215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6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7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18" name="Group 4"/>
          <p:cNvGrpSpPr>
            <a:grpSpLocks noChangeAspect="1"/>
          </p:cNvGrpSpPr>
          <p:nvPr/>
        </p:nvGrpSpPr>
        <p:grpSpPr bwMode="auto">
          <a:xfrm>
            <a:off x="5321237" y="6400233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219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0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1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22" name="Group 4"/>
          <p:cNvGrpSpPr>
            <a:grpSpLocks noChangeAspect="1"/>
          </p:cNvGrpSpPr>
          <p:nvPr/>
        </p:nvGrpSpPr>
        <p:grpSpPr bwMode="auto">
          <a:xfrm>
            <a:off x="4915400" y="6080919"/>
            <a:ext cx="614099" cy="308527"/>
            <a:chOff x="-3" y="-1"/>
            <a:chExt cx="623" cy="313"/>
          </a:xfrm>
          <a:solidFill>
            <a:srgbClr val="76C6C5"/>
          </a:solidFill>
        </p:grpSpPr>
        <p:sp>
          <p:nvSpPr>
            <p:cNvPr id="223" name="Freeform 5"/>
            <p:cNvSpPr>
              <a:spLocks noEditPoints="1"/>
            </p:cNvSpPr>
            <p:nvPr/>
          </p:nvSpPr>
          <p:spPr bwMode="auto">
            <a:xfrm>
              <a:off x="82" y="178"/>
              <a:ext cx="128" cy="134"/>
            </a:xfrm>
            <a:custGeom>
              <a:avLst/>
              <a:gdLst>
                <a:gd name="T0" fmla="*/ 29 w 57"/>
                <a:gd name="T1" fmla="*/ 0 h 57"/>
                <a:gd name="T2" fmla="*/ 0 w 57"/>
                <a:gd name="T3" fmla="*/ 28 h 57"/>
                <a:gd name="T4" fmla="*/ 29 w 57"/>
                <a:gd name="T5" fmla="*/ 57 h 57"/>
                <a:gd name="T6" fmla="*/ 57 w 57"/>
                <a:gd name="T7" fmla="*/ 28 h 57"/>
                <a:gd name="T8" fmla="*/ 29 w 57"/>
                <a:gd name="T9" fmla="*/ 0 h 57"/>
                <a:gd name="T10" fmla="*/ 29 w 57"/>
                <a:gd name="T11" fmla="*/ 37 h 57"/>
                <a:gd name="T12" fmla="*/ 20 w 57"/>
                <a:gd name="T13" fmla="*/ 28 h 57"/>
                <a:gd name="T14" fmla="*/ 29 w 57"/>
                <a:gd name="T15" fmla="*/ 20 h 57"/>
                <a:gd name="T16" fmla="*/ 37 w 57"/>
                <a:gd name="T17" fmla="*/ 28 h 57"/>
                <a:gd name="T18" fmla="*/ 29 w 57"/>
                <a:gd name="T19" fmla="*/ 37 h 57"/>
                <a:gd name="T20" fmla="*/ 29 w 57"/>
                <a:gd name="T21" fmla="*/ 37 h 57"/>
                <a:gd name="T22" fmla="*/ 29 w 57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7">
                  <a:moveTo>
                    <a:pt x="29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ubicBezTo>
                    <a:pt x="44" y="57"/>
                    <a:pt x="57" y="44"/>
                    <a:pt x="57" y="28"/>
                  </a:cubicBezTo>
                  <a:cubicBezTo>
                    <a:pt x="57" y="13"/>
                    <a:pt x="44" y="0"/>
                    <a:pt x="29" y="0"/>
                  </a:cubicBezTo>
                  <a:close/>
                  <a:moveTo>
                    <a:pt x="29" y="37"/>
                  </a:moveTo>
                  <a:cubicBezTo>
                    <a:pt x="24" y="37"/>
                    <a:pt x="20" y="33"/>
                    <a:pt x="20" y="28"/>
                  </a:cubicBezTo>
                  <a:cubicBezTo>
                    <a:pt x="20" y="24"/>
                    <a:pt x="24" y="20"/>
                    <a:pt x="29" y="20"/>
                  </a:cubicBezTo>
                  <a:cubicBezTo>
                    <a:pt x="33" y="20"/>
                    <a:pt x="37" y="24"/>
                    <a:pt x="37" y="28"/>
                  </a:cubicBezTo>
                  <a:cubicBezTo>
                    <a:pt x="37" y="33"/>
                    <a:pt x="33" y="37"/>
                    <a:pt x="29" y="37"/>
                  </a:cubicBezTo>
                  <a:close/>
                  <a:moveTo>
                    <a:pt x="29" y="37"/>
                  </a:moveTo>
                  <a:cubicBezTo>
                    <a:pt x="29" y="37"/>
                    <a:pt x="29" y="37"/>
                    <a:pt x="29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4" name="Freeform 6"/>
            <p:cNvSpPr>
              <a:spLocks noEditPoints="1"/>
            </p:cNvSpPr>
            <p:nvPr/>
          </p:nvSpPr>
          <p:spPr bwMode="auto">
            <a:xfrm>
              <a:off x="-3" y="-1"/>
              <a:ext cx="623" cy="254"/>
            </a:xfrm>
            <a:custGeom>
              <a:avLst/>
              <a:gdLst>
                <a:gd name="T0" fmla="*/ 272 w 277"/>
                <a:gd name="T1" fmla="*/ 81 h 108"/>
                <a:gd name="T2" fmla="*/ 268 w 277"/>
                <a:gd name="T3" fmla="*/ 44 h 108"/>
                <a:gd name="T4" fmla="*/ 253 w 277"/>
                <a:gd name="T5" fmla="*/ 32 h 108"/>
                <a:gd name="T6" fmla="*/ 243 w 277"/>
                <a:gd name="T7" fmla="*/ 32 h 108"/>
                <a:gd name="T8" fmla="*/ 212 w 277"/>
                <a:gd name="T9" fmla="*/ 4 h 108"/>
                <a:gd name="T10" fmla="*/ 201 w 277"/>
                <a:gd name="T11" fmla="*/ 0 h 108"/>
                <a:gd name="T12" fmla="*/ 137 w 277"/>
                <a:gd name="T13" fmla="*/ 0 h 108"/>
                <a:gd name="T14" fmla="*/ 97 w 277"/>
                <a:gd name="T15" fmla="*/ 13 h 108"/>
                <a:gd name="T16" fmla="*/ 62 w 277"/>
                <a:gd name="T17" fmla="*/ 42 h 108"/>
                <a:gd name="T18" fmla="*/ 14 w 277"/>
                <a:gd name="T19" fmla="*/ 54 h 108"/>
                <a:gd name="T20" fmla="*/ 3 w 277"/>
                <a:gd name="T21" fmla="*/ 68 h 108"/>
                <a:gd name="T22" fmla="*/ 3 w 277"/>
                <a:gd name="T23" fmla="*/ 81 h 108"/>
                <a:gd name="T24" fmla="*/ 0 w 277"/>
                <a:gd name="T25" fmla="*/ 85 h 108"/>
                <a:gd name="T26" fmla="*/ 0 w 277"/>
                <a:gd name="T27" fmla="*/ 103 h 108"/>
                <a:gd name="T28" fmla="*/ 4 w 277"/>
                <a:gd name="T29" fmla="*/ 108 h 108"/>
                <a:gd name="T30" fmla="*/ 31 w 277"/>
                <a:gd name="T31" fmla="*/ 108 h 108"/>
                <a:gd name="T32" fmla="*/ 31 w 277"/>
                <a:gd name="T33" fmla="*/ 104 h 108"/>
                <a:gd name="T34" fmla="*/ 67 w 277"/>
                <a:gd name="T35" fmla="*/ 69 h 108"/>
                <a:gd name="T36" fmla="*/ 102 w 277"/>
                <a:gd name="T37" fmla="*/ 104 h 108"/>
                <a:gd name="T38" fmla="*/ 102 w 277"/>
                <a:gd name="T39" fmla="*/ 108 h 108"/>
                <a:gd name="T40" fmla="*/ 177 w 277"/>
                <a:gd name="T41" fmla="*/ 108 h 108"/>
                <a:gd name="T42" fmla="*/ 176 w 277"/>
                <a:gd name="T43" fmla="*/ 104 h 108"/>
                <a:gd name="T44" fmla="*/ 212 w 277"/>
                <a:gd name="T45" fmla="*/ 69 h 108"/>
                <a:gd name="T46" fmla="*/ 247 w 277"/>
                <a:gd name="T47" fmla="*/ 104 h 108"/>
                <a:gd name="T48" fmla="*/ 247 w 277"/>
                <a:gd name="T49" fmla="*/ 108 h 108"/>
                <a:gd name="T50" fmla="*/ 272 w 277"/>
                <a:gd name="T51" fmla="*/ 108 h 108"/>
                <a:gd name="T52" fmla="*/ 277 w 277"/>
                <a:gd name="T53" fmla="*/ 103 h 108"/>
                <a:gd name="T54" fmla="*/ 277 w 277"/>
                <a:gd name="T55" fmla="*/ 86 h 108"/>
                <a:gd name="T56" fmla="*/ 272 w 277"/>
                <a:gd name="T57" fmla="*/ 81 h 108"/>
                <a:gd name="T58" fmla="*/ 178 w 277"/>
                <a:gd name="T59" fmla="*/ 35 h 108"/>
                <a:gd name="T60" fmla="*/ 88 w 277"/>
                <a:gd name="T61" fmla="*/ 40 h 108"/>
                <a:gd name="T62" fmla="*/ 105 w 277"/>
                <a:gd name="T63" fmla="*/ 26 h 108"/>
                <a:gd name="T64" fmla="*/ 138 w 277"/>
                <a:gd name="T65" fmla="*/ 14 h 108"/>
                <a:gd name="T66" fmla="*/ 178 w 277"/>
                <a:gd name="T67" fmla="*/ 14 h 108"/>
                <a:gd name="T68" fmla="*/ 178 w 277"/>
                <a:gd name="T69" fmla="*/ 35 h 108"/>
                <a:gd name="T70" fmla="*/ 192 w 277"/>
                <a:gd name="T71" fmla="*/ 34 h 108"/>
                <a:gd name="T72" fmla="*/ 192 w 277"/>
                <a:gd name="T73" fmla="*/ 14 h 108"/>
                <a:gd name="T74" fmla="*/ 198 w 277"/>
                <a:gd name="T75" fmla="*/ 14 h 108"/>
                <a:gd name="T76" fmla="*/ 204 w 277"/>
                <a:gd name="T77" fmla="*/ 16 h 108"/>
                <a:gd name="T78" fmla="*/ 222 w 277"/>
                <a:gd name="T79" fmla="*/ 33 h 108"/>
                <a:gd name="T80" fmla="*/ 192 w 277"/>
                <a:gd name="T81" fmla="*/ 34 h 108"/>
                <a:gd name="T82" fmla="*/ 192 w 277"/>
                <a:gd name="T83" fmla="*/ 34 h 108"/>
                <a:gd name="T84" fmla="*/ 192 w 277"/>
                <a:gd name="T85" fmla="*/ 3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7" h="108">
                  <a:moveTo>
                    <a:pt x="272" y="81"/>
                  </a:moveTo>
                  <a:cubicBezTo>
                    <a:pt x="268" y="44"/>
                    <a:pt x="268" y="44"/>
                    <a:pt x="268" y="44"/>
                  </a:cubicBezTo>
                  <a:cubicBezTo>
                    <a:pt x="267" y="36"/>
                    <a:pt x="260" y="31"/>
                    <a:pt x="253" y="32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09" y="1"/>
                    <a:pt x="205" y="0"/>
                    <a:pt x="20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2" y="0"/>
                    <a:pt x="109" y="4"/>
                    <a:pt x="97" y="1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" y="56"/>
                    <a:pt x="3" y="61"/>
                    <a:pt x="3" y="68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1" y="81"/>
                    <a:pt x="0" y="83"/>
                    <a:pt x="0" y="8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2" y="108"/>
                    <a:pt x="4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31" y="107"/>
                    <a:pt x="31" y="106"/>
                    <a:pt x="31" y="104"/>
                  </a:cubicBezTo>
                  <a:cubicBezTo>
                    <a:pt x="31" y="85"/>
                    <a:pt x="47" y="69"/>
                    <a:pt x="67" y="69"/>
                  </a:cubicBezTo>
                  <a:cubicBezTo>
                    <a:pt x="86" y="69"/>
                    <a:pt x="102" y="85"/>
                    <a:pt x="102" y="104"/>
                  </a:cubicBezTo>
                  <a:cubicBezTo>
                    <a:pt x="102" y="106"/>
                    <a:pt x="102" y="107"/>
                    <a:pt x="102" y="108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77" y="107"/>
                    <a:pt x="176" y="106"/>
                    <a:pt x="176" y="104"/>
                  </a:cubicBezTo>
                  <a:cubicBezTo>
                    <a:pt x="176" y="85"/>
                    <a:pt x="192" y="69"/>
                    <a:pt x="212" y="69"/>
                  </a:cubicBezTo>
                  <a:cubicBezTo>
                    <a:pt x="232" y="69"/>
                    <a:pt x="247" y="85"/>
                    <a:pt x="247" y="104"/>
                  </a:cubicBezTo>
                  <a:cubicBezTo>
                    <a:pt x="247" y="106"/>
                    <a:pt x="247" y="107"/>
                    <a:pt x="247" y="108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5" y="108"/>
                    <a:pt x="277" y="106"/>
                    <a:pt x="277" y="103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3"/>
                    <a:pt x="275" y="81"/>
                    <a:pt x="272" y="81"/>
                  </a:cubicBezTo>
                  <a:close/>
                  <a:moveTo>
                    <a:pt x="178" y="35"/>
                  </a:moveTo>
                  <a:cubicBezTo>
                    <a:pt x="88" y="40"/>
                    <a:pt x="88" y="40"/>
                    <a:pt x="88" y="40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15" y="18"/>
                    <a:pt x="126" y="14"/>
                    <a:pt x="138" y="14"/>
                  </a:cubicBezTo>
                  <a:cubicBezTo>
                    <a:pt x="178" y="14"/>
                    <a:pt x="178" y="14"/>
                    <a:pt x="178" y="14"/>
                  </a:cubicBezTo>
                  <a:lnTo>
                    <a:pt x="178" y="35"/>
                  </a:lnTo>
                  <a:close/>
                  <a:moveTo>
                    <a:pt x="192" y="34"/>
                  </a:moveTo>
                  <a:cubicBezTo>
                    <a:pt x="192" y="14"/>
                    <a:pt x="192" y="14"/>
                    <a:pt x="192" y="14"/>
                  </a:cubicBezTo>
                  <a:cubicBezTo>
                    <a:pt x="198" y="14"/>
                    <a:pt x="198" y="14"/>
                    <a:pt x="198" y="14"/>
                  </a:cubicBezTo>
                  <a:cubicBezTo>
                    <a:pt x="200" y="14"/>
                    <a:pt x="202" y="15"/>
                    <a:pt x="204" y="16"/>
                  </a:cubicBezTo>
                  <a:cubicBezTo>
                    <a:pt x="222" y="33"/>
                    <a:pt x="222" y="33"/>
                    <a:pt x="222" y="33"/>
                  </a:cubicBezTo>
                  <a:lnTo>
                    <a:pt x="192" y="34"/>
                  </a:lnTo>
                  <a:close/>
                  <a:moveTo>
                    <a:pt x="192" y="34"/>
                  </a:moveTo>
                  <a:cubicBezTo>
                    <a:pt x="192" y="34"/>
                    <a:pt x="192" y="34"/>
                    <a:pt x="192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5" name="Freeform 7"/>
            <p:cNvSpPr>
              <a:spLocks noEditPoints="1"/>
            </p:cNvSpPr>
            <p:nvPr/>
          </p:nvSpPr>
          <p:spPr bwMode="auto">
            <a:xfrm>
              <a:off x="411" y="178"/>
              <a:ext cx="126" cy="134"/>
            </a:xfrm>
            <a:custGeom>
              <a:avLst/>
              <a:gdLst>
                <a:gd name="T0" fmla="*/ 28 w 56"/>
                <a:gd name="T1" fmla="*/ 0 h 57"/>
                <a:gd name="T2" fmla="*/ 0 w 56"/>
                <a:gd name="T3" fmla="*/ 28 h 57"/>
                <a:gd name="T4" fmla="*/ 28 w 56"/>
                <a:gd name="T5" fmla="*/ 57 h 57"/>
                <a:gd name="T6" fmla="*/ 56 w 56"/>
                <a:gd name="T7" fmla="*/ 28 h 57"/>
                <a:gd name="T8" fmla="*/ 28 w 56"/>
                <a:gd name="T9" fmla="*/ 0 h 57"/>
                <a:gd name="T10" fmla="*/ 28 w 56"/>
                <a:gd name="T11" fmla="*/ 37 h 57"/>
                <a:gd name="T12" fmla="*/ 19 w 56"/>
                <a:gd name="T13" fmla="*/ 28 h 57"/>
                <a:gd name="T14" fmla="*/ 28 w 56"/>
                <a:gd name="T15" fmla="*/ 20 h 57"/>
                <a:gd name="T16" fmla="*/ 36 w 56"/>
                <a:gd name="T17" fmla="*/ 28 h 57"/>
                <a:gd name="T18" fmla="*/ 28 w 56"/>
                <a:gd name="T19" fmla="*/ 37 h 57"/>
                <a:gd name="T20" fmla="*/ 28 w 56"/>
                <a:gd name="T21" fmla="*/ 37 h 57"/>
                <a:gd name="T22" fmla="*/ 28 w 56"/>
                <a:gd name="T23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57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  <a:moveTo>
                    <a:pt x="28" y="37"/>
                  </a:moveTo>
                  <a:cubicBezTo>
                    <a:pt x="23" y="37"/>
                    <a:pt x="19" y="33"/>
                    <a:pt x="19" y="28"/>
                  </a:cubicBezTo>
                  <a:cubicBezTo>
                    <a:pt x="19" y="24"/>
                    <a:pt x="23" y="20"/>
                    <a:pt x="28" y="20"/>
                  </a:cubicBezTo>
                  <a:cubicBezTo>
                    <a:pt x="33" y="20"/>
                    <a:pt x="36" y="24"/>
                    <a:pt x="36" y="28"/>
                  </a:cubicBezTo>
                  <a:cubicBezTo>
                    <a:pt x="36" y="33"/>
                    <a:pt x="33" y="37"/>
                    <a:pt x="28" y="37"/>
                  </a:cubicBezTo>
                  <a:close/>
                  <a:moveTo>
                    <a:pt x="28" y="37"/>
                  </a:moveTo>
                  <a:cubicBezTo>
                    <a:pt x="28" y="37"/>
                    <a:pt x="28" y="37"/>
                    <a:pt x="28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32" name="Retângulo 231"/>
          <p:cNvSpPr/>
          <p:nvPr/>
        </p:nvSpPr>
        <p:spPr>
          <a:xfrm>
            <a:off x="6358373" y="1383771"/>
            <a:ext cx="2051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76C6C5"/>
                </a:solidFill>
                <a:latin typeface="Arial Black" panose="020B0A04020102020204" pitchFamily="34" charset="0"/>
              </a:rPr>
              <a:t>Segurado</a:t>
            </a:r>
          </a:p>
        </p:txBody>
      </p:sp>
      <p:sp>
        <p:nvSpPr>
          <p:cNvPr id="233" name="Retângulo 232"/>
          <p:cNvSpPr/>
          <p:nvPr/>
        </p:nvSpPr>
        <p:spPr>
          <a:xfrm>
            <a:off x="6444099" y="5606581"/>
            <a:ext cx="2510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7941E"/>
                </a:solidFill>
                <a:latin typeface="Arial Black" panose="020B0A04020102020204" pitchFamily="34" charset="0"/>
              </a:rPr>
              <a:t>Sem seguro</a:t>
            </a:r>
          </a:p>
        </p:txBody>
      </p:sp>
      <p:sp>
        <p:nvSpPr>
          <p:cNvPr id="228" name="Título 1"/>
          <p:cNvSpPr txBox="1">
            <a:spLocks/>
          </p:cNvSpPr>
          <p:nvPr/>
        </p:nvSpPr>
        <p:spPr>
          <a:xfrm>
            <a:off x="1034975" y="515772"/>
            <a:ext cx="29401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Minuto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</a:p>
        </p:txBody>
      </p:sp>
      <p:sp>
        <p:nvSpPr>
          <p:cNvPr id="230" name="Retângulo 229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0" name="Freeform 12"/>
          <p:cNvSpPr>
            <a:spLocks/>
          </p:cNvSpPr>
          <p:nvPr/>
        </p:nvSpPr>
        <p:spPr bwMode="auto">
          <a:xfrm flipH="1">
            <a:off x="8170612" y="3929170"/>
            <a:ext cx="3209801" cy="1530085"/>
          </a:xfrm>
          <a:custGeom>
            <a:avLst/>
            <a:gdLst>
              <a:gd name="T0" fmla="*/ 187 w 1542"/>
              <a:gd name="T1" fmla="*/ 765 h 765"/>
              <a:gd name="T2" fmla="*/ 1408 w 1542"/>
              <a:gd name="T3" fmla="*/ 765 h 765"/>
              <a:gd name="T4" fmla="*/ 1542 w 1542"/>
              <a:gd name="T5" fmla="*/ 0 h 765"/>
              <a:gd name="T6" fmla="*/ 0 w 1542"/>
              <a:gd name="T7" fmla="*/ 0 h 765"/>
              <a:gd name="T8" fmla="*/ 187 w 1542"/>
              <a:gd name="T9" fmla="*/ 765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2" h="765">
                <a:moveTo>
                  <a:pt x="187" y="765"/>
                </a:moveTo>
                <a:lnTo>
                  <a:pt x="1408" y="765"/>
                </a:lnTo>
                <a:lnTo>
                  <a:pt x="1542" y="0"/>
                </a:lnTo>
                <a:lnTo>
                  <a:pt x="0" y="0"/>
                </a:lnTo>
                <a:lnTo>
                  <a:pt x="187" y="765"/>
                </a:lnTo>
                <a:close/>
              </a:path>
            </a:pathLst>
          </a:custGeom>
          <a:solidFill>
            <a:srgbClr val="F794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41" name="Freeform 13"/>
          <p:cNvSpPr>
            <a:spLocks/>
          </p:cNvSpPr>
          <p:nvPr/>
        </p:nvSpPr>
        <p:spPr bwMode="auto">
          <a:xfrm flipH="1">
            <a:off x="8426647" y="5459255"/>
            <a:ext cx="1011649" cy="412023"/>
          </a:xfrm>
          <a:custGeom>
            <a:avLst/>
            <a:gdLst>
              <a:gd name="T0" fmla="*/ 486 w 486"/>
              <a:gd name="T1" fmla="*/ 0 h 206"/>
              <a:gd name="T2" fmla="*/ 2 w 486"/>
              <a:gd name="T3" fmla="*/ 206 h 206"/>
              <a:gd name="T4" fmla="*/ 0 w 486"/>
              <a:gd name="T5" fmla="*/ 0 h 206"/>
              <a:gd name="T6" fmla="*/ 486 w 486"/>
              <a:gd name="T7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6" h="206">
                <a:moveTo>
                  <a:pt x="486" y="0"/>
                </a:moveTo>
                <a:lnTo>
                  <a:pt x="2" y="206"/>
                </a:lnTo>
                <a:lnTo>
                  <a:pt x="0" y="0"/>
                </a:lnTo>
                <a:lnTo>
                  <a:pt x="486" y="0"/>
                </a:lnTo>
                <a:close/>
              </a:path>
            </a:pathLst>
          </a:custGeom>
          <a:solidFill>
            <a:srgbClr val="D56F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42" name="Freeform 14"/>
          <p:cNvSpPr>
            <a:spLocks/>
          </p:cNvSpPr>
          <p:nvPr/>
        </p:nvSpPr>
        <p:spPr bwMode="auto">
          <a:xfrm flipH="1">
            <a:off x="9044877" y="5755272"/>
            <a:ext cx="389256" cy="222012"/>
          </a:xfrm>
          <a:custGeom>
            <a:avLst/>
            <a:gdLst>
              <a:gd name="T0" fmla="*/ 0 w 187"/>
              <a:gd name="T1" fmla="*/ 58 h 111"/>
              <a:gd name="T2" fmla="*/ 187 w 187"/>
              <a:gd name="T3" fmla="*/ 111 h 111"/>
              <a:gd name="T4" fmla="*/ 134 w 187"/>
              <a:gd name="T5" fmla="*/ 0 h 111"/>
              <a:gd name="T6" fmla="*/ 0 w 187"/>
              <a:gd name="T7" fmla="*/ 5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7" h="111">
                <a:moveTo>
                  <a:pt x="0" y="58"/>
                </a:moveTo>
                <a:lnTo>
                  <a:pt x="187" y="111"/>
                </a:lnTo>
                <a:lnTo>
                  <a:pt x="134" y="0"/>
                </a:lnTo>
                <a:lnTo>
                  <a:pt x="0" y="58"/>
                </a:lnTo>
                <a:close/>
              </a:path>
            </a:pathLst>
          </a:custGeom>
          <a:solidFill>
            <a:srgbClr val="F7941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43" name="Freeform 15"/>
          <p:cNvSpPr>
            <a:spLocks/>
          </p:cNvSpPr>
          <p:nvPr/>
        </p:nvSpPr>
        <p:spPr bwMode="auto">
          <a:xfrm flipH="1">
            <a:off x="10762183" y="3619153"/>
            <a:ext cx="618230" cy="310017"/>
          </a:xfrm>
          <a:custGeom>
            <a:avLst/>
            <a:gdLst>
              <a:gd name="T0" fmla="*/ 0 w 297"/>
              <a:gd name="T1" fmla="*/ 155 h 155"/>
              <a:gd name="T2" fmla="*/ 297 w 297"/>
              <a:gd name="T3" fmla="*/ 0 h 155"/>
              <a:gd name="T4" fmla="*/ 297 w 297"/>
              <a:gd name="T5" fmla="*/ 155 h 155"/>
              <a:gd name="T6" fmla="*/ 0 w 297"/>
              <a:gd name="T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7" h="155">
                <a:moveTo>
                  <a:pt x="0" y="155"/>
                </a:moveTo>
                <a:lnTo>
                  <a:pt x="297" y="0"/>
                </a:lnTo>
                <a:lnTo>
                  <a:pt x="297" y="155"/>
                </a:lnTo>
                <a:lnTo>
                  <a:pt x="0" y="155"/>
                </a:lnTo>
                <a:close/>
              </a:path>
            </a:pathLst>
          </a:custGeom>
          <a:solidFill>
            <a:srgbClr val="D56F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31" name="CaixaDeTexto 230"/>
          <p:cNvSpPr txBox="1"/>
          <p:nvPr/>
        </p:nvSpPr>
        <p:spPr>
          <a:xfrm>
            <a:off x="8492273" y="4025122"/>
            <a:ext cx="25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 "/>
                <a:cs typeface="Arial" panose="020B0604020202020204" pitchFamily="34" charset="0"/>
              </a:rPr>
              <a:t>70% </a:t>
            </a:r>
            <a:r>
              <a:rPr lang="pt-BR" sz="2000" dirty="0">
                <a:solidFill>
                  <a:schemeClr val="bg1"/>
                </a:solidFill>
                <a:latin typeface="Arial "/>
                <a:cs typeface="Arial" panose="020B0604020202020204" pitchFamily="34" charset="0"/>
              </a:rPr>
              <a:t>dos nossos </a:t>
            </a:r>
            <a:r>
              <a:rPr lang="pt-BR" sz="2000" b="1" dirty="0">
                <a:solidFill>
                  <a:schemeClr val="bg1"/>
                </a:solidFill>
                <a:latin typeface="Arial "/>
                <a:cs typeface="Arial" panose="020B0604020202020204" pitchFamily="34" charset="0"/>
              </a:rPr>
              <a:t>clientes </a:t>
            </a:r>
            <a:r>
              <a:rPr lang="pt-BR" sz="2000" dirty="0">
                <a:solidFill>
                  <a:schemeClr val="bg1"/>
                </a:solidFill>
                <a:latin typeface="Arial "/>
                <a:cs typeface="Arial" panose="020B0604020202020204" pitchFamily="34" charset="0"/>
              </a:rPr>
              <a:t>são novos no mercado</a:t>
            </a:r>
            <a:br>
              <a:rPr lang="pt-BR" sz="2000" dirty="0">
                <a:solidFill>
                  <a:schemeClr val="bg1"/>
                </a:solidFill>
                <a:latin typeface="Arial 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 "/>
                <a:cs typeface="Arial" panose="020B0604020202020204" pitchFamily="34" charset="0"/>
              </a:rPr>
              <a:t>(bônus zero)</a:t>
            </a:r>
            <a:endParaRPr lang="pt-BR" sz="2000" b="1" spc="-150" dirty="0">
              <a:solidFill>
                <a:schemeClr val="bg1"/>
              </a:solidFill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1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"/>
                            </p:stCondLst>
                            <p:childTnLst>
                              <p:par>
                                <p:cTn id="2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6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2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2" grpId="0"/>
      <p:bldP spid="233" grpId="0"/>
      <p:bldP spid="228" grpId="0"/>
      <p:bldP spid="230" grpId="0" animBg="1"/>
      <p:bldP spid="240" grpId="0" animBg="1"/>
      <p:bldP spid="241" grpId="0" animBg="1"/>
      <p:bldP spid="242" grpId="0" animBg="1"/>
      <p:bldP spid="243" grpId="0" animBg="1"/>
      <p:bldP spid="2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034975" y="515772"/>
            <a:ext cx="45530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processo de venda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Minuto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588" y="3257393"/>
            <a:ext cx="11578822" cy="2019461"/>
            <a:chOff x="1" y="4"/>
            <a:chExt cx="10676" cy="1862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" y="4"/>
              <a:ext cx="10676" cy="1778"/>
            </a:xfrm>
            <a:custGeom>
              <a:avLst/>
              <a:gdLst>
                <a:gd name="T0" fmla="*/ 0 w 4800"/>
                <a:gd name="T1" fmla="*/ 269 h 769"/>
                <a:gd name="T2" fmla="*/ 1079 w 4800"/>
                <a:gd name="T3" fmla="*/ 269 h 769"/>
                <a:gd name="T4" fmla="*/ 1269 w 4800"/>
                <a:gd name="T5" fmla="*/ 54 h 769"/>
                <a:gd name="T6" fmla="*/ 1469 w 4800"/>
                <a:gd name="T7" fmla="*/ 0 h 769"/>
                <a:gd name="T8" fmla="*/ 3242 w 4800"/>
                <a:gd name="T9" fmla="*/ 0 h 769"/>
                <a:gd name="T10" fmla="*/ 3415 w 4800"/>
                <a:gd name="T11" fmla="*/ 45 h 769"/>
                <a:gd name="T12" fmla="*/ 3627 w 4800"/>
                <a:gd name="T13" fmla="*/ 287 h 769"/>
                <a:gd name="T14" fmla="*/ 3535 w 4800"/>
                <a:gd name="T15" fmla="*/ 380 h 769"/>
                <a:gd name="T16" fmla="*/ 2594 w 4800"/>
                <a:gd name="T17" fmla="*/ 380 h 769"/>
                <a:gd name="T18" fmla="*/ 2612 w 4800"/>
                <a:gd name="T19" fmla="*/ 513 h 769"/>
                <a:gd name="T20" fmla="*/ 4800 w 4800"/>
                <a:gd name="T21" fmla="*/ 513 h 769"/>
                <a:gd name="T22" fmla="*/ 4800 w 4800"/>
                <a:gd name="T23" fmla="*/ 769 h 769"/>
                <a:gd name="T24" fmla="*/ 2302 w 4800"/>
                <a:gd name="T25" fmla="*/ 769 h 769"/>
                <a:gd name="T26" fmla="*/ 2072 w 4800"/>
                <a:gd name="T27" fmla="*/ 660 h 769"/>
                <a:gd name="T28" fmla="*/ 2127 w 4800"/>
                <a:gd name="T29" fmla="*/ 285 h 769"/>
                <a:gd name="T30" fmla="*/ 2286 w 4800"/>
                <a:gd name="T31" fmla="*/ 216 h 769"/>
                <a:gd name="T32" fmla="*/ 3137 w 4800"/>
                <a:gd name="T33" fmla="*/ 216 h 769"/>
                <a:gd name="T34" fmla="*/ 3081 w 4800"/>
                <a:gd name="T35" fmla="*/ 113 h 769"/>
                <a:gd name="T36" fmla="*/ 1610 w 4800"/>
                <a:gd name="T37" fmla="*/ 113 h 769"/>
                <a:gd name="T38" fmla="*/ 1466 w 4800"/>
                <a:gd name="T39" fmla="*/ 362 h 769"/>
                <a:gd name="T40" fmla="*/ 1204 w 4800"/>
                <a:gd name="T41" fmla="*/ 444 h 769"/>
                <a:gd name="T42" fmla="*/ 0 w 4800"/>
                <a:gd name="T43" fmla="*/ 444 h 769"/>
                <a:gd name="T44" fmla="*/ 0 w 4800"/>
                <a:gd name="T45" fmla="*/ 2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00" h="769">
                  <a:moveTo>
                    <a:pt x="0" y="269"/>
                  </a:moveTo>
                  <a:cubicBezTo>
                    <a:pt x="1079" y="269"/>
                    <a:pt x="1079" y="269"/>
                    <a:pt x="1079" y="269"/>
                  </a:cubicBezTo>
                  <a:cubicBezTo>
                    <a:pt x="1269" y="54"/>
                    <a:pt x="1269" y="54"/>
                    <a:pt x="1269" y="54"/>
                  </a:cubicBezTo>
                  <a:cubicBezTo>
                    <a:pt x="1269" y="54"/>
                    <a:pt x="1317" y="0"/>
                    <a:pt x="1469" y="0"/>
                  </a:cubicBezTo>
                  <a:cubicBezTo>
                    <a:pt x="1620" y="0"/>
                    <a:pt x="3242" y="0"/>
                    <a:pt x="3242" y="0"/>
                  </a:cubicBezTo>
                  <a:cubicBezTo>
                    <a:pt x="3242" y="0"/>
                    <a:pt x="3379" y="8"/>
                    <a:pt x="3415" y="45"/>
                  </a:cubicBezTo>
                  <a:cubicBezTo>
                    <a:pt x="3627" y="287"/>
                    <a:pt x="3627" y="287"/>
                    <a:pt x="3627" y="287"/>
                  </a:cubicBezTo>
                  <a:cubicBezTo>
                    <a:pt x="3627" y="287"/>
                    <a:pt x="3694" y="362"/>
                    <a:pt x="3535" y="380"/>
                  </a:cubicBezTo>
                  <a:cubicBezTo>
                    <a:pt x="2594" y="380"/>
                    <a:pt x="2594" y="380"/>
                    <a:pt x="2594" y="380"/>
                  </a:cubicBezTo>
                  <a:cubicBezTo>
                    <a:pt x="2612" y="513"/>
                    <a:pt x="2612" y="513"/>
                    <a:pt x="2612" y="513"/>
                  </a:cubicBezTo>
                  <a:cubicBezTo>
                    <a:pt x="4800" y="513"/>
                    <a:pt x="4800" y="513"/>
                    <a:pt x="4800" y="513"/>
                  </a:cubicBezTo>
                  <a:cubicBezTo>
                    <a:pt x="4800" y="769"/>
                    <a:pt x="4800" y="769"/>
                    <a:pt x="4800" y="769"/>
                  </a:cubicBezTo>
                  <a:cubicBezTo>
                    <a:pt x="2302" y="769"/>
                    <a:pt x="2302" y="769"/>
                    <a:pt x="2302" y="769"/>
                  </a:cubicBezTo>
                  <a:cubicBezTo>
                    <a:pt x="2302" y="769"/>
                    <a:pt x="2141" y="767"/>
                    <a:pt x="2072" y="660"/>
                  </a:cubicBezTo>
                  <a:cubicBezTo>
                    <a:pt x="2127" y="285"/>
                    <a:pt x="2127" y="285"/>
                    <a:pt x="2127" y="285"/>
                  </a:cubicBezTo>
                  <a:cubicBezTo>
                    <a:pt x="2129" y="276"/>
                    <a:pt x="2161" y="231"/>
                    <a:pt x="2286" y="216"/>
                  </a:cubicBezTo>
                  <a:cubicBezTo>
                    <a:pt x="3137" y="216"/>
                    <a:pt x="3137" y="216"/>
                    <a:pt x="3137" y="216"/>
                  </a:cubicBezTo>
                  <a:cubicBezTo>
                    <a:pt x="3081" y="113"/>
                    <a:pt x="3081" y="113"/>
                    <a:pt x="3081" y="113"/>
                  </a:cubicBezTo>
                  <a:cubicBezTo>
                    <a:pt x="1610" y="113"/>
                    <a:pt x="1610" y="113"/>
                    <a:pt x="1610" y="113"/>
                  </a:cubicBezTo>
                  <a:cubicBezTo>
                    <a:pt x="1466" y="362"/>
                    <a:pt x="1466" y="362"/>
                    <a:pt x="1466" y="362"/>
                  </a:cubicBezTo>
                  <a:cubicBezTo>
                    <a:pt x="1466" y="362"/>
                    <a:pt x="1402" y="441"/>
                    <a:pt x="1204" y="444"/>
                  </a:cubicBezTo>
                  <a:cubicBezTo>
                    <a:pt x="0" y="444"/>
                    <a:pt x="0" y="444"/>
                    <a:pt x="0" y="444"/>
                  </a:cubicBezTo>
                  <a:lnTo>
                    <a:pt x="0" y="269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" y="266"/>
              <a:ext cx="6977" cy="860"/>
            </a:xfrm>
            <a:custGeom>
              <a:avLst/>
              <a:gdLst>
                <a:gd name="T0" fmla="*/ 3121 w 3137"/>
                <a:gd name="T1" fmla="*/ 103 h 372"/>
                <a:gd name="T2" fmla="*/ 3137 w 3137"/>
                <a:gd name="T3" fmla="*/ 103 h 372"/>
                <a:gd name="T4" fmla="*/ 3081 w 3137"/>
                <a:gd name="T5" fmla="*/ 0 h 372"/>
                <a:gd name="T6" fmla="*/ 1610 w 3137"/>
                <a:gd name="T7" fmla="*/ 0 h 372"/>
                <a:gd name="T8" fmla="*/ 1466 w 3137"/>
                <a:gd name="T9" fmla="*/ 249 h 372"/>
                <a:gd name="T10" fmla="*/ 1204 w 3137"/>
                <a:gd name="T11" fmla="*/ 331 h 372"/>
                <a:gd name="T12" fmla="*/ 0 w 3137"/>
                <a:gd name="T13" fmla="*/ 331 h 372"/>
                <a:gd name="T14" fmla="*/ 0 w 3137"/>
                <a:gd name="T15" fmla="*/ 372 h 372"/>
                <a:gd name="T16" fmla="*/ 1207 w 3137"/>
                <a:gd name="T17" fmla="*/ 372 h 372"/>
                <a:gd name="T18" fmla="*/ 1469 w 3137"/>
                <a:gd name="T19" fmla="*/ 285 h 372"/>
                <a:gd name="T20" fmla="*/ 1610 w 3137"/>
                <a:gd name="T21" fmla="*/ 36 h 372"/>
                <a:gd name="T22" fmla="*/ 3083 w 3137"/>
                <a:gd name="T23" fmla="*/ 36 h 372"/>
                <a:gd name="T24" fmla="*/ 3121 w 3137"/>
                <a:gd name="T25" fmla="*/ 10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7" h="372">
                  <a:moveTo>
                    <a:pt x="3121" y="103"/>
                  </a:moveTo>
                  <a:cubicBezTo>
                    <a:pt x="3137" y="103"/>
                    <a:pt x="3137" y="103"/>
                    <a:pt x="3137" y="103"/>
                  </a:cubicBezTo>
                  <a:cubicBezTo>
                    <a:pt x="3081" y="0"/>
                    <a:pt x="3081" y="0"/>
                    <a:pt x="3081" y="0"/>
                  </a:cubicBezTo>
                  <a:cubicBezTo>
                    <a:pt x="1610" y="0"/>
                    <a:pt x="1610" y="0"/>
                    <a:pt x="1610" y="0"/>
                  </a:cubicBezTo>
                  <a:cubicBezTo>
                    <a:pt x="1466" y="249"/>
                    <a:pt x="1466" y="249"/>
                    <a:pt x="1466" y="249"/>
                  </a:cubicBezTo>
                  <a:cubicBezTo>
                    <a:pt x="1466" y="249"/>
                    <a:pt x="1402" y="328"/>
                    <a:pt x="1204" y="331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1207" y="372"/>
                    <a:pt x="1207" y="372"/>
                    <a:pt x="1207" y="372"/>
                  </a:cubicBezTo>
                  <a:cubicBezTo>
                    <a:pt x="1207" y="372"/>
                    <a:pt x="1389" y="364"/>
                    <a:pt x="1469" y="285"/>
                  </a:cubicBezTo>
                  <a:cubicBezTo>
                    <a:pt x="1610" y="36"/>
                    <a:pt x="1610" y="36"/>
                    <a:pt x="1610" y="36"/>
                  </a:cubicBezTo>
                  <a:cubicBezTo>
                    <a:pt x="3083" y="36"/>
                    <a:pt x="3083" y="36"/>
                    <a:pt x="3083" y="36"/>
                  </a:cubicBezTo>
                  <a:lnTo>
                    <a:pt x="3121" y="103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771" y="758"/>
              <a:ext cx="2328" cy="206"/>
            </a:xfrm>
            <a:custGeom>
              <a:avLst/>
              <a:gdLst>
                <a:gd name="T0" fmla="*/ 1047 w 1047"/>
                <a:gd name="T1" fmla="*/ 45 h 89"/>
                <a:gd name="T2" fmla="*/ 1047 w 1047"/>
                <a:gd name="T3" fmla="*/ 0 h 89"/>
                <a:gd name="T4" fmla="*/ 941 w 1047"/>
                <a:gd name="T5" fmla="*/ 54 h 89"/>
                <a:gd name="T6" fmla="*/ 0 w 1047"/>
                <a:gd name="T7" fmla="*/ 54 h 89"/>
                <a:gd name="T8" fmla="*/ 5 w 1047"/>
                <a:gd name="T9" fmla="*/ 89 h 89"/>
                <a:gd name="T10" fmla="*/ 908 w 1047"/>
                <a:gd name="T11" fmla="*/ 89 h 89"/>
                <a:gd name="T12" fmla="*/ 1047 w 1047"/>
                <a:gd name="T13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7" h="89">
                  <a:moveTo>
                    <a:pt x="1047" y="45"/>
                  </a:moveTo>
                  <a:cubicBezTo>
                    <a:pt x="1047" y="0"/>
                    <a:pt x="1047" y="0"/>
                    <a:pt x="1047" y="0"/>
                  </a:cubicBezTo>
                  <a:cubicBezTo>
                    <a:pt x="1044" y="21"/>
                    <a:pt x="1022" y="45"/>
                    <a:pt x="941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908" y="89"/>
                    <a:pt x="908" y="89"/>
                    <a:pt x="908" y="89"/>
                  </a:cubicBezTo>
                  <a:cubicBezTo>
                    <a:pt x="908" y="89"/>
                    <a:pt x="1013" y="89"/>
                    <a:pt x="1047" y="45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4565" y="1530"/>
              <a:ext cx="6112" cy="336"/>
            </a:xfrm>
            <a:custGeom>
              <a:avLst/>
              <a:gdLst>
                <a:gd name="T0" fmla="*/ 20 w 2748"/>
                <a:gd name="T1" fmla="*/ 0 h 145"/>
                <a:gd name="T2" fmla="*/ 273 w 2748"/>
                <a:gd name="T3" fmla="*/ 145 h 145"/>
                <a:gd name="T4" fmla="*/ 2748 w 2748"/>
                <a:gd name="T5" fmla="*/ 145 h 145"/>
                <a:gd name="T6" fmla="*/ 2748 w 2748"/>
                <a:gd name="T7" fmla="*/ 109 h 145"/>
                <a:gd name="T8" fmla="*/ 250 w 2748"/>
                <a:gd name="T9" fmla="*/ 109 h 145"/>
                <a:gd name="T10" fmla="*/ 20 w 2748"/>
                <a:gd name="T1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8" h="145">
                  <a:moveTo>
                    <a:pt x="20" y="0"/>
                  </a:moveTo>
                  <a:cubicBezTo>
                    <a:pt x="20" y="0"/>
                    <a:pt x="0" y="129"/>
                    <a:pt x="273" y="145"/>
                  </a:cubicBezTo>
                  <a:cubicBezTo>
                    <a:pt x="2748" y="145"/>
                    <a:pt x="2748" y="145"/>
                    <a:pt x="2748" y="145"/>
                  </a:cubicBezTo>
                  <a:cubicBezTo>
                    <a:pt x="2748" y="109"/>
                    <a:pt x="2748" y="109"/>
                    <a:pt x="2748" y="109"/>
                  </a:cubicBezTo>
                  <a:cubicBezTo>
                    <a:pt x="250" y="109"/>
                    <a:pt x="250" y="109"/>
                    <a:pt x="250" y="109"/>
                  </a:cubicBezTo>
                  <a:cubicBezTo>
                    <a:pt x="250" y="109"/>
                    <a:pt x="89" y="107"/>
                    <a:pt x="2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1" y="800"/>
              <a:ext cx="116" cy="23"/>
            </a:xfrm>
            <a:custGeom>
              <a:avLst/>
              <a:gdLst>
                <a:gd name="T0" fmla="*/ 107 w 116"/>
                <a:gd name="T1" fmla="*/ 23 h 23"/>
                <a:gd name="T2" fmla="*/ 0 w 116"/>
                <a:gd name="T3" fmla="*/ 23 h 23"/>
                <a:gd name="T4" fmla="*/ 0 w 116"/>
                <a:gd name="T5" fmla="*/ 0 h 23"/>
                <a:gd name="T6" fmla="*/ 116 w 116"/>
                <a:gd name="T7" fmla="*/ 0 h 23"/>
                <a:gd name="T8" fmla="*/ 107 w 11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3">
                  <a:moveTo>
                    <a:pt x="107" y="23"/>
                  </a:moveTo>
                  <a:lnTo>
                    <a:pt x="0" y="23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07" y="23"/>
                  </a:lnTo>
                  <a:close/>
                </a:path>
              </a:pathLst>
            </a:custGeom>
            <a:solidFill>
              <a:srgbClr val="DDB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288" y="122"/>
              <a:ext cx="10122" cy="1358"/>
            </a:xfrm>
            <a:custGeom>
              <a:avLst/>
              <a:gdLst>
                <a:gd name="T0" fmla="*/ 4547 w 4551"/>
                <a:gd name="T1" fmla="*/ 577 h 587"/>
                <a:gd name="T2" fmla="*/ 4273 w 4551"/>
                <a:gd name="T3" fmla="*/ 577 h 587"/>
                <a:gd name="T4" fmla="*/ 4100 w 4551"/>
                <a:gd name="T5" fmla="*/ 587 h 587"/>
                <a:gd name="T6" fmla="*/ 4019 w 4551"/>
                <a:gd name="T7" fmla="*/ 587 h 587"/>
                <a:gd name="T8" fmla="*/ 4019 w 4551"/>
                <a:gd name="T9" fmla="*/ 587 h 587"/>
                <a:gd name="T10" fmla="*/ 3838 w 4551"/>
                <a:gd name="T11" fmla="*/ 577 h 587"/>
                <a:gd name="T12" fmla="*/ 3563 w 4551"/>
                <a:gd name="T13" fmla="*/ 577 h 587"/>
                <a:gd name="T14" fmla="*/ 3390 w 4551"/>
                <a:gd name="T15" fmla="*/ 587 h 587"/>
                <a:gd name="T16" fmla="*/ 3309 w 4551"/>
                <a:gd name="T17" fmla="*/ 587 h 587"/>
                <a:gd name="T18" fmla="*/ 3309 w 4551"/>
                <a:gd name="T19" fmla="*/ 587 h 587"/>
                <a:gd name="T20" fmla="*/ 3128 w 4551"/>
                <a:gd name="T21" fmla="*/ 577 h 587"/>
                <a:gd name="T22" fmla="*/ 2854 w 4551"/>
                <a:gd name="T23" fmla="*/ 577 h 587"/>
                <a:gd name="T24" fmla="*/ 2680 w 4551"/>
                <a:gd name="T25" fmla="*/ 587 h 587"/>
                <a:gd name="T26" fmla="*/ 2600 w 4551"/>
                <a:gd name="T27" fmla="*/ 587 h 587"/>
                <a:gd name="T28" fmla="*/ 2600 w 4551"/>
                <a:gd name="T29" fmla="*/ 587 h 587"/>
                <a:gd name="T30" fmla="*/ 2418 w 4551"/>
                <a:gd name="T31" fmla="*/ 577 h 587"/>
                <a:gd name="T32" fmla="*/ 2219 w 4551"/>
                <a:gd name="T33" fmla="*/ 537 h 587"/>
                <a:gd name="T34" fmla="*/ 2229 w 4551"/>
                <a:gd name="T35" fmla="*/ 539 h 587"/>
                <a:gd name="T36" fmla="*/ 2219 w 4551"/>
                <a:gd name="T37" fmla="*/ 406 h 587"/>
                <a:gd name="T38" fmla="*/ 983 w 4551"/>
                <a:gd name="T39" fmla="*/ 303 h 587"/>
                <a:gd name="T40" fmla="*/ 983 w 4551"/>
                <a:gd name="T41" fmla="*/ 303 h 587"/>
                <a:gd name="T42" fmla="*/ 810 w 4551"/>
                <a:gd name="T43" fmla="*/ 293 h 587"/>
                <a:gd name="T44" fmla="*/ 536 w 4551"/>
                <a:gd name="T45" fmla="*/ 293 h 587"/>
                <a:gd name="T46" fmla="*/ 354 w 4551"/>
                <a:gd name="T47" fmla="*/ 303 h 587"/>
                <a:gd name="T48" fmla="*/ 274 w 4551"/>
                <a:gd name="T49" fmla="*/ 303 h 587"/>
                <a:gd name="T50" fmla="*/ 274 w 4551"/>
                <a:gd name="T51" fmla="*/ 303 h 587"/>
                <a:gd name="T52" fmla="*/ 100 w 4551"/>
                <a:gd name="T53" fmla="*/ 293 h 587"/>
                <a:gd name="T54" fmla="*/ 1126 w 4551"/>
                <a:gd name="T55" fmla="*/ 272 h 587"/>
                <a:gd name="T56" fmla="*/ 1060 w 4551"/>
                <a:gd name="T57" fmla="*/ 303 h 587"/>
                <a:gd name="T58" fmla="*/ 3054 w 4551"/>
                <a:gd name="T59" fmla="*/ 244 h 587"/>
                <a:gd name="T60" fmla="*/ 2776 w 4551"/>
                <a:gd name="T61" fmla="*/ 234 h 587"/>
                <a:gd name="T62" fmla="*/ 3131 w 4551"/>
                <a:gd name="T63" fmla="*/ 234 h 587"/>
                <a:gd name="T64" fmla="*/ 2699 w 4551"/>
                <a:gd name="T65" fmla="*/ 244 h 587"/>
                <a:gd name="T66" fmla="*/ 2699 w 4551"/>
                <a:gd name="T67" fmla="*/ 244 h 587"/>
                <a:gd name="T68" fmla="*/ 2517 w 4551"/>
                <a:gd name="T69" fmla="*/ 234 h 587"/>
                <a:gd name="T70" fmla="*/ 2263 w 4551"/>
                <a:gd name="T71" fmla="*/ 233 h 587"/>
                <a:gd name="T72" fmla="*/ 2248 w 4551"/>
                <a:gd name="T73" fmla="*/ 243 h 587"/>
                <a:gd name="T74" fmla="*/ 3249 w 4551"/>
                <a:gd name="T75" fmla="*/ 187 h 587"/>
                <a:gd name="T76" fmla="*/ 1247 w 4551"/>
                <a:gd name="T77" fmla="*/ 114 h 587"/>
                <a:gd name="T78" fmla="*/ 1293 w 4551"/>
                <a:gd name="T79" fmla="*/ 48 h 587"/>
                <a:gd name="T80" fmla="*/ 3138 w 4551"/>
                <a:gd name="T81" fmla="*/ 43 h 587"/>
                <a:gd name="T82" fmla="*/ 3138 w 4551"/>
                <a:gd name="T83" fmla="*/ 43 h 587"/>
                <a:gd name="T84" fmla="*/ 2977 w 4551"/>
                <a:gd name="T85" fmla="*/ 1 h 587"/>
                <a:gd name="T86" fmla="*/ 2703 w 4551"/>
                <a:gd name="T87" fmla="*/ 1 h 587"/>
                <a:gd name="T88" fmla="*/ 2527 w 4551"/>
                <a:gd name="T89" fmla="*/ 7 h 587"/>
                <a:gd name="T90" fmla="*/ 2446 w 4551"/>
                <a:gd name="T91" fmla="*/ 7 h 587"/>
                <a:gd name="T92" fmla="*/ 2446 w 4551"/>
                <a:gd name="T93" fmla="*/ 7 h 587"/>
                <a:gd name="T94" fmla="*/ 2268 w 4551"/>
                <a:gd name="T95" fmla="*/ 1 h 587"/>
                <a:gd name="T96" fmla="*/ 1994 w 4551"/>
                <a:gd name="T97" fmla="*/ 1 h 587"/>
                <a:gd name="T98" fmla="*/ 1815 w 4551"/>
                <a:gd name="T99" fmla="*/ 7 h 587"/>
                <a:gd name="T100" fmla="*/ 1734 w 4551"/>
                <a:gd name="T101" fmla="*/ 7 h 587"/>
                <a:gd name="T102" fmla="*/ 1734 w 4551"/>
                <a:gd name="T103" fmla="*/ 7 h 587"/>
                <a:gd name="T104" fmla="*/ 1560 w 4551"/>
                <a:gd name="T105" fmla="*/ 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51" h="587">
                  <a:moveTo>
                    <a:pt x="4551" y="587"/>
                  </a:moveTo>
                  <a:cubicBezTo>
                    <a:pt x="4454" y="587"/>
                    <a:pt x="4454" y="587"/>
                    <a:pt x="4454" y="587"/>
                  </a:cubicBezTo>
                  <a:cubicBezTo>
                    <a:pt x="4450" y="577"/>
                    <a:pt x="4450" y="577"/>
                    <a:pt x="4450" y="577"/>
                  </a:cubicBezTo>
                  <a:cubicBezTo>
                    <a:pt x="4547" y="577"/>
                    <a:pt x="4547" y="577"/>
                    <a:pt x="4547" y="577"/>
                  </a:cubicBezTo>
                  <a:lnTo>
                    <a:pt x="4551" y="587"/>
                  </a:lnTo>
                  <a:close/>
                  <a:moveTo>
                    <a:pt x="4374" y="587"/>
                  </a:moveTo>
                  <a:cubicBezTo>
                    <a:pt x="4277" y="587"/>
                    <a:pt x="4277" y="587"/>
                    <a:pt x="4277" y="587"/>
                  </a:cubicBezTo>
                  <a:cubicBezTo>
                    <a:pt x="4273" y="577"/>
                    <a:pt x="4273" y="577"/>
                    <a:pt x="4273" y="577"/>
                  </a:cubicBezTo>
                  <a:cubicBezTo>
                    <a:pt x="4370" y="577"/>
                    <a:pt x="4370" y="577"/>
                    <a:pt x="4370" y="577"/>
                  </a:cubicBezTo>
                  <a:lnTo>
                    <a:pt x="4374" y="587"/>
                  </a:lnTo>
                  <a:close/>
                  <a:moveTo>
                    <a:pt x="4196" y="587"/>
                  </a:moveTo>
                  <a:cubicBezTo>
                    <a:pt x="4100" y="587"/>
                    <a:pt x="4100" y="587"/>
                    <a:pt x="4100" y="587"/>
                  </a:cubicBezTo>
                  <a:cubicBezTo>
                    <a:pt x="4096" y="577"/>
                    <a:pt x="4096" y="577"/>
                    <a:pt x="4096" y="577"/>
                  </a:cubicBezTo>
                  <a:cubicBezTo>
                    <a:pt x="4192" y="577"/>
                    <a:pt x="4192" y="577"/>
                    <a:pt x="4192" y="577"/>
                  </a:cubicBezTo>
                  <a:lnTo>
                    <a:pt x="4196" y="587"/>
                  </a:lnTo>
                  <a:close/>
                  <a:moveTo>
                    <a:pt x="4019" y="587"/>
                  </a:moveTo>
                  <a:cubicBezTo>
                    <a:pt x="3922" y="587"/>
                    <a:pt x="3922" y="587"/>
                    <a:pt x="3922" y="587"/>
                  </a:cubicBezTo>
                  <a:cubicBezTo>
                    <a:pt x="3918" y="577"/>
                    <a:pt x="3918" y="577"/>
                    <a:pt x="3918" y="577"/>
                  </a:cubicBezTo>
                  <a:cubicBezTo>
                    <a:pt x="4015" y="577"/>
                    <a:pt x="4015" y="577"/>
                    <a:pt x="4015" y="577"/>
                  </a:cubicBezTo>
                  <a:lnTo>
                    <a:pt x="4019" y="587"/>
                  </a:lnTo>
                  <a:close/>
                  <a:moveTo>
                    <a:pt x="3842" y="587"/>
                  </a:moveTo>
                  <a:cubicBezTo>
                    <a:pt x="3745" y="587"/>
                    <a:pt x="3745" y="587"/>
                    <a:pt x="3745" y="587"/>
                  </a:cubicBezTo>
                  <a:cubicBezTo>
                    <a:pt x="3741" y="577"/>
                    <a:pt x="3741" y="577"/>
                    <a:pt x="3741" y="577"/>
                  </a:cubicBezTo>
                  <a:cubicBezTo>
                    <a:pt x="3838" y="577"/>
                    <a:pt x="3838" y="577"/>
                    <a:pt x="3838" y="577"/>
                  </a:cubicBezTo>
                  <a:lnTo>
                    <a:pt x="3842" y="587"/>
                  </a:lnTo>
                  <a:close/>
                  <a:moveTo>
                    <a:pt x="3664" y="587"/>
                  </a:moveTo>
                  <a:cubicBezTo>
                    <a:pt x="3567" y="587"/>
                    <a:pt x="3567" y="587"/>
                    <a:pt x="3567" y="587"/>
                  </a:cubicBezTo>
                  <a:cubicBezTo>
                    <a:pt x="3563" y="577"/>
                    <a:pt x="3563" y="577"/>
                    <a:pt x="3563" y="577"/>
                  </a:cubicBezTo>
                  <a:cubicBezTo>
                    <a:pt x="3660" y="577"/>
                    <a:pt x="3660" y="577"/>
                    <a:pt x="3660" y="577"/>
                  </a:cubicBezTo>
                  <a:lnTo>
                    <a:pt x="3664" y="587"/>
                  </a:lnTo>
                  <a:close/>
                  <a:moveTo>
                    <a:pt x="3487" y="587"/>
                  </a:moveTo>
                  <a:cubicBezTo>
                    <a:pt x="3390" y="587"/>
                    <a:pt x="3390" y="587"/>
                    <a:pt x="3390" y="587"/>
                  </a:cubicBezTo>
                  <a:cubicBezTo>
                    <a:pt x="3386" y="577"/>
                    <a:pt x="3386" y="577"/>
                    <a:pt x="3386" y="577"/>
                  </a:cubicBezTo>
                  <a:cubicBezTo>
                    <a:pt x="3483" y="577"/>
                    <a:pt x="3483" y="577"/>
                    <a:pt x="3483" y="577"/>
                  </a:cubicBezTo>
                  <a:lnTo>
                    <a:pt x="3487" y="587"/>
                  </a:lnTo>
                  <a:close/>
                  <a:moveTo>
                    <a:pt x="3309" y="587"/>
                  </a:moveTo>
                  <a:cubicBezTo>
                    <a:pt x="3213" y="587"/>
                    <a:pt x="3213" y="587"/>
                    <a:pt x="3213" y="587"/>
                  </a:cubicBezTo>
                  <a:cubicBezTo>
                    <a:pt x="3209" y="577"/>
                    <a:pt x="3209" y="577"/>
                    <a:pt x="3209" y="577"/>
                  </a:cubicBezTo>
                  <a:cubicBezTo>
                    <a:pt x="3305" y="577"/>
                    <a:pt x="3305" y="577"/>
                    <a:pt x="3305" y="577"/>
                  </a:cubicBezTo>
                  <a:lnTo>
                    <a:pt x="3309" y="587"/>
                  </a:lnTo>
                  <a:close/>
                  <a:moveTo>
                    <a:pt x="3132" y="587"/>
                  </a:moveTo>
                  <a:cubicBezTo>
                    <a:pt x="3035" y="587"/>
                    <a:pt x="3035" y="587"/>
                    <a:pt x="3035" y="587"/>
                  </a:cubicBezTo>
                  <a:cubicBezTo>
                    <a:pt x="3031" y="577"/>
                    <a:pt x="3031" y="577"/>
                    <a:pt x="3031" y="577"/>
                  </a:cubicBezTo>
                  <a:cubicBezTo>
                    <a:pt x="3128" y="577"/>
                    <a:pt x="3128" y="577"/>
                    <a:pt x="3128" y="577"/>
                  </a:cubicBezTo>
                  <a:lnTo>
                    <a:pt x="3132" y="587"/>
                  </a:lnTo>
                  <a:close/>
                  <a:moveTo>
                    <a:pt x="2955" y="587"/>
                  </a:moveTo>
                  <a:cubicBezTo>
                    <a:pt x="2858" y="587"/>
                    <a:pt x="2858" y="587"/>
                    <a:pt x="2858" y="587"/>
                  </a:cubicBezTo>
                  <a:cubicBezTo>
                    <a:pt x="2854" y="577"/>
                    <a:pt x="2854" y="577"/>
                    <a:pt x="2854" y="577"/>
                  </a:cubicBezTo>
                  <a:cubicBezTo>
                    <a:pt x="2951" y="577"/>
                    <a:pt x="2951" y="577"/>
                    <a:pt x="2951" y="577"/>
                  </a:cubicBezTo>
                  <a:lnTo>
                    <a:pt x="2955" y="587"/>
                  </a:lnTo>
                  <a:close/>
                  <a:moveTo>
                    <a:pt x="2777" y="587"/>
                  </a:moveTo>
                  <a:cubicBezTo>
                    <a:pt x="2680" y="587"/>
                    <a:pt x="2680" y="587"/>
                    <a:pt x="2680" y="587"/>
                  </a:cubicBezTo>
                  <a:cubicBezTo>
                    <a:pt x="2676" y="577"/>
                    <a:pt x="2676" y="577"/>
                    <a:pt x="2676" y="577"/>
                  </a:cubicBezTo>
                  <a:cubicBezTo>
                    <a:pt x="2773" y="577"/>
                    <a:pt x="2773" y="577"/>
                    <a:pt x="2773" y="577"/>
                  </a:cubicBezTo>
                  <a:lnTo>
                    <a:pt x="2777" y="587"/>
                  </a:lnTo>
                  <a:close/>
                  <a:moveTo>
                    <a:pt x="2600" y="587"/>
                  </a:moveTo>
                  <a:cubicBezTo>
                    <a:pt x="2503" y="587"/>
                    <a:pt x="2503" y="587"/>
                    <a:pt x="2503" y="587"/>
                  </a:cubicBezTo>
                  <a:cubicBezTo>
                    <a:pt x="2499" y="577"/>
                    <a:pt x="2499" y="577"/>
                    <a:pt x="2499" y="577"/>
                  </a:cubicBezTo>
                  <a:cubicBezTo>
                    <a:pt x="2596" y="577"/>
                    <a:pt x="2596" y="577"/>
                    <a:pt x="2596" y="577"/>
                  </a:cubicBezTo>
                  <a:lnTo>
                    <a:pt x="2600" y="587"/>
                  </a:lnTo>
                  <a:close/>
                  <a:moveTo>
                    <a:pt x="2422" y="587"/>
                  </a:moveTo>
                  <a:cubicBezTo>
                    <a:pt x="2326" y="587"/>
                    <a:pt x="2326" y="587"/>
                    <a:pt x="2326" y="587"/>
                  </a:cubicBezTo>
                  <a:cubicBezTo>
                    <a:pt x="2322" y="577"/>
                    <a:pt x="2322" y="577"/>
                    <a:pt x="2322" y="577"/>
                  </a:cubicBezTo>
                  <a:cubicBezTo>
                    <a:pt x="2418" y="577"/>
                    <a:pt x="2418" y="577"/>
                    <a:pt x="2418" y="577"/>
                  </a:cubicBezTo>
                  <a:lnTo>
                    <a:pt x="2422" y="587"/>
                  </a:lnTo>
                  <a:close/>
                  <a:moveTo>
                    <a:pt x="2244" y="579"/>
                  </a:moveTo>
                  <a:cubicBezTo>
                    <a:pt x="2221" y="567"/>
                    <a:pt x="2219" y="546"/>
                    <a:pt x="2219" y="539"/>
                  </a:cubicBezTo>
                  <a:cubicBezTo>
                    <a:pt x="2219" y="538"/>
                    <a:pt x="2219" y="537"/>
                    <a:pt x="2219" y="537"/>
                  </a:cubicBezTo>
                  <a:cubicBezTo>
                    <a:pt x="2219" y="487"/>
                    <a:pt x="2219" y="487"/>
                    <a:pt x="2219" y="487"/>
                  </a:cubicBezTo>
                  <a:cubicBezTo>
                    <a:pt x="2229" y="487"/>
                    <a:pt x="2229" y="487"/>
                    <a:pt x="2229" y="487"/>
                  </a:cubicBezTo>
                  <a:cubicBezTo>
                    <a:pt x="2229" y="538"/>
                    <a:pt x="2229" y="538"/>
                    <a:pt x="2229" y="538"/>
                  </a:cubicBezTo>
                  <a:cubicBezTo>
                    <a:pt x="2229" y="538"/>
                    <a:pt x="2229" y="539"/>
                    <a:pt x="2229" y="539"/>
                  </a:cubicBezTo>
                  <a:cubicBezTo>
                    <a:pt x="2229" y="546"/>
                    <a:pt x="2231" y="561"/>
                    <a:pt x="2248" y="571"/>
                  </a:cubicBezTo>
                  <a:lnTo>
                    <a:pt x="2244" y="579"/>
                  </a:lnTo>
                  <a:close/>
                  <a:moveTo>
                    <a:pt x="2229" y="406"/>
                  </a:moveTo>
                  <a:cubicBezTo>
                    <a:pt x="2219" y="406"/>
                    <a:pt x="2219" y="406"/>
                    <a:pt x="2219" y="406"/>
                  </a:cubicBezTo>
                  <a:cubicBezTo>
                    <a:pt x="2219" y="309"/>
                    <a:pt x="2219" y="309"/>
                    <a:pt x="2219" y="309"/>
                  </a:cubicBezTo>
                  <a:cubicBezTo>
                    <a:pt x="2229" y="309"/>
                    <a:pt x="2229" y="309"/>
                    <a:pt x="2229" y="309"/>
                  </a:cubicBezTo>
                  <a:lnTo>
                    <a:pt x="2229" y="406"/>
                  </a:lnTo>
                  <a:close/>
                  <a:moveTo>
                    <a:pt x="983" y="303"/>
                  </a:moveTo>
                  <a:cubicBezTo>
                    <a:pt x="887" y="303"/>
                    <a:pt x="887" y="303"/>
                    <a:pt x="887" y="303"/>
                  </a:cubicBezTo>
                  <a:cubicBezTo>
                    <a:pt x="891" y="293"/>
                    <a:pt x="891" y="293"/>
                    <a:pt x="891" y="293"/>
                  </a:cubicBezTo>
                  <a:cubicBezTo>
                    <a:pt x="987" y="293"/>
                    <a:pt x="987" y="293"/>
                    <a:pt x="987" y="293"/>
                  </a:cubicBezTo>
                  <a:lnTo>
                    <a:pt x="983" y="303"/>
                  </a:lnTo>
                  <a:close/>
                  <a:moveTo>
                    <a:pt x="806" y="303"/>
                  </a:moveTo>
                  <a:cubicBezTo>
                    <a:pt x="709" y="303"/>
                    <a:pt x="709" y="303"/>
                    <a:pt x="709" y="303"/>
                  </a:cubicBezTo>
                  <a:cubicBezTo>
                    <a:pt x="713" y="293"/>
                    <a:pt x="713" y="293"/>
                    <a:pt x="713" y="293"/>
                  </a:cubicBezTo>
                  <a:cubicBezTo>
                    <a:pt x="810" y="293"/>
                    <a:pt x="810" y="293"/>
                    <a:pt x="810" y="293"/>
                  </a:cubicBezTo>
                  <a:lnTo>
                    <a:pt x="806" y="303"/>
                  </a:lnTo>
                  <a:close/>
                  <a:moveTo>
                    <a:pt x="629" y="303"/>
                  </a:moveTo>
                  <a:cubicBezTo>
                    <a:pt x="532" y="303"/>
                    <a:pt x="532" y="303"/>
                    <a:pt x="532" y="303"/>
                  </a:cubicBezTo>
                  <a:cubicBezTo>
                    <a:pt x="536" y="293"/>
                    <a:pt x="536" y="293"/>
                    <a:pt x="536" y="293"/>
                  </a:cubicBezTo>
                  <a:cubicBezTo>
                    <a:pt x="633" y="293"/>
                    <a:pt x="633" y="293"/>
                    <a:pt x="633" y="293"/>
                  </a:cubicBezTo>
                  <a:lnTo>
                    <a:pt x="629" y="303"/>
                  </a:lnTo>
                  <a:close/>
                  <a:moveTo>
                    <a:pt x="451" y="303"/>
                  </a:moveTo>
                  <a:cubicBezTo>
                    <a:pt x="354" y="303"/>
                    <a:pt x="354" y="303"/>
                    <a:pt x="354" y="303"/>
                  </a:cubicBezTo>
                  <a:cubicBezTo>
                    <a:pt x="358" y="293"/>
                    <a:pt x="358" y="293"/>
                    <a:pt x="358" y="293"/>
                  </a:cubicBezTo>
                  <a:cubicBezTo>
                    <a:pt x="455" y="293"/>
                    <a:pt x="455" y="293"/>
                    <a:pt x="455" y="293"/>
                  </a:cubicBezTo>
                  <a:lnTo>
                    <a:pt x="451" y="303"/>
                  </a:lnTo>
                  <a:close/>
                  <a:moveTo>
                    <a:pt x="274" y="303"/>
                  </a:moveTo>
                  <a:cubicBezTo>
                    <a:pt x="177" y="303"/>
                    <a:pt x="177" y="303"/>
                    <a:pt x="177" y="303"/>
                  </a:cubicBezTo>
                  <a:cubicBezTo>
                    <a:pt x="181" y="293"/>
                    <a:pt x="181" y="293"/>
                    <a:pt x="181" y="293"/>
                  </a:cubicBezTo>
                  <a:cubicBezTo>
                    <a:pt x="278" y="293"/>
                    <a:pt x="278" y="293"/>
                    <a:pt x="278" y="293"/>
                  </a:cubicBezTo>
                  <a:lnTo>
                    <a:pt x="274" y="303"/>
                  </a:lnTo>
                  <a:close/>
                  <a:moveTo>
                    <a:pt x="96" y="303"/>
                  </a:moveTo>
                  <a:cubicBezTo>
                    <a:pt x="0" y="303"/>
                    <a:pt x="0" y="303"/>
                    <a:pt x="0" y="303"/>
                  </a:cubicBezTo>
                  <a:cubicBezTo>
                    <a:pt x="4" y="293"/>
                    <a:pt x="4" y="293"/>
                    <a:pt x="4" y="293"/>
                  </a:cubicBezTo>
                  <a:cubicBezTo>
                    <a:pt x="100" y="293"/>
                    <a:pt x="100" y="293"/>
                    <a:pt x="100" y="293"/>
                  </a:cubicBezTo>
                  <a:lnTo>
                    <a:pt x="96" y="303"/>
                  </a:lnTo>
                  <a:close/>
                  <a:moveTo>
                    <a:pt x="1060" y="303"/>
                  </a:moveTo>
                  <a:cubicBezTo>
                    <a:pt x="1064" y="293"/>
                    <a:pt x="1064" y="293"/>
                    <a:pt x="1064" y="293"/>
                  </a:cubicBezTo>
                  <a:cubicBezTo>
                    <a:pt x="1077" y="292"/>
                    <a:pt x="1111" y="289"/>
                    <a:pt x="1126" y="272"/>
                  </a:cubicBezTo>
                  <a:cubicBezTo>
                    <a:pt x="1129" y="268"/>
                    <a:pt x="1131" y="266"/>
                    <a:pt x="1138" y="256"/>
                  </a:cubicBezTo>
                  <a:cubicBezTo>
                    <a:pt x="1150" y="258"/>
                    <a:pt x="1150" y="258"/>
                    <a:pt x="1150" y="258"/>
                  </a:cubicBezTo>
                  <a:cubicBezTo>
                    <a:pt x="1142" y="268"/>
                    <a:pt x="1136" y="275"/>
                    <a:pt x="1133" y="278"/>
                  </a:cubicBezTo>
                  <a:cubicBezTo>
                    <a:pt x="1116" y="298"/>
                    <a:pt x="1079" y="302"/>
                    <a:pt x="1060" y="303"/>
                  </a:cubicBezTo>
                  <a:close/>
                  <a:moveTo>
                    <a:pt x="2957" y="244"/>
                  </a:moveTo>
                  <a:cubicBezTo>
                    <a:pt x="2953" y="234"/>
                    <a:pt x="2953" y="234"/>
                    <a:pt x="2953" y="234"/>
                  </a:cubicBezTo>
                  <a:cubicBezTo>
                    <a:pt x="2953" y="234"/>
                    <a:pt x="3025" y="234"/>
                    <a:pt x="3050" y="234"/>
                  </a:cubicBezTo>
                  <a:cubicBezTo>
                    <a:pt x="3054" y="244"/>
                    <a:pt x="3054" y="244"/>
                    <a:pt x="3054" y="244"/>
                  </a:cubicBezTo>
                  <a:cubicBezTo>
                    <a:pt x="3029" y="244"/>
                    <a:pt x="2957" y="244"/>
                    <a:pt x="2957" y="244"/>
                  </a:cubicBezTo>
                  <a:close/>
                  <a:moveTo>
                    <a:pt x="2877" y="244"/>
                  </a:moveTo>
                  <a:cubicBezTo>
                    <a:pt x="2845" y="244"/>
                    <a:pt x="2812" y="244"/>
                    <a:pt x="2780" y="244"/>
                  </a:cubicBezTo>
                  <a:cubicBezTo>
                    <a:pt x="2776" y="234"/>
                    <a:pt x="2776" y="234"/>
                    <a:pt x="2776" y="234"/>
                  </a:cubicBezTo>
                  <a:cubicBezTo>
                    <a:pt x="2808" y="234"/>
                    <a:pt x="2841" y="234"/>
                    <a:pt x="2873" y="234"/>
                  </a:cubicBezTo>
                  <a:lnTo>
                    <a:pt x="2877" y="244"/>
                  </a:lnTo>
                  <a:close/>
                  <a:moveTo>
                    <a:pt x="3135" y="244"/>
                  </a:moveTo>
                  <a:cubicBezTo>
                    <a:pt x="3131" y="234"/>
                    <a:pt x="3131" y="234"/>
                    <a:pt x="3131" y="234"/>
                  </a:cubicBezTo>
                  <a:cubicBezTo>
                    <a:pt x="3176" y="234"/>
                    <a:pt x="3209" y="234"/>
                    <a:pt x="3228" y="234"/>
                  </a:cubicBezTo>
                  <a:cubicBezTo>
                    <a:pt x="3232" y="244"/>
                    <a:pt x="3232" y="244"/>
                    <a:pt x="3232" y="244"/>
                  </a:cubicBezTo>
                  <a:cubicBezTo>
                    <a:pt x="3213" y="244"/>
                    <a:pt x="3180" y="244"/>
                    <a:pt x="3135" y="244"/>
                  </a:cubicBezTo>
                  <a:close/>
                  <a:moveTo>
                    <a:pt x="2699" y="244"/>
                  </a:moveTo>
                  <a:cubicBezTo>
                    <a:pt x="2602" y="244"/>
                    <a:pt x="2602" y="244"/>
                    <a:pt x="2602" y="244"/>
                  </a:cubicBezTo>
                  <a:cubicBezTo>
                    <a:pt x="2598" y="234"/>
                    <a:pt x="2598" y="234"/>
                    <a:pt x="2598" y="234"/>
                  </a:cubicBezTo>
                  <a:cubicBezTo>
                    <a:pt x="2695" y="234"/>
                    <a:pt x="2695" y="234"/>
                    <a:pt x="2695" y="234"/>
                  </a:cubicBezTo>
                  <a:lnTo>
                    <a:pt x="2699" y="244"/>
                  </a:lnTo>
                  <a:close/>
                  <a:moveTo>
                    <a:pt x="2521" y="244"/>
                  </a:moveTo>
                  <a:cubicBezTo>
                    <a:pt x="2425" y="244"/>
                    <a:pt x="2425" y="244"/>
                    <a:pt x="2425" y="244"/>
                  </a:cubicBezTo>
                  <a:cubicBezTo>
                    <a:pt x="2421" y="234"/>
                    <a:pt x="2421" y="234"/>
                    <a:pt x="2421" y="234"/>
                  </a:cubicBezTo>
                  <a:cubicBezTo>
                    <a:pt x="2517" y="234"/>
                    <a:pt x="2517" y="234"/>
                    <a:pt x="2517" y="234"/>
                  </a:cubicBezTo>
                  <a:lnTo>
                    <a:pt x="2521" y="244"/>
                  </a:lnTo>
                  <a:close/>
                  <a:moveTo>
                    <a:pt x="2248" y="243"/>
                  </a:moveTo>
                  <a:cubicBezTo>
                    <a:pt x="2246" y="234"/>
                    <a:pt x="2246" y="234"/>
                    <a:pt x="2246" y="234"/>
                  </a:cubicBezTo>
                  <a:cubicBezTo>
                    <a:pt x="2249" y="233"/>
                    <a:pt x="2262" y="233"/>
                    <a:pt x="2263" y="233"/>
                  </a:cubicBezTo>
                  <a:cubicBezTo>
                    <a:pt x="2340" y="233"/>
                    <a:pt x="2340" y="233"/>
                    <a:pt x="2340" y="233"/>
                  </a:cubicBezTo>
                  <a:cubicBezTo>
                    <a:pt x="2344" y="243"/>
                    <a:pt x="2344" y="243"/>
                    <a:pt x="2344" y="243"/>
                  </a:cubicBezTo>
                  <a:cubicBezTo>
                    <a:pt x="2262" y="243"/>
                    <a:pt x="2262" y="243"/>
                    <a:pt x="2262" y="243"/>
                  </a:cubicBezTo>
                  <a:cubicBezTo>
                    <a:pt x="2262" y="243"/>
                    <a:pt x="2250" y="243"/>
                    <a:pt x="2248" y="243"/>
                  </a:cubicBezTo>
                  <a:close/>
                  <a:moveTo>
                    <a:pt x="3236" y="187"/>
                  </a:moveTo>
                  <a:cubicBezTo>
                    <a:pt x="3182" y="108"/>
                    <a:pt x="3182" y="108"/>
                    <a:pt x="3182" y="108"/>
                  </a:cubicBezTo>
                  <a:cubicBezTo>
                    <a:pt x="3191" y="108"/>
                    <a:pt x="3191" y="108"/>
                    <a:pt x="3191" y="108"/>
                  </a:cubicBezTo>
                  <a:cubicBezTo>
                    <a:pt x="3249" y="187"/>
                    <a:pt x="3249" y="187"/>
                    <a:pt x="3249" y="187"/>
                  </a:cubicBezTo>
                  <a:lnTo>
                    <a:pt x="3236" y="187"/>
                  </a:lnTo>
                  <a:close/>
                  <a:moveTo>
                    <a:pt x="1198" y="193"/>
                  </a:moveTo>
                  <a:cubicBezTo>
                    <a:pt x="1187" y="193"/>
                    <a:pt x="1187" y="193"/>
                    <a:pt x="1187" y="193"/>
                  </a:cubicBezTo>
                  <a:cubicBezTo>
                    <a:pt x="1247" y="114"/>
                    <a:pt x="1247" y="114"/>
                    <a:pt x="1247" y="114"/>
                  </a:cubicBezTo>
                  <a:cubicBezTo>
                    <a:pt x="1254" y="114"/>
                    <a:pt x="1254" y="114"/>
                    <a:pt x="1254" y="114"/>
                  </a:cubicBezTo>
                  <a:cubicBezTo>
                    <a:pt x="1233" y="143"/>
                    <a:pt x="1214" y="170"/>
                    <a:pt x="1198" y="193"/>
                  </a:cubicBezTo>
                  <a:close/>
                  <a:moveTo>
                    <a:pt x="1302" y="48"/>
                  </a:moveTo>
                  <a:cubicBezTo>
                    <a:pt x="1293" y="48"/>
                    <a:pt x="1293" y="48"/>
                    <a:pt x="1293" y="48"/>
                  </a:cubicBezTo>
                  <a:cubicBezTo>
                    <a:pt x="1293" y="48"/>
                    <a:pt x="1318" y="1"/>
                    <a:pt x="1377" y="0"/>
                  </a:cubicBezTo>
                  <a:cubicBezTo>
                    <a:pt x="1373" y="6"/>
                    <a:pt x="1373" y="6"/>
                    <a:pt x="1373" y="6"/>
                  </a:cubicBezTo>
                  <a:cubicBezTo>
                    <a:pt x="1324" y="7"/>
                    <a:pt x="1302" y="48"/>
                    <a:pt x="1302" y="48"/>
                  </a:cubicBezTo>
                  <a:close/>
                  <a:moveTo>
                    <a:pt x="3138" y="43"/>
                  </a:moveTo>
                  <a:cubicBezTo>
                    <a:pt x="3138" y="43"/>
                    <a:pt x="3105" y="5"/>
                    <a:pt x="3057" y="7"/>
                  </a:cubicBezTo>
                  <a:cubicBezTo>
                    <a:pt x="3056" y="1"/>
                    <a:pt x="3056" y="1"/>
                    <a:pt x="3056" y="1"/>
                  </a:cubicBezTo>
                  <a:cubicBezTo>
                    <a:pt x="3110" y="0"/>
                    <a:pt x="3147" y="42"/>
                    <a:pt x="3147" y="42"/>
                  </a:cubicBezTo>
                  <a:lnTo>
                    <a:pt x="3138" y="43"/>
                  </a:lnTo>
                  <a:close/>
                  <a:moveTo>
                    <a:pt x="2980" y="7"/>
                  </a:moveTo>
                  <a:cubicBezTo>
                    <a:pt x="2883" y="7"/>
                    <a:pt x="2883" y="7"/>
                    <a:pt x="2883" y="7"/>
                  </a:cubicBezTo>
                  <a:cubicBezTo>
                    <a:pt x="2880" y="1"/>
                    <a:pt x="2880" y="1"/>
                    <a:pt x="2880" y="1"/>
                  </a:cubicBezTo>
                  <a:cubicBezTo>
                    <a:pt x="2977" y="1"/>
                    <a:pt x="2977" y="1"/>
                    <a:pt x="2977" y="1"/>
                  </a:cubicBezTo>
                  <a:lnTo>
                    <a:pt x="2980" y="7"/>
                  </a:lnTo>
                  <a:close/>
                  <a:moveTo>
                    <a:pt x="2802" y="7"/>
                  </a:moveTo>
                  <a:cubicBezTo>
                    <a:pt x="2705" y="7"/>
                    <a:pt x="2705" y="7"/>
                    <a:pt x="2705" y="7"/>
                  </a:cubicBezTo>
                  <a:cubicBezTo>
                    <a:pt x="2703" y="1"/>
                    <a:pt x="2703" y="1"/>
                    <a:pt x="2703" y="1"/>
                  </a:cubicBezTo>
                  <a:cubicBezTo>
                    <a:pt x="2800" y="1"/>
                    <a:pt x="2800" y="1"/>
                    <a:pt x="2800" y="1"/>
                  </a:cubicBezTo>
                  <a:lnTo>
                    <a:pt x="2802" y="7"/>
                  </a:lnTo>
                  <a:close/>
                  <a:moveTo>
                    <a:pt x="2624" y="7"/>
                  </a:moveTo>
                  <a:cubicBezTo>
                    <a:pt x="2527" y="7"/>
                    <a:pt x="2527" y="7"/>
                    <a:pt x="2527" y="7"/>
                  </a:cubicBezTo>
                  <a:cubicBezTo>
                    <a:pt x="2525" y="1"/>
                    <a:pt x="2525" y="1"/>
                    <a:pt x="2525" y="1"/>
                  </a:cubicBezTo>
                  <a:cubicBezTo>
                    <a:pt x="2622" y="1"/>
                    <a:pt x="2622" y="1"/>
                    <a:pt x="2622" y="1"/>
                  </a:cubicBezTo>
                  <a:lnTo>
                    <a:pt x="2624" y="7"/>
                  </a:lnTo>
                  <a:close/>
                  <a:moveTo>
                    <a:pt x="2446" y="7"/>
                  </a:moveTo>
                  <a:cubicBezTo>
                    <a:pt x="2349" y="7"/>
                    <a:pt x="2349" y="7"/>
                    <a:pt x="2349" y="7"/>
                  </a:cubicBezTo>
                  <a:cubicBezTo>
                    <a:pt x="2348" y="1"/>
                    <a:pt x="2348" y="1"/>
                    <a:pt x="2348" y="1"/>
                  </a:cubicBezTo>
                  <a:cubicBezTo>
                    <a:pt x="2445" y="1"/>
                    <a:pt x="2445" y="1"/>
                    <a:pt x="2445" y="1"/>
                  </a:cubicBezTo>
                  <a:lnTo>
                    <a:pt x="2446" y="7"/>
                  </a:lnTo>
                  <a:close/>
                  <a:moveTo>
                    <a:pt x="2268" y="7"/>
                  </a:moveTo>
                  <a:cubicBezTo>
                    <a:pt x="2171" y="7"/>
                    <a:pt x="2171" y="7"/>
                    <a:pt x="2171" y="7"/>
                  </a:cubicBezTo>
                  <a:cubicBezTo>
                    <a:pt x="2171" y="1"/>
                    <a:pt x="2171" y="1"/>
                    <a:pt x="2171" y="1"/>
                  </a:cubicBezTo>
                  <a:cubicBezTo>
                    <a:pt x="2268" y="1"/>
                    <a:pt x="2268" y="1"/>
                    <a:pt x="2268" y="1"/>
                  </a:cubicBezTo>
                  <a:lnTo>
                    <a:pt x="2268" y="7"/>
                  </a:lnTo>
                  <a:close/>
                  <a:moveTo>
                    <a:pt x="2090" y="7"/>
                  </a:moveTo>
                  <a:cubicBezTo>
                    <a:pt x="1993" y="7"/>
                    <a:pt x="1993" y="7"/>
                    <a:pt x="1993" y="7"/>
                  </a:cubicBezTo>
                  <a:cubicBezTo>
                    <a:pt x="1994" y="1"/>
                    <a:pt x="1994" y="1"/>
                    <a:pt x="1994" y="1"/>
                  </a:cubicBezTo>
                  <a:cubicBezTo>
                    <a:pt x="2091" y="1"/>
                    <a:pt x="2091" y="1"/>
                    <a:pt x="2091" y="1"/>
                  </a:cubicBezTo>
                  <a:lnTo>
                    <a:pt x="2090" y="7"/>
                  </a:lnTo>
                  <a:close/>
                  <a:moveTo>
                    <a:pt x="1912" y="7"/>
                  </a:moveTo>
                  <a:cubicBezTo>
                    <a:pt x="1815" y="7"/>
                    <a:pt x="1815" y="7"/>
                    <a:pt x="1815" y="7"/>
                  </a:cubicBezTo>
                  <a:cubicBezTo>
                    <a:pt x="1817" y="1"/>
                    <a:pt x="1817" y="1"/>
                    <a:pt x="1817" y="1"/>
                  </a:cubicBezTo>
                  <a:cubicBezTo>
                    <a:pt x="1914" y="1"/>
                    <a:pt x="1914" y="1"/>
                    <a:pt x="1914" y="1"/>
                  </a:cubicBezTo>
                  <a:lnTo>
                    <a:pt x="1912" y="7"/>
                  </a:lnTo>
                  <a:close/>
                  <a:moveTo>
                    <a:pt x="1734" y="7"/>
                  </a:moveTo>
                  <a:cubicBezTo>
                    <a:pt x="1637" y="7"/>
                    <a:pt x="1637" y="7"/>
                    <a:pt x="1637" y="7"/>
                  </a:cubicBezTo>
                  <a:cubicBezTo>
                    <a:pt x="1640" y="1"/>
                    <a:pt x="1640" y="1"/>
                    <a:pt x="1640" y="1"/>
                  </a:cubicBezTo>
                  <a:cubicBezTo>
                    <a:pt x="1737" y="1"/>
                    <a:pt x="1737" y="1"/>
                    <a:pt x="1737" y="1"/>
                  </a:cubicBezTo>
                  <a:lnTo>
                    <a:pt x="1734" y="7"/>
                  </a:lnTo>
                  <a:close/>
                  <a:moveTo>
                    <a:pt x="1556" y="7"/>
                  </a:moveTo>
                  <a:cubicBezTo>
                    <a:pt x="1459" y="7"/>
                    <a:pt x="1459" y="7"/>
                    <a:pt x="1459" y="7"/>
                  </a:cubicBezTo>
                  <a:cubicBezTo>
                    <a:pt x="1462" y="1"/>
                    <a:pt x="1462" y="1"/>
                    <a:pt x="1462" y="1"/>
                  </a:cubicBezTo>
                  <a:cubicBezTo>
                    <a:pt x="1560" y="1"/>
                    <a:pt x="1560" y="1"/>
                    <a:pt x="1560" y="1"/>
                  </a:cubicBezTo>
                  <a:lnTo>
                    <a:pt x="1556" y="7"/>
                  </a:lnTo>
                  <a:close/>
                </a:path>
              </a:pathLst>
            </a:custGeom>
            <a:solidFill>
              <a:srgbClr val="DDB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10561" y="1456"/>
              <a:ext cx="116" cy="24"/>
            </a:xfrm>
            <a:custGeom>
              <a:avLst/>
              <a:gdLst>
                <a:gd name="T0" fmla="*/ 116 w 116"/>
                <a:gd name="T1" fmla="*/ 24 h 24"/>
                <a:gd name="T2" fmla="*/ 9 w 116"/>
                <a:gd name="T3" fmla="*/ 24 h 24"/>
                <a:gd name="T4" fmla="*/ 0 w 116"/>
                <a:gd name="T5" fmla="*/ 0 h 24"/>
                <a:gd name="T6" fmla="*/ 116 w 116"/>
                <a:gd name="T7" fmla="*/ 0 h 24"/>
                <a:gd name="T8" fmla="*/ 116 w 11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4">
                  <a:moveTo>
                    <a:pt x="116" y="24"/>
                  </a:moveTo>
                  <a:lnTo>
                    <a:pt x="9" y="24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24"/>
                  </a:lnTo>
                  <a:close/>
                </a:path>
              </a:pathLst>
            </a:custGeom>
            <a:solidFill>
              <a:srgbClr val="DDB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1" y="14"/>
              <a:ext cx="10676" cy="1218"/>
            </a:xfrm>
            <a:custGeom>
              <a:avLst/>
              <a:gdLst>
                <a:gd name="T0" fmla="*/ 4800 w 4800"/>
                <a:gd name="T1" fmla="*/ 527 h 527"/>
                <a:gd name="T2" fmla="*/ 2588 w 4800"/>
                <a:gd name="T3" fmla="*/ 527 h 527"/>
                <a:gd name="T4" fmla="*/ 2563 w 4800"/>
                <a:gd name="T5" fmla="*/ 357 h 527"/>
                <a:gd name="T6" fmla="*/ 3531 w 4800"/>
                <a:gd name="T7" fmla="*/ 357 h 527"/>
                <a:gd name="T8" fmla="*/ 3618 w 4800"/>
                <a:gd name="T9" fmla="*/ 327 h 527"/>
                <a:gd name="T10" fmla="*/ 3617 w 4800"/>
                <a:gd name="T11" fmla="*/ 303 h 527"/>
                <a:gd name="T12" fmla="*/ 3411 w 4800"/>
                <a:gd name="T13" fmla="*/ 53 h 527"/>
                <a:gd name="T14" fmla="*/ 3242 w 4800"/>
                <a:gd name="T15" fmla="*/ 4 h 527"/>
                <a:gd name="T16" fmla="*/ 1462 w 4800"/>
                <a:gd name="T17" fmla="*/ 4 h 527"/>
                <a:gd name="T18" fmla="*/ 1289 w 4800"/>
                <a:gd name="T19" fmla="*/ 52 h 527"/>
                <a:gd name="T20" fmla="*/ 1095 w 4800"/>
                <a:gd name="T21" fmla="*/ 277 h 527"/>
                <a:gd name="T22" fmla="*/ 0 w 4800"/>
                <a:gd name="T23" fmla="*/ 277 h 527"/>
                <a:gd name="T24" fmla="*/ 0 w 4800"/>
                <a:gd name="T25" fmla="*/ 269 h 527"/>
                <a:gd name="T26" fmla="*/ 1089 w 4800"/>
                <a:gd name="T27" fmla="*/ 269 h 527"/>
                <a:gd name="T28" fmla="*/ 1281 w 4800"/>
                <a:gd name="T29" fmla="*/ 46 h 527"/>
                <a:gd name="T30" fmla="*/ 1462 w 4800"/>
                <a:gd name="T31" fmla="*/ 0 h 527"/>
                <a:gd name="T32" fmla="*/ 3242 w 4800"/>
                <a:gd name="T33" fmla="*/ 0 h 527"/>
                <a:gd name="T34" fmla="*/ 3412 w 4800"/>
                <a:gd name="T35" fmla="*/ 46 h 527"/>
                <a:gd name="T36" fmla="*/ 3625 w 4800"/>
                <a:gd name="T37" fmla="*/ 297 h 527"/>
                <a:gd name="T38" fmla="*/ 3627 w 4800"/>
                <a:gd name="T39" fmla="*/ 328 h 527"/>
                <a:gd name="T40" fmla="*/ 3531 w 4800"/>
                <a:gd name="T41" fmla="*/ 365 h 527"/>
                <a:gd name="T42" fmla="*/ 2577 w 4800"/>
                <a:gd name="T43" fmla="*/ 365 h 527"/>
                <a:gd name="T44" fmla="*/ 2598 w 4800"/>
                <a:gd name="T45" fmla="*/ 517 h 527"/>
                <a:gd name="T46" fmla="*/ 4800 w 4800"/>
                <a:gd name="T47" fmla="*/ 517 h 527"/>
                <a:gd name="T48" fmla="*/ 4800 w 4800"/>
                <a:gd name="T49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00" h="527">
                  <a:moveTo>
                    <a:pt x="4800" y="527"/>
                  </a:moveTo>
                  <a:cubicBezTo>
                    <a:pt x="2588" y="527"/>
                    <a:pt x="2588" y="527"/>
                    <a:pt x="2588" y="527"/>
                  </a:cubicBezTo>
                  <a:cubicBezTo>
                    <a:pt x="2563" y="357"/>
                    <a:pt x="2563" y="357"/>
                    <a:pt x="2563" y="357"/>
                  </a:cubicBezTo>
                  <a:cubicBezTo>
                    <a:pt x="3531" y="357"/>
                    <a:pt x="3531" y="357"/>
                    <a:pt x="3531" y="357"/>
                  </a:cubicBezTo>
                  <a:cubicBezTo>
                    <a:pt x="3594" y="353"/>
                    <a:pt x="3611" y="339"/>
                    <a:pt x="3618" y="327"/>
                  </a:cubicBezTo>
                  <a:cubicBezTo>
                    <a:pt x="3624" y="317"/>
                    <a:pt x="3618" y="304"/>
                    <a:pt x="3617" y="303"/>
                  </a:cubicBezTo>
                  <a:cubicBezTo>
                    <a:pt x="3411" y="53"/>
                    <a:pt x="3411" y="53"/>
                    <a:pt x="3411" y="53"/>
                  </a:cubicBezTo>
                  <a:cubicBezTo>
                    <a:pt x="3387" y="19"/>
                    <a:pt x="3267" y="4"/>
                    <a:pt x="3242" y="4"/>
                  </a:cubicBezTo>
                  <a:cubicBezTo>
                    <a:pt x="1462" y="4"/>
                    <a:pt x="1462" y="4"/>
                    <a:pt x="1462" y="4"/>
                  </a:cubicBezTo>
                  <a:cubicBezTo>
                    <a:pt x="1341" y="7"/>
                    <a:pt x="1292" y="49"/>
                    <a:pt x="1289" y="52"/>
                  </a:cubicBezTo>
                  <a:cubicBezTo>
                    <a:pt x="1095" y="277"/>
                    <a:pt x="1095" y="277"/>
                    <a:pt x="1095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089" y="269"/>
                    <a:pt x="1089" y="269"/>
                    <a:pt x="1089" y="269"/>
                  </a:cubicBezTo>
                  <a:cubicBezTo>
                    <a:pt x="1281" y="46"/>
                    <a:pt x="1281" y="46"/>
                    <a:pt x="1281" y="46"/>
                  </a:cubicBezTo>
                  <a:cubicBezTo>
                    <a:pt x="1283" y="44"/>
                    <a:pt x="1334" y="3"/>
                    <a:pt x="1462" y="0"/>
                  </a:cubicBezTo>
                  <a:cubicBezTo>
                    <a:pt x="3242" y="0"/>
                    <a:pt x="3242" y="0"/>
                    <a:pt x="3242" y="0"/>
                  </a:cubicBezTo>
                  <a:cubicBezTo>
                    <a:pt x="3258" y="0"/>
                    <a:pt x="3376" y="9"/>
                    <a:pt x="3412" y="46"/>
                  </a:cubicBezTo>
                  <a:cubicBezTo>
                    <a:pt x="3625" y="297"/>
                    <a:pt x="3625" y="297"/>
                    <a:pt x="3625" y="297"/>
                  </a:cubicBezTo>
                  <a:cubicBezTo>
                    <a:pt x="3626" y="297"/>
                    <a:pt x="3635" y="312"/>
                    <a:pt x="3627" y="328"/>
                  </a:cubicBezTo>
                  <a:cubicBezTo>
                    <a:pt x="3618" y="348"/>
                    <a:pt x="3585" y="361"/>
                    <a:pt x="3531" y="365"/>
                  </a:cubicBezTo>
                  <a:cubicBezTo>
                    <a:pt x="2577" y="365"/>
                    <a:pt x="2577" y="365"/>
                    <a:pt x="2577" y="365"/>
                  </a:cubicBezTo>
                  <a:cubicBezTo>
                    <a:pt x="2598" y="517"/>
                    <a:pt x="2598" y="517"/>
                    <a:pt x="2598" y="517"/>
                  </a:cubicBezTo>
                  <a:cubicBezTo>
                    <a:pt x="4800" y="517"/>
                    <a:pt x="4800" y="517"/>
                    <a:pt x="4800" y="517"/>
                  </a:cubicBezTo>
                  <a:lnTo>
                    <a:pt x="4800" y="5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1" y="245"/>
              <a:ext cx="10676" cy="1512"/>
            </a:xfrm>
            <a:custGeom>
              <a:avLst/>
              <a:gdLst>
                <a:gd name="T0" fmla="*/ 4800 w 4800"/>
                <a:gd name="T1" fmla="*/ 654 h 654"/>
                <a:gd name="T2" fmla="*/ 2310 w 4800"/>
                <a:gd name="T3" fmla="*/ 654 h 654"/>
                <a:gd name="T4" fmla="*/ 2095 w 4800"/>
                <a:gd name="T5" fmla="*/ 543 h 654"/>
                <a:gd name="T6" fmla="*/ 2095 w 4800"/>
                <a:gd name="T7" fmla="*/ 542 h 654"/>
                <a:gd name="T8" fmla="*/ 2148 w 4800"/>
                <a:gd name="T9" fmla="*/ 174 h 654"/>
                <a:gd name="T10" fmla="*/ 2148 w 4800"/>
                <a:gd name="T11" fmla="*/ 173 h 654"/>
                <a:gd name="T12" fmla="*/ 2316 w 4800"/>
                <a:gd name="T13" fmla="*/ 115 h 654"/>
                <a:gd name="T14" fmla="*/ 3159 w 4800"/>
                <a:gd name="T15" fmla="*/ 115 h 654"/>
                <a:gd name="T16" fmla="*/ 3093 w 4800"/>
                <a:gd name="T17" fmla="*/ 4 h 654"/>
                <a:gd name="T18" fmla="*/ 1601 w 4800"/>
                <a:gd name="T19" fmla="*/ 4 h 654"/>
                <a:gd name="T20" fmla="*/ 1445 w 4800"/>
                <a:gd name="T21" fmla="*/ 260 h 654"/>
                <a:gd name="T22" fmla="*/ 1445 w 4800"/>
                <a:gd name="T23" fmla="*/ 261 h 654"/>
                <a:gd name="T24" fmla="*/ 1205 w 4800"/>
                <a:gd name="T25" fmla="*/ 332 h 654"/>
                <a:gd name="T26" fmla="*/ 0 w 4800"/>
                <a:gd name="T27" fmla="*/ 332 h 654"/>
                <a:gd name="T28" fmla="*/ 0 w 4800"/>
                <a:gd name="T29" fmla="*/ 324 h 654"/>
                <a:gd name="T30" fmla="*/ 1205 w 4800"/>
                <a:gd name="T31" fmla="*/ 324 h 654"/>
                <a:gd name="T32" fmla="*/ 1435 w 4800"/>
                <a:gd name="T33" fmla="*/ 256 h 654"/>
                <a:gd name="T34" fmla="*/ 1593 w 4800"/>
                <a:gd name="T35" fmla="*/ 0 h 654"/>
                <a:gd name="T36" fmla="*/ 3102 w 4800"/>
                <a:gd name="T37" fmla="*/ 0 h 654"/>
                <a:gd name="T38" fmla="*/ 3178 w 4800"/>
                <a:gd name="T39" fmla="*/ 121 h 654"/>
                <a:gd name="T40" fmla="*/ 2317 w 4800"/>
                <a:gd name="T41" fmla="*/ 121 h 654"/>
                <a:gd name="T42" fmla="*/ 2160 w 4800"/>
                <a:gd name="T43" fmla="*/ 176 h 654"/>
                <a:gd name="T44" fmla="*/ 2107 w 4800"/>
                <a:gd name="T45" fmla="*/ 542 h 654"/>
                <a:gd name="T46" fmla="*/ 2310 w 4800"/>
                <a:gd name="T47" fmla="*/ 642 h 654"/>
                <a:gd name="T48" fmla="*/ 4800 w 4800"/>
                <a:gd name="T49" fmla="*/ 642 h 654"/>
                <a:gd name="T50" fmla="*/ 4800 w 4800"/>
                <a:gd name="T51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0" h="654">
                  <a:moveTo>
                    <a:pt x="4800" y="654"/>
                  </a:moveTo>
                  <a:cubicBezTo>
                    <a:pt x="2310" y="654"/>
                    <a:pt x="2310" y="654"/>
                    <a:pt x="2310" y="654"/>
                  </a:cubicBezTo>
                  <a:cubicBezTo>
                    <a:pt x="2113" y="635"/>
                    <a:pt x="2096" y="546"/>
                    <a:pt x="2095" y="543"/>
                  </a:cubicBezTo>
                  <a:cubicBezTo>
                    <a:pt x="2095" y="542"/>
                    <a:pt x="2095" y="542"/>
                    <a:pt x="2095" y="542"/>
                  </a:cubicBezTo>
                  <a:cubicBezTo>
                    <a:pt x="2148" y="174"/>
                    <a:pt x="2148" y="174"/>
                    <a:pt x="2148" y="174"/>
                  </a:cubicBezTo>
                  <a:cubicBezTo>
                    <a:pt x="2148" y="173"/>
                    <a:pt x="2148" y="173"/>
                    <a:pt x="2148" y="173"/>
                  </a:cubicBezTo>
                  <a:cubicBezTo>
                    <a:pt x="2173" y="126"/>
                    <a:pt x="2310" y="116"/>
                    <a:pt x="2316" y="115"/>
                  </a:cubicBezTo>
                  <a:cubicBezTo>
                    <a:pt x="3159" y="115"/>
                    <a:pt x="3159" y="115"/>
                    <a:pt x="3159" y="115"/>
                  </a:cubicBezTo>
                  <a:cubicBezTo>
                    <a:pt x="3093" y="4"/>
                    <a:pt x="3093" y="4"/>
                    <a:pt x="3093" y="4"/>
                  </a:cubicBezTo>
                  <a:cubicBezTo>
                    <a:pt x="1601" y="4"/>
                    <a:pt x="1601" y="4"/>
                    <a:pt x="1601" y="4"/>
                  </a:cubicBezTo>
                  <a:cubicBezTo>
                    <a:pt x="1445" y="260"/>
                    <a:pt x="1445" y="260"/>
                    <a:pt x="1445" y="260"/>
                  </a:cubicBezTo>
                  <a:cubicBezTo>
                    <a:pt x="1445" y="261"/>
                    <a:pt x="1445" y="261"/>
                    <a:pt x="1445" y="261"/>
                  </a:cubicBezTo>
                  <a:cubicBezTo>
                    <a:pt x="1381" y="331"/>
                    <a:pt x="1212" y="332"/>
                    <a:pt x="1205" y="332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1205" y="324"/>
                    <a:pt x="1205" y="324"/>
                    <a:pt x="1205" y="324"/>
                  </a:cubicBezTo>
                  <a:cubicBezTo>
                    <a:pt x="1207" y="324"/>
                    <a:pt x="1372" y="323"/>
                    <a:pt x="1435" y="256"/>
                  </a:cubicBezTo>
                  <a:cubicBezTo>
                    <a:pt x="1593" y="0"/>
                    <a:pt x="1593" y="0"/>
                    <a:pt x="1593" y="0"/>
                  </a:cubicBezTo>
                  <a:cubicBezTo>
                    <a:pt x="3102" y="0"/>
                    <a:pt x="3102" y="0"/>
                    <a:pt x="3102" y="0"/>
                  </a:cubicBezTo>
                  <a:cubicBezTo>
                    <a:pt x="3178" y="121"/>
                    <a:pt x="3178" y="121"/>
                    <a:pt x="3178" y="121"/>
                  </a:cubicBezTo>
                  <a:cubicBezTo>
                    <a:pt x="2317" y="121"/>
                    <a:pt x="2317" y="121"/>
                    <a:pt x="2317" y="121"/>
                  </a:cubicBezTo>
                  <a:cubicBezTo>
                    <a:pt x="2316" y="121"/>
                    <a:pt x="2183" y="133"/>
                    <a:pt x="2160" y="176"/>
                  </a:cubicBezTo>
                  <a:cubicBezTo>
                    <a:pt x="2107" y="542"/>
                    <a:pt x="2107" y="542"/>
                    <a:pt x="2107" y="542"/>
                  </a:cubicBezTo>
                  <a:cubicBezTo>
                    <a:pt x="2108" y="549"/>
                    <a:pt x="2128" y="624"/>
                    <a:pt x="2310" y="642"/>
                  </a:cubicBezTo>
                  <a:cubicBezTo>
                    <a:pt x="4800" y="642"/>
                    <a:pt x="4800" y="642"/>
                    <a:pt x="4800" y="642"/>
                  </a:cubicBezTo>
                  <a:lnTo>
                    <a:pt x="4800" y="6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576938" y="3310068"/>
            <a:ext cx="592866" cy="915466"/>
            <a:chOff x="1002367" y="2744044"/>
            <a:chExt cx="717368" cy="1107714"/>
          </a:xfrm>
        </p:grpSpPr>
        <p:grpSp>
          <p:nvGrpSpPr>
            <p:cNvPr id="27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30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31" name="CaixaDeTexto 30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2189307" y="3310068"/>
            <a:ext cx="592866" cy="915466"/>
            <a:chOff x="1002367" y="2744044"/>
            <a:chExt cx="717368" cy="1107714"/>
          </a:xfrm>
        </p:grpSpPr>
        <p:grpSp>
          <p:nvGrpSpPr>
            <p:cNvPr id="40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44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41" name="CaixaDeTexto 40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5" name="Agrupar 44"/>
          <p:cNvGrpSpPr/>
          <p:nvPr/>
        </p:nvGrpSpPr>
        <p:grpSpPr>
          <a:xfrm>
            <a:off x="3761454" y="2417893"/>
            <a:ext cx="592866" cy="915466"/>
            <a:chOff x="1002367" y="2744044"/>
            <a:chExt cx="717368" cy="1107714"/>
          </a:xfrm>
        </p:grpSpPr>
        <p:grpSp>
          <p:nvGrpSpPr>
            <p:cNvPr id="46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48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49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50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47" name="CaixaDeTexto 46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1" name="Agrupar 50"/>
          <p:cNvGrpSpPr/>
          <p:nvPr/>
        </p:nvGrpSpPr>
        <p:grpSpPr>
          <a:xfrm>
            <a:off x="5287269" y="2417893"/>
            <a:ext cx="592866" cy="915466"/>
            <a:chOff x="1002367" y="2744044"/>
            <a:chExt cx="717368" cy="1107714"/>
          </a:xfrm>
        </p:grpSpPr>
        <p:grpSp>
          <p:nvGrpSpPr>
            <p:cNvPr id="52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55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56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53" name="CaixaDeTexto 52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7" name="CaixaDeTexto 56"/>
          <p:cNvSpPr txBox="1"/>
          <p:nvPr/>
        </p:nvSpPr>
        <p:spPr>
          <a:xfrm>
            <a:off x="242680" y="2821828"/>
            <a:ext cx="12940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 entra em </a:t>
            </a:r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 site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1562949" y="2637162"/>
            <a:ext cx="18528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Preenchimento do questionário 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avaliação de risco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3243258" y="1733492"/>
            <a:ext cx="16267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Disparo do pedido 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cotação para </a:t>
            </a:r>
            <a:b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seguradoras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4889510" y="1930991"/>
            <a:ext cx="14210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Recebimento dos preços</a:t>
            </a:r>
          </a:p>
        </p:txBody>
      </p:sp>
      <p:grpSp>
        <p:nvGrpSpPr>
          <p:cNvPr id="61" name="Agrupar 60"/>
          <p:cNvGrpSpPr/>
          <p:nvPr/>
        </p:nvGrpSpPr>
        <p:grpSpPr>
          <a:xfrm>
            <a:off x="6625436" y="2417893"/>
            <a:ext cx="592866" cy="915466"/>
            <a:chOff x="1002367" y="2744044"/>
            <a:chExt cx="717368" cy="1107714"/>
          </a:xfrm>
        </p:grpSpPr>
        <p:grpSp>
          <p:nvGrpSpPr>
            <p:cNvPr id="62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64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65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66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63" name="CaixaDeTexto 62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67" name="CaixaDeTexto 66"/>
          <p:cNvSpPr txBox="1"/>
          <p:nvPr/>
        </p:nvSpPr>
        <p:spPr>
          <a:xfrm>
            <a:off x="7198185" y="2280241"/>
            <a:ext cx="35228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Algoritmos para determinação da </a:t>
            </a:r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 combinação 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seguradoras, coberturas, serviços e preços de acordo com o perfil do cliente (30 milhões de cotações, 250 mil vendas)</a:t>
            </a:r>
          </a:p>
        </p:txBody>
      </p:sp>
      <p:grpSp>
        <p:nvGrpSpPr>
          <p:cNvPr id="68" name="Agrupar 67"/>
          <p:cNvGrpSpPr/>
          <p:nvPr/>
        </p:nvGrpSpPr>
        <p:grpSpPr>
          <a:xfrm>
            <a:off x="8133438" y="3195768"/>
            <a:ext cx="592866" cy="915466"/>
            <a:chOff x="1002367" y="2744044"/>
            <a:chExt cx="717368" cy="1107714"/>
          </a:xfrm>
        </p:grpSpPr>
        <p:grpSp>
          <p:nvGrpSpPr>
            <p:cNvPr id="69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71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72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73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70" name="CaixaDeTexto 69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74" name="CaixaDeTexto 73"/>
          <p:cNvSpPr txBox="1"/>
          <p:nvPr/>
        </p:nvSpPr>
        <p:spPr>
          <a:xfrm>
            <a:off x="8761124" y="3267512"/>
            <a:ext cx="22376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do resultado: 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seguradoras, cada uma com 3 pacotes de coberturas (Básico, </a:t>
            </a:r>
            <a:r>
              <a:rPr lang="pt-BR" sz="12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Sob-medida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Plus) </a:t>
            </a:r>
          </a:p>
        </p:txBody>
      </p:sp>
      <p:grpSp>
        <p:nvGrpSpPr>
          <p:cNvPr id="75" name="Agrupar 74"/>
          <p:cNvGrpSpPr/>
          <p:nvPr/>
        </p:nvGrpSpPr>
        <p:grpSpPr>
          <a:xfrm>
            <a:off x="5133063" y="4024443"/>
            <a:ext cx="592866" cy="915466"/>
            <a:chOff x="1002367" y="2744044"/>
            <a:chExt cx="717368" cy="1107714"/>
          </a:xfrm>
        </p:grpSpPr>
        <p:grpSp>
          <p:nvGrpSpPr>
            <p:cNvPr id="76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78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79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80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77" name="CaixaDeTexto 76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81" name="CaixaDeTexto 80"/>
          <p:cNvSpPr txBox="1"/>
          <p:nvPr/>
        </p:nvSpPr>
        <p:spPr>
          <a:xfrm>
            <a:off x="2787804" y="4434364"/>
            <a:ext cx="2205668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Contato telefônico 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explicação do produto, dúvidas e negociação </a:t>
            </a:r>
            <a:b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(80% das ligações são para fora – </a:t>
            </a:r>
            <a:r>
              <a:rPr lang="pt-BR" sz="12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caso contrário, apenas 20% entra em contato conosco)</a:t>
            </a:r>
          </a:p>
        </p:txBody>
      </p:sp>
      <p:grpSp>
        <p:nvGrpSpPr>
          <p:cNvPr id="82" name="Agrupar 81"/>
          <p:cNvGrpSpPr/>
          <p:nvPr/>
        </p:nvGrpSpPr>
        <p:grpSpPr>
          <a:xfrm>
            <a:off x="6828513" y="4129218"/>
            <a:ext cx="592866" cy="915466"/>
            <a:chOff x="1002367" y="2744044"/>
            <a:chExt cx="717368" cy="1107714"/>
          </a:xfrm>
        </p:grpSpPr>
        <p:grpSp>
          <p:nvGrpSpPr>
            <p:cNvPr id="83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85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86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87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84" name="CaixaDeTexto 83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88" name="CaixaDeTexto 87"/>
          <p:cNvSpPr txBox="1"/>
          <p:nvPr/>
        </p:nvSpPr>
        <p:spPr>
          <a:xfrm>
            <a:off x="6305831" y="5296168"/>
            <a:ext cx="166659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média leva-se </a:t>
            </a:r>
            <a:b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semana para fechamento do negócio </a:t>
            </a:r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são necessários pelo menos 5 telefonemas</a:t>
            </a:r>
          </a:p>
        </p:txBody>
      </p:sp>
      <p:grpSp>
        <p:nvGrpSpPr>
          <p:cNvPr id="89" name="Agrupar 88"/>
          <p:cNvGrpSpPr/>
          <p:nvPr/>
        </p:nvGrpSpPr>
        <p:grpSpPr>
          <a:xfrm>
            <a:off x="8428713" y="4129218"/>
            <a:ext cx="592866" cy="915466"/>
            <a:chOff x="1002367" y="2744044"/>
            <a:chExt cx="717368" cy="1107714"/>
          </a:xfrm>
        </p:grpSpPr>
        <p:grpSp>
          <p:nvGrpSpPr>
            <p:cNvPr id="90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92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93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94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91" name="CaixaDeTexto 90"/>
            <p:cNvSpPr txBox="1"/>
            <p:nvPr/>
          </p:nvSpPr>
          <p:spPr>
            <a:xfrm>
              <a:off x="1144028" y="2924562"/>
              <a:ext cx="43098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95" name="CaixaDeTexto 94"/>
          <p:cNvSpPr txBox="1"/>
          <p:nvPr/>
        </p:nvSpPr>
        <p:spPr>
          <a:xfrm>
            <a:off x="8143875" y="5296168"/>
            <a:ext cx="11909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Fechamento do negócio</a:t>
            </a:r>
          </a:p>
        </p:txBody>
      </p:sp>
      <p:grpSp>
        <p:nvGrpSpPr>
          <p:cNvPr id="96" name="Agrupar 95"/>
          <p:cNvGrpSpPr/>
          <p:nvPr/>
        </p:nvGrpSpPr>
        <p:grpSpPr>
          <a:xfrm>
            <a:off x="9981288" y="4129218"/>
            <a:ext cx="592866" cy="915466"/>
            <a:chOff x="1002367" y="2744044"/>
            <a:chExt cx="717368" cy="1107714"/>
          </a:xfrm>
        </p:grpSpPr>
        <p:grpSp>
          <p:nvGrpSpPr>
            <p:cNvPr id="97" name="Group 16"/>
            <p:cNvGrpSpPr>
              <a:grpSpLocks noChangeAspect="1"/>
            </p:cNvGrpSpPr>
            <p:nvPr/>
          </p:nvGrpSpPr>
          <p:grpSpPr bwMode="auto">
            <a:xfrm>
              <a:off x="1002367" y="2744044"/>
              <a:ext cx="717368" cy="1107714"/>
              <a:chOff x="-1" y="1"/>
              <a:chExt cx="827" cy="1277"/>
            </a:xfrm>
          </p:grpSpPr>
          <p:sp>
            <p:nvSpPr>
              <p:cNvPr id="99" name="Freeform 17"/>
              <p:cNvSpPr>
                <a:spLocks/>
              </p:cNvSpPr>
              <p:nvPr/>
            </p:nvSpPr>
            <p:spPr bwMode="auto">
              <a:xfrm>
                <a:off x="-1" y="1"/>
                <a:ext cx="412" cy="1277"/>
              </a:xfrm>
              <a:custGeom>
                <a:avLst/>
                <a:gdLst>
                  <a:gd name="T0" fmla="*/ 184 w 184"/>
                  <a:gd name="T1" fmla="*/ 0 h 551"/>
                  <a:gd name="T2" fmla="*/ 184 w 184"/>
                  <a:gd name="T3" fmla="*/ 0 h 551"/>
                  <a:gd name="T4" fmla="*/ 0 w 184"/>
                  <a:gd name="T5" fmla="*/ 181 h 551"/>
                  <a:gd name="T6" fmla="*/ 14 w 184"/>
                  <a:gd name="T7" fmla="*/ 257 h 551"/>
                  <a:gd name="T8" fmla="*/ 75 w 184"/>
                  <a:gd name="T9" fmla="*/ 375 h 551"/>
                  <a:gd name="T10" fmla="*/ 184 w 184"/>
                  <a:gd name="T11" fmla="*/ 551 h 551"/>
                  <a:gd name="T12" fmla="*/ 184 w 184"/>
                  <a:gd name="T13" fmla="*/ 550 h 551"/>
                  <a:gd name="T14" fmla="*/ 184 w 184"/>
                  <a:gd name="T15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4" h="551">
                    <a:moveTo>
                      <a:pt x="184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35" y="0"/>
                      <a:pt x="0" y="139"/>
                      <a:pt x="0" y="181"/>
                    </a:cubicBezTo>
                    <a:cubicBezTo>
                      <a:pt x="0" y="223"/>
                      <a:pt x="8" y="241"/>
                      <a:pt x="14" y="257"/>
                    </a:cubicBezTo>
                    <a:cubicBezTo>
                      <a:pt x="20" y="272"/>
                      <a:pt x="65" y="355"/>
                      <a:pt x="75" y="375"/>
                    </a:cubicBezTo>
                    <a:cubicBezTo>
                      <a:pt x="86" y="394"/>
                      <a:pt x="184" y="551"/>
                      <a:pt x="184" y="551"/>
                    </a:cubicBezTo>
                    <a:cubicBezTo>
                      <a:pt x="184" y="551"/>
                      <a:pt x="184" y="550"/>
                      <a:pt x="184" y="550"/>
                    </a:cubicBez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109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100" name="Freeform 18"/>
              <p:cNvSpPr>
                <a:spLocks/>
              </p:cNvSpPr>
              <p:nvPr/>
            </p:nvSpPr>
            <p:spPr bwMode="auto">
              <a:xfrm>
                <a:off x="411" y="1"/>
                <a:ext cx="415" cy="1274"/>
              </a:xfrm>
              <a:custGeom>
                <a:avLst/>
                <a:gdLst>
                  <a:gd name="T0" fmla="*/ 0 w 185"/>
                  <a:gd name="T1" fmla="*/ 0 h 550"/>
                  <a:gd name="T2" fmla="*/ 0 w 185"/>
                  <a:gd name="T3" fmla="*/ 550 h 550"/>
                  <a:gd name="T4" fmla="*/ 105 w 185"/>
                  <a:gd name="T5" fmla="*/ 380 h 550"/>
                  <a:gd name="T6" fmla="*/ 167 w 185"/>
                  <a:gd name="T7" fmla="*/ 261 h 550"/>
                  <a:gd name="T8" fmla="*/ 185 w 185"/>
                  <a:gd name="T9" fmla="*/ 181 h 550"/>
                  <a:gd name="T10" fmla="*/ 0 w 185"/>
                  <a:gd name="T1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550">
                    <a:moveTo>
                      <a:pt x="0" y="0"/>
                    </a:moveTo>
                    <a:cubicBezTo>
                      <a:pt x="0" y="550"/>
                      <a:pt x="0" y="550"/>
                      <a:pt x="0" y="550"/>
                    </a:cubicBezTo>
                    <a:cubicBezTo>
                      <a:pt x="10" y="535"/>
                      <a:pt x="97" y="395"/>
                      <a:pt x="105" y="380"/>
                    </a:cubicBezTo>
                    <a:cubicBezTo>
                      <a:pt x="113" y="365"/>
                      <a:pt x="164" y="271"/>
                      <a:pt x="167" y="261"/>
                    </a:cubicBezTo>
                    <a:cubicBezTo>
                      <a:pt x="170" y="251"/>
                      <a:pt x="185" y="222"/>
                      <a:pt x="185" y="181"/>
                    </a:cubicBezTo>
                    <a:cubicBezTo>
                      <a:pt x="185" y="139"/>
                      <a:pt x="150" y="0"/>
                      <a:pt x="0" y="0"/>
                    </a:cubicBezTo>
                    <a:close/>
                  </a:path>
                </a:pathLst>
              </a:custGeom>
              <a:solidFill>
                <a:srgbClr val="48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  <p:sp>
            <p:nvSpPr>
              <p:cNvPr id="101" name="Oval 19"/>
              <p:cNvSpPr>
                <a:spLocks noChangeArrowheads="1"/>
              </p:cNvSpPr>
              <p:nvPr/>
            </p:nvSpPr>
            <p:spPr bwMode="auto">
              <a:xfrm>
                <a:off x="136" y="133"/>
                <a:ext cx="553" cy="5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000"/>
              </a:p>
            </p:txBody>
          </p:sp>
        </p:grpSp>
        <p:sp>
          <p:nvSpPr>
            <p:cNvPr id="98" name="CaixaDeTexto 97"/>
            <p:cNvSpPr txBox="1"/>
            <p:nvPr/>
          </p:nvSpPr>
          <p:spPr>
            <a:xfrm>
              <a:off x="1040258" y="2924562"/>
              <a:ext cx="638528" cy="46923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 dirty="0">
                  <a:solidFill>
                    <a:srgbClr val="866B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102" name="CaixaDeTexto 101"/>
          <p:cNvSpPr txBox="1"/>
          <p:nvPr/>
        </p:nvSpPr>
        <p:spPr>
          <a:xfrm>
            <a:off x="9696450" y="5296168"/>
            <a:ext cx="119090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 é enviado para </a:t>
            </a:r>
            <a:r>
              <a:rPr lang="pt-BR" sz="1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pós-venda</a:t>
            </a:r>
          </a:p>
        </p:txBody>
      </p:sp>
      <p:pic>
        <p:nvPicPr>
          <p:cNvPr id="4" name="carro1">
            <a:extLst>
              <a:ext uri="{FF2B5EF4-FFF2-40B4-BE49-F238E27FC236}">
                <a16:creationId xmlns="" xmlns:a16="http://schemas.microsoft.com/office/drawing/2014/main" id="{BB7E1E32-A143-4EFA-8F3B-73244064E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43959" y="3923111"/>
            <a:ext cx="1086452" cy="377331"/>
          </a:xfrm>
          <a:prstGeom prst="rect">
            <a:avLst/>
          </a:prstGeom>
        </p:spPr>
      </p:pic>
      <p:pic>
        <p:nvPicPr>
          <p:cNvPr id="5" name="carro2">
            <a:extLst>
              <a:ext uri="{FF2B5EF4-FFF2-40B4-BE49-F238E27FC236}">
                <a16:creationId xmlns="" xmlns:a16="http://schemas.microsoft.com/office/drawing/2014/main" id="{2B7AAB7C-E29F-4244-AB80-0F01CE742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8437" y="3865236"/>
            <a:ext cx="558189" cy="415064"/>
          </a:xfrm>
          <a:prstGeom prst="rect">
            <a:avLst/>
          </a:prstGeom>
        </p:spPr>
      </p:pic>
      <p:pic>
        <p:nvPicPr>
          <p:cNvPr id="103" name="carro3">
            <a:extLst>
              <a:ext uri="{FF2B5EF4-FFF2-40B4-BE49-F238E27FC236}">
                <a16:creationId xmlns="" xmlns:a16="http://schemas.microsoft.com/office/drawing/2014/main" id="{1559315B-05F5-4EB2-AE24-01A95176D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513983" y="3110698"/>
            <a:ext cx="1086452" cy="377331"/>
          </a:xfrm>
          <a:prstGeom prst="rect">
            <a:avLst/>
          </a:prstGeom>
        </p:spPr>
      </p:pic>
      <p:pic>
        <p:nvPicPr>
          <p:cNvPr id="6" name="carro4">
            <a:extLst>
              <a:ext uri="{FF2B5EF4-FFF2-40B4-BE49-F238E27FC236}">
                <a16:creationId xmlns="" xmlns:a16="http://schemas.microsoft.com/office/drawing/2014/main" id="{446999F8-8F3F-46FD-B7B8-1A3EE7EA9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8448" y="3150161"/>
            <a:ext cx="565345" cy="415064"/>
          </a:xfrm>
          <a:prstGeom prst="rect">
            <a:avLst/>
          </a:prstGeom>
        </p:spPr>
      </p:pic>
      <p:pic>
        <p:nvPicPr>
          <p:cNvPr id="105" name="carro5">
            <a:extLst>
              <a:ext uri="{FF2B5EF4-FFF2-40B4-BE49-F238E27FC236}">
                <a16:creationId xmlns="" xmlns:a16="http://schemas.microsoft.com/office/drawing/2014/main" id="{5B2BFE5F-6CB8-48E6-896A-533E6EA08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6495" y="3727035"/>
            <a:ext cx="1086452" cy="377331"/>
          </a:xfrm>
          <a:prstGeom prst="rect">
            <a:avLst/>
          </a:prstGeom>
        </p:spPr>
      </p:pic>
      <p:pic>
        <p:nvPicPr>
          <p:cNvPr id="106" name="carro6">
            <a:extLst>
              <a:ext uri="{FF2B5EF4-FFF2-40B4-BE49-F238E27FC236}">
                <a16:creationId xmlns="" xmlns:a16="http://schemas.microsoft.com/office/drawing/2014/main" id="{CA471AA5-DECB-4388-B3ED-4C85067AC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2809" y="3752327"/>
            <a:ext cx="565345" cy="415064"/>
          </a:xfrm>
          <a:prstGeom prst="rect">
            <a:avLst/>
          </a:prstGeom>
        </p:spPr>
      </p:pic>
      <p:pic>
        <p:nvPicPr>
          <p:cNvPr id="107" name="carro7">
            <a:extLst>
              <a:ext uri="{FF2B5EF4-FFF2-40B4-BE49-F238E27FC236}">
                <a16:creationId xmlns="" xmlns:a16="http://schemas.microsoft.com/office/drawing/2014/main" id="{FCEB99D5-8F25-4EEF-A4B5-58BB5F392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417763" y="4720609"/>
            <a:ext cx="1086452" cy="3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1E-6 -2.66579E-7 L -0.13365 -2.66579E-7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864E-6 -2.37938E-6 L 1.54864E-6 -0.02049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1E-6 -2.66579E-7 L 0.1386 -2.66579E-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788E-6 -2.37938E-6 L -1.91788E-6 -0.02049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3174E-6 -2.44547E-6 L 0.04753 -0.09429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-471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864E-6 -1.76471E-6 L 1.54864E-6 -0.02049 " pathEditMode="relative" rAng="0" ptsTypes="AA">
                                      <p:cBhvr>
                                        <p:cTn id="66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034E-6 -9.03283E-8 L 0.13282 -9.03283E-8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864E-6 -1.76471E-6 L 1.54864E-6 -0.02049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82 -9.03283E-8 L 0.25062 -0.0006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3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864E-6 -1.76471E-6 L 1.54864E-6 -0.02049 " pathEditMode="relative" rAng="0" ptsTypes="AA">
                                      <p:cBhvr>
                                        <p:cTn id="92" dur="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78672E-7 -1.66557E-6 L 0.01832 0.07469 " pathEditMode="relative" rAng="0" ptsTypes="AA">
                                      <p:cBhvr>
                                        <p:cTn id="10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" y="3723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864E-6 -1.76471E-6 L 1.54864E-6 -0.02049 " pathEditMode="relative" rAng="0" ptsTypes="AA">
                                      <p:cBhvr>
                                        <p:cTn id="117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638E-6 -1.47389E-6 L -0.19083 -1.47389E-6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8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26509E-6 -2.33532E-7 L 0.00634 0.128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" y="6389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5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864E-6 -1.76471E-6 L 1.54864E-6 -0.02049 " pathEditMode="relative" rAng="0" ptsTypes="AA">
                                      <p:cBhvr>
                                        <p:cTn id="144" dur="5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312E-7 2.68561E-6 L 0.10058 2.68561E-6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6313E-6 -3.80701E-6 L -2.16313E-6 -0.02049 " pathEditMode="relative" rAng="0" ptsTypes="AA">
                                      <p:cBhvr>
                                        <p:cTn id="157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58 2.68561E-6 L 0.23987 2.68561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9763E-6 -3.80701E-6 L -3.39763E-6 -0.02049 " pathEditMode="relative" rAng="0" ptsTypes="AA">
                                      <p:cBhvr>
                                        <p:cTn id="170" dur="5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987 2.68561E-6 L 0.37448 0.00022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206E-6 -3.80701E-6 L -1.26206E-6 -0.02049 " pathEditMode="relative" rAng="0" ptsTypes="AA">
                                      <p:cBhvr>
                                        <p:cTn id="183" dur="5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5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57" grpId="0"/>
      <p:bldP spid="58" grpId="0"/>
      <p:bldP spid="59" grpId="0"/>
      <p:bldP spid="60" grpId="0"/>
      <p:bldP spid="67" grpId="0"/>
      <p:bldP spid="74" grpId="0"/>
      <p:bldP spid="81" grpId="0"/>
      <p:bldP spid="88" grpId="0"/>
      <p:bldP spid="95" grpId="0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522073" cy="720129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34975" y="515772"/>
            <a:ext cx="45530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processo de venda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Minuto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69" y="6245081"/>
            <a:ext cx="1282143" cy="100797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342675" y="4095960"/>
            <a:ext cx="215592" cy="460962"/>
          </a:xfrm>
          <a:prstGeom prst="rect">
            <a:avLst/>
          </a:prstGeom>
          <a:solidFill>
            <a:srgbClr val="9B8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236492" y="1944398"/>
            <a:ext cx="222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-214" dirty="0">
                <a:solidFill>
                  <a:srgbClr val="398C8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venda </a:t>
            </a:r>
            <a:endParaRPr lang="pt-BR" sz="3600" spc="-214" dirty="0">
              <a:solidFill>
                <a:srgbClr val="398C88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37006" y="2839638"/>
            <a:ext cx="3772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-214" dirty="0">
                <a:solidFill>
                  <a:srgbClr val="866BA7"/>
                </a:solidFill>
                <a:latin typeface="Arial Black" panose="020B0A04020102020204" pitchFamily="34" charset="0"/>
              </a:rPr>
              <a:t>100% online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735478" y="2369312"/>
            <a:ext cx="2655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spc="-214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acontece </a:t>
            </a:r>
            <a:endParaRPr lang="pt-BR" sz="3200" dirty="0">
              <a:solidFill>
                <a:srgbClr val="398C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7873011" y="1430816"/>
            <a:ext cx="3262607" cy="2741332"/>
            <a:chOff x="4365191" y="1616517"/>
            <a:chExt cx="2451245" cy="2059603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44" t="49723" r="-1179" b="4322"/>
            <a:stretch/>
          </p:blipFill>
          <p:spPr>
            <a:xfrm>
              <a:off x="4365191" y="1616517"/>
              <a:ext cx="2451245" cy="2059603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4545087" y="2030550"/>
              <a:ext cx="2070261" cy="878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processo telefônico damos uma </a:t>
              </a:r>
              <a:r>
                <a:rPr lang="pt-BR" sz="1400" b="1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aula; uma  </a:t>
              </a:r>
              <a:r>
                <a:rPr lang="pt-BR" sz="1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consultoria para o cliente </a:t>
              </a:r>
              <a:r>
                <a:rPr lang="pt-BR" sz="1400" b="1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</a:t>
              </a:r>
              <a:r>
                <a:rPr lang="pt-BR" sz="1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 e para o que não tem experiência em seguros</a:t>
              </a:r>
            </a:p>
          </p:txBody>
        </p:sp>
      </p:grpSp>
      <p:sp>
        <p:nvSpPr>
          <p:cNvPr id="18" name="Retângulo 17"/>
          <p:cNvSpPr/>
          <p:nvPr/>
        </p:nvSpPr>
        <p:spPr>
          <a:xfrm>
            <a:off x="1342675" y="4881999"/>
            <a:ext cx="215592" cy="460962"/>
          </a:xfrm>
          <a:prstGeom prst="rect">
            <a:avLst/>
          </a:prstGeom>
          <a:solidFill>
            <a:srgbClr val="9B8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342675" y="5706456"/>
            <a:ext cx="215592" cy="460962"/>
          </a:xfrm>
          <a:prstGeom prst="rect">
            <a:avLst/>
          </a:prstGeom>
          <a:solidFill>
            <a:srgbClr val="9B84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616658" y="4057827"/>
            <a:ext cx="293773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Terminologia técnica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(prêmio, franquia, bônus, RCF-V, sinistro) dificulta o entendimento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1616658" y="4905552"/>
            <a:ext cx="1889542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Auxílio na escolha das 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coberturas	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616658" y="5668324"/>
            <a:ext cx="295634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Auxílio na escolha dos 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pacotes </a:t>
            </a:r>
            <a:b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serviços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(assistência 24 horas, carro reserva, vidros, etc.)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 bwMode="auto">
          <a:xfrm>
            <a:off x="9079421" y="805566"/>
            <a:ext cx="852185" cy="842655"/>
            <a:chOff x="-8" y="3"/>
            <a:chExt cx="1967" cy="1945"/>
          </a:xfrm>
          <a:solidFill>
            <a:srgbClr val="109897"/>
          </a:solidFill>
        </p:grpSpPr>
        <p:sp>
          <p:nvSpPr>
            <p:cNvPr id="24" name="Freeform 24"/>
            <p:cNvSpPr>
              <a:spLocks noEditPoints="1"/>
            </p:cNvSpPr>
            <p:nvPr/>
          </p:nvSpPr>
          <p:spPr bwMode="auto">
            <a:xfrm>
              <a:off x="88" y="3"/>
              <a:ext cx="1776" cy="606"/>
            </a:xfrm>
            <a:custGeom>
              <a:avLst/>
              <a:gdLst>
                <a:gd name="T0" fmla="*/ 45 w 796"/>
                <a:gd name="T1" fmla="*/ 262 h 262"/>
                <a:gd name="T2" fmla="*/ 164 w 796"/>
                <a:gd name="T3" fmla="*/ 262 h 262"/>
                <a:gd name="T4" fmla="*/ 209 w 796"/>
                <a:gd name="T5" fmla="*/ 217 h 262"/>
                <a:gd name="T6" fmla="*/ 242 w 796"/>
                <a:gd name="T7" fmla="*/ 184 h 262"/>
                <a:gd name="T8" fmla="*/ 554 w 796"/>
                <a:gd name="T9" fmla="*/ 184 h 262"/>
                <a:gd name="T10" fmla="*/ 587 w 796"/>
                <a:gd name="T11" fmla="*/ 217 h 262"/>
                <a:gd name="T12" fmla="*/ 633 w 796"/>
                <a:gd name="T13" fmla="*/ 262 h 262"/>
                <a:gd name="T14" fmla="*/ 751 w 796"/>
                <a:gd name="T15" fmla="*/ 262 h 262"/>
                <a:gd name="T16" fmla="*/ 796 w 796"/>
                <a:gd name="T17" fmla="*/ 217 h 262"/>
                <a:gd name="T18" fmla="*/ 796 w 796"/>
                <a:gd name="T19" fmla="*/ 128 h 262"/>
                <a:gd name="T20" fmla="*/ 668 w 796"/>
                <a:gd name="T21" fmla="*/ 0 h 262"/>
                <a:gd name="T22" fmla="*/ 128 w 796"/>
                <a:gd name="T23" fmla="*/ 0 h 262"/>
                <a:gd name="T24" fmla="*/ 0 w 796"/>
                <a:gd name="T25" fmla="*/ 128 h 262"/>
                <a:gd name="T26" fmla="*/ 0 w 796"/>
                <a:gd name="T27" fmla="*/ 217 h 262"/>
                <a:gd name="T28" fmla="*/ 45 w 796"/>
                <a:gd name="T29" fmla="*/ 262 h 262"/>
                <a:gd name="T30" fmla="*/ 45 w 796"/>
                <a:gd name="T31" fmla="*/ 262 h 262"/>
                <a:gd name="T32" fmla="*/ 45 w 796"/>
                <a:gd name="T33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6" h="262">
                  <a:moveTo>
                    <a:pt x="45" y="262"/>
                  </a:moveTo>
                  <a:cubicBezTo>
                    <a:pt x="164" y="262"/>
                    <a:pt x="164" y="262"/>
                    <a:pt x="164" y="262"/>
                  </a:cubicBezTo>
                  <a:cubicBezTo>
                    <a:pt x="189" y="262"/>
                    <a:pt x="209" y="242"/>
                    <a:pt x="209" y="217"/>
                  </a:cubicBezTo>
                  <a:cubicBezTo>
                    <a:pt x="209" y="199"/>
                    <a:pt x="224" y="184"/>
                    <a:pt x="242" y="184"/>
                  </a:cubicBezTo>
                  <a:cubicBezTo>
                    <a:pt x="554" y="184"/>
                    <a:pt x="554" y="184"/>
                    <a:pt x="554" y="184"/>
                  </a:cubicBezTo>
                  <a:cubicBezTo>
                    <a:pt x="572" y="184"/>
                    <a:pt x="587" y="199"/>
                    <a:pt x="587" y="217"/>
                  </a:cubicBezTo>
                  <a:cubicBezTo>
                    <a:pt x="587" y="242"/>
                    <a:pt x="607" y="262"/>
                    <a:pt x="633" y="262"/>
                  </a:cubicBezTo>
                  <a:cubicBezTo>
                    <a:pt x="751" y="262"/>
                    <a:pt x="751" y="262"/>
                    <a:pt x="751" y="262"/>
                  </a:cubicBezTo>
                  <a:cubicBezTo>
                    <a:pt x="776" y="262"/>
                    <a:pt x="796" y="242"/>
                    <a:pt x="796" y="217"/>
                  </a:cubicBezTo>
                  <a:cubicBezTo>
                    <a:pt x="796" y="128"/>
                    <a:pt x="796" y="128"/>
                    <a:pt x="796" y="128"/>
                  </a:cubicBezTo>
                  <a:cubicBezTo>
                    <a:pt x="796" y="58"/>
                    <a:pt x="739" y="0"/>
                    <a:pt x="66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57" y="0"/>
                    <a:pt x="0" y="58"/>
                    <a:pt x="0" y="128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42"/>
                    <a:pt x="20" y="262"/>
                    <a:pt x="45" y="262"/>
                  </a:cubicBezTo>
                  <a:close/>
                  <a:moveTo>
                    <a:pt x="45" y="262"/>
                  </a:moveTo>
                  <a:cubicBezTo>
                    <a:pt x="45" y="262"/>
                    <a:pt x="45" y="262"/>
                    <a:pt x="45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-8" y="551"/>
              <a:ext cx="1967" cy="1397"/>
            </a:xfrm>
            <a:custGeom>
              <a:avLst/>
              <a:gdLst>
                <a:gd name="T0" fmla="*/ 875 w 882"/>
                <a:gd name="T1" fmla="*/ 486 h 604"/>
                <a:gd name="T2" fmla="*/ 817 w 882"/>
                <a:gd name="T3" fmla="*/ 283 h 604"/>
                <a:gd name="T4" fmla="*/ 616 w 882"/>
                <a:gd name="T5" fmla="*/ 116 h 604"/>
                <a:gd name="T6" fmla="*/ 616 w 882"/>
                <a:gd name="T7" fmla="*/ 62 h 604"/>
                <a:gd name="T8" fmla="*/ 555 w 882"/>
                <a:gd name="T9" fmla="*/ 0 h 604"/>
                <a:gd name="T10" fmla="*/ 493 w 882"/>
                <a:gd name="T11" fmla="*/ 62 h 604"/>
                <a:gd name="T12" fmla="*/ 493 w 882"/>
                <a:gd name="T13" fmla="*/ 114 h 604"/>
                <a:gd name="T14" fmla="*/ 389 w 882"/>
                <a:gd name="T15" fmla="*/ 114 h 604"/>
                <a:gd name="T16" fmla="*/ 389 w 882"/>
                <a:gd name="T17" fmla="*/ 62 h 604"/>
                <a:gd name="T18" fmla="*/ 328 w 882"/>
                <a:gd name="T19" fmla="*/ 0 h 604"/>
                <a:gd name="T20" fmla="*/ 266 w 882"/>
                <a:gd name="T21" fmla="*/ 62 h 604"/>
                <a:gd name="T22" fmla="*/ 266 w 882"/>
                <a:gd name="T23" fmla="*/ 116 h 604"/>
                <a:gd name="T24" fmla="*/ 65 w 882"/>
                <a:gd name="T25" fmla="*/ 283 h 604"/>
                <a:gd name="T26" fmla="*/ 8 w 882"/>
                <a:gd name="T27" fmla="*/ 486 h 604"/>
                <a:gd name="T28" fmla="*/ 23 w 882"/>
                <a:gd name="T29" fmla="*/ 567 h 604"/>
                <a:gd name="T30" fmla="*/ 96 w 882"/>
                <a:gd name="T31" fmla="*/ 604 h 604"/>
                <a:gd name="T32" fmla="*/ 786 w 882"/>
                <a:gd name="T33" fmla="*/ 604 h 604"/>
                <a:gd name="T34" fmla="*/ 859 w 882"/>
                <a:gd name="T35" fmla="*/ 567 h 604"/>
                <a:gd name="T36" fmla="*/ 875 w 882"/>
                <a:gd name="T37" fmla="*/ 486 h 604"/>
                <a:gd name="T38" fmla="*/ 418 w 882"/>
                <a:gd name="T39" fmla="*/ 487 h 604"/>
                <a:gd name="T40" fmla="*/ 402 w 882"/>
                <a:gd name="T41" fmla="*/ 503 h 604"/>
                <a:gd name="T42" fmla="*/ 320 w 882"/>
                <a:gd name="T43" fmla="*/ 503 h 604"/>
                <a:gd name="T44" fmla="*/ 304 w 882"/>
                <a:gd name="T45" fmla="*/ 487 h 604"/>
                <a:gd name="T46" fmla="*/ 304 w 882"/>
                <a:gd name="T47" fmla="*/ 405 h 604"/>
                <a:gd name="T48" fmla="*/ 320 w 882"/>
                <a:gd name="T49" fmla="*/ 390 h 604"/>
                <a:gd name="T50" fmla="*/ 402 w 882"/>
                <a:gd name="T51" fmla="*/ 390 h 604"/>
                <a:gd name="T52" fmla="*/ 418 w 882"/>
                <a:gd name="T53" fmla="*/ 405 h 604"/>
                <a:gd name="T54" fmla="*/ 418 w 882"/>
                <a:gd name="T55" fmla="*/ 487 h 604"/>
                <a:gd name="T56" fmla="*/ 418 w 882"/>
                <a:gd name="T57" fmla="*/ 327 h 604"/>
                <a:gd name="T58" fmla="*/ 402 w 882"/>
                <a:gd name="T59" fmla="*/ 343 h 604"/>
                <a:gd name="T60" fmla="*/ 320 w 882"/>
                <a:gd name="T61" fmla="*/ 343 h 604"/>
                <a:gd name="T62" fmla="*/ 304 w 882"/>
                <a:gd name="T63" fmla="*/ 327 h 604"/>
                <a:gd name="T64" fmla="*/ 304 w 882"/>
                <a:gd name="T65" fmla="*/ 245 h 604"/>
                <a:gd name="T66" fmla="*/ 320 w 882"/>
                <a:gd name="T67" fmla="*/ 229 h 604"/>
                <a:gd name="T68" fmla="*/ 402 w 882"/>
                <a:gd name="T69" fmla="*/ 229 h 604"/>
                <a:gd name="T70" fmla="*/ 418 w 882"/>
                <a:gd name="T71" fmla="*/ 245 h 604"/>
                <a:gd name="T72" fmla="*/ 418 w 882"/>
                <a:gd name="T73" fmla="*/ 327 h 604"/>
                <a:gd name="T74" fmla="*/ 578 w 882"/>
                <a:gd name="T75" fmla="*/ 487 h 604"/>
                <a:gd name="T76" fmla="*/ 562 w 882"/>
                <a:gd name="T77" fmla="*/ 503 h 604"/>
                <a:gd name="T78" fmla="*/ 480 w 882"/>
                <a:gd name="T79" fmla="*/ 503 h 604"/>
                <a:gd name="T80" fmla="*/ 464 w 882"/>
                <a:gd name="T81" fmla="*/ 487 h 604"/>
                <a:gd name="T82" fmla="*/ 464 w 882"/>
                <a:gd name="T83" fmla="*/ 406 h 604"/>
                <a:gd name="T84" fmla="*/ 480 w 882"/>
                <a:gd name="T85" fmla="*/ 390 h 604"/>
                <a:gd name="T86" fmla="*/ 562 w 882"/>
                <a:gd name="T87" fmla="*/ 390 h 604"/>
                <a:gd name="T88" fmla="*/ 578 w 882"/>
                <a:gd name="T89" fmla="*/ 406 h 604"/>
                <a:gd name="T90" fmla="*/ 578 w 882"/>
                <a:gd name="T91" fmla="*/ 487 h 604"/>
                <a:gd name="T92" fmla="*/ 578 w 882"/>
                <a:gd name="T93" fmla="*/ 327 h 604"/>
                <a:gd name="T94" fmla="*/ 562 w 882"/>
                <a:gd name="T95" fmla="*/ 343 h 604"/>
                <a:gd name="T96" fmla="*/ 480 w 882"/>
                <a:gd name="T97" fmla="*/ 343 h 604"/>
                <a:gd name="T98" fmla="*/ 464 w 882"/>
                <a:gd name="T99" fmla="*/ 327 h 604"/>
                <a:gd name="T100" fmla="*/ 464 w 882"/>
                <a:gd name="T101" fmla="*/ 245 h 604"/>
                <a:gd name="T102" fmla="*/ 480 w 882"/>
                <a:gd name="T103" fmla="*/ 229 h 604"/>
                <a:gd name="T104" fmla="*/ 562 w 882"/>
                <a:gd name="T105" fmla="*/ 229 h 604"/>
                <a:gd name="T106" fmla="*/ 578 w 882"/>
                <a:gd name="T107" fmla="*/ 245 h 604"/>
                <a:gd name="T108" fmla="*/ 578 w 882"/>
                <a:gd name="T109" fmla="*/ 327 h 604"/>
                <a:gd name="T110" fmla="*/ 578 w 882"/>
                <a:gd name="T111" fmla="*/ 327 h 604"/>
                <a:gd name="T112" fmla="*/ 578 w 882"/>
                <a:gd name="T113" fmla="*/ 327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82" h="604">
                  <a:moveTo>
                    <a:pt x="875" y="486"/>
                  </a:moveTo>
                  <a:cubicBezTo>
                    <a:pt x="817" y="283"/>
                    <a:pt x="817" y="283"/>
                    <a:pt x="817" y="283"/>
                  </a:cubicBezTo>
                  <a:cubicBezTo>
                    <a:pt x="791" y="191"/>
                    <a:pt x="710" y="126"/>
                    <a:pt x="616" y="116"/>
                  </a:cubicBezTo>
                  <a:cubicBezTo>
                    <a:pt x="616" y="62"/>
                    <a:pt x="616" y="62"/>
                    <a:pt x="616" y="62"/>
                  </a:cubicBezTo>
                  <a:cubicBezTo>
                    <a:pt x="616" y="28"/>
                    <a:pt x="589" y="0"/>
                    <a:pt x="555" y="0"/>
                  </a:cubicBezTo>
                  <a:cubicBezTo>
                    <a:pt x="520" y="0"/>
                    <a:pt x="493" y="28"/>
                    <a:pt x="493" y="62"/>
                  </a:cubicBezTo>
                  <a:cubicBezTo>
                    <a:pt x="493" y="114"/>
                    <a:pt x="493" y="114"/>
                    <a:pt x="493" y="114"/>
                  </a:cubicBezTo>
                  <a:cubicBezTo>
                    <a:pt x="389" y="114"/>
                    <a:pt x="389" y="114"/>
                    <a:pt x="389" y="114"/>
                  </a:cubicBezTo>
                  <a:cubicBezTo>
                    <a:pt x="389" y="62"/>
                    <a:pt x="389" y="62"/>
                    <a:pt x="389" y="62"/>
                  </a:cubicBezTo>
                  <a:cubicBezTo>
                    <a:pt x="389" y="28"/>
                    <a:pt x="362" y="0"/>
                    <a:pt x="328" y="0"/>
                  </a:cubicBezTo>
                  <a:cubicBezTo>
                    <a:pt x="293" y="0"/>
                    <a:pt x="266" y="28"/>
                    <a:pt x="266" y="62"/>
                  </a:cubicBezTo>
                  <a:cubicBezTo>
                    <a:pt x="266" y="116"/>
                    <a:pt x="266" y="116"/>
                    <a:pt x="266" y="116"/>
                  </a:cubicBezTo>
                  <a:cubicBezTo>
                    <a:pt x="172" y="126"/>
                    <a:pt x="92" y="191"/>
                    <a:pt x="65" y="283"/>
                  </a:cubicBezTo>
                  <a:cubicBezTo>
                    <a:pt x="8" y="486"/>
                    <a:pt x="8" y="486"/>
                    <a:pt x="8" y="486"/>
                  </a:cubicBezTo>
                  <a:cubicBezTo>
                    <a:pt x="0" y="514"/>
                    <a:pt x="5" y="544"/>
                    <a:pt x="23" y="567"/>
                  </a:cubicBezTo>
                  <a:cubicBezTo>
                    <a:pt x="40" y="590"/>
                    <a:pt x="67" y="604"/>
                    <a:pt x="96" y="604"/>
                  </a:cubicBezTo>
                  <a:cubicBezTo>
                    <a:pt x="786" y="604"/>
                    <a:pt x="786" y="604"/>
                    <a:pt x="786" y="604"/>
                  </a:cubicBezTo>
                  <a:cubicBezTo>
                    <a:pt x="815" y="604"/>
                    <a:pt x="842" y="590"/>
                    <a:pt x="859" y="567"/>
                  </a:cubicBezTo>
                  <a:cubicBezTo>
                    <a:pt x="877" y="544"/>
                    <a:pt x="882" y="514"/>
                    <a:pt x="875" y="486"/>
                  </a:cubicBezTo>
                  <a:close/>
                  <a:moveTo>
                    <a:pt x="418" y="487"/>
                  </a:moveTo>
                  <a:cubicBezTo>
                    <a:pt x="418" y="496"/>
                    <a:pt x="411" y="503"/>
                    <a:pt x="402" y="503"/>
                  </a:cubicBezTo>
                  <a:cubicBezTo>
                    <a:pt x="320" y="503"/>
                    <a:pt x="320" y="503"/>
                    <a:pt x="320" y="503"/>
                  </a:cubicBezTo>
                  <a:cubicBezTo>
                    <a:pt x="311" y="503"/>
                    <a:pt x="304" y="496"/>
                    <a:pt x="304" y="487"/>
                  </a:cubicBezTo>
                  <a:cubicBezTo>
                    <a:pt x="304" y="405"/>
                    <a:pt x="304" y="405"/>
                    <a:pt x="304" y="405"/>
                  </a:cubicBezTo>
                  <a:cubicBezTo>
                    <a:pt x="304" y="397"/>
                    <a:pt x="311" y="390"/>
                    <a:pt x="320" y="390"/>
                  </a:cubicBezTo>
                  <a:cubicBezTo>
                    <a:pt x="402" y="390"/>
                    <a:pt x="402" y="390"/>
                    <a:pt x="402" y="390"/>
                  </a:cubicBezTo>
                  <a:cubicBezTo>
                    <a:pt x="411" y="390"/>
                    <a:pt x="418" y="397"/>
                    <a:pt x="418" y="405"/>
                  </a:cubicBezTo>
                  <a:lnTo>
                    <a:pt x="418" y="487"/>
                  </a:lnTo>
                  <a:close/>
                  <a:moveTo>
                    <a:pt x="418" y="327"/>
                  </a:moveTo>
                  <a:cubicBezTo>
                    <a:pt x="418" y="336"/>
                    <a:pt x="411" y="343"/>
                    <a:pt x="402" y="343"/>
                  </a:cubicBezTo>
                  <a:cubicBezTo>
                    <a:pt x="320" y="343"/>
                    <a:pt x="320" y="343"/>
                    <a:pt x="320" y="343"/>
                  </a:cubicBezTo>
                  <a:cubicBezTo>
                    <a:pt x="311" y="343"/>
                    <a:pt x="304" y="336"/>
                    <a:pt x="304" y="327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304" y="236"/>
                    <a:pt x="311" y="229"/>
                    <a:pt x="320" y="229"/>
                  </a:cubicBezTo>
                  <a:cubicBezTo>
                    <a:pt x="402" y="229"/>
                    <a:pt x="402" y="229"/>
                    <a:pt x="402" y="229"/>
                  </a:cubicBezTo>
                  <a:cubicBezTo>
                    <a:pt x="411" y="229"/>
                    <a:pt x="418" y="236"/>
                    <a:pt x="418" y="245"/>
                  </a:cubicBezTo>
                  <a:lnTo>
                    <a:pt x="418" y="327"/>
                  </a:lnTo>
                  <a:close/>
                  <a:moveTo>
                    <a:pt x="578" y="487"/>
                  </a:moveTo>
                  <a:cubicBezTo>
                    <a:pt x="578" y="496"/>
                    <a:pt x="571" y="503"/>
                    <a:pt x="562" y="503"/>
                  </a:cubicBezTo>
                  <a:cubicBezTo>
                    <a:pt x="480" y="503"/>
                    <a:pt x="480" y="503"/>
                    <a:pt x="480" y="503"/>
                  </a:cubicBezTo>
                  <a:cubicBezTo>
                    <a:pt x="471" y="503"/>
                    <a:pt x="464" y="496"/>
                    <a:pt x="464" y="487"/>
                  </a:cubicBezTo>
                  <a:cubicBezTo>
                    <a:pt x="464" y="406"/>
                    <a:pt x="464" y="406"/>
                    <a:pt x="464" y="406"/>
                  </a:cubicBezTo>
                  <a:cubicBezTo>
                    <a:pt x="464" y="397"/>
                    <a:pt x="471" y="390"/>
                    <a:pt x="480" y="390"/>
                  </a:cubicBezTo>
                  <a:cubicBezTo>
                    <a:pt x="562" y="390"/>
                    <a:pt x="562" y="390"/>
                    <a:pt x="562" y="390"/>
                  </a:cubicBezTo>
                  <a:cubicBezTo>
                    <a:pt x="571" y="390"/>
                    <a:pt x="578" y="397"/>
                    <a:pt x="578" y="406"/>
                  </a:cubicBezTo>
                  <a:lnTo>
                    <a:pt x="578" y="487"/>
                  </a:lnTo>
                  <a:close/>
                  <a:moveTo>
                    <a:pt x="578" y="327"/>
                  </a:moveTo>
                  <a:cubicBezTo>
                    <a:pt x="578" y="336"/>
                    <a:pt x="571" y="343"/>
                    <a:pt x="562" y="343"/>
                  </a:cubicBezTo>
                  <a:cubicBezTo>
                    <a:pt x="480" y="343"/>
                    <a:pt x="480" y="343"/>
                    <a:pt x="480" y="343"/>
                  </a:cubicBezTo>
                  <a:cubicBezTo>
                    <a:pt x="471" y="343"/>
                    <a:pt x="464" y="336"/>
                    <a:pt x="464" y="327"/>
                  </a:cubicBezTo>
                  <a:cubicBezTo>
                    <a:pt x="464" y="245"/>
                    <a:pt x="464" y="245"/>
                    <a:pt x="464" y="245"/>
                  </a:cubicBezTo>
                  <a:cubicBezTo>
                    <a:pt x="464" y="236"/>
                    <a:pt x="471" y="229"/>
                    <a:pt x="480" y="229"/>
                  </a:cubicBezTo>
                  <a:cubicBezTo>
                    <a:pt x="562" y="229"/>
                    <a:pt x="562" y="229"/>
                    <a:pt x="562" y="229"/>
                  </a:cubicBezTo>
                  <a:cubicBezTo>
                    <a:pt x="571" y="229"/>
                    <a:pt x="578" y="236"/>
                    <a:pt x="578" y="245"/>
                  </a:cubicBezTo>
                  <a:lnTo>
                    <a:pt x="578" y="327"/>
                  </a:lnTo>
                  <a:close/>
                  <a:moveTo>
                    <a:pt x="578" y="327"/>
                  </a:moveTo>
                  <a:cubicBezTo>
                    <a:pt x="578" y="327"/>
                    <a:pt x="578" y="327"/>
                    <a:pt x="578" y="3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902BAF6B-327B-4CEB-BDE3-E4221BCC6428}"/>
              </a:ext>
            </a:extLst>
          </p:cNvPr>
          <p:cNvGrpSpPr/>
          <p:nvPr/>
        </p:nvGrpSpPr>
        <p:grpSpPr>
          <a:xfrm>
            <a:off x="4518570" y="4291377"/>
            <a:ext cx="6813723" cy="2101832"/>
            <a:chOff x="4518570" y="4117641"/>
            <a:chExt cx="6813723" cy="2101832"/>
          </a:xfrm>
        </p:grpSpPr>
        <p:pic>
          <p:nvPicPr>
            <p:cNvPr id="3" name="Imagem 2">
              <a:extLst>
                <a:ext uri="{FF2B5EF4-FFF2-40B4-BE49-F238E27FC236}">
                  <a16:creationId xmlns="" xmlns:a16="http://schemas.microsoft.com/office/drawing/2014/main" id="{82CDDAD5-5B74-4F4E-A3DA-162B41730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50" t="34508" r="18576" b="34510"/>
            <a:stretch/>
          </p:blipFill>
          <p:spPr>
            <a:xfrm>
              <a:off x="4518570" y="4117641"/>
              <a:ext cx="6813723" cy="210183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="" xmlns:a16="http://schemas.microsoft.com/office/drawing/2014/main" id="{FFFA0268-222A-4263-88B2-A811C814D49C}"/>
                </a:ext>
              </a:extLst>
            </p:cNvPr>
            <p:cNvSpPr/>
            <p:nvPr/>
          </p:nvSpPr>
          <p:spPr>
            <a:xfrm>
              <a:off x="6758369" y="4686602"/>
              <a:ext cx="34829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 Corretor de Seguros </a:t>
              </a:r>
              <a:br>
                <a:rPr lang="pt-B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 um papel fundamental </a:t>
              </a:r>
              <a:b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 venda</a:t>
              </a:r>
              <a:endPara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1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2000" accel="20000" decel="2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7" dur="2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8" grpId="0" animBg="1"/>
      <p:bldP spid="19" grpId="0" animBg="1"/>
      <p:bldP spid="20" grpId="0" uiExpand="1" build="p"/>
      <p:bldP spid="21" grpId="0" uiExpand="1" build="p"/>
      <p:bldP spid="2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arr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28"/>
            <a:ext cx="11522075" cy="720129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34975" y="515772"/>
            <a:ext cx="24067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34975" y="1352572"/>
            <a:ext cx="2564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Fraude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7681172" y="1009778"/>
            <a:ext cx="3395080" cy="2533435"/>
            <a:chOff x="2229450" y="2429925"/>
            <a:chExt cx="2550774" cy="1903407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7" t="-1499" r="4008" b="60686"/>
            <a:stretch/>
          </p:blipFill>
          <p:spPr>
            <a:xfrm>
              <a:off x="2229450" y="2429925"/>
              <a:ext cx="2550774" cy="1903407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2577502" y="3114072"/>
              <a:ext cx="1940679" cy="716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ambiente digital é mais propício à fraude. </a:t>
              </a:r>
              <a:r>
                <a:rPr lang="pt-BR" sz="14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Tivemos ataque de quadrilhas de fraudadores em 2015</a:t>
              </a:r>
            </a:p>
          </p:txBody>
        </p:sp>
      </p:grpSp>
      <p:pic>
        <p:nvPicPr>
          <p:cNvPr id="14" name="Gráfico 1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0171" y="721242"/>
            <a:ext cx="829124" cy="9307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/>
          <a:srcRect l="17517" t="30010" r="70675" b="46298"/>
          <a:stretch/>
        </p:blipFill>
        <p:spPr>
          <a:xfrm>
            <a:off x="2018371" y="2163338"/>
            <a:ext cx="1360450" cy="17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034975" y="515772"/>
            <a:ext cx="24067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6039013" y="2517680"/>
            <a:ext cx="3734588" cy="3137904"/>
            <a:chOff x="4536773" y="1710418"/>
            <a:chExt cx="2108077" cy="1771266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44" t="49723" r="-1179" b="4322"/>
            <a:stretch/>
          </p:blipFill>
          <p:spPr>
            <a:xfrm>
              <a:off x="4536773" y="1710418"/>
              <a:ext cx="2108077" cy="1771266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4860534" y="2231624"/>
              <a:ext cx="1439369" cy="399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20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 de aquisição de clientes é alto</a:t>
              </a: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2069129" y="2903714"/>
            <a:ext cx="3734588" cy="3453159"/>
            <a:chOff x="6746573" y="2450136"/>
            <a:chExt cx="2108077" cy="1949218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6" t="51426" r="48089" b="-1998"/>
            <a:stretch/>
          </p:blipFill>
          <p:spPr>
            <a:xfrm>
              <a:off x="6746573" y="2450136"/>
              <a:ext cx="2108077" cy="1949218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6933177" y="3147370"/>
              <a:ext cx="1499622" cy="399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20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Segurança digital: </a:t>
              </a:r>
              <a:r>
                <a:rPr lang="pt-BR" sz="20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eterna vigilância</a:t>
              </a:r>
            </a:p>
          </p:txBody>
        </p:sp>
      </p:grpSp>
      <p:sp>
        <p:nvSpPr>
          <p:cNvPr id="18" name="Freeform 10"/>
          <p:cNvSpPr>
            <a:spLocks noEditPoints="1"/>
          </p:cNvSpPr>
          <p:nvPr/>
        </p:nvSpPr>
        <p:spPr bwMode="auto">
          <a:xfrm>
            <a:off x="3484239" y="2116396"/>
            <a:ext cx="680009" cy="916535"/>
          </a:xfrm>
          <a:custGeom>
            <a:avLst/>
            <a:gdLst>
              <a:gd name="T0" fmla="*/ 1112 w 1197"/>
              <a:gd name="T1" fmla="*/ 629 h 1558"/>
              <a:gd name="T2" fmla="*/ 1082 w 1197"/>
              <a:gd name="T3" fmla="*/ 629 h 1558"/>
              <a:gd name="T4" fmla="*/ 1082 w 1197"/>
              <a:gd name="T5" fmla="*/ 487 h 1558"/>
              <a:gd name="T6" fmla="*/ 613 w 1197"/>
              <a:gd name="T7" fmla="*/ 0 h 1558"/>
              <a:gd name="T8" fmla="*/ 584 w 1197"/>
              <a:gd name="T9" fmla="*/ 0 h 1558"/>
              <a:gd name="T10" fmla="*/ 115 w 1197"/>
              <a:gd name="T11" fmla="*/ 487 h 1558"/>
              <a:gd name="T12" fmla="*/ 115 w 1197"/>
              <a:gd name="T13" fmla="*/ 629 h 1558"/>
              <a:gd name="T14" fmla="*/ 85 w 1197"/>
              <a:gd name="T15" fmla="*/ 629 h 1558"/>
              <a:gd name="T16" fmla="*/ 0 w 1197"/>
              <a:gd name="T17" fmla="*/ 737 h 1558"/>
              <a:gd name="T18" fmla="*/ 0 w 1197"/>
              <a:gd name="T19" fmla="*/ 1449 h 1558"/>
              <a:gd name="T20" fmla="*/ 85 w 1197"/>
              <a:gd name="T21" fmla="*/ 1558 h 1558"/>
              <a:gd name="T22" fmla="*/ 1112 w 1197"/>
              <a:gd name="T23" fmla="*/ 1558 h 1558"/>
              <a:gd name="T24" fmla="*/ 1197 w 1197"/>
              <a:gd name="T25" fmla="*/ 1449 h 1558"/>
              <a:gd name="T26" fmla="*/ 1197 w 1197"/>
              <a:gd name="T27" fmla="*/ 737 h 1558"/>
              <a:gd name="T28" fmla="*/ 1112 w 1197"/>
              <a:gd name="T29" fmla="*/ 629 h 1558"/>
              <a:gd name="T30" fmla="*/ 695 w 1197"/>
              <a:gd name="T31" fmla="*/ 1092 h 1558"/>
              <a:gd name="T32" fmla="*/ 695 w 1197"/>
              <a:gd name="T33" fmla="*/ 1308 h 1558"/>
              <a:gd name="T34" fmla="*/ 650 w 1197"/>
              <a:gd name="T35" fmla="*/ 1353 h 1558"/>
              <a:gd name="T36" fmla="*/ 548 w 1197"/>
              <a:gd name="T37" fmla="*/ 1353 h 1558"/>
              <a:gd name="T38" fmla="*/ 502 w 1197"/>
              <a:gd name="T39" fmla="*/ 1308 h 1558"/>
              <a:gd name="T40" fmla="*/ 502 w 1197"/>
              <a:gd name="T41" fmla="*/ 1092 h 1558"/>
              <a:gd name="T42" fmla="*/ 464 w 1197"/>
              <a:gd name="T43" fmla="*/ 1000 h 1558"/>
              <a:gd name="T44" fmla="*/ 584 w 1197"/>
              <a:gd name="T45" fmla="*/ 871 h 1558"/>
              <a:gd name="T46" fmla="*/ 613 w 1197"/>
              <a:gd name="T47" fmla="*/ 871 h 1558"/>
              <a:gd name="T48" fmla="*/ 733 w 1197"/>
              <a:gd name="T49" fmla="*/ 1000 h 1558"/>
              <a:gd name="T50" fmla="*/ 695 w 1197"/>
              <a:gd name="T51" fmla="*/ 1092 h 1558"/>
              <a:gd name="T52" fmla="*/ 882 w 1197"/>
              <a:gd name="T53" fmla="*/ 629 h 1558"/>
              <a:gd name="T54" fmla="*/ 315 w 1197"/>
              <a:gd name="T55" fmla="*/ 629 h 1558"/>
              <a:gd name="T56" fmla="*/ 315 w 1197"/>
              <a:gd name="T57" fmla="*/ 487 h 1558"/>
              <a:gd name="T58" fmla="*/ 599 w 1197"/>
              <a:gd name="T59" fmla="*/ 201 h 1558"/>
              <a:gd name="T60" fmla="*/ 882 w 1197"/>
              <a:gd name="T61" fmla="*/ 487 h 1558"/>
              <a:gd name="T62" fmla="*/ 882 w 1197"/>
              <a:gd name="T63" fmla="*/ 629 h 1558"/>
              <a:gd name="T64" fmla="*/ 882 w 1197"/>
              <a:gd name="T65" fmla="*/ 629 h 1558"/>
              <a:gd name="T66" fmla="*/ 882 w 1197"/>
              <a:gd name="T67" fmla="*/ 629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7" h="1558">
                <a:moveTo>
                  <a:pt x="1112" y="629"/>
                </a:moveTo>
                <a:cubicBezTo>
                  <a:pt x="1082" y="629"/>
                  <a:pt x="1082" y="629"/>
                  <a:pt x="1082" y="629"/>
                </a:cubicBezTo>
                <a:cubicBezTo>
                  <a:pt x="1082" y="487"/>
                  <a:pt x="1082" y="487"/>
                  <a:pt x="1082" y="487"/>
                </a:cubicBezTo>
                <a:cubicBezTo>
                  <a:pt x="1082" y="224"/>
                  <a:pt x="873" y="5"/>
                  <a:pt x="613" y="0"/>
                </a:cubicBezTo>
                <a:cubicBezTo>
                  <a:pt x="606" y="0"/>
                  <a:pt x="591" y="0"/>
                  <a:pt x="584" y="0"/>
                </a:cubicBezTo>
                <a:cubicBezTo>
                  <a:pt x="324" y="5"/>
                  <a:pt x="115" y="224"/>
                  <a:pt x="115" y="487"/>
                </a:cubicBezTo>
                <a:cubicBezTo>
                  <a:pt x="115" y="629"/>
                  <a:pt x="115" y="629"/>
                  <a:pt x="115" y="629"/>
                </a:cubicBezTo>
                <a:cubicBezTo>
                  <a:pt x="85" y="629"/>
                  <a:pt x="85" y="629"/>
                  <a:pt x="85" y="629"/>
                </a:cubicBezTo>
                <a:cubicBezTo>
                  <a:pt x="38" y="629"/>
                  <a:pt x="0" y="677"/>
                  <a:pt x="0" y="737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509"/>
                  <a:pt x="38" y="1558"/>
                  <a:pt x="85" y="1558"/>
                </a:cubicBezTo>
                <a:cubicBezTo>
                  <a:pt x="1112" y="1558"/>
                  <a:pt x="1112" y="1558"/>
                  <a:pt x="1112" y="1558"/>
                </a:cubicBezTo>
                <a:cubicBezTo>
                  <a:pt x="1159" y="1558"/>
                  <a:pt x="1197" y="1509"/>
                  <a:pt x="1197" y="1449"/>
                </a:cubicBezTo>
                <a:cubicBezTo>
                  <a:pt x="1197" y="737"/>
                  <a:pt x="1197" y="737"/>
                  <a:pt x="1197" y="737"/>
                </a:cubicBezTo>
                <a:cubicBezTo>
                  <a:pt x="1197" y="677"/>
                  <a:pt x="1159" y="629"/>
                  <a:pt x="1112" y="629"/>
                </a:cubicBezTo>
                <a:close/>
                <a:moveTo>
                  <a:pt x="695" y="1092"/>
                </a:moveTo>
                <a:cubicBezTo>
                  <a:pt x="695" y="1308"/>
                  <a:pt x="695" y="1308"/>
                  <a:pt x="695" y="1308"/>
                </a:cubicBezTo>
                <a:cubicBezTo>
                  <a:pt x="695" y="1332"/>
                  <a:pt x="674" y="1353"/>
                  <a:pt x="650" y="1353"/>
                </a:cubicBezTo>
                <a:cubicBezTo>
                  <a:pt x="548" y="1353"/>
                  <a:pt x="548" y="1353"/>
                  <a:pt x="548" y="1353"/>
                </a:cubicBezTo>
                <a:cubicBezTo>
                  <a:pt x="523" y="1353"/>
                  <a:pt x="502" y="1332"/>
                  <a:pt x="502" y="1308"/>
                </a:cubicBezTo>
                <a:cubicBezTo>
                  <a:pt x="502" y="1092"/>
                  <a:pt x="502" y="1092"/>
                  <a:pt x="502" y="1092"/>
                </a:cubicBezTo>
                <a:cubicBezTo>
                  <a:pt x="478" y="1069"/>
                  <a:pt x="464" y="1036"/>
                  <a:pt x="464" y="1000"/>
                </a:cubicBezTo>
                <a:cubicBezTo>
                  <a:pt x="464" y="932"/>
                  <a:pt x="517" y="873"/>
                  <a:pt x="584" y="871"/>
                </a:cubicBezTo>
                <a:cubicBezTo>
                  <a:pt x="591" y="870"/>
                  <a:pt x="606" y="870"/>
                  <a:pt x="613" y="871"/>
                </a:cubicBezTo>
                <a:cubicBezTo>
                  <a:pt x="680" y="873"/>
                  <a:pt x="733" y="932"/>
                  <a:pt x="733" y="1000"/>
                </a:cubicBezTo>
                <a:cubicBezTo>
                  <a:pt x="733" y="1036"/>
                  <a:pt x="719" y="1069"/>
                  <a:pt x="695" y="1092"/>
                </a:cubicBezTo>
                <a:close/>
                <a:moveTo>
                  <a:pt x="882" y="629"/>
                </a:moveTo>
                <a:cubicBezTo>
                  <a:pt x="315" y="629"/>
                  <a:pt x="315" y="629"/>
                  <a:pt x="315" y="629"/>
                </a:cubicBezTo>
                <a:cubicBezTo>
                  <a:pt x="315" y="487"/>
                  <a:pt x="315" y="487"/>
                  <a:pt x="315" y="487"/>
                </a:cubicBezTo>
                <a:cubicBezTo>
                  <a:pt x="315" y="330"/>
                  <a:pt x="442" y="201"/>
                  <a:pt x="599" y="201"/>
                </a:cubicBezTo>
                <a:cubicBezTo>
                  <a:pt x="755" y="201"/>
                  <a:pt x="882" y="330"/>
                  <a:pt x="882" y="487"/>
                </a:cubicBezTo>
                <a:lnTo>
                  <a:pt x="882" y="629"/>
                </a:lnTo>
                <a:close/>
                <a:moveTo>
                  <a:pt x="882" y="629"/>
                </a:moveTo>
                <a:cubicBezTo>
                  <a:pt x="882" y="629"/>
                  <a:pt x="882" y="629"/>
                  <a:pt x="882" y="629"/>
                </a:cubicBezTo>
              </a:path>
            </a:pathLst>
          </a:custGeom>
          <a:solidFill>
            <a:srgbClr val="1098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9" name="Group 14"/>
          <p:cNvGrpSpPr>
            <a:grpSpLocks noChangeAspect="1"/>
          </p:cNvGrpSpPr>
          <p:nvPr/>
        </p:nvGrpSpPr>
        <p:grpSpPr bwMode="auto">
          <a:xfrm>
            <a:off x="7472950" y="1710579"/>
            <a:ext cx="983741" cy="1015475"/>
            <a:chOff x="2" y="3"/>
            <a:chExt cx="341" cy="352"/>
          </a:xfrm>
          <a:solidFill>
            <a:srgbClr val="109897"/>
          </a:solidFill>
        </p:grpSpPr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257" y="83"/>
              <a:ext cx="86" cy="33"/>
            </a:xfrm>
            <a:custGeom>
              <a:avLst/>
              <a:gdLst>
                <a:gd name="T0" fmla="*/ 32 w 38"/>
                <a:gd name="T1" fmla="*/ 0 h 14"/>
                <a:gd name="T2" fmla="*/ 0 w 38"/>
                <a:gd name="T3" fmla="*/ 0 h 14"/>
                <a:gd name="T4" fmla="*/ 11 w 38"/>
                <a:gd name="T5" fmla="*/ 14 h 14"/>
                <a:gd name="T6" fmla="*/ 32 w 38"/>
                <a:gd name="T7" fmla="*/ 14 h 14"/>
                <a:gd name="T8" fmla="*/ 38 w 38"/>
                <a:gd name="T9" fmla="*/ 7 h 14"/>
                <a:gd name="T10" fmla="*/ 32 w 38"/>
                <a:gd name="T11" fmla="*/ 0 h 14"/>
                <a:gd name="T12" fmla="*/ 32 w 38"/>
                <a:gd name="T13" fmla="*/ 0 h 14"/>
                <a:gd name="T14" fmla="*/ 32 w 3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4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8" y="9"/>
                    <a:pt x="11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2" y="0"/>
                  </a:cubicBezTo>
                  <a:close/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286" y="125"/>
              <a:ext cx="57" cy="31"/>
            </a:xfrm>
            <a:custGeom>
              <a:avLst/>
              <a:gdLst>
                <a:gd name="T0" fmla="*/ 19 w 25"/>
                <a:gd name="T1" fmla="*/ 0 h 13"/>
                <a:gd name="T2" fmla="*/ 0 w 25"/>
                <a:gd name="T3" fmla="*/ 0 h 13"/>
                <a:gd name="T4" fmla="*/ 4 w 25"/>
                <a:gd name="T5" fmla="*/ 13 h 13"/>
                <a:gd name="T6" fmla="*/ 19 w 25"/>
                <a:gd name="T7" fmla="*/ 13 h 13"/>
                <a:gd name="T8" fmla="*/ 25 w 25"/>
                <a:gd name="T9" fmla="*/ 7 h 13"/>
                <a:gd name="T10" fmla="*/ 19 w 25"/>
                <a:gd name="T11" fmla="*/ 0 h 13"/>
                <a:gd name="T12" fmla="*/ 19 w 25"/>
                <a:gd name="T13" fmla="*/ 0 h 13"/>
                <a:gd name="T14" fmla="*/ 19 w 25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3">
                  <a:moveTo>
                    <a:pt x="1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3" y="9"/>
                    <a:pt x="4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3"/>
                    <a:pt x="25" y="10"/>
                    <a:pt x="25" y="7"/>
                  </a:cubicBezTo>
                  <a:cubicBezTo>
                    <a:pt x="25" y="3"/>
                    <a:pt x="22" y="0"/>
                    <a:pt x="19" y="0"/>
                  </a:cubicBezTo>
                  <a:close/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200" y="43"/>
              <a:ext cx="143" cy="33"/>
            </a:xfrm>
            <a:custGeom>
              <a:avLst/>
              <a:gdLst>
                <a:gd name="T0" fmla="*/ 57 w 63"/>
                <a:gd name="T1" fmla="*/ 0 h 14"/>
                <a:gd name="T2" fmla="*/ 6 w 63"/>
                <a:gd name="T3" fmla="*/ 0 h 14"/>
                <a:gd name="T4" fmla="*/ 0 w 63"/>
                <a:gd name="T5" fmla="*/ 5 h 14"/>
                <a:gd name="T6" fmla="*/ 20 w 63"/>
                <a:gd name="T7" fmla="*/ 14 h 14"/>
                <a:gd name="T8" fmla="*/ 57 w 63"/>
                <a:gd name="T9" fmla="*/ 14 h 14"/>
                <a:gd name="T10" fmla="*/ 63 w 63"/>
                <a:gd name="T11" fmla="*/ 7 h 14"/>
                <a:gd name="T12" fmla="*/ 57 w 63"/>
                <a:gd name="T13" fmla="*/ 0 h 14"/>
                <a:gd name="T14" fmla="*/ 57 w 63"/>
                <a:gd name="T15" fmla="*/ 0 h 14"/>
                <a:gd name="T16" fmla="*/ 57 w 63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4">
                  <a:moveTo>
                    <a:pt x="5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7" y="6"/>
                    <a:pt x="14" y="10"/>
                    <a:pt x="20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0" y="14"/>
                    <a:pt x="63" y="11"/>
                    <a:pt x="63" y="7"/>
                  </a:cubicBezTo>
                  <a:cubicBezTo>
                    <a:pt x="63" y="3"/>
                    <a:pt x="60" y="0"/>
                    <a:pt x="57" y="0"/>
                  </a:cubicBezTo>
                  <a:close/>
                  <a:moveTo>
                    <a:pt x="57" y="0"/>
                  </a:move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197" y="3"/>
              <a:ext cx="146" cy="33"/>
            </a:xfrm>
            <a:custGeom>
              <a:avLst/>
              <a:gdLst>
                <a:gd name="T0" fmla="*/ 7 w 64"/>
                <a:gd name="T1" fmla="*/ 14 h 14"/>
                <a:gd name="T2" fmla="*/ 58 w 64"/>
                <a:gd name="T3" fmla="*/ 14 h 14"/>
                <a:gd name="T4" fmla="*/ 64 w 64"/>
                <a:gd name="T5" fmla="*/ 7 h 14"/>
                <a:gd name="T6" fmla="*/ 58 w 64"/>
                <a:gd name="T7" fmla="*/ 0 h 14"/>
                <a:gd name="T8" fmla="*/ 7 w 64"/>
                <a:gd name="T9" fmla="*/ 0 h 14"/>
                <a:gd name="T10" fmla="*/ 0 w 64"/>
                <a:gd name="T11" fmla="*/ 7 h 14"/>
                <a:gd name="T12" fmla="*/ 7 w 64"/>
                <a:gd name="T13" fmla="*/ 14 h 14"/>
                <a:gd name="T14" fmla="*/ 7 w 64"/>
                <a:gd name="T15" fmla="*/ 14 h 14"/>
                <a:gd name="T16" fmla="*/ 7 w 64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">
                  <a:moveTo>
                    <a:pt x="7" y="14"/>
                  </a:moveTo>
                  <a:cubicBezTo>
                    <a:pt x="58" y="14"/>
                    <a:pt x="58" y="14"/>
                    <a:pt x="58" y="14"/>
                  </a:cubicBezTo>
                  <a:cubicBezTo>
                    <a:pt x="61" y="14"/>
                    <a:pt x="64" y="11"/>
                    <a:pt x="64" y="7"/>
                  </a:cubicBezTo>
                  <a:cubicBezTo>
                    <a:pt x="64" y="3"/>
                    <a:pt x="61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295" y="165"/>
              <a:ext cx="48" cy="33"/>
            </a:xfrm>
            <a:custGeom>
              <a:avLst/>
              <a:gdLst>
                <a:gd name="T0" fmla="*/ 15 w 21"/>
                <a:gd name="T1" fmla="*/ 0 h 14"/>
                <a:gd name="T2" fmla="*/ 1 w 21"/>
                <a:gd name="T3" fmla="*/ 0 h 14"/>
                <a:gd name="T4" fmla="*/ 1 w 21"/>
                <a:gd name="T5" fmla="*/ 6 h 14"/>
                <a:gd name="T6" fmla="*/ 0 w 21"/>
                <a:gd name="T7" fmla="*/ 14 h 14"/>
                <a:gd name="T8" fmla="*/ 15 w 21"/>
                <a:gd name="T9" fmla="*/ 14 h 14"/>
                <a:gd name="T10" fmla="*/ 21 w 21"/>
                <a:gd name="T11" fmla="*/ 7 h 14"/>
                <a:gd name="T12" fmla="*/ 15 w 21"/>
                <a:gd name="T13" fmla="*/ 0 h 14"/>
                <a:gd name="T14" fmla="*/ 15 w 21"/>
                <a:gd name="T15" fmla="*/ 0 h 14"/>
                <a:gd name="T16" fmla="*/ 15 w 21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4">
                  <a:moveTo>
                    <a:pt x="15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4"/>
                    <a:pt x="1" y="6"/>
                  </a:cubicBezTo>
                  <a:cubicBezTo>
                    <a:pt x="1" y="9"/>
                    <a:pt x="1" y="11"/>
                    <a:pt x="0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8" y="14"/>
                    <a:pt x="21" y="11"/>
                    <a:pt x="21" y="7"/>
                  </a:cubicBezTo>
                  <a:cubicBezTo>
                    <a:pt x="21" y="3"/>
                    <a:pt x="18" y="0"/>
                    <a:pt x="15" y="0"/>
                  </a:cubicBezTo>
                  <a:close/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284" y="205"/>
              <a:ext cx="59" cy="33"/>
            </a:xfrm>
            <a:custGeom>
              <a:avLst/>
              <a:gdLst>
                <a:gd name="T0" fmla="*/ 20 w 26"/>
                <a:gd name="T1" fmla="*/ 0 h 14"/>
                <a:gd name="T2" fmla="*/ 5 w 26"/>
                <a:gd name="T3" fmla="*/ 0 h 14"/>
                <a:gd name="T4" fmla="*/ 0 w 26"/>
                <a:gd name="T5" fmla="*/ 14 h 14"/>
                <a:gd name="T6" fmla="*/ 20 w 26"/>
                <a:gd name="T7" fmla="*/ 14 h 14"/>
                <a:gd name="T8" fmla="*/ 26 w 26"/>
                <a:gd name="T9" fmla="*/ 7 h 14"/>
                <a:gd name="T10" fmla="*/ 20 w 26"/>
                <a:gd name="T11" fmla="*/ 0 h 14"/>
                <a:gd name="T12" fmla="*/ 20 w 26"/>
                <a:gd name="T13" fmla="*/ 0 h 14"/>
                <a:gd name="T14" fmla="*/ 20 w 26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2" y="10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3" y="14"/>
                    <a:pt x="26" y="11"/>
                    <a:pt x="26" y="7"/>
                  </a:cubicBezTo>
                  <a:cubicBezTo>
                    <a:pt x="26" y="3"/>
                    <a:pt x="23" y="0"/>
                    <a:pt x="20" y="0"/>
                  </a:cubicBezTo>
                  <a:close/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1"/>
            <p:cNvSpPr>
              <a:spLocks noEditPoints="1"/>
            </p:cNvSpPr>
            <p:nvPr/>
          </p:nvSpPr>
          <p:spPr bwMode="auto">
            <a:xfrm>
              <a:off x="252" y="245"/>
              <a:ext cx="91" cy="33"/>
            </a:xfrm>
            <a:custGeom>
              <a:avLst/>
              <a:gdLst>
                <a:gd name="T0" fmla="*/ 34 w 40"/>
                <a:gd name="T1" fmla="*/ 0 h 14"/>
                <a:gd name="T2" fmla="*/ 12 w 40"/>
                <a:gd name="T3" fmla="*/ 0 h 14"/>
                <a:gd name="T4" fmla="*/ 0 w 40"/>
                <a:gd name="T5" fmla="*/ 14 h 14"/>
                <a:gd name="T6" fmla="*/ 34 w 40"/>
                <a:gd name="T7" fmla="*/ 14 h 14"/>
                <a:gd name="T8" fmla="*/ 40 w 40"/>
                <a:gd name="T9" fmla="*/ 7 h 14"/>
                <a:gd name="T10" fmla="*/ 34 w 40"/>
                <a:gd name="T11" fmla="*/ 0 h 14"/>
                <a:gd name="T12" fmla="*/ 34 w 40"/>
                <a:gd name="T13" fmla="*/ 0 h 14"/>
                <a:gd name="T14" fmla="*/ 34 w 40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4">
                  <a:moveTo>
                    <a:pt x="3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6"/>
                    <a:pt x="5" y="10"/>
                    <a:pt x="0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4"/>
                    <a:pt x="40" y="11"/>
                    <a:pt x="40" y="7"/>
                  </a:cubicBezTo>
                  <a:cubicBezTo>
                    <a:pt x="40" y="3"/>
                    <a:pt x="37" y="0"/>
                    <a:pt x="34" y="0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2"/>
            <p:cNvSpPr>
              <a:spLocks noEditPoints="1"/>
            </p:cNvSpPr>
            <p:nvPr/>
          </p:nvSpPr>
          <p:spPr bwMode="auto">
            <a:xfrm>
              <a:off x="2" y="163"/>
              <a:ext cx="48" cy="30"/>
            </a:xfrm>
            <a:custGeom>
              <a:avLst/>
              <a:gdLst>
                <a:gd name="T0" fmla="*/ 7 w 21"/>
                <a:gd name="T1" fmla="*/ 13 h 13"/>
                <a:gd name="T2" fmla="*/ 21 w 21"/>
                <a:gd name="T3" fmla="*/ 13 h 13"/>
                <a:gd name="T4" fmla="*/ 21 w 21"/>
                <a:gd name="T5" fmla="*/ 7 h 13"/>
                <a:gd name="T6" fmla="*/ 21 w 21"/>
                <a:gd name="T7" fmla="*/ 0 h 13"/>
                <a:gd name="T8" fmla="*/ 7 w 21"/>
                <a:gd name="T9" fmla="*/ 0 h 13"/>
                <a:gd name="T10" fmla="*/ 0 w 21"/>
                <a:gd name="T11" fmla="*/ 7 h 13"/>
                <a:gd name="T12" fmla="*/ 7 w 21"/>
                <a:gd name="T13" fmla="*/ 13 h 13"/>
                <a:gd name="T14" fmla="*/ 7 w 21"/>
                <a:gd name="T15" fmla="*/ 13 h 13"/>
                <a:gd name="T16" fmla="*/ 7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7" y="13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1" y="11"/>
                    <a:pt x="21" y="9"/>
                    <a:pt x="21" y="7"/>
                  </a:cubicBezTo>
                  <a:cubicBezTo>
                    <a:pt x="21" y="5"/>
                    <a:pt x="21" y="2"/>
                    <a:pt x="2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2" y="203"/>
              <a:ext cx="59" cy="33"/>
            </a:xfrm>
            <a:custGeom>
              <a:avLst/>
              <a:gdLst>
                <a:gd name="T0" fmla="*/ 7 w 26"/>
                <a:gd name="T1" fmla="*/ 14 h 14"/>
                <a:gd name="T2" fmla="*/ 26 w 26"/>
                <a:gd name="T3" fmla="*/ 14 h 14"/>
                <a:gd name="T4" fmla="*/ 21 w 26"/>
                <a:gd name="T5" fmla="*/ 0 h 14"/>
                <a:gd name="T6" fmla="*/ 7 w 26"/>
                <a:gd name="T7" fmla="*/ 0 h 14"/>
                <a:gd name="T8" fmla="*/ 0 w 26"/>
                <a:gd name="T9" fmla="*/ 7 h 14"/>
                <a:gd name="T10" fmla="*/ 7 w 26"/>
                <a:gd name="T11" fmla="*/ 14 h 14"/>
                <a:gd name="T12" fmla="*/ 7 w 26"/>
                <a:gd name="T13" fmla="*/ 14 h 14"/>
                <a:gd name="T14" fmla="*/ 7 w 26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4">
                  <a:moveTo>
                    <a:pt x="7" y="14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4" y="9"/>
                    <a:pt x="22" y="5"/>
                    <a:pt x="2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24"/>
            <p:cNvSpPr>
              <a:spLocks noEditPoints="1"/>
            </p:cNvSpPr>
            <p:nvPr/>
          </p:nvSpPr>
          <p:spPr bwMode="auto">
            <a:xfrm>
              <a:off x="2" y="123"/>
              <a:ext cx="59" cy="31"/>
            </a:xfrm>
            <a:custGeom>
              <a:avLst/>
              <a:gdLst>
                <a:gd name="T0" fmla="*/ 7 w 26"/>
                <a:gd name="T1" fmla="*/ 13 h 13"/>
                <a:gd name="T2" fmla="*/ 22 w 26"/>
                <a:gd name="T3" fmla="*/ 13 h 13"/>
                <a:gd name="T4" fmla="*/ 26 w 26"/>
                <a:gd name="T5" fmla="*/ 0 h 13"/>
                <a:gd name="T6" fmla="*/ 7 w 26"/>
                <a:gd name="T7" fmla="*/ 0 h 13"/>
                <a:gd name="T8" fmla="*/ 0 w 26"/>
                <a:gd name="T9" fmla="*/ 6 h 13"/>
                <a:gd name="T10" fmla="*/ 7 w 26"/>
                <a:gd name="T11" fmla="*/ 13 h 13"/>
                <a:gd name="T12" fmla="*/ 7 w 26"/>
                <a:gd name="T13" fmla="*/ 13 h 13"/>
                <a:gd name="T14" fmla="*/ 7 w 2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3">
                  <a:moveTo>
                    <a:pt x="7" y="13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3" y="8"/>
                    <a:pt x="24" y="4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2" y="81"/>
              <a:ext cx="91" cy="33"/>
            </a:xfrm>
            <a:custGeom>
              <a:avLst/>
              <a:gdLst>
                <a:gd name="T0" fmla="*/ 7 w 40"/>
                <a:gd name="T1" fmla="*/ 14 h 14"/>
                <a:gd name="T2" fmla="*/ 28 w 40"/>
                <a:gd name="T3" fmla="*/ 14 h 14"/>
                <a:gd name="T4" fmla="*/ 40 w 40"/>
                <a:gd name="T5" fmla="*/ 0 h 14"/>
                <a:gd name="T6" fmla="*/ 7 w 40"/>
                <a:gd name="T7" fmla="*/ 0 h 14"/>
                <a:gd name="T8" fmla="*/ 0 w 40"/>
                <a:gd name="T9" fmla="*/ 7 h 14"/>
                <a:gd name="T10" fmla="*/ 7 w 40"/>
                <a:gd name="T11" fmla="*/ 14 h 14"/>
                <a:gd name="T12" fmla="*/ 7 w 40"/>
                <a:gd name="T13" fmla="*/ 14 h 14"/>
                <a:gd name="T14" fmla="*/ 7 w 4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4">
                  <a:moveTo>
                    <a:pt x="7" y="14"/>
                  </a:moveTo>
                  <a:cubicBezTo>
                    <a:pt x="28" y="14"/>
                    <a:pt x="28" y="14"/>
                    <a:pt x="28" y="14"/>
                  </a:cubicBezTo>
                  <a:cubicBezTo>
                    <a:pt x="32" y="9"/>
                    <a:pt x="35" y="4"/>
                    <a:pt x="4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Freeform 26"/>
            <p:cNvSpPr>
              <a:spLocks noEditPoints="1"/>
            </p:cNvSpPr>
            <p:nvPr/>
          </p:nvSpPr>
          <p:spPr bwMode="auto">
            <a:xfrm>
              <a:off x="2" y="243"/>
              <a:ext cx="89" cy="33"/>
            </a:xfrm>
            <a:custGeom>
              <a:avLst/>
              <a:gdLst>
                <a:gd name="T0" fmla="*/ 7 w 39"/>
                <a:gd name="T1" fmla="*/ 14 h 14"/>
                <a:gd name="T2" fmla="*/ 39 w 39"/>
                <a:gd name="T3" fmla="*/ 14 h 14"/>
                <a:gd name="T4" fmla="*/ 28 w 39"/>
                <a:gd name="T5" fmla="*/ 0 h 14"/>
                <a:gd name="T6" fmla="*/ 7 w 39"/>
                <a:gd name="T7" fmla="*/ 0 h 14"/>
                <a:gd name="T8" fmla="*/ 0 w 39"/>
                <a:gd name="T9" fmla="*/ 7 h 14"/>
                <a:gd name="T10" fmla="*/ 7 w 39"/>
                <a:gd name="T11" fmla="*/ 14 h 14"/>
                <a:gd name="T12" fmla="*/ 7 w 39"/>
                <a:gd name="T13" fmla="*/ 14 h 14"/>
                <a:gd name="T14" fmla="*/ 7 w 3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4">
                  <a:moveTo>
                    <a:pt x="7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4" y="10"/>
                    <a:pt x="31" y="5"/>
                    <a:pt x="2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auto">
            <a:xfrm>
              <a:off x="2" y="283"/>
              <a:ext cx="145" cy="32"/>
            </a:xfrm>
            <a:custGeom>
              <a:avLst/>
              <a:gdLst>
                <a:gd name="T0" fmla="*/ 7 w 64"/>
                <a:gd name="T1" fmla="*/ 14 h 14"/>
                <a:gd name="T2" fmla="*/ 57 w 64"/>
                <a:gd name="T3" fmla="*/ 14 h 14"/>
                <a:gd name="T4" fmla="*/ 64 w 64"/>
                <a:gd name="T5" fmla="*/ 10 h 14"/>
                <a:gd name="T6" fmla="*/ 43 w 64"/>
                <a:gd name="T7" fmla="*/ 0 h 14"/>
                <a:gd name="T8" fmla="*/ 7 w 64"/>
                <a:gd name="T9" fmla="*/ 0 h 14"/>
                <a:gd name="T10" fmla="*/ 0 w 64"/>
                <a:gd name="T11" fmla="*/ 7 h 14"/>
                <a:gd name="T12" fmla="*/ 7 w 64"/>
                <a:gd name="T13" fmla="*/ 14 h 14"/>
                <a:gd name="T14" fmla="*/ 7 w 64"/>
                <a:gd name="T15" fmla="*/ 14 h 14"/>
                <a:gd name="T16" fmla="*/ 7 w 64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">
                  <a:moveTo>
                    <a:pt x="7" y="14"/>
                  </a:moveTo>
                  <a:cubicBezTo>
                    <a:pt x="57" y="14"/>
                    <a:pt x="57" y="14"/>
                    <a:pt x="57" y="14"/>
                  </a:cubicBezTo>
                  <a:cubicBezTo>
                    <a:pt x="60" y="14"/>
                    <a:pt x="63" y="12"/>
                    <a:pt x="64" y="10"/>
                  </a:cubicBezTo>
                  <a:cubicBezTo>
                    <a:pt x="56" y="8"/>
                    <a:pt x="49" y="5"/>
                    <a:pt x="4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auto">
            <a:xfrm>
              <a:off x="2" y="325"/>
              <a:ext cx="145" cy="30"/>
            </a:xfrm>
            <a:custGeom>
              <a:avLst/>
              <a:gdLst>
                <a:gd name="T0" fmla="*/ 57 w 64"/>
                <a:gd name="T1" fmla="*/ 0 h 13"/>
                <a:gd name="T2" fmla="*/ 7 w 64"/>
                <a:gd name="T3" fmla="*/ 0 h 13"/>
                <a:gd name="T4" fmla="*/ 0 w 64"/>
                <a:gd name="T5" fmla="*/ 7 h 13"/>
                <a:gd name="T6" fmla="*/ 7 w 64"/>
                <a:gd name="T7" fmla="*/ 13 h 13"/>
                <a:gd name="T8" fmla="*/ 57 w 64"/>
                <a:gd name="T9" fmla="*/ 13 h 13"/>
                <a:gd name="T10" fmla="*/ 64 w 64"/>
                <a:gd name="T11" fmla="*/ 7 h 13"/>
                <a:gd name="T12" fmla="*/ 57 w 64"/>
                <a:gd name="T13" fmla="*/ 0 h 13"/>
                <a:gd name="T14" fmla="*/ 57 w 64"/>
                <a:gd name="T15" fmla="*/ 0 h 13"/>
                <a:gd name="T16" fmla="*/ 57 w 6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3">
                  <a:moveTo>
                    <a:pt x="5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61" y="13"/>
                    <a:pt x="64" y="10"/>
                    <a:pt x="64" y="7"/>
                  </a:cubicBezTo>
                  <a:cubicBezTo>
                    <a:pt x="64" y="3"/>
                    <a:pt x="61" y="0"/>
                    <a:pt x="57" y="0"/>
                  </a:cubicBezTo>
                  <a:close/>
                  <a:moveTo>
                    <a:pt x="57" y="0"/>
                  </a:move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63" y="67"/>
              <a:ext cx="219" cy="225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48 w 96"/>
                <a:gd name="T11" fmla="*/ 82 h 96"/>
                <a:gd name="T12" fmla="*/ 14 w 96"/>
                <a:gd name="T13" fmla="*/ 48 h 96"/>
                <a:gd name="T14" fmla="*/ 48 w 96"/>
                <a:gd name="T15" fmla="*/ 14 h 96"/>
                <a:gd name="T16" fmla="*/ 82 w 96"/>
                <a:gd name="T17" fmla="*/ 48 h 96"/>
                <a:gd name="T18" fmla="*/ 48 w 96"/>
                <a:gd name="T19" fmla="*/ 82 h 96"/>
                <a:gd name="T20" fmla="*/ 48 w 96"/>
                <a:gd name="T21" fmla="*/ 82 h 96"/>
                <a:gd name="T22" fmla="*/ 48 w 96"/>
                <a:gd name="T2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5"/>
                    <a:pt x="22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48" y="82"/>
                  </a:moveTo>
                  <a:cubicBezTo>
                    <a:pt x="29" y="82"/>
                    <a:pt x="14" y="67"/>
                    <a:pt x="14" y="48"/>
                  </a:cubicBezTo>
                  <a:cubicBezTo>
                    <a:pt x="14" y="29"/>
                    <a:pt x="29" y="14"/>
                    <a:pt x="48" y="14"/>
                  </a:cubicBezTo>
                  <a:cubicBezTo>
                    <a:pt x="67" y="14"/>
                    <a:pt x="82" y="29"/>
                    <a:pt x="82" y="48"/>
                  </a:cubicBezTo>
                  <a:cubicBezTo>
                    <a:pt x="82" y="67"/>
                    <a:pt x="67" y="82"/>
                    <a:pt x="48" y="82"/>
                  </a:cubicBezTo>
                  <a:close/>
                  <a:moveTo>
                    <a:pt x="48" y="82"/>
                  </a:moveTo>
                  <a:cubicBezTo>
                    <a:pt x="48" y="82"/>
                    <a:pt x="48" y="82"/>
                    <a:pt x="48" y="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34" y="114"/>
              <a:ext cx="79" cy="131"/>
            </a:xfrm>
            <a:custGeom>
              <a:avLst/>
              <a:gdLst>
                <a:gd name="T0" fmla="*/ 19 w 35"/>
                <a:gd name="T1" fmla="*/ 24 h 56"/>
                <a:gd name="T2" fmla="*/ 19 w 35"/>
                <a:gd name="T3" fmla="*/ 12 h 56"/>
                <a:gd name="T4" fmla="*/ 30 w 35"/>
                <a:gd name="T5" fmla="*/ 19 h 56"/>
                <a:gd name="T6" fmla="*/ 34 w 35"/>
                <a:gd name="T7" fmla="*/ 15 h 56"/>
                <a:gd name="T8" fmla="*/ 19 w 35"/>
                <a:gd name="T9" fmla="*/ 5 h 56"/>
                <a:gd name="T10" fmla="*/ 19 w 35"/>
                <a:gd name="T11" fmla="*/ 2 h 56"/>
                <a:gd name="T12" fmla="*/ 17 w 35"/>
                <a:gd name="T13" fmla="*/ 0 h 56"/>
                <a:gd name="T14" fmla="*/ 15 w 35"/>
                <a:gd name="T15" fmla="*/ 2 h 56"/>
                <a:gd name="T16" fmla="*/ 15 w 35"/>
                <a:gd name="T17" fmla="*/ 5 h 56"/>
                <a:gd name="T18" fmla="*/ 1 w 35"/>
                <a:gd name="T19" fmla="*/ 18 h 56"/>
                <a:gd name="T20" fmla="*/ 15 w 35"/>
                <a:gd name="T21" fmla="*/ 31 h 56"/>
                <a:gd name="T22" fmla="*/ 15 w 35"/>
                <a:gd name="T23" fmla="*/ 44 h 56"/>
                <a:gd name="T24" fmla="*/ 4 w 35"/>
                <a:gd name="T25" fmla="*/ 35 h 56"/>
                <a:gd name="T26" fmla="*/ 0 w 35"/>
                <a:gd name="T27" fmla="*/ 39 h 56"/>
                <a:gd name="T28" fmla="*/ 15 w 35"/>
                <a:gd name="T29" fmla="*/ 50 h 56"/>
                <a:gd name="T30" fmla="*/ 15 w 35"/>
                <a:gd name="T31" fmla="*/ 54 h 56"/>
                <a:gd name="T32" fmla="*/ 17 w 35"/>
                <a:gd name="T33" fmla="*/ 56 h 56"/>
                <a:gd name="T34" fmla="*/ 19 w 35"/>
                <a:gd name="T35" fmla="*/ 54 h 56"/>
                <a:gd name="T36" fmla="*/ 19 w 35"/>
                <a:gd name="T37" fmla="*/ 50 h 56"/>
                <a:gd name="T38" fmla="*/ 35 w 35"/>
                <a:gd name="T39" fmla="*/ 37 h 56"/>
                <a:gd name="T40" fmla="*/ 19 w 35"/>
                <a:gd name="T41" fmla="*/ 24 h 56"/>
                <a:gd name="T42" fmla="*/ 15 w 35"/>
                <a:gd name="T43" fmla="*/ 23 h 56"/>
                <a:gd name="T44" fmla="*/ 8 w 35"/>
                <a:gd name="T45" fmla="*/ 17 h 56"/>
                <a:gd name="T46" fmla="*/ 15 w 35"/>
                <a:gd name="T47" fmla="*/ 12 h 56"/>
                <a:gd name="T48" fmla="*/ 15 w 35"/>
                <a:gd name="T49" fmla="*/ 23 h 56"/>
                <a:gd name="T50" fmla="*/ 19 w 35"/>
                <a:gd name="T51" fmla="*/ 44 h 56"/>
                <a:gd name="T52" fmla="*/ 19 w 35"/>
                <a:gd name="T53" fmla="*/ 32 h 56"/>
                <a:gd name="T54" fmla="*/ 27 w 35"/>
                <a:gd name="T55" fmla="*/ 38 h 56"/>
                <a:gd name="T56" fmla="*/ 19 w 35"/>
                <a:gd name="T57" fmla="*/ 44 h 56"/>
                <a:gd name="T58" fmla="*/ 19 w 35"/>
                <a:gd name="T59" fmla="*/ 44 h 56"/>
                <a:gd name="T60" fmla="*/ 19 w 35"/>
                <a:gd name="T61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6">
                  <a:moveTo>
                    <a:pt x="19" y="24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12"/>
                    <a:pt x="26" y="19"/>
                    <a:pt x="30" y="19"/>
                  </a:cubicBezTo>
                  <a:cubicBezTo>
                    <a:pt x="32" y="19"/>
                    <a:pt x="34" y="17"/>
                    <a:pt x="34" y="15"/>
                  </a:cubicBezTo>
                  <a:cubicBezTo>
                    <a:pt x="34" y="9"/>
                    <a:pt x="24" y="6"/>
                    <a:pt x="19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8" y="6"/>
                    <a:pt x="1" y="10"/>
                    <a:pt x="1" y="18"/>
                  </a:cubicBezTo>
                  <a:cubicBezTo>
                    <a:pt x="1" y="25"/>
                    <a:pt x="6" y="29"/>
                    <a:pt x="15" y="31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5" y="44"/>
                    <a:pt x="11" y="35"/>
                    <a:pt x="4" y="35"/>
                  </a:cubicBezTo>
                  <a:cubicBezTo>
                    <a:pt x="1" y="35"/>
                    <a:pt x="0" y="37"/>
                    <a:pt x="0" y="39"/>
                  </a:cubicBezTo>
                  <a:cubicBezTo>
                    <a:pt x="0" y="44"/>
                    <a:pt x="5" y="50"/>
                    <a:pt x="15" y="50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5"/>
                    <a:pt x="16" y="56"/>
                    <a:pt x="17" y="56"/>
                  </a:cubicBezTo>
                  <a:cubicBezTo>
                    <a:pt x="18" y="56"/>
                    <a:pt x="19" y="55"/>
                    <a:pt x="19" y="54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8" y="50"/>
                    <a:pt x="35" y="46"/>
                    <a:pt x="35" y="37"/>
                  </a:cubicBezTo>
                  <a:cubicBezTo>
                    <a:pt x="35" y="28"/>
                    <a:pt x="27" y="25"/>
                    <a:pt x="19" y="24"/>
                  </a:cubicBezTo>
                  <a:close/>
                  <a:moveTo>
                    <a:pt x="15" y="23"/>
                  </a:moveTo>
                  <a:cubicBezTo>
                    <a:pt x="11" y="22"/>
                    <a:pt x="8" y="20"/>
                    <a:pt x="8" y="17"/>
                  </a:cubicBezTo>
                  <a:cubicBezTo>
                    <a:pt x="8" y="14"/>
                    <a:pt x="11" y="12"/>
                    <a:pt x="15" y="12"/>
                  </a:cubicBezTo>
                  <a:lnTo>
                    <a:pt x="15" y="23"/>
                  </a:lnTo>
                  <a:close/>
                  <a:moveTo>
                    <a:pt x="19" y="44"/>
                  </a:moveTo>
                  <a:cubicBezTo>
                    <a:pt x="19" y="32"/>
                    <a:pt x="19" y="32"/>
                    <a:pt x="19" y="32"/>
                  </a:cubicBezTo>
                  <a:cubicBezTo>
                    <a:pt x="23" y="33"/>
                    <a:pt x="27" y="34"/>
                    <a:pt x="27" y="38"/>
                  </a:cubicBezTo>
                  <a:cubicBezTo>
                    <a:pt x="27" y="42"/>
                    <a:pt x="23" y="44"/>
                    <a:pt x="19" y="44"/>
                  </a:cubicBezTo>
                  <a:close/>
                  <a:moveTo>
                    <a:pt x="19" y="44"/>
                  </a:moveTo>
                  <a:cubicBezTo>
                    <a:pt x="19" y="44"/>
                    <a:pt x="19" y="44"/>
                    <a:pt x="19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46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20000" decel="2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034975" y="515772"/>
            <a:ext cx="24067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34974" y="1352572"/>
            <a:ext cx="321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Mão de obra qualificada</a:t>
            </a:r>
          </a:p>
        </p:txBody>
      </p:sp>
      <p:grpSp>
        <p:nvGrpSpPr>
          <p:cNvPr id="795" name="1"/>
          <p:cNvGrpSpPr/>
          <p:nvPr/>
        </p:nvGrpSpPr>
        <p:grpSpPr>
          <a:xfrm>
            <a:off x="2330656" y="2520175"/>
            <a:ext cx="6865360" cy="3958683"/>
            <a:chOff x="621980" y="2520175"/>
            <a:chExt cx="6865360" cy="3958683"/>
          </a:xfrm>
        </p:grpSpPr>
        <p:grpSp>
          <p:nvGrpSpPr>
            <p:cNvPr id="11" name="Group 7"/>
            <p:cNvGrpSpPr>
              <a:grpSpLocks noChangeAspect="1"/>
            </p:cNvGrpSpPr>
            <p:nvPr/>
          </p:nvGrpSpPr>
          <p:grpSpPr bwMode="auto">
            <a:xfrm>
              <a:off x="621980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" name="Group 7"/>
            <p:cNvGrpSpPr>
              <a:grpSpLocks noChangeAspect="1"/>
            </p:cNvGrpSpPr>
            <p:nvPr/>
          </p:nvGrpSpPr>
          <p:grpSpPr bwMode="auto">
            <a:xfrm>
              <a:off x="966900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7" name="Group 7"/>
            <p:cNvGrpSpPr>
              <a:grpSpLocks noChangeAspect="1"/>
            </p:cNvGrpSpPr>
            <p:nvPr/>
          </p:nvGrpSpPr>
          <p:grpSpPr bwMode="auto">
            <a:xfrm>
              <a:off x="1311820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" name="Group 7"/>
            <p:cNvGrpSpPr>
              <a:grpSpLocks noChangeAspect="1"/>
            </p:cNvGrpSpPr>
            <p:nvPr/>
          </p:nvGrpSpPr>
          <p:grpSpPr bwMode="auto">
            <a:xfrm>
              <a:off x="1656739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3" name="Group 7"/>
            <p:cNvGrpSpPr>
              <a:grpSpLocks noChangeAspect="1"/>
            </p:cNvGrpSpPr>
            <p:nvPr/>
          </p:nvGrpSpPr>
          <p:grpSpPr bwMode="auto">
            <a:xfrm>
              <a:off x="2001659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" name="Group 7"/>
            <p:cNvGrpSpPr>
              <a:grpSpLocks noChangeAspect="1"/>
            </p:cNvGrpSpPr>
            <p:nvPr/>
          </p:nvGrpSpPr>
          <p:grpSpPr bwMode="auto">
            <a:xfrm>
              <a:off x="2346578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9" name="Group 7"/>
            <p:cNvGrpSpPr>
              <a:grpSpLocks noChangeAspect="1"/>
            </p:cNvGrpSpPr>
            <p:nvPr/>
          </p:nvGrpSpPr>
          <p:grpSpPr bwMode="auto">
            <a:xfrm>
              <a:off x="2691497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" name="Group 7"/>
            <p:cNvGrpSpPr>
              <a:grpSpLocks noChangeAspect="1"/>
            </p:cNvGrpSpPr>
            <p:nvPr/>
          </p:nvGrpSpPr>
          <p:grpSpPr bwMode="auto">
            <a:xfrm>
              <a:off x="3036417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5" name="Group 7"/>
            <p:cNvGrpSpPr>
              <a:grpSpLocks noChangeAspect="1"/>
            </p:cNvGrpSpPr>
            <p:nvPr/>
          </p:nvGrpSpPr>
          <p:grpSpPr bwMode="auto">
            <a:xfrm>
              <a:off x="3381337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8" name="Group 7"/>
            <p:cNvGrpSpPr>
              <a:grpSpLocks noChangeAspect="1"/>
            </p:cNvGrpSpPr>
            <p:nvPr/>
          </p:nvGrpSpPr>
          <p:grpSpPr bwMode="auto">
            <a:xfrm>
              <a:off x="3726257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41" name="Group 7"/>
            <p:cNvGrpSpPr>
              <a:grpSpLocks noChangeAspect="1"/>
            </p:cNvGrpSpPr>
            <p:nvPr/>
          </p:nvGrpSpPr>
          <p:grpSpPr bwMode="auto">
            <a:xfrm>
              <a:off x="4071176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4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44" name="Group 7"/>
            <p:cNvGrpSpPr>
              <a:grpSpLocks noChangeAspect="1"/>
            </p:cNvGrpSpPr>
            <p:nvPr/>
          </p:nvGrpSpPr>
          <p:grpSpPr bwMode="auto">
            <a:xfrm>
              <a:off x="4416096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4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47" name="Group 7"/>
            <p:cNvGrpSpPr>
              <a:grpSpLocks noChangeAspect="1"/>
            </p:cNvGrpSpPr>
            <p:nvPr/>
          </p:nvGrpSpPr>
          <p:grpSpPr bwMode="auto">
            <a:xfrm>
              <a:off x="4761016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4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50" name="Group 7"/>
            <p:cNvGrpSpPr>
              <a:grpSpLocks noChangeAspect="1"/>
            </p:cNvGrpSpPr>
            <p:nvPr/>
          </p:nvGrpSpPr>
          <p:grpSpPr bwMode="auto">
            <a:xfrm>
              <a:off x="5105935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5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53" name="Group 7"/>
            <p:cNvGrpSpPr>
              <a:grpSpLocks noChangeAspect="1"/>
            </p:cNvGrpSpPr>
            <p:nvPr/>
          </p:nvGrpSpPr>
          <p:grpSpPr bwMode="auto">
            <a:xfrm>
              <a:off x="5450854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5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56" name="Group 7"/>
            <p:cNvGrpSpPr>
              <a:grpSpLocks noChangeAspect="1"/>
            </p:cNvGrpSpPr>
            <p:nvPr/>
          </p:nvGrpSpPr>
          <p:grpSpPr bwMode="auto">
            <a:xfrm>
              <a:off x="5795774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5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59" name="Group 7"/>
            <p:cNvGrpSpPr>
              <a:grpSpLocks noChangeAspect="1"/>
            </p:cNvGrpSpPr>
            <p:nvPr/>
          </p:nvGrpSpPr>
          <p:grpSpPr bwMode="auto">
            <a:xfrm>
              <a:off x="6140694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6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62" name="Group 7"/>
            <p:cNvGrpSpPr>
              <a:grpSpLocks noChangeAspect="1"/>
            </p:cNvGrpSpPr>
            <p:nvPr/>
          </p:nvGrpSpPr>
          <p:grpSpPr bwMode="auto">
            <a:xfrm>
              <a:off x="6485614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6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65" name="Group 7"/>
            <p:cNvGrpSpPr>
              <a:grpSpLocks noChangeAspect="1"/>
            </p:cNvGrpSpPr>
            <p:nvPr/>
          </p:nvGrpSpPr>
          <p:grpSpPr bwMode="auto">
            <a:xfrm>
              <a:off x="6830533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68" name="Group 7"/>
            <p:cNvGrpSpPr>
              <a:grpSpLocks noChangeAspect="1"/>
            </p:cNvGrpSpPr>
            <p:nvPr/>
          </p:nvGrpSpPr>
          <p:grpSpPr bwMode="auto">
            <a:xfrm>
              <a:off x="7175449" y="2520175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6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2" name="Group 7"/>
            <p:cNvGrpSpPr>
              <a:grpSpLocks noChangeAspect="1"/>
            </p:cNvGrpSpPr>
            <p:nvPr/>
          </p:nvGrpSpPr>
          <p:grpSpPr bwMode="auto">
            <a:xfrm>
              <a:off x="621980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3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3" name="Group 7"/>
            <p:cNvGrpSpPr>
              <a:grpSpLocks noChangeAspect="1"/>
            </p:cNvGrpSpPr>
            <p:nvPr/>
          </p:nvGrpSpPr>
          <p:grpSpPr bwMode="auto">
            <a:xfrm>
              <a:off x="966900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2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4" name="Group 7"/>
            <p:cNvGrpSpPr>
              <a:grpSpLocks noChangeAspect="1"/>
            </p:cNvGrpSpPr>
            <p:nvPr/>
          </p:nvGrpSpPr>
          <p:grpSpPr bwMode="auto">
            <a:xfrm>
              <a:off x="1311820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2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5" name="Group 7"/>
            <p:cNvGrpSpPr>
              <a:grpSpLocks noChangeAspect="1"/>
            </p:cNvGrpSpPr>
            <p:nvPr/>
          </p:nvGrpSpPr>
          <p:grpSpPr bwMode="auto">
            <a:xfrm>
              <a:off x="1656739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2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6" name="Group 7"/>
            <p:cNvGrpSpPr>
              <a:grpSpLocks noChangeAspect="1"/>
            </p:cNvGrpSpPr>
            <p:nvPr/>
          </p:nvGrpSpPr>
          <p:grpSpPr bwMode="auto">
            <a:xfrm>
              <a:off x="2001659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2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7" name="Group 7"/>
            <p:cNvGrpSpPr>
              <a:grpSpLocks noChangeAspect="1"/>
            </p:cNvGrpSpPr>
            <p:nvPr/>
          </p:nvGrpSpPr>
          <p:grpSpPr bwMode="auto">
            <a:xfrm>
              <a:off x="2346578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2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8" name="Group 7"/>
            <p:cNvGrpSpPr>
              <a:grpSpLocks noChangeAspect="1"/>
            </p:cNvGrpSpPr>
            <p:nvPr/>
          </p:nvGrpSpPr>
          <p:grpSpPr bwMode="auto">
            <a:xfrm>
              <a:off x="2691497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1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9" name="Group 7"/>
            <p:cNvGrpSpPr>
              <a:grpSpLocks noChangeAspect="1"/>
            </p:cNvGrpSpPr>
            <p:nvPr/>
          </p:nvGrpSpPr>
          <p:grpSpPr bwMode="auto">
            <a:xfrm>
              <a:off x="3036417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1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" name="Group 7"/>
            <p:cNvGrpSpPr>
              <a:grpSpLocks noChangeAspect="1"/>
            </p:cNvGrpSpPr>
            <p:nvPr/>
          </p:nvGrpSpPr>
          <p:grpSpPr bwMode="auto">
            <a:xfrm>
              <a:off x="3381337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1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1" name="Group 7"/>
            <p:cNvGrpSpPr>
              <a:grpSpLocks noChangeAspect="1"/>
            </p:cNvGrpSpPr>
            <p:nvPr/>
          </p:nvGrpSpPr>
          <p:grpSpPr bwMode="auto">
            <a:xfrm>
              <a:off x="3726257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1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2" name="Group 7"/>
            <p:cNvGrpSpPr>
              <a:grpSpLocks noChangeAspect="1"/>
            </p:cNvGrpSpPr>
            <p:nvPr/>
          </p:nvGrpSpPr>
          <p:grpSpPr bwMode="auto">
            <a:xfrm>
              <a:off x="4071176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1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3" name="Group 7"/>
            <p:cNvGrpSpPr>
              <a:grpSpLocks noChangeAspect="1"/>
            </p:cNvGrpSpPr>
            <p:nvPr/>
          </p:nvGrpSpPr>
          <p:grpSpPr bwMode="auto">
            <a:xfrm>
              <a:off x="4416096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0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4" name="Group 7"/>
            <p:cNvGrpSpPr>
              <a:grpSpLocks noChangeAspect="1"/>
            </p:cNvGrpSpPr>
            <p:nvPr/>
          </p:nvGrpSpPr>
          <p:grpSpPr bwMode="auto">
            <a:xfrm>
              <a:off x="4761016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0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" name="Group 7"/>
            <p:cNvGrpSpPr>
              <a:grpSpLocks noChangeAspect="1"/>
            </p:cNvGrpSpPr>
            <p:nvPr/>
          </p:nvGrpSpPr>
          <p:grpSpPr bwMode="auto">
            <a:xfrm>
              <a:off x="5105935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0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6" name="Group 7"/>
            <p:cNvGrpSpPr>
              <a:grpSpLocks noChangeAspect="1"/>
            </p:cNvGrpSpPr>
            <p:nvPr/>
          </p:nvGrpSpPr>
          <p:grpSpPr bwMode="auto">
            <a:xfrm>
              <a:off x="5450854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0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7" name="Group 7"/>
            <p:cNvGrpSpPr>
              <a:grpSpLocks noChangeAspect="1"/>
            </p:cNvGrpSpPr>
            <p:nvPr/>
          </p:nvGrpSpPr>
          <p:grpSpPr bwMode="auto">
            <a:xfrm>
              <a:off x="5795774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0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8" name="Group 7"/>
            <p:cNvGrpSpPr>
              <a:grpSpLocks noChangeAspect="1"/>
            </p:cNvGrpSpPr>
            <p:nvPr/>
          </p:nvGrpSpPr>
          <p:grpSpPr bwMode="auto">
            <a:xfrm>
              <a:off x="6140694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9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9" name="Group 7"/>
            <p:cNvGrpSpPr>
              <a:grpSpLocks noChangeAspect="1"/>
            </p:cNvGrpSpPr>
            <p:nvPr/>
          </p:nvGrpSpPr>
          <p:grpSpPr bwMode="auto">
            <a:xfrm>
              <a:off x="6485614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9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0" name="Group 7"/>
            <p:cNvGrpSpPr>
              <a:grpSpLocks noChangeAspect="1"/>
            </p:cNvGrpSpPr>
            <p:nvPr/>
          </p:nvGrpSpPr>
          <p:grpSpPr bwMode="auto">
            <a:xfrm>
              <a:off x="6830533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9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1" name="Group 7"/>
            <p:cNvGrpSpPr>
              <a:grpSpLocks noChangeAspect="1"/>
            </p:cNvGrpSpPr>
            <p:nvPr/>
          </p:nvGrpSpPr>
          <p:grpSpPr bwMode="auto">
            <a:xfrm>
              <a:off x="7175449" y="3197126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9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3" name="Group 7"/>
            <p:cNvGrpSpPr>
              <a:grpSpLocks noChangeAspect="1"/>
            </p:cNvGrpSpPr>
            <p:nvPr/>
          </p:nvGrpSpPr>
          <p:grpSpPr bwMode="auto">
            <a:xfrm>
              <a:off x="621980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9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9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4" name="Group 7"/>
            <p:cNvGrpSpPr>
              <a:grpSpLocks noChangeAspect="1"/>
            </p:cNvGrpSpPr>
            <p:nvPr/>
          </p:nvGrpSpPr>
          <p:grpSpPr bwMode="auto">
            <a:xfrm>
              <a:off x="966900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8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9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5" name="Group 7"/>
            <p:cNvGrpSpPr>
              <a:grpSpLocks noChangeAspect="1"/>
            </p:cNvGrpSpPr>
            <p:nvPr/>
          </p:nvGrpSpPr>
          <p:grpSpPr bwMode="auto">
            <a:xfrm>
              <a:off x="1311820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8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6" name="Group 7"/>
            <p:cNvGrpSpPr>
              <a:grpSpLocks noChangeAspect="1"/>
            </p:cNvGrpSpPr>
            <p:nvPr/>
          </p:nvGrpSpPr>
          <p:grpSpPr bwMode="auto">
            <a:xfrm>
              <a:off x="1656739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8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7" name="Group 7"/>
            <p:cNvGrpSpPr>
              <a:grpSpLocks noChangeAspect="1"/>
            </p:cNvGrpSpPr>
            <p:nvPr/>
          </p:nvGrpSpPr>
          <p:grpSpPr bwMode="auto">
            <a:xfrm>
              <a:off x="2001659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8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8" name="Group 7"/>
            <p:cNvGrpSpPr>
              <a:grpSpLocks noChangeAspect="1"/>
            </p:cNvGrpSpPr>
            <p:nvPr/>
          </p:nvGrpSpPr>
          <p:grpSpPr bwMode="auto">
            <a:xfrm>
              <a:off x="2346578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8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39" name="Group 7"/>
            <p:cNvGrpSpPr>
              <a:grpSpLocks noChangeAspect="1"/>
            </p:cNvGrpSpPr>
            <p:nvPr/>
          </p:nvGrpSpPr>
          <p:grpSpPr bwMode="auto">
            <a:xfrm>
              <a:off x="2691497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7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0" name="Group 7"/>
            <p:cNvGrpSpPr>
              <a:grpSpLocks noChangeAspect="1"/>
            </p:cNvGrpSpPr>
            <p:nvPr/>
          </p:nvGrpSpPr>
          <p:grpSpPr bwMode="auto">
            <a:xfrm>
              <a:off x="3036417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7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1" name="Group 7"/>
            <p:cNvGrpSpPr>
              <a:grpSpLocks noChangeAspect="1"/>
            </p:cNvGrpSpPr>
            <p:nvPr/>
          </p:nvGrpSpPr>
          <p:grpSpPr bwMode="auto">
            <a:xfrm>
              <a:off x="3381337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7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2" name="Group 7"/>
            <p:cNvGrpSpPr>
              <a:grpSpLocks noChangeAspect="1"/>
            </p:cNvGrpSpPr>
            <p:nvPr/>
          </p:nvGrpSpPr>
          <p:grpSpPr bwMode="auto">
            <a:xfrm>
              <a:off x="3726257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7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3" name="Group 7"/>
            <p:cNvGrpSpPr>
              <a:grpSpLocks noChangeAspect="1"/>
            </p:cNvGrpSpPr>
            <p:nvPr/>
          </p:nvGrpSpPr>
          <p:grpSpPr bwMode="auto">
            <a:xfrm>
              <a:off x="4071176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7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4" name="Group 7"/>
            <p:cNvGrpSpPr>
              <a:grpSpLocks noChangeAspect="1"/>
            </p:cNvGrpSpPr>
            <p:nvPr/>
          </p:nvGrpSpPr>
          <p:grpSpPr bwMode="auto">
            <a:xfrm>
              <a:off x="4416096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6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5" name="Group 7"/>
            <p:cNvGrpSpPr>
              <a:grpSpLocks noChangeAspect="1"/>
            </p:cNvGrpSpPr>
            <p:nvPr/>
          </p:nvGrpSpPr>
          <p:grpSpPr bwMode="auto">
            <a:xfrm>
              <a:off x="4761016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6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6" name="Group 7"/>
            <p:cNvGrpSpPr>
              <a:grpSpLocks noChangeAspect="1"/>
            </p:cNvGrpSpPr>
            <p:nvPr/>
          </p:nvGrpSpPr>
          <p:grpSpPr bwMode="auto">
            <a:xfrm>
              <a:off x="5105935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6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7" name="Group 7"/>
            <p:cNvGrpSpPr>
              <a:grpSpLocks noChangeAspect="1"/>
            </p:cNvGrpSpPr>
            <p:nvPr/>
          </p:nvGrpSpPr>
          <p:grpSpPr bwMode="auto">
            <a:xfrm>
              <a:off x="5450854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6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8" name="Group 7"/>
            <p:cNvGrpSpPr>
              <a:grpSpLocks noChangeAspect="1"/>
            </p:cNvGrpSpPr>
            <p:nvPr/>
          </p:nvGrpSpPr>
          <p:grpSpPr bwMode="auto">
            <a:xfrm>
              <a:off x="5795774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6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49" name="Group 7"/>
            <p:cNvGrpSpPr>
              <a:grpSpLocks noChangeAspect="1"/>
            </p:cNvGrpSpPr>
            <p:nvPr/>
          </p:nvGrpSpPr>
          <p:grpSpPr bwMode="auto">
            <a:xfrm>
              <a:off x="6140694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5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50" name="Group 7"/>
            <p:cNvGrpSpPr>
              <a:grpSpLocks noChangeAspect="1"/>
            </p:cNvGrpSpPr>
            <p:nvPr/>
          </p:nvGrpSpPr>
          <p:grpSpPr bwMode="auto">
            <a:xfrm>
              <a:off x="6485614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5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51" name="Group 7"/>
            <p:cNvGrpSpPr>
              <a:grpSpLocks noChangeAspect="1"/>
            </p:cNvGrpSpPr>
            <p:nvPr/>
          </p:nvGrpSpPr>
          <p:grpSpPr bwMode="auto">
            <a:xfrm>
              <a:off x="6830533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5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52" name="Group 7"/>
            <p:cNvGrpSpPr>
              <a:grpSpLocks noChangeAspect="1"/>
            </p:cNvGrpSpPr>
            <p:nvPr/>
          </p:nvGrpSpPr>
          <p:grpSpPr bwMode="auto">
            <a:xfrm>
              <a:off x="7175449" y="3874077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15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4" name="Group 7"/>
            <p:cNvGrpSpPr>
              <a:grpSpLocks noChangeAspect="1"/>
            </p:cNvGrpSpPr>
            <p:nvPr/>
          </p:nvGrpSpPr>
          <p:grpSpPr bwMode="auto">
            <a:xfrm>
              <a:off x="621980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5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5" name="Group 7"/>
            <p:cNvGrpSpPr>
              <a:grpSpLocks noChangeAspect="1"/>
            </p:cNvGrpSpPr>
            <p:nvPr/>
          </p:nvGrpSpPr>
          <p:grpSpPr bwMode="auto">
            <a:xfrm>
              <a:off x="966900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5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6" name="Group 7"/>
            <p:cNvGrpSpPr>
              <a:grpSpLocks noChangeAspect="1"/>
            </p:cNvGrpSpPr>
            <p:nvPr/>
          </p:nvGrpSpPr>
          <p:grpSpPr bwMode="auto">
            <a:xfrm>
              <a:off x="1311820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4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7" name="Group 7"/>
            <p:cNvGrpSpPr>
              <a:grpSpLocks noChangeAspect="1"/>
            </p:cNvGrpSpPr>
            <p:nvPr/>
          </p:nvGrpSpPr>
          <p:grpSpPr bwMode="auto">
            <a:xfrm>
              <a:off x="1656739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4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8" name="Group 7"/>
            <p:cNvGrpSpPr>
              <a:grpSpLocks noChangeAspect="1"/>
            </p:cNvGrpSpPr>
            <p:nvPr/>
          </p:nvGrpSpPr>
          <p:grpSpPr bwMode="auto">
            <a:xfrm>
              <a:off x="2001659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4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199" name="Group 7"/>
            <p:cNvGrpSpPr>
              <a:grpSpLocks noChangeAspect="1"/>
            </p:cNvGrpSpPr>
            <p:nvPr/>
          </p:nvGrpSpPr>
          <p:grpSpPr bwMode="auto">
            <a:xfrm>
              <a:off x="2346578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4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0" name="Group 7"/>
            <p:cNvGrpSpPr>
              <a:grpSpLocks noChangeAspect="1"/>
            </p:cNvGrpSpPr>
            <p:nvPr/>
          </p:nvGrpSpPr>
          <p:grpSpPr bwMode="auto">
            <a:xfrm>
              <a:off x="2691497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4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1" name="Group 7"/>
            <p:cNvGrpSpPr>
              <a:grpSpLocks noChangeAspect="1"/>
            </p:cNvGrpSpPr>
            <p:nvPr/>
          </p:nvGrpSpPr>
          <p:grpSpPr bwMode="auto">
            <a:xfrm>
              <a:off x="3036417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3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2" name="Group 7"/>
            <p:cNvGrpSpPr>
              <a:grpSpLocks noChangeAspect="1"/>
            </p:cNvGrpSpPr>
            <p:nvPr/>
          </p:nvGrpSpPr>
          <p:grpSpPr bwMode="auto">
            <a:xfrm>
              <a:off x="3381337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3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3" name="Group 7"/>
            <p:cNvGrpSpPr>
              <a:grpSpLocks noChangeAspect="1"/>
            </p:cNvGrpSpPr>
            <p:nvPr/>
          </p:nvGrpSpPr>
          <p:grpSpPr bwMode="auto">
            <a:xfrm>
              <a:off x="3726257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3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4" name="Group 7"/>
            <p:cNvGrpSpPr>
              <a:grpSpLocks noChangeAspect="1"/>
            </p:cNvGrpSpPr>
            <p:nvPr/>
          </p:nvGrpSpPr>
          <p:grpSpPr bwMode="auto">
            <a:xfrm>
              <a:off x="4071176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3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5" name="Group 7"/>
            <p:cNvGrpSpPr>
              <a:grpSpLocks noChangeAspect="1"/>
            </p:cNvGrpSpPr>
            <p:nvPr/>
          </p:nvGrpSpPr>
          <p:grpSpPr bwMode="auto">
            <a:xfrm>
              <a:off x="4416096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3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3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6" name="Group 7"/>
            <p:cNvGrpSpPr>
              <a:grpSpLocks noChangeAspect="1"/>
            </p:cNvGrpSpPr>
            <p:nvPr/>
          </p:nvGrpSpPr>
          <p:grpSpPr bwMode="auto">
            <a:xfrm>
              <a:off x="4761016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2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7" name="Group 7"/>
            <p:cNvGrpSpPr>
              <a:grpSpLocks noChangeAspect="1"/>
            </p:cNvGrpSpPr>
            <p:nvPr/>
          </p:nvGrpSpPr>
          <p:grpSpPr bwMode="auto">
            <a:xfrm>
              <a:off x="5105935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2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8" name="Group 7"/>
            <p:cNvGrpSpPr>
              <a:grpSpLocks noChangeAspect="1"/>
            </p:cNvGrpSpPr>
            <p:nvPr/>
          </p:nvGrpSpPr>
          <p:grpSpPr bwMode="auto">
            <a:xfrm>
              <a:off x="5450854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2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09" name="Group 7"/>
            <p:cNvGrpSpPr>
              <a:grpSpLocks noChangeAspect="1"/>
            </p:cNvGrpSpPr>
            <p:nvPr/>
          </p:nvGrpSpPr>
          <p:grpSpPr bwMode="auto">
            <a:xfrm>
              <a:off x="5795774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2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0" name="Group 7"/>
            <p:cNvGrpSpPr>
              <a:grpSpLocks noChangeAspect="1"/>
            </p:cNvGrpSpPr>
            <p:nvPr/>
          </p:nvGrpSpPr>
          <p:grpSpPr bwMode="auto">
            <a:xfrm>
              <a:off x="6140694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2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1" name="Group 7"/>
            <p:cNvGrpSpPr>
              <a:grpSpLocks noChangeAspect="1"/>
            </p:cNvGrpSpPr>
            <p:nvPr/>
          </p:nvGrpSpPr>
          <p:grpSpPr bwMode="auto">
            <a:xfrm>
              <a:off x="6485614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1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2" name="Group 7"/>
            <p:cNvGrpSpPr>
              <a:grpSpLocks noChangeAspect="1"/>
            </p:cNvGrpSpPr>
            <p:nvPr/>
          </p:nvGrpSpPr>
          <p:grpSpPr bwMode="auto">
            <a:xfrm>
              <a:off x="6830533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1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13" name="Group 7"/>
            <p:cNvGrpSpPr>
              <a:grpSpLocks noChangeAspect="1"/>
            </p:cNvGrpSpPr>
            <p:nvPr/>
          </p:nvGrpSpPr>
          <p:grpSpPr bwMode="auto">
            <a:xfrm>
              <a:off x="7175449" y="4530199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1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5" name="Group 7"/>
            <p:cNvGrpSpPr>
              <a:grpSpLocks noChangeAspect="1"/>
            </p:cNvGrpSpPr>
            <p:nvPr/>
          </p:nvGrpSpPr>
          <p:grpSpPr bwMode="auto">
            <a:xfrm>
              <a:off x="621980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1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6" name="Group 7"/>
            <p:cNvGrpSpPr>
              <a:grpSpLocks noChangeAspect="1"/>
            </p:cNvGrpSpPr>
            <p:nvPr/>
          </p:nvGrpSpPr>
          <p:grpSpPr bwMode="auto">
            <a:xfrm>
              <a:off x="966900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1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7" name="Group 7"/>
            <p:cNvGrpSpPr>
              <a:grpSpLocks noChangeAspect="1"/>
            </p:cNvGrpSpPr>
            <p:nvPr/>
          </p:nvGrpSpPr>
          <p:grpSpPr bwMode="auto">
            <a:xfrm>
              <a:off x="1311820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0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8" name="Group 7"/>
            <p:cNvGrpSpPr>
              <a:grpSpLocks noChangeAspect="1"/>
            </p:cNvGrpSpPr>
            <p:nvPr/>
          </p:nvGrpSpPr>
          <p:grpSpPr bwMode="auto">
            <a:xfrm>
              <a:off x="1656739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0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59" name="Group 7"/>
            <p:cNvGrpSpPr>
              <a:grpSpLocks noChangeAspect="1"/>
            </p:cNvGrpSpPr>
            <p:nvPr/>
          </p:nvGrpSpPr>
          <p:grpSpPr bwMode="auto">
            <a:xfrm>
              <a:off x="2001659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0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0" name="Group 7"/>
            <p:cNvGrpSpPr>
              <a:grpSpLocks noChangeAspect="1"/>
            </p:cNvGrpSpPr>
            <p:nvPr/>
          </p:nvGrpSpPr>
          <p:grpSpPr bwMode="auto">
            <a:xfrm>
              <a:off x="2346578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0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1" name="Group 7"/>
            <p:cNvGrpSpPr>
              <a:grpSpLocks noChangeAspect="1"/>
            </p:cNvGrpSpPr>
            <p:nvPr/>
          </p:nvGrpSpPr>
          <p:grpSpPr bwMode="auto">
            <a:xfrm>
              <a:off x="2691497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0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2" name="Group 7"/>
            <p:cNvGrpSpPr>
              <a:grpSpLocks noChangeAspect="1"/>
            </p:cNvGrpSpPr>
            <p:nvPr/>
          </p:nvGrpSpPr>
          <p:grpSpPr bwMode="auto">
            <a:xfrm>
              <a:off x="3036417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9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3" name="Group 7"/>
            <p:cNvGrpSpPr>
              <a:grpSpLocks noChangeAspect="1"/>
            </p:cNvGrpSpPr>
            <p:nvPr/>
          </p:nvGrpSpPr>
          <p:grpSpPr bwMode="auto">
            <a:xfrm>
              <a:off x="3381337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9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4" name="Group 7"/>
            <p:cNvGrpSpPr>
              <a:grpSpLocks noChangeAspect="1"/>
            </p:cNvGrpSpPr>
            <p:nvPr/>
          </p:nvGrpSpPr>
          <p:grpSpPr bwMode="auto">
            <a:xfrm>
              <a:off x="3726257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9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5" name="Group 7"/>
            <p:cNvGrpSpPr>
              <a:grpSpLocks noChangeAspect="1"/>
            </p:cNvGrpSpPr>
            <p:nvPr/>
          </p:nvGrpSpPr>
          <p:grpSpPr bwMode="auto">
            <a:xfrm>
              <a:off x="4071176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9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6" name="Group 7"/>
            <p:cNvGrpSpPr>
              <a:grpSpLocks noChangeAspect="1"/>
            </p:cNvGrpSpPr>
            <p:nvPr/>
          </p:nvGrpSpPr>
          <p:grpSpPr bwMode="auto">
            <a:xfrm>
              <a:off x="4416096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9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7" name="Group 7"/>
            <p:cNvGrpSpPr>
              <a:grpSpLocks noChangeAspect="1"/>
            </p:cNvGrpSpPr>
            <p:nvPr/>
          </p:nvGrpSpPr>
          <p:grpSpPr bwMode="auto">
            <a:xfrm>
              <a:off x="4761016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8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9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8" name="Group 7"/>
            <p:cNvGrpSpPr>
              <a:grpSpLocks noChangeAspect="1"/>
            </p:cNvGrpSpPr>
            <p:nvPr/>
          </p:nvGrpSpPr>
          <p:grpSpPr bwMode="auto">
            <a:xfrm>
              <a:off x="5105935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8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69" name="Group 7"/>
            <p:cNvGrpSpPr>
              <a:grpSpLocks noChangeAspect="1"/>
            </p:cNvGrpSpPr>
            <p:nvPr/>
          </p:nvGrpSpPr>
          <p:grpSpPr bwMode="auto">
            <a:xfrm>
              <a:off x="5450854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8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70" name="Group 7"/>
            <p:cNvGrpSpPr>
              <a:grpSpLocks noChangeAspect="1"/>
            </p:cNvGrpSpPr>
            <p:nvPr/>
          </p:nvGrpSpPr>
          <p:grpSpPr bwMode="auto">
            <a:xfrm>
              <a:off x="5795774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8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71" name="Group 7"/>
            <p:cNvGrpSpPr>
              <a:grpSpLocks noChangeAspect="1"/>
            </p:cNvGrpSpPr>
            <p:nvPr/>
          </p:nvGrpSpPr>
          <p:grpSpPr bwMode="auto">
            <a:xfrm>
              <a:off x="6140694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8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72" name="Group 7"/>
            <p:cNvGrpSpPr>
              <a:grpSpLocks noChangeAspect="1"/>
            </p:cNvGrpSpPr>
            <p:nvPr/>
          </p:nvGrpSpPr>
          <p:grpSpPr bwMode="auto">
            <a:xfrm>
              <a:off x="6485614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7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73" name="Group 7"/>
            <p:cNvGrpSpPr>
              <a:grpSpLocks noChangeAspect="1"/>
            </p:cNvGrpSpPr>
            <p:nvPr/>
          </p:nvGrpSpPr>
          <p:grpSpPr bwMode="auto">
            <a:xfrm>
              <a:off x="6830533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7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7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274" name="Group 7"/>
            <p:cNvGrpSpPr>
              <a:grpSpLocks noChangeAspect="1"/>
            </p:cNvGrpSpPr>
            <p:nvPr/>
          </p:nvGrpSpPr>
          <p:grpSpPr bwMode="auto">
            <a:xfrm>
              <a:off x="7175449" y="5207150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27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7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16" name="Group 7"/>
            <p:cNvGrpSpPr>
              <a:grpSpLocks noChangeAspect="1"/>
            </p:cNvGrpSpPr>
            <p:nvPr/>
          </p:nvGrpSpPr>
          <p:grpSpPr bwMode="auto">
            <a:xfrm>
              <a:off x="621980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7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17" name="Group 7"/>
            <p:cNvGrpSpPr>
              <a:grpSpLocks noChangeAspect="1"/>
            </p:cNvGrpSpPr>
            <p:nvPr/>
          </p:nvGrpSpPr>
          <p:grpSpPr bwMode="auto">
            <a:xfrm>
              <a:off x="966900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7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18" name="Group 7"/>
            <p:cNvGrpSpPr>
              <a:grpSpLocks noChangeAspect="1"/>
            </p:cNvGrpSpPr>
            <p:nvPr/>
          </p:nvGrpSpPr>
          <p:grpSpPr bwMode="auto">
            <a:xfrm>
              <a:off x="1311820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7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19" name="Group 7"/>
            <p:cNvGrpSpPr>
              <a:grpSpLocks noChangeAspect="1"/>
            </p:cNvGrpSpPr>
            <p:nvPr/>
          </p:nvGrpSpPr>
          <p:grpSpPr bwMode="auto">
            <a:xfrm>
              <a:off x="1656739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6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0" name="Group 7"/>
            <p:cNvGrpSpPr>
              <a:grpSpLocks noChangeAspect="1"/>
            </p:cNvGrpSpPr>
            <p:nvPr/>
          </p:nvGrpSpPr>
          <p:grpSpPr bwMode="auto">
            <a:xfrm>
              <a:off x="2001659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6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1" name="Group 7"/>
            <p:cNvGrpSpPr>
              <a:grpSpLocks noChangeAspect="1"/>
            </p:cNvGrpSpPr>
            <p:nvPr/>
          </p:nvGrpSpPr>
          <p:grpSpPr bwMode="auto">
            <a:xfrm>
              <a:off x="2346578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6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2" name="Group 7"/>
            <p:cNvGrpSpPr>
              <a:grpSpLocks noChangeAspect="1"/>
            </p:cNvGrpSpPr>
            <p:nvPr/>
          </p:nvGrpSpPr>
          <p:grpSpPr bwMode="auto">
            <a:xfrm>
              <a:off x="2691497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6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3" name="Group 7"/>
            <p:cNvGrpSpPr>
              <a:grpSpLocks noChangeAspect="1"/>
            </p:cNvGrpSpPr>
            <p:nvPr/>
          </p:nvGrpSpPr>
          <p:grpSpPr bwMode="auto">
            <a:xfrm>
              <a:off x="3036417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6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4" name="Group 7"/>
            <p:cNvGrpSpPr>
              <a:grpSpLocks noChangeAspect="1"/>
            </p:cNvGrpSpPr>
            <p:nvPr/>
          </p:nvGrpSpPr>
          <p:grpSpPr bwMode="auto">
            <a:xfrm>
              <a:off x="3381337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5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5" name="Group 7"/>
            <p:cNvGrpSpPr>
              <a:grpSpLocks noChangeAspect="1"/>
            </p:cNvGrpSpPr>
            <p:nvPr/>
          </p:nvGrpSpPr>
          <p:grpSpPr bwMode="auto">
            <a:xfrm>
              <a:off x="3726257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5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6" name="Group 7"/>
            <p:cNvGrpSpPr>
              <a:grpSpLocks noChangeAspect="1"/>
            </p:cNvGrpSpPr>
            <p:nvPr/>
          </p:nvGrpSpPr>
          <p:grpSpPr bwMode="auto">
            <a:xfrm>
              <a:off x="4071176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5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7" name="Group 7"/>
            <p:cNvGrpSpPr>
              <a:grpSpLocks noChangeAspect="1"/>
            </p:cNvGrpSpPr>
            <p:nvPr/>
          </p:nvGrpSpPr>
          <p:grpSpPr bwMode="auto">
            <a:xfrm>
              <a:off x="4416096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5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8" name="Group 7"/>
            <p:cNvGrpSpPr>
              <a:grpSpLocks noChangeAspect="1"/>
            </p:cNvGrpSpPr>
            <p:nvPr/>
          </p:nvGrpSpPr>
          <p:grpSpPr bwMode="auto">
            <a:xfrm>
              <a:off x="4761016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5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29" name="Group 7"/>
            <p:cNvGrpSpPr>
              <a:grpSpLocks noChangeAspect="1"/>
            </p:cNvGrpSpPr>
            <p:nvPr/>
          </p:nvGrpSpPr>
          <p:grpSpPr bwMode="auto">
            <a:xfrm>
              <a:off x="5105935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4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30" name="Group 7"/>
            <p:cNvGrpSpPr>
              <a:grpSpLocks noChangeAspect="1"/>
            </p:cNvGrpSpPr>
            <p:nvPr/>
          </p:nvGrpSpPr>
          <p:grpSpPr bwMode="auto">
            <a:xfrm>
              <a:off x="5450854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4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31" name="Group 7"/>
            <p:cNvGrpSpPr>
              <a:grpSpLocks noChangeAspect="1"/>
            </p:cNvGrpSpPr>
            <p:nvPr/>
          </p:nvGrpSpPr>
          <p:grpSpPr bwMode="auto">
            <a:xfrm>
              <a:off x="5795774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4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32" name="Group 7"/>
            <p:cNvGrpSpPr>
              <a:grpSpLocks noChangeAspect="1"/>
            </p:cNvGrpSpPr>
            <p:nvPr/>
          </p:nvGrpSpPr>
          <p:grpSpPr bwMode="auto">
            <a:xfrm>
              <a:off x="6140694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4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33" name="Group 7"/>
            <p:cNvGrpSpPr>
              <a:grpSpLocks noChangeAspect="1"/>
            </p:cNvGrpSpPr>
            <p:nvPr/>
          </p:nvGrpSpPr>
          <p:grpSpPr bwMode="auto">
            <a:xfrm>
              <a:off x="6485614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4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34" name="Group 7"/>
            <p:cNvGrpSpPr>
              <a:grpSpLocks noChangeAspect="1"/>
            </p:cNvGrpSpPr>
            <p:nvPr/>
          </p:nvGrpSpPr>
          <p:grpSpPr bwMode="auto">
            <a:xfrm>
              <a:off x="6830533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3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3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335" name="Group 7"/>
            <p:cNvGrpSpPr>
              <a:grpSpLocks noChangeAspect="1"/>
            </p:cNvGrpSpPr>
            <p:nvPr/>
          </p:nvGrpSpPr>
          <p:grpSpPr bwMode="auto">
            <a:xfrm>
              <a:off x="7175449" y="5884101"/>
              <a:ext cx="311891" cy="594757"/>
              <a:chOff x="-16" y="1"/>
              <a:chExt cx="1601" cy="3053"/>
            </a:xfrm>
            <a:solidFill>
              <a:srgbClr val="BEB0D0"/>
            </a:solidFill>
          </p:grpSpPr>
          <p:sp>
            <p:nvSpPr>
              <p:cNvPr id="33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3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745" name="Retângulo 744"/>
          <p:cNvSpPr/>
          <p:nvPr/>
        </p:nvSpPr>
        <p:spPr>
          <a:xfrm>
            <a:off x="651333" y="2442585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A18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mil</a:t>
            </a:r>
          </a:p>
        </p:txBody>
      </p:sp>
      <p:sp>
        <p:nvSpPr>
          <p:cNvPr id="746" name="Retângulo 745"/>
          <p:cNvSpPr/>
          <p:nvPr/>
        </p:nvSpPr>
        <p:spPr>
          <a:xfrm>
            <a:off x="463047" y="2933239"/>
            <a:ext cx="155171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CVs</a:t>
            </a: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coletados na 1ª semana </a:t>
            </a:r>
          </a:p>
        </p:txBody>
      </p:sp>
      <p:sp>
        <p:nvSpPr>
          <p:cNvPr id="747" name="Retângulo 746"/>
          <p:cNvSpPr/>
          <p:nvPr/>
        </p:nvSpPr>
        <p:spPr>
          <a:xfrm>
            <a:off x="890982" y="348956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748" name="Retângulo 747"/>
          <p:cNvSpPr/>
          <p:nvPr/>
        </p:nvSpPr>
        <p:spPr>
          <a:xfrm>
            <a:off x="378019" y="3980214"/>
            <a:ext cx="172177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destacados: contato telefônico</a:t>
            </a:r>
          </a:p>
        </p:txBody>
      </p:sp>
      <p:grpSp>
        <p:nvGrpSpPr>
          <p:cNvPr id="794" name="2"/>
          <p:cNvGrpSpPr/>
          <p:nvPr/>
        </p:nvGrpSpPr>
        <p:grpSpPr>
          <a:xfrm>
            <a:off x="2330656" y="2519761"/>
            <a:ext cx="5140765" cy="594757"/>
            <a:chOff x="621980" y="2519761"/>
            <a:chExt cx="5140765" cy="594757"/>
          </a:xfrm>
          <a:solidFill>
            <a:srgbClr val="866BA7"/>
          </a:solidFill>
        </p:grpSpPr>
        <p:grpSp>
          <p:nvGrpSpPr>
            <p:cNvPr id="749" name="Group 7"/>
            <p:cNvGrpSpPr>
              <a:grpSpLocks noChangeAspect="1"/>
            </p:cNvGrpSpPr>
            <p:nvPr/>
          </p:nvGrpSpPr>
          <p:grpSpPr bwMode="auto">
            <a:xfrm>
              <a:off x="62198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5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5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52" name="Group 7"/>
            <p:cNvGrpSpPr>
              <a:grpSpLocks noChangeAspect="1"/>
            </p:cNvGrpSpPr>
            <p:nvPr/>
          </p:nvGrpSpPr>
          <p:grpSpPr bwMode="auto">
            <a:xfrm>
              <a:off x="96690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5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5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55" name="Group 7"/>
            <p:cNvGrpSpPr>
              <a:grpSpLocks noChangeAspect="1"/>
            </p:cNvGrpSpPr>
            <p:nvPr/>
          </p:nvGrpSpPr>
          <p:grpSpPr bwMode="auto">
            <a:xfrm>
              <a:off x="131182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5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5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58" name="Group 7"/>
            <p:cNvGrpSpPr>
              <a:grpSpLocks noChangeAspect="1"/>
            </p:cNvGrpSpPr>
            <p:nvPr/>
          </p:nvGrpSpPr>
          <p:grpSpPr bwMode="auto">
            <a:xfrm>
              <a:off x="165673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5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61" name="Group 7"/>
            <p:cNvGrpSpPr>
              <a:grpSpLocks noChangeAspect="1"/>
            </p:cNvGrpSpPr>
            <p:nvPr/>
          </p:nvGrpSpPr>
          <p:grpSpPr bwMode="auto">
            <a:xfrm>
              <a:off x="200165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6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64" name="Group 7"/>
            <p:cNvGrpSpPr>
              <a:grpSpLocks noChangeAspect="1"/>
            </p:cNvGrpSpPr>
            <p:nvPr/>
          </p:nvGrpSpPr>
          <p:grpSpPr bwMode="auto">
            <a:xfrm>
              <a:off x="2346578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65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6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67" name="Group 7"/>
            <p:cNvGrpSpPr>
              <a:grpSpLocks noChangeAspect="1"/>
            </p:cNvGrpSpPr>
            <p:nvPr/>
          </p:nvGrpSpPr>
          <p:grpSpPr bwMode="auto">
            <a:xfrm>
              <a:off x="269149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6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70" name="Group 7"/>
            <p:cNvGrpSpPr>
              <a:grpSpLocks noChangeAspect="1"/>
            </p:cNvGrpSpPr>
            <p:nvPr/>
          </p:nvGrpSpPr>
          <p:grpSpPr bwMode="auto">
            <a:xfrm>
              <a:off x="303641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71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72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73" name="Group 7"/>
            <p:cNvGrpSpPr>
              <a:grpSpLocks noChangeAspect="1"/>
            </p:cNvGrpSpPr>
            <p:nvPr/>
          </p:nvGrpSpPr>
          <p:grpSpPr bwMode="auto">
            <a:xfrm>
              <a:off x="338133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7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7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76" name="Group 7"/>
            <p:cNvGrpSpPr>
              <a:grpSpLocks noChangeAspect="1"/>
            </p:cNvGrpSpPr>
            <p:nvPr/>
          </p:nvGrpSpPr>
          <p:grpSpPr bwMode="auto">
            <a:xfrm>
              <a:off x="372625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77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78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79" name="Group 7"/>
            <p:cNvGrpSpPr>
              <a:grpSpLocks noChangeAspect="1"/>
            </p:cNvGrpSpPr>
            <p:nvPr/>
          </p:nvGrpSpPr>
          <p:grpSpPr bwMode="auto">
            <a:xfrm>
              <a:off x="407117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8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8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82" name="Group 7"/>
            <p:cNvGrpSpPr>
              <a:grpSpLocks noChangeAspect="1"/>
            </p:cNvGrpSpPr>
            <p:nvPr/>
          </p:nvGrpSpPr>
          <p:grpSpPr bwMode="auto">
            <a:xfrm>
              <a:off x="441609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83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84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85" name="Group 7"/>
            <p:cNvGrpSpPr>
              <a:grpSpLocks noChangeAspect="1"/>
            </p:cNvGrpSpPr>
            <p:nvPr/>
          </p:nvGrpSpPr>
          <p:grpSpPr bwMode="auto">
            <a:xfrm>
              <a:off x="476101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8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8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88" name="Group 7"/>
            <p:cNvGrpSpPr>
              <a:grpSpLocks noChangeAspect="1"/>
            </p:cNvGrpSpPr>
            <p:nvPr/>
          </p:nvGrpSpPr>
          <p:grpSpPr bwMode="auto">
            <a:xfrm>
              <a:off x="5105935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89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0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91" name="Group 7"/>
            <p:cNvGrpSpPr>
              <a:grpSpLocks noChangeAspect="1"/>
            </p:cNvGrpSpPr>
            <p:nvPr/>
          </p:nvGrpSpPr>
          <p:grpSpPr bwMode="auto">
            <a:xfrm>
              <a:off x="5450854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79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796" name="3"/>
          <p:cNvGrpSpPr/>
          <p:nvPr/>
        </p:nvGrpSpPr>
        <p:grpSpPr>
          <a:xfrm>
            <a:off x="2330656" y="2520289"/>
            <a:ext cx="4450927" cy="594757"/>
            <a:chOff x="621980" y="2519761"/>
            <a:chExt cx="4450927" cy="594757"/>
          </a:xfrm>
          <a:solidFill>
            <a:srgbClr val="D51F36"/>
          </a:solidFill>
        </p:grpSpPr>
        <p:grpSp>
          <p:nvGrpSpPr>
            <p:cNvPr id="797" name="Group 7"/>
            <p:cNvGrpSpPr>
              <a:grpSpLocks noChangeAspect="1"/>
            </p:cNvGrpSpPr>
            <p:nvPr/>
          </p:nvGrpSpPr>
          <p:grpSpPr bwMode="auto">
            <a:xfrm>
              <a:off x="62198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4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4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98" name="Group 7"/>
            <p:cNvGrpSpPr>
              <a:grpSpLocks noChangeAspect="1"/>
            </p:cNvGrpSpPr>
            <p:nvPr/>
          </p:nvGrpSpPr>
          <p:grpSpPr bwMode="auto">
            <a:xfrm>
              <a:off x="96690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3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799" name="Group 7"/>
            <p:cNvGrpSpPr>
              <a:grpSpLocks noChangeAspect="1"/>
            </p:cNvGrpSpPr>
            <p:nvPr/>
          </p:nvGrpSpPr>
          <p:grpSpPr bwMode="auto">
            <a:xfrm>
              <a:off x="131182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3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0" name="Group 7"/>
            <p:cNvGrpSpPr>
              <a:grpSpLocks noChangeAspect="1"/>
            </p:cNvGrpSpPr>
            <p:nvPr/>
          </p:nvGrpSpPr>
          <p:grpSpPr bwMode="auto">
            <a:xfrm>
              <a:off x="165673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3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1" name="Group 7"/>
            <p:cNvGrpSpPr>
              <a:grpSpLocks noChangeAspect="1"/>
            </p:cNvGrpSpPr>
            <p:nvPr/>
          </p:nvGrpSpPr>
          <p:grpSpPr bwMode="auto">
            <a:xfrm>
              <a:off x="200165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3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2" name="Group 7"/>
            <p:cNvGrpSpPr>
              <a:grpSpLocks noChangeAspect="1"/>
            </p:cNvGrpSpPr>
            <p:nvPr/>
          </p:nvGrpSpPr>
          <p:grpSpPr bwMode="auto">
            <a:xfrm>
              <a:off x="2346578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3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3" name="Group 7"/>
            <p:cNvGrpSpPr>
              <a:grpSpLocks noChangeAspect="1"/>
            </p:cNvGrpSpPr>
            <p:nvPr/>
          </p:nvGrpSpPr>
          <p:grpSpPr bwMode="auto">
            <a:xfrm>
              <a:off x="269149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2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4" name="Group 7"/>
            <p:cNvGrpSpPr>
              <a:grpSpLocks noChangeAspect="1"/>
            </p:cNvGrpSpPr>
            <p:nvPr/>
          </p:nvGrpSpPr>
          <p:grpSpPr bwMode="auto">
            <a:xfrm>
              <a:off x="303641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2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5" name="Group 7"/>
            <p:cNvGrpSpPr>
              <a:grpSpLocks noChangeAspect="1"/>
            </p:cNvGrpSpPr>
            <p:nvPr/>
          </p:nvGrpSpPr>
          <p:grpSpPr bwMode="auto">
            <a:xfrm>
              <a:off x="338133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2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6" name="Group 7"/>
            <p:cNvGrpSpPr>
              <a:grpSpLocks noChangeAspect="1"/>
            </p:cNvGrpSpPr>
            <p:nvPr/>
          </p:nvGrpSpPr>
          <p:grpSpPr bwMode="auto">
            <a:xfrm>
              <a:off x="372625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2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7" name="Group 7"/>
            <p:cNvGrpSpPr>
              <a:grpSpLocks noChangeAspect="1"/>
            </p:cNvGrpSpPr>
            <p:nvPr/>
          </p:nvGrpSpPr>
          <p:grpSpPr bwMode="auto">
            <a:xfrm>
              <a:off x="407117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2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8" name="Group 7"/>
            <p:cNvGrpSpPr>
              <a:grpSpLocks noChangeAspect="1"/>
            </p:cNvGrpSpPr>
            <p:nvPr/>
          </p:nvGrpSpPr>
          <p:grpSpPr bwMode="auto">
            <a:xfrm>
              <a:off x="441609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1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09" name="Group 7"/>
            <p:cNvGrpSpPr>
              <a:grpSpLocks noChangeAspect="1"/>
            </p:cNvGrpSpPr>
            <p:nvPr/>
          </p:nvGrpSpPr>
          <p:grpSpPr bwMode="auto">
            <a:xfrm>
              <a:off x="476101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1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842" name="Retângulo 841"/>
          <p:cNvSpPr/>
          <p:nvPr/>
        </p:nvSpPr>
        <p:spPr>
          <a:xfrm>
            <a:off x="890982" y="452741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D51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43" name="Retângulo 842"/>
          <p:cNvSpPr/>
          <p:nvPr/>
        </p:nvSpPr>
        <p:spPr>
          <a:xfrm>
            <a:off x="474841" y="5018073"/>
            <a:ext cx="152813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 convidadas para entrevista e testes</a:t>
            </a:r>
          </a:p>
        </p:txBody>
      </p:sp>
      <p:sp>
        <p:nvSpPr>
          <p:cNvPr id="844" name="Retângulo 843"/>
          <p:cNvSpPr/>
          <p:nvPr/>
        </p:nvSpPr>
        <p:spPr>
          <a:xfrm>
            <a:off x="9860809" y="2448095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845" name="Retângulo 844"/>
          <p:cNvSpPr/>
          <p:nvPr/>
        </p:nvSpPr>
        <p:spPr>
          <a:xfrm>
            <a:off x="9091368" y="2938749"/>
            <a:ext cx="2234730" cy="26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compareceram</a:t>
            </a:r>
          </a:p>
        </p:txBody>
      </p:sp>
      <p:grpSp>
        <p:nvGrpSpPr>
          <p:cNvPr id="846" name="4"/>
          <p:cNvGrpSpPr/>
          <p:nvPr/>
        </p:nvGrpSpPr>
        <p:grpSpPr>
          <a:xfrm>
            <a:off x="2330656" y="2519761"/>
            <a:ext cx="4106007" cy="594757"/>
            <a:chOff x="621980" y="2519761"/>
            <a:chExt cx="4106007" cy="594757"/>
          </a:xfrm>
          <a:solidFill>
            <a:srgbClr val="1B86B7"/>
          </a:solidFill>
        </p:grpSpPr>
        <p:grpSp>
          <p:nvGrpSpPr>
            <p:cNvPr id="847" name="Group 7"/>
            <p:cNvGrpSpPr>
              <a:grpSpLocks noChangeAspect="1"/>
            </p:cNvGrpSpPr>
            <p:nvPr/>
          </p:nvGrpSpPr>
          <p:grpSpPr bwMode="auto">
            <a:xfrm>
              <a:off x="62198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8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8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48" name="Group 7"/>
            <p:cNvGrpSpPr>
              <a:grpSpLocks noChangeAspect="1"/>
            </p:cNvGrpSpPr>
            <p:nvPr/>
          </p:nvGrpSpPr>
          <p:grpSpPr bwMode="auto">
            <a:xfrm>
              <a:off x="96690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8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8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49" name="Group 7"/>
            <p:cNvGrpSpPr>
              <a:grpSpLocks noChangeAspect="1"/>
            </p:cNvGrpSpPr>
            <p:nvPr/>
          </p:nvGrpSpPr>
          <p:grpSpPr bwMode="auto">
            <a:xfrm>
              <a:off x="131182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8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8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0" name="Group 7"/>
            <p:cNvGrpSpPr>
              <a:grpSpLocks noChangeAspect="1"/>
            </p:cNvGrpSpPr>
            <p:nvPr/>
          </p:nvGrpSpPr>
          <p:grpSpPr bwMode="auto">
            <a:xfrm>
              <a:off x="165673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7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1" name="Group 7"/>
            <p:cNvGrpSpPr>
              <a:grpSpLocks noChangeAspect="1"/>
            </p:cNvGrpSpPr>
            <p:nvPr/>
          </p:nvGrpSpPr>
          <p:grpSpPr bwMode="auto">
            <a:xfrm>
              <a:off x="200165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7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2" name="Group 7"/>
            <p:cNvGrpSpPr>
              <a:grpSpLocks noChangeAspect="1"/>
            </p:cNvGrpSpPr>
            <p:nvPr/>
          </p:nvGrpSpPr>
          <p:grpSpPr bwMode="auto">
            <a:xfrm>
              <a:off x="2346578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7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3" name="Group 7"/>
            <p:cNvGrpSpPr>
              <a:grpSpLocks noChangeAspect="1"/>
            </p:cNvGrpSpPr>
            <p:nvPr/>
          </p:nvGrpSpPr>
          <p:grpSpPr bwMode="auto">
            <a:xfrm>
              <a:off x="269149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7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4" name="Group 7"/>
            <p:cNvGrpSpPr>
              <a:grpSpLocks noChangeAspect="1"/>
            </p:cNvGrpSpPr>
            <p:nvPr/>
          </p:nvGrpSpPr>
          <p:grpSpPr bwMode="auto">
            <a:xfrm>
              <a:off x="303641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7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7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5" name="Group 7"/>
            <p:cNvGrpSpPr>
              <a:grpSpLocks noChangeAspect="1"/>
            </p:cNvGrpSpPr>
            <p:nvPr/>
          </p:nvGrpSpPr>
          <p:grpSpPr bwMode="auto">
            <a:xfrm>
              <a:off x="338133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6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6" name="Group 7"/>
            <p:cNvGrpSpPr>
              <a:grpSpLocks noChangeAspect="1"/>
            </p:cNvGrpSpPr>
            <p:nvPr/>
          </p:nvGrpSpPr>
          <p:grpSpPr bwMode="auto">
            <a:xfrm>
              <a:off x="372625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6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7" name="Group 7"/>
            <p:cNvGrpSpPr>
              <a:grpSpLocks noChangeAspect="1"/>
            </p:cNvGrpSpPr>
            <p:nvPr/>
          </p:nvGrpSpPr>
          <p:grpSpPr bwMode="auto">
            <a:xfrm>
              <a:off x="407117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6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858" name="Group 7"/>
            <p:cNvGrpSpPr>
              <a:grpSpLocks noChangeAspect="1"/>
            </p:cNvGrpSpPr>
            <p:nvPr/>
          </p:nvGrpSpPr>
          <p:grpSpPr bwMode="auto">
            <a:xfrm>
              <a:off x="441609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86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6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923" name="Retângulo 922"/>
          <p:cNvSpPr/>
          <p:nvPr/>
        </p:nvSpPr>
        <p:spPr>
          <a:xfrm>
            <a:off x="9860809" y="3360201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48AE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24" name="Retângulo 923"/>
          <p:cNvSpPr/>
          <p:nvPr/>
        </p:nvSpPr>
        <p:spPr>
          <a:xfrm>
            <a:off x="9241467" y="3850855"/>
            <a:ext cx="1934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selecionados - </a:t>
            </a:r>
            <a:b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pedido de documentação e exames médicos obrigatórios</a:t>
            </a:r>
          </a:p>
        </p:txBody>
      </p:sp>
      <p:grpSp>
        <p:nvGrpSpPr>
          <p:cNvPr id="925" name="5"/>
          <p:cNvGrpSpPr/>
          <p:nvPr/>
        </p:nvGrpSpPr>
        <p:grpSpPr>
          <a:xfrm>
            <a:off x="2330656" y="2519761"/>
            <a:ext cx="3761087" cy="594757"/>
            <a:chOff x="621980" y="2519761"/>
            <a:chExt cx="3761087" cy="594757"/>
          </a:xfrm>
          <a:solidFill>
            <a:srgbClr val="76C6C5"/>
          </a:solidFill>
        </p:grpSpPr>
        <p:grpSp>
          <p:nvGrpSpPr>
            <p:cNvPr id="926" name="Group 7"/>
            <p:cNvGrpSpPr>
              <a:grpSpLocks noChangeAspect="1"/>
            </p:cNvGrpSpPr>
            <p:nvPr/>
          </p:nvGrpSpPr>
          <p:grpSpPr bwMode="auto">
            <a:xfrm>
              <a:off x="62198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6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6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27" name="Group 7"/>
            <p:cNvGrpSpPr>
              <a:grpSpLocks noChangeAspect="1"/>
            </p:cNvGrpSpPr>
            <p:nvPr/>
          </p:nvGrpSpPr>
          <p:grpSpPr bwMode="auto">
            <a:xfrm>
              <a:off x="96690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5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28" name="Group 7"/>
            <p:cNvGrpSpPr>
              <a:grpSpLocks noChangeAspect="1"/>
            </p:cNvGrpSpPr>
            <p:nvPr/>
          </p:nvGrpSpPr>
          <p:grpSpPr bwMode="auto">
            <a:xfrm>
              <a:off x="131182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5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29" name="Group 7"/>
            <p:cNvGrpSpPr>
              <a:grpSpLocks noChangeAspect="1"/>
            </p:cNvGrpSpPr>
            <p:nvPr/>
          </p:nvGrpSpPr>
          <p:grpSpPr bwMode="auto">
            <a:xfrm>
              <a:off x="165673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5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0" name="Group 7"/>
            <p:cNvGrpSpPr>
              <a:grpSpLocks noChangeAspect="1"/>
            </p:cNvGrpSpPr>
            <p:nvPr/>
          </p:nvGrpSpPr>
          <p:grpSpPr bwMode="auto">
            <a:xfrm>
              <a:off x="200165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5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1" name="Group 7"/>
            <p:cNvGrpSpPr>
              <a:grpSpLocks noChangeAspect="1"/>
            </p:cNvGrpSpPr>
            <p:nvPr/>
          </p:nvGrpSpPr>
          <p:grpSpPr bwMode="auto">
            <a:xfrm>
              <a:off x="2346578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5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2" name="Group 7"/>
            <p:cNvGrpSpPr>
              <a:grpSpLocks noChangeAspect="1"/>
            </p:cNvGrpSpPr>
            <p:nvPr/>
          </p:nvGrpSpPr>
          <p:grpSpPr bwMode="auto">
            <a:xfrm>
              <a:off x="269149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4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3" name="Group 7"/>
            <p:cNvGrpSpPr>
              <a:grpSpLocks noChangeAspect="1"/>
            </p:cNvGrpSpPr>
            <p:nvPr/>
          </p:nvGrpSpPr>
          <p:grpSpPr bwMode="auto">
            <a:xfrm>
              <a:off x="303641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4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4" name="Group 7"/>
            <p:cNvGrpSpPr>
              <a:grpSpLocks noChangeAspect="1"/>
            </p:cNvGrpSpPr>
            <p:nvPr/>
          </p:nvGrpSpPr>
          <p:grpSpPr bwMode="auto">
            <a:xfrm>
              <a:off x="338133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4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5" name="Group 7"/>
            <p:cNvGrpSpPr>
              <a:grpSpLocks noChangeAspect="1"/>
            </p:cNvGrpSpPr>
            <p:nvPr/>
          </p:nvGrpSpPr>
          <p:grpSpPr bwMode="auto">
            <a:xfrm>
              <a:off x="372625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4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36" name="Group 7"/>
            <p:cNvGrpSpPr>
              <a:grpSpLocks noChangeAspect="1"/>
            </p:cNvGrpSpPr>
            <p:nvPr/>
          </p:nvGrpSpPr>
          <p:grpSpPr bwMode="auto">
            <a:xfrm>
              <a:off x="4071176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4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sp>
        <p:nvSpPr>
          <p:cNvPr id="962" name="Retângulo 961"/>
          <p:cNvSpPr/>
          <p:nvPr/>
        </p:nvSpPr>
        <p:spPr>
          <a:xfrm>
            <a:off x="9831955" y="4873200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963" name="Retângulo 962"/>
          <p:cNvSpPr/>
          <p:nvPr/>
        </p:nvSpPr>
        <p:spPr>
          <a:xfrm>
            <a:off x="9430152" y="5414654"/>
            <a:ext cx="155716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6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apareceram para começar o processo</a:t>
            </a:r>
            <a:endParaRPr lang="pt-BR" sz="1600" dirty="0">
              <a:solidFill>
                <a:srgbClr val="1098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4" name="6"/>
          <p:cNvGrpSpPr/>
          <p:nvPr/>
        </p:nvGrpSpPr>
        <p:grpSpPr>
          <a:xfrm>
            <a:off x="2330656" y="2514233"/>
            <a:ext cx="2726328" cy="594757"/>
            <a:chOff x="621980" y="2519761"/>
            <a:chExt cx="2726328" cy="594757"/>
          </a:xfrm>
          <a:solidFill>
            <a:srgbClr val="109897"/>
          </a:solidFill>
        </p:grpSpPr>
        <p:grpSp>
          <p:nvGrpSpPr>
            <p:cNvPr id="965" name="Group 7"/>
            <p:cNvGrpSpPr>
              <a:grpSpLocks noChangeAspect="1"/>
            </p:cNvGrpSpPr>
            <p:nvPr/>
          </p:nvGrpSpPr>
          <p:grpSpPr bwMode="auto">
            <a:xfrm>
              <a:off x="62198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9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66" name="Group 7"/>
            <p:cNvGrpSpPr>
              <a:grpSpLocks noChangeAspect="1"/>
            </p:cNvGrpSpPr>
            <p:nvPr/>
          </p:nvGrpSpPr>
          <p:grpSpPr bwMode="auto">
            <a:xfrm>
              <a:off x="96690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9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67" name="Group 7"/>
            <p:cNvGrpSpPr>
              <a:grpSpLocks noChangeAspect="1"/>
            </p:cNvGrpSpPr>
            <p:nvPr/>
          </p:nvGrpSpPr>
          <p:grpSpPr bwMode="auto">
            <a:xfrm>
              <a:off x="1311820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9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68" name="Group 7"/>
            <p:cNvGrpSpPr>
              <a:grpSpLocks noChangeAspect="1"/>
            </p:cNvGrpSpPr>
            <p:nvPr/>
          </p:nvGrpSpPr>
          <p:grpSpPr bwMode="auto">
            <a:xfrm>
              <a:off x="165673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90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1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69" name="Group 7"/>
            <p:cNvGrpSpPr>
              <a:grpSpLocks noChangeAspect="1"/>
            </p:cNvGrpSpPr>
            <p:nvPr/>
          </p:nvGrpSpPr>
          <p:grpSpPr bwMode="auto">
            <a:xfrm>
              <a:off x="2001659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88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89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70" name="Group 7"/>
            <p:cNvGrpSpPr>
              <a:grpSpLocks noChangeAspect="1"/>
            </p:cNvGrpSpPr>
            <p:nvPr/>
          </p:nvGrpSpPr>
          <p:grpSpPr bwMode="auto">
            <a:xfrm>
              <a:off x="2346578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86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87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71" name="Group 7"/>
            <p:cNvGrpSpPr>
              <a:grpSpLocks noChangeAspect="1"/>
            </p:cNvGrpSpPr>
            <p:nvPr/>
          </p:nvGrpSpPr>
          <p:grpSpPr bwMode="auto">
            <a:xfrm>
              <a:off x="269149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84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85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  <p:grpSp>
          <p:nvGrpSpPr>
            <p:cNvPr id="972" name="Group 7"/>
            <p:cNvGrpSpPr>
              <a:grpSpLocks noChangeAspect="1"/>
            </p:cNvGrpSpPr>
            <p:nvPr/>
          </p:nvGrpSpPr>
          <p:grpSpPr bwMode="auto">
            <a:xfrm>
              <a:off x="3036417" y="2519761"/>
              <a:ext cx="311891" cy="594757"/>
              <a:chOff x="-16" y="1"/>
              <a:chExt cx="1601" cy="3053"/>
            </a:xfrm>
            <a:grpFill/>
          </p:grpSpPr>
          <p:sp>
            <p:nvSpPr>
              <p:cNvPr id="982" name="Freeform 8"/>
              <p:cNvSpPr>
                <a:spLocks noEditPoints="1"/>
              </p:cNvSpPr>
              <p:nvPr/>
            </p:nvSpPr>
            <p:spPr bwMode="auto">
              <a:xfrm>
                <a:off x="495" y="1"/>
                <a:ext cx="576" cy="593"/>
              </a:xfrm>
              <a:custGeom>
                <a:avLst/>
                <a:gdLst>
                  <a:gd name="T0" fmla="*/ 129 w 258"/>
                  <a:gd name="T1" fmla="*/ 257 h 257"/>
                  <a:gd name="T2" fmla="*/ 258 w 258"/>
                  <a:gd name="T3" fmla="*/ 128 h 257"/>
                  <a:gd name="T4" fmla="*/ 129 w 258"/>
                  <a:gd name="T5" fmla="*/ 0 h 257"/>
                  <a:gd name="T6" fmla="*/ 0 w 258"/>
                  <a:gd name="T7" fmla="*/ 128 h 257"/>
                  <a:gd name="T8" fmla="*/ 129 w 258"/>
                  <a:gd name="T9" fmla="*/ 257 h 257"/>
                  <a:gd name="T10" fmla="*/ 129 w 258"/>
                  <a:gd name="T11" fmla="*/ 257 h 257"/>
                  <a:gd name="T12" fmla="*/ 129 w 258"/>
                  <a:gd name="T13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257">
                    <a:moveTo>
                      <a:pt x="129" y="257"/>
                    </a:moveTo>
                    <a:cubicBezTo>
                      <a:pt x="201" y="257"/>
                      <a:pt x="258" y="200"/>
                      <a:pt x="258" y="128"/>
                    </a:cubicBezTo>
                    <a:cubicBezTo>
                      <a:pt x="258" y="57"/>
                      <a:pt x="201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200"/>
                      <a:pt x="58" y="257"/>
                      <a:pt x="129" y="257"/>
                    </a:cubicBezTo>
                    <a:close/>
                    <a:moveTo>
                      <a:pt x="129" y="257"/>
                    </a:moveTo>
                    <a:cubicBezTo>
                      <a:pt x="129" y="257"/>
                      <a:pt x="129" y="257"/>
                      <a:pt x="129" y="2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83" name="Freeform 9"/>
              <p:cNvSpPr>
                <a:spLocks noEditPoints="1"/>
              </p:cNvSpPr>
              <p:nvPr/>
            </p:nvSpPr>
            <p:spPr bwMode="auto">
              <a:xfrm>
                <a:off x="-16" y="657"/>
                <a:ext cx="1601" cy="2397"/>
              </a:xfrm>
              <a:custGeom>
                <a:avLst/>
                <a:gdLst>
                  <a:gd name="T0" fmla="*/ 704 w 717"/>
                  <a:gd name="T1" fmla="*/ 434 h 1038"/>
                  <a:gd name="T2" fmla="*/ 520 w 717"/>
                  <a:gd name="T3" fmla="*/ 31 h 1038"/>
                  <a:gd name="T4" fmla="*/ 465 w 717"/>
                  <a:gd name="T5" fmla="*/ 0 h 1038"/>
                  <a:gd name="T6" fmla="*/ 252 w 717"/>
                  <a:gd name="T7" fmla="*/ 0 h 1038"/>
                  <a:gd name="T8" fmla="*/ 197 w 717"/>
                  <a:gd name="T9" fmla="*/ 31 h 1038"/>
                  <a:gd name="T10" fmla="*/ 13 w 717"/>
                  <a:gd name="T11" fmla="*/ 434 h 1038"/>
                  <a:gd name="T12" fmla="*/ 40 w 717"/>
                  <a:gd name="T13" fmla="*/ 507 h 1038"/>
                  <a:gd name="T14" fmla="*/ 63 w 717"/>
                  <a:gd name="T15" fmla="*/ 512 h 1038"/>
                  <a:gd name="T16" fmla="*/ 113 w 717"/>
                  <a:gd name="T17" fmla="*/ 480 h 1038"/>
                  <a:gd name="T18" fmla="*/ 202 w 717"/>
                  <a:gd name="T19" fmla="*/ 285 h 1038"/>
                  <a:gd name="T20" fmla="*/ 202 w 717"/>
                  <a:gd name="T21" fmla="*/ 495 h 1038"/>
                  <a:gd name="T22" fmla="*/ 202 w 717"/>
                  <a:gd name="T23" fmla="*/ 496 h 1038"/>
                  <a:gd name="T24" fmla="*/ 202 w 717"/>
                  <a:gd name="T25" fmla="*/ 972 h 1038"/>
                  <a:gd name="T26" fmla="*/ 268 w 717"/>
                  <a:gd name="T27" fmla="*/ 1038 h 1038"/>
                  <a:gd name="T28" fmla="*/ 334 w 717"/>
                  <a:gd name="T29" fmla="*/ 972 h 1038"/>
                  <a:gd name="T30" fmla="*/ 334 w 717"/>
                  <a:gd name="T31" fmla="*/ 577 h 1038"/>
                  <a:gd name="T32" fmla="*/ 382 w 717"/>
                  <a:gd name="T33" fmla="*/ 577 h 1038"/>
                  <a:gd name="T34" fmla="*/ 382 w 717"/>
                  <a:gd name="T35" fmla="*/ 972 h 1038"/>
                  <a:gd name="T36" fmla="*/ 449 w 717"/>
                  <a:gd name="T37" fmla="*/ 1038 h 1038"/>
                  <a:gd name="T38" fmla="*/ 515 w 717"/>
                  <a:gd name="T39" fmla="*/ 972 h 1038"/>
                  <a:gd name="T40" fmla="*/ 515 w 717"/>
                  <a:gd name="T41" fmla="*/ 496 h 1038"/>
                  <a:gd name="T42" fmla="*/ 515 w 717"/>
                  <a:gd name="T43" fmla="*/ 495 h 1038"/>
                  <a:gd name="T44" fmla="*/ 515 w 717"/>
                  <a:gd name="T45" fmla="*/ 285 h 1038"/>
                  <a:gd name="T46" fmla="*/ 604 w 717"/>
                  <a:gd name="T47" fmla="*/ 480 h 1038"/>
                  <a:gd name="T48" fmla="*/ 654 w 717"/>
                  <a:gd name="T49" fmla="*/ 512 h 1038"/>
                  <a:gd name="T50" fmla="*/ 677 w 717"/>
                  <a:gd name="T51" fmla="*/ 507 h 1038"/>
                  <a:gd name="T52" fmla="*/ 704 w 717"/>
                  <a:gd name="T53" fmla="*/ 434 h 1038"/>
                  <a:gd name="T54" fmla="*/ 704 w 717"/>
                  <a:gd name="T55" fmla="*/ 434 h 1038"/>
                  <a:gd name="T56" fmla="*/ 704 w 717"/>
                  <a:gd name="T57" fmla="*/ 434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17" h="1038">
                    <a:moveTo>
                      <a:pt x="704" y="434"/>
                    </a:moveTo>
                    <a:cubicBezTo>
                      <a:pt x="520" y="31"/>
                      <a:pt x="520" y="31"/>
                      <a:pt x="520" y="31"/>
                    </a:cubicBezTo>
                    <a:cubicBezTo>
                      <a:pt x="510" y="9"/>
                      <a:pt x="487" y="0"/>
                      <a:pt x="465" y="0"/>
                    </a:cubicBezTo>
                    <a:cubicBezTo>
                      <a:pt x="385" y="0"/>
                      <a:pt x="339" y="0"/>
                      <a:pt x="252" y="0"/>
                    </a:cubicBezTo>
                    <a:cubicBezTo>
                      <a:pt x="229" y="0"/>
                      <a:pt x="207" y="9"/>
                      <a:pt x="197" y="31"/>
                    </a:cubicBezTo>
                    <a:cubicBezTo>
                      <a:pt x="13" y="434"/>
                      <a:pt x="13" y="434"/>
                      <a:pt x="13" y="434"/>
                    </a:cubicBezTo>
                    <a:cubicBezTo>
                      <a:pt x="0" y="462"/>
                      <a:pt x="12" y="495"/>
                      <a:pt x="40" y="507"/>
                    </a:cubicBezTo>
                    <a:cubicBezTo>
                      <a:pt x="47" y="511"/>
                      <a:pt x="55" y="512"/>
                      <a:pt x="63" y="512"/>
                    </a:cubicBezTo>
                    <a:cubicBezTo>
                      <a:pt x="84" y="512"/>
                      <a:pt x="104" y="500"/>
                      <a:pt x="113" y="480"/>
                    </a:cubicBezTo>
                    <a:cubicBezTo>
                      <a:pt x="202" y="285"/>
                      <a:pt x="202" y="285"/>
                      <a:pt x="202" y="285"/>
                    </a:cubicBezTo>
                    <a:cubicBezTo>
                      <a:pt x="202" y="495"/>
                      <a:pt x="202" y="495"/>
                      <a:pt x="202" y="495"/>
                    </a:cubicBezTo>
                    <a:cubicBezTo>
                      <a:pt x="202" y="495"/>
                      <a:pt x="202" y="496"/>
                      <a:pt x="202" y="496"/>
                    </a:cubicBezTo>
                    <a:cubicBezTo>
                      <a:pt x="202" y="972"/>
                      <a:pt x="202" y="972"/>
                      <a:pt x="202" y="972"/>
                    </a:cubicBezTo>
                    <a:cubicBezTo>
                      <a:pt x="202" y="1008"/>
                      <a:pt x="231" y="1038"/>
                      <a:pt x="268" y="1038"/>
                    </a:cubicBezTo>
                    <a:cubicBezTo>
                      <a:pt x="304" y="1038"/>
                      <a:pt x="334" y="1008"/>
                      <a:pt x="334" y="972"/>
                    </a:cubicBezTo>
                    <a:cubicBezTo>
                      <a:pt x="334" y="577"/>
                      <a:pt x="334" y="577"/>
                      <a:pt x="334" y="577"/>
                    </a:cubicBezTo>
                    <a:cubicBezTo>
                      <a:pt x="382" y="577"/>
                      <a:pt x="382" y="577"/>
                      <a:pt x="382" y="577"/>
                    </a:cubicBezTo>
                    <a:cubicBezTo>
                      <a:pt x="382" y="972"/>
                      <a:pt x="382" y="972"/>
                      <a:pt x="382" y="972"/>
                    </a:cubicBezTo>
                    <a:cubicBezTo>
                      <a:pt x="382" y="1008"/>
                      <a:pt x="412" y="1038"/>
                      <a:pt x="449" y="1038"/>
                    </a:cubicBezTo>
                    <a:cubicBezTo>
                      <a:pt x="485" y="1038"/>
                      <a:pt x="515" y="1008"/>
                      <a:pt x="515" y="972"/>
                    </a:cubicBezTo>
                    <a:cubicBezTo>
                      <a:pt x="515" y="496"/>
                      <a:pt x="515" y="496"/>
                      <a:pt x="515" y="496"/>
                    </a:cubicBezTo>
                    <a:cubicBezTo>
                      <a:pt x="515" y="496"/>
                      <a:pt x="515" y="495"/>
                      <a:pt x="515" y="495"/>
                    </a:cubicBezTo>
                    <a:cubicBezTo>
                      <a:pt x="515" y="285"/>
                      <a:pt x="515" y="285"/>
                      <a:pt x="515" y="285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13" y="500"/>
                      <a:pt x="633" y="512"/>
                      <a:pt x="654" y="512"/>
                    </a:cubicBezTo>
                    <a:cubicBezTo>
                      <a:pt x="661" y="512"/>
                      <a:pt x="669" y="511"/>
                      <a:pt x="677" y="507"/>
                    </a:cubicBezTo>
                    <a:cubicBezTo>
                      <a:pt x="704" y="495"/>
                      <a:pt x="717" y="462"/>
                      <a:pt x="704" y="434"/>
                    </a:cubicBezTo>
                    <a:close/>
                    <a:moveTo>
                      <a:pt x="704" y="434"/>
                    </a:moveTo>
                    <a:cubicBezTo>
                      <a:pt x="704" y="434"/>
                      <a:pt x="704" y="434"/>
                      <a:pt x="704" y="4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  <p:grpSp>
        <p:nvGrpSpPr>
          <p:cNvPr id="564" name="Agrupar 563">
            <a:extLst>
              <a:ext uri="{FF2B5EF4-FFF2-40B4-BE49-F238E27FC236}">
                <a16:creationId xmlns="" xmlns:a16="http://schemas.microsoft.com/office/drawing/2014/main" id="{811EBF9B-E9E7-4B0C-9AAF-DF2EE4B081B3}"/>
              </a:ext>
            </a:extLst>
          </p:cNvPr>
          <p:cNvGrpSpPr/>
          <p:nvPr/>
        </p:nvGrpSpPr>
        <p:grpSpPr>
          <a:xfrm>
            <a:off x="8783593" y="236800"/>
            <a:ext cx="2347700" cy="2256259"/>
            <a:chOff x="514369" y="1777241"/>
            <a:chExt cx="1940248" cy="2051145"/>
          </a:xfrm>
        </p:grpSpPr>
        <p:pic>
          <p:nvPicPr>
            <p:cNvPr id="565" name="Imagem 564">
              <a:extLst>
                <a:ext uri="{FF2B5EF4-FFF2-40B4-BE49-F238E27FC236}">
                  <a16:creationId xmlns="" xmlns:a16="http://schemas.microsoft.com/office/drawing/2014/main" id="{CA31C941-31F5-4ED6-BB98-343A7FC11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5" b="49657"/>
            <a:stretch/>
          </p:blipFill>
          <p:spPr>
            <a:xfrm>
              <a:off x="514369" y="1777241"/>
              <a:ext cx="1940248" cy="2051145"/>
            </a:xfrm>
            <a:prstGeom prst="rect">
              <a:avLst/>
            </a:prstGeom>
          </p:spPr>
        </p:pic>
        <p:sp>
          <p:nvSpPr>
            <p:cNvPr id="566" name="Retângulo 565">
              <a:extLst>
                <a:ext uri="{FF2B5EF4-FFF2-40B4-BE49-F238E27FC236}">
                  <a16:creationId xmlns="" xmlns:a16="http://schemas.microsoft.com/office/drawing/2014/main" id="{C77C830C-F039-494D-AE5C-326C3F930E41}"/>
                </a:ext>
              </a:extLst>
            </p:cNvPr>
            <p:cNvSpPr/>
            <p:nvPr/>
          </p:nvSpPr>
          <p:spPr>
            <a:xfrm>
              <a:off x="529700" y="2316742"/>
              <a:ext cx="1751947" cy="686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Lançamento da Escola Minuto Seguros: </a:t>
              </a:r>
              <a:r>
                <a:rPr lang="pt-BR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dificuldade para achar profissionais qualificados</a:t>
              </a:r>
            </a:p>
          </p:txBody>
        </p:sp>
      </p:grpSp>
      <p:sp>
        <p:nvSpPr>
          <p:cNvPr id="567" name="Freeform 5">
            <a:extLst>
              <a:ext uri="{FF2B5EF4-FFF2-40B4-BE49-F238E27FC236}">
                <a16:creationId xmlns="" xmlns:a16="http://schemas.microsoft.com/office/drawing/2014/main" id="{EB9C55E3-3EBC-476B-8A5A-59F941353197}"/>
              </a:ext>
            </a:extLst>
          </p:cNvPr>
          <p:cNvSpPr>
            <a:spLocks noEditPoints="1"/>
          </p:cNvSpPr>
          <p:nvPr/>
        </p:nvSpPr>
        <p:spPr bwMode="auto">
          <a:xfrm>
            <a:off x="8099674" y="1051895"/>
            <a:ext cx="509173" cy="657107"/>
          </a:xfrm>
          <a:custGeom>
            <a:avLst/>
            <a:gdLst>
              <a:gd name="T0" fmla="*/ 62 w 64"/>
              <a:gd name="T1" fmla="*/ 3 h 80"/>
              <a:gd name="T2" fmla="*/ 64 w 64"/>
              <a:gd name="T3" fmla="*/ 3 h 80"/>
              <a:gd name="T4" fmla="*/ 64 w 64"/>
              <a:gd name="T5" fmla="*/ 0 h 80"/>
              <a:gd name="T6" fmla="*/ 8 w 64"/>
              <a:gd name="T7" fmla="*/ 0 h 80"/>
              <a:gd name="T8" fmla="*/ 0 w 64"/>
              <a:gd name="T9" fmla="*/ 8 h 80"/>
              <a:gd name="T10" fmla="*/ 0 w 64"/>
              <a:gd name="T11" fmla="*/ 70 h 80"/>
              <a:gd name="T12" fmla="*/ 10 w 64"/>
              <a:gd name="T13" fmla="*/ 80 h 80"/>
              <a:gd name="T14" fmla="*/ 13 w 64"/>
              <a:gd name="T15" fmla="*/ 80 h 80"/>
              <a:gd name="T16" fmla="*/ 13 w 64"/>
              <a:gd name="T17" fmla="*/ 13 h 80"/>
              <a:gd name="T18" fmla="*/ 8 w 64"/>
              <a:gd name="T19" fmla="*/ 13 h 80"/>
              <a:gd name="T20" fmla="*/ 3 w 64"/>
              <a:gd name="T21" fmla="*/ 8 h 80"/>
              <a:gd name="T22" fmla="*/ 8 w 64"/>
              <a:gd name="T23" fmla="*/ 3 h 80"/>
              <a:gd name="T24" fmla="*/ 56 w 64"/>
              <a:gd name="T25" fmla="*/ 3 h 80"/>
              <a:gd name="T26" fmla="*/ 54 w 64"/>
              <a:gd name="T27" fmla="*/ 8 h 80"/>
              <a:gd name="T28" fmla="*/ 56 w 64"/>
              <a:gd name="T29" fmla="*/ 13 h 80"/>
              <a:gd name="T30" fmla="*/ 16 w 64"/>
              <a:gd name="T31" fmla="*/ 13 h 80"/>
              <a:gd name="T32" fmla="*/ 16 w 64"/>
              <a:gd name="T33" fmla="*/ 80 h 80"/>
              <a:gd name="T34" fmla="*/ 64 w 64"/>
              <a:gd name="T35" fmla="*/ 80 h 80"/>
              <a:gd name="T36" fmla="*/ 64 w 64"/>
              <a:gd name="T37" fmla="*/ 13 h 80"/>
              <a:gd name="T38" fmla="*/ 62 w 64"/>
              <a:gd name="T39" fmla="*/ 13 h 80"/>
              <a:gd name="T40" fmla="*/ 58 w 64"/>
              <a:gd name="T41" fmla="*/ 8 h 80"/>
              <a:gd name="T42" fmla="*/ 62 w 64"/>
              <a:gd name="T43" fmla="*/ 3 h 80"/>
              <a:gd name="T44" fmla="*/ 62 w 64"/>
              <a:gd name="T45" fmla="*/ 3 h 80"/>
              <a:gd name="T46" fmla="*/ 62 w 64"/>
              <a:gd name="T47" fmla="*/ 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4" h="80">
                <a:moveTo>
                  <a:pt x="62" y="3"/>
                </a:moveTo>
                <a:cubicBezTo>
                  <a:pt x="64" y="3"/>
                  <a:pt x="64" y="3"/>
                  <a:pt x="64" y="3"/>
                </a:cubicBezTo>
                <a:cubicBezTo>
                  <a:pt x="64" y="0"/>
                  <a:pt x="64" y="0"/>
                  <a:pt x="64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6"/>
                  <a:pt x="4" y="80"/>
                  <a:pt x="10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13" y="13"/>
                  <a:pt x="13" y="13"/>
                  <a:pt x="13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5" y="13"/>
                  <a:pt x="3" y="11"/>
                  <a:pt x="3" y="8"/>
                </a:cubicBezTo>
                <a:cubicBezTo>
                  <a:pt x="3" y="5"/>
                  <a:pt x="5" y="3"/>
                  <a:pt x="8" y="3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3"/>
                  <a:pt x="54" y="5"/>
                  <a:pt x="54" y="8"/>
                </a:cubicBezTo>
                <a:cubicBezTo>
                  <a:pt x="54" y="11"/>
                  <a:pt x="56" y="13"/>
                  <a:pt x="5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80"/>
                  <a:pt x="16" y="80"/>
                  <a:pt x="16" y="80"/>
                </a:cubicBezTo>
                <a:cubicBezTo>
                  <a:pt x="64" y="80"/>
                  <a:pt x="64" y="80"/>
                  <a:pt x="64" y="80"/>
                </a:cubicBezTo>
                <a:cubicBezTo>
                  <a:pt x="64" y="13"/>
                  <a:pt x="64" y="13"/>
                  <a:pt x="64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0" y="13"/>
                  <a:pt x="58" y="11"/>
                  <a:pt x="58" y="8"/>
                </a:cubicBezTo>
                <a:cubicBezTo>
                  <a:pt x="58" y="5"/>
                  <a:pt x="60" y="3"/>
                  <a:pt x="62" y="3"/>
                </a:cubicBezTo>
                <a:close/>
                <a:moveTo>
                  <a:pt x="62" y="3"/>
                </a:moveTo>
                <a:cubicBezTo>
                  <a:pt x="62" y="3"/>
                  <a:pt x="62" y="3"/>
                  <a:pt x="62" y="3"/>
                </a:cubicBezTo>
              </a:path>
            </a:pathLst>
          </a:custGeom>
          <a:solidFill>
            <a:srgbClr val="1098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8" name="Retângulo 15">
            <a:extLst>
              <a:ext uri="{FF2B5EF4-FFF2-40B4-BE49-F238E27FC236}">
                <a16:creationId xmlns="" xmlns:a16="http://schemas.microsoft.com/office/drawing/2014/main" id="{EE5C1408-F810-486D-8214-192A783199B2}"/>
              </a:ext>
            </a:extLst>
          </p:cNvPr>
          <p:cNvSpPr/>
          <p:nvPr/>
        </p:nvSpPr>
        <p:spPr>
          <a:xfrm flipH="1" flipV="1">
            <a:off x="5312999" y="1643909"/>
            <a:ext cx="1368452" cy="817141"/>
          </a:xfrm>
          <a:custGeom>
            <a:avLst/>
            <a:gdLst>
              <a:gd name="connsiteX0" fmla="*/ 0 w 2808312"/>
              <a:gd name="connsiteY0" fmla="*/ 0 h 1183065"/>
              <a:gd name="connsiteX1" fmla="*/ 2808312 w 2808312"/>
              <a:gd name="connsiteY1" fmla="*/ 0 h 1183065"/>
              <a:gd name="connsiteX2" fmla="*/ 2808312 w 2808312"/>
              <a:gd name="connsiteY2" fmla="*/ 1183065 h 1183065"/>
              <a:gd name="connsiteX3" fmla="*/ 0 w 2808312"/>
              <a:gd name="connsiteY3" fmla="*/ 1183065 h 1183065"/>
              <a:gd name="connsiteX4" fmla="*/ 0 w 2808312"/>
              <a:gd name="connsiteY4" fmla="*/ 0 h 1183065"/>
              <a:gd name="connsiteX0" fmla="*/ 0 w 2808312"/>
              <a:gd name="connsiteY0" fmla="*/ 342900 h 1525965"/>
              <a:gd name="connsiteX1" fmla="*/ 1481162 w 2808312"/>
              <a:gd name="connsiteY1" fmla="*/ 0 h 1525965"/>
              <a:gd name="connsiteX2" fmla="*/ 2808312 w 2808312"/>
              <a:gd name="connsiteY2" fmla="*/ 1525965 h 1525965"/>
              <a:gd name="connsiteX3" fmla="*/ 0 w 2808312"/>
              <a:gd name="connsiteY3" fmla="*/ 1525965 h 1525965"/>
              <a:gd name="connsiteX4" fmla="*/ 0 w 2808312"/>
              <a:gd name="connsiteY4" fmla="*/ 342900 h 1525965"/>
              <a:gd name="connsiteX0" fmla="*/ 0 w 1493862"/>
              <a:gd name="connsiteY0" fmla="*/ 342900 h 1525965"/>
              <a:gd name="connsiteX1" fmla="*/ 1481162 w 1493862"/>
              <a:gd name="connsiteY1" fmla="*/ 0 h 1525965"/>
              <a:gd name="connsiteX2" fmla="*/ 1493862 w 1493862"/>
              <a:gd name="connsiteY2" fmla="*/ 605215 h 1525965"/>
              <a:gd name="connsiteX3" fmla="*/ 0 w 1493862"/>
              <a:gd name="connsiteY3" fmla="*/ 1525965 h 1525965"/>
              <a:gd name="connsiteX4" fmla="*/ 0 w 1493862"/>
              <a:gd name="connsiteY4" fmla="*/ 342900 h 1525965"/>
              <a:gd name="connsiteX0" fmla="*/ 19050 w 1512912"/>
              <a:gd name="connsiteY0" fmla="*/ 342900 h 605215"/>
              <a:gd name="connsiteX1" fmla="*/ 1500212 w 1512912"/>
              <a:gd name="connsiteY1" fmla="*/ 0 h 605215"/>
              <a:gd name="connsiteX2" fmla="*/ 1512912 w 1512912"/>
              <a:gd name="connsiteY2" fmla="*/ 605215 h 605215"/>
              <a:gd name="connsiteX3" fmla="*/ 0 w 1512912"/>
              <a:gd name="connsiteY3" fmla="*/ 554415 h 605215"/>
              <a:gd name="connsiteX4" fmla="*/ 19050 w 1512912"/>
              <a:gd name="connsiteY4" fmla="*/ 342900 h 605215"/>
              <a:gd name="connsiteX0" fmla="*/ 0 w 1493862"/>
              <a:gd name="connsiteY0" fmla="*/ 342900 h 605215"/>
              <a:gd name="connsiteX1" fmla="*/ 1481162 w 1493862"/>
              <a:gd name="connsiteY1" fmla="*/ 0 h 605215"/>
              <a:gd name="connsiteX2" fmla="*/ 1493862 w 1493862"/>
              <a:gd name="connsiteY2" fmla="*/ 605215 h 605215"/>
              <a:gd name="connsiteX3" fmla="*/ 12700 w 1493862"/>
              <a:gd name="connsiteY3" fmla="*/ 567115 h 605215"/>
              <a:gd name="connsiteX4" fmla="*/ 0 w 1493862"/>
              <a:gd name="connsiteY4" fmla="*/ 342900 h 60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862" h="605215">
                <a:moveTo>
                  <a:pt x="0" y="342900"/>
                </a:moveTo>
                <a:lnTo>
                  <a:pt x="1481162" y="0"/>
                </a:lnTo>
                <a:lnTo>
                  <a:pt x="1493862" y="605215"/>
                </a:lnTo>
                <a:lnTo>
                  <a:pt x="12700" y="567115"/>
                </a:lnTo>
                <a:lnTo>
                  <a:pt x="0" y="342900"/>
                </a:lnTo>
                <a:close/>
              </a:path>
            </a:pathLst>
          </a:cu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69" name="Agrupar 568">
            <a:extLst>
              <a:ext uri="{FF2B5EF4-FFF2-40B4-BE49-F238E27FC236}">
                <a16:creationId xmlns="" xmlns:a16="http://schemas.microsoft.com/office/drawing/2014/main" id="{D4A0F89A-D5EA-47DF-895C-824133EDC5EB}"/>
              </a:ext>
            </a:extLst>
          </p:cNvPr>
          <p:cNvGrpSpPr/>
          <p:nvPr/>
        </p:nvGrpSpPr>
        <p:grpSpPr>
          <a:xfrm>
            <a:off x="4533901" y="1200149"/>
            <a:ext cx="2148480" cy="789865"/>
            <a:chOff x="7251499" y="2572647"/>
            <a:chExt cx="1591271" cy="585013"/>
          </a:xfrm>
        </p:grpSpPr>
        <p:sp>
          <p:nvSpPr>
            <p:cNvPr id="570" name="Retângulo 569">
              <a:extLst>
                <a:ext uri="{FF2B5EF4-FFF2-40B4-BE49-F238E27FC236}">
                  <a16:creationId xmlns="" xmlns:a16="http://schemas.microsoft.com/office/drawing/2014/main" id="{3EB9CC82-8C20-4CF0-88E5-08D1F803368A}"/>
                </a:ext>
              </a:extLst>
            </p:cNvPr>
            <p:cNvSpPr/>
            <p:nvPr/>
          </p:nvSpPr>
          <p:spPr>
            <a:xfrm>
              <a:off x="7251499" y="2572647"/>
              <a:ext cx="1591271" cy="585013"/>
            </a:xfrm>
            <a:prstGeom prst="rect">
              <a:avLst/>
            </a:prstGeom>
            <a:solidFill>
              <a:srgbClr val="48AE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Retângulo 570">
              <a:extLst>
                <a:ext uri="{FF2B5EF4-FFF2-40B4-BE49-F238E27FC236}">
                  <a16:creationId xmlns="" xmlns:a16="http://schemas.microsoft.com/office/drawing/2014/main" id="{F86D9436-840B-468D-ACE2-14F8764BB2C0}"/>
                </a:ext>
              </a:extLst>
            </p:cNvPr>
            <p:cNvSpPr/>
            <p:nvPr/>
          </p:nvSpPr>
          <p:spPr>
            <a:xfrm>
              <a:off x="7277277" y="2675893"/>
              <a:ext cx="1540361" cy="448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ts val="2000"/>
                </a:lnSpc>
                <a:defRPr/>
              </a:pPr>
              <a:r>
                <a:rPr lang="pt-BR" sz="2400" b="1" kern="0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Abertura de </a:t>
              </a:r>
              <a:br>
                <a:rPr lang="pt-BR" sz="2400" b="1" kern="0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</a:br>
              <a:r>
                <a:rPr lang="pt-BR" sz="2400" b="1" kern="0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200 vagas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0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accel="20000" decel="2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50" fill="hold"/>
                                        <p:tgtEl>
                                          <p:spTgt spid="5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45" grpId="0"/>
      <p:bldP spid="746" grpId="0"/>
      <p:bldP spid="747" grpId="0"/>
      <p:bldP spid="748" grpId="0"/>
      <p:bldP spid="842" grpId="0"/>
      <p:bldP spid="843" grpId="0"/>
      <p:bldP spid="844" grpId="0"/>
      <p:bldP spid="845" grpId="0"/>
      <p:bldP spid="923" grpId="0"/>
      <p:bldP spid="924" grpId="0"/>
      <p:bldP spid="962" grpId="0"/>
      <p:bldP spid="963" grpId="0"/>
      <p:bldP spid="567" grpId="0" animBg="1"/>
      <p:bldP spid="567" grpId="1" animBg="1"/>
      <p:bldP spid="5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3"/>
            <a:ext cx="11522073" cy="720129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34975" y="515772"/>
            <a:ext cx="24067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 e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034975" y="1352572"/>
            <a:ext cx="193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Reclamações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69" y="6245081"/>
            <a:ext cx="1282143" cy="1007970"/>
          </a:xfrm>
          <a:prstGeom prst="rect">
            <a:avLst/>
          </a:prstGeom>
        </p:spPr>
      </p:pic>
      <p:grpSp>
        <p:nvGrpSpPr>
          <p:cNvPr id="12" name="Agrupar 11"/>
          <p:cNvGrpSpPr/>
          <p:nvPr/>
        </p:nvGrpSpPr>
        <p:grpSpPr>
          <a:xfrm>
            <a:off x="1485004" y="1667443"/>
            <a:ext cx="3734588" cy="2786779"/>
            <a:chOff x="2229450" y="2429925"/>
            <a:chExt cx="2550774" cy="1903407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7" t="-1499" r="4008" b="60686"/>
            <a:stretch/>
          </p:blipFill>
          <p:spPr>
            <a:xfrm>
              <a:off x="2229450" y="2429925"/>
              <a:ext cx="2550774" cy="1903407"/>
            </a:xfrm>
            <a:prstGeom prst="rect">
              <a:avLst/>
            </a:prstGeom>
          </p:spPr>
        </p:pic>
        <p:sp>
          <p:nvSpPr>
            <p:cNvPr id="14" name="Retângulo 13"/>
            <p:cNvSpPr/>
            <p:nvPr/>
          </p:nvSpPr>
          <p:spPr>
            <a:xfrm>
              <a:off x="2636136" y="3080952"/>
              <a:ext cx="1795022" cy="693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cliente é muito mais crítico e rápido para manifestar qualquer tipo de reclamação</a:t>
              </a:r>
              <a:r>
                <a:rPr lang="pt-BR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com ou sem razão, colocando em risco a reputação da empresa</a:t>
              </a:r>
            </a:p>
          </p:txBody>
        </p:sp>
      </p:grpSp>
      <p:pic>
        <p:nvPicPr>
          <p:cNvPr id="6146" name="Picture 2" descr="https://www.facebook.com/images/fb_icon_325x3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98" y="959110"/>
            <a:ext cx="616818" cy="61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ngimg.com/uploads/whatsapp/whatsapp_PNG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83" y="736674"/>
            <a:ext cx="785923" cy="80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academy.reclameaqui.com.br/arquivos/2017/02/2968549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053" y="1687708"/>
            <a:ext cx="1873568" cy="3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Agrupar 15"/>
          <p:cNvGrpSpPr/>
          <p:nvPr/>
        </p:nvGrpSpPr>
        <p:grpSpPr>
          <a:xfrm>
            <a:off x="8300212" y="1852879"/>
            <a:ext cx="2805851" cy="2357554"/>
            <a:chOff x="4632595" y="1647804"/>
            <a:chExt cx="1916434" cy="1610242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44" t="49723" r="-1179" b="4322"/>
            <a:stretch/>
          </p:blipFill>
          <p:spPr>
            <a:xfrm>
              <a:off x="4632595" y="1647804"/>
              <a:ext cx="1916434" cy="1610242"/>
            </a:xfrm>
            <a:prstGeom prst="rect">
              <a:avLst/>
            </a:prstGeom>
          </p:spPr>
        </p:pic>
        <p:sp>
          <p:nvSpPr>
            <p:cNvPr id="18" name="Retângulo 17"/>
            <p:cNvSpPr/>
            <p:nvPr/>
          </p:nvSpPr>
          <p:spPr>
            <a:xfrm>
              <a:off x="4817469" y="1925856"/>
              <a:ext cx="1538514" cy="819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2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Posta comentários no Facebook, grupos de WhatsApp, Reclame Aqui. </a:t>
              </a:r>
              <a:r>
                <a:rPr lang="pt-BR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Necessidade de acompanhamento </a:t>
              </a:r>
              <a:br>
                <a:rPr lang="pt-BR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constante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66732449-EEA8-4BAF-8853-D25E57C514FD}"/>
              </a:ext>
            </a:extLst>
          </p:cNvPr>
          <p:cNvGrpSpPr/>
          <p:nvPr/>
        </p:nvGrpSpPr>
        <p:grpSpPr>
          <a:xfrm>
            <a:off x="1" y="3817868"/>
            <a:ext cx="7114666" cy="3075522"/>
            <a:chOff x="3594101" y="3817868"/>
            <a:chExt cx="7114666" cy="3075522"/>
          </a:xfrm>
        </p:grpSpPr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F94C5218-98CB-4FC8-8B4A-A3078FE7E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59" t="27746" r="20286" b="27812"/>
            <a:stretch/>
          </p:blipFill>
          <p:spPr>
            <a:xfrm flipH="1" flipV="1">
              <a:off x="3594101" y="3817868"/>
              <a:ext cx="7114666" cy="3075522"/>
            </a:xfrm>
            <a:prstGeom prst="rect">
              <a:avLst/>
            </a:prstGeom>
          </p:spPr>
        </p:pic>
        <p:sp>
          <p:nvSpPr>
            <p:cNvPr id="24" name="Retângulo 23">
              <a:extLst>
                <a:ext uri="{FF2B5EF4-FFF2-40B4-BE49-F238E27FC236}">
                  <a16:creationId xmlns="" xmlns:a16="http://schemas.microsoft.com/office/drawing/2014/main" id="{CB9D6483-CDB7-4697-87BB-B338B62AA53D}"/>
                </a:ext>
              </a:extLst>
            </p:cNvPr>
            <p:cNvSpPr/>
            <p:nvPr/>
          </p:nvSpPr>
          <p:spPr>
            <a:xfrm>
              <a:off x="4823525" y="5295313"/>
              <a:ext cx="3688650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 Corretor de Seguros </a:t>
              </a:r>
              <a:br>
                <a:rPr lang="pt-BR" sz="2000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 um papel fundamental </a:t>
              </a:r>
              <a:b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 defesa dos interesses </a:t>
              </a:r>
              <a:b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 segurados</a:t>
              </a:r>
              <a:endPara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20000" decel="2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20000" decel="2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2000" accel="20000" decel="2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nolo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62"/>
          <a:stretch/>
        </p:blipFill>
        <p:spPr>
          <a:xfrm flipH="1">
            <a:off x="2676158" y="2543"/>
            <a:ext cx="7160574" cy="7200577"/>
          </a:xfrm>
          <a:prstGeom prst="rect">
            <a:avLst/>
          </a:prstGeom>
        </p:spPr>
      </p:pic>
      <p:grpSp>
        <p:nvGrpSpPr>
          <p:cNvPr id="20" name="porto"/>
          <p:cNvGrpSpPr/>
          <p:nvPr/>
        </p:nvGrpSpPr>
        <p:grpSpPr>
          <a:xfrm>
            <a:off x="4051899" y="3381524"/>
            <a:ext cx="954292" cy="954292"/>
            <a:chOff x="5709145" y="4966108"/>
            <a:chExt cx="1110755" cy="1110755"/>
          </a:xfrm>
        </p:grpSpPr>
        <p:sp>
          <p:nvSpPr>
            <p:cNvPr id="19" name="Elipse 18"/>
            <p:cNvSpPr/>
            <p:nvPr/>
          </p:nvSpPr>
          <p:spPr>
            <a:xfrm>
              <a:off x="5709145" y="4966108"/>
              <a:ext cx="1110755" cy="11107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30" t="76104" r="47843" b="14584"/>
            <a:stretch/>
          </p:blipFill>
          <p:spPr>
            <a:xfrm>
              <a:off x="5784592" y="5303388"/>
              <a:ext cx="959858" cy="436193"/>
            </a:xfrm>
            <a:prstGeom prst="rect">
              <a:avLst/>
            </a:prstGeom>
          </p:spPr>
        </p:pic>
      </p:grpSp>
      <p:sp>
        <p:nvSpPr>
          <p:cNvPr id="21" name="CaixaDeTexto 20"/>
          <p:cNvSpPr txBox="1"/>
          <p:nvPr/>
        </p:nvSpPr>
        <p:spPr>
          <a:xfrm>
            <a:off x="354791" y="6031141"/>
            <a:ext cx="1109794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60"/>
              </a:lnSpc>
            </a:pP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Formado em engenharia mecânica</a:t>
            </a:r>
          </a:p>
        </p:txBody>
      </p:sp>
      <p:grpSp>
        <p:nvGrpSpPr>
          <p:cNvPr id="37" name="itau"/>
          <p:cNvGrpSpPr/>
          <p:nvPr/>
        </p:nvGrpSpPr>
        <p:grpSpPr>
          <a:xfrm>
            <a:off x="5259186" y="3065793"/>
            <a:ext cx="954292" cy="954292"/>
            <a:chOff x="5551626" y="3789358"/>
            <a:chExt cx="1110755" cy="1110755"/>
          </a:xfrm>
        </p:grpSpPr>
        <p:sp>
          <p:nvSpPr>
            <p:cNvPr id="31" name="Elipse 30"/>
            <p:cNvSpPr/>
            <p:nvPr/>
          </p:nvSpPr>
          <p:spPr>
            <a:xfrm>
              <a:off x="5551626" y="3789358"/>
              <a:ext cx="1110755" cy="11107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Imagem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4" t="64887" r="35343" b="25801"/>
            <a:stretch/>
          </p:blipFill>
          <p:spPr>
            <a:xfrm>
              <a:off x="5589726" y="4142573"/>
              <a:ext cx="1011172" cy="436193"/>
            </a:xfrm>
            <a:prstGeom prst="rect">
              <a:avLst/>
            </a:prstGeom>
          </p:spPr>
        </p:pic>
      </p:grpSp>
      <p:sp>
        <p:nvSpPr>
          <p:cNvPr id="33" name="CaixaDeTexto 32"/>
          <p:cNvSpPr txBox="1"/>
          <p:nvPr/>
        </p:nvSpPr>
        <p:spPr>
          <a:xfrm>
            <a:off x="1725919" y="5558769"/>
            <a:ext cx="814992" cy="425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260"/>
              </a:lnSpc>
            </a:pP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MBA na FGV</a:t>
            </a:r>
          </a:p>
        </p:txBody>
      </p:sp>
      <p:grpSp>
        <p:nvGrpSpPr>
          <p:cNvPr id="45" name="tempo"/>
          <p:cNvGrpSpPr/>
          <p:nvPr/>
        </p:nvGrpSpPr>
        <p:grpSpPr>
          <a:xfrm>
            <a:off x="6445322" y="2871217"/>
            <a:ext cx="954292" cy="954292"/>
            <a:chOff x="6944674" y="2876934"/>
            <a:chExt cx="1110755" cy="1110755"/>
          </a:xfrm>
        </p:grpSpPr>
        <p:sp>
          <p:nvSpPr>
            <p:cNvPr id="39" name="Elipse 38"/>
            <p:cNvSpPr/>
            <p:nvPr/>
          </p:nvSpPr>
          <p:spPr>
            <a:xfrm>
              <a:off x="6944674" y="2876934"/>
              <a:ext cx="1110755" cy="11107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pic>
          <p:nvPicPr>
            <p:cNvPr id="44" name="Imagem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62" t="40127" r="28052" b="49821"/>
            <a:stretch/>
          </p:blipFill>
          <p:spPr>
            <a:xfrm>
              <a:off x="7012299" y="3230982"/>
              <a:ext cx="975504" cy="428082"/>
            </a:xfrm>
            <a:prstGeom prst="rect">
              <a:avLst/>
            </a:prstGeom>
          </p:spPr>
        </p:pic>
      </p:grpSp>
      <p:sp>
        <p:nvSpPr>
          <p:cNvPr id="41" name="CaixaDeTexto 40"/>
          <p:cNvSpPr txBox="1"/>
          <p:nvPr/>
        </p:nvSpPr>
        <p:spPr>
          <a:xfrm>
            <a:off x="2705254" y="5192060"/>
            <a:ext cx="13215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Especialização na Columbia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184741" y="4798460"/>
            <a:ext cx="7850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Diretor da Porto Seguro</a:t>
            </a:r>
          </a:p>
        </p:txBody>
      </p:sp>
      <p:grpSp>
        <p:nvGrpSpPr>
          <p:cNvPr id="58" name="minuto"/>
          <p:cNvGrpSpPr/>
          <p:nvPr/>
        </p:nvGrpSpPr>
        <p:grpSpPr>
          <a:xfrm>
            <a:off x="7396793" y="2425144"/>
            <a:ext cx="1464956" cy="1265977"/>
            <a:chOff x="9452214" y="2670979"/>
            <a:chExt cx="1705147" cy="1473542"/>
          </a:xfrm>
        </p:grpSpPr>
        <p:sp>
          <p:nvSpPr>
            <p:cNvPr id="55" name="Elipse 54"/>
            <p:cNvSpPr/>
            <p:nvPr/>
          </p:nvSpPr>
          <p:spPr>
            <a:xfrm>
              <a:off x="9683819" y="2670979"/>
              <a:ext cx="1473542" cy="1473542"/>
            </a:xfrm>
            <a:prstGeom prst="ellipse">
              <a:avLst/>
            </a:prstGeom>
            <a:solidFill>
              <a:srgbClr val="10959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pic>
          <p:nvPicPr>
            <p:cNvPr id="57" name="Imagem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2214" y="3075999"/>
              <a:ext cx="1600039" cy="669249"/>
            </a:xfrm>
            <a:prstGeom prst="rect">
              <a:avLst/>
            </a:prstGeom>
          </p:spPr>
        </p:pic>
      </p:grpSp>
      <p:sp>
        <p:nvSpPr>
          <p:cNvPr id="59" name="CaixaDeTexto 58"/>
          <p:cNvSpPr txBox="1"/>
          <p:nvPr/>
        </p:nvSpPr>
        <p:spPr>
          <a:xfrm>
            <a:off x="5248985" y="4567627"/>
            <a:ext cx="111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da Itaú Seguros</a:t>
            </a:r>
          </a:p>
        </p:txBody>
      </p:sp>
      <p:grpSp>
        <p:nvGrpSpPr>
          <p:cNvPr id="62" name="sincor"/>
          <p:cNvGrpSpPr/>
          <p:nvPr/>
        </p:nvGrpSpPr>
        <p:grpSpPr>
          <a:xfrm>
            <a:off x="9002700" y="2737363"/>
            <a:ext cx="920105" cy="920105"/>
            <a:chOff x="9683819" y="2670979"/>
            <a:chExt cx="1473542" cy="1473542"/>
          </a:xfrm>
        </p:grpSpPr>
        <p:sp>
          <p:nvSpPr>
            <p:cNvPr id="63" name="Elipse 62"/>
            <p:cNvSpPr/>
            <p:nvPr/>
          </p:nvSpPr>
          <p:spPr>
            <a:xfrm>
              <a:off x="9683819" y="2670979"/>
              <a:ext cx="1473542" cy="14735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7" r="20307"/>
            <a:stretch/>
          </p:blipFill>
          <p:spPr>
            <a:xfrm>
              <a:off x="9813712" y="3260656"/>
              <a:ext cx="1234180" cy="366616"/>
            </a:xfrm>
            <a:prstGeom prst="rect">
              <a:avLst/>
            </a:prstGeom>
          </p:spPr>
        </p:pic>
      </p:grpSp>
      <p:sp>
        <p:nvSpPr>
          <p:cNvPr id="88" name="CaixaDeTexto 87"/>
          <p:cNvSpPr txBox="1"/>
          <p:nvPr/>
        </p:nvSpPr>
        <p:spPr>
          <a:xfrm>
            <a:off x="6491798" y="4275256"/>
            <a:ext cx="102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Membro do Conselho da Tempo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7526361" y="4170482"/>
            <a:ext cx="136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e fundador da Minuto Seguros</a:t>
            </a:r>
          </a:p>
        </p:txBody>
      </p:sp>
      <p:sp>
        <p:nvSpPr>
          <p:cNvPr id="5" name="Forma livre 4"/>
          <p:cNvSpPr/>
          <p:nvPr/>
        </p:nvSpPr>
        <p:spPr>
          <a:xfrm>
            <a:off x="860042" y="3948726"/>
            <a:ext cx="9835771" cy="1913474"/>
          </a:xfrm>
          <a:custGeom>
            <a:avLst/>
            <a:gdLst>
              <a:gd name="connsiteX0" fmla="*/ 0 w 9461500"/>
              <a:gd name="connsiteY0" fmla="*/ 1840663 h 1840663"/>
              <a:gd name="connsiteX1" fmla="*/ 9461500 w 9461500"/>
              <a:gd name="connsiteY1" fmla="*/ 11863 h 184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61500" h="1840663">
                <a:moveTo>
                  <a:pt x="0" y="1840663"/>
                </a:moveTo>
                <a:cubicBezTo>
                  <a:pt x="2583391" y="860646"/>
                  <a:pt x="5166783" y="-119370"/>
                  <a:pt x="9461500" y="11863"/>
                </a:cubicBezTo>
              </a:path>
            </a:pathLst>
          </a:custGeom>
          <a:noFill/>
          <a:ln w="9525">
            <a:solidFill>
              <a:srgbClr val="866BA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822001" y="640887"/>
            <a:ext cx="2139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spc="-214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quem</a:t>
            </a:r>
            <a:endParaRPr lang="pt-BR" sz="6000" b="1" spc="-214" dirty="0">
              <a:solidFill>
                <a:srgbClr val="398C88"/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CaixaDeTexto 73"/>
          <p:cNvSpPr txBox="1"/>
          <p:nvPr/>
        </p:nvSpPr>
        <p:spPr>
          <a:xfrm>
            <a:off x="1074518" y="1928013"/>
            <a:ext cx="1797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spc="-214" dirty="0">
                <a:solidFill>
                  <a:srgbClr val="866BA7"/>
                </a:solidFill>
                <a:latin typeface="Arial Black" panose="020B0A04020102020204" pitchFamily="34" charset="0"/>
              </a:rPr>
              <a:t>EU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79043" y="1312544"/>
            <a:ext cx="24882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b="1" spc="-214" dirty="0">
                <a:solidFill>
                  <a:srgbClr val="398C88"/>
                </a:solidFill>
                <a:latin typeface="Arial Black" panose="020B0A04020102020204" pitchFamily="34" charset="0"/>
              </a:rPr>
              <a:t> SOU </a:t>
            </a:r>
            <a:endParaRPr lang="pt-BR" sz="5400" dirty="0">
              <a:solidFill>
                <a:srgbClr val="398C88"/>
              </a:solidFill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8778616" y="4094282"/>
            <a:ext cx="12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</a:t>
            </a:r>
            <a:b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Tecnologia </a:t>
            </a:r>
            <a:b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SINCOR-SP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9996292" y="4128883"/>
            <a:ext cx="1279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Membro do Conselho de Administração do Hospital Israelita Albert Einstein</a:t>
            </a:r>
          </a:p>
        </p:txBody>
      </p:sp>
      <p:sp>
        <p:nvSpPr>
          <p:cNvPr id="29" name="Elipse 28"/>
          <p:cNvSpPr/>
          <p:nvPr/>
        </p:nvSpPr>
        <p:spPr>
          <a:xfrm>
            <a:off x="811481" y="5759172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2028770" y="5269235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lipse 42"/>
          <p:cNvSpPr/>
          <p:nvPr/>
        </p:nvSpPr>
        <p:spPr>
          <a:xfrm>
            <a:off x="3246059" y="4863629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4427543" y="4510886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5680637" y="4206114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Elipse 89"/>
          <p:cNvSpPr/>
          <p:nvPr/>
        </p:nvSpPr>
        <p:spPr>
          <a:xfrm>
            <a:off x="6897926" y="4007690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Elipse 85"/>
          <p:cNvSpPr/>
          <p:nvPr/>
        </p:nvSpPr>
        <p:spPr>
          <a:xfrm>
            <a:off x="8115215" y="3886026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Elipse 70"/>
          <p:cNvSpPr/>
          <p:nvPr/>
        </p:nvSpPr>
        <p:spPr>
          <a:xfrm>
            <a:off x="9332504" y="3838401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10549795" y="3857451"/>
            <a:ext cx="215736" cy="215736"/>
          </a:xfrm>
          <a:prstGeom prst="ellipse">
            <a:avLst/>
          </a:prstGeom>
          <a:solidFill>
            <a:srgbClr val="866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4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fgv"/>
          <p:cNvGrpSpPr/>
          <p:nvPr/>
        </p:nvGrpSpPr>
        <p:grpSpPr>
          <a:xfrm>
            <a:off x="1639875" y="4194688"/>
            <a:ext cx="920105" cy="920105"/>
            <a:chOff x="1639875" y="4194688"/>
            <a:chExt cx="920105" cy="920105"/>
          </a:xfrm>
        </p:grpSpPr>
        <p:sp>
          <p:nvSpPr>
            <p:cNvPr id="77" name="Elipse 76"/>
            <p:cNvSpPr/>
            <p:nvPr/>
          </p:nvSpPr>
          <p:spPr>
            <a:xfrm>
              <a:off x="1639875" y="4194688"/>
              <a:ext cx="920105" cy="9201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pic>
          <p:nvPicPr>
            <p:cNvPr id="1026" name="Picture 2" descr="http://portal.fgv.br/sites/default/themes/portalfgv/logo-pt-br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296" y="4546887"/>
              <a:ext cx="771932" cy="248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columbia"/>
          <p:cNvGrpSpPr/>
          <p:nvPr/>
        </p:nvGrpSpPr>
        <p:grpSpPr>
          <a:xfrm>
            <a:off x="2868600" y="3775588"/>
            <a:ext cx="920105" cy="920105"/>
            <a:chOff x="2868600" y="3775588"/>
            <a:chExt cx="920105" cy="920105"/>
          </a:xfrm>
        </p:grpSpPr>
        <p:sp>
          <p:nvSpPr>
            <p:cNvPr id="78" name="Elipse 77"/>
            <p:cNvSpPr/>
            <p:nvPr/>
          </p:nvSpPr>
          <p:spPr>
            <a:xfrm>
              <a:off x="2868600" y="3775588"/>
              <a:ext cx="920105" cy="9201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pic>
          <p:nvPicPr>
            <p:cNvPr id="1028" name="Picture 4" descr="Resultado de imagem para columbia university logo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1" t="7741" r="7741" b="7741"/>
            <a:stretch/>
          </p:blipFill>
          <p:spPr bwMode="auto">
            <a:xfrm>
              <a:off x="3017195" y="3912755"/>
              <a:ext cx="622473" cy="634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albert"/>
          <p:cNvGrpSpPr/>
          <p:nvPr/>
        </p:nvGrpSpPr>
        <p:grpSpPr>
          <a:xfrm>
            <a:off x="10193325" y="2794513"/>
            <a:ext cx="920105" cy="920105"/>
            <a:chOff x="10193325" y="2794513"/>
            <a:chExt cx="920105" cy="920105"/>
          </a:xfrm>
        </p:grpSpPr>
        <p:sp>
          <p:nvSpPr>
            <p:cNvPr id="87" name="Elipse 86"/>
            <p:cNvSpPr/>
            <p:nvPr/>
          </p:nvSpPr>
          <p:spPr>
            <a:xfrm>
              <a:off x="10193325" y="2794513"/>
              <a:ext cx="920105" cy="9201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pic>
          <p:nvPicPr>
            <p:cNvPr id="1032" name="Picture 8" descr="https://thumb.lovemondays.com.br/image/a6ac1f7244cd42f5bec7e4d903df97e5/logos/8551ab/hospital-albert-einstein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42" b="29819"/>
            <a:stretch/>
          </p:blipFill>
          <p:spPr bwMode="auto">
            <a:xfrm>
              <a:off x="10263434" y="3045785"/>
              <a:ext cx="799840" cy="391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engenharia"/>
          <p:cNvGrpSpPr/>
          <p:nvPr/>
        </p:nvGrpSpPr>
        <p:grpSpPr>
          <a:xfrm>
            <a:off x="449250" y="4709038"/>
            <a:ext cx="920105" cy="920105"/>
            <a:chOff x="449250" y="4709038"/>
            <a:chExt cx="920105" cy="920105"/>
          </a:xfrm>
        </p:grpSpPr>
        <p:sp>
          <p:nvSpPr>
            <p:cNvPr id="76" name="Elipse 75"/>
            <p:cNvSpPr/>
            <p:nvPr/>
          </p:nvSpPr>
          <p:spPr>
            <a:xfrm>
              <a:off x="449250" y="4709038"/>
              <a:ext cx="920105" cy="9201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46"/>
            </a:p>
          </p:txBody>
        </p:sp>
        <p:grpSp>
          <p:nvGrpSpPr>
            <p:cNvPr id="9" name="Group 11"/>
            <p:cNvGrpSpPr>
              <a:grpSpLocks noChangeAspect="1"/>
            </p:cNvGrpSpPr>
            <p:nvPr/>
          </p:nvGrpSpPr>
          <p:grpSpPr bwMode="auto">
            <a:xfrm>
              <a:off x="631996" y="4932945"/>
              <a:ext cx="506986" cy="501915"/>
              <a:chOff x="-4" y="2"/>
              <a:chExt cx="200" cy="198"/>
            </a:xfrm>
            <a:solidFill>
              <a:srgbClr val="109897"/>
            </a:solidFill>
          </p:grpSpPr>
          <p:sp>
            <p:nvSpPr>
              <p:cNvPr id="11" name="Freeform 12"/>
              <p:cNvSpPr>
                <a:spLocks noEditPoints="1"/>
              </p:cNvSpPr>
              <p:nvPr/>
            </p:nvSpPr>
            <p:spPr bwMode="auto">
              <a:xfrm>
                <a:off x="109" y="2"/>
                <a:ext cx="87" cy="91"/>
              </a:xfrm>
              <a:custGeom>
                <a:avLst/>
                <a:gdLst>
                  <a:gd name="T0" fmla="*/ 8 w 38"/>
                  <a:gd name="T1" fmla="*/ 38 h 38"/>
                  <a:gd name="T2" fmla="*/ 14 w 38"/>
                  <a:gd name="T3" fmla="*/ 37 h 38"/>
                  <a:gd name="T4" fmla="*/ 38 w 38"/>
                  <a:gd name="T5" fmla="*/ 13 h 38"/>
                  <a:gd name="T6" fmla="*/ 25 w 38"/>
                  <a:gd name="T7" fmla="*/ 0 h 38"/>
                  <a:gd name="T8" fmla="*/ 1 w 38"/>
                  <a:gd name="T9" fmla="*/ 23 h 38"/>
                  <a:gd name="T10" fmla="*/ 0 w 38"/>
                  <a:gd name="T11" fmla="*/ 29 h 38"/>
                  <a:gd name="T12" fmla="*/ 8 w 38"/>
                  <a:gd name="T13" fmla="*/ 38 h 38"/>
                  <a:gd name="T14" fmla="*/ 8 w 38"/>
                  <a:gd name="T15" fmla="*/ 38 h 38"/>
                  <a:gd name="T16" fmla="*/ 8 w 38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38">
                    <a:moveTo>
                      <a:pt x="8" y="38"/>
                    </a:moveTo>
                    <a:cubicBezTo>
                      <a:pt x="10" y="37"/>
                      <a:pt x="12" y="36"/>
                      <a:pt x="14" y="37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5"/>
                      <a:pt x="1" y="28"/>
                      <a:pt x="0" y="29"/>
                    </a:cubicBezTo>
                    <a:lnTo>
                      <a:pt x="8" y="38"/>
                    </a:lnTo>
                    <a:close/>
                    <a:moveTo>
                      <a:pt x="8" y="38"/>
                    </a:moveTo>
                    <a:cubicBezTo>
                      <a:pt x="8" y="38"/>
                      <a:pt x="8" y="38"/>
                      <a:pt x="8" y="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" name="Freeform 13"/>
              <p:cNvSpPr>
                <a:spLocks noEditPoints="1"/>
              </p:cNvSpPr>
              <p:nvPr/>
            </p:nvSpPr>
            <p:spPr bwMode="auto">
              <a:xfrm>
                <a:off x="6" y="126"/>
                <a:ext cx="71" cy="74"/>
              </a:xfrm>
              <a:custGeom>
                <a:avLst/>
                <a:gdLst>
                  <a:gd name="T0" fmla="*/ 29 w 71"/>
                  <a:gd name="T1" fmla="*/ 36 h 74"/>
                  <a:gd name="T2" fmla="*/ 27 w 71"/>
                  <a:gd name="T3" fmla="*/ 33 h 74"/>
                  <a:gd name="T4" fmla="*/ 16 w 71"/>
                  <a:gd name="T5" fmla="*/ 40 h 74"/>
                  <a:gd name="T6" fmla="*/ 0 w 71"/>
                  <a:gd name="T7" fmla="*/ 69 h 74"/>
                  <a:gd name="T8" fmla="*/ 4 w 71"/>
                  <a:gd name="T9" fmla="*/ 74 h 74"/>
                  <a:gd name="T10" fmla="*/ 29 w 71"/>
                  <a:gd name="T11" fmla="*/ 55 h 74"/>
                  <a:gd name="T12" fmla="*/ 39 w 71"/>
                  <a:gd name="T13" fmla="*/ 45 h 74"/>
                  <a:gd name="T14" fmla="*/ 36 w 71"/>
                  <a:gd name="T15" fmla="*/ 43 h 74"/>
                  <a:gd name="T16" fmla="*/ 71 w 71"/>
                  <a:gd name="T17" fmla="*/ 7 h 74"/>
                  <a:gd name="T18" fmla="*/ 62 w 71"/>
                  <a:gd name="T19" fmla="*/ 0 h 74"/>
                  <a:gd name="T20" fmla="*/ 29 w 71"/>
                  <a:gd name="T21" fmla="*/ 36 h 74"/>
                  <a:gd name="T22" fmla="*/ 29 w 71"/>
                  <a:gd name="T23" fmla="*/ 36 h 74"/>
                  <a:gd name="T24" fmla="*/ 29 w 71"/>
                  <a:gd name="T25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74">
                    <a:moveTo>
                      <a:pt x="29" y="36"/>
                    </a:moveTo>
                    <a:lnTo>
                      <a:pt x="27" y="33"/>
                    </a:lnTo>
                    <a:lnTo>
                      <a:pt x="16" y="40"/>
                    </a:lnTo>
                    <a:lnTo>
                      <a:pt x="0" y="69"/>
                    </a:lnTo>
                    <a:lnTo>
                      <a:pt x="4" y="74"/>
                    </a:lnTo>
                    <a:lnTo>
                      <a:pt x="29" y="55"/>
                    </a:lnTo>
                    <a:lnTo>
                      <a:pt x="39" y="45"/>
                    </a:lnTo>
                    <a:lnTo>
                      <a:pt x="36" y="43"/>
                    </a:lnTo>
                    <a:lnTo>
                      <a:pt x="71" y="7"/>
                    </a:lnTo>
                    <a:lnTo>
                      <a:pt x="62" y="0"/>
                    </a:lnTo>
                    <a:lnTo>
                      <a:pt x="29" y="36"/>
                    </a:lnTo>
                    <a:close/>
                    <a:moveTo>
                      <a:pt x="29" y="36"/>
                    </a:moveTo>
                    <a:lnTo>
                      <a:pt x="2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" name="Freeform 14"/>
              <p:cNvSpPr>
                <a:spLocks noEditPoints="1"/>
              </p:cNvSpPr>
              <p:nvPr/>
            </p:nvSpPr>
            <p:spPr bwMode="auto">
              <a:xfrm>
                <a:off x="6" y="126"/>
                <a:ext cx="71" cy="74"/>
              </a:xfrm>
              <a:custGeom>
                <a:avLst/>
                <a:gdLst>
                  <a:gd name="T0" fmla="*/ 29 w 71"/>
                  <a:gd name="T1" fmla="*/ 36 h 74"/>
                  <a:gd name="T2" fmla="*/ 27 w 71"/>
                  <a:gd name="T3" fmla="*/ 33 h 74"/>
                  <a:gd name="T4" fmla="*/ 16 w 71"/>
                  <a:gd name="T5" fmla="*/ 40 h 74"/>
                  <a:gd name="T6" fmla="*/ 0 w 71"/>
                  <a:gd name="T7" fmla="*/ 69 h 74"/>
                  <a:gd name="T8" fmla="*/ 4 w 71"/>
                  <a:gd name="T9" fmla="*/ 74 h 74"/>
                  <a:gd name="T10" fmla="*/ 29 w 71"/>
                  <a:gd name="T11" fmla="*/ 55 h 74"/>
                  <a:gd name="T12" fmla="*/ 39 w 71"/>
                  <a:gd name="T13" fmla="*/ 45 h 74"/>
                  <a:gd name="T14" fmla="*/ 36 w 71"/>
                  <a:gd name="T15" fmla="*/ 43 h 74"/>
                  <a:gd name="T16" fmla="*/ 71 w 71"/>
                  <a:gd name="T17" fmla="*/ 7 h 74"/>
                  <a:gd name="T18" fmla="*/ 62 w 71"/>
                  <a:gd name="T19" fmla="*/ 0 h 74"/>
                  <a:gd name="T20" fmla="*/ 29 w 71"/>
                  <a:gd name="T21" fmla="*/ 36 h 74"/>
                  <a:gd name="T22" fmla="*/ 29 w 71"/>
                  <a:gd name="T23" fmla="*/ 36 h 74"/>
                  <a:gd name="T24" fmla="*/ 29 w 71"/>
                  <a:gd name="T25" fmla="*/ 3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74">
                    <a:moveTo>
                      <a:pt x="29" y="36"/>
                    </a:moveTo>
                    <a:lnTo>
                      <a:pt x="27" y="33"/>
                    </a:lnTo>
                    <a:lnTo>
                      <a:pt x="16" y="40"/>
                    </a:lnTo>
                    <a:lnTo>
                      <a:pt x="0" y="69"/>
                    </a:lnTo>
                    <a:lnTo>
                      <a:pt x="4" y="74"/>
                    </a:lnTo>
                    <a:lnTo>
                      <a:pt x="29" y="55"/>
                    </a:lnTo>
                    <a:lnTo>
                      <a:pt x="39" y="45"/>
                    </a:lnTo>
                    <a:lnTo>
                      <a:pt x="36" y="43"/>
                    </a:lnTo>
                    <a:lnTo>
                      <a:pt x="71" y="7"/>
                    </a:lnTo>
                    <a:lnTo>
                      <a:pt x="62" y="0"/>
                    </a:lnTo>
                    <a:lnTo>
                      <a:pt x="29" y="36"/>
                    </a:lnTo>
                    <a:moveTo>
                      <a:pt x="29" y="36"/>
                    </a:moveTo>
                    <a:lnTo>
                      <a:pt x="29" y="3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" name="Freeform 15"/>
              <p:cNvSpPr>
                <a:spLocks noEditPoints="1"/>
              </p:cNvSpPr>
              <p:nvPr/>
            </p:nvSpPr>
            <p:spPr bwMode="auto">
              <a:xfrm>
                <a:off x="-4" y="4"/>
                <a:ext cx="191" cy="196"/>
              </a:xfrm>
              <a:custGeom>
                <a:avLst/>
                <a:gdLst>
                  <a:gd name="T0" fmla="*/ 37 w 83"/>
                  <a:gd name="T1" fmla="*/ 24 h 82"/>
                  <a:gd name="T2" fmla="*/ 32 w 83"/>
                  <a:gd name="T3" fmla="*/ 6 h 82"/>
                  <a:gd name="T4" fmla="*/ 14 w 83"/>
                  <a:gd name="T5" fmla="*/ 2 h 82"/>
                  <a:gd name="T6" fmla="*/ 25 w 83"/>
                  <a:gd name="T7" fmla="*/ 12 h 82"/>
                  <a:gd name="T8" fmla="*/ 22 w 83"/>
                  <a:gd name="T9" fmla="*/ 22 h 82"/>
                  <a:gd name="T10" fmla="*/ 12 w 83"/>
                  <a:gd name="T11" fmla="*/ 25 h 82"/>
                  <a:gd name="T12" fmla="*/ 2 w 83"/>
                  <a:gd name="T13" fmla="*/ 15 h 82"/>
                  <a:gd name="T14" fmla="*/ 6 w 83"/>
                  <a:gd name="T15" fmla="*/ 32 h 82"/>
                  <a:gd name="T16" fmla="*/ 25 w 83"/>
                  <a:gd name="T17" fmla="*/ 37 h 82"/>
                  <a:gd name="T18" fmla="*/ 25 w 83"/>
                  <a:gd name="T19" fmla="*/ 37 h 82"/>
                  <a:gd name="T20" fmla="*/ 68 w 83"/>
                  <a:gd name="T21" fmla="*/ 79 h 82"/>
                  <a:gd name="T22" fmla="*/ 74 w 83"/>
                  <a:gd name="T23" fmla="*/ 82 h 82"/>
                  <a:gd name="T24" fmla="*/ 80 w 83"/>
                  <a:gd name="T25" fmla="*/ 79 h 82"/>
                  <a:gd name="T26" fmla="*/ 80 w 83"/>
                  <a:gd name="T27" fmla="*/ 67 h 82"/>
                  <a:gd name="T28" fmla="*/ 37 w 83"/>
                  <a:gd name="T29" fmla="*/ 24 h 82"/>
                  <a:gd name="T30" fmla="*/ 74 w 83"/>
                  <a:gd name="T31" fmla="*/ 78 h 82"/>
                  <a:gd name="T32" fmla="*/ 71 w 83"/>
                  <a:gd name="T33" fmla="*/ 75 h 82"/>
                  <a:gd name="T34" fmla="*/ 74 w 83"/>
                  <a:gd name="T35" fmla="*/ 71 h 82"/>
                  <a:gd name="T36" fmla="*/ 78 w 83"/>
                  <a:gd name="T37" fmla="*/ 75 h 82"/>
                  <a:gd name="T38" fmla="*/ 74 w 83"/>
                  <a:gd name="T39" fmla="*/ 78 h 82"/>
                  <a:gd name="T40" fmla="*/ 74 w 83"/>
                  <a:gd name="T41" fmla="*/ 78 h 82"/>
                  <a:gd name="T42" fmla="*/ 74 w 83"/>
                  <a:gd name="T43" fmla="*/ 7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82">
                    <a:moveTo>
                      <a:pt x="37" y="24"/>
                    </a:moveTo>
                    <a:cubicBezTo>
                      <a:pt x="39" y="18"/>
                      <a:pt x="37" y="11"/>
                      <a:pt x="32" y="6"/>
                    </a:cubicBezTo>
                    <a:cubicBezTo>
                      <a:pt x="27" y="2"/>
                      <a:pt x="21" y="0"/>
                      <a:pt x="14" y="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21"/>
                      <a:pt x="2" y="27"/>
                      <a:pt x="6" y="32"/>
                    </a:cubicBezTo>
                    <a:cubicBezTo>
                      <a:pt x="11" y="37"/>
                      <a:pt x="19" y="39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68" y="79"/>
                      <a:pt x="68" y="79"/>
                      <a:pt x="68" y="79"/>
                    </a:cubicBezTo>
                    <a:cubicBezTo>
                      <a:pt x="69" y="81"/>
                      <a:pt x="71" y="82"/>
                      <a:pt x="74" y="82"/>
                    </a:cubicBezTo>
                    <a:cubicBezTo>
                      <a:pt x="76" y="82"/>
                      <a:pt x="78" y="81"/>
                      <a:pt x="80" y="79"/>
                    </a:cubicBezTo>
                    <a:cubicBezTo>
                      <a:pt x="83" y="76"/>
                      <a:pt x="83" y="70"/>
                      <a:pt x="80" y="67"/>
                    </a:cubicBezTo>
                    <a:lnTo>
                      <a:pt x="37" y="24"/>
                    </a:lnTo>
                    <a:close/>
                    <a:moveTo>
                      <a:pt x="74" y="78"/>
                    </a:moveTo>
                    <a:cubicBezTo>
                      <a:pt x="73" y="78"/>
                      <a:pt x="71" y="76"/>
                      <a:pt x="71" y="75"/>
                    </a:cubicBezTo>
                    <a:cubicBezTo>
                      <a:pt x="71" y="73"/>
                      <a:pt x="73" y="71"/>
                      <a:pt x="74" y="71"/>
                    </a:cubicBezTo>
                    <a:cubicBezTo>
                      <a:pt x="76" y="71"/>
                      <a:pt x="78" y="73"/>
                      <a:pt x="78" y="75"/>
                    </a:cubicBezTo>
                    <a:cubicBezTo>
                      <a:pt x="78" y="76"/>
                      <a:pt x="76" y="78"/>
                      <a:pt x="74" y="78"/>
                    </a:cubicBezTo>
                    <a:close/>
                    <a:moveTo>
                      <a:pt x="74" y="78"/>
                    </a:moveTo>
                    <a:cubicBezTo>
                      <a:pt x="74" y="78"/>
                      <a:pt x="74" y="78"/>
                      <a:pt x="74" y="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60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25 0 " pathEditMode="relative" rAng="0" ptsTypes="AA">
                                      <p:cBhvr>
                                        <p:cTn id="18" dur="11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1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decel="10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120" dur="250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mph" presetSubtype="0" decel="10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3" dur="25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41" grpId="0"/>
      <p:bldP spid="49" grpId="0"/>
      <p:bldP spid="59" grpId="0"/>
      <p:bldP spid="88" grpId="0"/>
      <p:bldP spid="84" grpId="0"/>
      <p:bldP spid="5" grpId="0" animBg="1"/>
      <p:bldP spid="73" grpId="0"/>
      <p:bldP spid="74" grpId="0"/>
      <p:bldP spid="3" grpId="0"/>
      <p:bldP spid="64" grpId="0"/>
      <p:bldP spid="70" grpId="0"/>
      <p:bldP spid="29" grpId="0" animBg="1"/>
      <p:bldP spid="35" grpId="0" animBg="1"/>
      <p:bldP spid="43" grpId="0" animBg="1"/>
      <p:bldP spid="51" grpId="0" animBg="1"/>
      <p:bldP spid="61" grpId="0" animBg="1"/>
      <p:bldP spid="90" grpId="0" animBg="1"/>
      <p:bldP spid="86" grpId="0" animBg="1"/>
      <p:bldP spid="71" grpId="0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888CC1F-F66E-4BD6-A9B4-9FD410B98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"/>
            <a:ext cx="11522075" cy="720129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034975" y="515772"/>
            <a:ext cx="264167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Corretor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524678" y="1791316"/>
            <a:ext cx="2368622" cy="7571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</a:t>
            </a:r>
            <a:b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investimento </a:t>
            </a:r>
            <a:b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desprezível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638976" y="4195334"/>
            <a:ext cx="2940124" cy="10854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6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necessário conhecimento de seguros (50%) e tecnologia (50%). 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Expertises diferentes </a:t>
            </a:r>
            <a:r>
              <a:rPr lang="pt-BR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necessárias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832275" y="6220581"/>
            <a:ext cx="2686126" cy="5355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Integração tecnológica 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as Seguradoras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1320801" y="4100603"/>
            <a:ext cx="2685974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mão de obra não deixa de existir, pelo contrário: 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atendimento ao cliente e em tecnologia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1797320" y="1791316"/>
            <a:ext cx="2406380" cy="7571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pt-BR" sz="1800" b="1" dirty="0">
                <a:solidFill>
                  <a:srgbClr val="1B86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Multiplataforma: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 de solução para Mobile</a:t>
            </a:r>
          </a:p>
        </p:txBody>
      </p:sp>
    </p:spTree>
    <p:extLst>
      <p:ext uri="{BB962C8B-B14F-4D97-AF65-F5344CB8AC3E}">
        <p14:creationId xmlns:p14="http://schemas.microsoft.com/office/powerpoint/2010/main" val="16382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5" grpId="0" uiExpand="1" build="p"/>
      <p:bldP spid="26" grpId="0" uiExpand="1" build="p"/>
      <p:bldP spid="27" grpId="0" uiExpand="1" build="p"/>
      <p:bldP spid="29" grpId="0" uiExpand="1" build="p"/>
      <p:bldP spid="3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1522075" cy="7205663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3"/>
          <a:stretch/>
        </p:blipFill>
        <p:spPr>
          <a:xfrm>
            <a:off x="-1" y="0"/>
            <a:ext cx="11522075" cy="71991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31" y="3274"/>
            <a:ext cx="10745344" cy="7199114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951" y="1796585"/>
            <a:ext cx="463283" cy="395344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078" y="878482"/>
            <a:ext cx="1613332" cy="139049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461" y="2032216"/>
            <a:ext cx="1243907" cy="131121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0167" y="3453636"/>
            <a:ext cx="1123636" cy="1054699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3551" y="3708387"/>
            <a:ext cx="996500" cy="812355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394" y="2998925"/>
            <a:ext cx="958903" cy="714597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6317" y="1492769"/>
            <a:ext cx="1489228" cy="1436419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8037" y="1573730"/>
            <a:ext cx="285651" cy="407237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0092" y="2071355"/>
            <a:ext cx="336061" cy="295253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411" y="2930889"/>
            <a:ext cx="254446" cy="336062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255" y="2235078"/>
            <a:ext cx="696125" cy="482177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855" y="3106222"/>
            <a:ext cx="591705" cy="513771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852" y="2099443"/>
            <a:ext cx="513693" cy="426875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197" y="3759704"/>
            <a:ext cx="1041043" cy="147126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547" y="2219764"/>
            <a:ext cx="1531477" cy="15182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6BDD0DEF-AE32-4028-8B60-20E1C334D65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1217" r="65383" b="11751"/>
          <a:stretch/>
        </p:blipFill>
        <p:spPr>
          <a:xfrm>
            <a:off x="1" y="809898"/>
            <a:ext cx="3988526" cy="554736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="" xmlns:a16="http://schemas.microsoft.com/office/drawing/2014/main" id="{D5DA172C-1BA4-4799-AC7D-66965854848C}"/>
              </a:ext>
            </a:extLst>
          </p:cNvPr>
          <p:cNvSpPr txBox="1"/>
          <p:nvPr/>
        </p:nvSpPr>
        <p:spPr>
          <a:xfrm>
            <a:off x="396240" y="2161178"/>
            <a:ext cx="3840480" cy="6610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77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brigado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A0CCDA54-A2B4-48EE-AB68-A9CEDBE408D9}"/>
              </a:ext>
            </a:extLst>
          </p:cNvPr>
          <p:cNvSpPr txBox="1"/>
          <p:nvPr/>
        </p:nvSpPr>
        <p:spPr>
          <a:xfrm>
            <a:off x="465898" y="4590456"/>
            <a:ext cx="261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Marcelo </a:t>
            </a:r>
            <a:r>
              <a:rPr lang="pt-B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Blay</a:t>
            </a: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715B88AB-284A-4E41-B142-93BAB838B7B0}"/>
              </a:ext>
            </a:extLst>
          </p:cNvPr>
          <p:cNvSpPr txBox="1"/>
          <p:nvPr/>
        </p:nvSpPr>
        <p:spPr>
          <a:xfrm>
            <a:off x="466577" y="5030874"/>
            <a:ext cx="358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mblay@minutoseguros.com.br</a:t>
            </a:r>
          </a:p>
        </p:txBody>
      </p:sp>
    </p:spTree>
    <p:extLst>
      <p:ext uri="{BB962C8B-B14F-4D97-AF65-F5344CB8AC3E}">
        <p14:creationId xmlns:p14="http://schemas.microsoft.com/office/powerpoint/2010/main" val="18772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35802E-6 L -0.25 -1.35802E-6 " pathEditMode="relative" rAng="0" ptsTypes="AA">
                                      <p:cBhvr>
                                        <p:cTn id="195" dur="11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115E-7 3.91055E-6 L -0.25007 3.91055E-6 " pathEditMode="relative" rAng="0" ptsTypes="AA">
                                      <p:cBhvr>
                                        <p:cTn id="200" dur="11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0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A8DFC6E-3127-438F-B79B-988762C50C98}"/>
              </a:ext>
            </a:extLst>
          </p:cNvPr>
          <p:cNvSpPr txBox="1">
            <a:spLocks/>
          </p:cNvSpPr>
          <p:nvPr/>
        </p:nvSpPr>
        <p:spPr>
          <a:xfrm>
            <a:off x="1034975" y="515772"/>
            <a:ext cx="50991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Mercado de Corretores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Seguros no Brasil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2BE8C60C-4C2F-482E-9DBB-4DA54649B507}"/>
              </a:ext>
            </a:extLst>
          </p:cNvPr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9205237-1E34-44EF-A726-374A853B1DF6}"/>
              </a:ext>
            </a:extLst>
          </p:cNvPr>
          <p:cNvSpPr txBox="1"/>
          <p:nvPr/>
        </p:nvSpPr>
        <p:spPr>
          <a:xfrm>
            <a:off x="1034974" y="1352572"/>
            <a:ext cx="4582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rgbClr val="866BA7"/>
                </a:solidFill>
              </a:rPr>
              <a:t>Distribuição de Corretoras de Seguro por </a:t>
            </a:r>
            <a:r>
              <a:rPr lang="pt-BR" b="1" dirty="0">
                <a:solidFill>
                  <a:srgbClr val="866BA7"/>
                </a:solidFill>
              </a:rPr>
              <a:t>Unidade da Federação</a:t>
            </a:r>
            <a:endParaRPr lang="pt-BR" dirty="0">
              <a:solidFill>
                <a:srgbClr val="866BA7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187BCF80-0949-4C62-8BE1-D2006916BD5D}"/>
              </a:ext>
            </a:extLst>
          </p:cNvPr>
          <p:cNvSpPr txBox="1">
            <a:spLocks/>
          </p:cNvSpPr>
          <p:nvPr/>
        </p:nvSpPr>
        <p:spPr>
          <a:xfrm>
            <a:off x="519830" y="6715842"/>
            <a:ext cx="3760070" cy="31982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Fonte: https://www.Fenacor.Org.Br/servicos/corretoresativos</a:t>
            </a:r>
          </a:p>
        </p:txBody>
      </p:sp>
      <p:sp>
        <p:nvSpPr>
          <p:cNvPr id="143" name="CaixaDeTexto 142">
            <a:extLst>
              <a:ext uri="{FF2B5EF4-FFF2-40B4-BE49-F238E27FC236}">
                <a16:creationId xmlns="" xmlns:a16="http://schemas.microsoft.com/office/drawing/2014/main" id="{78DC6151-7F87-4EB9-875B-2E5BD797E2C9}"/>
              </a:ext>
            </a:extLst>
          </p:cNvPr>
          <p:cNvSpPr txBox="1"/>
          <p:nvPr/>
        </p:nvSpPr>
        <p:spPr>
          <a:xfrm>
            <a:off x="279696" y="2830907"/>
            <a:ext cx="504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spc="-214" dirty="0">
                <a:solidFill>
                  <a:srgbClr val="866BA7"/>
                </a:solidFill>
                <a:latin typeface="Arial Black" panose="020B0A04020102020204" pitchFamily="34" charset="0"/>
              </a:rPr>
              <a:t>Corretoras de seguro </a:t>
            </a:r>
          </a:p>
        </p:txBody>
      </p:sp>
      <p:sp>
        <p:nvSpPr>
          <p:cNvPr id="144" name="Retângulo 143">
            <a:extLst>
              <a:ext uri="{FF2B5EF4-FFF2-40B4-BE49-F238E27FC236}">
                <a16:creationId xmlns="" xmlns:a16="http://schemas.microsoft.com/office/drawing/2014/main" id="{55D4CD1A-DCAA-41C9-9827-D691719CA190}"/>
              </a:ext>
            </a:extLst>
          </p:cNvPr>
          <p:cNvSpPr/>
          <p:nvPr/>
        </p:nvSpPr>
        <p:spPr>
          <a:xfrm>
            <a:off x="1420884" y="2531033"/>
            <a:ext cx="3027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spc="-214" dirty="0" err="1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Distibuição</a:t>
            </a:r>
            <a:r>
              <a:rPr lang="pt-BR" sz="2800" b="1" spc="-214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endParaRPr lang="pt-BR" sz="2400" dirty="0">
              <a:solidFill>
                <a:srgbClr val="398C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Retângulo 144">
            <a:extLst>
              <a:ext uri="{FF2B5EF4-FFF2-40B4-BE49-F238E27FC236}">
                <a16:creationId xmlns="" xmlns:a16="http://schemas.microsoft.com/office/drawing/2014/main" id="{A5F417E0-D88F-49B8-A1DD-1EA302CDF847}"/>
              </a:ext>
            </a:extLst>
          </p:cNvPr>
          <p:cNvSpPr/>
          <p:nvPr/>
        </p:nvSpPr>
        <p:spPr>
          <a:xfrm>
            <a:off x="2323219" y="3215563"/>
            <a:ext cx="208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spc="-214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 Estado</a:t>
            </a:r>
            <a:endParaRPr lang="pt-BR" sz="2000" dirty="0">
              <a:solidFill>
                <a:srgbClr val="398C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6" name="Agrupar 265">
            <a:extLst>
              <a:ext uri="{FF2B5EF4-FFF2-40B4-BE49-F238E27FC236}">
                <a16:creationId xmlns="" xmlns:a16="http://schemas.microsoft.com/office/drawing/2014/main" id="{F19CED28-A754-4810-9810-B3C83B2EE5E9}"/>
              </a:ext>
            </a:extLst>
          </p:cNvPr>
          <p:cNvGrpSpPr/>
          <p:nvPr/>
        </p:nvGrpSpPr>
        <p:grpSpPr>
          <a:xfrm>
            <a:off x="5311700" y="1319443"/>
            <a:ext cx="5711991" cy="5336232"/>
            <a:chOff x="5040610" y="1052632"/>
            <a:chExt cx="6283191" cy="5869855"/>
          </a:xfrm>
        </p:grpSpPr>
        <p:grpSp>
          <p:nvGrpSpPr>
            <p:cNvPr id="13" name="Group 330">
              <a:extLst>
                <a:ext uri="{FF2B5EF4-FFF2-40B4-BE49-F238E27FC236}">
                  <a16:creationId xmlns="" xmlns:a16="http://schemas.microsoft.com/office/drawing/2014/main" id="{1460627E-AED1-4082-8D79-C7B12867B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88921" y="1314630"/>
              <a:ext cx="5205305" cy="5607857"/>
              <a:chOff x="4" y="0"/>
              <a:chExt cx="7655" cy="8247"/>
            </a:xfrm>
            <a:solidFill>
              <a:srgbClr val="76C6C5"/>
            </a:solidFill>
          </p:grpSpPr>
          <p:sp>
            <p:nvSpPr>
              <p:cNvPr id="14" name="Freeform 331">
                <a:extLst>
                  <a:ext uri="{FF2B5EF4-FFF2-40B4-BE49-F238E27FC236}">
                    <a16:creationId xmlns="" xmlns:a16="http://schemas.microsoft.com/office/drawing/2014/main" id="{D345D021-BC9B-4434-999D-8909265E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553"/>
                <a:ext cx="2525" cy="2476"/>
              </a:xfrm>
              <a:custGeom>
                <a:avLst/>
                <a:gdLst>
                  <a:gd name="T0" fmla="*/ 1015 w 1135"/>
                  <a:gd name="T1" fmla="*/ 558 h 1074"/>
                  <a:gd name="T2" fmla="*/ 1058 w 1135"/>
                  <a:gd name="T3" fmla="*/ 458 h 1074"/>
                  <a:gd name="T4" fmla="*/ 1117 w 1135"/>
                  <a:gd name="T5" fmla="*/ 325 h 1074"/>
                  <a:gd name="T6" fmla="*/ 1113 w 1135"/>
                  <a:gd name="T7" fmla="*/ 309 h 1074"/>
                  <a:gd name="T8" fmla="*/ 1075 w 1135"/>
                  <a:gd name="T9" fmla="*/ 299 h 1074"/>
                  <a:gd name="T10" fmla="*/ 1048 w 1135"/>
                  <a:gd name="T11" fmla="*/ 288 h 1074"/>
                  <a:gd name="T12" fmla="*/ 1020 w 1135"/>
                  <a:gd name="T13" fmla="*/ 273 h 1074"/>
                  <a:gd name="T14" fmla="*/ 1004 w 1135"/>
                  <a:gd name="T15" fmla="*/ 269 h 1074"/>
                  <a:gd name="T16" fmla="*/ 982 w 1135"/>
                  <a:gd name="T17" fmla="*/ 276 h 1074"/>
                  <a:gd name="T18" fmla="*/ 972 w 1135"/>
                  <a:gd name="T19" fmla="*/ 275 h 1074"/>
                  <a:gd name="T20" fmla="*/ 949 w 1135"/>
                  <a:gd name="T21" fmla="*/ 272 h 1074"/>
                  <a:gd name="T22" fmla="*/ 921 w 1135"/>
                  <a:gd name="T23" fmla="*/ 298 h 1074"/>
                  <a:gd name="T24" fmla="*/ 913 w 1135"/>
                  <a:gd name="T25" fmla="*/ 319 h 1074"/>
                  <a:gd name="T26" fmla="*/ 931 w 1135"/>
                  <a:gd name="T27" fmla="*/ 349 h 1074"/>
                  <a:gd name="T28" fmla="*/ 901 w 1135"/>
                  <a:gd name="T29" fmla="*/ 353 h 1074"/>
                  <a:gd name="T30" fmla="*/ 887 w 1135"/>
                  <a:gd name="T31" fmla="*/ 349 h 1074"/>
                  <a:gd name="T32" fmla="*/ 851 w 1135"/>
                  <a:gd name="T33" fmla="*/ 384 h 1074"/>
                  <a:gd name="T34" fmla="*/ 822 w 1135"/>
                  <a:gd name="T35" fmla="*/ 438 h 1074"/>
                  <a:gd name="T36" fmla="*/ 843 w 1135"/>
                  <a:gd name="T37" fmla="*/ 380 h 1074"/>
                  <a:gd name="T38" fmla="*/ 797 w 1135"/>
                  <a:gd name="T39" fmla="*/ 372 h 1074"/>
                  <a:gd name="T40" fmla="*/ 743 w 1135"/>
                  <a:gd name="T41" fmla="*/ 379 h 1074"/>
                  <a:gd name="T42" fmla="*/ 736 w 1135"/>
                  <a:gd name="T43" fmla="*/ 389 h 1074"/>
                  <a:gd name="T44" fmla="*/ 701 w 1135"/>
                  <a:gd name="T45" fmla="*/ 406 h 1074"/>
                  <a:gd name="T46" fmla="*/ 714 w 1135"/>
                  <a:gd name="T47" fmla="*/ 361 h 1074"/>
                  <a:gd name="T48" fmla="*/ 746 w 1135"/>
                  <a:gd name="T49" fmla="*/ 367 h 1074"/>
                  <a:gd name="T50" fmla="*/ 770 w 1135"/>
                  <a:gd name="T51" fmla="*/ 362 h 1074"/>
                  <a:gd name="T52" fmla="*/ 784 w 1135"/>
                  <a:gd name="T53" fmla="*/ 357 h 1074"/>
                  <a:gd name="T54" fmla="*/ 809 w 1135"/>
                  <a:gd name="T55" fmla="*/ 364 h 1074"/>
                  <a:gd name="T56" fmla="*/ 856 w 1135"/>
                  <a:gd name="T57" fmla="*/ 343 h 1074"/>
                  <a:gd name="T58" fmla="*/ 881 w 1135"/>
                  <a:gd name="T59" fmla="*/ 312 h 1074"/>
                  <a:gd name="T60" fmla="*/ 902 w 1135"/>
                  <a:gd name="T61" fmla="*/ 267 h 1074"/>
                  <a:gd name="T62" fmla="*/ 864 w 1135"/>
                  <a:gd name="T63" fmla="*/ 224 h 1074"/>
                  <a:gd name="T64" fmla="*/ 758 w 1135"/>
                  <a:gd name="T65" fmla="*/ 232 h 1074"/>
                  <a:gd name="T66" fmla="*/ 728 w 1135"/>
                  <a:gd name="T67" fmla="*/ 292 h 1074"/>
                  <a:gd name="T68" fmla="*/ 734 w 1135"/>
                  <a:gd name="T69" fmla="*/ 322 h 1074"/>
                  <a:gd name="T70" fmla="*/ 711 w 1135"/>
                  <a:gd name="T71" fmla="*/ 323 h 1074"/>
                  <a:gd name="T72" fmla="*/ 677 w 1135"/>
                  <a:gd name="T73" fmla="*/ 315 h 1074"/>
                  <a:gd name="T74" fmla="*/ 597 w 1135"/>
                  <a:gd name="T75" fmla="*/ 356 h 1074"/>
                  <a:gd name="T76" fmla="*/ 573 w 1135"/>
                  <a:gd name="T77" fmla="*/ 399 h 1074"/>
                  <a:gd name="T78" fmla="*/ 578 w 1135"/>
                  <a:gd name="T79" fmla="*/ 432 h 1074"/>
                  <a:gd name="T80" fmla="*/ 591 w 1135"/>
                  <a:gd name="T81" fmla="*/ 360 h 1074"/>
                  <a:gd name="T82" fmla="*/ 536 w 1135"/>
                  <a:gd name="T83" fmla="*/ 357 h 1074"/>
                  <a:gd name="T84" fmla="*/ 487 w 1135"/>
                  <a:gd name="T85" fmla="*/ 380 h 1074"/>
                  <a:gd name="T86" fmla="*/ 552 w 1135"/>
                  <a:gd name="T87" fmla="*/ 352 h 1074"/>
                  <a:gd name="T88" fmla="*/ 590 w 1135"/>
                  <a:gd name="T89" fmla="*/ 329 h 1074"/>
                  <a:gd name="T90" fmla="*/ 552 w 1135"/>
                  <a:gd name="T91" fmla="*/ 280 h 1074"/>
                  <a:gd name="T92" fmla="*/ 450 w 1135"/>
                  <a:gd name="T93" fmla="*/ 145 h 1074"/>
                  <a:gd name="T94" fmla="*/ 336 w 1135"/>
                  <a:gd name="T95" fmla="*/ 11 h 1074"/>
                  <a:gd name="T96" fmla="*/ 246 w 1135"/>
                  <a:gd name="T97" fmla="*/ 17 h 1074"/>
                  <a:gd name="T98" fmla="*/ 194 w 1135"/>
                  <a:gd name="T99" fmla="*/ 50 h 1074"/>
                  <a:gd name="T100" fmla="*/ 118 w 1135"/>
                  <a:gd name="T101" fmla="*/ 67 h 1074"/>
                  <a:gd name="T102" fmla="*/ 26 w 1135"/>
                  <a:gd name="T103" fmla="*/ 94 h 1074"/>
                  <a:gd name="T104" fmla="*/ 22 w 1135"/>
                  <a:gd name="T105" fmla="*/ 276 h 1074"/>
                  <a:gd name="T106" fmla="*/ 185 w 1135"/>
                  <a:gd name="T107" fmla="*/ 387 h 1074"/>
                  <a:gd name="T108" fmla="*/ 196 w 1135"/>
                  <a:gd name="T109" fmla="*/ 447 h 1074"/>
                  <a:gd name="T110" fmla="*/ 40 w 1135"/>
                  <a:gd name="T111" fmla="*/ 830 h 1074"/>
                  <a:gd name="T112" fmla="*/ 72 w 1135"/>
                  <a:gd name="T113" fmla="*/ 906 h 1074"/>
                  <a:gd name="T114" fmla="*/ 172 w 1135"/>
                  <a:gd name="T115" fmla="*/ 1062 h 1074"/>
                  <a:gd name="T116" fmla="*/ 856 w 1135"/>
                  <a:gd name="T117" fmla="*/ 951 h 1074"/>
                  <a:gd name="T118" fmla="*/ 843 w 1135"/>
                  <a:gd name="T119" fmla="*/ 834 h 1074"/>
                  <a:gd name="T120" fmla="*/ 925 w 1135"/>
                  <a:gd name="T121" fmla="*/ 724 h 10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35" h="1074">
                    <a:moveTo>
                      <a:pt x="888" y="665"/>
                    </a:moveTo>
                    <a:cubicBezTo>
                      <a:pt x="930" y="658"/>
                      <a:pt x="930" y="658"/>
                      <a:pt x="930" y="658"/>
                    </a:cubicBezTo>
                    <a:cubicBezTo>
                      <a:pt x="963" y="628"/>
                      <a:pt x="963" y="628"/>
                      <a:pt x="963" y="628"/>
                    </a:cubicBezTo>
                    <a:cubicBezTo>
                      <a:pt x="984" y="600"/>
                      <a:pt x="984" y="600"/>
                      <a:pt x="984" y="600"/>
                    </a:cubicBezTo>
                    <a:cubicBezTo>
                      <a:pt x="1015" y="558"/>
                      <a:pt x="1015" y="558"/>
                      <a:pt x="1015" y="558"/>
                    </a:cubicBezTo>
                    <a:cubicBezTo>
                      <a:pt x="1019" y="539"/>
                      <a:pt x="1019" y="539"/>
                      <a:pt x="1019" y="539"/>
                    </a:cubicBezTo>
                    <a:cubicBezTo>
                      <a:pt x="1014" y="513"/>
                      <a:pt x="1014" y="513"/>
                      <a:pt x="1014" y="513"/>
                    </a:cubicBezTo>
                    <a:cubicBezTo>
                      <a:pt x="1015" y="505"/>
                      <a:pt x="1015" y="505"/>
                      <a:pt x="1015" y="505"/>
                    </a:cubicBezTo>
                    <a:cubicBezTo>
                      <a:pt x="1024" y="492"/>
                      <a:pt x="1024" y="492"/>
                      <a:pt x="1024" y="492"/>
                    </a:cubicBezTo>
                    <a:cubicBezTo>
                      <a:pt x="1058" y="458"/>
                      <a:pt x="1058" y="458"/>
                      <a:pt x="1058" y="458"/>
                    </a:cubicBezTo>
                    <a:cubicBezTo>
                      <a:pt x="1070" y="444"/>
                      <a:pt x="1070" y="444"/>
                      <a:pt x="1070" y="444"/>
                    </a:cubicBezTo>
                    <a:cubicBezTo>
                      <a:pt x="1087" y="404"/>
                      <a:pt x="1087" y="404"/>
                      <a:pt x="1087" y="404"/>
                    </a:cubicBezTo>
                    <a:cubicBezTo>
                      <a:pt x="1099" y="363"/>
                      <a:pt x="1099" y="363"/>
                      <a:pt x="1099" y="363"/>
                    </a:cubicBezTo>
                    <a:cubicBezTo>
                      <a:pt x="1111" y="332"/>
                      <a:pt x="1111" y="332"/>
                      <a:pt x="1111" y="332"/>
                    </a:cubicBezTo>
                    <a:cubicBezTo>
                      <a:pt x="1117" y="325"/>
                      <a:pt x="1117" y="325"/>
                      <a:pt x="1117" y="325"/>
                    </a:cubicBezTo>
                    <a:cubicBezTo>
                      <a:pt x="1131" y="322"/>
                      <a:pt x="1131" y="322"/>
                      <a:pt x="1131" y="322"/>
                    </a:cubicBezTo>
                    <a:cubicBezTo>
                      <a:pt x="1135" y="314"/>
                      <a:pt x="1135" y="314"/>
                      <a:pt x="1135" y="314"/>
                    </a:cubicBezTo>
                    <a:cubicBezTo>
                      <a:pt x="1132" y="307"/>
                      <a:pt x="1132" y="307"/>
                      <a:pt x="1132" y="307"/>
                    </a:cubicBezTo>
                    <a:cubicBezTo>
                      <a:pt x="1126" y="305"/>
                      <a:pt x="1126" y="305"/>
                      <a:pt x="1126" y="305"/>
                    </a:cubicBezTo>
                    <a:cubicBezTo>
                      <a:pt x="1113" y="309"/>
                      <a:pt x="1113" y="309"/>
                      <a:pt x="1113" y="309"/>
                    </a:cubicBezTo>
                    <a:cubicBezTo>
                      <a:pt x="1106" y="300"/>
                      <a:pt x="1106" y="300"/>
                      <a:pt x="1106" y="300"/>
                    </a:cubicBezTo>
                    <a:cubicBezTo>
                      <a:pt x="1100" y="298"/>
                      <a:pt x="1100" y="298"/>
                      <a:pt x="1100" y="298"/>
                    </a:cubicBezTo>
                    <a:cubicBezTo>
                      <a:pt x="1084" y="307"/>
                      <a:pt x="1084" y="307"/>
                      <a:pt x="1084" y="307"/>
                    </a:cubicBezTo>
                    <a:cubicBezTo>
                      <a:pt x="1076" y="305"/>
                      <a:pt x="1076" y="305"/>
                      <a:pt x="1076" y="305"/>
                    </a:cubicBezTo>
                    <a:cubicBezTo>
                      <a:pt x="1075" y="299"/>
                      <a:pt x="1075" y="299"/>
                      <a:pt x="1075" y="299"/>
                    </a:cubicBezTo>
                    <a:cubicBezTo>
                      <a:pt x="1069" y="291"/>
                      <a:pt x="1069" y="291"/>
                      <a:pt x="1069" y="291"/>
                    </a:cubicBezTo>
                    <a:cubicBezTo>
                      <a:pt x="1061" y="291"/>
                      <a:pt x="1061" y="291"/>
                      <a:pt x="1061" y="291"/>
                    </a:cubicBezTo>
                    <a:cubicBezTo>
                      <a:pt x="1060" y="286"/>
                      <a:pt x="1060" y="286"/>
                      <a:pt x="1060" y="286"/>
                    </a:cubicBezTo>
                    <a:cubicBezTo>
                      <a:pt x="1056" y="285"/>
                      <a:pt x="1056" y="285"/>
                      <a:pt x="1056" y="285"/>
                    </a:cubicBezTo>
                    <a:cubicBezTo>
                      <a:pt x="1048" y="288"/>
                      <a:pt x="1048" y="288"/>
                      <a:pt x="1048" y="288"/>
                    </a:cubicBezTo>
                    <a:cubicBezTo>
                      <a:pt x="1044" y="281"/>
                      <a:pt x="1044" y="281"/>
                      <a:pt x="1044" y="281"/>
                    </a:cubicBezTo>
                    <a:cubicBezTo>
                      <a:pt x="1032" y="282"/>
                      <a:pt x="1032" y="282"/>
                      <a:pt x="1032" y="282"/>
                    </a:cubicBezTo>
                    <a:cubicBezTo>
                      <a:pt x="1032" y="278"/>
                      <a:pt x="1032" y="278"/>
                      <a:pt x="1032" y="278"/>
                    </a:cubicBezTo>
                    <a:cubicBezTo>
                      <a:pt x="1020" y="279"/>
                      <a:pt x="1020" y="279"/>
                      <a:pt x="1020" y="279"/>
                    </a:cubicBezTo>
                    <a:cubicBezTo>
                      <a:pt x="1020" y="273"/>
                      <a:pt x="1020" y="273"/>
                      <a:pt x="1020" y="273"/>
                    </a:cubicBezTo>
                    <a:cubicBezTo>
                      <a:pt x="1016" y="272"/>
                      <a:pt x="1016" y="272"/>
                      <a:pt x="1016" y="272"/>
                    </a:cubicBezTo>
                    <a:cubicBezTo>
                      <a:pt x="1012" y="276"/>
                      <a:pt x="1012" y="276"/>
                      <a:pt x="1012" y="276"/>
                    </a:cubicBezTo>
                    <a:cubicBezTo>
                      <a:pt x="1009" y="274"/>
                      <a:pt x="1009" y="274"/>
                      <a:pt x="1009" y="274"/>
                    </a:cubicBezTo>
                    <a:cubicBezTo>
                      <a:pt x="1008" y="269"/>
                      <a:pt x="1008" y="269"/>
                      <a:pt x="1008" y="269"/>
                    </a:cubicBezTo>
                    <a:cubicBezTo>
                      <a:pt x="1004" y="269"/>
                      <a:pt x="1004" y="269"/>
                      <a:pt x="1004" y="269"/>
                    </a:cubicBezTo>
                    <a:cubicBezTo>
                      <a:pt x="997" y="274"/>
                      <a:pt x="997" y="274"/>
                      <a:pt x="997" y="274"/>
                    </a:cubicBezTo>
                    <a:cubicBezTo>
                      <a:pt x="989" y="276"/>
                      <a:pt x="989" y="276"/>
                      <a:pt x="989" y="276"/>
                    </a:cubicBezTo>
                    <a:cubicBezTo>
                      <a:pt x="985" y="269"/>
                      <a:pt x="985" y="269"/>
                      <a:pt x="985" y="269"/>
                    </a:cubicBezTo>
                    <a:cubicBezTo>
                      <a:pt x="982" y="270"/>
                      <a:pt x="982" y="270"/>
                      <a:pt x="982" y="270"/>
                    </a:cubicBezTo>
                    <a:cubicBezTo>
                      <a:pt x="982" y="276"/>
                      <a:pt x="982" y="276"/>
                      <a:pt x="982" y="276"/>
                    </a:cubicBezTo>
                    <a:cubicBezTo>
                      <a:pt x="977" y="275"/>
                      <a:pt x="977" y="275"/>
                      <a:pt x="977" y="275"/>
                    </a:cubicBezTo>
                    <a:cubicBezTo>
                      <a:pt x="977" y="270"/>
                      <a:pt x="977" y="270"/>
                      <a:pt x="977" y="270"/>
                    </a:cubicBezTo>
                    <a:cubicBezTo>
                      <a:pt x="973" y="268"/>
                      <a:pt x="973" y="268"/>
                      <a:pt x="973" y="268"/>
                    </a:cubicBezTo>
                    <a:cubicBezTo>
                      <a:pt x="969" y="272"/>
                      <a:pt x="969" y="272"/>
                      <a:pt x="969" y="272"/>
                    </a:cubicBezTo>
                    <a:cubicBezTo>
                      <a:pt x="972" y="275"/>
                      <a:pt x="972" y="275"/>
                      <a:pt x="972" y="275"/>
                    </a:cubicBezTo>
                    <a:cubicBezTo>
                      <a:pt x="965" y="273"/>
                      <a:pt x="965" y="273"/>
                      <a:pt x="965" y="273"/>
                    </a:cubicBezTo>
                    <a:cubicBezTo>
                      <a:pt x="963" y="269"/>
                      <a:pt x="963" y="269"/>
                      <a:pt x="963" y="269"/>
                    </a:cubicBezTo>
                    <a:cubicBezTo>
                      <a:pt x="959" y="270"/>
                      <a:pt x="959" y="270"/>
                      <a:pt x="959" y="270"/>
                    </a:cubicBezTo>
                    <a:cubicBezTo>
                      <a:pt x="958" y="275"/>
                      <a:pt x="958" y="275"/>
                      <a:pt x="958" y="275"/>
                    </a:cubicBezTo>
                    <a:cubicBezTo>
                      <a:pt x="949" y="272"/>
                      <a:pt x="949" y="272"/>
                      <a:pt x="949" y="272"/>
                    </a:cubicBezTo>
                    <a:cubicBezTo>
                      <a:pt x="938" y="279"/>
                      <a:pt x="938" y="279"/>
                      <a:pt x="938" y="279"/>
                    </a:cubicBezTo>
                    <a:cubicBezTo>
                      <a:pt x="939" y="283"/>
                      <a:pt x="939" y="283"/>
                      <a:pt x="939" y="283"/>
                    </a:cubicBezTo>
                    <a:cubicBezTo>
                      <a:pt x="935" y="282"/>
                      <a:pt x="935" y="282"/>
                      <a:pt x="935" y="282"/>
                    </a:cubicBezTo>
                    <a:cubicBezTo>
                      <a:pt x="927" y="288"/>
                      <a:pt x="927" y="288"/>
                      <a:pt x="927" y="288"/>
                    </a:cubicBezTo>
                    <a:cubicBezTo>
                      <a:pt x="921" y="298"/>
                      <a:pt x="921" y="298"/>
                      <a:pt x="921" y="298"/>
                    </a:cubicBezTo>
                    <a:cubicBezTo>
                      <a:pt x="925" y="309"/>
                      <a:pt x="925" y="309"/>
                      <a:pt x="925" y="309"/>
                    </a:cubicBezTo>
                    <a:cubicBezTo>
                      <a:pt x="916" y="303"/>
                      <a:pt x="916" y="303"/>
                      <a:pt x="916" y="303"/>
                    </a:cubicBezTo>
                    <a:cubicBezTo>
                      <a:pt x="909" y="310"/>
                      <a:pt x="909" y="310"/>
                      <a:pt x="909" y="310"/>
                    </a:cubicBezTo>
                    <a:cubicBezTo>
                      <a:pt x="910" y="315"/>
                      <a:pt x="910" y="315"/>
                      <a:pt x="910" y="315"/>
                    </a:cubicBezTo>
                    <a:cubicBezTo>
                      <a:pt x="913" y="319"/>
                      <a:pt x="913" y="319"/>
                      <a:pt x="913" y="319"/>
                    </a:cubicBezTo>
                    <a:cubicBezTo>
                      <a:pt x="909" y="320"/>
                      <a:pt x="909" y="320"/>
                      <a:pt x="909" y="320"/>
                    </a:cubicBezTo>
                    <a:cubicBezTo>
                      <a:pt x="907" y="332"/>
                      <a:pt x="907" y="332"/>
                      <a:pt x="907" y="332"/>
                    </a:cubicBezTo>
                    <a:cubicBezTo>
                      <a:pt x="910" y="341"/>
                      <a:pt x="910" y="341"/>
                      <a:pt x="910" y="341"/>
                    </a:cubicBezTo>
                    <a:cubicBezTo>
                      <a:pt x="916" y="343"/>
                      <a:pt x="916" y="343"/>
                      <a:pt x="916" y="343"/>
                    </a:cubicBezTo>
                    <a:cubicBezTo>
                      <a:pt x="931" y="349"/>
                      <a:pt x="931" y="349"/>
                      <a:pt x="931" y="349"/>
                    </a:cubicBezTo>
                    <a:cubicBezTo>
                      <a:pt x="916" y="345"/>
                      <a:pt x="916" y="345"/>
                      <a:pt x="916" y="345"/>
                    </a:cubicBezTo>
                    <a:cubicBezTo>
                      <a:pt x="905" y="350"/>
                      <a:pt x="905" y="350"/>
                      <a:pt x="905" y="350"/>
                    </a:cubicBezTo>
                    <a:cubicBezTo>
                      <a:pt x="904" y="353"/>
                      <a:pt x="904" y="353"/>
                      <a:pt x="904" y="353"/>
                    </a:cubicBezTo>
                    <a:cubicBezTo>
                      <a:pt x="918" y="365"/>
                      <a:pt x="918" y="365"/>
                      <a:pt x="918" y="365"/>
                    </a:cubicBezTo>
                    <a:cubicBezTo>
                      <a:pt x="901" y="353"/>
                      <a:pt x="901" y="353"/>
                      <a:pt x="901" y="353"/>
                    </a:cubicBezTo>
                    <a:cubicBezTo>
                      <a:pt x="901" y="346"/>
                      <a:pt x="901" y="346"/>
                      <a:pt x="901" y="346"/>
                    </a:cubicBezTo>
                    <a:cubicBezTo>
                      <a:pt x="895" y="348"/>
                      <a:pt x="895" y="348"/>
                      <a:pt x="895" y="348"/>
                    </a:cubicBezTo>
                    <a:cubicBezTo>
                      <a:pt x="893" y="343"/>
                      <a:pt x="893" y="343"/>
                      <a:pt x="893" y="343"/>
                    </a:cubicBezTo>
                    <a:cubicBezTo>
                      <a:pt x="889" y="343"/>
                      <a:pt x="889" y="343"/>
                      <a:pt x="889" y="343"/>
                    </a:cubicBezTo>
                    <a:cubicBezTo>
                      <a:pt x="887" y="349"/>
                      <a:pt x="887" y="349"/>
                      <a:pt x="887" y="349"/>
                    </a:cubicBezTo>
                    <a:cubicBezTo>
                      <a:pt x="877" y="354"/>
                      <a:pt x="877" y="354"/>
                      <a:pt x="877" y="354"/>
                    </a:cubicBezTo>
                    <a:cubicBezTo>
                      <a:pt x="879" y="348"/>
                      <a:pt x="879" y="348"/>
                      <a:pt x="879" y="348"/>
                    </a:cubicBezTo>
                    <a:cubicBezTo>
                      <a:pt x="875" y="348"/>
                      <a:pt x="875" y="348"/>
                      <a:pt x="875" y="348"/>
                    </a:cubicBezTo>
                    <a:cubicBezTo>
                      <a:pt x="858" y="363"/>
                      <a:pt x="858" y="363"/>
                      <a:pt x="858" y="363"/>
                    </a:cubicBezTo>
                    <a:cubicBezTo>
                      <a:pt x="851" y="384"/>
                      <a:pt x="851" y="384"/>
                      <a:pt x="851" y="384"/>
                    </a:cubicBezTo>
                    <a:cubicBezTo>
                      <a:pt x="834" y="402"/>
                      <a:pt x="834" y="402"/>
                      <a:pt x="834" y="402"/>
                    </a:cubicBezTo>
                    <a:cubicBezTo>
                      <a:pt x="838" y="410"/>
                      <a:pt x="838" y="410"/>
                      <a:pt x="838" y="410"/>
                    </a:cubicBezTo>
                    <a:cubicBezTo>
                      <a:pt x="827" y="415"/>
                      <a:pt x="827" y="415"/>
                      <a:pt x="827" y="415"/>
                    </a:cubicBezTo>
                    <a:cubicBezTo>
                      <a:pt x="830" y="431"/>
                      <a:pt x="830" y="431"/>
                      <a:pt x="830" y="431"/>
                    </a:cubicBezTo>
                    <a:cubicBezTo>
                      <a:pt x="822" y="438"/>
                      <a:pt x="822" y="438"/>
                      <a:pt x="822" y="438"/>
                    </a:cubicBezTo>
                    <a:cubicBezTo>
                      <a:pt x="822" y="452"/>
                      <a:pt x="822" y="452"/>
                      <a:pt x="822" y="452"/>
                    </a:cubicBezTo>
                    <a:cubicBezTo>
                      <a:pt x="816" y="437"/>
                      <a:pt x="816" y="437"/>
                      <a:pt x="816" y="437"/>
                    </a:cubicBezTo>
                    <a:cubicBezTo>
                      <a:pt x="823" y="430"/>
                      <a:pt x="823" y="430"/>
                      <a:pt x="823" y="430"/>
                    </a:cubicBezTo>
                    <a:cubicBezTo>
                      <a:pt x="819" y="411"/>
                      <a:pt x="819" y="411"/>
                      <a:pt x="819" y="411"/>
                    </a:cubicBezTo>
                    <a:cubicBezTo>
                      <a:pt x="843" y="380"/>
                      <a:pt x="843" y="380"/>
                      <a:pt x="843" y="380"/>
                    </a:cubicBezTo>
                    <a:cubicBezTo>
                      <a:pt x="844" y="368"/>
                      <a:pt x="844" y="368"/>
                      <a:pt x="844" y="368"/>
                    </a:cubicBezTo>
                    <a:cubicBezTo>
                      <a:pt x="840" y="364"/>
                      <a:pt x="840" y="364"/>
                      <a:pt x="840" y="364"/>
                    </a:cubicBezTo>
                    <a:cubicBezTo>
                      <a:pt x="817" y="375"/>
                      <a:pt x="817" y="375"/>
                      <a:pt x="817" y="375"/>
                    </a:cubicBezTo>
                    <a:cubicBezTo>
                      <a:pt x="812" y="371"/>
                      <a:pt x="812" y="371"/>
                      <a:pt x="812" y="371"/>
                    </a:cubicBezTo>
                    <a:cubicBezTo>
                      <a:pt x="797" y="372"/>
                      <a:pt x="797" y="372"/>
                      <a:pt x="797" y="372"/>
                    </a:cubicBezTo>
                    <a:cubicBezTo>
                      <a:pt x="787" y="379"/>
                      <a:pt x="787" y="379"/>
                      <a:pt x="787" y="379"/>
                    </a:cubicBezTo>
                    <a:cubicBezTo>
                      <a:pt x="769" y="381"/>
                      <a:pt x="769" y="381"/>
                      <a:pt x="769" y="381"/>
                    </a:cubicBezTo>
                    <a:cubicBezTo>
                      <a:pt x="758" y="377"/>
                      <a:pt x="758" y="377"/>
                      <a:pt x="758" y="377"/>
                    </a:cubicBezTo>
                    <a:cubicBezTo>
                      <a:pt x="747" y="374"/>
                      <a:pt x="747" y="374"/>
                      <a:pt x="747" y="374"/>
                    </a:cubicBezTo>
                    <a:cubicBezTo>
                      <a:pt x="743" y="379"/>
                      <a:pt x="743" y="379"/>
                      <a:pt x="743" y="379"/>
                    </a:cubicBezTo>
                    <a:cubicBezTo>
                      <a:pt x="751" y="393"/>
                      <a:pt x="751" y="393"/>
                      <a:pt x="751" y="393"/>
                    </a:cubicBezTo>
                    <a:cubicBezTo>
                      <a:pt x="745" y="388"/>
                      <a:pt x="745" y="388"/>
                      <a:pt x="745" y="388"/>
                    </a:cubicBezTo>
                    <a:cubicBezTo>
                      <a:pt x="739" y="391"/>
                      <a:pt x="739" y="391"/>
                      <a:pt x="739" y="391"/>
                    </a:cubicBezTo>
                    <a:cubicBezTo>
                      <a:pt x="738" y="401"/>
                      <a:pt x="738" y="401"/>
                      <a:pt x="738" y="401"/>
                    </a:cubicBezTo>
                    <a:cubicBezTo>
                      <a:pt x="736" y="389"/>
                      <a:pt x="736" y="389"/>
                      <a:pt x="736" y="389"/>
                    </a:cubicBezTo>
                    <a:cubicBezTo>
                      <a:pt x="741" y="387"/>
                      <a:pt x="741" y="387"/>
                      <a:pt x="741" y="387"/>
                    </a:cubicBezTo>
                    <a:cubicBezTo>
                      <a:pt x="741" y="381"/>
                      <a:pt x="741" y="381"/>
                      <a:pt x="741" y="381"/>
                    </a:cubicBezTo>
                    <a:cubicBezTo>
                      <a:pt x="720" y="378"/>
                      <a:pt x="720" y="378"/>
                      <a:pt x="720" y="378"/>
                    </a:cubicBezTo>
                    <a:cubicBezTo>
                      <a:pt x="700" y="385"/>
                      <a:pt x="700" y="385"/>
                      <a:pt x="700" y="385"/>
                    </a:cubicBezTo>
                    <a:cubicBezTo>
                      <a:pt x="701" y="406"/>
                      <a:pt x="701" y="406"/>
                      <a:pt x="701" y="406"/>
                    </a:cubicBezTo>
                    <a:cubicBezTo>
                      <a:pt x="695" y="385"/>
                      <a:pt x="695" y="385"/>
                      <a:pt x="695" y="385"/>
                    </a:cubicBezTo>
                    <a:cubicBezTo>
                      <a:pt x="702" y="379"/>
                      <a:pt x="702" y="379"/>
                      <a:pt x="702" y="379"/>
                    </a:cubicBezTo>
                    <a:cubicBezTo>
                      <a:pt x="693" y="377"/>
                      <a:pt x="693" y="377"/>
                      <a:pt x="693" y="377"/>
                    </a:cubicBezTo>
                    <a:cubicBezTo>
                      <a:pt x="711" y="370"/>
                      <a:pt x="711" y="370"/>
                      <a:pt x="711" y="370"/>
                    </a:cubicBezTo>
                    <a:cubicBezTo>
                      <a:pt x="714" y="361"/>
                      <a:pt x="714" y="361"/>
                      <a:pt x="714" y="361"/>
                    </a:cubicBezTo>
                    <a:cubicBezTo>
                      <a:pt x="722" y="367"/>
                      <a:pt x="722" y="367"/>
                      <a:pt x="722" y="367"/>
                    </a:cubicBezTo>
                    <a:cubicBezTo>
                      <a:pt x="723" y="374"/>
                      <a:pt x="723" y="374"/>
                      <a:pt x="723" y="374"/>
                    </a:cubicBezTo>
                    <a:cubicBezTo>
                      <a:pt x="734" y="377"/>
                      <a:pt x="734" y="377"/>
                      <a:pt x="734" y="377"/>
                    </a:cubicBezTo>
                    <a:cubicBezTo>
                      <a:pt x="736" y="370"/>
                      <a:pt x="736" y="370"/>
                      <a:pt x="736" y="370"/>
                    </a:cubicBezTo>
                    <a:cubicBezTo>
                      <a:pt x="746" y="367"/>
                      <a:pt x="746" y="367"/>
                      <a:pt x="746" y="367"/>
                    </a:cubicBezTo>
                    <a:cubicBezTo>
                      <a:pt x="748" y="371"/>
                      <a:pt x="748" y="371"/>
                      <a:pt x="748" y="371"/>
                    </a:cubicBezTo>
                    <a:cubicBezTo>
                      <a:pt x="761" y="374"/>
                      <a:pt x="761" y="374"/>
                      <a:pt x="761" y="374"/>
                    </a:cubicBezTo>
                    <a:cubicBezTo>
                      <a:pt x="765" y="370"/>
                      <a:pt x="765" y="370"/>
                      <a:pt x="765" y="370"/>
                    </a:cubicBezTo>
                    <a:cubicBezTo>
                      <a:pt x="766" y="365"/>
                      <a:pt x="766" y="365"/>
                      <a:pt x="766" y="365"/>
                    </a:cubicBezTo>
                    <a:cubicBezTo>
                      <a:pt x="770" y="362"/>
                      <a:pt x="770" y="362"/>
                      <a:pt x="770" y="362"/>
                    </a:cubicBezTo>
                    <a:cubicBezTo>
                      <a:pt x="770" y="367"/>
                      <a:pt x="770" y="367"/>
                      <a:pt x="770" y="367"/>
                    </a:cubicBezTo>
                    <a:cubicBezTo>
                      <a:pt x="780" y="369"/>
                      <a:pt x="780" y="369"/>
                      <a:pt x="780" y="369"/>
                    </a:cubicBezTo>
                    <a:cubicBezTo>
                      <a:pt x="784" y="366"/>
                      <a:pt x="784" y="366"/>
                      <a:pt x="784" y="366"/>
                    </a:cubicBezTo>
                    <a:cubicBezTo>
                      <a:pt x="782" y="360"/>
                      <a:pt x="782" y="360"/>
                      <a:pt x="782" y="360"/>
                    </a:cubicBezTo>
                    <a:cubicBezTo>
                      <a:pt x="784" y="357"/>
                      <a:pt x="784" y="357"/>
                      <a:pt x="784" y="357"/>
                    </a:cubicBezTo>
                    <a:cubicBezTo>
                      <a:pt x="786" y="361"/>
                      <a:pt x="786" y="361"/>
                      <a:pt x="786" y="361"/>
                    </a:cubicBezTo>
                    <a:cubicBezTo>
                      <a:pt x="795" y="367"/>
                      <a:pt x="795" y="367"/>
                      <a:pt x="795" y="367"/>
                    </a:cubicBezTo>
                    <a:cubicBezTo>
                      <a:pt x="806" y="364"/>
                      <a:pt x="806" y="364"/>
                      <a:pt x="806" y="364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9" y="364"/>
                      <a:pt x="809" y="364"/>
                      <a:pt x="809" y="364"/>
                    </a:cubicBezTo>
                    <a:cubicBezTo>
                      <a:pt x="831" y="357"/>
                      <a:pt x="831" y="357"/>
                      <a:pt x="831" y="357"/>
                    </a:cubicBezTo>
                    <a:cubicBezTo>
                      <a:pt x="830" y="352"/>
                      <a:pt x="830" y="352"/>
                      <a:pt x="830" y="352"/>
                    </a:cubicBezTo>
                    <a:cubicBezTo>
                      <a:pt x="839" y="354"/>
                      <a:pt x="839" y="354"/>
                      <a:pt x="839" y="354"/>
                    </a:cubicBezTo>
                    <a:cubicBezTo>
                      <a:pt x="857" y="346"/>
                      <a:pt x="857" y="346"/>
                      <a:pt x="857" y="346"/>
                    </a:cubicBezTo>
                    <a:cubicBezTo>
                      <a:pt x="856" y="343"/>
                      <a:pt x="856" y="343"/>
                      <a:pt x="856" y="343"/>
                    </a:cubicBezTo>
                    <a:cubicBezTo>
                      <a:pt x="861" y="345"/>
                      <a:pt x="861" y="345"/>
                      <a:pt x="861" y="345"/>
                    </a:cubicBezTo>
                    <a:cubicBezTo>
                      <a:pt x="880" y="338"/>
                      <a:pt x="880" y="338"/>
                      <a:pt x="880" y="338"/>
                    </a:cubicBezTo>
                    <a:cubicBezTo>
                      <a:pt x="886" y="317"/>
                      <a:pt x="886" y="317"/>
                      <a:pt x="886" y="317"/>
                    </a:cubicBezTo>
                    <a:cubicBezTo>
                      <a:pt x="886" y="310"/>
                      <a:pt x="886" y="310"/>
                      <a:pt x="886" y="310"/>
                    </a:cubicBezTo>
                    <a:cubicBezTo>
                      <a:pt x="881" y="312"/>
                      <a:pt x="881" y="312"/>
                      <a:pt x="881" y="312"/>
                    </a:cubicBezTo>
                    <a:cubicBezTo>
                      <a:pt x="888" y="306"/>
                      <a:pt x="888" y="306"/>
                      <a:pt x="888" y="306"/>
                    </a:cubicBezTo>
                    <a:cubicBezTo>
                      <a:pt x="894" y="304"/>
                      <a:pt x="894" y="304"/>
                      <a:pt x="894" y="304"/>
                    </a:cubicBezTo>
                    <a:cubicBezTo>
                      <a:pt x="893" y="293"/>
                      <a:pt x="893" y="293"/>
                      <a:pt x="893" y="293"/>
                    </a:cubicBezTo>
                    <a:cubicBezTo>
                      <a:pt x="901" y="286"/>
                      <a:pt x="901" y="286"/>
                      <a:pt x="901" y="286"/>
                    </a:cubicBezTo>
                    <a:cubicBezTo>
                      <a:pt x="902" y="267"/>
                      <a:pt x="902" y="267"/>
                      <a:pt x="902" y="267"/>
                    </a:cubicBezTo>
                    <a:cubicBezTo>
                      <a:pt x="911" y="248"/>
                      <a:pt x="911" y="248"/>
                      <a:pt x="911" y="248"/>
                    </a:cubicBezTo>
                    <a:cubicBezTo>
                      <a:pt x="911" y="240"/>
                      <a:pt x="911" y="240"/>
                      <a:pt x="911" y="240"/>
                    </a:cubicBezTo>
                    <a:cubicBezTo>
                      <a:pt x="902" y="237"/>
                      <a:pt x="902" y="237"/>
                      <a:pt x="902" y="237"/>
                    </a:cubicBezTo>
                    <a:cubicBezTo>
                      <a:pt x="879" y="235"/>
                      <a:pt x="879" y="235"/>
                      <a:pt x="879" y="235"/>
                    </a:cubicBezTo>
                    <a:cubicBezTo>
                      <a:pt x="864" y="224"/>
                      <a:pt x="864" y="224"/>
                      <a:pt x="864" y="224"/>
                    </a:cubicBezTo>
                    <a:cubicBezTo>
                      <a:pt x="851" y="227"/>
                      <a:pt x="851" y="227"/>
                      <a:pt x="851" y="227"/>
                    </a:cubicBezTo>
                    <a:cubicBezTo>
                      <a:pt x="810" y="235"/>
                      <a:pt x="810" y="235"/>
                      <a:pt x="810" y="235"/>
                    </a:cubicBezTo>
                    <a:cubicBezTo>
                      <a:pt x="768" y="230"/>
                      <a:pt x="768" y="230"/>
                      <a:pt x="768" y="230"/>
                    </a:cubicBezTo>
                    <a:cubicBezTo>
                      <a:pt x="764" y="235"/>
                      <a:pt x="764" y="235"/>
                      <a:pt x="764" y="235"/>
                    </a:cubicBezTo>
                    <a:cubicBezTo>
                      <a:pt x="758" y="232"/>
                      <a:pt x="758" y="232"/>
                      <a:pt x="758" y="232"/>
                    </a:cubicBezTo>
                    <a:cubicBezTo>
                      <a:pt x="739" y="247"/>
                      <a:pt x="739" y="247"/>
                      <a:pt x="739" y="247"/>
                    </a:cubicBezTo>
                    <a:cubicBezTo>
                      <a:pt x="740" y="254"/>
                      <a:pt x="740" y="254"/>
                      <a:pt x="740" y="254"/>
                    </a:cubicBezTo>
                    <a:cubicBezTo>
                      <a:pt x="736" y="249"/>
                      <a:pt x="736" y="249"/>
                      <a:pt x="736" y="249"/>
                    </a:cubicBezTo>
                    <a:cubicBezTo>
                      <a:pt x="728" y="264"/>
                      <a:pt x="728" y="264"/>
                      <a:pt x="728" y="264"/>
                    </a:cubicBezTo>
                    <a:cubicBezTo>
                      <a:pt x="728" y="292"/>
                      <a:pt x="728" y="292"/>
                      <a:pt x="728" y="292"/>
                    </a:cubicBezTo>
                    <a:cubicBezTo>
                      <a:pt x="731" y="295"/>
                      <a:pt x="731" y="295"/>
                      <a:pt x="731" y="295"/>
                    </a:cubicBezTo>
                    <a:cubicBezTo>
                      <a:pt x="727" y="296"/>
                      <a:pt x="727" y="296"/>
                      <a:pt x="727" y="296"/>
                    </a:cubicBezTo>
                    <a:cubicBezTo>
                      <a:pt x="721" y="305"/>
                      <a:pt x="721" y="305"/>
                      <a:pt x="721" y="305"/>
                    </a:cubicBezTo>
                    <a:cubicBezTo>
                      <a:pt x="717" y="321"/>
                      <a:pt x="717" y="321"/>
                      <a:pt x="717" y="321"/>
                    </a:cubicBezTo>
                    <a:cubicBezTo>
                      <a:pt x="734" y="322"/>
                      <a:pt x="734" y="322"/>
                      <a:pt x="734" y="322"/>
                    </a:cubicBezTo>
                    <a:cubicBezTo>
                      <a:pt x="725" y="324"/>
                      <a:pt x="725" y="324"/>
                      <a:pt x="725" y="324"/>
                    </a:cubicBezTo>
                    <a:cubicBezTo>
                      <a:pt x="731" y="327"/>
                      <a:pt x="731" y="327"/>
                      <a:pt x="731" y="327"/>
                    </a:cubicBezTo>
                    <a:cubicBezTo>
                      <a:pt x="717" y="325"/>
                      <a:pt x="717" y="325"/>
                      <a:pt x="717" y="325"/>
                    </a:cubicBezTo>
                    <a:cubicBezTo>
                      <a:pt x="718" y="340"/>
                      <a:pt x="718" y="340"/>
                      <a:pt x="718" y="340"/>
                    </a:cubicBezTo>
                    <a:cubicBezTo>
                      <a:pt x="711" y="323"/>
                      <a:pt x="711" y="323"/>
                      <a:pt x="711" y="323"/>
                    </a:cubicBezTo>
                    <a:cubicBezTo>
                      <a:pt x="715" y="312"/>
                      <a:pt x="715" y="312"/>
                      <a:pt x="715" y="312"/>
                    </a:cubicBezTo>
                    <a:cubicBezTo>
                      <a:pt x="712" y="304"/>
                      <a:pt x="712" y="304"/>
                      <a:pt x="712" y="304"/>
                    </a:cubicBezTo>
                    <a:cubicBezTo>
                      <a:pt x="698" y="306"/>
                      <a:pt x="698" y="306"/>
                      <a:pt x="698" y="306"/>
                    </a:cubicBezTo>
                    <a:cubicBezTo>
                      <a:pt x="697" y="311"/>
                      <a:pt x="697" y="311"/>
                      <a:pt x="697" y="311"/>
                    </a:cubicBezTo>
                    <a:cubicBezTo>
                      <a:pt x="677" y="315"/>
                      <a:pt x="677" y="315"/>
                      <a:pt x="677" y="315"/>
                    </a:cubicBezTo>
                    <a:cubicBezTo>
                      <a:pt x="664" y="328"/>
                      <a:pt x="664" y="328"/>
                      <a:pt x="664" y="328"/>
                    </a:cubicBezTo>
                    <a:cubicBezTo>
                      <a:pt x="640" y="335"/>
                      <a:pt x="640" y="335"/>
                      <a:pt x="640" y="335"/>
                    </a:cubicBezTo>
                    <a:cubicBezTo>
                      <a:pt x="636" y="341"/>
                      <a:pt x="636" y="341"/>
                      <a:pt x="636" y="341"/>
                    </a:cubicBezTo>
                    <a:cubicBezTo>
                      <a:pt x="615" y="353"/>
                      <a:pt x="615" y="353"/>
                      <a:pt x="615" y="353"/>
                    </a:cubicBezTo>
                    <a:cubicBezTo>
                      <a:pt x="597" y="356"/>
                      <a:pt x="597" y="356"/>
                      <a:pt x="597" y="356"/>
                    </a:cubicBezTo>
                    <a:cubicBezTo>
                      <a:pt x="595" y="362"/>
                      <a:pt x="595" y="362"/>
                      <a:pt x="595" y="362"/>
                    </a:cubicBezTo>
                    <a:cubicBezTo>
                      <a:pt x="584" y="362"/>
                      <a:pt x="584" y="362"/>
                      <a:pt x="584" y="362"/>
                    </a:cubicBezTo>
                    <a:cubicBezTo>
                      <a:pt x="577" y="366"/>
                      <a:pt x="577" y="366"/>
                      <a:pt x="577" y="366"/>
                    </a:cubicBezTo>
                    <a:cubicBezTo>
                      <a:pt x="570" y="391"/>
                      <a:pt x="570" y="391"/>
                      <a:pt x="570" y="391"/>
                    </a:cubicBezTo>
                    <a:cubicBezTo>
                      <a:pt x="573" y="399"/>
                      <a:pt x="573" y="399"/>
                      <a:pt x="573" y="399"/>
                    </a:cubicBezTo>
                    <a:cubicBezTo>
                      <a:pt x="583" y="432"/>
                      <a:pt x="583" y="432"/>
                      <a:pt x="583" y="432"/>
                    </a:cubicBezTo>
                    <a:cubicBezTo>
                      <a:pt x="579" y="438"/>
                      <a:pt x="579" y="438"/>
                      <a:pt x="579" y="438"/>
                    </a:cubicBezTo>
                    <a:cubicBezTo>
                      <a:pt x="580" y="443"/>
                      <a:pt x="580" y="443"/>
                      <a:pt x="580" y="443"/>
                    </a:cubicBezTo>
                    <a:cubicBezTo>
                      <a:pt x="576" y="437"/>
                      <a:pt x="576" y="437"/>
                      <a:pt x="576" y="437"/>
                    </a:cubicBezTo>
                    <a:cubicBezTo>
                      <a:pt x="578" y="432"/>
                      <a:pt x="578" y="432"/>
                      <a:pt x="578" y="432"/>
                    </a:cubicBezTo>
                    <a:cubicBezTo>
                      <a:pt x="562" y="403"/>
                      <a:pt x="562" y="403"/>
                      <a:pt x="562" y="403"/>
                    </a:cubicBezTo>
                    <a:cubicBezTo>
                      <a:pt x="566" y="374"/>
                      <a:pt x="566" y="374"/>
                      <a:pt x="566" y="374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83" y="358"/>
                      <a:pt x="583" y="358"/>
                      <a:pt x="583" y="358"/>
                    </a:cubicBezTo>
                    <a:cubicBezTo>
                      <a:pt x="591" y="360"/>
                      <a:pt x="591" y="360"/>
                      <a:pt x="591" y="360"/>
                    </a:cubicBezTo>
                    <a:cubicBezTo>
                      <a:pt x="591" y="355"/>
                      <a:pt x="591" y="355"/>
                      <a:pt x="591" y="355"/>
                    </a:cubicBezTo>
                    <a:cubicBezTo>
                      <a:pt x="583" y="351"/>
                      <a:pt x="583" y="351"/>
                      <a:pt x="583" y="351"/>
                    </a:cubicBezTo>
                    <a:cubicBezTo>
                      <a:pt x="560" y="354"/>
                      <a:pt x="560" y="354"/>
                      <a:pt x="560" y="354"/>
                    </a:cubicBezTo>
                    <a:cubicBezTo>
                      <a:pt x="550" y="358"/>
                      <a:pt x="550" y="358"/>
                      <a:pt x="550" y="358"/>
                    </a:cubicBezTo>
                    <a:cubicBezTo>
                      <a:pt x="536" y="357"/>
                      <a:pt x="536" y="357"/>
                      <a:pt x="536" y="357"/>
                    </a:cubicBezTo>
                    <a:cubicBezTo>
                      <a:pt x="524" y="366"/>
                      <a:pt x="524" y="366"/>
                      <a:pt x="524" y="366"/>
                    </a:cubicBezTo>
                    <a:cubicBezTo>
                      <a:pt x="525" y="371"/>
                      <a:pt x="525" y="371"/>
                      <a:pt x="525" y="371"/>
                    </a:cubicBezTo>
                    <a:cubicBezTo>
                      <a:pt x="515" y="371"/>
                      <a:pt x="515" y="371"/>
                      <a:pt x="515" y="371"/>
                    </a:cubicBezTo>
                    <a:cubicBezTo>
                      <a:pt x="489" y="380"/>
                      <a:pt x="489" y="380"/>
                      <a:pt x="489" y="380"/>
                    </a:cubicBezTo>
                    <a:cubicBezTo>
                      <a:pt x="487" y="380"/>
                      <a:pt x="487" y="380"/>
                      <a:pt x="487" y="380"/>
                    </a:cubicBezTo>
                    <a:cubicBezTo>
                      <a:pt x="491" y="376"/>
                      <a:pt x="491" y="376"/>
                      <a:pt x="491" y="376"/>
                    </a:cubicBezTo>
                    <a:cubicBezTo>
                      <a:pt x="513" y="368"/>
                      <a:pt x="513" y="368"/>
                      <a:pt x="513" y="368"/>
                    </a:cubicBezTo>
                    <a:cubicBezTo>
                      <a:pt x="521" y="357"/>
                      <a:pt x="521" y="357"/>
                      <a:pt x="521" y="357"/>
                    </a:cubicBezTo>
                    <a:cubicBezTo>
                      <a:pt x="530" y="351"/>
                      <a:pt x="530" y="351"/>
                      <a:pt x="530" y="351"/>
                    </a:cubicBezTo>
                    <a:cubicBezTo>
                      <a:pt x="552" y="352"/>
                      <a:pt x="552" y="352"/>
                      <a:pt x="552" y="352"/>
                    </a:cubicBezTo>
                    <a:cubicBezTo>
                      <a:pt x="559" y="341"/>
                      <a:pt x="559" y="341"/>
                      <a:pt x="559" y="341"/>
                    </a:cubicBezTo>
                    <a:cubicBezTo>
                      <a:pt x="579" y="342"/>
                      <a:pt x="579" y="342"/>
                      <a:pt x="579" y="342"/>
                    </a:cubicBezTo>
                    <a:cubicBezTo>
                      <a:pt x="595" y="336"/>
                      <a:pt x="595" y="336"/>
                      <a:pt x="595" y="336"/>
                    </a:cubicBezTo>
                    <a:cubicBezTo>
                      <a:pt x="590" y="330"/>
                      <a:pt x="590" y="330"/>
                      <a:pt x="590" y="330"/>
                    </a:cubicBezTo>
                    <a:cubicBezTo>
                      <a:pt x="590" y="329"/>
                      <a:pt x="590" y="329"/>
                      <a:pt x="590" y="329"/>
                    </a:cubicBezTo>
                    <a:cubicBezTo>
                      <a:pt x="565" y="328"/>
                      <a:pt x="565" y="328"/>
                      <a:pt x="565" y="328"/>
                    </a:cubicBezTo>
                    <a:cubicBezTo>
                      <a:pt x="560" y="315"/>
                      <a:pt x="560" y="315"/>
                      <a:pt x="560" y="315"/>
                    </a:cubicBezTo>
                    <a:cubicBezTo>
                      <a:pt x="567" y="302"/>
                      <a:pt x="567" y="302"/>
                      <a:pt x="567" y="302"/>
                    </a:cubicBezTo>
                    <a:cubicBezTo>
                      <a:pt x="563" y="289"/>
                      <a:pt x="563" y="289"/>
                      <a:pt x="563" y="289"/>
                    </a:cubicBezTo>
                    <a:cubicBezTo>
                      <a:pt x="552" y="280"/>
                      <a:pt x="552" y="280"/>
                      <a:pt x="552" y="280"/>
                    </a:cubicBezTo>
                    <a:cubicBezTo>
                      <a:pt x="522" y="248"/>
                      <a:pt x="522" y="248"/>
                      <a:pt x="522" y="248"/>
                    </a:cubicBezTo>
                    <a:cubicBezTo>
                      <a:pt x="493" y="213"/>
                      <a:pt x="493" y="213"/>
                      <a:pt x="493" y="213"/>
                    </a:cubicBezTo>
                    <a:cubicBezTo>
                      <a:pt x="489" y="170"/>
                      <a:pt x="489" y="170"/>
                      <a:pt x="489" y="170"/>
                    </a:cubicBezTo>
                    <a:cubicBezTo>
                      <a:pt x="474" y="161"/>
                      <a:pt x="474" y="161"/>
                      <a:pt x="474" y="161"/>
                    </a:cubicBezTo>
                    <a:cubicBezTo>
                      <a:pt x="450" y="145"/>
                      <a:pt x="450" y="145"/>
                      <a:pt x="450" y="145"/>
                    </a:cubicBezTo>
                    <a:cubicBezTo>
                      <a:pt x="443" y="111"/>
                      <a:pt x="443" y="111"/>
                      <a:pt x="443" y="111"/>
                    </a:cubicBezTo>
                    <a:cubicBezTo>
                      <a:pt x="363" y="87"/>
                      <a:pt x="363" y="87"/>
                      <a:pt x="363" y="87"/>
                    </a:cubicBezTo>
                    <a:cubicBezTo>
                      <a:pt x="354" y="56"/>
                      <a:pt x="354" y="56"/>
                      <a:pt x="354" y="56"/>
                    </a:cubicBezTo>
                    <a:cubicBezTo>
                      <a:pt x="352" y="9"/>
                      <a:pt x="352" y="9"/>
                      <a:pt x="352" y="9"/>
                    </a:cubicBezTo>
                    <a:cubicBezTo>
                      <a:pt x="336" y="11"/>
                      <a:pt x="336" y="11"/>
                      <a:pt x="336" y="11"/>
                    </a:cubicBezTo>
                    <a:cubicBezTo>
                      <a:pt x="324" y="0"/>
                      <a:pt x="324" y="0"/>
                      <a:pt x="324" y="0"/>
                    </a:cubicBezTo>
                    <a:cubicBezTo>
                      <a:pt x="300" y="12"/>
                      <a:pt x="300" y="12"/>
                      <a:pt x="300" y="12"/>
                    </a:cubicBezTo>
                    <a:cubicBezTo>
                      <a:pt x="280" y="16"/>
                      <a:pt x="280" y="16"/>
                      <a:pt x="280" y="16"/>
                    </a:cubicBezTo>
                    <a:cubicBezTo>
                      <a:pt x="255" y="7"/>
                      <a:pt x="255" y="7"/>
                      <a:pt x="255" y="7"/>
                    </a:cubicBezTo>
                    <a:cubicBezTo>
                      <a:pt x="246" y="17"/>
                      <a:pt x="246" y="17"/>
                      <a:pt x="246" y="17"/>
                    </a:cubicBezTo>
                    <a:cubicBezTo>
                      <a:pt x="250" y="31"/>
                      <a:pt x="250" y="31"/>
                      <a:pt x="250" y="31"/>
                    </a:cubicBezTo>
                    <a:cubicBezTo>
                      <a:pt x="262" y="48"/>
                      <a:pt x="262" y="48"/>
                      <a:pt x="262" y="48"/>
                    </a:cubicBezTo>
                    <a:cubicBezTo>
                      <a:pt x="249" y="58"/>
                      <a:pt x="249" y="58"/>
                      <a:pt x="249" y="58"/>
                    </a:cubicBezTo>
                    <a:cubicBezTo>
                      <a:pt x="235" y="58"/>
                      <a:pt x="235" y="58"/>
                      <a:pt x="235" y="58"/>
                    </a:cubicBezTo>
                    <a:cubicBezTo>
                      <a:pt x="194" y="50"/>
                      <a:pt x="194" y="50"/>
                      <a:pt x="194" y="50"/>
                    </a:cubicBezTo>
                    <a:cubicBezTo>
                      <a:pt x="191" y="67"/>
                      <a:pt x="191" y="67"/>
                      <a:pt x="191" y="67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45" y="46"/>
                      <a:pt x="145" y="46"/>
                      <a:pt x="145" y="46"/>
                    </a:cubicBezTo>
                    <a:cubicBezTo>
                      <a:pt x="126" y="49"/>
                      <a:pt x="126" y="49"/>
                      <a:pt x="126" y="49"/>
                    </a:cubicBezTo>
                    <a:cubicBezTo>
                      <a:pt x="118" y="67"/>
                      <a:pt x="118" y="67"/>
                      <a:pt x="118" y="67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" y="187"/>
                      <a:pt x="8" y="187"/>
                      <a:pt x="8" y="187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22" y="276"/>
                      <a:pt x="22" y="276"/>
                      <a:pt x="22" y="276"/>
                    </a:cubicBezTo>
                    <a:cubicBezTo>
                      <a:pt x="50" y="295"/>
                      <a:pt x="50" y="295"/>
                      <a:pt x="50" y="295"/>
                    </a:cubicBezTo>
                    <a:cubicBezTo>
                      <a:pt x="63" y="336"/>
                      <a:pt x="63" y="336"/>
                      <a:pt x="63" y="336"/>
                    </a:cubicBezTo>
                    <a:cubicBezTo>
                      <a:pt x="76" y="354"/>
                      <a:pt x="76" y="354"/>
                      <a:pt x="76" y="354"/>
                    </a:cubicBezTo>
                    <a:cubicBezTo>
                      <a:pt x="149" y="362"/>
                      <a:pt x="149" y="362"/>
                      <a:pt x="149" y="362"/>
                    </a:cubicBezTo>
                    <a:cubicBezTo>
                      <a:pt x="185" y="387"/>
                      <a:pt x="185" y="387"/>
                      <a:pt x="185" y="387"/>
                    </a:cubicBezTo>
                    <a:cubicBezTo>
                      <a:pt x="188" y="409"/>
                      <a:pt x="188" y="409"/>
                      <a:pt x="188" y="409"/>
                    </a:cubicBezTo>
                    <a:cubicBezTo>
                      <a:pt x="219" y="381"/>
                      <a:pt x="219" y="381"/>
                      <a:pt x="219" y="381"/>
                    </a:cubicBezTo>
                    <a:cubicBezTo>
                      <a:pt x="242" y="381"/>
                      <a:pt x="242" y="381"/>
                      <a:pt x="242" y="381"/>
                    </a:cubicBezTo>
                    <a:cubicBezTo>
                      <a:pt x="221" y="418"/>
                      <a:pt x="221" y="418"/>
                      <a:pt x="221" y="418"/>
                    </a:cubicBezTo>
                    <a:cubicBezTo>
                      <a:pt x="196" y="447"/>
                      <a:pt x="196" y="447"/>
                      <a:pt x="196" y="447"/>
                    </a:cubicBezTo>
                    <a:cubicBezTo>
                      <a:pt x="175" y="505"/>
                      <a:pt x="175" y="505"/>
                      <a:pt x="175" y="505"/>
                    </a:cubicBezTo>
                    <a:cubicBezTo>
                      <a:pt x="50" y="767"/>
                      <a:pt x="50" y="767"/>
                      <a:pt x="50" y="767"/>
                    </a:cubicBezTo>
                    <a:cubicBezTo>
                      <a:pt x="28" y="776"/>
                      <a:pt x="28" y="776"/>
                      <a:pt x="28" y="776"/>
                    </a:cubicBezTo>
                    <a:cubicBezTo>
                      <a:pt x="21" y="798"/>
                      <a:pt x="21" y="798"/>
                      <a:pt x="21" y="798"/>
                    </a:cubicBezTo>
                    <a:cubicBezTo>
                      <a:pt x="40" y="830"/>
                      <a:pt x="40" y="830"/>
                      <a:pt x="40" y="830"/>
                    </a:cubicBezTo>
                    <a:cubicBezTo>
                      <a:pt x="42" y="845"/>
                      <a:pt x="42" y="845"/>
                      <a:pt x="42" y="845"/>
                    </a:cubicBezTo>
                    <a:cubicBezTo>
                      <a:pt x="46" y="860"/>
                      <a:pt x="46" y="860"/>
                      <a:pt x="46" y="860"/>
                    </a:cubicBezTo>
                    <a:cubicBezTo>
                      <a:pt x="54" y="864"/>
                      <a:pt x="54" y="864"/>
                      <a:pt x="54" y="864"/>
                    </a:cubicBezTo>
                    <a:cubicBezTo>
                      <a:pt x="53" y="892"/>
                      <a:pt x="53" y="892"/>
                      <a:pt x="53" y="892"/>
                    </a:cubicBezTo>
                    <a:cubicBezTo>
                      <a:pt x="72" y="906"/>
                      <a:pt x="72" y="906"/>
                      <a:pt x="72" y="906"/>
                    </a:cubicBezTo>
                    <a:cubicBezTo>
                      <a:pt x="72" y="906"/>
                      <a:pt x="76" y="930"/>
                      <a:pt x="78" y="934"/>
                    </a:cubicBezTo>
                    <a:cubicBezTo>
                      <a:pt x="79" y="938"/>
                      <a:pt x="89" y="951"/>
                      <a:pt x="89" y="951"/>
                    </a:cubicBezTo>
                    <a:cubicBezTo>
                      <a:pt x="107" y="996"/>
                      <a:pt x="107" y="996"/>
                      <a:pt x="107" y="996"/>
                    </a:cubicBezTo>
                    <a:cubicBezTo>
                      <a:pt x="135" y="1039"/>
                      <a:pt x="135" y="1039"/>
                      <a:pt x="135" y="1039"/>
                    </a:cubicBezTo>
                    <a:cubicBezTo>
                      <a:pt x="172" y="1062"/>
                      <a:pt x="172" y="1062"/>
                      <a:pt x="172" y="1062"/>
                    </a:cubicBezTo>
                    <a:cubicBezTo>
                      <a:pt x="211" y="1073"/>
                      <a:pt x="211" y="1073"/>
                      <a:pt x="211" y="1073"/>
                    </a:cubicBezTo>
                    <a:cubicBezTo>
                      <a:pt x="775" y="1074"/>
                      <a:pt x="775" y="1074"/>
                      <a:pt x="775" y="1074"/>
                    </a:cubicBezTo>
                    <a:cubicBezTo>
                      <a:pt x="791" y="1046"/>
                      <a:pt x="791" y="1046"/>
                      <a:pt x="791" y="1046"/>
                    </a:cubicBezTo>
                    <a:cubicBezTo>
                      <a:pt x="813" y="1021"/>
                      <a:pt x="813" y="1021"/>
                      <a:pt x="813" y="1021"/>
                    </a:cubicBezTo>
                    <a:cubicBezTo>
                      <a:pt x="856" y="951"/>
                      <a:pt x="856" y="951"/>
                      <a:pt x="856" y="951"/>
                    </a:cubicBezTo>
                    <a:cubicBezTo>
                      <a:pt x="840" y="914"/>
                      <a:pt x="840" y="914"/>
                      <a:pt x="840" y="914"/>
                    </a:cubicBezTo>
                    <a:cubicBezTo>
                      <a:pt x="840" y="900"/>
                      <a:pt x="840" y="900"/>
                      <a:pt x="840" y="900"/>
                    </a:cubicBezTo>
                    <a:cubicBezTo>
                      <a:pt x="854" y="860"/>
                      <a:pt x="854" y="860"/>
                      <a:pt x="854" y="860"/>
                    </a:cubicBezTo>
                    <a:cubicBezTo>
                      <a:pt x="843" y="842"/>
                      <a:pt x="843" y="842"/>
                      <a:pt x="843" y="842"/>
                    </a:cubicBezTo>
                    <a:cubicBezTo>
                      <a:pt x="843" y="834"/>
                      <a:pt x="843" y="834"/>
                      <a:pt x="843" y="834"/>
                    </a:cubicBezTo>
                    <a:cubicBezTo>
                      <a:pt x="858" y="824"/>
                      <a:pt x="858" y="824"/>
                      <a:pt x="858" y="824"/>
                    </a:cubicBezTo>
                    <a:cubicBezTo>
                      <a:pt x="893" y="817"/>
                      <a:pt x="893" y="817"/>
                      <a:pt x="893" y="817"/>
                    </a:cubicBezTo>
                    <a:cubicBezTo>
                      <a:pt x="919" y="796"/>
                      <a:pt x="919" y="796"/>
                      <a:pt x="919" y="796"/>
                    </a:cubicBezTo>
                    <a:cubicBezTo>
                      <a:pt x="925" y="763"/>
                      <a:pt x="925" y="763"/>
                      <a:pt x="925" y="763"/>
                    </a:cubicBezTo>
                    <a:cubicBezTo>
                      <a:pt x="925" y="724"/>
                      <a:pt x="925" y="724"/>
                      <a:pt x="925" y="724"/>
                    </a:cubicBezTo>
                    <a:cubicBezTo>
                      <a:pt x="902" y="704"/>
                      <a:pt x="902" y="704"/>
                      <a:pt x="902" y="704"/>
                    </a:cubicBezTo>
                    <a:cubicBezTo>
                      <a:pt x="884" y="676"/>
                      <a:pt x="884" y="676"/>
                      <a:pt x="884" y="676"/>
                    </a:cubicBezTo>
                    <a:lnTo>
                      <a:pt x="888" y="6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5" name="Freeform 332">
                <a:extLst>
                  <a:ext uri="{FF2B5EF4-FFF2-40B4-BE49-F238E27FC236}">
                    <a16:creationId xmlns="" xmlns:a16="http://schemas.microsoft.com/office/drawing/2014/main" id="{9A7D3DB0-FF95-4708-BA29-453B5FF07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597"/>
                <a:ext cx="60" cy="78"/>
              </a:xfrm>
              <a:custGeom>
                <a:avLst/>
                <a:gdLst>
                  <a:gd name="T0" fmla="*/ 0 w 60"/>
                  <a:gd name="T1" fmla="*/ 30 h 78"/>
                  <a:gd name="T2" fmla="*/ 5 w 60"/>
                  <a:gd name="T3" fmla="*/ 46 h 78"/>
                  <a:gd name="T4" fmla="*/ 11 w 60"/>
                  <a:gd name="T5" fmla="*/ 48 h 78"/>
                  <a:gd name="T6" fmla="*/ 20 w 60"/>
                  <a:gd name="T7" fmla="*/ 76 h 78"/>
                  <a:gd name="T8" fmla="*/ 38 w 60"/>
                  <a:gd name="T9" fmla="*/ 78 h 78"/>
                  <a:gd name="T10" fmla="*/ 60 w 60"/>
                  <a:gd name="T11" fmla="*/ 48 h 78"/>
                  <a:gd name="T12" fmla="*/ 38 w 60"/>
                  <a:gd name="T13" fmla="*/ 0 h 78"/>
                  <a:gd name="T14" fmla="*/ 31 w 60"/>
                  <a:gd name="T15" fmla="*/ 0 h 78"/>
                  <a:gd name="T16" fmla="*/ 31 w 60"/>
                  <a:gd name="T17" fmla="*/ 9 h 78"/>
                  <a:gd name="T18" fmla="*/ 7 w 60"/>
                  <a:gd name="T19" fmla="*/ 18 h 78"/>
                  <a:gd name="T20" fmla="*/ 0 w 60"/>
                  <a:gd name="T21" fmla="*/ 3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78">
                    <a:moveTo>
                      <a:pt x="0" y="30"/>
                    </a:moveTo>
                    <a:lnTo>
                      <a:pt x="5" y="46"/>
                    </a:lnTo>
                    <a:lnTo>
                      <a:pt x="11" y="48"/>
                    </a:lnTo>
                    <a:lnTo>
                      <a:pt x="20" y="76"/>
                    </a:lnTo>
                    <a:lnTo>
                      <a:pt x="38" y="78"/>
                    </a:lnTo>
                    <a:lnTo>
                      <a:pt x="60" y="48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31" y="9"/>
                    </a:lnTo>
                    <a:lnTo>
                      <a:pt x="7" y="18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6" name="Freeform 333">
                <a:extLst>
                  <a:ext uri="{FF2B5EF4-FFF2-40B4-BE49-F238E27FC236}">
                    <a16:creationId xmlns="" xmlns:a16="http://schemas.microsoft.com/office/drawing/2014/main" id="{26CA6E27-C38F-4296-8F24-13D4D93CB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" y="588"/>
                <a:ext cx="29" cy="25"/>
              </a:xfrm>
              <a:custGeom>
                <a:avLst/>
                <a:gdLst>
                  <a:gd name="T0" fmla="*/ 9 w 29"/>
                  <a:gd name="T1" fmla="*/ 16 h 25"/>
                  <a:gd name="T2" fmla="*/ 11 w 29"/>
                  <a:gd name="T3" fmla="*/ 25 h 25"/>
                  <a:gd name="T4" fmla="*/ 29 w 29"/>
                  <a:gd name="T5" fmla="*/ 16 h 25"/>
                  <a:gd name="T6" fmla="*/ 29 w 29"/>
                  <a:gd name="T7" fmla="*/ 7 h 25"/>
                  <a:gd name="T8" fmla="*/ 11 w 29"/>
                  <a:gd name="T9" fmla="*/ 0 h 25"/>
                  <a:gd name="T10" fmla="*/ 0 w 29"/>
                  <a:gd name="T11" fmla="*/ 11 h 25"/>
                  <a:gd name="T12" fmla="*/ 2 w 29"/>
                  <a:gd name="T13" fmla="*/ 16 h 25"/>
                  <a:gd name="T14" fmla="*/ 9 w 29"/>
                  <a:gd name="T15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5">
                    <a:moveTo>
                      <a:pt x="9" y="16"/>
                    </a:moveTo>
                    <a:lnTo>
                      <a:pt x="11" y="25"/>
                    </a:lnTo>
                    <a:lnTo>
                      <a:pt x="29" y="16"/>
                    </a:lnTo>
                    <a:lnTo>
                      <a:pt x="29" y="7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2" y="16"/>
                    </a:lnTo>
                    <a:lnTo>
                      <a:pt x="9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7" name="Freeform 334">
                <a:extLst>
                  <a:ext uri="{FF2B5EF4-FFF2-40B4-BE49-F238E27FC236}">
                    <a16:creationId xmlns="" xmlns:a16="http://schemas.microsoft.com/office/drawing/2014/main" id="{7B5F0860-18D1-4FAA-B836-2519EDAE4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6" y="659"/>
                <a:ext cx="9" cy="14"/>
              </a:xfrm>
              <a:custGeom>
                <a:avLst/>
                <a:gdLst>
                  <a:gd name="T0" fmla="*/ 9 w 9"/>
                  <a:gd name="T1" fmla="*/ 9 h 14"/>
                  <a:gd name="T2" fmla="*/ 5 w 9"/>
                  <a:gd name="T3" fmla="*/ 0 h 14"/>
                  <a:gd name="T4" fmla="*/ 0 w 9"/>
                  <a:gd name="T5" fmla="*/ 5 h 14"/>
                  <a:gd name="T6" fmla="*/ 7 w 9"/>
                  <a:gd name="T7" fmla="*/ 14 h 14"/>
                  <a:gd name="T8" fmla="*/ 9 w 9"/>
                  <a:gd name="T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9" y="9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7" y="14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8" name="Freeform 335">
                <a:extLst>
                  <a:ext uri="{FF2B5EF4-FFF2-40B4-BE49-F238E27FC236}">
                    <a16:creationId xmlns="" xmlns:a16="http://schemas.microsoft.com/office/drawing/2014/main" id="{6E3C12FE-2454-4E5F-9A8D-E67D1A98C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825"/>
                <a:ext cx="18" cy="14"/>
              </a:xfrm>
              <a:custGeom>
                <a:avLst/>
                <a:gdLst>
                  <a:gd name="T0" fmla="*/ 18 w 18"/>
                  <a:gd name="T1" fmla="*/ 0 h 14"/>
                  <a:gd name="T2" fmla="*/ 12 w 18"/>
                  <a:gd name="T3" fmla="*/ 0 h 14"/>
                  <a:gd name="T4" fmla="*/ 0 w 18"/>
                  <a:gd name="T5" fmla="*/ 7 h 14"/>
                  <a:gd name="T6" fmla="*/ 0 w 18"/>
                  <a:gd name="T7" fmla="*/ 14 h 14"/>
                  <a:gd name="T8" fmla="*/ 12 w 18"/>
                  <a:gd name="T9" fmla="*/ 12 h 14"/>
                  <a:gd name="T10" fmla="*/ 18 w 18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4">
                    <a:moveTo>
                      <a:pt x="18" y="0"/>
                    </a:moveTo>
                    <a:lnTo>
                      <a:pt x="12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1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9" name="Freeform 336">
                <a:extLst>
                  <a:ext uri="{FF2B5EF4-FFF2-40B4-BE49-F238E27FC236}">
                    <a16:creationId xmlns="" xmlns:a16="http://schemas.microsoft.com/office/drawing/2014/main" id="{AC53B6CC-787E-401A-A1F4-1AFDF2AD7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841"/>
                <a:ext cx="23" cy="33"/>
              </a:xfrm>
              <a:custGeom>
                <a:avLst/>
                <a:gdLst>
                  <a:gd name="T0" fmla="*/ 3 w 23"/>
                  <a:gd name="T1" fmla="*/ 33 h 33"/>
                  <a:gd name="T2" fmla="*/ 16 w 23"/>
                  <a:gd name="T3" fmla="*/ 21 h 33"/>
                  <a:gd name="T4" fmla="*/ 23 w 23"/>
                  <a:gd name="T5" fmla="*/ 0 h 33"/>
                  <a:gd name="T6" fmla="*/ 16 w 23"/>
                  <a:gd name="T7" fmla="*/ 0 h 33"/>
                  <a:gd name="T8" fmla="*/ 12 w 23"/>
                  <a:gd name="T9" fmla="*/ 10 h 33"/>
                  <a:gd name="T10" fmla="*/ 5 w 23"/>
                  <a:gd name="T11" fmla="*/ 10 h 33"/>
                  <a:gd name="T12" fmla="*/ 0 w 23"/>
                  <a:gd name="T13" fmla="*/ 14 h 33"/>
                  <a:gd name="T14" fmla="*/ 3 w 23"/>
                  <a:gd name="T1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3">
                    <a:moveTo>
                      <a:pt x="3" y="33"/>
                    </a:moveTo>
                    <a:lnTo>
                      <a:pt x="16" y="2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2" y="10"/>
                    </a:lnTo>
                    <a:lnTo>
                      <a:pt x="5" y="10"/>
                    </a:lnTo>
                    <a:lnTo>
                      <a:pt x="0" y="14"/>
                    </a:lnTo>
                    <a:lnTo>
                      <a:pt x="3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0" name="Freeform 337">
                <a:extLst>
                  <a:ext uri="{FF2B5EF4-FFF2-40B4-BE49-F238E27FC236}">
                    <a16:creationId xmlns="" xmlns:a16="http://schemas.microsoft.com/office/drawing/2014/main" id="{7D52E688-2A89-416B-892E-BC2B2E2E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1" y="1033"/>
                <a:ext cx="86" cy="55"/>
              </a:xfrm>
              <a:custGeom>
                <a:avLst/>
                <a:gdLst>
                  <a:gd name="T0" fmla="*/ 17 w 86"/>
                  <a:gd name="T1" fmla="*/ 20 h 55"/>
                  <a:gd name="T2" fmla="*/ 0 w 86"/>
                  <a:gd name="T3" fmla="*/ 34 h 55"/>
                  <a:gd name="T4" fmla="*/ 4 w 86"/>
                  <a:gd name="T5" fmla="*/ 41 h 55"/>
                  <a:gd name="T6" fmla="*/ 13 w 86"/>
                  <a:gd name="T7" fmla="*/ 53 h 55"/>
                  <a:gd name="T8" fmla="*/ 26 w 86"/>
                  <a:gd name="T9" fmla="*/ 55 h 55"/>
                  <a:gd name="T10" fmla="*/ 71 w 86"/>
                  <a:gd name="T11" fmla="*/ 46 h 55"/>
                  <a:gd name="T12" fmla="*/ 86 w 86"/>
                  <a:gd name="T13" fmla="*/ 23 h 55"/>
                  <a:gd name="T14" fmla="*/ 75 w 86"/>
                  <a:gd name="T15" fmla="*/ 4 h 55"/>
                  <a:gd name="T16" fmla="*/ 40 w 86"/>
                  <a:gd name="T17" fmla="*/ 0 h 55"/>
                  <a:gd name="T18" fmla="*/ 17 w 86"/>
                  <a:gd name="T19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55">
                    <a:moveTo>
                      <a:pt x="17" y="20"/>
                    </a:moveTo>
                    <a:lnTo>
                      <a:pt x="0" y="34"/>
                    </a:lnTo>
                    <a:lnTo>
                      <a:pt x="4" y="41"/>
                    </a:lnTo>
                    <a:lnTo>
                      <a:pt x="13" y="53"/>
                    </a:lnTo>
                    <a:lnTo>
                      <a:pt x="26" y="55"/>
                    </a:lnTo>
                    <a:lnTo>
                      <a:pt x="71" y="46"/>
                    </a:lnTo>
                    <a:lnTo>
                      <a:pt x="86" y="23"/>
                    </a:lnTo>
                    <a:lnTo>
                      <a:pt x="75" y="4"/>
                    </a:lnTo>
                    <a:lnTo>
                      <a:pt x="40" y="0"/>
                    </a:lnTo>
                    <a:lnTo>
                      <a:pt x="17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1" name="Freeform 338">
                <a:extLst>
                  <a:ext uri="{FF2B5EF4-FFF2-40B4-BE49-F238E27FC236}">
                    <a16:creationId xmlns="" xmlns:a16="http://schemas.microsoft.com/office/drawing/2014/main" id="{E2403355-1287-4A05-AB60-0DF81D38F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6" y="1344"/>
                <a:ext cx="49" cy="23"/>
              </a:xfrm>
              <a:custGeom>
                <a:avLst/>
                <a:gdLst>
                  <a:gd name="T0" fmla="*/ 0 w 49"/>
                  <a:gd name="T1" fmla="*/ 16 h 23"/>
                  <a:gd name="T2" fmla="*/ 11 w 49"/>
                  <a:gd name="T3" fmla="*/ 23 h 23"/>
                  <a:gd name="T4" fmla="*/ 37 w 49"/>
                  <a:gd name="T5" fmla="*/ 18 h 23"/>
                  <a:gd name="T6" fmla="*/ 49 w 49"/>
                  <a:gd name="T7" fmla="*/ 9 h 23"/>
                  <a:gd name="T8" fmla="*/ 35 w 49"/>
                  <a:gd name="T9" fmla="*/ 0 h 23"/>
                  <a:gd name="T10" fmla="*/ 0 w 49"/>
                  <a:gd name="T11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23">
                    <a:moveTo>
                      <a:pt x="0" y="16"/>
                    </a:moveTo>
                    <a:lnTo>
                      <a:pt x="11" y="23"/>
                    </a:lnTo>
                    <a:lnTo>
                      <a:pt x="37" y="18"/>
                    </a:lnTo>
                    <a:lnTo>
                      <a:pt x="49" y="9"/>
                    </a:lnTo>
                    <a:lnTo>
                      <a:pt x="35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2" name="Freeform 339">
                <a:extLst>
                  <a:ext uri="{FF2B5EF4-FFF2-40B4-BE49-F238E27FC236}">
                    <a16:creationId xmlns="" xmlns:a16="http://schemas.microsoft.com/office/drawing/2014/main" id="{6A99CC8B-EABC-495B-8D54-3D659512B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3" y="1346"/>
                <a:ext cx="43" cy="16"/>
              </a:xfrm>
              <a:custGeom>
                <a:avLst/>
                <a:gdLst>
                  <a:gd name="T0" fmla="*/ 0 w 43"/>
                  <a:gd name="T1" fmla="*/ 12 h 16"/>
                  <a:gd name="T2" fmla="*/ 7 w 43"/>
                  <a:gd name="T3" fmla="*/ 16 h 16"/>
                  <a:gd name="T4" fmla="*/ 43 w 43"/>
                  <a:gd name="T5" fmla="*/ 5 h 16"/>
                  <a:gd name="T6" fmla="*/ 27 w 43"/>
                  <a:gd name="T7" fmla="*/ 0 h 16"/>
                  <a:gd name="T8" fmla="*/ 0 w 43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6">
                    <a:moveTo>
                      <a:pt x="0" y="12"/>
                    </a:moveTo>
                    <a:lnTo>
                      <a:pt x="7" y="16"/>
                    </a:lnTo>
                    <a:lnTo>
                      <a:pt x="43" y="5"/>
                    </a:lnTo>
                    <a:lnTo>
                      <a:pt x="27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3" name="Freeform 340">
                <a:extLst>
                  <a:ext uri="{FF2B5EF4-FFF2-40B4-BE49-F238E27FC236}">
                    <a16:creationId xmlns="" xmlns:a16="http://schemas.microsoft.com/office/drawing/2014/main" id="{0A95B865-F324-422B-AB48-6B839EB72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1369"/>
                <a:ext cx="18" cy="16"/>
              </a:xfrm>
              <a:custGeom>
                <a:avLst/>
                <a:gdLst>
                  <a:gd name="T0" fmla="*/ 3 w 18"/>
                  <a:gd name="T1" fmla="*/ 16 h 16"/>
                  <a:gd name="T2" fmla="*/ 18 w 18"/>
                  <a:gd name="T3" fmla="*/ 10 h 16"/>
                  <a:gd name="T4" fmla="*/ 18 w 18"/>
                  <a:gd name="T5" fmla="*/ 0 h 16"/>
                  <a:gd name="T6" fmla="*/ 0 w 18"/>
                  <a:gd name="T7" fmla="*/ 10 h 16"/>
                  <a:gd name="T8" fmla="*/ 3 w 18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3" y="16"/>
                    </a:moveTo>
                    <a:lnTo>
                      <a:pt x="18" y="10"/>
                    </a:lnTo>
                    <a:lnTo>
                      <a:pt x="18" y="0"/>
                    </a:lnTo>
                    <a:lnTo>
                      <a:pt x="0" y="10"/>
                    </a:lnTo>
                    <a:lnTo>
                      <a:pt x="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4" name="Freeform 341">
                <a:extLst>
                  <a:ext uri="{FF2B5EF4-FFF2-40B4-BE49-F238E27FC236}">
                    <a16:creationId xmlns="" xmlns:a16="http://schemas.microsoft.com/office/drawing/2014/main" id="{E2A12A5B-F2AD-4CC1-88A6-BB17D53CB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" y="1123"/>
                <a:ext cx="190" cy="230"/>
              </a:xfrm>
              <a:custGeom>
                <a:avLst/>
                <a:gdLst>
                  <a:gd name="T0" fmla="*/ 176 w 190"/>
                  <a:gd name="T1" fmla="*/ 108 h 230"/>
                  <a:gd name="T2" fmla="*/ 190 w 190"/>
                  <a:gd name="T3" fmla="*/ 27 h 230"/>
                  <a:gd name="T4" fmla="*/ 185 w 190"/>
                  <a:gd name="T5" fmla="*/ 2 h 230"/>
                  <a:gd name="T6" fmla="*/ 158 w 190"/>
                  <a:gd name="T7" fmla="*/ 0 h 230"/>
                  <a:gd name="T8" fmla="*/ 92 w 190"/>
                  <a:gd name="T9" fmla="*/ 32 h 230"/>
                  <a:gd name="T10" fmla="*/ 52 w 190"/>
                  <a:gd name="T11" fmla="*/ 119 h 230"/>
                  <a:gd name="T12" fmla="*/ 61 w 190"/>
                  <a:gd name="T13" fmla="*/ 138 h 230"/>
                  <a:gd name="T14" fmla="*/ 49 w 190"/>
                  <a:gd name="T15" fmla="*/ 161 h 230"/>
                  <a:gd name="T16" fmla="*/ 16 w 190"/>
                  <a:gd name="T17" fmla="*/ 173 h 230"/>
                  <a:gd name="T18" fmla="*/ 9 w 190"/>
                  <a:gd name="T19" fmla="*/ 198 h 230"/>
                  <a:gd name="T20" fmla="*/ 0 w 190"/>
                  <a:gd name="T21" fmla="*/ 216 h 230"/>
                  <a:gd name="T22" fmla="*/ 23 w 190"/>
                  <a:gd name="T23" fmla="*/ 230 h 230"/>
                  <a:gd name="T24" fmla="*/ 103 w 190"/>
                  <a:gd name="T25" fmla="*/ 166 h 230"/>
                  <a:gd name="T26" fmla="*/ 105 w 190"/>
                  <a:gd name="T27" fmla="*/ 154 h 230"/>
                  <a:gd name="T28" fmla="*/ 145 w 190"/>
                  <a:gd name="T29" fmla="*/ 131 h 230"/>
                  <a:gd name="T30" fmla="*/ 176 w 190"/>
                  <a:gd name="T31" fmla="*/ 108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0" h="230">
                    <a:moveTo>
                      <a:pt x="176" y="108"/>
                    </a:moveTo>
                    <a:lnTo>
                      <a:pt x="190" y="27"/>
                    </a:lnTo>
                    <a:lnTo>
                      <a:pt x="185" y="2"/>
                    </a:lnTo>
                    <a:lnTo>
                      <a:pt x="158" y="0"/>
                    </a:lnTo>
                    <a:lnTo>
                      <a:pt x="92" y="32"/>
                    </a:lnTo>
                    <a:lnTo>
                      <a:pt x="52" y="119"/>
                    </a:lnTo>
                    <a:lnTo>
                      <a:pt x="61" y="138"/>
                    </a:lnTo>
                    <a:lnTo>
                      <a:pt x="49" y="161"/>
                    </a:lnTo>
                    <a:lnTo>
                      <a:pt x="16" y="173"/>
                    </a:lnTo>
                    <a:lnTo>
                      <a:pt x="9" y="198"/>
                    </a:lnTo>
                    <a:lnTo>
                      <a:pt x="0" y="216"/>
                    </a:lnTo>
                    <a:lnTo>
                      <a:pt x="23" y="230"/>
                    </a:lnTo>
                    <a:lnTo>
                      <a:pt x="103" y="166"/>
                    </a:lnTo>
                    <a:lnTo>
                      <a:pt x="105" y="154"/>
                    </a:lnTo>
                    <a:lnTo>
                      <a:pt x="145" y="131"/>
                    </a:lnTo>
                    <a:lnTo>
                      <a:pt x="176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5" name="Freeform 342">
                <a:extLst>
                  <a:ext uri="{FF2B5EF4-FFF2-40B4-BE49-F238E27FC236}">
                    <a16:creationId xmlns="" xmlns:a16="http://schemas.microsoft.com/office/drawing/2014/main" id="{FC6211A1-D8D4-440F-ACD6-0950DF1D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261"/>
                <a:ext cx="20" cy="21"/>
              </a:xfrm>
              <a:custGeom>
                <a:avLst/>
                <a:gdLst>
                  <a:gd name="T0" fmla="*/ 14 w 20"/>
                  <a:gd name="T1" fmla="*/ 0 h 21"/>
                  <a:gd name="T2" fmla="*/ 0 w 20"/>
                  <a:gd name="T3" fmla="*/ 21 h 21"/>
                  <a:gd name="T4" fmla="*/ 12 w 20"/>
                  <a:gd name="T5" fmla="*/ 16 h 21"/>
                  <a:gd name="T6" fmla="*/ 20 w 20"/>
                  <a:gd name="T7" fmla="*/ 5 h 21"/>
                  <a:gd name="T8" fmla="*/ 14 w 2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14" y="0"/>
                    </a:moveTo>
                    <a:lnTo>
                      <a:pt x="0" y="21"/>
                    </a:lnTo>
                    <a:lnTo>
                      <a:pt x="12" y="16"/>
                    </a:lnTo>
                    <a:lnTo>
                      <a:pt x="20" y="5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6" name="Freeform 343">
                <a:extLst>
                  <a:ext uri="{FF2B5EF4-FFF2-40B4-BE49-F238E27FC236}">
                    <a16:creationId xmlns="" xmlns:a16="http://schemas.microsoft.com/office/drawing/2014/main" id="{5CC8B4FB-33E3-45F7-8856-F531DEBB1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0" y="1275"/>
                <a:ext cx="34" cy="27"/>
              </a:xfrm>
              <a:custGeom>
                <a:avLst/>
                <a:gdLst>
                  <a:gd name="T0" fmla="*/ 20 w 34"/>
                  <a:gd name="T1" fmla="*/ 16 h 27"/>
                  <a:gd name="T2" fmla="*/ 34 w 34"/>
                  <a:gd name="T3" fmla="*/ 0 h 27"/>
                  <a:gd name="T4" fmla="*/ 3 w 34"/>
                  <a:gd name="T5" fmla="*/ 14 h 27"/>
                  <a:gd name="T6" fmla="*/ 0 w 34"/>
                  <a:gd name="T7" fmla="*/ 27 h 27"/>
                  <a:gd name="T8" fmla="*/ 20 w 34"/>
                  <a:gd name="T9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7">
                    <a:moveTo>
                      <a:pt x="20" y="16"/>
                    </a:moveTo>
                    <a:lnTo>
                      <a:pt x="34" y="0"/>
                    </a:lnTo>
                    <a:lnTo>
                      <a:pt x="3" y="14"/>
                    </a:lnTo>
                    <a:lnTo>
                      <a:pt x="0" y="27"/>
                    </a:lnTo>
                    <a:lnTo>
                      <a:pt x="2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7" name="Freeform 344">
                <a:extLst>
                  <a:ext uri="{FF2B5EF4-FFF2-40B4-BE49-F238E27FC236}">
                    <a16:creationId xmlns="" xmlns:a16="http://schemas.microsoft.com/office/drawing/2014/main" id="{A77C0028-24EB-4D5A-8E42-A39D364BE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8" y="1206"/>
                <a:ext cx="51" cy="57"/>
              </a:xfrm>
              <a:custGeom>
                <a:avLst/>
                <a:gdLst>
                  <a:gd name="T0" fmla="*/ 40 w 51"/>
                  <a:gd name="T1" fmla="*/ 41 h 57"/>
                  <a:gd name="T2" fmla="*/ 51 w 51"/>
                  <a:gd name="T3" fmla="*/ 27 h 57"/>
                  <a:gd name="T4" fmla="*/ 51 w 51"/>
                  <a:gd name="T5" fmla="*/ 0 h 57"/>
                  <a:gd name="T6" fmla="*/ 40 w 51"/>
                  <a:gd name="T7" fmla="*/ 11 h 57"/>
                  <a:gd name="T8" fmla="*/ 36 w 51"/>
                  <a:gd name="T9" fmla="*/ 30 h 57"/>
                  <a:gd name="T10" fmla="*/ 0 w 51"/>
                  <a:gd name="T11" fmla="*/ 57 h 57"/>
                  <a:gd name="T12" fmla="*/ 18 w 51"/>
                  <a:gd name="T13" fmla="*/ 57 h 57"/>
                  <a:gd name="T14" fmla="*/ 40 w 51"/>
                  <a:gd name="T15" fmla="*/ 4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57">
                    <a:moveTo>
                      <a:pt x="40" y="41"/>
                    </a:moveTo>
                    <a:lnTo>
                      <a:pt x="51" y="27"/>
                    </a:lnTo>
                    <a:lnTo>
                      <a:pt x="51" y="0"/>
                    </a:lnTo>
                    <a:lnTo>
                      <a:pt x="40" y="11"/>
                    </a:lnTo>
                    <a:lnTo>
                      <a:pt x="36" y="30"/>
                    </a:lnTo>
                    <a:lnTo>
                      <a:pt x="0" y="57"/>
                    </a:lnTo>
                    <a:lnTo>
                      <a:pt x="18" y="57"/>
                    </a:lnTo>
                    <a:lnTo>
                      <a:pt x="4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8" name="Freeform 345">
                <a:extLst>
                  <a:ext uri="{FF2B5EF4-FFF2-40B4-BE49-F238E27FC236}">
                    <a16:creationId xmlns="" xmlns:a16="http://schemas.microsoft.com/office/drawing/2014/main" id="{DE914E47-5311-4369-A999-C3A478775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" y="1236"/>
                <a:ext cx="49" cy="34"/>
              </a:xfrm>
              <a:custGeom>
                <a:avLst/>
                <a:gdLst>
                  <a:gd name="T0" fmla="*/ 27 w 49"/>
                  <a:gd name="T1" fmla="*/ 16 h 34"/>
                  <a:gd name="T2" fmla="*/ 49 w 49"/>
                  <a:gd name="T3" fmla="*/ 6 h 34"/>
                  <a:gd name="T4" fmla="*/ 47 w 49"/>
                  <a:gd name="T5" fmla="*/ 0 h 34"/>
                  <a:gd name="T6" fmla="*/ 9 w 49"/>
                  <a:gd name="T7" fmla="*/ 16 h 34"/>
                  <a:gd name="T8" fmla="*/ 0 w 49"/>
                  <a:gd name="T9" fmla="*/ 34 h 34"/>
                  <a:gd name="T10" fmla="*/ 18 w 49"/>
                  <a:gd name="T11" fmla="*/ 30 h 34"/>
                  <a:gd name="T12" fmla="*/ 27 w 49"/>
                  <a:gd name="T13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34">
                    <a:moveTo>
                      <a:pt x="27" y="16"/>
                    </a:moveTo>
                    <a:lnTo>
                      <a:pt x="49" y="6"/>
                    </a:lnTo>
                    <a:lnTo>
                      <a:pt x="47" y="0"/>
                    </a:lnTo>
                    <a:lnTo>
                      <a:pt x="9" y="16"/>
                    </a:lnTo>
                    <a:lnTo>
                      <a:pt x="0" y="34"/>
                    </a:lnTo>
                    <a:lnTo>
                      <a:pt x="18" y="30"/>
                    </a:lnTo>
                    <a:lnTo>
                      <a:pt x="27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29" name="Freeform 346">
                <a:extLst>
                  <a:ext uri="{FF2B5EF4-FFF2-40B4-BE49-F238E27FC236}">
                    <a16:creationId xmlns="" xmlns:a16="http://schemas.microsoft.com/office/drawing/2014/main" id="{C16AF2AE-B268-4554-BECC-FD2E0FC09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1" y="1213"/>
                <a:ext cx="25" cy="25"/>
              </a:xfrm>
              <a:custGeom>
                <a:avLst/>
                <a:gdLst>
                  <a:gd name="T0" fmla="*/ 25 w 25"/>
                  <a:gd name="T1" fmla="*/ 0 h 25"/>
                  <a:gd name="T2" fmla="*/ 5 w 25"/>
                  <a:gd name="T3" fmla="*/ 11 h 25"/>
                  <a:gd name="T4" fmla="*/ 0 w 25"/>
                  <a:gd name="T5" fmla="*/ 25 h 25"/>
                  <a:gd name="T6" fmla="*/ 23 w 25"/>
                  <a:gd name="T7" fmla="*/ 6 h 25"/>
                  <a:gd name="T8" fmla="*/ 25 w 25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5" y="0"/>
                    </a:moveTo>
                    <a:lnTo>
                      <a:pt x="5" y="11"/>
                    </a:lnTo>
                    <a:lnTo>
                      <a:pt x="0" y="25"/>
                    </a:lnTo>
                    <a:lnTo>
                      <a:pt x="23" y="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0" name="Freeform 347">
                <a:extLst>
                  <a:ext uri="{FF2B5EF4-FFF2-40B4-BE49-F238E27FC236}">
                    <a16:creationId xmlns="" xmlns:a16="http://schemas.microsoft.com/office/drawing/2014/main" id="{BC41AB26-4946-4072-99F1-5DF28D9AD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" y="1162"/>
                <a:ext cx="51" cy="57"/>
              </a:xfrm>
              <a:custGeom>
                <a:avLst/>
                <a:gdLst>
                  <a:gd name="T0" fmla="*/ 51 w 51"/>
                  <a:gd name="T1" fmla="*/ 7 h 57"/>
                  <a:gd name="T2" fmla="*/ 44 w 51"/>
                  <a:gd name="T3" fmla="*/ 11 h 57"/>
                  <a:gd name="T4" fmla="*/ 38 w 51"/>
                  <a:gd name="T5" fmla="*/ 0 h 57"/>
                  <a:gd name="T6" fmla="*/ 11 w 51"/>
                  <a:gd name="T7" fmla="*/ 23 h 57"/>
                  <a:gd name="T8" fmla="*/ 2 w 51"/>
                  <a:gd name="T9" fmla="*/ 34 h 57"/>
                  <a:gd name="T10" fmla="*/ 0 w 51"/>
                  <a:gd name="T11" fmla="*/ 57 h 57"/>
                  <a:gd name="T12" fmla="*/ 51 w 51"/>
                  <a:gd name="T13" fmla="*/ 23 h 57"/>
                  <a:gd name="T14" fmla="*/ 51 w 51"/>
                  <a:gd name="T15" fmla="*/ 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57">
                    <a:moveTo>
                      <a:pt x="51" y="7"/>
                    </a:moveTo>
                    <a:lnTo>
                      <a:pt x="44" y="11"/>
                    </a:lnTo>
                    <a:lnTo>
                      <a:pt x="38" y="0"/>
                    </a:lnTo>
                    <a:lnTo>
                      <a:pt x="11" y="23"/>
                    </a:lnTo>
                    <a:lnTo>
                      <a:pt x="2" y="34"/>
                    </a:lnTo>
                    <a:lnTo>
                      <a:pt x="0" y="57"/>
                    </a:lnTo>
                    <a:lnTo>
                      <a:pt x="51" y="23"/>
                    </a:lnTo>
                    <a:lnTo>
                      <a:pt x="5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1" name="Freeform 348">
                <a:extLst>
                  <a:ext uri="{FF2B5EF4-FFF2-40B4-BE49-F238E27FC236}">
                    <a16:creationId xmlns="" xmlns:a16="http://schemas.microsoft.com/office/drawing/2014/main" id="{FD5B5124-055D-425A-A71F-5641C64E8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5" y="1199"/>
                <a:ext cx="18" cy="30"/>
              </a:xfrm>
              <a:custGeom>
                <a:avLst/>
                <a:gdLst>
                  <a:gd name="T0" fmla="*/ 18 w 18"/>
                  <a:gd name="T1" fmla="*/ 0 h 30"/>
                  <a:gd name="T2" fmla="*/ 0 w 18"/>
                  <a:gd name="T3" fmla="*/ 9 h 30"/>
                  <a:gd name="T4" fmla="*/ 0 w 18"/>
                  <a:gd name="T5" fmla="*/ 23 h 30"/>
                  <a:gd name="T6" fmla="*/ 11 w 18"/>
                  <a:gd name="T7" fmla="*/ 30 h 30"/>
                  <a:gd name="T8" fmla="*/ 18 w 18"/>
                  <a:gd name="T9" fmla="*/ 11 h 30"/>
                  <a:gd name="T10" fmla="*/ 18 w 1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18" y="0"/>
                    </a:moveTo>
                    <a:lnTo>
                      <a:pt x="0" y="9"/>
                    </a:lnTo>
                    <a:lnTo>
                      <a:pt x="0" y="23"/>
                    </a:lnTo>
                    <a:lnTo>
                      <a:pt x="11" y="30"/>
                    </a:lnTo>
                    <a:lnTo>
                      <a:pt x="18" y="1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2" name="Freeform 349">
                <a:extLst>
                  <a:ext uri="{FF2B5EF4-FFF2-40B4-BE49-F238E27FC236}">
                    <a16:creationId xmlns="" xmlns:a16="http://schemas.microsoft.com/office/drawing/2014/main" id="{DBB4C081-2D49-4356-A1E8-14B9C3EE8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1231"/>
                <a:ext cx="18" cy="14"/>
              </a:xfrm>
              <a:custGeom>
                <a:avLst/>
                <a:gdLst>
                  <a:gd name="T0" fmla="*/ 16 w 18"/>
                  <a:gd name="T1" fmla="*/ 11 h 14"/>
                  <a:gd name="T2" fmla="*/ 18 w 18"/>
                  <a:gd name="T3" fmla="*/ 0 h 14"/>
                  <a:gd name="T4" fmla="*/ 11 w 18"/>
                  <a:gd name="T5" fmla="*/ 5 h 14"/>
                  <a:gd name="T6" fmla="*/ 0 w 18"/>
                  <a:gd name="T7" fmla="*/ 5 h 14"/>
                  <a:gd name="T8" fmla="*/ 7 w 18"/>
                  <a:gd name="T9" fmla="*/ 14 h 14"/>
                  <a:gd name="T10" fmla="*/ 16 w 18"/>
                  <a:gd name="T11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4">
                    <a:moveTo>
                      <a:pt x="16" y="11"/>
                    </a:moveTo>
                    <a:lnTo>
                      <a:pt x="18" y="0"/>
                    </a:lnTo>
                    <a:lnTo>
                      <a:pt x="11" y="5"/>
                    </a:lnTo>
                    <a:lnTo>
                      <a:pt x="0" y="5"/>
                    </a:lnTo>
                    <a:lnTo>
                      <a:pt x="7" y="14"/>
                    </a:ln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3" name="Freeform 350">
                <a:extLst>
                  <a:ext uri="{FF2B5EF4-FFF2-40B4-BE49-F238E27FC236}">
                    <a16:creationId xmlns="" xmlns:a16="http://schemas.microsoft.com/office/drawing/2014/main" id="{A2DB57D9-5F12-4E8B-8A4C-571DE383C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1201"/>
                <a:ext cx="4" cy="14"/>
              </a:xfrm>
              <a:custGeom>
                <a:avLst/>
                <a:gdLst>
                  <a:gd name="T0" fmla="*/ 4 w 4"/>
                  <a:gd name="T1" fmla="*/ 7 h 14"/>
                  <a:gd name="T2" fmla="*/ 0 w 4"/>
                  <a:gd name="T3" fmla="*/ 0 h 14"/>
                  <a:gd name="T4" fmla="*/ 0 w 4"/>
                  <a:gd name="T5" fmla="*/ 14 h 14"/>
                  <a:gd name="T6" fmla="*/ 4 w 4"/>
                  <a:gd name="T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7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4" name="Freeform 351">
                <a:extLst>
                  <a:ext uri="{FF2B5EF4-FFF2-40B4-BE49-F238E27FC236}">
                    <a16:creationId xmlns="" xmlns:a16="http://schemas.microsoft.com/office/drawing/2014/main" id="{63FA7CEF-E135-43F0-B96A-18D7D1125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1157"/>
                <a:ext cx="9" cy="35"/>
              </a:xfrm>
              <a:custGeom>
                <a:avLst/>
                <a:gdLst>
                  <a:gd name="T0" fmla="*/ 7 w 9"/>
                  <a:gd name="T1" fmla="*/ 0 h 35"/>
                  <a:gd name="T2" fmla="*/ 0 w 9"/>
                  <a:gd name="T3" fmla="*/ 21 h 35"/>
                  <a:gd name="T4" fmla="*/ 0 w 9"/>
                  <a:gd name="T5" fmla="*/ 35 h 35"/>
                  <a:gd name="T6" fmla="*/ 9 w 9"/>
                  <a:gd name="T7" fmla="*/ 21 h 35"/>
                  <a:gd name="T8" fmla="*/ 7 w 9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7" y="0"/>
                    </a:moveTo>
                    <a:lnTo>
                      <a:pt x="0" y="21"/>
                    </a:lnTo>
                    <a:lnTo>
                      <a:pt x="0" y="35"/>
                    </a:lnTo>
                    <a:lnTo>
                      <a:pt x="9" y="2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5" name="Freeform 352">
                <a:extLst>
                  <a:ext uri="{FF2B5EF4-FFF2-40B4-BE49-F238E27FC236}">
                    <a16:creationId xmlns="" xmlns:a16="http://schemas.microsoft.com/office/drawing/2014/main" id="{98331E50-9C98-4D15-B9CB-F658CAB95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1148"/>
                <a:ext cx="18" cy="25"/>
              </a:xfrm>
              <a:custGeom>
                <a:avLst/>
                <a:gdLst>
                  <a:gd name="T0" fmla="*/ 0 w 18"/>
                  <a:gd name="T1" fmla="*/ 25 h 25"/>
                  <a:gd name="T2" fmla="*/ 18 w 18"/>
                  <a:gd name="T3" fmla="*/ 14 h 25"/>
                  <a:gd name="T4" fmla="*/ 18 w 18"/>
                  <a:gd name="T5" fmla="*/ 0 h 25"/>
                  <a:gd name="T6" fmla="*/ 5 w 18"/>
                  <a:gd name="T7" fmla="*/ 9 h 25"/>
                  <a:gd name="T8" fmla="*/ 0 w 1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5">
                    <a:moveTo>
                      <a:pt x="0" y="25"/>
                    </a:moveTo>
                    <a:lnTo>
                      <a:pt x="18" y="14"/>
                    </a:lnTo>
                    <a:lnTo>
                      <a:pt x="18" y="0"/>
                    </a:lnTo>
                    <a:lnTo>
                      <a:pt x="5" y="9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6" name="Freeform 353">
                <a:extLst>
                  <a:ext uri="{FF2B5EF4-FFF2-40B4-BE49-F238E27FC236}">
                    <a16:creationId xmlns="" xmlns:a16="http://schemas.microsoft.com/office/drawing/2014/main" id="{B6BB65EE-E072-4515-8094-865E0F410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1127"/>
                <a:ext cx="4" cy="14"/>
              </a:xfrm>
              <a:custGeom>
                <a:avLst/>
                <a:gdLst>
                  <a:gd name="T0" fmla="*/ 4 w 4"/>
                  <a:gd name="T1" fmla="*/ 14 h 14"/>
                  <a:gd name="T2" fmla="*/ 0 w 4"/>
                  <a:gd name="T3" fmla="*/ 0 h 14"/>
                  <a:gd name="T4" fmla="*/ 0 w 4"/>
                  <a:gd name="T5" fmla="*/ 14 h 14"/>
                  <a:gd name="T6" fmla="*/ 4 w 4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14"/>
                    </a:moveTo>
                    <a:lnTo>
                      <a:pt x="0" y="0"/>
                    </a:lnTo>
                    <a:lnTo>
                      <a:pt x="0" y="14"/>
                    </a:lnTo>
                    <a:lnTo>
                      <a:pt x="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7" name="Freeform 354">
                <a:extLst>
                  <a:ext uri="{FF2B5EF4-FFF2-40B4-BE49-F238E27FC236}">
                    <a16:creationId xmlns="" xmlns:a16="http://schemas.microsoft.com/office/drawing/2014/main" id="{7B36E72D-8AB6-49D7-A618-11DD66D18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1074"/>
                <a:ext cx="51" cy="60"/>
              </a:xfrm>
              <a:custGeom>
                <a:avLst/>
                <a:gdLst>
                  <a:gd name="T0" fmla="*/ 22 w 51"/>
                  <a:gd name="T1" fmla="*/ 19 h 60"/>
                  <a:gd name="T2" fmla="*/ 6 w 51"/>
                  <a:gd name="T3" fmla="*/ 23 h 60"/>
                  <a:gd name="T4" fmla="*/ 9 w 51"/>
                  <a:gd name="T5" fmla="*/ 39 h 60"/>
                  <a:gd name="T6" fmla="*/ 0 w 51"/>
                  <a:gd name="T7" fmla="*/ 51 h 60"/>
                  <a:gd name="T8" fmla="*/ 6 w 51"/>
                  <a:gd name="T9" fmla="*/ 60 h 60"/>
                  <a:gd name="T10" fmla="*/ 20 w 51"/>
                  <a:gd name="T11" fmla="*/ 44 h 60"/>
                  <a:gd name="T12" fmla="*/ 20 w 51"/>
                  <a:gd name="T13" fmla="*/ 32 h 60"/>
                  <a:gd name="T14" fmla="*/ 51 w 51"/>
                  <a:gd name="T15" fmla="*/ 14 h 60"/>
                  <a:gd name="T16" fmla="*/ 35 w 51"/>
                  <a:gd name="T17" fmla="*/ 12 h 60"/>
                  <a:gd name="T18" fmla="*/ 26 w 51"/>
                  <a:gd name="T19" fmla="*/ 0 h 60"/>
                  <a:gd name="T20" fmla="*/ 22 w 51"/>
                  <a:gd name="T21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60">
                    <a:moveTo>
                      <a:pt x="22" y="19"/>
                    </a:moveTo>
                    <a:lnTo>
                      <a:pt x="6" y="23"/>
                    </a:lnTo>
                    <a:lnTo>
                      <a:pt x="9" y="39"/>
                    </a:lnTo>
                    <a:lnTo>
                      <a:pt x="0" y="51"/>
                    </a:lnTo>
                    <a:lnTo>
                      <a:pt x="6" y="60"/>
                    </a:lnTo>
                    <a:lnTo>
                      <a:pt x="20" y="44"/>
                    </a:lnTo>
                    <a:lnTo>
                      <a:pt x="20" y="32"/>
                    </a:lnTo>
                    <a:lnTo>
                      <a:pt x="51" y="14"/>
                    </a:lnTo>
                    <a:lnTo>
                      <a:pt x="35" y="12"/>
                    </a:lnTo>
                    <a:lnTo>
                      <a:pt x="26" y="0"/>
                    </a:lnTo>
                    <a:lnTo>
                      <a:pt x="2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8" name="Freeform 355">
                <a:extLst>
                  <a:ext uri="{FF2B5EF4-FFF2-40B4-BE49-F238E27FC236}">
                    <a16:creationId xmlns="" xmlns:a16="http://schemas.microsoft.com/office/drawing/2014/main" id="{5B54DC99-4E59-4946-B2CC-92CC12E13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1106"/>
                <a:ext cx="38" cy="28"/>
              </a:xfrm>
              <a:custGeom>
                <a:avLst/>
                <a:gdLst>
                  <a:gd name="T0" fmla="*/ 7 w 38"/>
                  <a:gd name="T1" fmla="*/ 17 h 28"/>
                  <a:gd name="T2" fmla="*/ 0 w 38"/>
                  <a:gd name="T3" fmla="*/ 28 h 28"/>
                  <a:gd name="T4" fmla="*/ 38 w 38"/>
                  <a:gd name="T5" fmla="*/ 10 h 28"/>
                  <a:gd name="T6" fmla="*/ 34 w 38"/>
                  <a:gd name="T7" fmla="*/ 0 h 28"/>
                  <a:gd name="T8" fmla="*/ 7 w 38"/>
                  <a:gd name="T9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8">
                    <a:moveTo>
                      <a:pt x="7" y="17"/>
                    </a:moveTo>
                    <a:lnTo>
                      <a:pt x="0" y="28"/>
                    </a:lnTo>
                    <a:lnTo>
                      <a:pt x="38" y="10"/>
                    </a:lnTo>
                    <a:lnTo>
                      <a:pt x="34" y="0"/>
                    </a:lnTo>
                    <a:lnTo>
                      <a:pt x="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39" name="Freeform 356">
                <a:extLst>
                  <a:ext uri="{FF2B5EF4-FFF2-40B4-BE49-F238E27FC236}">
                    <a16:creationId xmlns="" xmlns:a16="http://schemas.microsoft.com/office/drawing/2014/main" id="{60B79B90-2D06-47FF-874A-F3280E10B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037"/>
                <a:ext cx="53" cy="65"/>
              </a:xfrm>
              <a:custGeom>
                <a:avLst/>
                <a:gdLst>
                  <a:gd name="T0" fmla="*/ 13 w 53"/>
                  <a:gd name="T1" fmla="*/ 33 h 65"/>
                  <a:gd name="T2" fmla="*/ 0 w 53"/>
                  <a:gd name="T3" fmla="*/ 56 h 65"/>
                  <a:gd name="T4" fmla="*/ 0 w 53"/>
                  <a:gd name="T5" fmla="*/ 65 h 65"/>
                  <a:gd name="T6" fmla="*/ 53 w 53"/>
                  <a:gd name="T7" fmla="*/ 28 h 65"/>
                  <a:gd name="T8" fmla="*/ 53 w 53"/>
                  <a:gd name="T9" fmla="*/ 0 h 65"/>
                  <a:gd name="T10" fmla="*/ 26 w 53"/>
                  <a:gd name="T11" fmla="*/ 14 h 65"/>
                  <a:gd name="T12" fmla="*/ 13 w 53"/>
                  <a:gd name="T13" fmla="*/ 3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65">
                    <a:moveTo>
                      <a:pt x="13" y="33"/>
                    </a:moveTo>
                    <a:lnTo>
                      <a:pt x="0" y="56"/>
                    </a:lnTo>
                    <a:lnTo>
                      <a:pt x="0" y="65"/>
                    </a:lnTo>
                    <a:lnTo>
                      <a:pt x="53" y="28"/>
                    </a:lnTo>
                    <a:lnTo>
                      <a:pt x="53" y="0"/>
                    </a:lnTo>
                    <a:lnTo>
                      <a:pt x="26" y="14"/>
                    </a:lnTo>
                    <a:lnTo>
                      <a:pt x="13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0" name="Freeform 357">
                <a:extLst>
                  <a:ext uri="{FF2B5EF4-FFF2-40B4-BE49-F238E27FC236}">
                    <a16:creationId xmlns="" xmlns:a16="http://schemas.microsoft.com/office/drawing/2014/main" id="{E283E10E-ECB9-45F0-847C-D149820C2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9" y="1100"/>
                <a:ext cx="25" cy="18"/>
              </a:xfrm>
              <a:custGeom>
                <a:avLst/>
                <a:gdLst>
                  <a:gd name="T0" fmla="*/ 25 w 25"/>
                  <a:gd name="T1" fmla="*/ 0 h 18"/>
                  <a:gd name="T2" fmla="*/ 0 w 25"/>
                  <a:gd name="T3" fmla="*/ 9 h 18"/>
                  <a:gd name="T4" fmla="*/ 2 w 25"/>
                  <a:gd name="T5" fmla="*/ 18 h 18"/>
                  <a:gd name="T6" fmla="*/ 25 w 25"/>
                  <a:gd name="T7" fmla="*/ 6 h 18"/>
                  <a:gd name="T8" fmla="*/ 25 w 25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8">
                    <a:moveTo>
                      <a:pt x="25" y="0"/>
                    </a:moveTo>
                    <a:lnTo>
                      <a:pt x="0" y="9"/>
                    </a:lnTo>
                    <a:lnTo>
                      <a:pt x="2" y="18"/>
                    </a:lnTo>
                    <a:lnTo>
                      <a:pt x="25" y="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1" name="Freeform 358">
                <a:extLst>
                  <a:ext uri="{FF2B5EF4-FFF2-40B4-BE49-F238E27FC236}">
                    <a16:creationId xmlns="" xmlns:a16="http://schemas.microsoft.com/office/drawing/2014/main" id="{37DB8519-3A03-42AB-B2EE-781A053CA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7" y="1072"/>
                <a:ext cx="27" cy="11"/>
              </a:xfrm>
              <a:custGeom>
                <a:avLst/>
                <a:gdLst>
                  <a:gd name="T0" fmla="*/ 27 w 27"/>
                  <a:gd name="T1" fmla="*/ 11 h 11"/>
                  <a:gd name="T2" fmla="*/ 0 w 27"/>
                  <a:gd name="T3" fmla="*/ 0 h 11"/>
                  <a:gd name="T4" fmla="*/ 7 w 27"/>
                  <a:gd name="T5" fmla="*/ 7 h 11"/>
                  <a:gd name="T6" fmla="*/ 27 w 27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1">
                    <a:moveTo>
                      <a:pt x="27" y="11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2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2" name="Freeform 359">
                <a:extLst>
                  <a:ext uri="{FF2B5EF4-FFF2-40B4-BE49-F238E27FC236}">
                    <a16:creationId xmlns="" xmlns:a16="http://schemas.microsoft.com/office/drawing/2014/main" id="{62DC1B0E-14EE-4D91-9B17-04AC1ECC1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5" y="1017"/>
                <a:ext cx="80" cy="62"/>
              </a:xfrm>
              <a:custGeom>
                <a:avLst/>
                <a:gdLst>
                  <a:gd name="T0" fmla="*/ 80 w 80"/>
                  <a:gd name="T1" fmla="*/ 18 h 62"/>
                  <a:gd name="T2" fmla="*/ 73 w 80"/>
                  <a:gd name="T3" fmla="*/ 0 h 62"/>
                  <a:gd name="T4" fmla="*/ 42 w 80"/>
                  <a:gd name="T5" fmla="*/ 16 h 62"/>
                  <a:gd name="T6" fmla="*/ 9 w 80"/>
                  <a:gd name="T7" fmla="*/ 16 h 62"/>
                  <a:gd name="T8" fmla="*/ 0 w 80"/>
                  <a:gd name="T9" fmla="*/ 41 h 62"/>
                  <a:gd name="T10" fmla="*/ 2 w 80"/>
                  <a:gd name="T11" fmla="*/ 48 h 62"/>
                  <a:gd name="T12" fmla="*/ 31 w 80"/>
                  <a:gd name="T13" fmla="*/ 55 h 62"/>
                  <a:gd name="T14" fmla="*/ 33 w 80"/>
                  <a:gd name="T15" fmla="*/ 62 h 62"/>
                  <a:gd name="T16" fmla="*/ 47 w 80"/>
                  <a:gd name="T17" fmla="*/ 48 h 62"/>
                  <a:gd name="T18" fmla="*/ 71 w 80"/>
                  <a:gd name="T19" fmla="*/ 39 h 62"/>
                  <a:gd name="T20" fmla="*/ 80 w 80"/>
                  <a:gd name="T21" fmla="*/ 1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62">
                    <a:moveTo>
                      <a:pt x="80" y="18"/>
                    </a:moveTo>
                    <a:lnTo>
                      <a:pt x="73" y="0"/>
                    </a:lnTo>
                    <a:lnTo>
                      <a:pt x="42" y="16"/>
                    </a:lnTo>
                    <a:lnTo>
                      <a:pt x="9" y="16"/>
                    </a:lnTo>
                    <a:lnTo>
                      <a:pt x="0" y="41"/>
                    </a:lnTo>
                    <a:lnTo>
                      <a:pt x="2" y="48"/>
                    </a:lnTo>
                    <a:lnTo>
                      <a:pt x="31" y="55"/>
                    </a:lnTo>
                    <a:lnTo>
                      <a:pt x="33" y="62"/>
                    </a:lnTo>
                    <a:lnTo>
                      <a:pt x="47" y="48"/>
                    </a:lnTo>
                    <a:lnTo>
                      <a:pt x="71" y="39"/>
                    </a:lnTo>
                    <a:lnTo>
                      <a:pt x="8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3" name="Freeform 360">
                <a:extLst>
                  <a:ext uri="{FF2B5EF4-FFF2-40B4-BE49-F238E27FC236}">
                    <a16:creationId xmlns="" xmlns:a16="http://schemas.microsoft.com/office/drawing/2014/main" id="{6DE036D1-5B14-4551-852A-EA77E3DF7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1074"/>
                <a:ext cx="25" cy="21"/>
              </a:xfrm>
              <a:custGeom>
                <a:avLst/>
                <a:gdLst>
                  <a:gd name="T0" fmla="*/ 25 w 25"/>
                  <a:gd name="T1" fmla="*/ 0 h 21"/>
                  <a:gd name="T2" fmla="*/ 0 w 25"/>
                  <a:gd name="T3" fmla="*/ 21 h 21"/>
                  <a:gd name="T4" fmla="*/ 20 w 25"/>
                  <a:gd name="T5" fmla="*/ 21 h 21"/>
                  <a:gd name="T6" fmla="*/ 25 w 25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1">
                    <a:moveTo>
                      <a:pt x="25" y="0"/>
                    </a:moveTo>
                    <a:lnTo>
                      <a:pt x="0" y="21"/>
                    </a:lnTo>
                    <a:lnTo>
                      <a:pt x="20" y="21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4" name="Freeform 361">
                <a:extLst>
                  <a:ext uri="{FF2B5EF4-FFF2-40B4-BE49-F238E27FC236}">
                    <a16:creationId xmlns="" xmlns:a16="http://schemas.microsoft.com/office/drawing/2014/main" id="{87DFA196-2873-43F6-9573-71146657D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1104"/>
                <a:ext cx="47" cy="39"/>
              </a:xfrm>
              <a:custGeom>
                <a:avLst/>
                <a:gdLst>
                  <a:gd name="T0" fmla="*/ 47 w 47"/>
                  <a:gd name="T1" fmla="*/ 0 h 39"/>
                  <a:gd name="T2" fmla="*/ 29 w 47"/>
                  <a:gd name="T3" fmla="*/ 0 h 39"/>
                  <a:gd name="T4" fmla="*/ 0 w 47"/>
                  <a:gd name="T5" fmla="*/ 37 h 39"/>
                  <a:gd name="T6" fmla="*/ 20 w 47"/>
                  <a:gd name="T7" fmla="*/ 39 h 39"/>
                  <a:gd name="T8" fmla="*/ 47 w 47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9">
                    <a:moveTo>
                      <a:pt x="47" y="0"/>
                    </a:moveTo>
                    <a:lnTo>
                      <a:pt x="29" y="0"/>
                    </a:lnTo>
                    <a:lnTo>
                      <a:pt x="0" y="37"/>
                    </a:lnTo>
                    <a:lnTo>
                      <a:pt x="20" y="39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5" name="Freeform 362">
                <a:extLst>
                  <a:ext uri="{FF2B5EF4-FFF2-40B4-BE49-F238E27FC236}">
                    <a16:creationId xmlns="" xmlns:a16="http://schemas.microsoft.com/office/drawing/2014/main" id="{3C704FE3-3BDD-461F-9857-22BB4F2AF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2" y="1106"/>
                <a:ext cx="33" cy="37"/>
              </a:xfrm>
              <a:custGeom>
                <a:avLst/>
                <a:gdLst>
                  <a:gd name="T0" fmla="*/ 33 w 33"/>
                  <a:gd name="T1" fmla="*/ 0 h 37"/>
                  <a:gd name="T2" fmla="*/ 24 w 33"/>
                  <a:gd name="T3" fmla="*/ 0 h 37"/>
                  <a:gd name="T4" fmla="*/ 0 w 33"/>
                  <a:gd name="T5" fmla="*/ 37 h 37"/>
                  <a:gd name="T6" fmla="*/ 33 w 33"/>
                  <a:gd name="T7" fmla="*/ 30 h 37"/>
                  <a:gd name="T8" fmla="*/ 33 w 33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33" y="0"/>
                    </a:moveTo>
                    <a:lnTo>
                      <a:pt x="24" y="0"/>
                    </a:lnTo>
                    <a:lnTo>
                      <a:pt x="0" y="37"/>
                    </a:lnTo>
                    <a:lnTo>
                      <a:pt x="33" y="30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6" name="Freeform 363">
                <a:extLst>
                  <a:ext uri="{FF2B5EF4-FFF2-40B4-BE49-F238E27FC236}">
                    <a16:creationId xmlns="" xmlns:a16="http://schemas.microsoft.com/office/drawing/2014/main" id="{2C19974C-17B1-42E8-BF9D-BAFF6A01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" y="1116"/>
                <a:ext cx="11" cy="16"/>
              </a:xfrm>
              <a:custGeom>
                <a:avLst/>
                <a:gdLst>
                  <a:gd name="T0" fmla="*/ 11 w 11"/>
                  <a:gd name="T1" fmla="*/ 0 h 16"/>
                  <a:gd name="T2" fmla="*/ 0 w 11"/>
                  <a:gd name="T3" fmla="*/ 7 h 16"/>
                  <a:gd name="T4" fmla="*/ 3 w 11"/>
                  <a:gd name="T5" fmla="*/ 16 h 16"/>
                  <a:gd name="T6" fmla="*/ 11 w 11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0"/>
                    </a:moveTo>
                    <a:lnTo>
                      <a:pt x="0" y="7"/>
                    </a:lnTo>
                    <a:lnTo>
                      <a:pt x="3" y="1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7" name="Freeform 364">
                <a:extLst>
                  <a:ext uri="{FF2B5EF4-FFF2-40B4-BE49-F238E27FC236}">
                    <a16:creationId xmlns="" xmlns:a16="http://schemas.microsoft.com/office/drawing/2014/main" id="{A7ED2562-A7D9-46E8-8536-F2437E593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1000"/>
                <a:ext cx="42" cy="26"/>
              </a:xfrm>
              <a:custGeom>
                <a:avLst/>
                <a:gdLst>
                  <a:gd name="T0" fmla="*/ 42 w 42"/>
                  <a:gd name="T1" fmla="*/ 14 h 26"/>
                  <a:gd name="T2" fmla="*/ 38 w 42"/>
                  <a:gd name="T3" fmla="*/ 0 h 26"/>
                  <a:gd name="T4" fmla="*/ 2 w 42"/>
                  <a:gd name="T5" fmla="*/ 17 h 26"/>
                  <a:gd name="T6" fmla="*/ 0 w 42"/>
                  <a:gd name="T7" fmla="*/ 26 h 26"/>
                  <a:gd name="T8" fmla="*/ 25 w 42"/>
                  <a:gd name="T9" fmla="*/ 21 h 26"/>
                  <a:gd name="T10" fmla="*/ 42 w 42"/>
                  <a:gd name="T1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6">
                    <a:moveTo>
                      <a:pt x="42" y="14"/>
                    </a:moveTo>
                    <a:lnTo>
                      <a:pt x="38" y="0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25" y="21"/>
                    </a:lnTo>
                    <a:lnTo>
                      <a:pt x="4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8" name="Freeform 365">
                <a:extLst>
                  <a:ext uri="{FF2B5EF4-FFF2-40B4-BE49-F238E27FC236}">
                    <a16:creationId xmlns="" xmlns:a16="http://schemas.microsoft.com/office/drawing/2014/main" id="{95429628-D252-4728-83A2-C2A79B32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3" y="973"/>
                <a:ext cx="153" cy="85"/>
              </a:xfrm>
              <a:custGeom>
                <a:avLst/>
                <a:gdLst>
                  <a:gd name="T0" fmla="*/ 40 w 153"/>
                  <a:gd name="T1" fmla="*/ 37 h 85"/>
                  <a:gd name="T2" fmla="*/ 26 w 153"/>
                  <a:gd name="T3" fmla="*/ 25 h 85"/>
                  <a:gd name="T4" fmla="*/ 2 w 153"/>
                  <a:gd name="T5" fmla="*/ 27 h 85"/>
                  <a:gd name="T6" fmla="*/ 0 w 153"/>
                  <a:gd name="T7" fmla="*/ 55 h 85"/>
                  <a:gd name="T8" fmla="*/ 4 w 153"/>
                  <a:gd name="T9" fmla="*/ 67 h 85"/>
                  <a:gd name="T10" fmla="*/ 51 w 153"/>
                  <a:gd name="T11" fmla="*/ 67 h 85"/>
                  <a:gd name="T12" fmla="*/ 55 w 153"/>
                  <a:gd name="T13" fmla="*/ 78 h 85"/>
                  <a:gd name="T14" fmla="*/ 67 w 153"/>
                  <a:gd name="T15" fmla="*/ 85 h 85"/>
                  <a:gd name="T16" fmla="*/ 124 w 153"/>
                  <a:gd name="T17" fmla="*/ 48 h 85"/>
                  <a:gd name="T18" fmla="*/ 115 w 153"/>
                  <a:gd name="T19" fmla="*/ 34 h 85"/>
                  <a:gd name="T20" fmla="*/ 153 w 153"/>
                  <a:gd name="T21" fmla="*/ 11 h 85"/>
                  <a:gd name="T22" fmla="*/ 140 w 153"/>
                  <a:gd name="T23" fmla="*/ 0 h 85"/>
                  <a:gd name="T24" fmla="*/ 120 w 153"/>
                  <a:gd name="T25" fmla="*/ 9 h 85"/>
                  <a:gd name="T26" fmla="*/ 87 w 153"/>
                  <a:gd name="T27" fmla="*/ 11 h 85"/>
                  <a:gd name="T28" fmla="*/ 67 w 153"/>
                  <a:gd name="T29" fmla="*/ 34 h 85"/>
                  <a:gd name="T30" fmla="*/ 40 w 153"/>
                  <a:gd name="T31" fmla="*/ 3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3" h="85">
                    <a:moveTo>
                      <a:pt x="40" y="37"/>
                    </a:moveTo>
                    <a:lnTo>
                      <a:pt x="26" y="25"/>
                    </a:lnTo>
                    <a:lnTo>
                      <a:pt x="2" y="27"/>
                    </a:lnTo>
                    <a:lnTo>
                      <a:pt x="0" y="55"/>
                    </a:lnTo>
                    <a:lnTo>
                      <a:pt x="4" y="67"/>
                    </a:lnTo>
                    <a:lnTo>
                      <a:pt x="51" y="67"/>
                    </a:lnTo>
                    <a:lnTo>
                      <a:pt x="55" y="78"/>
                    </a:lnTo>
                    <a:lnTo>
                      <a:pt x="67" y="85"/>
                    </a:lnTo>
                    <a:lnTo>
                      <a:pt x="124" y="48"/>
                    </a:lnTo>
                    <a:lnTo>
                      <a:pt x="115" y="34"/>
                    </a:lnTo>
                    <a:lnTo>
                      <a:pt x="153" y="11"/>
                    </a:lnTo>
                    <a:lnTo>
                      <a:pt x="140" y="0"/>
                    </a:lnTo>
                    <a:lnTo>
                      <a:pt x="120" y="9"/>
                    </a:lnTo>
                    <a:lnTo>
                      <a:pt x="87" y="11"/>
                    </a:lnTo>
                    <a:lnTo>
                      <a:pt x="67" y="34"/>
                    </a:lnTo>
                    <a:lnTo>
                      <a:pt x="4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49" name="Freeform 366">
                <a:extLst>
                  <a:ext uri="{FF2B5EF4-FFF2-40B4-BE49-F238E27FC236}">
                    <a16:creationId xmlns="" xmlns:a16="http://schemas.microsoft.com/office/drawing/2014/main" id="{63534D58-3F5B-46FD-AB2E-C5071460C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1023"/>
                <a:ext cx="22" cy="26"/>
              </a:xfrm>
              <a:custGeom>
                <a:avLst/>
                <a:gdLst>
                  <a:gd name="T0" fmla="*/ 22 w 22"/>
                  <a:gd name="T1" fmla="*/ 12 h 26"/>
                  <a:gd name="T2" fmla="*/ 13 w 22"/>
                  <a:gd name="T3" fmla="*/ 0 h 26"/>
                  <a:gd name="T4" fmla="*/ 0 w 22"/>
                  <a:gd name="T5" fmla="*/ 0 h 26"/>
                  <a:gd name="T6" fmla="*/ 0 w 22"/>
                  <a:gd name="T7" fmla="*/ 14 h 26"/>
                  <a:gd name="T8" fmla="*/ 13 w 22"/>
                  <a:gd name="T9" fmla="*/ 26 h 26"/>
                  <a:gd name="T10" fmla="*/ 22 w 22"/>
                  <a:gd name="T1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6">
                    <a:moveTo>
                      <a:pt x="22" y="12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13" y="26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0" name="Freeform 367">
                <a:extLst>
                  <a:ext uri="{FF2B5EF4-FFF2-40B4-BE49-F238E27FC236}">
                    <a16:creationId xmlns="" xmlns:a16="http://schemas.microsoft.com/office/drawing/2014/main" id="{71EE5637-399E-4E4A-8248-787419619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1005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3 w 9"/>
                  <a:gd name="T5" fmla="*/ 9 h 9"/>
                  <a:gd name="T6" fmla="*/ 9 w 9"/>
                  <a:gd name="T7" fmla="*/ 9 h 9"/>
                  <a:gd name="T8" fmla="*/ 9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lnTo>
                      <a:pt x="0" y="0"/>
                    </a:lnTo>
                    <a:lnTo>
                      <a:pt x="3" y="9"/>
                    </a:lnTo>
                    <a:lnTo>
                      <a:pt x="9" y="9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1" name="Freeform 368">
                <a:extLst>
                  <a:ext uri="{FF2B5EF4-FFF2-40B4-BE49-F238E27FC236}">
                    <a16:creationId xmlns="" xmlns:a16="http://schemas.microsoft.com/office/drawing/2014/main" id="{2B42754F-EDFB-4348-92BF-AB102B352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" y="1005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0 w 15"/>
                  <a:gd name="T3" fmla="*/ 0 h 9"/>
                  <a:gd name="T4" fmla="*/ 6 w 15"/>
                  <a:gd name="T5" fmla="*/ 9 h 9"/>
                  <a:gd name="T6" fmla="*/ 13 w 15"/>
                  <a:gd name="T7" fmla="*/ 7 h 9"/>
                  <a:gd name="T8" fmla="*/ 15 w 1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5" y="0"/>
                    </a:moveTo>
                    <a:lnTo>
                      <a:pt x="0" y="0"/>
                    </a:lnTo>
                    <a:lnTo>
                      <a:pt x="6" y="9"/>
                    </a:lnTo>
                    <a:lnTo>
                      <a:pt x="13" y="7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2" name="Freeform 369">
                <a:extLst>
                  <a:ext uri="{FF2B5EF4-FFF2-40B4-BE49-F238E27FC236}">
                    <a16:creationId xmlns="" xmlns:a16="http://schemas.microsoft.com/office/drawing/2014/main" id="{F63BA871-54C5-484A-A010-F27165829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2" y="892"/>
                <a:ext cx="62" cy="108"/>
              </a:xfrm>
              <a:custGeom>
                <a:avLst/>
                <a:gdLst>
                  <a:gd name="T0" fmla="*/ 29 w 62"/>
                  <a:gd name="T1" fmla="*/ 97 h 108"/>
                  <a:gd name="T2" fmla="*/ 49 w 62"/>
                  <a:gd name="T3" fmla="*/ 95 h 108"/>
                  <a:gd name="T4" fmla="*/ 62 w 62"/>
                  <a:gd name="T5" fmla="*/ 85 h 108"/>
                  <a:gd name="T6" fmla="*/ 42 w 62"/>
                  <a:gd name="T7" fmla="*/ 78 h 108"/>
                  <a:gd name="T8" fmla="*/ 37 w 62"/>
                  <a:gd name="T9" fmla="*/ 55 h 108"/>
                  <a:gd name="T10" fmla="*/ 42 w 62"/>
                  <a:gd name="T11" fmla="*/ 14 h 108"/>
                  <a:gd name="T12" fmla="*/ 31 w 62"/>
                  <a:gd name="T13" fmla="*/ 12 h 108"/>
                  <a:gd name="T14" fmla="*/ 35 w 62"/>
                  <a:gd name="T15" fmla="*/ 0 h 108"/>
                  <a:gd name="T16" fmla="*/ 15 w 62"/>
                  <a:gd name="T17" fmla="*/ 9 h 108"/>
                  <a:gd name="T18" fmla="*/ 13 w 62"/>
                  <a:gd name="T19" fmla="*/ 39 h 108"/>
                  <a:gd name="T20" fmla="*/ 17 w 62"/>
                  <a:gd name="T21" fmla="*/ 65 h 108"/>
                  <a:gd name="T22" fmla="*/ 2 w 62"/>
                  <a:gd name="T23" fmla="*/ 74 h 108"/>
                  <a:gd name="T24" fmla="*/ 0 w 62"/>
                  <a:gd name="T25" fmla="*/ 101 h 108"/>
                  <a:gd name="T26" fmla="*/ 26 w 62"/>
                  <a:gd name="T27" fmla="*/ 108 h 108"/>
                  <a:gd name="T28" fmla="*/ 29 w 62"/>
                  <a:gd name="T29" fmla="*/ 9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" h="108">
                    <a:moveTo>
                      <a:pt x="29" y="97"/>
                    </a:moveTo>
                    <a:lnTo>
                      <a:pt x="49" y="95"/>
                    </a:lnTo>
                    <a:lnTo>
                      <a:pt x="62" y="85"/>
                    </a:lnTo>
                    <a:lnTo>
                      <a:pt x="42" y="78"/>
                    </a:lnTo>
                    <a:lnTo>
                      <a:pt x="37" y="55"/>
                    </a:lnTo>
                    <a:lnTo>
                      <a:pt x="42" y="14"/>
                    </a:lnTo>
                    <a:lnTo>
                      <a:pt x="31" y="12"/>
                    </a:lnTo>
                    <a:lnTo>
                      <a:pt x="35" y="0"/>
                    </a:lnTo>
                    <a:lnTo>
                      <a:pt x="15" y="9"/>
                    </a:lnTo>
                    <a:lnTo>
                      <a:pt x="13" y="39"/>
                    </a:lnTo>
                    <a:lnTo>
                      <a:pt x="17" y="65"/>
                    </a:lnTo>
                    <a:lnTo>
                      <a:pt x="2" y="74"/>
                    </a:lnTo>
                    <a:lnTo>
                      <a:pt x="0" y="101"/>
                    </a:lnTo>
                    <a:lnTo>
                      <a:pt x="26" y="108"/>
                    </a:lnTo>
                    <a:lnTo>
                      <a:pt x="29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3" name="Freeform 370">
                <a:extLst>
                  <a:ext uri="{FF2B5EF4-FFF2-40B4-BE49-F238E27FC236}">
                    <a16:creationId xmlns="" xmlns:a16="http://schemas.microsoft.com/office/drawing/2014/main" id="{FD6F0029-0E15-4F37-ADE8-8B29F7700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" y="901"/>
                <a:ext cx="51" cy="53"/>
              </a:xfrm>
              <a:custGeom>
                <a:avLst/>
                <a:gdLst>
                  <a:gd name="T0" fmla="*/ 0 w 51"/>
                  <a:gd name="T1" fmla="*/ 37 h 53"/>
                  <a:gd name="T2" fmla="*/ 13 w 51"/>
                  <a:gd name="T3" fmla="*/ 53 h 53"/>
                  <a:gd name="T4" fmla="*/ 37 w 51"/>
                  <a:gd name="T5" fmla="*/ 39 h 53"/>
                  <a:gd name="T6" fmla="*/ 51 w 51"/>
                  <a:gd name="T7" fmla="*/ 5 h 53"/>
                  <a:gd name="T8" fmla="*/ 42 w 51"/>
                  <a:gd name="T9" fmla="*/ 0 h 53"/>
                  <a:gd name="T10" fmla="*/ 40 w 51"/>
                  <a:gd name="T11" fmla="*/ 12 h 53"/>
                  <a:gd name="T12" fmla="*/ 4 w 51"/>
                  <a:gd name="T13" fmla="*/ 9 h 53"/>
                  <a:gd name="T14" fmla="*/ 0 w 51"/>
                  <a:gd name="T15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53">
                    <a:moveTo>
                      <a:pt x="0" y="37"/>
                    </a:moveTo>
                    <a:lnTo>
                      <a:pt x="13" y="53"/>
                    </a:lnTo>
                    <a:lnTo>
                      <a:pt x="37" y="39"/>
                    </a:lnTo>
                    <a:lnTo>
                      <a:pt x="51" y="5"/>
                    </a:lnTo>
                    <a:lnTo>
                      <a:pt x="42" y="0"/>
                    </a:lnTo>
                    <a:lnTo>
                      <a:pt x="40" y="12"/>
                    </a:lnTo>
                    <a:lnTo>
                      <a:pt x="4" y="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4" name="Freeform 371">
                <a:extLst>
                  <a:ext uri="{FF2B5EF4-FFF2-40B4-BE49-F238E27FC236}">
                    <a16:creationId xmlns="" xmlns:a16="http://schemas.microsoft.com/office/drawing/2014/main" id="{05F71A47-F3ED-4C32-8127-5ECD24056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957"/>
                <a:ext cx="40" cy="34"/>
              </a:xfrm>
              <a:custGeom>
                <a:avLst/>
                <a:gdLst>
                  <a:gd name="T0" fmla="*/ 18 w 40"/>
                  <a:gd name="T1" fmla="*/ 20 h 34"/>
                  <a:gd name="T2" fmla="*/ 0 w 40"/>
                  <a:gd name="T3" fmla="*/ 32 h 34"/>
                  <a:gd name="T4" fmla="*/ 9 w 40"/>
                  <a:gd name="T5" fmla="*/ 34 h 34"/>
                  <a:gd name="T6" fmla="*/ 38 w 40"/>
                  <a:gd name="T7" fmla="*/ 27 h 34"/>
                  <a:gd name="T8" fmla="*/ 40 w 40"/>
                  <a:gd name="T9" fmla="*/ 7 h 34"/>
                  <a:gd name="T10" fmla="*/ 25 w 40"/>
                  <a:gd name="T11" fmla="*/ 0 h 34"/>
                  <a:gd name="T12" fmla="*/ 18 w 40"/>
                  <a:gd name="T13" fmla="*/ 2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4">
                    <a:moveTo>
                      <a:pt x="18" y="20"/>
                    </a:moveTo>
                    <a:lnTo>
                      <a:pt x="0" y="32"/>
                    </a:lnTo>
                    <a:lnTo>
                      <a:pt x="9" y="34"/>
                    </a:lnTo>
                    <a:lnTo>
                      <a:pt x="38" y="27"/>
                    </a:lnTo>
                    <a:lnTo>
                      <a:pt x="40" y="7"/>
                    </a:lnTo>
                    <a:lnTo>
                      <a:pt x="25" y="0"/>
                    </a:lnTo>
                    <a:lnTo>
                      <a:pt x="1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5" name="Freeform 372">
                <a:extLst>
                  <a:ext uri="{FF2B5EF4-FFF2-40B4-BE49-F238E27FC236}">
                    <a16:creationId xmlns="" xmlns:a16="http://schemas.microsoft.com/office/drawing/2014/main" id="{ACB9AC82-63C6-40DF-85A1-054F5A915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" y="1413"/>
                <a:ext cx="47" cy="14"/>
              </a:xfrm>
              <a:custGeom>
                <a:avLst/>
                <a:gdLst>
                  <a:gd name="T0" fmla="*/ 0 w 47"/>
                  <a:gd name="T1" fmla="*/ 7 h 14"/>
                  <a:gd name="T2" fmla="*/ 16 w 47"/>
                  <a:gd name="T3" fmla="*/ 14 h 14"/>
                  <a:gd name="T4" fmla="*/ 38 w 47"/>
                  <a:gd name="T5" fmla="*/ 9 h 14"/>
                  <a:gd name="T6" fmla="*/ 47 w 47"/>
                  <a:gd name="T7" fmla="*/ 0 h 14"/>
                  <a:gd name="T8" fmla="*/ 2 w 47"/>
                  <a:gd name="T9" fmla="*/ 0 h 14"/>
                  <a:gd name="T10" fmla="*/ 0 w 47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4">
                    <a:moveTo>
                      <a:pt x="0" y="7"/>
                    </a:moveTo>
                    <a:lnTo>
                      <a:pt x="16" y="14"/>
                    </a:lnTo>
                    <a:lnTo>
                      <a:pt x="38" y="9"/>
                    </a:lnTo>
                    <a:lnTo>
                      <a:pt x="47" y="0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6" name="Freeform 373">
                <a:extLst>
                  <a:ext uri="{FF2B5EF4-FFF2-40B4-BE49-F238E27FC236}">
                    <a16:creationId xmlns="" xmlns:a16="http://schemas.microsoft.com/office/drawing/2014/main" id="{0C0551B1-3D5F-4EE4-AB65-3D31B0F5E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1448"/>
                <a:ext cx="11" cy="23"/>
              </a:xfrm>
              <a:custGeom>
                <a:avLst/>
                <a:gdLst>
                  <a:gd name="T0" fmla="*/ 0 w 11"/>
                  <a:gd name="T1" fmla="*/ 23 h 23"/>
                  <a:gd name="T2" fmla="*/ 11 w 11"/>
                  <a:gd name="T3" fmla="*/ 7 h 23"/>
                  <a:gd name="T4" fmla="*/ 9 w 11"/>
                  <a:gd name="T5" fmla="*/ 0 h 23"/>
                  <a:gd name="T6" fmla="*/ 0 w 11"/>
                  <a:gd name="T7" fmla="*/ 14 h 23"/>
                  <a:gd name="T8" fmla="*/ 0 w 11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3">
                    <a:moveTo>
                      <a:pt x="0" y="23"/>
                    </a:moveTo>
                    <a:lnTo>
                      <a:pt x="11" y="7"/>
                    </a:lnTo>
                    <a:lnTo>
                      <a:pt x="9" y="0"/>
                    </a:lnTo>
                    <a:lnTo>
                      <a:pt x="0" y="14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7" name="Freeform 374">
                <a:extLst>
                  <a:ext uri="{FF2B5EF4-FFF2-40B4-BE49-F238E27FC236}">
                    <a16:creationId xmlns="" xmlns:a16="http://schemas.microsoft.com/office/drawing/2014/main" id="{F5B2B806-E013-4D19-8946-C797053E6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7" y="1487"/>
                <a:ext cx="16" cy="11"/>
              </a:xfrm>
              <a:custGeom>
                <a:avLst/>
                <a:gdLst>
                  <a:gd name="T0" fmla="*/ 7 w 16"/>
                  <a:gd name="T1" fmla="*/ 11 h 11"/>
                  <a:gd name="T2" fmla="*/ 16 w 16"/>
                  <a:gd name="T3" fmla="*/ 7 h 11"/>
                  <a:gd name="T4" fmla="*/ 14 w 16"/>
                  <a:gd name="T5" fmla="*/ 0 h 11"/>
                  <a:gd name="T6" fmla="*/ 0 w 16"/>
                  <a:gd name="T7" fmla="*/ 11 h 11"/>
                  <a:gd name="T8" fmla="*/ 7 w 1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7" y="11"/>
                    </a:moveTo>
                    <a:lnTo>
                      <a:pt x="16" y="7"/>
                    </a:lnTo>
                    <a:lnTo>
                      <a:pt x="14" y="0"/>
                    </a:lnTo>
                    <a:lnTo>
                      <a:pt x="0" y="11"/>
                    </a:lnTo>
                    <a:lnTo>
                      <a:pt x="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8" name="Freeform 375">
                <a:extLst>
                  <a:ext uri="{FF2B5EF4-FFF2-40B4-BE49-F238E27FC236}">
                    <a16:creationId xmlns="" xmlns:a16="http://schemas.microsoft.com/office/drawing/2014/main" id="{1D8CD1C2-06F6-4903-8267-4EEAF6681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" y="1337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9 h 9"/>
                  <a:gd name="T4" fmla="*/ 9 w 9"/>
                  <a:gd name="T5" fmla="*/ 2 h 9"/>
                  <a:gd name="T6" fmla="*/ 0 w 9"/>
                  <a:gd name="T7" fmla="*/ 0 h 9"/>
                  <a:gd name="T8" fmla="*/ 0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2" y="9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59" name="Freeform 376">
                <a:extLst>
                  <a:ext uri="{FF2B5EF4-FFF2-40B4-BE49-F238E27FC236}">
                    <a16:creationId xmlns="" xmlns:a16="http://schemas.microsoft.com/office/drawing/2014/main" id="{4AC0B618-186B-473F-B7C2-9AC3B7C67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" y="1323"/>
                <a:ext cx="14" cy="23"/>
              </a:xfrm>
              <a:custGeom>
                <a:avLst/>
                <a:gdLst>
                  <a:gd name="T0" fmla="*/ 14 w 14"/>
                  <a:gd name="T1" fmla="*/ 9 h 23"/>
                  <a:gd name="T2" fmla="*/ 7 w 14"/>
                  <a:gd name="T3" fmla="*/ 0 h 23"/>
                  <a:gd name="T4" fmla="*/ 0 w 14"/>
                  <a:gd name="T5" fmla="*/ 19 h 23"/>
                  <a:gd name="T6" fmla="*/ 0 w 14"/>
                  <a:gd name="T7" fmla="*/ 23 h 23"/>
                  <a:gd name="T8" fmla="*/ 14 w 14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3">
                    <a:moveTo>
                      <a:pt x="14" y="9"/>
                    </a:moveTo>
                    <a:lnTo>
                      <a:pt x="7" y="0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0" name="Freeform 377">
                <a:extLst>
                  <a:ext uri="{FF2B5EF4-FFF2-40B4-BE49-F238E27FC236}">
                    <a16:creationId xmlns="" xmlns:a16="http://schemas.microsoft.com/office/drawing/2014/main" id="{AFB24697-7D35-45BB-A3D6-937CF1819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" y="1337"/>
                <a:ext cx="13" cy="14"/>
              </a:xfrm>
              <a:custGeom>
                <a:avLst/>
                <a:gdLst>
                  <a:gd name="T0" fmla="*/ 13 w 13"/>
                  <a:gd name="T1" fmla="*/ 2 h 14"/>
                  <a:gd name="T2" fmla="*/ 6 w 13"/>
                  <a:gd name="T3" fmla="*/ 0 h 14"/>
                  <a:gd name="T4" fmla="*/ 0 w 13"/>
                  <a:gd name="T5" fmla="*/ 12 h 14"/>
                  <a:gd name="T6" fmla="*/ 4 w 13"/>
                  <a:gd name="T7" fmla="*/ 14 h 14"/>
                  <a:gd name="T8" fmla="*/ 13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13" y="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1" name="Freeform 378">
                <a:extLst>
                  <a:ext uri="{FF2B5EF4-FFF2-40B4-BE49-F238E27FC236}">
                    <a16:creationId xmlns="" xmlns:a16="http://schemas.microsoft.com/office/drawing/2014/main" id="{AFFA3F38-F1FB-4C83-AE80-B1E5AA07A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7" y="1521"/>
                <a:ext cx="60" cy="51"/>
              </a:xfrm>
              <a:custGeom>
                <a:avLst/>
                <a:gdLst>
                  <a:gd name="T0" fmla="*/ 23 w 60"/>
                  <a:gd name="T1" fmla="*/ 51 h 51"/>
                  <a:gd name="T2" fmla="*/ 40 w 60"/>
                  <a:gd name="T3" fmla="*/ 47 h 51"/>
                  <a:gd name="T4" fmla="*/ 47 w 60"/>
                  <a:gd name="T5" fmla="*/ 40 h 51"/>
                  <a:gd name="T6" fmla="*/ 60 w 60"/>
                  <a:gd name="T7" fmla="*/ 28 h 51"/>
                  <a:gd name="T8" fmla="*/ 54 w 60"/>
                  <a:gd name="T9" fmla="*/ 19 h 51"/>
                  <a:gd name="T10" fmla="*/ 58 w 60"/>
                  <a:gd name="T11" fmla="*/ 5 h 51"/>
                  <a:gd name="T12" fmla="*/ 49 w 60"/>
                  <a:gd name="T13" fmla="*/ 0 h 51"/>
                  <a:gd name="T14" fmla="*/ 38 w 60"/>
                  <a:gd name="T15" fmla="*/ 12 h 51"/>
                  <a:gd name="T16" fmla="*/ 7 w 60"/>
                  <a:gd name="T17" fmla="*/ 19 h 51"/>
                  <a:gd name="T18" fmla="*/ 0 w 60"/>
                  <a:gd name="T19" fmla="*/ 33 h 51"/>
                  <a:gd name="T20" fmla="*/ 11 w 60"/>
                  <a:gd name="T21" fmla="*/ 51 h 51"/>
                  <a:gd name="T22" fmla="*/ 23 w 60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51">
                    <a:moveTo>
                      <a:pt x="23" y="51"/>
                    </a:moveTo>
                    <a:lnTo>
                      <a:pt x="40" y="47"/>
                    </a:lnTo>
                    <a:lnTo>
                      <a:pt x="47" y="40"/>
                    </a:lnTo>
                    <a:lnTo>
                      <a:pt x="60" y="28"/>
                    </a:lnTo>
                    <a:lnTo>
                      <a:pt x="54" y="19"/>
                    </a:lnTo>
                    <a:lnTo>
                      <a:pt x="58" y="5"/>
                    </a:lnTo>
                    <a:lnTo>
                      <a:pt x="49" y="0"/>
                    </a:lnTo>
                    <a:lnTo>
                      <a:pt x="38" y="12"/>
                    </a:lnTo>
                    <a:lnTo>
                      <a:pt x="7" y="19"/>
                    </a:lnTo>
                    <a:lnTo>
                      <a:pt x="0" y="33"/>
                    </a:lnTo>
                    <a:lnTo>
                      <a:pt x="11" y="51"/>
                    </a:lnTo>
                    <a:lnTo>
                      <a:pt x="23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2" name="Freeform 379">
                <a:extLst>
                  <a:ext uri="{FF2B5EF4-FFF2-40B4-BE49-F238E27FC236}">
                    <a16:creationId xmlns="" xmlns:a16="http://schemas.microsoft.com/office/drawing/2014/main" id="{4DC1E3E4-776B-46ED-BE7D-7FFB7463C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8" y="1563"/>
                <a:ext cx="25" cy="53"/>
              </a:xfrm>
              <a:custGeom>
                <a:avLst/>
                <a:gdLst>
                  <a:gd name="T0" fmla="*/ 12 w 25"/>
                  <a:gd name="T1" fmla="*/ 0 h 53"/>
                  <a:gd name="T2" fmla="*/ 0 w 25"/>
                  <a:gd name="T3" fmla="*/ 23 h 53"/>
                  <a:gd name="T4" fmla="*/ 9 w 25"/>
                  <a:gd name="T5" fmla="*/ 35 h 53"/>
                  <a:gd name="T6" fmla="*/ 0 w 25"/>
                  <a:gd name="T7" fmla="*/ 48 h 53"/>
                  <a:gd name="T8" fmla="*/ 5 w 25"/>
                  <a:gd name="T9" fmla="*/ 53 h 53"/>
                  <a:gd name="T10" fmla="*/ 25 w 25"/>
                  <a:gd name="T11" fmla="*/ 35 h 53"/>
                  <a:gd name="T12" fmla="*/ 25 w 25"/>
                  <a:gd name="T13" fmla="*/ 23 h 53"/>
                  <a:gd name="T14" fmla="*/ 18 w 25"/>
                  <a:gd name="T15" fmla="*/ 18 h 53"/>
                  <a:gd name="T16" fmla="*/ 20 w 25"/>
                  <a:gd name="T17" fmla="*/ 7 h 53"/>
                  <a:gd name="T18" fmla="*/ 12 w 25"/>
                  <a:gd name="T1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53">
                    <a:moveTo>
                      <a:pt x="12" y="0"/>
                    </a:moveTo>
                    <a:lnTo>
                      <a:pt x="0" y="23"/>
                    </a:lnTo>
                    <a:lnTo>
                      <a:pt x="9" y="35"/>
                    </a:lnTo>
                    <a:lnTo>
                      <a:pt x="0" y="48"/>
                    </a:lnTo>
                    <a:lnTo>
                      <a:pt x="5" y="53"/>
                    </a:lnTo>
                    <a:lnTo>
                      <a:pt x="25" y="35"/>
                    </a:lnTo>
                    <a:lnTo>
                      <a:pt x="25" y="23"/>
                    </a:lnTo>
                    <a:lnTo>
                      <a:pt x="18" y="18"/>
                    </a:lnTo>
                    <a:lnTo>
                      <a:pt x="20" y="7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3" name="Freeform 380">
                <a:extLst>
                  <a:ext uri="{FF2B5EF4-FFF2-40B4-BE49-F238E27FC236}">
                    <a16:creationId xmlns="" xmlns:a16="http://schemas.microsoft.com/office/drawing/2014/main" id="{DE50DC2A-14C9-4008-99DD-64C5D0252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" y="1505"/>
                <a:ext cx="15" cy="12"/>
              </a:xfrm>
              <a:custGeom>
                <a:avLst/>
                <a:gdLst>
                  <a:gd name="T0" fmla="*/ 15 w 15"/>
                  <a:gd name="T1" fmla="*/ 0 h 12"/>
                  <a:gd name="T2" fmla="*/ 0 w 15"/>
                  <a:gd name="T3" fmla="*/ 5 h 12"/>
                  <a:gd name="T4" fmla="*/ 0 w 15"/>
                  <a:gd name="T5" fmla="*/ 12 h 12"/>
                  <a:gd name="T6" fmla="*/ 15 w 15"/>
                  <a:gd name="T7" fmla="*/ 10 h 12"/>
                  <a:gd name="T8" fmla="*/ 15 w 15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5" y="0"/>
                    </a:moveTo>
                    <a:lnTo>
                      <a:pt x="0" y="5"/>
                    </a:lnTo>
                    <a:lnTo>
                      <a:pt x="0" y="12"/>
                    </a:lnTo>
                    <a:lnTo>
                      <a:pt x="15" y="1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4" name="Freeform 381">
                <a:extLst>
                  <a:ext uri="{FF2B5EF4-FFF2-40B4-BE49-F238E27FC236}">
                    <a16:creationId xmlns="" xmlns:a16="http://schemas.microsoft.com/office/drawing/2014/main" id="{218BC572-7C66-4771-85DF-1527099DE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" y="1487"/>
                <a:ext cx="24" cy="16"/>
              </a:xfrm>
              <a:custGeom>
                <a:avLst/>
                <a:gdLst>
                  <a:gd name="T0" fmla="*/ 13 w 24"/>
                  <a:gd name="T1" fmla="*/ 9 h 16"/>
                  <a:gd name="T2" fmla="*/ 24 w 24"/>
                  <a:gd name="T3" fmla="*/ 7 h 16"/>
                  <a:gd name="T4" fmla="*/ 24 w 24"/>
                  <a:gd name="T5" fmla="*/ 0 h 16"/>
                  <a:gd name="T6" fmla="*/ 6 w 24"/>
                  <a:gd name="T7" fmla="*/ 4 h 16"/>
                  <a:gd name="T8" fmla="*/ 0 w 24"/>
                  <a:gd name="T9" fmla="*/ 16 h 16"/>
                  <a:gd name="T10" fmla="*/ 13 w 24"/>
                  <a:gd name="T11" fmla="*/ 16 h 16"/>
                  <a:gd name="T12" fmla="*/ 13 w 24"/>
                  <a:gd name="T13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6">
                    <a:moveTo>
                      <a:pt x="13" y="9"/>
                    </a:moveTo>
                    <a:lnTo>
                      <a:pt x="24" y="7"/>
                    </a:lnTo>
                    <a:lnTo>
                      <a:pt x="24" y="0"/>
                    </a:lnTo>
                    <a:lnTo>
                      <a:pt x="6" y="4"/>
                    </a:lnTo>
                    <a:lnTo>
                      <a:pt x="0" y="16"/>
                    </a:lnTo>
                    <a:lnTo>
                      <a:pt x="13" y="16"/>
                    </a:lnTo>
                    <a:lnTo>
                      <a:pt x="1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5" name="Freeform 382">
                <a:extLst>
                  <a:ext uri="{FF2B5EF4-FFF2-40B4-BE49-F238E27FC236}">
                    <a16:creationId xmlns="" xmlns:a16="http://schemas.microsoft.com/office/drawing/2014/main" id="{CF3BFA59-8B4A-4AF7-BBD2-4B8CD0945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1" y="1598"/>
                <a:ext cx="11" cy="6"/>
              </a:xfrm>
              <a:custGeom>
                <a:avLst/>
                <a:gdLst>
                  <a:gd name="T0" fmla="*/ 11 w 11"/>
                  <a:gd name="T1" fmla="*/ 4 h 6"/>
                  <a:gd name="T2" fmla="*/ 9 w 11"/>
                  <a:gd name="T3" fmla="*/ 0 h 6"/>
                  <a:gd name="T4" fmla="*/ 0 w 11"/>
                  <a:gd name="T5" fmla="*/ 2 h 6"/>
                  <a:gd name="T6" fmla="*/ 0 w 11"/>
                  <a:gd name="T7" fmla="*/ 6 h 6"/>
                  <a:gd name="T8" fmla="*/ 11 w 11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11" y="4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1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6" name="Freeform 383">
                <a:extLst>
                  <a:ext uri="{FF2B5EF4-FFF2-40B4-BE49-F238E27FC236}">
                    <a16:creationId xmlns="" xmlns:a16="http://schemas.microsoft.com/office/drawing/2014/main" id="{EB876A25-B4D2-4636-BDA5-76D9F059F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0" y="3723"/>
                <a:ext cx="13" cy="17"/>
              </a:xfrm>
              <a:custGeom>
                <a:avLst/>
                <a:gdLst>
                  <a:gd name="T0" fmla="*/ 0 w 13"/>
                  <a:gd name="T1" fmla="*/ 10 h 17"/>
                  <a:gd name="T2" fmla="*/ 6 w 13"/>
                  <a:gd name="T3" fmla="*/ 17 h 17"/>
                  <a:gd name="T4" fmla="*/ 13 w 13"/>
                  <a:gd name="T5" fmla="*/ 14 h 17"/>
                  <a:gd name="T6" fmla="*/ 13 w 13"/>
                  <a:gd name="T7" fmla="*/ 0 h 17"/>
                  <a:gd name="T8" fmla="*/ 6 w 13"/>
                  <a:gd name="T9" fmla="*/ 7 h 17"/>
                  <a:gd name="T10" fmla="*/ 0 w 13"/>
                  <a:gd name="T1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7">
                    <a:moveTo>
                      <a:pt x="0" y="10"/>
                    </a:moveTo>
                    <a:lnTo>
                      <a:pt x="6" y="17"/>
                    </a:lnTo>
                    <a:lnTo>
                      <a:pt x="13" y="14"/>
                    </a:lnTo>
                    <a:lnTo>
                      <a:pt x="13" y="0"/>
                    </a:lnTo>
                    <a:lnTo>
                      <a:pt x="6" y="7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7" name="Freeform 384">
                <a:extLst>
                  <a:ext uri="{FF2B5EF4-FFF2-40B4-BE49-F238E27FC236}">
                    <a16:creationId xmlns="" xmlns:a16="http://schemas.microsoft.com/office/drawing/2014/main" id="{372FBE19-3E56-4700-AD86-9EB6ADCF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7" y="3654"/>
                <a:ext cx="25" cy="26"/>
              </a:xfrm>
              <a:custGeom>
                <a:avLst/>
                <a:gdLst>
                  <a:gd name="T0" fmla="*/ 12 w 25"/>
                  <a:gd name="T1" fmla="*/ 16 h 26"/>
                  <a:gd name="T2" fmla="*/ 0 w 25"/>
                  <a:gd name="T3" fmla="*/ 26 h 26"/>
                  <a:gd name="T4" fmla="*/ 20 w 25"/>
                  <a:gd name="T5" fmla="*/ 16 h 26"/>
                  <a:gd name="T6" fmla="*/ 25 w 25"/>
                  <a:gd name="T7" fmla="*/ 5 h 26"/>
                  <a:gd name="T8" fmla="*/ 14 w 25"/>
                  <a:gd name="T9" fmla="*/ 0 h 26"/>
                  <a:gd name="T10" fmla="*/ 12 w 25"/>
                  <a:gd name="T11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26">
                    <a:moveTo>
                      <a:pt x="12" y="16"/>
                    </a:moveTo>
                    <a:lnTo>
                      <a:pt x="0" y="26"/>
                    </a:lnTo>
                    <a:lnTo>
                      <a:pt x="20" y="16"/>
                    </a:lnTo>
                    <a:lnTo>
                      <a:pt x="25" y="5"/>
                    </a:lnTo>
                    <a:lnTo>
                      <a:pt x="14" y="0"/>
                    </a:lnTo>
                    <a:lnTo>
                      <a:pt x="12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8" name="Freeform 385">
                <a:extLst>
                  <a:ext uri="{FF2B5EF4-FFF2-40B4-BE49-F238E27FC236}">
                    <a16:creationId xmlns="" xmlns:a16="http://schemas.microsoft.com/office/drawing/2014/main" id="{8926F5BC-3C08-47FA-ADC1-71B4D55E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4" y="5736"/>
                <a:ext cx="67" cy="32"/>
              </a:xfrm>
              <a:custGeom>
                <a:avLst/>
                <a:gdLst>
                  <a:gd name="T0" fmla="*/ 40 w 67"/>
                  <a:gd name="T1" fmla="*/ 14 h 32"/>
                  <a:gd name="T2" fmla="*/ 0 w 67"/>
                  <a:gd name="T3" fmla="*/ 21 h 32"/>
                  <a:gd name="T4" fmla="*/ 9 w 67"/>
                  <a:gd name="T5" fmla="*/ 32 h 32"/>
                  <a:gd name="T6" fmla="*/ 67 w 67"/>
                  <a:gd name="T7" fmla="*/ 9 h 32"/>
                  <a:gd name="T8" fmla="*/ 60 w 67"/>
                  <a:gd name="T9" fmla="*/ 0 h 32"/>
                  <a:gd name="T10" fmla="*/ 40 w 67"/>
                  <a:gd name="T11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32">
                    <a:moveTo>
                      <a:pt x="40" y="14"/>
                    </a:moveTo>
                    <a:lnTo>
                      <a:pt x="0" y="21"/>
                    </a:lnTo>
                    <a:lnTo>
                      <a:pt x="9" y="32"/>
                    </a:lnTo>
                    <a:lnTo>
                      <a:pt x="67" y="9"/>
                    </a:lnTo>
                    <a:lnTo>
                      <a:pt x="60" y="0"/>
                    </a:lnTo>
                    <a:lnTo>
                      <a:pt x="4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69" name="Freeform 386">
                <a:extLst>
                  <a:ext uri="{FF2B5EF4-FFF2-40B4-BE49-F238E27FC236}">
                    <a16:creationId xmlns="" xmlns:a16="http://schemas.microsoft.com/office/drawing/2014/main" id="{F672ADDE-71B8-4F68-BFD3-914BC1828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4" y="5771"/>
                <a:ext cx="53" cy="25"/>
              </a:xfrm>
              <a:custGeom>
                <a:avLst/>
                <a:gdLst>
                  <a:gd name="T0" fmla="*/ 31 w 53"/>
                  <a:gd name="T1" fmla="*/ 0 h 25"/>
                  <a:gd name="T2" fmla="*/ 13 w 53"/>
                  <a:gd name="T3" fmla="*/ 2 h 25"/>
                  <a:gd name="T4" fmla="*/ 7 w 53"/>
                  <a:gd name="T5" fmla="*/ 16 h 25"/>
                  <a:gd name="T6" fmla="*/ 0 w 53"/>
                  <a:gd name="T7" fmla="*/ 16 h 25"/>
                  <a:gd name="T8" fmla="*/ 0 w 53"/>
                  <a:gd name="T9" fmla="*/ 25 h 25"/>
                  <a:gd name="T10" fmla="*/ 38 w 53"/>
                  <a:gd name="T11" fmla="*/ 16 h 25"/>
                  <a:gd name="T12" fmla="*/ 51 w 53"/>
                  <a:gd name="T13" fmla="*/ 18 h 25"/>
                  <a:gd name="T14" fmla="*/ 53 w 53"/>
                  <a:gd name="T15" fmla="*/ 11 h 25"/>
                  <a:gd name="T16" fmla="*/ 42 w 53"/>
                  <a:gd name="T17" fmla="*/ 9 h 25"/>
                  <a:gd name="T18" fmla="*/ 31 w 53"/>
                  <a:gd name="T1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5">
                    <a:moveTo>
                      <a:pt x="31" y="0"/>
                    </a:moveTo>
                    <a:lnTo>
                      <a:pt x="13" y="2"/>
                    </a:lnTo>
                    <a:lnTo>
                      <a:pt x="7" y="16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38" y="16"/>
                    </a:lnTo>
                    <a:lnTo>
                      <a:pt x="51" y="18"/>
                    </a:lnTo>
                    <a:lnTo>
                      <a:pt x="53" y="11"/>
                    </a:lnTo>
                    <a:lnTo>
                      <a:pt x="42" y="9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0" name="Freeform 387">
                <a:extLst>
                  <a:ext uri="{FF2B5EF4-FFF2-40B4-BE49-F238E27FC236}">
                    <a16:creationId xmlns="" xmlns:a16="http://schemas.microsoft.com/office/drawing/2014/main" id="{B888D675-F5E2-4EBB-807D-94DE72BF5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5909"/>
                <a:ext cx="58" cy="65"/>
              </a:xfrm>
              <a:custGeom>
                <a:avLst/>
                <a:gdLst>
                  <a:gd name="T0" fmla="*/ 58 w 58"/>
                  <a:gd name="T1" fmla="*/ 21 h 65"/>
                  <a:gd name="T2" fmla="*/ 55 w 58"/>
                  <a:gd name="T3" fmla="*/ 5 h 65"/>
                  <a:gd name="T4" fmla="*/ 29 w 58"/>
                  <a:gd name="T5" fmla="*/ 0 h 65"/>
                  <a:gd name="T6" fmla="*/ 27 w 58"/>
                  <a:gd name="T7" fmla="*/ 14 h 65"/>
                  <a:gd name="T8" fmla="*/ 0 w 58"/>
                  <a:gd name="T9" fmla="*/ 49 h 65"/>
                  <a:gd name="T10" fmla="*/ 9 w 58"/>
                  <a:gd name="T11" fmla="*/ 65 h 65"/>
                  <a:gd name="T12" fmla="*/ 35 w 58"/>
                  <a:gd name="T13" fmla="*/ 49 h 65"/>
                  <a:gd name="T14" fmla="*/ 42 w 58"/>
                  <a:gd name="T15" fmla="*/ 55 h 65"/>
                  <a:gd name="T16" fmla="*/ 58 w 58"/>
                  <a:gd name="T17" fmla="*/ 49 h 65"/>
                  <a:gd name="T18" fmla="*/ 33 w 58"/>
                  <a:gd name="T19" fmla="*/ 28 h 65"/>
                  <a:gd name="T20" fmla="*/ 49 w 58"/>
                  <a:gd name="T21" fmla="*/ 30 h 65"/>
                  <a:gd name="T22" fmla="*/ 58 w 58"/>
                  <a:gd name="T23" fmla="*/ 2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65">
                    <a:moveTo>
                      <a:pt x="58" y="21"/>
                    </a:moveTo>
                    <a:lnTo>
                      <a:pt x="55" y="5"/>
                    </a:lnTo>
                    <a:lnTo>
                      <a:pt x="29" y="0"/>
                    </a:lnTo>
                    <a:lnTo>
                      <a:pt x="27" y="14"/>
                    </a:lnTo>
                    <a:lnTo>
                      <a:pt x="0" y="49"/>
                    </a:lnTo>
                    <a:lnTo>
                      <a:pt x="9" y="65"/>
                    </a:lnTo>
                    <a:lnTo>
                      <a:pt x="35" y="49"/>
                    </a:lnTo>
                    <a:lnTo>
                      <a:pt x="42" y="55"/>
                    </a:lnTo>
                    <a:lnTo>
                      <a:pt x="58" y="49"/>
                    </a:lnTo>
                    <a:lnTo>
                      <a:pt x="33" y="28"/>
                    </a:lnTo>
                    <a:lnTo>
                      <a:pt x="49" y="30"/>
                    </a:lnTo>
                    <a:lnTo>
                      <a:pt x="58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1" name="Freeform 388">
                <a:extLst>
                  <a:ext uri="{FF2B5EF4-FFF2-40B4-BE49-F238E27FC236}">
                    <a16:creationId xmlns="" xmlns:a16="http://schemas.microsoft.com/office/drawing/2014/main" id="{861A6783-1A3F-45AB-9B6E-0FDD4BD0F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" y="6460"/>
                <a:ext cx="35" cy="51"/>
              </a:xfrm>
              <a:custGeom>
                <a:avLst/>
                <a:gdLst>
                  <a:gd name="T0" fmla="*/ 35 w 35"/>
                  <a:gd name="T1" fmla="*/ 5 h 51"/>
                  <a:gd name="T2" fmla="*/ 22 w 35"/>
                  <a:gd name="T3" fmla="*/ 0 h 51"/>
                  <a:gd name="T4" fmla="*/ 18 w 35"/>
                  <a:gd name="T5" fmla="*/ 12 h 51"/>
                  <a:gd name="T6" fmla="*/ 0 w 35"/>
                  <a:gd name="T7" fmla="*/ 28 h 51"/>
                  <a:gd name="T8" fmla="*/ 18 w 35"/>
                  <a:gd name="T9" fmla="*/ 51 h 51"/>
                  <a:gd name="T10" fmla="*/ 22 w 35"/>
                  <a:gd name="T11" fmla="*/ 46 h 51"/>
                  <a:gd name="T12" fmla="*/ 20 w 35"/>
                  <a:gd name="T13" fmla="*/ 37 h 51"/>
                  <a:gd name="T14" fmla="*/ 33 w 35"/>
                  <a:gd name="T15" fmla="*/ 26 h 51"/>
                  <a:gd name="T16" fmla="*/ 35 w 35"/>
                  <a:gd name="T17" fmla="*/ 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51">
                    <a:moveTo>
                      <a:pt x="35" y="5"/>
                    </a:moveTo>
                    <a:lnTo>
                      <a:pt x="22" y="0"/>
                    </a:lnTo>
                    <a:lnTo>
                      <a:pt x="18" y="12"/>
                    </a:lnTo>
                    <a:lnTo>
                      <a:pt x="0" y="28"/>
                    </a:lnTo>
                    <a:lnTo>
                      <a:pt x="18" y="51"/>
                    </a:lnTo>
                    <a:lnTo>
                      <a:pt x="22" y="46"/>
                    </a:lnTo>
                    <a:lnTo>
                      <a:pt x="20" y="37"/>
                    </a:lnTo>
                    <a:lnTo>
                      <a:pt x="33" y="26"/>
                    </a:lnTo>
                    <a:lnTo>
                      <a:pt x="3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2" name="Freeform 389">
                <a:extLst>
                  <a:ext uri="{FF2B5EF4-FFF2-40B4-BE49-F238E27FC236}">
                    <a16:creationId xmlns="" xmlns:a16="http://schemas.microsoft.com/office/drawing/2014/main" id="{68D9F9F7-448D-44B2-AE9A-6EB932B1F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2" y="6283"/>
                <a:ext cx="9" cy="18"/>
              </a:xfrm>
              <a:custGeom>
                <a:avLst/>
                <a:gdLst>
                  <a:gd name="T0" fmla="*/ 0 w 9"/>
                  <a:gd name="T1" fmla="*/ 4 h 18"/>
                  <a:gd name="T2" fmla="*/ 0 w 9"/>
                  <a:gd name="T3" fmla="*/ 18 h 18"/>
                  <a:gd name="T4" fmla="*/ 9 w 9"/>
                  <a:gd name="T5" fmla="*/ 18 h 18"/>
                  <a:gd name="T6" fmla="*/ 9 w 9"/>
                  <a:gd name="T7" fmla="*/ 0 h 18"/>
                  <a:gd name="T8" fmla="*/ 0 w 9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0" y="4"/>
                    </a:moveTo>
                    <a:lnTo>
                      <a:pt x="0" y="18"/>
                    </a:lnTo>
                    <a:lnTo>
                      <a:pt x="9" y="18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3" name="Freeform 390">
                <a:extLst>
                  <a:ext uri="{FF2B5EF4-FFF2-40B4-BE49-F238E27FC236}">
                    <a16:creationId xmlns="" xmlns:a16="http://schemas.microsoft.com/office/drawing/2014/main" id="{647EF333-53FD-4A7F-A31D-6C238C63B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" y="6170"/>
                <a:ext cx="51" cy="53"/>
              </a:xfrm>
              <a:custGeom>
                <a:avLst/>
                <a:gdLst>
                  <a:gd name="T0" fmla="*/ 0 w 51"/>
                  <a:gd name="T1" fmla="*/ 53 h 53"/>
                  <a:gd name="T2" fmla="*/ 4 w 51"/>
                  <a:gd name="T3" fmla="*/ 53 h 53"/>
                  <a:gd name="T4" fmla="*/ 11 w 51"/>
                  <a:gd name="T5" fmla="*/ 32 h 53"/>
                  <a:gd name="T6" fmla="*/ 51 w 51"/>
                  <a:gd name="T7" fmla="*/ 0 h 53"/>
                  <a:gd name="T8" fmla="*/ 9 w 51"/>
                  <a:gd name="T9" fmla="*/ 30 h 53"/>
                  <a:gd name="T10" fmla="*/ 0 w 51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3">
                    <a:moveTo>
                      <a:pt x="0" y="53"/>
                    </a:moveTo>
                    <a:lnTo>
                      <a:pt x="4" y="53"/>
                    </a:lnTo>
                    <a:lnTo>
                      <a:pt x="11" y="32"/>
                    </a:lnTo>
                    <a:lnTo>
                      <a:pt x="51" y="0"/>
                    </a:lnTo>
                    <a:lnTo>
                      <a:pt x="9" y="30"/>
                    </a:lnTo>
                    <a:lnTo>
                      <a:pt x="0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4" name="Freeform 391">
                <a:extLst>
                  <a:ext uri="{FF2B5EF4-FFF2-40B4-BE49-F238E27FC236}">
                    <a16:creationId xmlns="" xmlns:a16="http://schemas.microsoft.com/office/drawing/2014/main" id="{3F4078B7-C227-4132-BC9D-A345DC662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4" y="6728"/>
                <a:ext cx="51" cy="99"/>
              </a:xfrm>
              <a:custGeom>
                <a:avLst/>
                <a:gdLst>
                  <a:gd name="T0" fmla="*/ 31 w 51"/>
                  <a:gd name="T1" fmla="*/ 0 h 99"/>
                  <a:gd name="T2" fmla="*/ 22 w 51"/>
                  <a:gd name="T3" fmla="*/ 9 h 99"/>
                  <a:gd name="T4" fmla="*/ 9 w 51"/>
                  <a:gd name="T5" fmla="*/ 13 h 99"/>
                  <a:gd name="T6" fmla="*/ 16 w 51"/>
                  <a:gd name="T7" fmla="*/ 41 h 99"/>
                  <a:gd name="T8" fmla="*/ 2 w 51"/>
                  <a:gd name="T9" fmla="*/ 64 h 99"/>
                  <a:gd name="T10" fmla="*/ 7 w 51"/>
                  <a:gd name="T11" fmla="*/ 73 h 99"/>
                  <a:gd name="T12" fmla="*/ 0 w 51"/>
                  <a:gd name="T13" fmla="*/ 99 h 99"/>
                  <a:gd name="T14" fmla="*/ 22 w 51"/>
                  <a:gd name="T15" fmla="*/ 76 h 99"/>
                  <a:gd name="T16" fmla="*/ 20 w 51"/>
                  <a:gd name="T17" fmla="*/ 66 h 99"/>
                  <a:gd name="T18" fmla="*/ 38 w 51"/>
                  <a:gd name="T19" fmla="*/ 41 h 99"/>
                  <a:gd name="T20" fmla="*/ 29 w 51"/>
                  <a:gd name="T21" fmla="*/ 30 h 99"/>
                  <a:gd name="T22" fmla="*/ 51 w 51"/>
                  <a:gd name="T23" fmla="*/ 16 h 99"/>
                  <a:gd name="T24" fmla="*/ 31 w 51"/>
                  <a:gd name="T2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99">
                    <a:moveTo>
                      <a:pt x="31" y="0"/>
                    </a:moveTo>
                    <a:lnTo>
                      <a:pt x="22" y="9"/>
                    </a:lnTo>
                    <a:lnTo>
                      <a:pt x="9" y="13"/>
                    </a:lnTo>
                    <a:lnTo>
                      <a:pt x="16" y="41"/>
                    </a:lnTo>
                    <a:lnTo>
                      <a:pt x="2" y="64"/>
                    </a:lnTo>
                    <a:lnTo>
                      <a:pt x="7" y="73"/>
                    </a:lnTo>
                    <a:lnTo>
                      <a:pt x="0" y="99"/>
                    </a:lnTo>
                    <a:lnTo>
                      <a:pt x="22" y="76"/>
                    </a:lnTo>
                    <a:lnTo>
                      <a:pt x="20" y="66"/>
                    </a:lnTo>
                    <a:lnTo>
                      <a:pt x="38" y="41"/>
                    </a:lnTo>
                    <a:lnTo>
                      <a:pt x="29" y="30"/>
                    </a:lnTo>
                    <a:lnTo>
                      <a:pt x="51" y="16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5" name="Freeform 392">
                <a:extLst>
                  <a:ext uri="{FF2B5EF4-FFF2-40B4-BE49-F238E27FC236}">
                    <a16:creationId xmlns="" xmlns:a16="http://schemas.microsoft.com/office/drawing/2014/main" id="{E7418837-5018-48A3-B8ED-5A9F8F503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3534"/>
                <a:ext cx="1432" cy="1464"/>
              </a:xfrm>
              <a:custGeom>
                <a:avLst/>
                <a:gdLst>
                  <a:gd name="T0" fmla="*/ 1010 w 1432"/>
                  <a:gd name="T1" fmla="*/ 173 h 1464"/>
                  <a:gd name="T2" fmla="*/ 892 w 1432"/>
                  <a:gd name="T3" fmla="*/ 169 h 1464"/>
                  <a:gd name="T4" fmla="*/ 803 w 1432"/>
                  <a:gd name="T5" fmla="*/ 60 h 1464"/>
                  <a:gd name="T6" fmla="*/ 600 w 1432"/>
                  <a:gd name="T7" fmla="*/ 102 h 1464"/>
                  <a:gd name="T8" fmla="*/ 556 w 1432"/>
                  <a:gd name="T9" fmla="*/ 95 h 1464"/>
                  <a:gd name="T10" fmla="*/ 522 w 1432"/>
                  <a:gd name="T11" fmla="*/ 210 h 1464"/>
                  <a:gd name="T12" fmla="*/ 489 w 1432"/>
                  <a:gd name="T13" fmla="*/ 323 h 1464"/>
                  <a:gd name="T14" fmla="*/ 465 w 1432"/>
                  <a:gd name="T15" fmla="*/ 452 h 1464"/>
                  <a:gd name="T16" fmla="*/ 358 w 1432"/>
                  <a:gd name="T17" fmla="*/ 538 h 1464"/>
                  <a:gd name="T18" fmla="*/ 307 w 1432"/>
                  <a:gd name="T19" fmla="*/ 657 h 1464"/>
                  <a:gd name="T20" fmla="*/ 206 w 1432"/>
                  <a:gd name="T21" fmla="*/ 710 h 1464"/>
                  <a:gd name="T22" fmla="*/ 137 w 1432"/>
                  <a:gd name="T23" fmla="*/ 782 h 1464"/>
                  <a:gd name="T24" fmla="*/ 62 w 1432"/>
                  <a:gd name="T25" fmla="*/ 860 h 1464"/>
                  <a:gd name="T26" fmla="*/ 55 w 1432"/>
                  <a:gd name="T27" fmla="*/ 927 h 1464"/>
                  <a:gd name="T28" fmla="*/ 0 w 1432"/>
                  <a:gd name="T29" fmla="*/ 1001 h 1464"/>
                  <a:gd name="T30" fmla="*/ 33 w 1432"/>
                  <a:gd name="T31" fmla="*/ 1119 h 1464"/>
                  <a:gd name="T32" fmla="*/ 4 w 1432"/>
                  <a:gd name="T33" fmla="*/ 1174 h 1464"/>
                  <a:gd name="T34" fmla="*/ 49 w 1432"/>
                  <a:gd name="T35" fmla="*/ 1218 h 1464"/>
                  <a:gd name="T36" fmla="*/ 82 w 1432"/>
                  <a:gd name="T37" fmla="*/ 1298 h 1464"/>
                  <a:gd name="T38" fmla="*/ 255 w 1432"/>
                  <a:gd name="T39" fmla="*/ 1384 h 1464"/>
                  <a:gd name="T40" fmla="*/ 396 w 1432"/>
                  <a:gd name="T41" fmla="*/ 1448 h 1464"/>
                  <a:gd name="T42" fmla="*/ 578 w 1432"/>
                  <a:gd name="T43" fmla="*/ 1377 h 1464"/>
                  <a:gd name="T44" fmla="*/ 820 w 1432"/>
                  <a:gd name="T45" fmla="*/ 1305 h 1464"/>
                  <a:gd name="T46" fmla="*/ 998 w 1432"/>
                  <a:gd name="T47" fmla="*/ 1255 h 1464"/>
                  <a:gd name="T48" fmla="*/ 1130 w 1432"/>
                  <a:gd name="T49" fmla="*/ 1211 h 1464"/>
                  <a:gd name="T50" fmla="*/ 1125 w 1432"/>
                  <a:gd name="T51" fmla="*/ 1125 h 1464"/>
                  <a:gd name="T52" fmla="*/ 1161 w 1432"/>
                  <a:gd name="T53" fmla="*/ 1038 h 1464"/>
                  <a:gd name="T54" fmla="*/ 1110 w 1432"/>
                  <a:gd name="T55" fmla="*/ 1006 h 1464"/>
                  <a:gd name="T56" fmla="*/ 1176 w 1432"/>
                  <a:gd name="T57" fmla="*/ 953 h 1464"/>
                  <a:gd name="T58" fmla="*/ 1130 w 1432"/>
                  <a:gd name="T59" fmla="*/ 863 h 1464"/>
                  <a:gd name="T60" fmla="*/ 1167 w 1432"/>
                  <a:gd name="T61" fmla="*/ 814 h 1464"/>
                  <a:gd name="T62" fmla="*/ 1212 w 1432"/>
                  <a:gd name="T63" fmla="*/ 747 h 1464"/>
                  <a:gd name="T64" fmla="*/ 992 w 1432"/>
                  <a:gd name="T65" fmla="*/ 657 h 1464"/>
                  <a:gd name="T66" fmla="*/ 1023 w 1432"/>
                  <a:gd name="T67" fmla="*/ 588 h 1464"/>
                  <a:gd name="T68" fmla="*/ 1210 w 1432"/>
                  <a:gd name="T69" fmla="*/ 604 h 1464"/>
                  <a:gd name="T70" fmla="*/ 1212 w 1432"/>
                  <a:gd name="T71" fmla="*/ 747 h 1464"/>
                  <a:gd name="T72" fmla="*/ 1263 w 1432"/>
                  <a:gd name="T73" fmla="*/ 676 h 1464"/>
                  <a:gd name="T74" fmla="*/ 1263 w 1432"/>
                  <a:gd name="T75" fmla="*/ 602 h 1464"/>
                  <a:gd name="T76" fmla="*/ 1263 w 1432"/>
                  <a:gd name="T77" fmla="*/ 531 h 1464"/>
                  <a:gd name="T78" fmla="*/ 1323 w 1432"/>
                  <a:gd name="T79" fmla="*/ 531 h 1464"/>
                  <a:gd name="T80" fmla="*/ 1319 w 1432"/>
                  <a:gd name="T81" fmla="*/ 466 h 1464"/>
                  <a:gd name="T82" fmla="*/ 1403 w 1432"/>
                  <a:gd name="T83" fmla="*/ 531 h 1464"/>
                  <a:gd name="T84" fmla="*/ 1414 w 1432"/>
                  <a:gd name="T85" fmla="*/ 464 h 1464"/>
                  <a:gd name="T86" fmla="*/ 1421 w 1432"/>
                  <a:gd name="T87" fmla="*/ 381 h 1464"/>
                  <a:gd name="T88" fmla="*/ 1381 w 1432"/>
                  <a:gd name="T89" fmla="*/ 328 h 1464"/>
                  <a:gd name="T90" fmla="*/ 1361 w 1432"/>
                  <a:gd name="T91" fmla="*/ 233 h 1464"/>
                  <a:gd name="T92" fmla="*/ 1377 w 1432"/>
                  <a:gd name="T93" fmla="*/ 164 h 1464"/>
                  <a:gd name="T94" fmla="*/ 1401 w 1432"/>
                  <a:gd name="T95" fmla="*/ 97 h 1464"/>
                  <a:gd name="T96" fmla="*/ 1214 w 1432"/>
                  <a:gd name="T97" fmla="*/ 120 h 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32" h="1464">
                    <a:moveTo>
                      <a:pt x="1081" y="171"/>
                    </a:moveTo>
                    <a:lnTo>
                      <a:pt x="1010" y="173"/>
                    </a:lnTo>
                    <a:lnTo>
                      <a:pt x="996" y="129"/>
                    </a:lnTo>
                    <a:lnTo>
                      <a:pt x="892" y="169"/>
                    </a:lnTo>
                    <a:lnTo>
                      <a:pt x="869" y="67"/>
                    </a:lnTo>
                    <a:lnTo>
                      <a:pt x="803" y="60"/>
                    </a:lnTo>
                    <a:lnTo>
                      <a:pt x="743" y="164"/>
                    </a:lnTo>
                    <a:lnTo>
                      <a:pt x="600" y="102"/>
                    </a:lnTo>
                    <a:lnTo>
                      <a:pt x="607" y="0"/>
                    </a:lnTo>
                    <a:lnTo>
                      <a:pt x="556" y="95"/>
                    </a:lnTo>
                    <a:lnTo>
                      <a:pt x="518" y="166"/>
                    </a:lnTo>
                    <a:lnTo>
                      <a:pt x="522" y="210"/>
                    </a:lnTo>
                    <a:lnTo>
                      <a:pt x="487" y="254"/>
                    </a:lnTo>
                    <a:lnTo>
                      <a:pt x="489" y="323"/>
                    </a:lnTo>
                    <a:lnTo>
                      <a:pt x="453" y="381"/>
                    </a:lnTo>
                    <a:lnTo>
                      <a:pt x="465" y="452"/>
                    </a:lnTo>
                    <a:lnTo>
                      <a:pt x="398" y="551"/>
                    </a:lnTo>
                    <a:lnTo>
                      <a:pt x="358" y="538"/>
                    </a:lnTo>
                    <a:lnTo>
                      <a:pt x="313" y="581"/>
                    </a:lnTo>
                    <a:lnTo>
                      <a:pt x="307" y="657"/>
                    </a:lnTo>
                    <a:lnTo>
                      <a:pt x="289" y="697"/>
                    </a:lnTo>
                    <a:lnTo>
                      <a:pt x="206" y="710"/>
                    </a:lnTo>
                    <a:lnTo>
                      <a:pt x="164" y="754"/>
                    </a:lnTo>
                    <a:lnTo>
                      <a:pt x="137" y="782"/>
                    </a:lnTo>
                    <a:lnTo>
                      <a:pt x="135" y="840"/>
                    </a:lnTo>
                    <a:lnTo>
                      <a:pt x="62" y="860"/>
                    </a:lnTo>
                    <a:lnTo>
                      <a:pt x="53" y="904"/>
                    </a:lnTo>
                    <a:lnTo>
                      <a:pt x="55" y="927"/>
                    </a:lnTo>
                    <a:lnTo>
                      <a:pt x="6" y="953"/>
                    </a:lnTo>
                    <a:lnTo>
                      <a:pt x="0" y="1001"/>
                    </a:lnTo>
                    <a:lnTo>
                      <a:pt x="8" y="1095"/>
                    </a:lnTo>
                    <a:lnTo>
                      <a:pt x="33" y="1119"/>
                    </a:lnTo>
                    <a:lnTo>
                      <a:pt x="33" y="1151"/>
                    </a:lnTo>
                    <a:lnTo>
                      <a:pt x="4" y="1174"/>
                    </a:lnTo>
                    <a:lnTo>
                      <a:pt x="20" y="1236"/>
                    </a:lnTo>
                    <a:lnTo>
                      <a:pt x="49" y="1218"/>
                    </a:lnTo>
                    <a:lnTo>
                      <a:pt x="80" y="1245"/>
                    </a:lnTo>
                    <a:lnTo>
                      <a:pt x="82" y="1298"/>
                    </a:lnTo>
                    <a:lnTo>
                      <a:pt x="198" y="1326"/>
                    </a:lnTo>
                    <a:lnTo>
                      <a:pt x="255" y="1384"/>
                    </a:lnTo>
                    <a:lnTo>
                      <a:pt x="335" y="1386"/>
                    </a:lnTo>
                    <a:lnTo>
                      <a:pt x="396" y="1448"/>
                    </a:lnTo>
                    <a:lnTo>
                      <a:pt x="505" y="1464"/>
                    </a:lnTo>
                    <a:lnTo>
                      <a:pt x="578" y="1377"/>
                    </a:lnTo>
                    <a:lnTo>
                      <a:pt x="656" y="1351"/>
                    </a:lnTo>
                    <a:lnTo>
                      <a:pt x="820" y="1305"/>
                    </a:lnTo>
                    <a:lnTo>
                      <a:pt x="894" y="1241"/>
                    </a:lnTo>
                    <a:lnTo>
                      <a:pt x="998" y="1255"/>
                    </a:lnTo>
                    <a:lnTo>
                      <a:pt x="1041" y="1275"/>
                    </a:lnTo>
                    <a:lnTo>
                      <a:pt x="1130" y="1211"/>
                    </a:lnTo>
                    <a:lnTo>
                      <a:pt x="1147" y="1160"/>
                    </a:lnTo>
                    <a:lnTo>
                      <a:pt x="1125" y="1125"/>
                    </a:lnTo>
                    <a:lnTo>
                      <a:pt x="1174" y="1082"/>
                    </a:lnTo>
                    <a:lnTo>
                      <a:pt x="1161" y="1038"/>
                    </a:lnTo>
                    <a:lnTo>
                      <a:pt x="1110" y="1059"/>
                    </a:lnTo>
                    <a:lnTo>
                      <a:pt x="1110" y="1006"/>
                    </a:lnTo>
                    <a:lnTo>
                      <a:pt x="1141" y="996"/>
                    </a:lnTo>
                    <a:lnTo>
                      <a:pt x="1176" y="953"/>
                    </a:lnTo>
                    <a:lnTo>
                      <a:pt x="1179" y="902"/>
                    </a:lnTo>
                    <a:lnTo>
                      <a:pt x="1130" y="863"/>
                    </a:lnTo>
                    <a:lnTo>
                      <a:pt x="1134" y="826"/>
                    </a:lnTo>
                    <a:lnTo>
                      <a:pt x="1167" y="814"/>
                    </a:lnTo>
                    <a:lnTo>
                      <a:pt x="1174" y="777"/>
                    </a:lnTo>
                    <a:lnTo>
                      <a:pt x="1212" y="747"/>
                    </a:lnTo>
                    <a:lnTo>
                      <a:pt x="994" y="747"/>
                    </a:lnTo>
                    <a:lnTo>
                      <a:pt x="992" y="657"/>
                    </a:lnTo>
                    <a:lnTo>
                      <a:pt x="1018" y="634"/>
                    </a:lnTo>
                    <a:lnTo>
                      <a:pt x="1023" y="588"/>
                    </a:lnTo>
                    <a:lnTo>
                      <a:pt x="1152" y="579"/>
                    </a:lnTo>
                    <a:lnTo>
                      <a:pt x="1210" y="604"/>
                    </a:lnTo>
                    <a:lnTo>
                      <a:pt x="1212" y="669"/>
                    </a:lnTo>
                    <a:lnTo>
                      <a:pt x="1212" y="747"/>
                    </a:lnTo>
                    <a:lnTo>
                      <a:pt x="1243" y="717"/>
                    </a:lnTo>
                    <a:lnTo>
                      <a:pt x="1263" y="676"/>
                    </a:lnTo>
                    <a:lnTo>
                      <a:pt x="1234" y="634"/>
                    </a:lnTo>
                    <a:lnTo>
                      <a:pt x="1263" y="602"/>
                    </a:lnTo>
                    <a:lnTo>
                      <a:pt x="1223" y="574"/>
                    </a:lnTo>
                    <a:lnTo>
                      <a:pt x="1263" y="531"/>
                    </a:lnTo>
                    <a:lnTo>
                      <a:pt x="1303" y="554"/>
                    </a:lnTo>
                    <a:lnTo>
                      <a:pt x="1323" y="531"/>
                    </a:lnTo>
                    <a:lnTo>
                      <a:pt x="1294" y="484"/>
                    </a:lnTo>
                    <a:lnTo>
                      <a:pt x="1319" y="466"/>
                    </a:lnTo>
                    <a:lnTo>
                      <a:pt x="1368" y="521"/>
                    </a:lnTo>
                    <a:lnTo>
                      <a:pt x="1403" y="531"/>
                    </a:lnTo>
                    <a:lnTo>
                      <a:pt x="1423" y="491"/>
                    </a:lnTo>
                    <a:lnTo>
                      <a:pt x="1414" y="464"/>
                    </a:lnTo>
                    <a:lnTo>
                      <a:pt x="1432" y="420"/>
                    </a:lnTo>
                    <a:lnTo>
                      <a:pt x="1421" y="381"/>
                    </a:lnTo>
                    <a:lnTo>
                      <a:pt x="1374" y="376"/>
                    </a:lnTo>
                    <a:lnTo>
                      <a:pt x="1381" y="328"/>
                    </a:lnTo>
                    <a:lnTo>
                      <a:pt x="1348" y="286"/>
                    </a:lnTo>
                    <a:lnTo>
                      <a:pt x="1361" y="233"/>
                    </a:lnTo>
                    <a:lnTo>
                      <a:pt x="1399" y="203"/>
                    </a:lnTo>
                    <a:lnTo>
                      <a:pt x="1377" y="164"/>
                    </a:lnTo>
                    <a:lnTo>
                      <a:pt x="1410" y="134"/>
                    </a:lnTo>
                    <a:lnTo>
                      <a:pt x="1401" y="97"/>
                    </a:lnTo>
                    <a:lnTo>
                      <a:pt x="1363" y="97"/>
                    </a:lnTo>
                    <a:lnTo>
                      <a:pt x="1214" y="120"/>
                    </a:lnTo>
                    <a:lnTo>
                      <a:pt x="1081" y="1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6" name="Freeform 393">
                <a:extLst>
                  <a:ext uri="{FF2B5EF4-FFF2-40B4-BE49-F238E27FC236}">
                    <a16:creationId xmlns="" xmlns:a16="http://schemas.microsoft.com/office/drawing/2014/main" id="{1B444568-E4F7-44BF-B87A-FDF96FDAB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146"/>
                <a:ext cx="946" cy="1561"/>
              </a:xfrm>
              <a:custGeom>
                <a:avLst/>
                <a:gdLst>
                  <a:gd name="T0" fmla="*/ 788 w 946"/>
                  <a:gd name="T1" fmla="*/ 842 h 1561"/>
                  <a:gd name="T2" fmla="*/ 754 w 946"/>
                  <a:gd name="T3" fmla="*/ 782 h 1561"/>
                  <a:gd name="T4" fmla="*/ 697 w 946"/>
                  <a:gd name="T5" fmla="*/ 713 h 1561"/>
                  <a:gd name="T6" fmla="*/ 737 w 946"/>
                  <a:gd name="T7" fmla="*/ 680 h 1561"/>
                  <a:gd name="T8" fmla="*/ 746 w 946"/>
                  <a:gd name="T9" fmla="*/ 584 h 1561"/>
                  <a:gd name="T10" fmla="*/ 828 w 946"/>
                  <a:gd name="T11" fmla="*/ 572 h 1561"/>
                  <a:gd name="T12" fmla="*/ 808 w 946"/>
                  <a:gd name="T13" fmla="*/ 484 h 1561"/>
                  <a:gd name="T14" fmla="*/ 721 w 946"/>
                  <a:gd name="T15" fmla="*/ 521 h 1561"/>
                  <a:gd name="T16" fmla="*/ 657 w 946"/>
                  <a:gd name="T17" fmla="*/ 441 h 1561"/>
                  <a:gd name="T18" fmla="*/ 588 w 946"/>
                  <a:gd name="T19" fmla="*/ 372 h 1561"/>
                  <a:gd name="T20" fmla="*/ 585 w 946"/>
                  <a:gd name="T21" fmla="*/ 141 h 1561"/>
                  <a:gd name="T22" fmla="*/ 461 w 946"/>
                  <a:gd name="T23" fmla="*/ 0 h 1561"/>
                  <a:gd name="T24" fmla="*/ 454 w 946"/>
                  <a:gd name="T25" fmla="*/ 76 h 1561"/>
                  <a:gd name="T26" fmla="*/ 443 w 946"/>
                  <a:gd name="T27" fmla="*/ 242 h 1561"/>
                  <a:gd name="T28" fmla="*/ 307 w 946"/>
                  <a:gd name="T29" fmla="*/ 305 h 1561"/>
                  <a:gd name="T30" fmla="*/ 274 w 946"/>
                  <a:gd name="T31" fmla="*/ 348 h 1561"/>
                  <a:gd name="T32" fmla="*/ 267 w 946"/>
                  <a:gd name="T33" fmla="*/ 482 h 1561"/>
                  <a:gd name="T34" fmla="*/ 303 w 946"/>
                  <a:gd name="T35" fmla="*/ 600 h 1561"/>
                  <a:gd name="T36" fmla="*/ 156 w 946"/>
                  <a:gd name="T37" fmla="*/ 819 h 1561"/>
                  <a:gd name="T38" fmla="*/ 109 w 946"/>
                  <a:gd name="T39" fmla="*/ 943 h 1561"/>
                  <a:gd name="T40" fmla="*/ 29 w 946"/>
                  <a:gd name="T41" fmla="*/ 1121 h 1561"/>
                  <a:gd name="T42" fmla="*/ 0 w 946"/>
                  <a:gd name="T43" fmla="*/ 1248 h 1561"/>
                  <a:gd name="T44" fmla="*/ 25 w 946"/>
                  <a:gd name="T45" fmla="*/ 1338 h 1561"/>
                  <a:gd name="T46" fmla="*/ 34 w 946"/>
                  <a:gd name="T47" fmla="*/ 1425 h 1561"/>
                  <a:gd name="T48" fmla="*/ 105 w 946"/>
                  <a:gd name="T49" fmla="*/ 1388 h 1561"/>
                  <a:gd name="T50" fmla="*/ 241 w 946"/>
                  <a:gd name="T51" fmla="*/ 1552 h 1561"/>
                  <a:gd name="T52" fmla="*/ 367 w 946"/>
                  <a:gd name="T53" fmla="*/ 1455 h 1561"/>
                  <a:gd name="T54" fmla="*/ 494 w 946"/>
                  <a:gd name="T55" fmla="*/ 1517 h 1561"/>
                  <a:gd name="T56" fmla="*/ 579 w 946"/>
                  <a:gd name="T57" fmla="*/ 1559 h 1561"/>
                  <a:gd name="T58" fmla="*/ 861 w 946"/>
                  <a:gd name="T59" fmla="*/ 1485 h 1561"/>
                  <a:gd name="T60" fmla="*/ 877 w 946"/>
                  <a:gd name="T61" fmla="*/ 1441 h 1561"/>
                  <a:gd name="T62" fmla="*/ 850 w 946"/>
                  <a:gd name="T63" fmla="*/ 1342 h 1561"/>
                  <a:gd name="T64" fmla="*/ 899 w 946"/>
                  <a:gd name="T65" fmla="*/ 1273 h 1561"/>
                  <a:gd name="T66" fmla="*/ 857 w 946"/>
                  <a:gd name="T67" fmla="*/ 1259 h 1561"/>
                  <a:gd name="T68" fmla="*/ 881 w 946"/>
                  <a:gd name="T69" fmla="*/ 1211 h 1561"/>
                  <a:gd name="T70" fmla="*/ 828 w 946"/>
                  <a:gd name="T71" fmla="*/ 1202 h 1561"/>
                  <a:gd name="T72" fmla="*/ 815 w 946"/>
                  <a:gd name="T73" fmla="*/ 1123 h 1561"/>
                  <a:gd name="T74" fmla="*/ 846 w 946"/>
                  <a:gd name="T75" fmla="*/ 1019 h 1561"/>
                  <a:gd name="T76" fmla="*/ 946 w 946"/>
                  <a:gd name="T77" fmla="*/ 964 h 1561"/>
                  <a:gd name="T78" fmla="*/ 841 w 946"/>
                  <a:gd name="T79" fmla="*/ 879 h 1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46" h="1561">
                    <a:moveTo>
                      <a:pt x="841" y="879"/>
                    </a:moveTo>
                    <a:lnTo>
                      <a:pt x="788" y="842"/>
                    </a:lnTo>
                    <a:lnTo>
                      <a:pt x="806" y="817"/>
                    </a:lnTo>
                    <a:lnTo>
                      <a:pt x="754" y="782"/>
                    </a:lnTo>
                    <a:lnTo>
                      <a:pt x="741" y="727"/>
                    </a:lnTo>
                    <a:lnTo>
                      <a:pt x="697" y="713"/>
                    </a:lnTo>
                    <a:lnTo>
                      <a:pt x="697" y="680"/>
                    </a:lnTo>
                    <a:lnTo>
                      <a:pt x="737" y="680"/>
                    </a:lnTo>
                    <a:lnTo>
                      <a:pt x="726" y="602"/>
                    </a:lnTo>
                    <a:lnTo>
                      <a:pt x="746" y="584"/>
                    </a:lnTo>
                    <a:lnTo>
                      <a:pt x="823" y="607"/>
                    </a:lnTo>
                    <a:lnTo>
                      <a:pt x="828" y="572"/>
                    </a:lnTo>
                    <a:lnTo>
                      <a:pt x="777" y="547"/>
                    </a:lnTo>
                    <a:lnTo>
                      <a:pt x="808" y="484"/>
                    </a:lnTo>
                    <a:lnTo>
                      <a:pt x="770" y="466"/>
                    </a:lnTo>
                    <a:lnTo>
                      <a:pt x="721" y="521"/>
                    </a:lnTo>
                    <a:lnTo>
                      <a:pt x="692" y="466"/>
                    </a:lnTo>
                    <a:lnTo>
                      <a:pt x="657" y="441"/>
                    </a:lnTo>
                    <a:lnTo>
                      <a:pt x="610" y="415"/>
                    </a:lnTo>
                    <a:lnTo>
                      <a:pt x="588" y="372"/>
                    </a:lnTo>
                    <a:lnTo>
                      <a:pt x="597" y="284"/>
                    </a:lnTo>
                    <a:lnTo>
                      <a:pt x="585" y="141"/>
                    </a:lnTo>
                    <a:lnTo>
                      <a:pt x="534" y="14"/>
                    </a:lnTo>
                    <a:lnTo>
                      <a:pt x="461" y="0"/>
                    </a:lnTo>
                    <a:lnTo>
                      <a:pt x="403" y="30"/>
                    </a:lnTo>
                    <a:lnTo>
                      <a:pt x="454" y="76"/>
                    </a:lnTo>
                    <a:lnTo>
                      <a:pt x="454" y="166"/>
                    </a:lnTo>
                    <a:lnTo>
                      <a:pt x="443" y="242"/>
                    </a:lnTo>
                    <a:lnTo>
                      <a:pt x="383" y="291"/>
                    </a:lnTo>
                    <a:lnTo>
                      <a:pt x="307" y="305"/>
                    </a:lnTo>
                    <a:lnTo>
                      <a:pt x="272" y="330"/>
                    </a:lnTo>
                    <a:lnTo>
                      <a:pt x="274" y="348"/>
                    </a:lnTo>
                    <a:lnTo>
                      <a:pt x="298" y="390"/>
                    </a:lnTo>
                    <a:lnTo>
                      <a:pt x="267" y="482"/>
                    </a:lnTo>
                    <a:lnTo>
                      <a:pt x="267" y="514"/>
                    </a:lnTo>
                    <a:lnTo>
                      <a:pt x="303" y="600"/>
                    </a:lnTo>
                    <a:lnTo>
                      <a:pt x="207" y="761"/>
                    </a:lnTo>
                    <a:lnTo>
                      <a:pt x="156" y="819"/>
                    </a:lnTo>
                    <a:lnTo>
                      <a:pt x="120" y="883"/>
                    </a:lnTo>
                    <a:lnTo>
                      <a:pt x="109" y="943"/>
                    </a:lnTo>
                    <a:lnTo>
                      <a:pt x="83" y="1049"/>
                    </a:lnTo>
                    <a:lnTo>
                      <a:pt x="29" y="1121"/>
                    </a:lnTo>
                    <a:lnTo>
                      <a:pt x="23" y="1181"/>
                    </a:lnTo>
                    <a:lnTo>
                      <a:pt x="0" y="1248"/>
                    </a:lnTo>
                    <a:lnTo>
                      <a:pt x="20" y="1294"/>
                    </a:lnTo>
                    <a:lnTo>
                      <a:pt x="25" y="1338"/>
                    </a:lnTo>
                    <a:lnTo>
                      <a:pt x="16" y="1377"/>
                    </a:lnTo>
                    <a:lnTo>
                      <a:pt x="34" y="1425"/>
                    </a:lnTo>
                    <a:lnTo>
                      <a:pt x="54" y="1483"/>
                    </a:lnTo>
                    <a:lnTo>
                      <a:pt x="105" y="1388"/>
                    </a:lnTo>
                    <a:lnTo>
                      <a:pt x="98" y="1490"/>
                    </a:lnTo>
                    <a:lnTo>
                      <a:pt x="241" y="1552"/>
                    </a:lnTo>
                    <a:lnTo>
                      <a:pt x="301" y="1448"/>
                    </a:lnTo>
                    <a:lnTo>
                      <a:pt x="367" y="1455"/>
                    </a:lnTo>
                    <a:lnTo>
                      <a:pt x="390" y="1557"/>
                    </a:lnTo>
                    <a:lnTo>
                      <a:pt x="494" y="1517"/>
                    </a:lnTo>
                    <a:lnTo>
                      <a:pt x="508" y="1561"/>
                    </a:lnTo>
                    <a:lnTo>
                      <a:pt x="579" y="1559"/>
                    </a:lnTo>
                    <a:lnTo>
                      <a:pt x="712" y="1508"/>
                    </a:lnTo>
                    <a:lnTo>
                      <a:pt x="861" y="1485"/>
                    </a:lnTo>
                    <a:lnTo>
                      <a:pt x="855" y="1460"/>
                    </a:lnTo>
                    <a:lnTo>
                      <a:pt x="877" y="1441"/>
                    </a:lnTo>
                    <a:lnTo>
                      <a:pt x="832" y="1370"/>
                    </a:lnTo>
                    <a:lnTo>
                      <a:pt x="850" y="1342"/>
                    </a:lnTo>
                    <a:lnTo>
                      <a:pt x="901" y="1312"/>
                    </a:lnTo>
                    <a:lnTo>
                      <a:pt x="899" y="1273"/>
                    </a:lnTo>
                    <a:lnTo>
                      <a:pt x="866" y="1285"/>
                    </a:lnTo>
                    <a:lnTo>
                      <a:pt x="857" y="1259"/>
                    </a:lnTo>
                    <a:lnTo>
                      <a:pt x="884" y="1243"/>
                    </a:lnTo>
                    <a:lnTo>
                      <a:pt x="881" y="1211"/>
                    </a:lnTo>
                    <a:lnTo>
                      <a:pt x="859" y="1199"/>
                    </a:lnTo>
                    <a:lnTo>
                      <a:pt x="828" y="1202"/>
                    </a:lnTo>
                    <a:lnTo>
                      <a:pt x="792" y="1160"/>
                    </a:lnTo>
                    <a:lnTo>
                      <a:pt x="815" y="1123"/>
                    </a:lnTo>
                    <a:lnTo>
                      <a:pt x="855" y="1084"/>
                    </a:lnTo>
                    <a:lnTo>
                      <a:pt x="846" y="1019"/>
                    </a:lnTo>
                    <a:lnTo>
                      <a:pt x="928" y="999"/>
                    </a:lnTo>
                    <a:lnTo>
                      <a:pt x="946" y="964"/>
                    </a:lnTo>
                    <a:lnTo>
                      <a:pt x="861" y="934"/>
                    </a:lnTo>
                    <a:lnTo>
                      <a:pt x="841" y="8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7" name="Freeform 394">
                <a:extLst>
                  <a:ext uri="{FF2B5EF4-FFF2-40B4-BE49-F238E27FC236}">
                    <a16:creationId xmlns="" xmlns:a16="http://schemas.microsoft.com/office/drawing/2014/main" id="{906D83C7-5CB4-4416-A767-1EBC63FB8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3" y="4669"/>
                <a:ext cx="441" cy="751"/>
              </a:xfrm>
              <a:custGeom>
                <a:avLst/>
                <a:gdLst>
                  <a:gd name="T0" fmla="*/ 210 w 441"/>
                  <a:gd name="T1" fmla="*/ 0 h 751"/>
                  <a:gd name="T2" fmla="*/ 218 w 441"/>
                  <a:gd name="T3" fmla="*/ 39 h 751"/>
                  <a:gd name="T4" fmla="*/ 243 w 441"/>
                  <a:gd name="T5" fmla="*/ 71 h 751"/>
                  <a:gd name="T6" fmla="*/ 212 w 441"/>
                  <a:gd name="T7" fmla="*/ 87 h 751"/>
                  <a:gd name="T8" fmla="*/ 167 w 441"/>
                  <a:gd name="T9" fmla="*/ 73 h 751"/>
                  <a:gd name="T10" fmla="*/ 143 w 441"/>
                  <a:gd name="T11" fmla="*/ 94 h 751"/>
                  <a:gd name="T12" fmla="*/ 158 w 441"/>
                  <a:gd name="T13" fmla="*/ 152 h 751"/>
                  <a:gd name="T14" fmla="*/ 116 w 441"/>
                  <a:gd name="T15" fmla="*/ 189 h 751"/>
                  <a:gd name="T16" fmla="*/ 132 w 441"/>
                  <a:gd name="T17" fmla="*/ 239 h 751"/>
                  <a:gd name="T18" fmla="*/ 169 w 441"/>
                  <a:gd name="T19" fmla="*/ 276 h 751"/>
                  <a:gd name="T20" fmla="*/ 176 w 441"/>
                  <a:gd name="T21" fmla="*/ 346 h 751"/>
                  <a:gd name="T22" fmla="*/ 116 w 441"/>
                  <a:gd name="T23" fmla="*/ 399 h 751"/>
                  <a:gd name="T24" fmla="*/ 94 w 441"/>
                  <a:gd name="T25" fmla="*/ 493 h 751"/>
                  <a:gd name="T26" fmla="*/ 14 w 441"/>
                  <a:gd name="T27" fmla="*/ 507 h 751"/>
                  <a:gd name="T28" fmla="*/ 0 w 441"/>
                  <a:gd name="T29" fmla="*/ 509 h 751"/>
                  <a:gd name="T30" fmla="*/ 5 w 441"/>
                  <a:gd name="T31" fmla="*/ 622 h 751"/>
                  <a:gd name="T32" fmla="*/ 54 w 441"/>
                  <a:gd name="T33" fmla="*/ 703 h 751"/>
                  <a:gd name="T34" fmla="*/ 123 w 441"/>
                  <a:gd name="T35" fmla="*/ 696 h 751"/>
                  <a:gd name="T36" fmla="*/ 167 w 441"/>
                  <a:gd name="T37" fmla="*/ 751 h 751"/>
                  <a:gd name="T38" fmla="*/ 190 w 441"/>
                  <a:gd name="T39" fmla="*/ 705 h 751"/>
                  <a:gd name="T40" fmla="*/ 201 w 441"/>
                  <a:gd name="T41" fmla="*/ 698 h 751"/>
                  <a:gd name="T42" fmla="*/ 238 w 441"/>
                  <a:gd name="T43" fmla="*/ 629 h 751"/>
                  <a:gd name="T44" fmla="*/ 283 w 441"/>
                  <a:gd name="T45" fmla="*/ 595 h 751"/>
                  <a:gd name="T46" fmla="*/ 327 w 441"/>
                  <a:gd name="T47" fmla="*/ 419 h 751"/>
                  <a:gd name="T48" fmla="*/ 354 w 441"/>
                  <a:gd name="T49" fmla="*/ 389 h 751"/>
                  <a:gd name="T50" fmla="*/ 399 w 441"/>
                  <a:gd name="T51" fmla="*/ 373 h 751"/>
                  <a:gd name="T52" fmla="*/ 441 w 441"/>
                  <a:gd name="T53" fmla="*/ 318 h 751"/>
                  <a:gd name="T54" fmla="*/ 430 w 441"/>
                  <a:gd name="T55" fmla="*/ 126 h 751"/>
                  <a:gd name="T56" fmla="*/ 321 w 441"/>
                  <a:gd name="T57" fmla="*/ 39 h 751"/>
                  <a:gd name="T58" fmla="*/ 210 w 441"/>
                  <a:gd name="T59" fmla="*/ 0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1" h="751">
                    <a:moveTo>
                      <a:pt x="210" y="0"/>
                    </a:moveTo>
                    <a:lnTo>
                      <a:pt x="218" y="39"/>
                    </a:lnTo>
                    <a:lnTo>
                      <a:pt x="243" y="71"/>
                    </a:lnTo>
                    <a:lnTo>
                      <a:pt x="212" y="87"/>
                    </a:lnTo>
                    <a:lnTo>
                      <a:pt x="167" y="73"/>
                    </a:lnTo>
                    <a:lnTo>
                      <a:pt x="143" y="94"/>
                    </a:lnTo>
                    <a:lnTo>
                      <a:pt x="158" y="152"/>
                    </a:lnTo>
                    <a:lnTo>
                      <a:pt x="116" y="189"/>
                    </a:lnTo>
                    <a:lnTo>
                      <a:pt x="132" y="239"/>
                    </a:lnTo>
                    <a:lnTo>
                      <a:pt x="169" y="276"/>
                    </a:lnTo>
                    <a:lnTo>
                      <a:pt x="176" y="346"/>
                    </a:lnTo>
                    <a:lnTo>
                      <a:pt x="116" y="399"/>
                    </a:lnTo>
                    <a:lnTo>
                      <a:pt x="94" y="493"/>
                    </a:lnTo>
                    <a:lnTo>
                      <a:pt x="14" y="507"/>
                    </a:lnTo>
                    <a:lnTo>
                      <a:pt x="0" y="509"/>
                    </a:lnTo>
                    <a:lnTo>
                      <a:pt x="5" y="622"/>
                    </a:lnTo>
                    <a:lnTo>
                      <a:pt x="54" y="703"/>
                    </a:lnTo>
                    <a:lnTo>
                      <a:pt x="123" y="696"/>
                    </a:lnTo>
                    <a:lnTo>
                      <a:pt x="167" y="751"/>
                    </a:lnTo>
                    <a:lnTo>
                      <a:pt x="190" y="705"/>
                    </a:lnTo>
                    <a:lnTo>
                      <a:pt x="201" y="698"/>
                    </a:lnTo>
                    <a:lnTo>
                      <a:pt x="238" y="629"/>
                    </a:lnTo>
                    <a:lnTo>
                      <a:pt x="283" y="595"/>
                    </a:lnTo>
                    <a:lnTo>
                      <a:pt x="327" y="419"/>
                    </a:lnTo>
                    <a:lnTo>
                      <a:pt x="354" y="389"/>
                    </a:lnTo>
                    <a:lnTo>
                      <a:pt x="399" y="373"/>
                    </a:lnTo>
                    <a:lnTo>
                      <a:pt x="441" y="318"/>
                    </a:lnTo>
                    <a:lnTo>
                      <a:pt x="430" y="126"/>
                    </a:lnTo>
                    <a:lnTo>
                      <a:pt x="321" y="39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8" name="Freeform 395">
                <a:extLst>
                  <a:ext uri="{FF2B5EF4-FFF2-40B4-BE49-F238E27FC236}">
                    <a16:creationId xmlns="" xmlns:a16="http://schemas.microsoft.com/office/drawing/2014/main" id="{F5347163-8E5B-4785-9905-9BC52835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1" y="2780"/>
                <a:ext cx="1807" cy="2015"/>
              </a:xfrm>
              <a:custGeom>
                <a:avLst/>
                <a:gdLst>
                  <a:gd name="T0" fmla="*/ 1738 w 1807"/>
                  <a:gd name="T1" fmla="*/ 415 h 2015"/>
                  <a:gd name="T2" fmla="*/ 1689 w 1807"/>
                  <a:gd name="T3" fmla="*/ 233 h 2015"/>
                  <a:gd name="T4" fmla="*/ 1560 w 1807"/>
                  <a:gd name="T5" fmla="*/ 74 h 2015"/>
                  <a:gd name="T6" fmla="*/ 1404 w 1807"/>
                  <a:gd name="T7" fmla="*/ 7 h 2015"/>
                  <a:gd name="T8" fmla="*/ 1259 w 1807"/>
                  <a:gd name="T9" fmla="*/ 153 h 2015"/>
                  <a:gd name="T10" fmla="*/ 1115 w 1807"/>
                  <a:gd name="T11" fmla="*/ 93 h 2015"/>
                  <a:gd name="T12" fmla="*/ 975 w 1807"/>
                  <a:gd name="T13" fmla="*/ 49 h 2015"/>
                  <a:gd name="T14" fmla="*/ 850 w 1807"/>
                  <a:gd name="T15" fmla="*/ 141 h 2015"/>
                  <a:gd name="T16" fmla="*/ 670 w 1807"/>
                  <a:gd name="T17" fmla="*/ 118 h 2015"/>
                  <a:gd name="T18" fmla="*/ 561 w 1807"/>
                  <a:gd name="T19" fmla="*/ 199 h 2015"/>
                  <a:gd name="T20" fmla="*/ 530 w 1807"/>
                  <a:gd name="T21" fmla="*/ 353 h 2015"/>
                  <a:gd name="T22" fmla="*/ 385 w 1807"/>
                  <a:gd name="T23" fmla="*/ 422 h 2015"/>
                  <a:gd name="T24" fmla="*/ 136 w 1807"/>
                  <a:gd name="T25" fmla="*/ 365 h 2015"/>
                  <a:gd name="T26" fmla="*/ 0 w 1807"/>
                  <a:gd name="T27" fmla="*/ 526 h 2015"/>
                  <a:gd name="T28" fmla="*/ 92 w 1807"/>
                  <a:gd name="T29" fmla="*/ 609 h 2015"/>
                  <a:gd name="T30" fmla="*/ 109 w 1807"/>
                  <a:gd name="T31" fmla="*/ 678 h 2015"/>
                  <a:gd name="T32" fmla="*/ 63 w 1807"/>
                  <a:gd name="T33" fmla="*/ 826 h 2015"/>
                  <a:gd name="T34" fmla="*/ 83 w 1807"/>
                  <a:gd name="T35" fmla="*/ 918 h 2015"/>
                  <a:gd name="T36" fmla="*/ 87 w 1807"/>
                  <a:gd name="T37" fmla="*/ 1082 h 2015"/>
                  <a:gd name="T38" fmla="*/ 120 w 1807"/>
                  <a:gd name="T39" fmla="*/ 1218 h 2015"/>
                  <a:gd name="T40" fmla="*/ 114 w 1807"/>
                  <a:gd name="T41" fmla="*/ 1347 h 2015"/>
                  <a:gd name="T42" fmla="*/ 358 w 1807"/>
                  <a:gd name="T43" fmla="*/ 1225 h 2015"/>
                  <a:gd name="T44" fmla="*/ 550 w 1807"/>
                  <a:gd name="T45" fmla="*/ 1209 h 2015"/>
                  <a:gd name="T46" fmla="*/ 726 w 1807"/>
                  <a:gd name="T47" fmla="*/ 1245 h 2015"/>
                  <a:gd name="T48" fmla="*/ 1013 w 1807"/>
                  <a:gd name="T49" fmla="*/ 1379 h 2015"/>
                  <a:gd name="T50" fmla="*/ 1104 w 1807"/>
                  <a:gd name="T51" fmla="*/ 1414 h 2015"/>
                  <a:gd name="T52" fmla="*/ 1297 w 1807"/>
                  <a:gd name="T53" fmla="*/ 1541 h 2015"/>
                  <a:gd name="T54" fmla="*/ 1208 w 1807"/>
                  <a:gd name="T55" fmla="*/ 1679 h 2015"/>
                  <a:gd name="T56" fmla="*/ 1277 w 1807"/>
                  <a:gd name="T57" fmla="*/ 1882 h 2015"/>
                  <a:gd name="T58" fmla="*/ 1442 w 1807"/>
                  <a:gd name="T59" fmla="*/ 1889 h 2015"/>
                  <a:gd name="T60" fmla="*/ 1466 w 1807"/>
                  <a:gd name="T61" fmla="*/ 1723 h 2015"/>
                  <a:gd name="T62" fmla="*/ 1506 w 1807"/>
                  <a:gd name="T63" fmla="*/ 1497 h 2015"/>
                  <a:gd name="T64" fmla="*/ 1495 w 1807"/>
                  <a:gd name="T65" fmla="*/ 1324 h 2015"/>
                  <a:gd name="T66" fmla="*/ 1509 w 1807"/>
                  <a:gd name="T67" fmla="*/ 1298 h 2015"/>
                  <a:gd name="T68" fmla="*/ 1480 w 1807"/>
                  <a:gd name="T69" fmla="*/ 1197 h 2015"/>
                  <a:gd name="T70" fmla="*/ 1511 w 1807"/>
                  <a:gd name="T71" fmla="*/ 1019 h 2015"/>
                  <a:gd name="T72" fmla="*/ 1504 w 1807"/>
                  <a:gd name="T73" fmla="*/ 1024 h 2015"/>
                  <a:gd name="T74" fmla="*/ 1506 w 1807"/>
                  <a:gd name="T75" fmla="*/ 985 h 2015"/>
                  <a:gd name="T76" fmla="*/ 1500 w 1807"/>
                  <a:gd name="T77" fmla="*/ 973 h 2015"/>
                  <a:gd name="T78" fmla="*/ 1529 w 1807"/>
                  <a:gd name="T79" fmla="*/ 916 h 2015"/>
                  <a:gd name="T80" fmla="*/ 1542 w 1807"/>
                  <a:gd name="T81" fmla="*/ 870 h 2015"/>
                  <a:gd name="T82" fmla="*/ 1542 w 1807"/>
                  <a:gd name="T83" fmla="*/ 840 h 2015"/>
                  <a:gd name="T84" fmla="*/ 1553 w 1807"/>
                  <a:gd name="T85" fmla="*/ 810 h 2015"/>
                  <a:gd name="T86" fmla="*/ 1584 w 1807"/>
                  <a:gd name="T87" fmla="*/ 821 h 2015"/>
                  <a:gd name="T88" fmla="*/ 1586 w 1807"/>
                  <a:gd name="T89" fmla="*/ 849 h 2015"/>
                  <a:gd name="T90" fmla="*/ 1736 w 1807"/>
                  <a:gd name="T91" fmla="*/ 720 h 2015"/>
                  <a:gd name="T92" fmla="*/ 1782 w 1807"/>
                  <a:gd name="T93" fmla="*/ 609 h 2015"/>
                  <a:gd name="T94" fmla="*/ 1796 w 1807"/>
                  <a:gd name="T95" fmla="*/ 572 h 2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07" h="2015">
                    <a:moveTo>
                      <a:pt x="1738" y="519"/>
                    </a:moveTo>
                    <a:lnTo>
                      <a:pt x="1660" y="482"/>
                    </a:lnTo>
                    <a:lnTo>
                      <a:pt x="1698" y="429"/>
                    </a:lnTo>
                    <a:lnTo>
                      <a:pt x="1738" y="415"/>
                    </a:lnTo>
                    <a:lnTo>
                      <a:pt x="1744" y="349"/>
                    </a:lnTo>
                    <a:lnTo>
                      <a:pt x="1658" y="307"/>
                    </a:lnTo>
                    <a:lnTo>
                      <a:pt x="1655" y="272"/>
                    </a:lnTo>
                    <a:lnTo>
                      <a:pt x="1689" y="233"/>
                    </a:lnTo>
                    <a:lnTo>
                      <a:pt x="1660" y="169"/>
                    </a:lnTo>
                    <a:lnTo>
                      <a:pt x="1633" y="109"/>
                    </a:lnTo>
                    <a:lnTo>
                      <a:pt x="1602" y="76"/>
                    </a:lnTo>
                    <a:lnTo>
                      <a:pt x="1560" y="74"/>
                    </a:lnTo>
                    <a:lnTo>
                      <a:pt x="1549" y="42"/>
                    </a:lnTo>
                    <a:lnTo>
                      <a:pt x="1513" y="42"/>
                    </a:lnTo>
                    <a:lnTo>
                      <a:pt x="1466" y="0"/>
                    </a:lnTo>
                    <a:lnTo>
                      <a:pt x="1404" y="7"/>
                    </a:lnTo>
                    <a:lnTo>
                      <a:pt x="1362" y="42"/>
                    </a:lnTo>
                    <a:lnTo>
                      <a:pt x="1324" y="49"/>
                    </a:lnTo>
                    <a:lnTo>
                      <a:pt x="1308" y="102"/>
                    </a:lnTo>
                    <a:lnTo>
                      <a:pt x="1259" y="153"/>
                    </a:lnTo>
                    <a:lnTo>
                      <a:pt x="1210" y="159"/>
                    </a:lnTo>
                    <a:lnTo>
                      <a:pt x="1173" y="143"/>
                    </a:lnTo>
                    <a:lnTo>
                      <a:pt x="1166" y="106"/>
                    </a:lnTo>
                    <a:lnTo>
                      <a:pt x="1115" y="93"/>
                    </a:lnTo>
                    <a:lnTo>
                      <a:pt x="1130" y="42"/>
                    </a:lnTo>
                    <a:lnTo>
                      <a:pt x="1090" y="3"/>
                    </a:lnTo>
                    <a:lnTo>
                      <a:pt x="1026" y="12"/>
                    </a:lnTo>
                    <a:lnTo>
                      <a:pt x="975" y="49"/>
                    </a:lnTo>
                    <a:lnTo>
                      <a:pt x="970" y="74"/>
                    </a:lnTo>
                    <a:lnTo>
                      <a:pt x="919" y="79"/>
                    </a:lnTo>
                    <a:lnTo>
                      <a:pt x="903" y="123"/>
                    </a:lnTo>
                    <a:lnTo>
                      <a:pt x="850" y="141"/>
                    </a:lnTo>
                    <a:lnTo>
                      <a:pt x="812" y="141"/>
                    </a:lnTo>
                    <a:lnTo>
                      <a:pt x="779" y="171"/>
                    </a:lnTo>
                    <a:lnTo>
                      <a:pt x="728" y="171"/>
                    </a:lnTo>
                    <a:lnTo>
                      <a:pt x="670" y="118"/>
                    </a:lnTo>
                    <a:lnTo>
                      <a:pt x="645" y="150"/>
                    </a:lnTo>
                    <a:lnTo>
                      <a:pt x="596" y="111"/>
                    </a:lnTo>
                    <a:lnTo>
                      <a:pt x="556" y="150"/>
                    </a:lnTo>
                    <a:lnTo>
                      <a:pt x="561" y="199"/>
                    </a:lnTo>
                    <a:lnTo>
                      <a:pt x="588" y="224"/>
                    </a:lnTo>
                    <a:lnTo>
                      <a:pt x="579" y="277"/>
                    </a:lnTo>
                    <a:lnTo>
                      <a:pt x="539" y="305"/>
                    </a:lnTo>
                    <a:lnTo>
                      <a:pt x="530" y="353"/>
                    </a:lnTo>
                    <a:lnTo>
                      <a:pt x="505" y="349"/>
                    </a:lnTo>
                    <a:lnTo>
                      <a:pt x="483" y="383"/>
                    </a:lnTo>
                    <a:lnTo>
                      <a:pt x="423" y="378"/>
                    </a:lnTo>
                    <a:lnTo>
                      <a:pt x="385" y="422"/>
                    </a:lnTo>
                    <a:lnTo>
                      <a:pt x="272" y="429"/>
                    </a:lnTo>
                    <a:lnTo>
                      <a:pt x="216" y="337"/>
                    </a:lnTo>
                    <a:lnTo>
                      <a:pt x="154" y="330"/>
                    </a:lnTo>
                    <a:lnTo>
                      <a:pt x="136" y="365"/>
                    </a:lnTo>
                    <a:lnTo>
                      <a:pt x="54" y="385"/>
                    </a:lnTo>
                    <a:lnTo>
                      <a:pt x="63" y="450"/>
                    </a:lnTo>
                    <a:lnTo>
                      <a:pt x="23" y="489"/>
                    </a:lnTo>
                    <a:lnTo>
                      <a:pt x="0" y="526"/>
                    </a:lnTo>
                    <a:lnTo>
                      <a:pt x="36" y="568"/>
                    </a:lnTo>
                    <a:lnTo>
                      <a:pt x="67" y="565"/>
                    </a:lnTo>
                    <a:lnTo>
                      <a:pt x="89" y="577"/>
                    </a:lnTo>
                    <a:lnTo>
                      <a:pt x="92" y="609"/>
                    </a:lnTo>
                    <a:lnTo>
                      <a:pt x="65" y="625"/>
                    </a:lnTo>
                    <a:lnTo>
                      <a:pt x="74" y="651"/>
                    </a:lnTo>
                    <a:lnTo>
                      <a:pt x="107" y="639"/>
                    </a:lnTo>
                    <a:lnTo>
                      <a:pt x="109" y="678"/>
                    </a:lnTo>
                    <a:lnTo>
                      <a:pt x="58" y="708"/>
                    </a:lnTo>
                    <a:lnTo>
                      <a:pt x="40" y="736"/>
                    </a:lnTo>
                    <a:lnTo>
                      <a:pt x="85" y="807"/>
                    </a:lnTo>
                    <a:lnTo>
                      <a:pt x="63" y="826"/>
                    </a:lnTo>
                    <a:lnTo>
                      <a:pt x="69" y="851"/>
                    </a:lnTo>
                    <a:lnTo>
                      <a:pt x="107" y="851"/>
                    </a:lnTo>
                    <a:lnTo>
                      <a:pt x="116" y="888"/>
                    </a:lnTo>
                    <a:lnTo>
                      <a:pt x="83" y="918"/>
                    </a:lnTo>
                    <a:lnTo>
                      <a:pt x="105" y="957"/>
                    </a:lnTo>
                    <a:lnTo>
                      <a:pt x="67" y="987"/>
                    </a:lnTo>
                    <a:lnTo>
                      <a:pt x="54" y="1040"/>
                    </a:lnTo>
                    <a:lnTo>
                      <a:pt x="87" y="1082"/>
                    </a:lnTo>
                    <a:lnTo>
                      <a:pt x="80" y="1130"/>
                    </a:lnTo>
                    <a:lnTo>
                      <a:pt x="127" y="1135"/>
                    </a:lnTo>
                    <a:lnTo>
                      <a:pt x="138" y="1174"/>
                    </a:lnTo>
                    <a:lnTo>
                      <a:pt x="120" y="1218"/>
                    </a:lnTo>
                    <a:lnTo>
                      <a:pt x="129" y="1245"/>
                    </a:lnTo>
                    <a:lnTo>
                      <a:pt x="109" y="1285"/>
                    </a:lnTo>
                    <a:lnTo>
                      <a:pt x="85" y="1335"/>
                    </a:lnTo>
                    <a:lnTo>
                      <a:pt x="114" y="1347"/>
                    </a:lnTo>
                    <a:lnTo>
                      <a:pt x="167" y="1312"/>
                    </a:lnTo>
                    <a:lnTo>
                      <a:pt x="201" y="1317"/>
                    </a:lnTo>
                    <a:lnTo>
                      <a:pt x="254" y="1266"/>
                    </a:lnTo>
                    <a:lnTo>
                      <a:pt x="358" y="1225"/>
                    </a:lnTo>
                    <a:lnTo>
                      <a:pt x="367" y="1181"/>
                    </a:lnTo>
                    <a:lnTo>
                      <a:pt x="470" y="1142"/>
                    </a:lnTo>
                    <a:lnTo>
                      <a:pt x="530" y="1158"/>
                    </a:lnTo>
                    <a:lnTo>
                      <a:pt x="550" y="1209"/>
                    </a:lnTo>
                    <a:lnTo>
                      <a:pt x="596" y="1225"/>
                    </a:lnTo>
                    <a:lnTo>
                      <a:pt x="650" y="1188"/>
                    </a:lnTo>
                    <a:lnTo>
                      <a:pt x="719" y="1204"/>
                    </a:lnTo>
                    <a:lnTo>
                      <a:pt x="726" y="1245"/>
                    </a:lnTo>
                    <a:lnTo>
                      <a:pt x="786" y="1273"/>
                    </a:lnTo>
                    <a:lnTo>
                      <a:pt x="839" y="1335"/>
                    </a:lnTo>
                    <a:lnTo>
                      <a:pt x="915" y="1298"/>
                    </a:lnTo>
                    <a:lnTo>
                      <a:pt x="1013" y="1379"/>
                    </a:lnTo>
                    <a:lnTo>
                      <a:pt x="1013" y="1402"/>
                    </a:lnTo>
                    <a:lnTo>
                      <a:pt x="1037" y="1441"/>
                    </a:lnTo>
                    <a:lnTo>
                      <a:pt x="1097" y="1446"/>
                    </a:lnTo>
                    <a:lnTo>
                      <a:pt x="1104" y="1414"/>
                    </a:lnTo>
                    <a:lnTo>
                      <a:pt x="1179" y="1437"/>
                    </a:lnTo>
                    <a:lnTo>
                      <a:pt x="1193" y="1476"/>
                    </a:lnTo>
                    <a:lnTo>
                      <a:pt x="1275" y="1481"/>
                    </a:lnTo>
                    <a:lnTo>
                      <a:pt x="1297" y="1541"/>
                    </a:lnTo>
                    <a:lnTo>
                      <a:pt x="1251" y="1607"/>
                    </a:lnTo>
                    <a:lnTo>
                      <a:pt x="1266" y="1635"/>
                    </a:lnTo>
                    <a:lnTo>
                      <a:pt x="1255" y="1672"/>
                    </a:lnTo>
                    <a:lnTo>
                      <a:pt x="1208" y="1679"/>
                    </a:lnTo>
                    <a:lnTo>
                      <a:pt x="1182" y="1755"/>
                    </a:lnTo>
                    <a:lnTo>
                      <a:pt x="1202" y="1854"/>
                    </a:lnTo>
                    <a:lnTo>
                      <a:pt x="1244" y="1845"/>
                    </a:lnTo>
                    <a:lnTo>
                      <a:pt x="1277" y="1882"/>
                    </a:lnTo>
                    <a:lnTo>
                      <a:pt x="1253" y="1928"/>
                    </a:lnTo>
                    <a:lnTo>
                      <a:pt x="1362" y="2015"/>
                    </a:lnTo>
                    <a:lnTo>
                      <a:pt x="1375" y="1946"/>
                    </a:lnTo>
                    <a:lnTo>
                      <a:pt x="1442" y="1889"/>
                    </a:lnTo>
                    <a:lnTo>
                      <a:pt x="1469" y="1843"/>
                    </a:lnTo>
                    <a:lnTo>
                      <a:pt x="1446" y="1817"/>
                    </a:lnTo>
                    <a:lnTo>
                      <a:pt x="1453" y="1764"/>
                    </a:lnTo>
                    <a:lnTo>
                      <a:pt x="1466" y="1723"/>
                    </a:lnTo>
                    <a:lnTo>
                      <a:pt x="1464" y="1654"/>
                    </a:lnTo>
                    <a:lnTo>
                      <a:pt x="1486" y="1580"/>
                    </a:lnTo>
                    <a:lnTo>
                      <a:pt x="1484" y="1541"/>
                    </a:lnTo>
                    <a:lnTo>
                      <a:pt x="1506" y="1497"/>
                    </a:lnTo>
                    <a:lnTo>
                      <a:pt x="1502" y="1439"/>
                    </a:lnTo>
                    <a:lnTo>
                      <a:pt x="1489" y="1409"/>
                    </a:lnTo>
                    <a:lnTo>
                      <a:pt x="1484" y="1375"/>
                    </a:lnTo>
                    <a:lnTo>
                      <a:pt x="1495" y="1324"/>
                    </a:lnTo>
                    <a:lnTo>
                      <a:pt x="1489" y="1319"/>
                    </a:lnTo>
                    <a:lnTo>
                      <a:pt x="1495" y="1305"/>
                    </a:lnTo>
                    <a:lnTo>
                      <a:pt x="1502" y="1312"/>
                    </a:lnTo>
                    <a:lnTo>
                      <a:pt x="1509" y="1298"/>
                    </a:lnTo>
                    <a:lnTo>
                      <a:pt x="1495" y="1294"/>
                    </a:lnTo>
                    <a:lnTo>
                      <a:pt x="1497" y="1280"/>
                    </a:lnTo>
                    <a:lnTo>
                      <a:pt x="1482" y="1236"/>
                    </a:lnTo>
                    <a:lnTo>
                      <a:pt x="1480" y="1197"/>
                    </a:lnTo>
                    <a:lnTo>
                      <a:pt x="1497" y="1160"/>
                    </a:lnTo>
                    <a:lnTo>
                      <a:pt x="1506" y="1070"/>
                    </a:lnTo>
                    <a:lnTo>
                      <a:pt x="1520" y="1017"/>
                    </a:lnTo>
                    <a:lnTo>
                      <a:pt x="1511" y="1019"/>
                    </a:lnTo>
                    <a:lnTo>
                      <a:pt x="1502" y="1054"/>
                    </a:lnTo>
                    <a:lnTo>
                      <a:pt x="1495" y="1052"/>
                    </a:lnTo>
                    <a:lnTo>
                      <a:pt x="1497" y="1031"/>
                    </a:lnTo>
                    <a:lnTo>
                      <a:pt x="1504" y="1024"/>
                    </a:lnTo>
                    <a:lnTo>
                      <a:pt x="1497" y="1019"/>
                    </a:lnTo>
                    <a:lnTo>
                      <a:pt x="1506" y="1013"/>
                    </a:lnTo>
                    <a:lnTo>
                      <a:pt x="1497" y="1008"/>
                    </a:lnTo>
                    <a:lnTo>
                      <a:pt x="1506" y="985"/>
                    </a:lnTo>
                    <a:lnTo>
                      <a:pt x="1520" y="1003"/>
                    </a:lnTo>
                    <a:lnTo>
                      <a:pt x="1524" y="996"/>
                    </a:lnTo>
                    <a:lnTo>
                      <a:pt x="1515" y="971"/>
                    </a:lnTo>
                    <a:lnTo>
                      <a:pt x="1500" y="973"/>
                    </a:lnTo>
                    <a:lnTo>
                      <a:pt x="1500" y="943"/>
                    </a:lnTo>
                    <a:lnTo>
                      <a:pt x="1511" y="946"/>
                    </a:lnTo>
                    <a:lnTo>
                      <a:pt x="1509" y="927"/>
                    </a:lnTo>
                    <a:lnTo>
                      <a:pt x="1529" y="916"/>
                    </a:lnTo>
                    <a:lnTo>
                      <a:pt x="1526" y="906"/>
                    </a:lnTo>
                    <a:lnTo>
                      <a:pt x="1555" y="881"/>
                    </a:lnTo>
                    <a:lnTo>
                      <a:pt x="1544" y="883"/>
                    </a:lnTo>
                    <a:lnTo>
                      <a:pt x="1542" y="870"/>
                    </a:lnTo>
                    <a:lnTo>
                      <a:pt x="1551" y="867"/>
                    </a:lnTo>
                    <a:lnTo>
                      <a:pt x="1553" y="851"/>
                    </a:lnTo>
                    <a:lnTo>
                      <a:pt x="1540" y="849"/>
                    </a:lnTo>
                    <a:lnTo>
                      <a:pt x="1542" y="840"/>
                    </a:lnTo>
                    <a:lnTo>
                      <a:pt x="1526" y="837"/>
                    </a:lnTo>
                    <a:lnTo>
                      <a:pt x="1529" y="830"/>
                    </a:lnTo>
                    <a:lnTo>
                      <a:pt x="1549" y="833"/>
                    </a:lnTo>
                    <a:lnTo>
                      <a:pt x="1553" y="810"/>
                    </a:lnTo>
                    <a:lnTo>
                      <a:pt x="1569" y="812"/>
                    </a:lnTo>
                    <a:lnTo>
                      <a:pt x="1569" y="828"/>
                    </a:lnTo>
                    <a:lnTo>
                      <a:pt x="1573" y="835"/>
                    </a:lnTo>
                    <a:lnTo>
                      <a:pt x="1584" y="821"/>
                    </a:lnTo>
                    <a:lnTo>
                      <a:pt x="1584" y="835"/>
                    </a:lnTo>
                    <a:lnTo>
                      <a:pt x="1600" y="835"/>
                    </a:lnTo>
                    <a:lnTo>
                      <a:pt x="1593" y="851"/>
                    </a:lnTo>
                    <a:lnTo>
                      <a:pt x="1586" y="849"/>
                    </a:lnTo>
                    <a:lnTo>
                      <a:pt x="1582" y="881"/>
                    </a:lnTo>
                    <a:lnTo>
                      <a:pt x="1611" y="874"/>
                    </a:lnTo>
                    <a:lnTo>
                      <a:pt x="1693" y="789"/>
                    </a:lnTo>
                    <a:lnTo>
                      <a:pt x="1736" y="720"/>
                    </a:lnTo>
                    <a:lnTo>
                      <a:pt x="1784" y="639"/>
                    </a:lnTo>
                    <a:lnTo>
                      <a:pt x="1776" y="634"/>
                    </a:lnTo>
                    <a:lnTo>
                      <a:pt x="1776" y="611"/>
                    </a:lnTo>
                    <a:lnTo>
                      <a:pt x="1782" y="609"/>
                    </a:lnTo>
                    <a:lnTo>
                      <a:pt x="1784" y="623"/>
                    </a:lnTo>
                    <a:lnTo>
                      <a:pt x="1791" y="625"/>
                    </a:lnTo>
                    <a:lnTo>
                      <a:pt x="1807" y="577"/>
                    </a:lnTo>
                    <a:lnTo>
                      <a:pt x="1796" y="572"/>
                    </a:lnTo>
                    <a:lnTo>
                      <a:pt x="1796" y="558"/>
                    </a:lnTo>
                    <a:lnTo>
                      <a:pt x="1738" y="561"/>
                    </a:lnTo>
                    <a:lnTo>
                      <a:pt x="1738" y="5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79" name="Freeform 396">
                <a:extLst>
                  <a:ext uri="{FF2B5EF4-FFF2-40B4-BE49-F238E27FC236}">
                    <a16:creationId xmlns="" xmlns:a16="http://schemas.microsoft.com/office/drawing/2014/main" id="{0953ACA5-B111-4BD1-9DBC-5B4BF3F98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" y="2949"/>
                <a:ext cx="330" cy="399"/>
              </a:xfrm>
              <a:custGeom>
                <a:avLst/>
                <a:gdLst>
                  <a:gd name="T0" fmla="*/ 319 w 330"/>
                  <a:gd name="T1" fmla="*/ 177 h 399"/>
                  <a:gd name="T2" fmla="*/ 247 w 330"/>
                  <a:gd name="T3" fmla="*/ 106 h 399"/>
                  <a:gd name="T4" fmla="*/ 185 w 330"/>
                  <a:gd name="T5" fmla="*/ 106 h 399"/>
                  <a:gd name="T6" fmla="*/ 136 w 330"/>
                  <a:gd name="T7" fmla="*/ 25 h 399"/>
                  <a:gd name="T8" fmla="*/ 5 w 330"/>
                  <a:gd name="T9" fmla="*/ 0 h 399"/>
                  <a:gd name="T10" fmla="*/ 34 w 330"/>
                  <a:gd name="T11" fmla="*/ 64 h 399"/>
                  <a:gd name="T12" fmla="*/ 0 w 330"/>
                  <a:gd name="T13" fmla="*/ 103 h 399"/>
                  <a:gd name="T14" fmla="*/ 3 w 330"/>
                  <a:gd name="T15" fmla="*/ 138 h 399"/>
                  <a:gd name="T16" fmla="*/ 89 w 330"/>
                  <a:gd name="T17" fmla="*/ 180 h 399"/>
                  <a:gd name="T18" fmla="*/ 83 w 330"/>
                  <a:gd name="T19" fmla="*/ 246 h 399"/>
                  <a:gd name="T20" fmla="*/ 43 w 330"/>
                  <a:gd name="T21" fmla="*/ 260 h 399"/>
                  <a:gd name="T22" fmla="*/ 5 w 330"/>
                  <a:gd name="T23" fmla="*/ 313 h 399"/>
                  <a:gd name="T24" fmla="*/ 83 w 330"/>
                  <a:gd name="T25" fmla="*/ 350 h 399"/>
                  <a:gd name="T26" fmla="*/ 83 w 330"/>
                  <a:gd name="T27" fmla="*/ 392 h 399"/>
                  <a:gd name="T28" fmla="*/ 141 w 330"/>
                  <a:gd name="T29" fmla="*/ 389 h 399"/>
                  <a:gd name="T30" fmla="*/ 152 w 330"/>
                  <a:gd name="T31" fmla="*/ 387 h 399"/>
                  <a:gd name="T32" fmla="*/ 156 w 330"/>
                  <a:gd name="T33" fmla="*/ 399 h 399"/>
                  <a:gd name="T34" fmla="*/ 169 w 330"/>
                  <a:gd name="T35" fmla="*/ 373 h 399"/>
                  <a:gd name="T36" fmla="*/ 165 w 330"/>
                  <a:gd name="T37" fmla="*/ 359 h 399"/>
                  <a:gd name="T38" fmla="*/ 169 w 330"/>
                  <a:gd name="T39" fmla="*/ 343 h 399"/>
                  <a:gd name="T40" fmla="*/ 156 w 330"/>
                  <a:gd name="T41" fmla="*/ 334 h 399"/>
                  <a:gd name="T42" fmla="*/ 185 w 330"/>
                  <a:gd name="T43" fmla="*/ 339 h 399"/>
                  <a:gd name="T44" fmla="*/ 174 w 330"/>
                  <a:gd name="T45" fmla="*/ 355 h 399"/>
                  <a:gd name="T46" fmla="*/ 176 w 330"/>
                  <a:gd name="T47" fmla="*/ 366 h 399"/>
                  <a:gd name="T48" fmla="*/ 196 w 330"/>
                  <a:gd name="T49" fmla="*/ 311 h 399"/>
                  <a:gd name="T50" fmla="*/ 310 w 330"/>
                  <a:gd name="T51" fmla="*/ 237 h 399"/>
                  <a:gd name="T52" fmla="*/ 330 w 330"/>
                  <a:gd name="T53" fmla="*/ 219 h 399"/>
                  <a:gd name="T54" fmla="*/ 319 w 330"/>
                  <a:gd name="T55" fmla="*/ 177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0" h="399">
                    <a:moveTo>
                      <a:pt x="319" y="177"/>
                    </a:moveTo>
                    <a:lnTo>
                      <a:pt x="247" y="106"/>
                    </a:lnTo>
                    <a:lnTo>
                      <a:pt x="185" y="106"/>
                    </a:lnTo>
                    <a:lnTo>
                      <a:pt x="136" y="25"/>
                    </a:lnTo>
                    <a:lnTo>
                      <a:pt x="5" y="0"/>
                    </a:lnTo>
                    <a:lnTo>
                      <a:pt x="34" y="64"/>
                    </a:lnTo>
                    <a:lnTo>
                      <a:pt x="0" y="103"/>
                    </a:lnTo>
                    <a:lnTo>
                      <a:pt x="3" y="138"/>
                    </a:lnTo>
                    <a:lnTo>
                      <a:pt x="89" y="180"/>
                    </a:lnTo>
                    <a:lnTo>
                      <a:pt x="83" y="246"/>
                    </a:lnTo>
                    <a:lnTo>
                      <a:pt x="43" y="260"/>
                    </a:lnTo>
                    <a:lnTo>
                      <a:pt x="5" y="313"/>
                    </a:lnTo>
                    <a:lnTo>
                      <a:pt x="83" y="350"/>
                    </a:lnTo>
                    <a:lnTo>
                      <a:pt x="83" y="392"/>
                    </a:lnTo>
                    <a:lnTo>
                      <a:pt x="141" y="389"/>
                    </a:lnTo>
                    <a:lnTo>
                      <a:pt x="152" y="387"/>
                    </a:lnTo>
                    <a:lnTo>
                      <a:pt x="156" y="399"/>
                    </a:lnTo>
                    <a:lnTo>
                      <a:pt x="169" y="373"/>
                    </a:lnTo>
                    <a:lnTo>
                      <a:pt x="165" y="359"/>
                    </a:lnTo>
                    <a:lnTo>
                      <a:pt x="169" y="343"/>
                    </a:lnTo>
                    <a:lnTo>
                      <a:pt x="156" y="334"/>
                    </a:lnTo>
                    <a:lnTo>
                      <a:pt x="185" y="339"/>
                    </a:lnTo>
                    <a:lnTo>
                      <a:pt x="174" y="355"/>
                    </a:lnTo>
                    <a:lnTo>
                      <a:pt x="176" y="366"/>
                    </a:lnTo>
                    <a:lnTo>
                      <a:pt x="196" y="311"/>
                    </a:lnTo>
                    <a:lnTo>
                      <a:pt x="310" y="237"/>
                    </a:lnTo>
                    <a:lnTo>
                      <a:pt x="330" y="219"/>
                    </a:lnTo>
                    <a:lnTo>
                      <a:pt x="319" y="1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0" name="Freeform 397">
                <a:extLst>
                  <a:ext uri="{FF2B5EF4-FFF2-40B4-BE49-F238E27FC236}">
                    <a16:creationId xmlns="" xmlns:a16="http://schemas.microsoft.com/office/drawing/2014/main" id="{CBD564A3-DA8F-4622-B22E-EB71DBA53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4" y="2792"/>
                <a:ext cx="612" cy="376"/>
              </a:xfrm>
              <a:custGeom>
                <a:avLst/>
                <a:gdLst>
                  <a:gd name="T0" fmla="*/ 450 w 612"/>
                  <a:gd name="T1" fmla="*/ 48 h 376"/>
                  <a:gd name="T2" fmla="*/ 398 w 612"/>
                  <a:gd name="T3" fmla="*/ 30 h 376"/>
                  <a:gd name="T4" fmla="*/ 376 w 612"/>
                  <a:gd name="T5" fmla="*/ 106 h 376"/>
                  <a:gd name="T6" fmla="*/ 309 w 612"/>
                  <a:gd name="T7" fmla="*/ 97 h 376"/>
                  <a:gd name="T8" fmla="*/ 254 w 612"/>
                  <a:gd name="T9" fmla="*/ 131 h 376"/>
                  <a:gd name="T10" fmla="*/ 232 w 612"/>
                  <a:gd name="T11" fmla="*/ 99 h 376"/>
                  <a:gd name="T12" fmla="*/ 198 w 612"/>
                  <a:gd name="T13" fmla="*/ 94 h 376"/>
                  <a:gd name="T14" fmla="*/ 198 w 612"/>
                  <a:gd name="T15" fmla="*/ 64 h 376"/>
                  <a:gd name="T16" fmla="*/ 163 w 612"/>
                  <a:gd name="T17" fmla="*/ 39 h 376"/>
                  <a:gd name="T18" fmla="*/ 129 w 612"/>
                  <a:gd name="T19" fmla="*/ 64 h 376"/>
                  <a:gd name="T20" fmla="*/ 98 w 612"/>
                  <a:gd name="T21" fmla="*/ 21 h 376"/>
                  <a:gd name="T22" fmla="*/ 78 w 612"/>
                  <a:gd name="T23" fmla="*/ 71 h 376"/>
                  <a:gd name="T24" fmla="*/ 0 w 612"/>
                  <a:gd name="T25" fmla="*/ 97 h 376"/>
                  <a:gd name="T26" fmla="*/ 27 w 612"/>
                  <a:gd name="T27" fmla="*/ 157 h 376"/>
                  <a:gd name="T28" fmla="*/ 158 w 612"/>
                  <a:gd name="T29" fmla="*/ 182 h 376"/>
                  <a:gd name="T30" fmla="*/ 207 w 612"/>
                  <a:gd name="T31" fmla="*/ 263 h 376"/>
                  <a:gd name="T32" fmla="*/ 269 w 612"/>
                  <a:gd name="T33" fmla="*/ 263 h 376"/>
                  <a:gd name="T34" fmla="*/ 341 w 612"/>
                  <a:gd name="T35" fmla="*/ 334 h 376"/>
                  <a:gd name="T36" fmla="*/ 352 w 612"/>
                  <a:gd name="T37" fmla="*/ 376 h 376"/>
                  <a:gd name="T38" fmla="*/ 414 w 612"/>
                  <a:gd name="T39" fmla="*/ 311 h 376"/>
                  <a:gd name="T40" fmla="*/ 416 w 612"/>
                  <a:gd name="T41" fmla="*/ 281 h 376"/>
                  <a:gd name="T42" fmla="*/ 494 w 612"/>
                  <a:gd name="T43" fmla="*/ 210 h 376"/>
                  <a:gd name="T44" fmla="*/ 494 w 612"/>
                  <a:gd name="T45" fmla="*/ 189 h 376"/>
                  <a:gd name="T46" fmla="*/ 505 w 612"/>
                  <a:gd name="T47" fmla="*/ 200 h 376"/>
                  <a:gd name="T48" fmla="*/ 523 w 612"/>
                  <a:gd name="T49" fmla="*/ 184 h 376"/>
                  <a:gd name="T50" fmla="*/ 516 w 612"/>
                  <a:gd name="T51" fmla="*/ 171 h 376"/>
                  <a:gd name="T52" fmla="*/ 527 w 612"/>
                  <a:gd name="T53" fmla="*/ 180 h 376"/>
                  <a:gd name="T54" fmla="*/ 552 w 612"/>
                  <a:gd name="T55" fmla="*/ 134 h 376"/>
                  <a:gd name="T56" fmla="*/ 612 w 612"/>
                  <a:gd name="T57" fmla="*/ 30 h 376"/>
                  <a:gd name="T58" fmla="*/ 521 w 612"/>
                  <a:gd name="T59" fmla="*/ 0 h 376"/>
                  <a:gd name="T60" fmla="*/ 450 w 612"/>
                  <a:gd name="T61" fmla="*/ 4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12" h="376">
                    <a:moveTo>
                      <a:pt x="450" y="48"/>
                    </a:moveTo>
                    <a:lnTo>
                      <a:pt x="398" y="30"/>
                    </a:lnTo>
                    <a:lnTo>
                      <a:pt x="376" y="106"/>
                    </a:lnTo>
                    <a:lnTo>
                      <a:pt x="309" y="97"/>
                    </a:lnTo>
                    <a:lnTo>
                      <a:pt x="254" y="131"/>
                    </a:lnTo>
                    <a:lnTo>
                      <a:pt x="232" y="99"/>
                    </a:lnTo>
                    <a:lnTo>
                      <a:pt x="198" y="94"/>
                    </a:lnTo>
                    <a:lnTo>
                      <a:pt x="198" y="64"/>
                    </a:lnTo>
                    <a:lnTo>
                      <a:pt x="163" y="39"/>
                    </a:lnTo>
                    <a:lnTo>
                      <a:pt x="129" y="64"/>
                    </a:lnTo>
                    <a:lnTo>
                      <a:pt x="98" y="21"/>
                    </a:lnTo>
                    <a:lnTo>
                      <a:pt x="78" y="71"/>
                    </a:lnTo>
                    <a:lnTo>
                      <a:pt x="0" y="97"/>
                    </a:lnTo>
                    <a:lnTo>
                      <a:pt x="27" y="157"/>
                    </a:lnTo>
                    <a:lnTo>
                      <a:pt x="158" y="182"/>
                    </a:lnTo>
                    <a:lnTo>
                      <a:pt x="207" y="263"/>
                    </a:lnTo>
                    <a:lnTo>
                      <a:pt x="269" y="263"/>
                    </a:lnTo>
                    <a:lnTo>
                      <a:pt x="341" y="334"/>
                    </a:lnTo>
                    <a:lnTo>
                      <a:pt x="352" y="376"/>
                    </a:lnTo>
                    <a:lnTo>
                      <a:pt x="414" y="311"/>
                    </a:lnTo>
                    <a:lnTo>
                      <a:pt x="416" y="281"/>
                    </a:lnTo>
                    <a:lnTo>
                      <a:pt x="494" y="210"/>
                    </a:lnTo>
                    <a:lnTo>
                      <a:pt x="494" y="189"/>
                    </a:lnTo>
                    <a:lnTo>
                      <a:pt x="505" y="200"/>
                    </a:lnTo>
                    <a:lnTo>
                      <a:pt x="523" y="184"/>
                    </a:lnTo>
                    <a:lnTo>
                      <a:pt x="516" y="171"/>
                    </a:lnTo>
                    <a:lnTo>
                      <a:pt x="527" y="180"/>
                    </a:lnTo>
                    <a:lnTo>
                      <a:pt x="552" y="134"/>
                    </a:lnTo>
                    <a:lnTo>
                      <a:pt x="612" y="30"/>
                    </a:lnTo>
                    <a:lnTo>
                      <a:pt x="521" y="0"/>
                    </a:lnTo>
                    <a:lnTo>
                      <a:pt x="450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1" name="Freeform 398">
                <a:extLst>
                  <a:ext uri="{FF2B5EF4-FFF2-40B4-BE49-F238E27FC236}">
                    <a16:creationId xmlns="" xmlns:a16="http://schemas.microsoft.com/office/drawing/2014/main" id="{240A6EBE-A8A8-4C23-A1CB-CB6A3A5BC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1" y="1999"/>
                <a:ext cx="692" cy="417"/>
              </a:xfrm>
              <a:custGeom>
                <a:avLst/>
                <a:gdLst>
                  <a:gd name="T0" fmla="*/ 180 w 692"/>
                  <a:gd name="T1" fmla="*/ 279 h 417"/>
                  <a:gd name="T2" fmla="*/ 240 w 692"/>
                  <a:gd name="T3" fmla="*/ 223 h 417"/>
                  <a:gd name="T4" fmla="*/ 302 w 692"/>
                  <a:gd name="T5" fmla="*/ 237 h 417"/>
                  <a:gd name="T6" fmla="*/ 282 w 692"/>
                  <a:gd name="T7" fmla="*/ 286 h 417"/>
                  <a:gd name="T8" fmla="*/ 251 w 692"/>
                  <a:gd name="T9" fmla="*/ 286 h 417"/>
                  <a:gd name="T10" fmla="*/ 216 w 692"/>
                  <a:gd name="T11" fmla="*/ 355 h 417"/>
                  <a:gd name="T12" fmla="*/ 251 w 692"/>
                  <a:gd name="T13" fmla="*/ 353 h 417"/>
                  <a:gd name="T14" fmla="*/ 256 w 692"/>
                  <a:gd name="T15" fmla="*/ 394 h 417"/>
                  <a:gd name="T16" fmla="*/ 338 w 692"/>
                  <a:gd name="T17" fmla="*/ 371 h 417"/>
                  <a:gd name="T18" fmla="*/ 347 w 692"/>
                  <a:gd name="T19" fmla="*/ 417 h 417"/>
                  <a:gd name="T20" fmla="*/ 407 w 692"/>
                  <a:gd name="T21" fmla="*/ 394 h 417"/>
                  <a:gd name="T22" fmla="*/ 387 w 692"/>
                  <a:gd name="T23" fmla="*/ 323 h 417"/>
                  <a:gd name="T24" fmla="*/ 458 w 692"/>
                  <a:gd name="T25" fmla="*/ 290 h 417"/>
                  <a:gd name="T26" fmla="*/ 480 w 692"/>
                  <a:gd name="T27" fmla="*/ 332 h 417"/>
                  <a:gd name="T28" fmla="*/ 527 w 692"/>
                  <a:gd name="T29" fmla="*/ 304 h 417"/>
                  <a:gd name="T30" fmla="*/ 609 w 692"/>
                  <a:gd name="T31" fmla="*/ 332 h 417"/>
                  <a:gd name="T32" fmla="*/ 692 w 692"/>
                  <a:gd name="T33" fmla="*/ 311 h 417"/>
                  <a:gd name="T34" fmla="*/ 663 w 692"/>
                  <a:gd name="T35" fmla="*/ 230 h 417"/>
                  <a:gd name="T36" fmla="*/ 658 w 692"/>
                  <a:gd name="T37" fmla="*/ 226 h 417"/>
                  <a:gd name="T38" fmla="*/ 667 w 692"/>
                  <a:gd name="T39" fmla="*/ 212 h 417"/>
                  <a:gd name="T40" fmla="*/ 649 w 692"/>
                  <a:gd name="T41" fmla="*/ 140 h 417"/>
                  <a:gd name="T42" fmla="*/ 607 w 692"/>
                  <a:gd name="T43" fmla="*/ 99 h 417"/>
                  <a:gd name="T44" fmla="*/ 525 w 692"/>
                  <a:gd name="T45" fmla="*/ 76 h 417"/>
                  <a:gd name="T46" fmla="*/ 483 w 692"/>
                  <a:gd name="T47" fmla="*/ 90 h 417"/>
                  <a:gd name="T48" fmla="*/ 425 w 692"/>
                  <a:gd name="T49" fmla="*/ 78 h 417"/>
                  <a:gd name="T50" fmla="*/ 376 w 692"/>
                  <a:gd name="T51" fmla="*/ 80 h 417"/>
                  <a:gd name="T52" fmla="*/ 333 w 692"/>
                  <a:gd name="T53" fmla="*/ 50 h 417"/>
                  <a:gd name="T54" fmla="*/ 289 w 692"/>
                  <a:gd name="T55" fmla="*/ 53 h 417"/>
                  <a:gd name="T56" fmla="*/ 258 w 692"/>
                  <a:gd name="T57" fmla="*/ 0 h 417"/>
                  <a:gd name="T58" fmla="*/ 258 w 692"/>
                  <a:gd name="T59" fmla="*/ 0 h 417"/>
                  <a:gd name="T60" fmla="*/ 155 w 692"/>
                  <a:gd name="T61" fmla="*/ 87 h 417"/>
                  <a:gd name="T62" fmla="*/ 107 w 692"/>
                  <a:gd name="T63" fmla="*/ 191 h 417"/>
                  <a:gd name="T64" fmla="*/ 44 w 692"/>
                  <a:gd name="T65" fmla="*/ 221 h 417"/>
                  <a:gd name="T66" fmla="*/ 0 w 692"/>
                  <a:gd name="T67" fmla="*/ 288 h 417"/>
                  <a:gd name="T68" fmla="*/ 9 w 692"/>
                  <a:gd name="T69" fmla="*/ 332 h 417"/>
                  <a:gd name="T70" fmla="*/ 51 w 692"/>
                  <a:gd name="T71" fmla="*/ 304 h 417"/>
                  <a:gd name="T72" fmla="*/ 91 w 692"/>
                  <a:gd name="T73" fmla="*/ 329 h 417"/>
                  <a:gd name="T74" fmla="*/ 153 w 692"/>
                  <a:gd name="T75" fmla="*/ 256 h 417"/>
                  <a:gd name="T76" fmla="*/ 180 w 692"/>
                  <a:gd name="T77" fmla="*/ 279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2" h="417">
                    <a:moveTo>
                      <a:pt x="180" y="279"/>
                    </a:moveTo>
                    <a:lnTo>
                      <a:pt x="240" y="223"/>
                    </a:lnTo>
                    <a:lnTo>
                      <a:pt x="302" y="237"/>
                    </a:lnTo>
                    <a:lnTo>
                      <a:pt x="282" y="286"/>
                    </a:lnTo>
                    <a:lnTo>
                      <a:pt x="251" y="286"/>
                    </a:lnTo>
                    <a:lnTo>
                      <a:pt x="216" y="355"/>
                    </a:lnTo>
                    <a:lnTo>
                      <a:pt x="251" y="353"/>
                    </a:lnTo>
                    <a:lnTo>
                      <a:pt x="256" y="394"/>
                    </a:lnTo>
                    <a:lnTo>
                      <a:pt x="338" y="371"/>
                    </a:lnTo>
                    <a:lnTo>
                      <a:pt x="347" y="417"/>
                    </a:lnTo>
                    <a:lnTo>
                      <a:pt x="407" y="394"/>
                    </a:lnTo>
                    <a:lnTo>
                      <a:pt x="387" y="323"/>
                    </a:lnTo>
                    <a:lnTo>
                      <a:pt x="458" y="290"/>
                    </a:lnTo>
                    <a:lnTo>
                      <a:pt x="480" y="332"/>
                    </a:lnTo>
                    <a:lnTo>
                      <a:pt x="527" y="304"/>
                    </a:lnTo>
                    <a:lnTo>
                      <a:pt x="609" y="332"/>
                    </a:lnTo>
                    <a:lnTo>
                      <a:pt x="692" y="311"/>
                    </a:lnTo>
                    <a:lnTo>
                      <a:pt x="663" y="230"/>
                    </a:lnTo>
                    <a:lnTo>
                      <a:pt x="658" y="226"/>
                    </a:lnTo>
                    <a:lnTo>
                      <a:pt x="667" y="212"/>
                    </a:lnTo>
                    <a:lnTo>
                      <a:pt x="649" y="140"/>
                    </a:lnTo>
                    <a:lnTo>
                      <a:pt x="607" y="99"/>
                    </a:lnTo>
                    <a:lnTo>
                      <a:pt x="525" y="76"/>
                    </a:lnTo>
                    <a:lnTo>
                      <a:pt x="483" y="90"/>
                    </a:lnTo>
                    <a:lnTo>
                      <a:pt x="425" y="78"/>
                    </a:lnTo>
                    <a:lnTo>
                      <a:pt x="376" y="80"/>
                    </a:lnTo>
                    <a:lnTo>
                      <a:pt x="333" y="50"/>
                    </a:lnTo>
                    <a:lnTo>
                      <a:pt x="289" y="53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155" y="87"/>
                    </a:lnTo>
                    <a:lnTo>
                      <a:pt x="107" y="191"/>
                    </a:lnTo>
                    <a:lnTo>
                      <a:pt x="44" y="221"/>
                    </a:lnTo>
                    <a:lnTo>
                      <a:pt x="0" y="288"/>
                    </a:lnTo>
                    <a:lnTo>
                      <a:pt x="9" y="332"/>
                    </a:lnTo>
                    <a:lnTo>
                      <a:pt x="51" y="304"/>
                    </a:lnTo>
                    <a:lnTo>
                      <a:pt x="91" y="329"/>
                    </a:lnTo>
                    <a:lnTo>
                      <a:pt x="153" y="256"/>
                    </a:lnTo>
                    <a:lnTo>
                      <a:pt x="180" y="2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2" name="Freeform 399">
                <a:extLst>
                  <a:ext uri="{FF2B5EF4-FFF2-40B4-BE49-F238E27FC236}">
                    <a16:creationId xmlns="" xmlns:a16="http://schemas.microsoft.com/office/drawing/2014/main" id="{A538AC28-97C6-4001-BA9B-5E308AB6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6" y="2222"/>
                <a:ext cx="770" cy="475"/>
              </a:xfrm>
              <a:custGeom>
                <a:avLst/>
                <a:gdLst>
                  <a:gd name="T0" fmla="*/ 189 w 770"/>
                  <a:gd name="T1" fmla="*/ 319 h 475"/>
                  <a:gd name="T2" fmla="*/ 236 w 770"/>
                  <a:gd name="T3" fmla="*/ 312 h 475"/>
                  <a:gd name="T4" fmla="*/ 263 w 770"/>
                  <a:gd name="T5" fmla="*/ 270 h 475"/>
                  <a:gd name="T6" fmla="*/ 365 w 770"/>
                  <a:gd name="T7" fmla="*/ 277 h 475"/>
                  <a:gd name="T8" fmla="*/ 365 w 770"/>
                  <a:gd name="T9" fmla="*/ 307 h 475"/>
                  <a:gd name="T10" fmla="*/ 316 w 770"/>
                  <a:gd name="T11" fmla="*/ 314 h 475"/>
                  <a:gd name="T12" fmla="*/ 334 w 770"/>
                  <a:gd name="T13" fmla="*/ 360 h 475"/>
                  <a:gd name="T14" fmla="*/ 285 w 770"/>
                  <a:gd name="T15" fmla="*/ 388 h 475"/>
                  <a:gd name="T16" fmla="*/ 309 w 770"/>
                  <a:gd name="T17" fmla="*/ 436 h 475"/>
                  <a:gd name="T18" fmla="*/ 356 w 770"/>
                  <a:gd name="T19" fmla="*/ 427 h 475"/>
                  <a:gd name="T20" fmla="*/ 387 w 770"/>
                  <a:gd name="T21" fmla="*/ 475 h 475"/>
                  <a:gd name="T22" fmla="*/ 432 w 770"/>
                  <a:gd name="T23" fmla="*/ 462 h 475"/>
                  <a:gd name="T24" fmla="*/ 436 w 770"/>
                  <a:gd name="T25" fmla="*/ 408 h 475"/>
                  <a:gd name="T26" fmla="*/ 554 w 770"/>
                  <a:gd name="T27" fmla="*/ 353 h 475"/>
                  <a:gd name="T28" fmla="*/ 572 w 770"/>
                  <a:gd name="T29" fmla="*/ 379 h 475"/>
                  <a:gd name="T30" fmla="*/ 605 w 770"/>
                  <a:gd name="T31" fmla="*/ 362 h 475"/>
                  <a:gd name="T32" fmla="*/ 594 w 770"/>
                  <a:gd name="T33" fmla="*/ 337 h 475"/>
                  <a:gd name="T34" fmla="*/ 628 w 770"/>
                  <a:gd name="T35" fmla="*/ 312 h 475"/>
                  <a:gd name="T36" fmla="*/ 679 w 770"/>
                  <a:gd name="T37" fmla="*/ 323 h 475"/>
                  <a:gd name="T38" fmla="*/ 708 w 770"/>
                  <a:gd name="T39" fmla="*/ 245 h 475"/>
                  <a:gd name="T40" fmla="*/ 770 w 770"/>
                  <a:gd name="T41" fmla="*/ 219 h 475"/>
                  <a:gd name="T42" fmla="*/ 766 w 770"/>
                  <a:gd name="T43" fmla="*/ 194 h 475"/>
                  <a:gd name="T44" fmla="*/ 737 w 770"/>
                  <a:gd name="T45" fmla="*/ 88 h 475"/>
                  <a:gd name="T46" fmla="*/ 654 w 770"/>
                  <a:gd name="T47" fmla="*/ 109 h 475"/>
                  <a:gd name="T48" fmla="*/ 572 w 770"/>
                  <a:gd name="T49" fmla="*/ 81 h 475"/>
                  <a:gd name="T50" fmla="*/ 525 w 770"/>
                  <a:gd name="T51" fmla="*/ 109 h 475"/>
                  <a:gd name="T52" fmla="*/ 503 w 770"/>
                  <a:gd name="T53" fmla="*/ 67 h 475"/>
                  <a:gd name="T54" fmla="*/ 432 w 770"/>
                  <a:gd name="T55" fmla="*/ 100 h 475"/>
                  <a:gd name="T56" fmla="*/ 452 w 770"/>
                  <a:gd name="T57" fmla="*/ 171 h 475"/>
                  <a:gd name="T58" fmla="*/ 392 w 770"/>
                  <a:gd name="T59" fmla="*/ 194 h 475"/>
                  <a:gd name="T60" fmla="*/ 383 w 770"/>
                  <a:gd name="T61" fmla="*/ 148 h 475"/>
                  <a:gd name="T62" fmla="*/ 301 w 770"/>
                  <a:gd name="T63" fmla="*/ 171 h 475"/>
                  <a:gd name="T64" fmla="*/ 296 w 770"/>
                  <a:gd name="T65" fmla="*/ 130 h 475"/>
                  <a:gd name="T66" fmla="*/ 261 w 770"/>
                  <a:gd name="T67" fmla="*/ 132 h 475"/>
                  <a:gd name="T68" fmla="*/ 296 w 770"/>
                  <a:gd name="T69" fmla="*/ 63 h 475"/>
                  <a:gd name="T70" fmla="*/ 327 w 770"/>
                  <a:gd name="T71" fmla="*/ 63 h 475"/>
                  <a:gd name="T72" fmla="*/ 347 w 770"/>
                  <a:gd name="T73" fmla="*/ 14 h 475"/>
                  <a:gd name="T74" fmla="*/ 285 w 770"/>
                  <a:gd name="T75" fmla="*/ 0 h 475"/>
                  <a:gd name="T76" fmla="*/ 225 w 770"/>
                  <a:gd name="T77" fmla="*/ 56 h 475"/>
                  <a:gd name="T78" fmla="*/ 198 w 770"/>
                  <a:gd name="T79" fmla="*/ 33 h 475"/>
                  <a:gd name="T80" fmla="*/ 136 w 770"/>
                  <a:gd name="T81" fmla="*/ 106 h 475"/>
                  <a:gd name="T82" fmla="*/ 136 w 770"/>
                  <a:gd name="T83" fmla="*/ 164 h 475"/>
                  <a:gd name="T84" fmla="*/ 109 w 770"/>
                  <a:gd name="T85" fmla="*/ 178 h 475"/>
                  <a:gd name="T86" fmla="*/ 71 w 770"/>
                  <a:gd name="T87" fmla="*/ 171 h 475"/>
                  <a:gd name="T88" fmla="*/ 45 w 770"/>
                  <a:gd name="T89" fmla="*/ 187 h 475"/>
                  <a:gd name="T90" fmla="*/ 25 w 770"/>
                  <a:gd name="T91" fmla="*/ 166 h 475"/>
                  <a:gd name="T92" fmla="*/ 0 w 770"/>
                  <a:gd name="T93" fmla="*/ 199 h 475"/>
                  <a:gd name="T94" fmla="*/ 2 w 770"/>
                  <a:gd name="T95" fmla="*/ 222 h 475"/>
                  <a:gd name="T96" fmla="*/ 49 w 770"/>
                  <a:gd name="T97" fmla="*/ 224 h 475"/>
                  <a:gd name="T98" fmla="*/ 34 w 770"/>
                  <a:gd name="T99" fmla="*/ 266 h 475"/>
                  <a:gd name="T100" fmla="*/ 63 w 770"/>
                  <a:gd name="T101" fmla="*/ 302 h 475"/>
                  <a:gd name="T102" fmla="*/ 47 w 770"/>
                  <a:gd name="T103" fmla="*/ 328 h 475"/>
                  <a:gd name="T104" fmla="*/ 125 w 770"/>
                  <a:gd name="T105" fmla="*/ 388 h 475"/>
                  <a:gd name="T106" fmla="*/ 189 w 770"/>
                  <a:gd name="T107" fmla="*/ 319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70" h="475">
                    <a:moveTo>
                      <a:pt x="189" y="319"/>
                    </a:moveTo>
                    <a:lnTo>
                      <a:pt x="236" y="312"/>
                    </a:lnTo>
                    <a:lnTo>
                      <a:pt x="263" y="270"/>
                    </a:lnTo>
                    <a:lnTo>
                      <a:pt x="365" y="277"/>
                    </a:lnTo>
                    <a:lnTo>
                      <a:pt x="365" y="307"/>
                    </a:lnTo>
                    <a:lnTo>
                      <a:pt x="316" y="314"/>
                    </a:lnTo>
                    <a:lnTo>
                      <a:pt x="334" y="360"/>
                    </a:lnTo>
                    <a:lnTo>
                      <a:pt x="285" y="388"/>
                    </a:lnTo>
                    <a:lnTo>
                      <a:pt x="309" y="436"/>
                    </a:lnTo>
                    <a:lnTo>
                      <a:pt x="356" y="427"/>
                    </a:lnTo>
                    <a:lnTo>
                      <a:pt x="387" y="475"/>
                    </a:lnTo>
                    <a:lnTo>
                      <a:pt x="432" y="462"/>
                    </a:lnTo>
                    <a:lnTo>
                      <a:pt x="436" y="408"/>
                    </a:lnTo>
                    <a:lnTo>
                      <a:pt x="554" y="353"/>
                    </a:lnTo>
                    <a:lnTo>
                      <a:pt x="572" y="379"/>
                    </a:lnTo>
                    <a:lnTo>
                      <a:pt x="605" y="362"/>
                    </a:lnTo>
                    <a:lnTo>
                      <a:pt x="594" y="337"/>
                    </a:lnTo>
                    <a:lnTo>
                      <a:pt x="628" y="312"/>
                    </a:lnTo>
                    <a:lnTo>
                      <a:pt x="679" y="323"/>
                    </a:lnTo>
                    <a:lnTo>
                      <a:pt x="708" y="245"/>
                    </a:lnTo>
                    <a:lnTo>
                      <a:pt x="770" y="219"/>
                    </a:lnTo>
                    <a:lnTo>
                      <a:pt x="766" y="194"/>
                    </a:lnTo>
                    <a:lnTo>
                      <a:pt x="737" y="88"/>
                    </a:lnTo>
                    <a:lnTo>
                      <a:pt x="654" y="109"/>
                    </a:lnTo>
                    <a:lnTo>
                      <a:pt x="572" y="81"/>
                    </a:lnTo>
                    <a:lnTo>
                      <a:pt x="525" y="109"/>
                    </a:lnTo>
                    <a:lnTo>
                      <a:pt x="503" y="67"/>
                    </a:lnTo>
                    <a:lnTo>
                      <a:pt x="432" y="100"/>
                    </a:lnTo>
                    <a:lnTo>
                      <a:pt x="452" y="171"/>
                    </a:lnTo>
                    <a:lnTo>
                      <a:pt x="392" y="194"/>
                    </a:lnTo>
                    <a:lnTo>
                      <a:pt x="383" y="148"/>
                    </a:lnTo>
                    <a:lnTo>
                      <a:pt x="301" y="171"/>
                    </a:lnTo>
                    <a:lnTo>
                      <a:pt x="296" y="130"/>
                    </a:lnTo>
                    <a:lnTo>
                      <a:pt x="261" y="132"/>
                    </a:lnTo>
                    <a:lnTo>
                      <a:pt x="296" y="63"/>
                    </a:lnTo>
                    <a:lnTo>
                      <a:pt x="327" y="63"/>
                    </a:lnTo>
                    <a:lnTo>
                      <a:pt x="347" y="14"/>
                    </a:lnTo>
                    <a:lnTo>
                      <a:pt x="285" y="0"/>
                    </a:lnTo>
                    <a:lnTo>
                      <a:pt x="225" y="56"/>
                    </a:lnTo>
                    <a:lnTo>
                      <a:pt x="198" y="33"/>
                    </a:lnTo>
                    <a:lnTo>
                      <a:pt x="136" y="106"/>
                    </a:lnTo>
                    <a:lnTo>
                      <a:pt x="136" y="164"/>
                    </a:lnTo>
                    <a:lnTo>
                      <a:pt x="109" y="178"/>
                    </a:lnTo>
                    <a:lnTo>
                      <a:pt x="71" y="171"/>
                    </a:lnTo>
                    <a:lnTo>
                      <a:pt x="45" y="187"/>
                    </a:lnTo>
                    <a:lnTo>
                      <a:pt x="25" y="166"/>
                    </a:lnTo>
                    <a:lnTo>
                      <a:pt x="0" y="199"/>
                    </a:lnTo>
                    <a:lnTo>
                      <a:pt x="2" y="222"/>
                    </a:lnTo>
                    <a:lnTo>
                      <a:pt x="49" y="224"/>
                    </a:lnTo>
                    <a:lnTo>
                      <a:pt x="34" y="266"/>
                    </a:lnTo>
                    <a:lnTo>
                      <a:pt x="63" y="302"/>
                    </a:lnTo>
                    <a:lnTo>
                      <a:pt x="47" y="328"/>
                    </a:lnTo>
                    <a:lnTo>
                      <a:pt x="125" y="388"/>
                    </a:lnTo>
                    <a:lnTo>
                      <a:pt x="189" y="3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3" name="Freeform 400">
                <a:extLst>
                  <a:ext uri="{FF2B5EF4-FFF2-40B4-BE49-F238E27FC236}">
                    <a16:creationId xmlns="" xmlns:a16="http://schemas.microsoft.com/office/drawing/2014/main" id="{1B438B63-89AC-4EAE-BC34-C71184D36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7" y="2441"/>
                <a:ext cx="1272" cy="498"/>
              </a:xfrm>
              <a:custGeom>
                <a:avLst/>
                <a:gdLst>
                  <a:gd name="T0" fmla="*/ 1197 w 1272"/>
                  <a:gd name="T1" fmla="*/ 26 h 498"/>
                  <a:gd name="T2" fmla="*/ 1117 w 1272"/>
                  <a:gd name="T3" fmla="*/ 93 h 498"/>
                  <a:gd name="T4" fmla="*/ 1094 w 1272"/>
                  <a:gd name="T5" fmla="*/ 143 h 498"/>
                  <a:gd name="T6" fmla="*/ 1043 w 1272"/>
                  <a:gd name="T7" fmla="*/ 134 h 498"/>
                  <a:gd name="T8" fmla="*/ 921 w 1272"/>
                  <a:gd name="T9" fmla="*/ 243 h 498"/>
                  <a:gd name="T10" fmla="*/ 845 w 1272"/>
                  <a:gd name="T11" fmla="*/ 208 h 498"/>
                  <a:gd name="T12" fmla="*/ 774 w 1272"/>
                  <a:gd name="T13" fmla="*/ 169 h 498"/>
                  <a:gd name="T14" fmla="*/ 805 w 1272"/>
                  <a:gd name="T15" fmla="*/ 95 h 498"/>
                  <a:gd name="T16" fmla="*/ 854 w 1272"/>
                  <a:gd name="T17" fmla="*/ 58 h 498"/>
                  <a:gd name="T18" fmla="*/ 725 w 1272"/>
                  <a:gd name="T19" fmla="*/ 93 h 498"/>
                  <a:gd name="T20" fmla="*/ 614 w 1272"/>
                  <a:gd name="T21" fmla="*/ 169 h 498"/>
                  <a:gd name="T22" fmla="*/ 491 w 1272"/>
                  <a:gd name="T23" fmla="*/ 104 h 498"/>
                  <a:gd name="T24" fmla="*/ 356 w 1272"/>
                  <a:gd name="T25" fmla="*/ 67 h 498"/>
                  <a:gd name="T26" fmla="*/ 276 w 1272"/>
                  <a:gd name="T27" fmla="*/ 44 h 498"/>
                  <a:gd name="T28" fmla="*/ 169 w 1272"/>
                  <a:gd name="T29" fmla="*/ 74 h 498"/>
                  <a:gd name="T30" fmla="*/ 144 w 1272"/>
                  <a:gd name="T31" fmla="*/ 130 h 498"/>
                  <a:gd name="T32" fmla="*/ 122 w 1272"/>
                  <a:gd name="T33" fmla="*/ 256 h 498"/>
                  <a:gd name="T34" fmla="*/ 0 w 1272"/>
                  <a:gd name="T35" fmla="*/ 351 h 498"/>
                  <a:gd name="T36" fmla="*/ 104 w 1272"/>
                  <a:gd name="T37" fmla="*/ 381 h 498"/>
                  <a:gd name="T38" fmla="*/ 140 w 1272"/>
                  <a:gd name="T39" fmla="*/ 445 h 498"/>
                  <a:gd name="T40" fmla="*/ 184 w 1272"/>
                  <a:gd name="T41" fmla="*/ 498 h 498"/>
                  <a:gd name="T42" fmla="*/ 282 w 1272"/>
                  <a:gd name="T43" fmla="*/ 441 h 498"/>
                  <a:gd name="T44" fmla="*/ 336 w 1272"/>
                  <a:gd name="T45" fmla="*/ 381 h 498"/>
                  <a:gd name="T46" fmla="*/ 440 w 1272"/>
                  <a:gd name="T47" fmla="*/ 339 h 498"/>
                  <a:gd name="T48" fmla="*/ 523 w 1272"/>
                  <a:gd name="T49" fmla="*/ 381 h 498"/>
                  <a:gd name="T50" fmla="*/ 576 w 1272"/>
                  <a:gd name="T51" fmla="*/ 415 h 498"/>
                  <a:gd name="T52" fmla="*/ 685 w 1272"/>
                  <a:gd name="T53" fmla="*/ 422 h 498"/>
                  <a:gd name="T54" fmla="*/ 736 w 1272"/>
                  <a:gd name="T55" fmla="*/ 415 h 498"/>
                  <a:gd name="T56" fmla="*/ 805 w 1272"/>
                  <a:gd name="T57" fmla="*/ 415 h 498"/>
                  <a:gd name="T58" fmla="*/ 839 w 1272"/>
                  <a:gd name="T59" fmla="*/ 450 h 498"/>
                  <a:gd name="T60" fmla="*/ 916 w 1272"/>
                  <a:gd name="T61" fmla="*/ 448 h 498"/>
                  <a:gd name="T62" fmla="*/ 1005 w 1272"/>
                  <a:gd name="T63" fmla="*/ 381 h 498"/>
                  <a:gd name="T64" fmla="*/ 1128 w 1272"/>
                  <a:gd name="T65" fmla="*/ 351 h 498"/>
                  <a:gd name="T66" fmla="*/ 1261 w 1272"/>
                  <a:gd name="T67" fmla="*/ 215 h 498"/>
                  <a:gd name="T68" fmla="*/ 1259 w 1272"/>
                  <a:gd name="T69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72" h="498">
                    <a:moveTo>
                      <a:pt x="1259" y="0"/>
                    </a:moveTo>
                    <a:lnTo>
                      <a:pt x="1197" y="26"/>
                    </a:lnTo>
                    <a:lnTo>
                      <a:pt x="1168" y="104"/>
                    </a:lnTo>
                    <a:lnTo>
                      <a:pt x="1117" y="93"/>
                    </a:lnTo>
                    <a:lnTo>
                      <a:pt x="1083" y="118"/>
                    </a:lnTo>
                    <a:lnTo>
                      <a:pt x="1094" y="143"/>
                    </a:lnTo>
                    <a:lnTo>
                      <a:pt x="1061" y="160"/>
                    </a:lnTo>
                    <a:lnTo>
                      <a:pt x="1043" y="134"/>
                    </a:lnTo>
                    <a:lnTo>
                      <a:pt x="925" y="189"/>
                    </a:lnTo>
                    <a:lnTo>
                      <a:pt x="921" y="243"/>
                    </a:lnTo>
                    <a:lnTo>
                      <a:pt x="876" y="256"/>
                    </a:lnTo>
                    <a:lnTo>
                      <a:pt x="845" y="208"/>
                    </a:lnTo>
                    <a:lnTo>
                      <a:pt x="798" y="217"/>
                    </a:lnTo>
                    <a:lnTo>
                      <a:pt x="774" y="169"/>
                    </a:lnTo>
                    <a:lnTo>
                      <a:pt x="823" y="141"/>
                    </a:lnTo>
                    <a:lnTo>
                      <a:pt x="805" y="95"/>
                    </a:lnTo>
                    <a:lnTo>
                      <a:pt x="854" y="88"/>
                    </a:lnTo>
                    <a:lnTo>
                      <a:pt x="854" y="58"/>
                    </a:lnTo>
                    <a:lnTo>
                      <a:pt x="752" y="51"/>
                    </a:lnTo>
                    <a:lnTo>
                      <a:pt x="725" y="93"/>
                    </a:lnTo>
                    <a:lnTo>
                      <a:pt x="678" y="100"/>
                    </a:lnTo>
                    <a:lnTo>
                      <a:pt x="614" y="169"/>
                    </a:lnTo>
                    <a:lnTo>
                      <a:pt x="536" y="109"/>
                    </a:lnTo>
                    <a:lnTo>
                      <a:pt x="491" y="104"/>
                    </a:lnTo>
                    <a:lnTo>
                      <a:pt x="436" y="166"/>
                    </a:lnTo>
                    <a:lnTo>
                      <a:pt x="356" y="67"/>
                    </a:lnTo>
                    <a:lnTo>
                      <a:pt x="311" y="63"/>
                    </a:lnTo>
                    <a:lnTo>
                      <a:pt x="276" y="44"/>
                    </a:lnTo>
                    <a:lnTo>
                      <a:pt x="245" y="70"/>
                    </a:lnTo>
                    <a:lnTo>
                      <a:pt x="169" y="74"/>
                    </a:lnTo>
                    <a:lnTo>
                      <a:pt x="120" y="70"/>
                    </a:lnTo>
                    <a:lnTo>
                      <a:pt x="144" y="130"/>
                    </a:lnTo>
                    <a:lnTo>
                      <a:pt x="153" y="226"/>
                    </a:lnTo>
                    <a:lnTo>
                      <a:pt x="122" y="256"/>
                    </a:lnTo>
                    <a:lnTo>
                      <a:pt x="22" y="302"/>
                    </a:lnTo>
                    <a:lnTo>
                      <a:pt x="0" y="351"/>
                    </a:lnTo>
                    <a:lnTo>
                      <a:pt x="64" y="342"/>
                    </a:lnTo>
                    <a:lnTo>
                      <a:pt x="104" y="381"/>
                    </a:lnTo>
                    <a:lnTo>
                      <a:pt x="89" y="432"/>
                    </a:lnTo>
                    <a:lnTo>
                      <a:pt x="140" y="445"/>
                    </a:lnTo>
                    <a:lnTo>
                      <a:pt x="147" y="482"/>
                    </a:lnTo>
                    <a:lnTo>
                      <a:pt x="184" y="498"/>
                    </a:lnTo>
                    <a:lnTo>
                      <a:pt x="233" y="492"/>
                    </a:lnTo>
                    <a:lnTo>
                      <a:pt x="282" y="441"/>
                    </a:lnTo>
                    <a:lnTo>
                      <a:pt x="298" y="388"/>
                    </a:lnTo>
                    <a:lnTo>
                      <a:pt x="336" y="381"/>
                    </a:lnTo>
                    <a:lnTo>
                      <a:pt x="378" y="346"/>
                    </a:lnTo>
                    <a:lnTo>
                      <a:pt x="440" y="339"/>
                    </a:lnTo>
                    <a:lnTo>
                      <a:pt x="487" y="381"/>
                    </a:lnTo>
                    <a:lnTo>
                      <a:pt x="523" y="381"/>
                    </a:lnTo>
                    <a:lnTo>
                      <a:pt x="534" y="413"/>
                    </a:lnTo>
                    <a:lnTo>
                      <a:pt x="576" y="415"/>
                    </a:lnTo>
                    <a:lnTo>
                      <a:pt x="607" y="448"/>
                    </a:lnTo>
                    <a:lnTo>
                      <a:pt x="685" y="422"/>
                    </a:lnTo>
                    <a:lnTo>
                      <a:pt x="705" y="372"/>
                    </a:lnTo>
                    <a:lnTo>
                      <a:pt x="736" y="415"/>
                    </a:lnTo>
                    <a:lnTo>
                      <a:pt x="770" y="390"/>
                    </a:lnTo>
                    <a:lnTo>
                      <a:pt x="805" y="415"/>
                    </a:lnTo>
                    <a:lnTo>
                      <a:pt x="805" y="445"/>
                    </a:lnTo>
                    <a:lnTo>
                      <a:pt x="839" y="450"/>
                    </a:lnTo>
                    <a:lnTo>
                      <a:pt x="861" y="482"/>
                    </a:lnTo>
                    <a:lnTo>
                      <a:pt x="916" y="448"/>
                    </a:lnTo>
                    <a:lnTo>
                      <a:pt x="983" y="457"/>
                    </a:lnTo>
                    <a:lnTo>
                      <a:pt x="1005" y="381"/>
                    </a:lnTo>
                    <a:lnTo>
                      <a:pt x="1057" y="399"/>
                    </a:lnTo>
                    <a:lnTo>
                      <a:pt x="1128" y="351"/>
                    </a:lnTo>
                    <a:lnTo>
                      <a:pt x="1219" y="381"/>
                    </a:lnTo>
                    <a:lnTo>
                      <a:pt x="1261" y="215"/>
                    </a:lnTo>
                    <a:lnTo>
                      <a:pt x="1272" y="83"/>
                    </a:lnTo>
                    <a:lnTo>
                      <a:pt x="12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4" name="Freeform 401">
                <a:extLst>
                  <a:ext uri="{FF2B5EF4-FFF2-40B4-BE49-F238E27FC236}">
                    <a16:creationId xmlns="" xmlns:a16="http://schemas.microsoft.com/office/drawing/2014/main" id="{FA028780-11ED-4DE1-8E52-9A828DA6A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2610"/>
                <a:ext cx="2231" cy="2116"/>
              </a:xfrm>
              <a:custGeom>
                <a:avLst/>
                <a:gdLst>
                  <a:gd name="T0" fmla="*/ 428 w 1003"/>
                  <a:gd name="T1" fmla="*/ 856 h 918"/>
                  <a:gd name="T2" fmla="*/ 493 w 1003"/>
                  <a:gd name="T3" fmla="*/ 844 h 918"/>
                  <a:gd name="T4" fmla="*/ 555 w 1003"/>
                  <a:gd name="T5" fmla="*/ 877 h 918"/>
                  <a:gd name="T6" fmla="*/ 602 w 1003"/>
                  <a:gd name="T7" fmla="*/ 856 h 918"/>
                  <a:gd name="T8" fmla="*/ 649 w 1003"/>
                  <a:gd name="T9" fmla="*/ 861 h 918"/>
                  <a:gd name="T10" fmla="*/ 689 w 1003"/>
                  <a:gd name="T11" fmla="*/ 839 h 918"/>
                  <a:gd name="T12" fmla="*/ 690 w 1003"/>
                  <a:gd name="T13" fmla="*/ 882 h 918"/>
                  <a:gd name="T14" fmla="*/ 725 w 1003"/>
                  <a:gd name="T15" fmla="*/ 910 h 918"/>
                  <a:gd name="T16" fmla="*/ 738 w 1003"/>
                  <a:gd name="T17" fmla="*/ 886 h 918"/>
                  <a:gd name="T18" fmla="*/ 723 w 1003"/>
                  <a:gd name="T19" fmla="*/ 835 h 918"/>
                  <a:gd name="T20" fmla="*/ 748 w 1003"/>
                  <a:gd name="T21" fmla="*/ 803 h 918"/>
                  <a:gd name="T22" fmla="*/ 751 w 1003"/>
                  <a:gd name="T23" fmla="*/ 774 h 918"/>
                  <a:gd name="T24" fmla="*/ 785 w 1003"/>
                  <a:gd name="T25" fmla="*/ 740 h 918"/>
                  <a:gd name="T26" fmla="*/ 816 w 1003"/>
                  <a:gd name="T27" fmla="*/ 709 h 918"/>
                  <a:gd name="T28" fmla="*/ 861 w 1003"/>
                  <a:gd name="T29" fmla="*/ 686 h 918"/>
                  <a:gd name="T30" fmla="*/ 884 w 1003"/>
                  <a:gd name="T31" fmla="*/ 634 h 918"/>
                  <a:gd name="T32" fmla="*/ 932 w 1003"/>
                  <a:gd name="T33" fmla="*/ 597 h 918"/>
                  <a:gd name="T34" fmla="*/ 943 w 1003"/>
                  <a:gd name="T35" fmla="*/ 541 h 918"/>
                  <a:gd name="T36" fmla="*/ 958 w 1003"/>
                  <a:gd name="T37" fmla="*/ 492 h 918"/>
                  <a:gd name="T38" fmla="*/ 973 w 1003"/>
                  <a:gd name="T39" fmla="*/ 442 h 918"/>
                  <a:gd name="T40" fmla="*/ 956 w 1003"/>
                  <a:gd name="T41" fmla="*/ 396 h 918"/>
                  <a:gd name="T42" fmla="*/ 958 w 1003"/>
                  <a:gd name="T43" fmla="*/ 360 h 918"/>
                  <a:gd name="T44" fmla="*/ 959 w 1003"/>
                  <a:gd name="T45" fmla="*/ 311 h 918"/>
                  <a:gd name="T46" fmla="*/ 986 w 1003"/>
                  <a:gd name="T47" fmla="*/ 254 h 918"/>
                  <a:gd name="T48" fmla="*/ 1003 w 1003"/>
                  <a:gd name="T49" fmla="*/ 182 h 918"/>
                  <a:gd name="T50" fmla="*/ 401 w 1003"/>
                  <a:gd name="T51" fmla="*/ 170 h 918"/>
                  <a:gd name="T52" fmla="*/ 336 w 1003"/>
                  <a:gd name="T53" fmla="*/ 104 h 918"/>
                  <a:gd name="T54" fmla="*/ 307 w 1003"/>
                  <a:gd name="T55" fmla="*/ 42 h 918"/>
                  <a:gd name="T56" fmla="*/ 282 w 1003"/>
                  <a:gd name="T57" fmla="*/ 0 h 918"/>
                  <a:gd name="T58" fmla="*/ 284 w 1003"/>
                  <a:gd name="T59" fmla="*/ 46 h 918"/>
                  <a:gd name="T60" fmla="*/ 264 w 1003"/>
                  <a:gd name="T61" fmla="*/ 88 h 918"/>
                  <a:gd name="T62" fmla="*/ 0 w 1003"/>
                  <a:gd name="T63" fmla="*/ 124 h 918"/>
                  <a:gd name="T64" fmla="*/ 0 w 1003"/>
                  <a:gd name="T65" fmla="*/ 211 h 918"/>
                  <a:gd name="T66" fmla="*/ 30 w 1003"/>
                  <a:gd name="T67" fmla="*/ 261 h 918"/>
                  <a:gd name="T68" fmla="*/ 87 w 1003"/>
                  <a:gd name="T69" fmla="*/ 276 h 918"/>
                  <a:gd name="T70" fmla="*/ 139 w 1003"/>
                  <a:gd name="T71" fmla="*/ 319 h 918"/>
                  <a:gd name="T72" fmla="*/ 150 w 1003"/>
                  <a:gd name="T73" fmla="*/ 400 h 918"/>
                  <a:gd name="T74" fmla="*/ 139 w 1003"/>
                  <a:gd name="T75" fmla="*/ 439 h 918"/>
                  <a:gd name="T76" fmla="*/ 114 w 1003"/>
                  <a:gd name="T77" fmla="*/ 486 h 918"/>
                  <a:gd name="T78" fmla="*/ 102 w 1003"/>
                  <a:gd name="T79" fmla="*/ 568 h 918"/>
                  <a:gd name="T80" fmla="*/ 82 w 1003"/>
                  <a:gd name="T81" fmla="*/ 651 h 918"/>
                  <a:gd name="T82" fmla="*/ 147 w 1003"/>
                  <a:gd name="T83" fmla="*/ 747 h 918"/>
                  <a:gd name="T84" fmla="*/ 230 w 1003"/>
                  <a:gd name="T85" fmla="*/ 740 h 918"/>
                  <a:gd name="T86" fmla="*/ 278 w 1003"/>
                  <a:gd name="T87" fmla="*/ 771 h 918"/>
                  <a:gd name="T88" fmla="*/ 315 w 1003"/>
                  <a:gd name="T89" fmla="*/ 864 h 918"/>
                  <a:gd name="T90" fmla="*/ 384 w 1003"/>
                  <a:gd name="T91" fmla="*/ 890 h 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03" h="918">
                    <a:moveTo>
                      <a:pt x="417" y="845"/>
                    </a:moveTo>
                    <a:cubicBezTo>
                      <a:pt x="428" y="856"/>
                      <a:pt x="428" y="856"/>
                      <a:pt x="428" y="856"/>
                    </a:cubicBezTo>
                    <a:cubicBezTo>
                      <a:pt x="461" y="839"/>
                      <a:pt x="461" y="839"/>
                      <a:pt x="461" y="839"/>
                    </a:cubicBezTo>
                    <a:cubicBezTo>
                      <a:pt x="493" y="844"/>
                      <a:pt x="493" y="844"/>
                      <a:pt x="493" y="844"/>
                    </a:cubicBezTo>
                    <a:cubicBezTo>
                      <a:pt x="509" y="861"/>
                      <a:pt x="509" y="861"/>
                      <a:pt x="509" y="861"/>
                    </a:cubicBezTo>
                    <a:cubicBezTo>
                      <a:pt x="555" y="877"/>
                      <a:pt x="555" y="877"/>
                      <a:pt x="555" y="877"/>
                    </a:cubicBezTo>
                    <a:cubicBezTo>
                      <a:pt x="574" y="876"/>
                      <a:pt x="574" y="876"/>
                      <a:pt x="574" y="876"/>
                    </a:cubicBezTo>
                    <a:cubicBezTo>
                      <a:pt x="602" y="856"/>
                      <a:pt x="602" y="856"/>
                      <a:pt x="602" y="856"/>
                    </a:cubicBezTo>
                    <a:cubicBezTo>
                      <a:pt x="626" y="864"/>
                      <a:pt x="626" y="864"/>
                      <a:pt x="626" y="864"/>
                    </a:cubicBezTo>
                    <a:cubicBezTo>
                      <a:pt x="649" y="861"/>
                      <a:pt x="649" y="861"/>
                      <a:pt x="649" y="861"/>
                    </a:cubicBezTo>
                    <a:cubicBezTo>
                      <a:pt x="673" y="835"/>
                      <a:pt x="673" y="835"/>
                      <a:pt x="673" y="835"/>
                    </a:cubicBezTo>
                    <a:cubicBezTo>
                      <a:pt x="689" y="839"/>
                      <a:pt x="689" y="839"/>
                      <a:pt x="689" y="839"/>
                    </a:cubicBezTo>
                    <a:cubicBezTo>
                      <a:pt x="693" y="849"/>
                      <a:pt x="693" y="849"/>
                      <a:pt x="693" y="849"/>
                    </a:cubicBezTo>
                    <a:cubicBezTo>
                      <a:pt x="690" y="882"/>
                      <a:pt x="690" y="882"/>
                      <a:pt x="690" y="882"/>
                    </a:cubicBezTo>
                    <a:cubicBezTo>
                      <a:pt x="705" y="899"/>
                      <a:pt x="705" y="899"/>
                      <a:pt x="705" y="899"/>
                    </a:cubicBezTo>
                    <a:cubicBezTo>
                      <a:pt x="725" y="910"/>
                      <a:pt x="725" y="910"/>
                      <a:pt x="725" y="910"/>
                    </a:cubicBezTo>
                    <a:cubicBezTo>
                      <a:pt x="738" y="900"/>
                      <a:pt x="738" y="900"/>
                      <a:pt x="738" y="900"/>
                    </a:cubicBezTo>
                    <a:cubicBezTo>
                      <a:pt x="738" y="886"/>
                      <a:pt x="738" y="886"/>
                      <a:pt x="738" y="886"/>
                    </a:cubicBezTo>
                    <a:cubicBezTo>
                      <a:pt x="727" y="876"/>
                      <a:pt x="727" y="876"/>
                      <a:pt x="727" y="876"/>
                    </a:cubicBezTo>
                    <a:cubicBezTo>
                      <a:pt x="723" y="835"/>
                      <a:pt x="723" y="835"/>
                      <a:pt x="723" y="835"/>
                    </a:cubicBezTo>
                    <a:cubicBezTo>
                      <a:pt x="726" y="814"/>
                      <a:pt x="726" y="814"/>
                      <a:pt x="726" y="814"/>
                    </a:cubicBezTo>
                    <a:cubicBezTo>
                      <a:pt x="748" y="803"/>
                      <a:pt x="748" y="803"/>
                      <a:pt x="748" y="803"/>
                    </a:cubicBezTo>
                    <a:cubicBezTo>
                      <a:pt x="747" y="793"/>
                      <a:pt x="747" y="793"/>
                      <a:pt x="747" y="793"/>
                    </a:cubicBezTo>
                    <a:cubicBezTo>
                      <a:pt x="751" y="774"/>
                      <a:pt x="751" y="774"/>
                      <a:pt x="751" y="774"/>
                    </a:cubicBezTo>
                    <a:cubicBezTo>
                      <a:pt x="784" y="765"/>
                      <a:pt x="784" y="765"/>
                      <a:pt x="784" y="765"/>
                    </a:cubicBezTo>
                    <a:cubicBezTo>
                      <a:pt x="785" y="740"/>
                      <a:pt x="785" y="740"/>
                      <a:pt x="785" y="740"/>
                    </a:cubicBezTo>
                    <a:cubicBezTo>
                      <a:pt x="797" y="728"/>
                      <a:pt x="797" y="728"/>
                      <a:pt x="797" y="728"/>
                    </a:cubicBezTo>
                    <a:cubicBezTo>
                      <a:pt x="816" y="709"/>
                      <a:pt x="816" y="709"/>
                      <a:pt x="816" y="709"/>
                    </a:cubicBezTo>
                    <a:cubicBezTo>
                      <a:pt x="853" y="703"/>
                      <a:pt x="853" y="703"/>
                      <a:pt x="853" y="703"/>
                    </a:cubicBezTo>
                    <a:cubicBezTo>
                      <a:pt x="861" y="686"/>
                      <a:pt x="861" y="686"/>
                      <a:pt x="861" y="686"/>
                    </a:cubicBezTo>
                    <a:cubicBezTo>
                      <a:pt x="864" y="653"/>
                      <a:pt x="864" y="653"/>
                      <a:pt x="864" y="653"/>
                    </a:cubicBezTo>
                    <a:cubicBezTo>
                      <a:pt x="884" y="634"/>
                      <a:pt x="884" y="634"/>
                      <a:pt x="884" y="634"/>
                    </a:cubicBezTo>
                    <a:cubicBezTo>
                      <a:pt x="902" y="640"/>
                      <a:pt x="902" y="640"/>
                      <a:pt x="902" y="640"/>
                    </a:cubicBezTo>
                    <a:cubicBezTo>
                      <a:pt x="932" y="597"/>
                      <a:pt x="932" y="597"/>
                      <a:pt x="932" y="597"/>
                    </a:cubicBezTo>
                    <a:cubicBezTo>
                      <a:pt x="927" y="566"/>
                      <a:pt x="927" y="566"/>
                      <a:pt x="927" y="566"/>
                    </a:cubicBezTo>
                    <a:cubicBezTo>
                      <a:pt x="943" y="541"/>
                      <a:pt x="943" y="541"/>
                      <a:pt x="943" y="541"/>
                    </a:cubicBezTo>
                    <a:cubicBezTo>
                      <a:pt x="942" y="511"/>
                      <a:pt x="942" y="511"/>
                      <a:pt x="942" y="511"/>
                    </a:cubicBezTo>
                    <a:cubicBezTo>
                      <a:pt x="958" y="492"/>
                      <a:pt x="958" y="492"/>
                      <a:pt x="958" y="492"/>
                    </a:cubicBezTo>
                    <a:cubicBezTo>
                      <a:pt x="956" y="473"/>
                      <a:pt x="956" y="473"/>
                      <a:pt x="956" y="473"/>
                    </a:cubicBezTo>
                    <a:cubicBezTo>
                      <a:pt x="973" y="442"/>
                      <a:pt x="973" y="442"/>
                      <a:pt x="973" y="442"/>
                    </a:cubicBezTo>
                    <a:cubicBezTo>
                      <a:pt x="964" y="417"/>
                      <a:pt x="964" y="417"/>
                      <a:pt x="964" y="417"/>
                    </a:cubicBezTo>
                    <a:cubicBezTo>
                      <a:pt x="956" y="396"/>
                      <a:pt x="956" y="396"/>
                      <a:pt x="956" y="396"/>
                    </a:cubicBezTo>
                    <a:cubicBezTo>
                      <a:pt x="960" y="379"/>
                      <a:pt x="960" y="379"/>
                      <a:pt x="960" y="379"/>
                    </a:cubicBezTo>
                    <a:cubicBezTo>
                      <a:pt x="958" y="360"/>
                      <a:pt x="958" y="360"/>
                      <a:pt x="958" y="360"/>
                    </a:cubicBezTo>
                    <a:cubicBezTo>
                      <a:pt x="949" y="340"/>
                      <a:pt x="949" y="340"/>
                      <a:pt x="949" y="340"/>
                    </a:cubicBezTo>
                    <a:cubicBezTo>
                      <a:pt x="959" y="311"/>
                      <a:pt x="959" y="311"/>
                      <a:pt x="959" y="311"/>
                    </a:cubicBezTo>
                    <a:cubicBezTo>
                      <a:pt x="962" y="285"/>
                      <a:pt x="962" y="285"/>
                      <a:pt x="962" y="285"/>
                    </a:cubicBezTo>
                    <a:cubicBezTo>
                      <a:pt x="986" y="254"/>
                      <a:pt x="986" y="254"/>
                      <a:pt x="986" y="254"/>
                    </a:cubicBezTo>
                    <a:cubicBezTo>
                      <a:pt x="998" y="208"/>
                      <a:pt x="998" y="208"/>
                      <a:pt x="998" y="208"/>
                    </a:cubicBezTo>
                    <a:cubicBezTo>
                      <a:pt x="1003" y="182"/>
                      <a:pt x="1003" y="182"/>
                      <a:pt x="1003" y="182"/>
                    </a:cubicBezTo>
                    <a:cubicBezTo>
                      <a:pt x="440" y="181"/>
                      <a:pt x="440" y="181"/>
                      <a:pt x="440" y="181"/>
                    </a:cubicBezTo>
                    <a:cubicBezTo>
                      <a:pt x="401" y="170"/>
                      <a:pt x="401" y="170"/>
                      <a:pt x="401" y="170"/>
                    </a:cubicBezTo>
                    <a:cubicBezTo>
                      <a:pt x="363" y="147"/>
                      <a:pt x="363" y="147"/>
                      <a:pt x="363" y="147"/>
                    </a:cubicBezTo>
                    <a:cubicBezTo>
                      <a:pt x="336" y="104"/>
                      <a:pt x="336" y="104"/>
                      <a:pt x="336" y="104"/>
                    </a:cubicBezTo>
                    <a:cubicBezTo>
                      <a:pt x="318" y="58"/>
                      <a:pt x="318" y="58"/>
                      <a:pt x="318" y="58"/>
                    </a:cubicBezTo>
                    <a:cubicBezTo>
                      <a:pt x="318" y="58"/>
                      <a:pt x="308" y="46"/>
                      <a:pt x="307" y="42"/>
                    </a:cubicBezTo>
                    <a:cubicBezTo>
                      <a:pt x="305" y="38"/>
                      <a:pt x="301" y="14"/>
                      <a:pt x="301" y="14"/>
                    </a:cubicBezTo>
                    <a:cubicBezTo>
                      <a:pt x="282" y="0"/>
                      <a:pt x="282" y="0"/>
                      <a:pt x="282" y="0"/>
                    </a:cubicBezTo>
                    <a:cubicBezTo>
                      <a:pt x="277" y="16"/>
                      <a:pt x="277" y="16"/>
                      <a:pt x="277" y="16"/>
                    </a:cubicBezTo>
                    <a:cubicBezTo>
                      <a:pt x="284" y="46"/>
                      <a:pt x="284" y="46"/>
                      <a:pt x="284" y="46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64" y="88"/>
                      <a:pt x="264" y="88"/>
                      <a:pt x="264" y="88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4" y="253"/>
                      <a:pt x="4" y="253"/>
                      <a:pt x="4" y="253"/>
                    </a:cubicBezTo>
                    <a:cubicBezTo>
                      <a:pt x="30" y="261"/>
                      <a:pt x="30" y="261"/>
                      <a:pt x="30" y="261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87" y="276"/>
                      <a:pt x="87" y="276"/>
                      <a:pt x="87" y="276"/>
                    </a:cubicBezTo>
                    <a:cubicBezTo>
                      <a:pt x="130" y="285"/>
                      <a:pt x="130" y="285"/>
                      <a:pt x="130" y="285"/>
                    </a:cubicBezTo>
                    <a:cubicBezTo>
                      <a:pt x="139" y="319"/>
                      <a:pt x="139" y="319"/>
                      <a:pt x="139" y="319"/>
                    </a:cubicBezTo>
                    <a:cubicBezTo>
                      <a:pt x="123" y="344"/>
                      <a:pt x="123" y="344"/>
                      <a:pt x="123" y="344"/>
                    </a:cubicBezTo>
                    <a:cubicBezTo>
                      <a:pt x="150" y="400"/>
                      <a:pt x="150" y="400"/>
                      <a:pt x="150" y="400"/>
                    </a:cubicBezTo>
                    <a:cubicBezTo>
                      <a:pt x="133" y="414"/>
                      <a:pt x="133" y="414"/>
                      <a:pt x="133" y="414"/>
                    </a:cubicBezTo>
                    <a:cubicBezTo>
                      <a:pt x="139" y="439"/>
                      <a:pt x="139" y="439"/>
                      <a:pt x="139" y="439"/>
                    </a:cubicBezTo>
                    <a:cubicBezTo>
                      <a:pt x="108" y="449"/>
                      <a:pt x="108" y="449"/>
                      <a:pt x="108" y="449"/>
                    </a:cubicBezTo>
                    <a:cubicBezTo>
                      <a:pt x="114" y="486"/>
                      <a:pt x="114" y="486"/>
                      <a:pt x="114" y="486"/>
                    </a:cubicBezTo>
                    <a:cubicBezTo>
                      <a:pt x="90" y="519"/>
                      <a:pt x="90" y="519"/>
                      <a:pt x="90" y="519"/>
                    </a:cubicBezTo>
                    <a:cubicBezTo>
                      <a:pt x="102" y="568"/>
                      <a:pt x="102" y="568"/>
                      <a:pt x="102" y="568"/>
                    </a:cubicBezTo>
                    <a:cubicBezTo>
                      <a:pt x="102" y="647"/>
                      <a:pt x="102" y="647"/>
                      <a:pt x="102" y="647"/>
                    </a:cubicBezTo>
                    <a:cubicBezTo>
                      <a:pt x="82" y="651"/>
                      <a:pt x="82" y="651"/>
                      <a:pt x="82" y="651"/>
                    </a:cubicBezTo>
                    <a:cubicBezTo>
                      <a:pt x="120" y="736"/>
                      <a:pt x="120" y="736"/>
                      <a:pt x="120" y="736"/>
                    </a:cubicBezTo>
                    <a:cubicBezTo>
                      <a:pt x="147" y="747"/>
                      <a:pt x="147" y="747"/>
                      <a:pt x="147" y="747"/>
                    </a:cubicBezTo>
                    <a:cubicBezTo>
                      <a:pt x="194" y="752"/>
                      <a:pt x="194" y="752"/>
                      <a:pt x="194" y="752"/>
                    </a:cubicBezTo>
                    <a:cubicBezTo>
                      <a:pt x="230" y="740"/>
                      <a:pt x="230" y="740"/>
                      <a:pt x="230" y="740"/>
                    </a:cubicBezTo>
                    <a:cubicBezTo>
                      <a:pt x="283" y="752"/>
                      <a:pt x="283" y="752"/>
                      <a:pt x="283" y="752"/>
                    </a:cubicBezTo>
                    <a:cubicBezTo>
                      <a:pt x="278" y="771"/>
                      <a:pt x="278" y="771"/>
                      <a:pt x="278" y="771"/>
                    </a:cubicBezTo>
                    <a:cubicBezTo>
                      <a:pt x="290" y="858"/>
                      <a:pt x="290" y="858"/>
                      <a:pt x="290" y="858"/>
                    </a:cubicBezTo>
                    <a:cubicBezTo>
                      <a:pt x="315" y="864"/>
                      <a:pt x="315" y="864"/>
                      <a:pt x="315" y="864"/>
                    </a:cubicBezTo>
                    <a:cubicBezTo>
                      <a:pt x="353" y="918"/>
                      <a:pt x="353" y="918"/>
                      <a:pt x="353" y="918"/>
                    </a:cubicBezTo>
                    <a:cubicBezTo>
                      <a:pt x="384" y="890"/>
                      <a:pt x="384" y="890"/>
                      <a:pt x="384" y="890"/>
                    </a:cubicBezTo>
                    <a:lnTo>
                      <a:pt x="417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5" name="Freeform 402">
                <a:extLst>
                  <a:ext uri="{FF2B5EF4-FFF2-40B4-BE49-F238E27FC236}">
                    <a16:creationId xmlns="" xmlns:a16="http://schemas.microsoft.com/office/drawing/2014/main" id="{BE22714C-5ECA-4B48-A970-013478885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640"/>
                <a:ext cx="1068" cy="1166"/>
              </a:xfrm>
              <a:custGeom>
                <a:avLst/>
                <a:gdLst>
                  <a:gd name="T0" fmla="*/ 974 w 1068"/>
                  <a:gd name="T1" fmla="*/ 1005 h 1166"/>
                  <a:gd name="T2" fmla="*/ 1043 w 1068"/>
                  <a:gd name="T3" fmla="*/ 982 h 1166"/>
                  <a:gd name="T4" fmla="*/ 1030 w 1068"/>
                  <a:gd name="T5" fmla="*/ 924 h 1166"/>
                  <a:gd name="T6" fmla="*/ 1068 w 1068"/>
                  <a:gd name="T7" fmla="*/ 892 h 1166"/>
                  <a:gd name="T8" fmla="*/ 1008 w 1068"/>
                  <a:gd name="T9" fmla="*/ 763 h 1166"/>
                  <a:gd name="T10" fmla="*/ 1043 w 1068"/>
                  <a:gd name="T11" fmla="*/ 705 h 1166"/>
                  <a:gd name="T12" fmla="*/ 1023 w 1068"/>
                  <a:gd name="T13" fmla="*/ 627 h 1166"/>
                  <a:gd name="T14" fmla="*/ 928 w 1068"/>
                  <a:gd name="T15" fmla="*/ 606 h 1166"/>
                  <a:gd name="T16" fmla="*/ 830 w 1068"/>
                  <a:gd name="T17" fmla="*/ 622 h 1166"/>
                  <a:gd name="T18" fmla="*/ 801 w 1068"/>
                  <a:gd name="T19" fmla="*/ 572 h 1166"/>
                  <a:gd name="T20" fmla="*/ 743 w 1068"/>
                  <a:gd name="T21" fmla="*/ 553 h 1166"/>
                  <a:gd name="T22" fmla="*/ 734 w 1068"/>
                  <a:gd name="T23" fmla="*/ 456 h 1166"/>
                  <a:gd name="T24" fmla="*/ 768 w 1068"/>
                  <a:gd name="T25" fmla="*/ 329 h 1166"/>
                  <a:gd name="T26" fmla="*/ 734 w 1068"/>
                  <a:gd name="T27" fmla="*/ 256 h 1166"/>
                  <a:gd name="T28" fmla="*/ 759 w 1068"/>
                  <a:gd name="T29" fmla="*/ 193 h 1166"/>
                  <a:gd name="T30" fmla="*/ 703 w 1068"/>
                  <a:gd name="T31" fmla="*/ 143 h 1166"/>
                  <a:gd name="T32" fmla="*/ 618 w 1068"/>
                  <a:gd name="T33" fmla="*/ 143 h 1166"/>
                  <a:gd name="T34" fmla="*/ 523 w 1068"/>
                  <a:gd name="T35" fmla="*/ 90 h 1166"/>
                  <a:gd name="T36" fmla="*/ 472 w 1068"/>
                  <a:gd name="T37" fmla="*/ 0 h 1166"/>
                  <a:gd name="T38" fmla="*/ 369 w 1068"/>
                  <a:gd name="T39" fmla="*/ 0 h 1166"/>
                  <a:gd name="T40" fmla="*/ 307 w 1068"/>
                  <a:gd name="T41" fmla="*/ 41 h 1166"/>
                  <a:gd name="T42" fmla="*/ 260 w 1068"/>
                  <a:gd name="T43" fmla="*/ 101 h 1166"/>
                  <a:gd name="T44" fmla="*/ 260 w 1068"/>
                  <a:gd name="T45" fmla="*/ 161 h 1166"/>
                  <a:gd name="T46" fmla="*/ 240 w 1068"/>
                  <a:gd name="T47" fmla="*/ 198 h 1166"/>
                  <a:gd name="T48" fmla="*/ 180 w 1068"/>
                  <a:gd name="T49" fmla="*/ 207 h 1166"/>
                  <a:gd name="T50" fmla="*/ 113 w 1068"/>
                  <a:gd name="T51" fmla="*/ 249 h 1166"/>
                  <a:gd name="T52" fmla="*/ 120 w 1068"/>
                  <a:gd name="T53" fmla="*/ 339 h 1166"/>
                  <a:gd name="T54" fmla="*/ 85 w 1068"/>
                  <a:gd name="T55" fmla="*/ 373 h 1166"/>
                  <a:gd name="T56" fmla="*/ 49 w 1068"/>
                  <a:gd name="T57" fmla="*/ 373 h 1166"/>
                  <a:gd name="T58" fmla="*/ 0 w 1068"/>
                  <a:gd name="T59" fmla="*/ 442 h 1166"/>
                  <a:gd name="T60" fmla="*/ 4 w 1068"/>
                  <a:gd name="T61" fmla="*/ 442 h 1166"/>
                  <a:gd name="T62" fmla="*/ 0 w 1068"/>
                  <a:gd name="T63" fmla="*/ 606 h 1166"/>
                  <a:gd name="T64" fmla="*/ 69 w 1068"/>
                  <a:gd name="T65" fmla="*/ 774 h 1166"/>
                  <a:gd name="T66" fmla="*/ 142 w 1068"/>
                  <a:gd name="T67" fmla="*/ 814 h 1166"/>
                  <a:gd name="T68" fmla="*/ 207 w 1068"/>
                  <a:gd name="T69" fmla="*/ 883 h 1166"/>
                  <a:gd name="T70" fmla="*/ 340 w 1068"/>
                  <a:gd name="T71" fmla="*/ 885 h 1166"/>
                  <a:gd name="T72" fmla="*/ 394 w 1068"/>
                  <a:gd name="T73" fmla="*/ 931 h 1166"/>
                  <a:gd name="T74" fmla="*/ 461 w 1068"/>
                  <a:gd name="T75" fmla="*/ 924 h 1166"/>
                  <a:gd name="T76" fmla="*/ 534 w 1068"/>
                  <a:gd name="T77" fmla="*/ 1007 h 1166"/>
                  <a:gd name="T78" fmla="*/ 607 w 1068"/>
                  <a:gd name="T79" fmla="*/ 1035 h 1166"/>
                  <a:gd name="T80" fmla="*/ 661 w 1068"/>
                  <a:gd name="T81" fmla="*/ 1095 h 1166"/>
                  <a:gd name="T82" fmla="*/ 821 w 1068"/>
                  <a:gd name="T83" fmla="*/ 1097 h 1166"/>
                  <a:gd name="T84" fmla="*/ 934 w 1068"/>
                  <a:gd name="T85" fmla="*/ 1166 h 1166"/>
                  <a:gd name="T86" fmla="*/ 988 w 1068"/>
                  <a:gd name="T87" fmla="*/ 1090 h 1166"/>
                  <a:gd name="T88" fmla="*/ 974 w 1068"/>
                  <a:gd name="T89" fmla="*/ 1005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68" h="1166">
                    <a:moveTo>
                      <a:pt x="974" y="1005"/>
                    </a:moveTo>
                    <a:lnTo>
                      <a:pt x="1043" y="982"/>
                    </a:lnTo>
                    <a:lnTo>
                      <a:pt x="1030" y="924"/>
                    </a:lnTo>
                    <a:lnTo>
                      <a:pt x="1068" y="892"/>
                    </a:lnTo>
                    <a:lnTo>
                      <a:pt x="1008" y="763"/>
                    </a:lnTo>
                    <a:lnTo>
                      <a:pt x="1043" y="705"/>
                    </a:lnTo>
                    <a:lnTo>
                      <a:pt x="1023" y="627"/>
                    </a:lnTo>
                    <a:lnTo>
                      <a:pt x="928" y="606"/>
                    </a:lnTo>
                    <a:lnTo>
                      <a:pt x="830" y="622"/>
                    </a:lnTo>
                    <a:lnTo>
                      <a:pt x="801" y="572"/>
                    </a:lnTo>
                    <a:lnTo>
                      <a:pt x="743" y="553"/>
                    </a:lnTo>
                    <a:lnTo>
                      <a:pt x="734" y="456"/>
                    </a:lnTo>
                    <a:lnTo>
                      <a:pt x="768" y="329"/>
                    </a:lnTo>
                    <a:lnTo>
                      <a:pt x="734" y="256"/>
                    </a:lnTo>
                    <a:lnTo>
                      <a:pt x="759" y="193"/>
                    </a:lnTo>
                    <a:lnTo>
                      <a:pt x="703" y="143"/>
                    </a:lnTo>
                    <a:lnTo>
                      <a:pt x="618" y="143"/>
                    </a:lnTo>
                    <a:lnTo>
                      <a:pt x="523" y="90"/>
                    </a:lnTo>
                    <a:lnTo>
                      <a:pt x="472" y="0"/>
                    </a:lnTo>
                    <a:lnTo>
                      <a:pt x="369" y="0"/>
                    </a:lnTo>
                    <a:lnTo>
                      <a:pt x="307" y="41"/>
                    </a:lnTo>
                    <a:lnTo>
                      <a:pt x="260" y="101"/>
                    </a:lnTo>
                    <a:lnTo>
                      <a:pt x="260" y="161"/>
                    </a:lnTo>
                    <a:lnTo>
                      <a:pt x="240" y="198"/>
                    </a:lnTo>
                    <a:lnTo>
                      <a:pt x="180" y="207"/>
                    </a:lnTo>
                    <a:lnTo>
                      <a:pt x="113" y="249"/>
                    </a:lnTo>
                    <a:lnTo>
                      <a:pt x="120" y="339"/>
                    </a:lnTo>
                    <a:lnTo>
                      <a:pt x="85" y="373"/>
                    </a:lnTo>
                    <a:lnTo>
                      <a:pt x="49" y="373"/>
                    </a:lnTo>
                    <a:lnTo>
                      <a:pt x="0" y="442"/>
                    </a:lnTo>
                    <a:lnTo>
                      <a:pt x="4" y="442"/>
                    </a:lnTo>
                    <a:lnTo>
                      <a:pt x="0" y="606"/>
                    </a:lnTo>
                    <a:lnTo>
                      <a:pt x="69" y="774"/>
                    </a:lnTo>
                    <a:lnTo>
                      <a:pt x="142" y="814"/>
                    </a:lnTo>
                    <a:lnTo>
                      <a:pt x="207" y="883"/>
                    </a:lnTo>
                    <a:lnTo>
                      <a:pt x="340" y="885"/>
                    </a:lnTo>
                    <a:lnTo>
                      <a:pt x="394" y="931"/>
                    </a:lnTo>
                    <a:lnTo>
                      <a:pt x="461" y="924"/>
                    </a:lnTo>
                    <a:lnTo>
                      <a:pt x="534" y="1007"/>
                    </a:lnTo>
                    <a:lnTo>
                      <a:pt x="607" y="1035"/>
                    </a:lnTo>
                    <a:lnTo>
                      <a:pt x="661" y="1095"/>
                    </a:lnTo>
                    <a:lnTo>
                      <a:pt x="821" y="1097"/>
                    </a:lnTo>
                    <a:lnTo>
                      <a:pt x="934" y="1166"/>
                    </a:lnTo>
                    <a:lnTo>
                      <a:pt x="988" y="1090"/>
                    </a:lnTo>
                    <a:lnTo>
                      <a:pt x="974" y="10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6" name="Freeform 403">
                <a:extLst>
                  <a:ext uri="{FF2B5EF4-FFF2-40B4-BE49-F238E27FC236}">
                    <a16:creationId xmlns="" xmlns:a16="http://schemas.microsoft.com/office/drawing/2014/main" id="{39EF1220-9F90-43D6-8DB9-C6F301B44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1" y="6688"/>
                <a:ext cx="1500" cy="1559"/>
              </a:xfrm>
              <a:custGeom>
                <a:avLst/>
                <a:gdLst>
                  <a:gd name="T0" fmla="*/ 1386 w 1500"/>
                  <a:gd name="T1" fmla="*/ 496 h 1559"/>
                  <a:gd name="T2" fmla="*/ 1500 w 1500"/>
                  <a:gd name="T3" fmla="*/ 342 h 1559"/>
                  <a:gd name="T4" fmla="*/ 1466 w 1500"/>
                  <a:gd name="T5" fmla="*/ 284 h 1559"/>
                  <a:gd name="T6" fmla="*/ 1384 w 1500"/>
                  <a:gd name="T7" fmla="*/ 314 h 1559"/>
                  <a:gd name="T8" fmla="*/ 1308 w 1500"/>
                  <a:gd name="T9" fmla="*/ 275 h 1559"/>
                  <a:gd name="T10" fmla="*/ 1228 w 1500"/>
                  <a:gd name="T11" fmla="*/ 120 h 1559"/>
                  <a:gd name="T12" fmla="*/ 1099 w 1500"/>
                  <a:gd name="T13" fmla="*/ 77 h 1559"/>
                  <a:gd name="T14" fmla="*/ 988 w 1500"/>
                  <a:gd name="T15" fmla="*/ 12 h 1559"/>
                  <a:gd name="T16" fmla="*/ 832 w 1500"/>
                  <a:gd name="T17" fmla="*/ 0 h 1559"/>
                  <a:gd name="T18" fmla="*/ 714 w 1500"/>
                  <a:gd name="T19" fmla="*/ 0 h 1559"/>
                  <a:gd name="T20" fmla="*/ 314 w 1500"/>
                  <a:gd name="T21" fmla="*/ 268 h 1559"/>
                  <a:gd name="T22" fmla="*/ 29 w 1500"/>
                  <a:gd name="T23" fmla="*/ 609 h 1559"/>
                  <a:gd name="T24" fmla="*/ 107 w 1500"/>
                  <a:gd name="T25" fmla="*/ 683 h 1559"/>
                  <a:gd name="T26" fmla="*/ 229 w 1500"/>
                  <a:gd name="T27" fmla="*/ 764 h 1559"/>
                  <a:gd name="T28" fmla="*/ 278 w 1500"/>
                  <a:gd name="T29" fmla="*/ 844 h 1559"/>
                  <a:gd name="T30" fmla="*/ 303 w 1500"/>
                  <a:gd name="T31" fmla="*/ 886 h 1559"/>
                  <a:gd name="T32" fmla="*/ 343 w 1500"/>
                  <a:gd name="T33" fmla="*/ 844 h 1559"/>
                  <a:gd name="T34" fmla="*/ 443 w 1500"/>
                  <a:gd name="T35" fmla="*/ 902 h 1559"/>
                  <a:gd name="T36" fmla="*/ 710 w 1500"/>
                  <a:gd name="T37" fmla="*/ 1109 h 1559"/>
                  <a:gd name="T38" fmla="*/ 786 w 1500"/>
                  <a:gd name="T39" fmla="*/ 1375 h 1559"/>
                  <a:gd name="T40" fmla="*/ 766 w 1500"/>
                  <a:gd name="T41" fmla="*/ 1534 h 1559"/>
                  <a:gd name="T42" fmla="*/ 803 w 1500"/>
                  <a:gd name="T43" fmla="*/ 1494 h 1559"/>
                  <a:gd name="T44" fmla="*/ 972 w 1500"/>
                  <a:gd name="T45" fmla="*/ 1296 h 1559"/>
                  <a:gd name="T46" fmla="*/ 1073 w 1500"/>
                  <a:gd name="T47" fmla="*/ 1133 h 1559"/>
                  <a:gd name="T48" fmla="*/ 1037 w 1500"/>
                  <a:gd name="T49" fmla="*/ 1135 h 1559"/>
                  <a:gd name="T50" fmla="*/ 1061 w 1500"/>
                  <a:gd name="T51" fmla="*/ 1105 h 1559"/>
                  <a:gd name="T52" fmla="*/ 1032 w 1500"/>
                  <a:gd name="T53" fmla="*/ 1073 h 1559"/>
                  <a:gd name="T54" fmla="*/ 1066 w 1500"/>
                  <a:gd name="T55" fmla="*/ 1049 h 1559"/>
                  <a:gd name="T56" fmla="*/ 1104 w 1500"/>
                  <a:gd name="T57" fmla="*/ 976 h 1559"/>
                  <a:gd name="T58" fmla="*/ 1137 w 1500"/>
                  <a:gd name="T59" fmla="*/ 950 h 1559"/>
                  <a:gd name="T60" fmla="*/ 1155 w 1500"/>
                  <a:gd name="T61" fmla="*/ 893 h 1559"/>
                  <a:gd name="T62" fmla="*/ 1182 w 1500"/>
                  <a:gd name="T63" fmla="*/ 883 h 1559"/>
                  <a:gd name="T64" fmla="*/ 1217 w 1500"/>
                  <a:gd name="T65" fmla="*/ 814 h 1559"/>
                  <a:gd name="T66" fmla="*/ 1182 w 1500"/>
                  <a:gd name="T67" fmla="*/ 784 h 1559"/>
                  <a:gd name="T68" fmla="*/ 1190 w 1500"/>
                  <a:gd name="T69" fmla="*/ 752 h 1559"/>
                  <a:gd name="T70" fmla="*/ 1222 w 1500"/>
                  <a:gd name="T71" fmla="*/ 787 h 1559"/>
                  <a:gd name="T72" fmla="*/ 1277 w 1500"/>
                  <a:gd name="T73" fmla="*/ 754 h 1559"/>
                  <a:gd name="T74" fmla="*/ 1331 w 1500"/>
                  <a:gd name="T75" fmla="*/ 787 h 1559"/>
                  <a:gd name="T76" fmla="*/ 1313 w 1500"/>
                  <a:gd name="T77" fmla="*/ 777 h 1559"/>
                  <a:gd name="T78" fmla="*/ 1304 w 1500"/>
                  <a:gd name="T79" fmla="*/ 858 h 1559"/>
                  <a:gd name="T80" fmla="*/ 1268 w 1500"/>
                  <a:gd name="T81" fmla="*/ 893 h 1559"/>
                  <a:gd name="T82" fmla="*/ 1242 w 1500"/>
                  <a:gd name="T83" fmla="*/ 962 h 1559"/>
                  <a:gd name="T84" fmla="*/ 1184 w 1500"/>
                  <a:gd name="T85" fmla="*/ 992 h 1559"/>
                  <a:gd name="T86" fmla="*/ 1130 w 1500"/>
                  <a:gd name="T87" fmla="*/ 1054 h 1559"/>
                  <a:gd name="T88" fmla="*/ 1084 w 1500"/>
                  <a:gd name="T89" fmla="*/ 1066 h 1559"/>
                  <a:gd name="T90" fmla="*/ 1093 w 1500"/>
                  <a:gd name="T91" fmla="*/ 1100 h 1559"/>
                  <a:gd name="T92" fmla="*/ 1088 w 1500"/>
                  <a:gd name="T93" fmla="*/ 1130 h 1559"/>
                  <a:gd name="T94" fmla="*/ 1175 w 1500"/>
                  <a:gd name="T95" fmla="*/ 1059 h 1559"/>
                  <a:gd name="T96" fmla="*/ 1428 w 1500"/>
                  <a:gd name="T97" fmla="*/ 644 h 1559"/>
                  <a:gd name="T98" fmla="*/ 1473 w 1500"/>
                  <a:gd name="T99" fmla="*/ 501 h 1559"/>
                  <a:gd name="T100" fmla="*/ 1411 w 1500"/>
                  <a:gd name="T101" fmla="*/ 505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00" h="1559">
                    <a:moveTo>
                      <a:pt x="1411" y="505"/>
                    </a:moveTo>
                    <a:lnTo>
                      <a:pt x="1386" y="496"/>
                    </a:lnTo>
                    <a:lnTo>
                      <a:pt x="1442" y="399"/>
                    </a:lnTo>
                    <a:lnTo>
                      <a:pt x="1500" y="342"/>
                    </a:lnTo>
                    <a:lnTo>
                      <a:pt x="1495" y="305"/>
                    </a:lnTo>
                    <a:lnTo>
                      <a:pt x="1466" y="284"/>
                    </a:lnTo>
                    <a:lnTo>
                      <a:pt x="1428" y="293"/>
                    </a:lnTo>
                    <a:lnTo>
                      <a:pt x="1384" y="314"/>
                    </a:lnTo>
                    <a:lnTo>
                      <a:pt x="1353" y="314"/>
                    </a:lnTo>
                    <a:lnTo>
                      <a:pt x="1308" y="275"/>
                    </a:lnTo>
                    <a:lnTo>
                      <a:pt x="1266" y="196"/>
                    </a:lnTo>
                    <a:lnTo>
                      <a:pt x="1228" y="120"/>
                    </a:lnTo>
                    <a:lnTo>
                      <a:pt x="1182" y="97"/>
                    </a:lnTo>
                    <a:lnTo>
                      <a:pt x="1099" y="77"/>
                    </a:lnTo>
                    <a:lnTo>
                      <a:pt x="1046" y="49"/>
                    </a:lnTo>
                    <a:lnTo>
                      <a:pt x="988" y="12"/>
                    </a:lnTo>
                    <a:lnTo>
                      <a:pt x="917" y="0"/>
                    </a:lnTo>
                    <a:lnTo>
                      <a:pt x="832" y="0"/>
                    </a:lnTo>
                    <a:lnTo>
                      <a:pt x="752" y="7"/>
                    </a:lnTo>
                    <a:lnTo>
                      <a:pt x="714" y="0"/>
                    </a:lnTo>
                    <a:lnTo>
                      <a:pt x="443" y="139"/>
                    </a:lnTo>
                    <a:lnTo>
                      <a:pt x="314" y="268"/>
                    </a:lnTo>
                    <a:lnTo>
                      <a:pt x="187" y="475"/>
                    </a:lnTo>
                    <a:lnTo>
                      <a:pt x="29" y="609"/>
                    </a:lnTo>
                    <a:lnTo>
                      <a:pt x="0" y="676"/>
                    </a:lnTo>
                    <a:lnTo>
                      <a:pt x="107" y="683"/>
                    </a:lnTo>
                    <a:lnTo>
                      <a:pt x="180" y="750"/>
                    </a:lnTo>
                    <a:lnTo>
                      <a:pt x="229" y="764"/>
                    </a:lnTo>
                    <a:lnTo>
                      <a:pt x="247" y="807"/>
                    </a:lnTo>
                    <a:lnTo>
                      <a:pt x="278" y="844"/>
                    </a:lnTo>
                    <a:lnTo>
                      <a:pt x="278" y="863"/>
                    </a:lnTo>
                    <a:lnTo>
                      <a:pt x="303" y="886"/>
                    </a:lnTo>
                    <a:lnTo>
                      <a:pt x="334" y="867"/>
                    </a:lnTo>
                    <a:lnTo>
                      <a:pt x="343" y="844"/>
                    </a:lnTo>
                    <a:lnTo>
                      <a:pt x="396" y="842"/>
                    </a:lnTo>
                    <a:lnTo>
                      <a:pt x="443" y="902"/>
                    </a:lnTo>
                    <a:lnTo>
                      <a:pt x="654" y="1093"/>
                    </a:lnTo>
                    <a:lnTo>
                      <a:pt x="710" y="1109"/>
                    </a:lnTo>
                    <a:lnTo>
                      <a:pt x="832" y="1266"/>
                    </a:lnTo>
                    <a:lnTo>
                      <a:pt x="786" y="1375"/>
                    </a:lnTo>
                    <a:lnTo>
                      <a:pt x="790" y="1448"/>
                    </a:lnTo>
                    <a:lnTo>
                      <a:pt x="766" y="1534"/>
                    </a:lnTo>
                    <a:lnTo>
                      <a:pt x="777" y="1559"/>
                    </a:lnTo>
                    <a:lnTo>
                      <a:pt x="803" y="1494"/>
                    </a:lnTo>
                    <a:lnTo>
                      <a:pt x="910" y="1391"/>
                    </a:lnTo>
                    <a:lnTo>
                      <a:pt x="972" y="1296"/>
                    </a:lnTo>
                    <a:lnTo>
                      <a:pt x="1006" y="1179"/>
                    </a:lnTo>
                    <a:lnTo>
                      <a:pt x="1073" y="1133"/>
                    </a:lnTo>
                    <a:lnTo>
                      <a:pt x="1066" y="1126"/>
                    </a:lnTo>
                    <a:lnTo>
                      <a:pt x="1037" y="1135"/>
                    </a:lnTo>
                    <a:lnTo>
                      <a:pt x="1035" y="1112"/>
                    </a:lnTo>
                    <a:lnTo>
                      <a:pt x="1061" y="1105"/>
                    </a:lnTo>
                    <a:lnTo>
                      <a:pt x="1026" y="1091"/>
                    </a:lnTo>
                    <a:lnTo>
                      <a:pt x="1032" y="1073"/>
                    </a:lnTo>
                    <a:lnTo>
                      <a:pt x="1052" y="1070"/>
                    </a:lnTo>
                    <a:lnTo>
                      <a:pt x="1066" y="1049"/>
                    </a:lnTo>
                    <a:lnTo>
                      <a:pt x="1073" y="999"/>
                    </a:lnTo>
                    <a:lnTo>
                      <a:pt x="1104" y="976"/>
                    </a:lnTo>
                    <a:lnTo>
                      <a:pt x="1128" y="980"/>
                    </a:lnTo>
                    <a:lnTo>
                      <a:pt x="1137" y="950"/>
                    </a:lnTo>
                    <a:lnTo>
                      <a:pt x="1150" y="957"/>
                    </a:lnTo>
                    <a:lnTo>
                      <a:pt x="1155" y="893"/>
                    </a:lnTo>
                    <a:lnTo>
                      <a:pt x="1179" y="858"/>
                    </a:lnTo>
                    <a:lnTo>
                      <a:pt x="1182" y="883"/>
                    </a:lnTo>
                    <a:lnTo>
                      <a:pt x="1193" y="842"/>
                    </a:lnTo>
                    <a:lnTo>
                      <a:pt x="1217" y="814"/>
                    </a:lnTo>
                    <a:lnTo>
                      <a:pt x="1217" y="796"/>
                    </a:lnTo>
                    <a:lnTo>
                      <a:pt x="1182" y="784"/>
                    </a:lnTo>
                    <a:lnTo>
                      <a:pt x="1179" y="771"/>
                    </a:lnTo>
                    <a:lnTo>
                      <a:pt x="1190" y="752"/>
                    </a:lnTo>
                    <a:lnTo>
                      <a:pt x="1199" y="775"/>
                    </a:lnTo>
                    <a:lnTo>
                      <a:pt x="1222" y="787"/>
                    </a:lnTo>
                    <a:lnTo>
                      <a:pt x="1257" y="784"/>
                    </a:lnTo>
                    <a:lnTo>
                      <a:pt x="1277" y="754"/>
                    </a:lnTo>
                    <a:lnTo>
                      <a:pt x="1322" y="738"/>
                    </a:lnTo>
                    <a:lnTo>
                      <a:pt x="1331" y="787"/>
                    </a:lnTo>
                    <a:lnTo>
                      <a:pt x="1315" y="791"/>
                    </a:lnTo>
                    <a:lnTo>
                      <a:pt x="1313" y="777"/>
                    </a:lnTo>
                    <a:lnTo>
                      <a:pt x="1299" y="775"/>
                    </a:lnTo>
                    <a:lnTo>
                      <a:pt x="1304" y="858"/>
                    </a:lnTo>
                    <a:lnTo>
                      <a:pt x="1271" y="874"/>
                    </a:lnTo>
                    <a:lnTo>
                      <a:pt x="1268" y="893"/>
                    </a:lnTo>
                    <a:lnTo>
                      <a:pt x="1246" y="904"/>
                    </a:lnTo>
                    <a:lnTo>
                      <a:pt x="1242" y="962"/>
                    </a:lnTo>
                    <a:lnTo>
                      <a:pt x="1210" y="990"/>
                    </a:lnTo>
                    <a:lnTo>
                      <a:pt x="1184" y="992"/>
                    </a:lnTo>
                    <a:lnTo>
                      <a:pt x="1148" y="1054"/>
                    </a:lnTo>
                    <a:lnTo>
                      <a:pt x="1130" y="1054"/>
                    </a:lnTo>
                    <a:lnTo>
                      <a:pt x="1117" y="1075"/>
                    </a:lnTo>
                    <a:lnTo>
                      <a:pt x="1084" y="1066"/>
                    </a:lnTo>
                    <a:lnTo>
                      <a:pt x="1077" y="1077"/>
                    </a:lnTo>
                    <a:lnTo>
                      <a:pt x="1093" y="1100"/>
                    </a:lnTo>
                    <a:lnTo>
                      <a:pt x="1079" y="1121"/>
                    </a:lnTo>
                    <a:lnTo>
                      <a:pt x="1088" y="1130"/>
                    </a:lnTo>
                    <a:lnTo>
                      <a:pt x="1099" y="1105"/>
                    </a:lnTo>
                    <a:lnTo>
                      <a:pt x="1175" y="1059"/>
                    </a:lnTo>
                    <a:lnTo>
                      <a:pt x="1315" y="911"/>
                    </a:lnTo>
                    <a:lnTo>
                      <a:pt x="1428" y="644"/>
                    </a:lnTo>
                    <a:lnTo>
                      <a:pt x="1466" y="510"/>
                    </a:lnTo>
                    <a:lnTo>
                      <a:pt x="1473" y="501"/>
                    </a:lnTo>
                    <a:lnTo>
                      <a:pt x="1444" y="478"/>
                    </a:lnTo>
                    <a:lnTo>
                      <a:pt x="1411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7" name="Freeform 404">
                <a:extLst>
                  <a:ext uri="{FF2B5EF4-FFF2-40B4-BE49-F238E27FC236}">
                    <a16:creationId xmlns="" xmlns:a16="http://schemas.microsoft.com/office/drawing/2014/main" id="{B09E4380-985F-4EEE-8CEB-EDCC8449A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6414"/>
                <a:ext cx="1055" cy="779"/>
              </a:xfrm>
              <a:custGeom>
                <a:avLst/>
                <a:gdLst>
                  <a:gd name="T0" fmla="*/ 803 w 1055"/>
                  <a:gd name="T1" fmla="*/ 53 h 779"/>
                  <a:gd name="T2" fmla="*/ 670 w 1055"/>
                  <a:gd name="T3" fmla="*/ 19 h 779"/>
                  <a:gd name="T4" fmla="*/ 512 w 1055"/>
                  <a:gd name="T5" fmla="*/ 76 h 779"/>
                  <a:gd name="T6" fmla="*/ 488 w 1055"/>
                  <a:gd name="T7" fmla="*/ 157 h 779"/>
                  <a:gd name="T8" fmla="*/ 350 w 1055"/>
                  <a:gd name="T9" fmla="*/ 150 h 779"/>
                  <a:gd name="T10" fmla="*/ 225 w 1055"/>
                  <a:gd name="T11" fmla="*/ 122 h 779"/>
                  <a:gd name="T12" fmla="*/ 129 w 1055"/>
                  <a:gd name="T13" fmla="*/ 95 h 779"/>
                  <a:gd name="T14" fmla="*/ 0 w 1055"/>
                  <a:gd name="T15" fmla="*/ 104 h 779"/>
                  <a:gd name="T16" fmla="*/ 0 w 1055"/>
                  <a:gd name="T17" fmla="*/ 274 h 779"/>
                  <a:gd name="T18" fmla="*/ 118 w 1055"/>
                  <a:gd name="T19" fmla="*/ 274 h 779"/>
                  <a:gd name="T20" fmla="*/ 274 w 1055"/>
                  <a:gd name="T21" fmla="*/ 286 h 779"/>
                  <a:gd name="T22" fmla="*/ 385 w 1055"/>
                  <a:gd name="T23" fmla="*/ 351 h 779"/>
                  <a:gd name="T24" fmla="*/ 514 w 1055"/>
                  <a:gd name="T25" fmla="*/ 394 h 779"/>
                  <a:gd name="T26" fmla="*/ 594 w 1055"/>
                  <a:gd name="T27" fmla="*/ 549 h 779"/>
                  <a:gd name="T28" fmla="*/ 670 w 1055"/>
                  <a:gd name="T29" fmla="*/ 588 h 779"/>
                  <a:gd name="T30" fmla="*/ 752 w 1055"/>
                  <a:gd name="T31" fmla="*/ 558 h 779"/>
                  <a:gd name="T32" fmla="*/ 786 w 1055"/>
                  <a:gd name="T33" fmla="*/ 616 h 779"/>
                  <a:gd name="T34" fmla="*/ 672 w 1055"/>
                  <a:gd name="T35" fmla="*/ 770 h 779"/>
                  <a:gd name="T36" fmla="*/ 730 w 1055"/>
                  <a:gd name="T37" fmla="*/ 752 h 779"/>
                  <a:gd name="T38" fmla="*/ 937 w 1055"/>
                  <a:gd name="T39" fmla="*/ 602 h 779"/>
                  <a:gd name="T40" fmla="*/ 968 w 1055"/>
                  <a:gd name="T41" fmla="*/ 593 h 779"/>
                  <a:gd name="T42" fmla="*/ 966 w 1055"/>
                  <a:gd name="T43" fmla="*/ 542 h 779"/>
                  <a:gd name="T44" fmla="*/ 993 w 1055"/>
                  <a:gd name="T45" fmla="*/ 507 h 779"/>
                  <a:gd name="T46" fmla="*/ 995 w 1055"/>
                  <a:gd name="T47" fmla="*/ 542 h 779"/>
                  <a:gd name="T48" fmla="*/ 1010 w 1055"/>
                  <a:gd name="T49" fmla="*/ 487 h 779"/>
                  <a:gd name="T50" fmla="*/ 1008 w 1055"/>
                  <a:gd name="T51" fmla="*/ 440 h 779"/>
                  <a:gd name="T52" fmla="*/ 1001 w 1055"/>
                  <a:gd name="T53" fmla="*/ 378 h 779"/>
                  <a:gd name="T54" fmla="*/ 1015 w 1055"/>
                  <a:gd name="T55" fmla="*/ 341 h 779"/>
                  <a:gd name="T56" fmla="*/ 1001 w 1055"/>
                  <a:gd name="T57" fmla="*/ 314 h 779"/>
                  <a:gd name="T58" fmla="*/ 1024 w 1055"/>
                  <a:gd name="T59" fmla="*/ 300 h 779"/>
                  <a:gd name="T60" fmla="*/ 1035 w 1055"/>
                  <a:gd name="T61" fmla="*/ 277 h 779"/>
                  <a:gd name="T62" fmla="*/ 1055 w 1055"/>
                  <a:gd name="T63" fmla="*/ 272 h 779"/>
                  <a:gd name="T64" fmla="*/ 1028 w 1055"/>
                  <a:gd name="T65" fmla="*/ 263 h 779"/>
                  <a:gd name="T66" fmla="*/ 1021 w 1055"/>
                  <a:gd name="T67" fmla="*/ 242 h 779"/>
                  <a:gd name="T68" fmla="*/ 1006 w 1055"/>
                  <a:gd name="T69" fmla="*/ 219 h 779"/>
                  <a:gd name="T70" fmla="*/ 999 w 1055"/>
                  <a:gd name="T71" fmla="*/ 194 h 779"/>
                  <a:gd name="T72" fmla="*/ 1006 w 1055"/>
                  <a:gd name="T73" fmla="*/ 106 h 779"/>
                  <a:gd name="T74" fmla="*/ 973 w 1055"/>
                  <a:gd name="T75" fmla="*/ 83 h 779"/>
                  <a:gd name="T76" fmla="*/ 977 w 1055"/>
                  <a:gd name="T77" fmla="*/ 67 h 779"/>
                  <a:gd name="T78" fmla="*/ 984 w 1055"/>
                  <a:gd name="T79" fmla="*/ 62 h 779"/>
                  <a:gd name="T80" fmla="*/ 966 w 1055"/>
                  <a:gd name="T81" fmla="*/ 25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5" h="779">
                    <a:moveTo>
                      <a:pt x="892" y="0"/>
                    </a:moveTo>
                    <a:lnTo>
                      <a:pt x="803" y="53"/>
                    </a:lnTo>
                    <a:lnTo>
                      <a:pt x="732" y="7"/>
                    </a:lnTo>
                    <a:lnTo>
                      <a:pt x="670" y="19"/>
                    </a:lnTo>
                    <a:lnTo>
                      <a:pt x="617" y="7"/>
                    </a:lnTo>
                    <a:lnTo>
                      <a:pt x="512" y="76"/>
                    </a:lnTo>
                    <a:lnTo>
                      <a:pt x="485" y="115"/>
                    </a:lnTo>
                    <a:lnTo>
                      <a:pt x="488" y="157"/>
                    </a:lnTo>
                    <a:lnTo>
                      <a:pt x="461" y="173"/>
                    </a:lnTo>
                    <a:lnTo>
                      <a:pt x="350" y="150"/>
                    </a:lnTo>
                    <a:lnTo>
                      <a:pt x="278" y="120"/>
                    </a:lnTo>
                    <a:lnTo>
                      <a:pt x="225" y="122"/>
                    </a:lnTo>
                    <a:lnTo>
                      <a:pt x="189" y="78"/>
                    </a:lnTo>
                    <a:lnTo>
                      <a:pt x="129" y="95"/>
                    </a:lnTo>
                    <a:lnTo>
                      <a:pt x="67" y="67"/>
                    </a:lnTo>
                    <a:lnTo>
                      <a:pt x="0" y="104"/>
                    </a:lnTo>
                    <a:lnTo>
                      <a:pt x="34" y="185"/>
                    </a:lnTo>
                    <a:lnTo>
                      <a:pt x="0" y="274"/>
                    </a:lnTo>
                    <a:lnTo>
                      <a:pt x="38" y="281"/>
                    </a:lnTo>
                    <a:lnTo>
                      <a:pt x="118" y="274"/>
                    </a:lnTo>
                    <a:lnTo>
                      <a:pt x="203" y="274"/>
                    </a:lnTo>
                    <a:lnTo>
                      <a:pt x="274" y="286"/>
                    </a:lnTo>
                    <a:lnTo>
                      <a:pt x="332" y="323"/>
                    </a:lnTo>
                    <a:lnTo>
                      <a:pt x="385" y="351"/>
                    </a:lnTo>
                    <a:lnTo>
                      <a:pt x="468" y="371"/>
                    </a:lnTo>
                    <a:lnTo>
                      <a:pt x="514" y="394"/>
                    </a:lnTo>
                    <a:lnTo>
                      <a:pt x="552" y="470"/>
                    </a:lnTo>
                    <a:lnTo>
                      <a:pt x="594" y="549"/>
                    </a:lnTo>
                    <a:lnTo>
                      <a:pt x="639" y="588"/>
                    </a:lnTo>
                    <a:lnTo>
                      <a:pt x="670" y="588"/>
                    </a:lnTo>
                    <a:lnTo>
                      <a:pt x="714" y="567"/>
                    </a:lnTo>
                    <a:lnTo>
                      <a:pt x="752" y="558"/>
                    </a:lnTo>
                    <a:lnTo>
                      <a:pt x="781" y="579"/>
                    </a:lnTo>
                    <a:lnTo>
                      <a:pt x="786" y="616"/>
                    </a:lnTo>
                    <a:lnTo>
                      <a:pt x="728" y="673"/>
                    </a:lnTo>
                    <a:lnTo>
                      <a:pt x="672" y="770"/>
                    </a:lnTo>
                    <a:lnTo>
                      <a:pt x="697" y="779"/>
                    </a:lnTo>
                    <a:lnTo>
                      <a:pt x="730" y="752"/>
                    </a:lnTo>
                    <a:lnTo>
                      <a:pt x="759" y="775"/>
                    </a:lnTo>
                    <a:lnTo>
                      <a:pt x="937" y="602"/>
                    </a:lnTo>
                    <a:lnTo>
                      <a:pt x="955" y="606"/>
                    </a:lnTo>
                    <a:lnTo>
                      <a:pt x="968" y="593"/>
                    </a:lnTo>
                    <a:lnTo>
                      <a:pt x="959" y="565"/>
                    </a:lnTo>
                    <a:lnTo>
                      <a:pt x="966" y="542"/>
                    </a:lnTo>
                    <a:lnTo>
                      <a:pt x="990" y="537"/>
                    </a:lnTo>
                    <a:lnTo>
                      <a:pt x="993" y="507"/>
                    </a:lnTo>
                    <a:lnTo>
                      <a:pt x="1001" y="507"/>
                    </a:lnTo>
                    <a:lnTo>
                      <a:pt x="995" y="542"/>
                    </a:lnTo>
                    <a:lnTo>
                      <a:pt x="1001" y="537"/>
                    </a:lnTo>
                    <a:lnTo>
                      <a:pt x="1010" y="487"/>
                    </a:lnTo>
                    <a:lnTo>
                      <a:pt x="1013" y="445"/>
                    </a:lnTo>
                    <a:lnTo>
                      <a:pt x="1008" y="440"/>
                    </a:lnTo>
                    <a:lnTo>
                      <a:pt x="1015" y="415"/>
                    </a:lnTo>
                    <a:lnTo>
                      <a:pt x="1001" y="378"/>
                    </a:lnTo>
                    <a:lnTo>
                      <a:pt x="1006" y="351"/>
                    </a:lnTo>
                    <a:lnTo>
                      <a:pt x="1015" y="341"/>
                    </a:lnTo>
                    <a:lnTo>
                      <a:pt x="1001" y="332"/>
                    </a:lnTo>
                    <a:lnTo>
                      <a:pt x="1001" y="314"/>
                    </a:lnTo>
                    <a:lnTo>
                      <a:pt x="1021" y="307"/>
                    </a:lnTo>
                    <a:lnTo>
                      <a:pt x="1024" y="300"/>
                    </a:lnTo>
                    <a:lnTo>
                      <a:pt x="1017" y="288"/>
                    </a:lnTo>
                    <a:lnTo>
                      <a:pt x="1035" y="277"/>
                    </a:lnTo>
                    <a:lnTo>
                      <a:pt x="1046" y="284"/>
                    </a:lnTo>
                    <a:lnTo>
                      <a:pt x="1055" y="272"/>
                    </a:lnTo>
                    <a:lnTo>
                      <a:pt x="1035" y="251"/>
                    </a:lnTo>
                    <a:lnTo>
                      <a:pt x="1028" y="263"/>
                    </a:lnTo>
                    <a:lnTo>
                      <a:pt x="1017" y="258"/>
                    </a:lnTo>
                    <a:lnTo>
                      <a:pt x="1021" y="242"/>
                    </a:lnTo>
                    <a:lnTo>
                      <a:pt x="1008" y="240"/>
                    </a:lnTo>
                    <a:lnTo>
                      <a:pt x="1006" y="219"/>
                    </a:lnTo>
                    <a:lnTo>
                      <a:pt x="1017" y="198"/>
                    </a:lnTo>
                    <a:lnTo>
                      <a:pt x="999" y="194"/>
                    </a:lnTo>
                    <a:lnTo>
                      <a:pt x="997" y="152"/>
                    </a:lnTo>
                    <a:lnTo>
                      <a:pt x="1006" y="106"/>
                    </a:lnTo>
                    <a:lnTo>
                      <a:pt x="990" y="78"/>
                    </a:lnTo>
                    <a:lnTo>
                      <a:pt x="973" y="83"/>
                    </a:lnTo>
                    <a:lnTo>
                      <a:pt x="957" y="78"/>
                    </a:lnTo>
                    <a:lnTo>
                      <a:pt x="977" y="67"/>
                    </a:lnTo>
                    <a:lnTo>
                      <a:pt x="957" y="44"/>
                    </a:lnTo>
                    <a:lnTo>
                      <a:pt x="984" y="62"/>
                    </a:lnTo>
                    <a:lnTo>
                      <a:pt x="1010" y="39"/>
                    </a:lnTo>
                    <a:lnTo>
                      <a:pt x="966" y="25"/>
                    </a:lnTo>
                    <a:lnTo>
                      <a:pt x="8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8" name="Freeform 405">
                <a:extLst>
                  <a:ext uri="{FF2B5EF4-FFF2-40B4-BE49-F238E27FC236}">
                    <a16:creationId xmlns="" xmlns:a16="http://schemas.microsoft.com/office/drawing/2014/main" id="{B0A6C418-CA5B-4D15-89B6-909D2A7D6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4535"/>
                <a:ext cx="1438" cy="1432"/>
              </a:xfrm>
              <a:custGeom>
                <a:avLst/>
                <a:gdLst>
                  <a:gd name="T0" fmla="*/ 864 w 1438"/>
                  <a:gd name="T1" fmla="*/ 1372 h 1432"/>
                  <a:gd name="T2" fmla="*/ 879 w 1438"/>
                  <a:gd name="T3" fmla="*/ 1287 h 1432"/>
                  <a:gd name="T4" fmla="*/ 913 w 1438"/>
                  <a:gd name="T5" fmla="*/ 1222 h 1432"/>
                  <a:gd name="T6" fmla="*/ 988 w 1438"/>
                  <a:gd name="T7" fmla="*/ 1150 h 1432"/>
                  <a:gd name="T8" fmla="*/ 1070 w 1438"/>
                  <a:gd name="T9" fmla="*/ 1067 h 1432"/>
                  <a:gd name="T10" fmla="*/ 1151 w 1438"/>
                  <a:gd name="T11" fmla="*/ 1012 h 1432"/>
                  <a:gd name="T12" fmla="*/ 1224 w 1438"/>
                  <a:gd name="T13" fmla="*/ 934 h 1432"/>
                  <a:gd name="T14" fmla="*/ 1271 w 1438"/>
                  <a:gd name="T15" fmla="*/ 835 h 1432"/>
                  <a:gd name="T16" fmla="*/ 1291 w 1438"/>
                  <a:gd name="T17" fmla="*/ 798 h 1432"/>
                  <a:gd name="T18" fmla="*/ 1300 w 1438"/>
                  <a:gd name="T19" fmla="*/ 754 h 1432"/>
                  <a:gd name="T20" fmla="*/ 1377 w 1438"/>
                  <a:gd name="T21" fmla="*/ 662 h 1432"/>
                  <a:gd name="T22" fmla="*/ 1391 w 1438"/>
                  <a:gd name="T23" fmla="*/ 627 h 1432"/>
                  <a:gd name="T24" fmla="*/ 1409 w 1438"/>
                  <a:gd name="T25" fmla="*/ 560 h 1432"/>
                  <a:gd name="T26" fmla="*/ 1438 w 1438"/>
                  <a:gd name="T27" fmla="*/ 463 h 1432"/>
                  <a:gd name="T28" fmla="*/ 1329 w 1438"/>
                  <a:gd name="T29" fmla="*/ 447 h 1432"/>
                  <a:gd name="T30" fmla="*/ 1268 w 1438"/>
                  <a:gd name="T31" fmla="*/ 385 h 1432"/>
                  <a:gd name="T32" fmla="*/ 1188 w 1438"/>
                  <a:gd name="T33" fmla="*/ 383 h 1432"/>
                  <a:gd name="T34" fmla="*/ 1131 w 1438"/>
                  <a:gd name="T35" fmla="*/ 325 h 1432"/>
                  <a:gd name="T36" fmla="*/ 1015 w 1438"/>
                  <a:gd name="T37" fmla="*/ 297 h 1432"/>
                  <a:gd name="T38" fmla="*/ 1013 w 1438"/>
                  <a:gd name="T39" fmla="*/ 244 h 1432"/>
                  <a:gd name="T40" fmla="*/ 982 w 1438"/>
                  <a:gd name="T41" fmla="*/ 217 h 1432"/>
                  <a:gd name="T42" fmla="*/ 953 w 1438"/>
                  <a:gd name="T43" fmla="*/ 235 h 1432"/>
                  <a:gd name="T44" fmla="*/ 937 w 1438"/>
                  <a:gd name="T45" fmla="*/ 173 h 1432"/>
                  <a:gd name="T46" fmla="*/ 893 w 1438"/>
                  <a:gd name="T47" fmla="*/ 148 h 1432"/>
                  <a:gd name="T48" fmla="*/ 859 w 1438"/>
                  <a:gd name="T49" fmla="*/ 108 h 1432"/>
                  <a:gd name="T50" fmla="*/ 866 w 1438"/>
                  <a:gd name="T51" fmla="*/ 32 h 1432"/>
                  <a:gd name="T52" fmla="*/ 857 w 1438"/>
                  <a:gd name="T53" fmla="*/ 9 h 1432"/>
                  <a:gd name="T54" fmla="*/ 821 w 1438"/>
                  <a:gd name="T55" fmla="*/ 0 h 1432"/>
                  <a:gd name="T56" fmla="*/ 768 w 1438"/>
                  <a:gd name="T57" fmla="*/ 60 h 1432"/>
                  <a:gd name="T58" fmla="*/ 717 w 1438"/>
                  <a:gd name="T59" fmla="*/ 67 h 1432"/>
                  <a:gd name="T60" fmla="*/ 663 w 1438"/>
                  <a:gd name="T61" fmla="*/ 48 h 1432"/>
                  <a:gd name="T62" fmla="*/ 601 w 1438"/>
                  <a:gd name="T63" fmla="*/ 94 h 1432"/>
                  <a:gd name="T64" fmla="*/ 559 w 1438"/>
                  <a:gd name="T65" fmla="*/ 97 h 1432"/>
                  <a:gd name="T66" fmla="*/ 456 w 1438"/>
                  <a:gd name="T67" fmla="*/ 60 h 1432"/>
                  <a:gd name="T68" fmla="*/ 421 w 1438"/>
                  <a:gd name="T69" fmla="*/ 21 h 1432"/>
                  <a:gd name="T70" fmla="*/ 350 w 1438"/>
                  <a:gd name="T71" fmla="*/ 9 h 1432"/>
                  <a:gd name="T72" fmla="*/ 276 w 1438"/>
                  <a:gd name="T73" fmla="*/ 48 h 1432"/>
                  <a:gd name="T74" fmla="*/ 252 w 1438"/>
                  <a:gd name="T75" fmla="*/ 23 h 1432"/>
                  <a:gd name="T76" fmla="*/ 178 w 1438"/>
                  <a:gd name="T77" fmla="*/ 127 h 1432"/>
                  <a:gd name="T78" fmla="*/ 109 w 1438"/>
                  <a:gd name="T79" fmla="*/ 191 h 1432"/>
                  <a:gd name="T80" fmla="*/ 5 w 1438"/>
                  <a:gd name="T81" fmla="*/ 505 h 1432"/>
                  <a:gd name="T82" fmla="*/ 34 w 1438"/>
                  <a:gd name="T83" fmla="*/ 586 h 1432"/>
                  <a:gd name="T84" fmla="*/ 0 w 1438"/>
                  <a:gd name="T85" fmla="*/ 650 h 1432"/>
                  <a:gd name="T86" fmla="*/ 29 w 1438"/>
                  <a:gd name="T87" fmla="*/ 689 h 1432"/>
                  <a:gd name="T88" fmla="*/ 69 w 1438"/>
                  <a:gd name="T89" fmla="*/ 793 h 1432"/>
                  <a:gd name="T90" fmla="*/ 16 w 1438"/>
                  <a:gd name="T91" fmla="*/ 989 h 1432"/>
                  <a:gd name="T92" fmla="*/ 38 w 1438"/>
                  <a:gd name="T93" fmla="*/ 1044 h 1432"/>
                  <a:gd name="T94" fmla="*/ 103 w 1438"/>
                  <a:gd name="T95" fmla="*/ 1054 h 1432"/>
                  <a:gd name="T96" fmla="*/ 352 w 1438"/>
                  <a:gd name="T97" fmla="*/ 1040 h 1432"/>
                  <a:gd name="T98" fmla="*/ 408 w 1438"/>
                  <a:gd name="T99" fmla="*/ 1061 h 1432"/>
                  <a:gd name="T100" fmla="*/ 443 w 1438"/>
                  <a:gd name="T101" fmla="*/ 1042 h 1432"/>
                  <a:gd name="T102" fmla="*/ 497 w 1438"/>
                  <a:gd name="T103" fmla="*/ 1091 h 1432"/>
                  <a:gd name="T104" fmla="*/ 525 w 1438"/>
                  <a:gd name="T105" fmla="*/ 1413 h 1432"/>
                  <a:gd name="T106" fmla="*/ 621 w 1438"/>
                  <a:gd name="T107" fmla="*/ 1432 h 1432"/>
                  <a:gd name="T108" fmla="*/ 677 w 1438"/>
                  <a:gd name="T109" fmla="*/ 1383 h 1432"/>
                  <a:gd name="T110" fmla="*/ 768 w 1438"/>
                  <a:gd name="T111" fmla="*/ 1427 h 1432"/>
                  <a:gd name="T112" fmla="*/ 841 w 1438"/>
                  <a:gd name="T113" fmla="*/ 1409 h 1432"/>
                  <a:gd name="T114" fmla="*/ 864 w 1438"/>
                  <a:gd name="T115" fmla="*/ 1372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8" h="1432">
                    <a:moveTo>
                      <a:pt x="864" y="1372"/>
                    </a:moveTo>
                    <a:lnTo>
                      <a:pt x="879" y="1287"/>
                    </a:lnTo>
                    <a:lnTo>
                      <a:pt x="913" y="1222"/>
                    </a:lnTo>
                    <a:lnTo>
                      <a:pt x="988" y="1150"/>
                    </a:lnTo>
                    <a:lnTo>
                      <a:pt x="1070" y="1067"/>
                    </a:lnTo>
                    <a:lnTo>
                      <a:pt x="1151" y="1012"/>
                    </a:lnTo>
                    <a:lnTo>
                      <a:pt x="1224" y="934"/>
                    </a:lnTo>
                    <a:lnTo>
                      <a:pt x="1271" y="835"/>
                    </a:lnTo>
                    <a:lnTo>
                      <a:pt x="1291" y="798"/>
                    </a:lnTo>
                    <a:lnTo>
                      <a:pt x="1300" y="754"/>
                    </a:lnTo>
                    <a:lnTo>
                      <a:pt x="1377" y="662"/>
                    </a:lnTo>
                    <a:lnTo>
                      <a:pt x="1391" y="627"/>
                    </a:lnTo>
                    <a:lnTo>
                      <a:pt x="1409" y="560"/>
                    </a:lnTo>
                    <a:lnTo>
                      <a:pt x="1438" y="463"/>
                    </a:lnTo>
                    <a:lnTo>
                      <a:pt x="1329" y="447"/>
                    </a:lnTo>
                    <a:lnTo>
                      <a:pt x="1268" y="385"/>
                    </a:lnTo>
                    <a:lnTo>
                      <a:pt x="1188" y="383"/>
                    </a:lnTo>
                    <a:lnTo>
                      <a:pt x="1131" y="325"/>
                    </a:lnTo>
                    <a:lnTo>
                      <a:pt x="1015" y="297"/>
                    </a:lnTo>
                    <a:lnTo>
                      <a:pt x="1013" y="244"/>
                    </a:lnTo>
                    <a:lnTo>
                      <a:pt x="982" y="217"/>
                    </a:lnTo>
                    <a:lnTo>
                      <a:pt x="953" y="235"/>
                    </a:lnTo>
                    <a:lnTo>
                      <a:pt x="937" y="173"/>
                    </a:lnTo>
                    <a:lnTo>
                      <a:pt x="893" y="148"/>
                    </a:lnTo>
                    <a:lnTo>
                      <a:pt x="859" y="108"/>
                    </a:lnTo>
                    <a:lnTo>
                      <a:pt x="866" y="32"/>
                    </a:lnTo>
                    <a:lnTo>
                      <a:pt x="857" y="9"/>
                    </a:lnTo>
                    <a:lnTo>
                      <a:pt x="821" y="0"/>
                    </a:lnTo>
                    <a:lnTo>
                      <a:pt x="768" y="60"/>
                    </a:lnTo>
                    <a:lnTo>
                      <a:pt x="717" y="67"/>
                    </a:lnTo>
                    <a:lnTo>
                      <a:pt x="663" y="48"/>
                    </a:lnTo>
                    <a:lnTo>
                      <a:pt x="601" y="94"/>
                    </a:lnTo>
                    <a:lnTo>
                      <a:pt x="559" y="97"/>
                    </a:lnTo>
                    <a:lnTo>
                      <a:pt x="456" y="60"/>
                    </a:lnTo>
                    <a:lnTo>
                      <a:pt x="421" y="21"/>
                    </a:lnTo>
                    <a:lnTo>
                      <a:pt x="350" y="9"/>
                    </a:lnTo>
                    <a:lnTo>
                      <a:pt x="276" y="48"/>
                    </a:lnTo>
                    <a:lnTo>
                      <a:pt x="252" y="23"/>
                    </a:lnTo>
                    <a:lnTo>
                      <a:pt x="178" y="127"/>
                    </a:lnTo>
                    <a:lnTo>
                      <a:pt x="109" y="191"/>
                    </a:lnTo>
                    <a:lnTo>
                      <a:pt x="5" y="505"/>
                    </a:lnTo>
                    <a:lnTo>
                      <a:pt x="34" y="586"/>
                    </a:lnTo>
                    <a:lnTo>
                      <a:pt x="0" y="650"/>
                    </a:lnTo>
                    <a:lnTo>
                      <a:pt x="29" y="689"/>
                    </a:lnTo>
                    <a:lnTo>
                      <a:pt x="69" y="793"/>
                    </a:lnTo>
                    <a:lnTo>
                      <a:pt x="16" y="989"/>
                    </a:lnTo>
                    <a:lnTo>
                      <a:pt x="38" y="1044"/>
                    </a:lnTo>
                    <a:lnTo>
                      <a:pt x="103" y="1054"/>
                    </a:lnTo>
                    <a:lnTo>
                      <a:pt x="352" y="1040"/>
                    </a:lnTo>
                    <a:lnTo>
                      <a:pt x="408" y="1061"/>
                    </a:lnTo>
                    <a:lnTo>
                      <a:pt x="443" y="1042"/>
                    </a:lnTo>
                    <a:lnTo>
                      <a:pt x="497" y="1091"/>
                    </a:lnTo>
                    <a:lnTo>
                      <a:pt x="525" y="1413"/>
                    </a:lnTo>
                    <a:lnTo>
                      <a:pt x="621" y="1432"/>
                    </a:lnTo>
                    <a:lnTo>
                      <a:pt x="677" y="1383"/>
                    </a:lnTo>
                    <a:lnTo>
                      <a:pt x="768" y="1427"/>
                    </a:lnTo>
                    <a:lnTo>
                      <a:pt x="841" y="1409"/>
                    </a:lnTo>
                    <a:lnTo>
                      <a:pt x="864" y="1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89" name="Freeform 406">
                <a:extLst>
                  <a:ext uri="{FF2B5EF4-FFF2-40B4-BE49-F238E27FC236}">
                    <a16:creationId xmlns="" xmlns:a16="http://schemas.microsoft.com/office/drawing/2014/main" id="{C20F177B-E7C8-4FD2-AD7F-CC5885B78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" y="1432"/>
                <a:ext cx="154" cy="152"/>
              </a:xfrm>
              <a:custGeom>
                <a:avLst/>
                <a:gdLst>
                  <a:gd name="T0" fmla="*/ 54 w 154"/>
                  <a:gd name="T1" fmla="*/ 152 h 152"/>
                  <a:gd name="T2" fmla="*/ 109 w 154"/>
                  <a:gd name="T3" fmla="*/ 83 h 152"/>
                  <a:gd name="T4" fmla="*/ 154 w 154"/>
                  <a:gd name="T5" fmla="*/ 0 h 152"/>
                  <a:gd name="T6" fmla="*/ 105 w 154"/>
                  <a:gd name="T7" fmla="*/ 0 h 152"/>
                  <a:gd name="T8" fmla="*/ 34 w 154"/>
                  <a:gd name="T9" fmla="*/ 64 h 152"/>
                  <a:gd name="T10" fmla="*/ 0 w 154"/>
                  <a:gd name="T11" fmla="*/ 106 h 152"/>
                  <a:gd name="T12" fmla="*/ 54 w 154"/>
                  <a:gd name="T13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152">
                    <a:moveTo>
                      <a:pt x="54" y="152"/>
                    </a:moveTo>
                    <a:lnTo>
                      <a:pt x="109" y="83"/>
                    </a:lnTo>
                    <a:lnTo>
                      <a:pt x="154" y="0"/>
                    </a:lnTo>
                    <a:lnTo>
                      <a:pt x="105" y="0"/>
                    </a:lnTo>
                    <a:lnTo>
                      <a:pt x="34" y="64"/>
                    </a:lnTo>
                    <a:lnTo>
                      <a:pt x="0" y="106"/>
                    </a:lnTo>
                    <a:lnTo>
                      <a:pt x="54" y="1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0" name="Freeform 407">
                <a:extLst>
                  <a:ext uri="{FF2B5EF4-FFF2-40B4-BE49-F238E27FC236}">
                    <a16:creationId xmlns="" xmlns:a16="http://schemas.microsoft.com/office/drawing/2014/main" id="{3E075472-EEAA-4857-B4CA-1988C6E42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" y="1604"/>
                <a:ext cx="1079" cy="1605"/>
              </a:xfrm>
              <a:custGeom>
                <a:avLst/>
                <a:gdLst>
                  <a:gd name="T0" fmla="*/ 1063 w 1079"/>
                  <a:gd name="T1" fmla="*/ 759 h 1605"/>
                  <a:gd name="T2" fmla="*/ 987 w 1079"/>
                  <a:gd name="T3" fmla="*/ 639 h 1605"/>
                  <a:gd name="T4" fmla="*/ 965 w 1079"/>
                  <a:gd name="T5" fmla="*/ 558 h 1605"/>
                  <a:gd name="T6" fmla="*/ 976 w 1079"/>
                  <a:gd name="T7" fmla="*/ 485 h 1605"/>
                  <a:gd name="T8" fmla="*/ 925 w 1079"/>
                  <a:gd name="T9" fmla="*/ 362 h 1605"/>
                  <a:gd name="T10" fmla="*/ 941 w 1079"/>
                  <a:gd name="T11" fmla="*/ 194 h 1605"/>
                  <a:gd name="T12" fmla="*/ 887 w 1079"/>
                  <a:gd name="T13" fmla="*/ 111 h 1605"/>
                  <a:gd name="T14" fmla="*/ 856 w 1079"/>
                  <a:gd name="T15" fmla="*/ 37 h 1605"/>
                  <a:gd name="T16" fmla="*/ 776 w 1079"/>
                  <a:gd name="T17" fmla="*/ 0 h 1605"/>
                  <a:gd name="T18" fmla="*/ 774 w 1079"/>
                  <a:gd name="T19" fmla="*/ 116 h 1605"/>
                  <a:gd name="T20" fmla="*/ 594 w 1079"/>
                  <a:gd name="T21" fmla="*/ 296 h 1605"/>
                  <a:gd name="T22" fmla="*/ 565 w 1079"/>
                  <a:gd name="T23" fmla="*/ 429 h 1605"/>
                  <a:gd name="T24" fmla="*/ 618 w 1079"/>
                  <a:gd name="T25" fmla="*/ 526 h 1605"/>
                  <a:gd name="T26" fmla="*/ 538 w 1079"/>
                  <a:gd name="T27" fmla="*/ 669 h 1605"/>
                  <a:gd name="T28" fmla="*/ 549 w 1079"/>
                  <a:gd name="T29" fmla="*/ 821 h 1605"/>
                  <a:gd name="T30" fmla="*/ 498 w 1079"/>
                  <a:gd name="T31" fmla="*/ 872 h 1605"/>
                  <a:gd name="T32" fmla="*/ 360 w 1079"/>
                  <a:gd name="T33" fmla="*/ 847 h 1605"/>
                  <a:gd name="T34" fmla="*/ 160 w 1079"/>
                  <a:gd name="T35" fmla="*/ 1020 h 1605"/>
                  <a:gd name="T36" fmla="*/ 57 w 1079"/>
                  <a:gd name="T37" fmla="*/ 1130 h 1605"/>
                  <a:gd name="T38" fmla="*/ 13 w 1079"/>
                  <a:gd name="T39" fmla="*/ 1282 h 1605"/>
                  <a:gd name="T40" fmla="*/ 55 w 1079"/>
                  <a:gd name="T41" fmla="*/ 1416 h 1605"/>
                  <a:gd name="T42" fmla="*/ 93 w 1079"/>
                  <a:gd name="T43" fmla="*/ 1513 h 1605"/>
                  <a:gd name="T44" fmla="*/ 262 w 1079"/>
                  <a:gd name="T45" fmla="*/ 1598 h 1605"/>
                  <a:gd name="T46" fmla="*/ 360 w 1079"/>
                  <a:gd name="T47" fmla="*/ 1559 h 1605"/>
                  <a:gd name="T48" fmla="*/ 407 w 1079"/>
                  <a:gd name="T49" fmla="*/ 1529 h 1605"/>
                  <a:gd name="T50" fmla="*/ 456 w 1079"/>
                  <a:gd name="T51" fmla="*/ 1453 h 1605"/>
                  <a:gd name="T52" fmla="*/ 438 w 1079"/>
                  <a:gd name="T53" fmla="*/ 1375 h 1605"/>
                  <a:gd name="T54" fmla="*/ 473 w 1079"/>
                  <a:gd name="T55" fmla="*/ 1287 h 1605"/>
                  <a:gd name="T56" fmla="*/ 547 w 1079"/>
                  <a:gd name="T57" fmla="*/ 1294 h 1605"/>
                  <a:gd name="T58" fmla="*/ 656 w 1079"/>
                  <a:gd name="T59" fmla="*/ 1347 h 1605"/>
                  <a:gd name="T60" fmla="*/ 727 w 1079"/>
                  <a:gd name="T61" fmla="*/ 1317 h 1605"/>
                  <a:gd name="T62" fmla="*/ 796 w 1079"/>
                  <a:gd name="T63" fmla="*/ 1255 h 1605"/>
                  <a:gd name="T64" fmla="*/ 852 w 1079"/>
                  <a:gd name="T65" fmla="*/ 1225 h 1605"/>
                  <a:gd name="T66" fmla="*/ 925 w 1079"/>
                  <a:gd name="T67" fmla="*/ 1139 h 1605"/>
                  <a:gd name="T68" fmla="*/ 1056 w 1079"/>
                  <a:gd name="T69" fmla="*/ 1063 h 1605"/>
                  <a:gd name="T70" fmla="*/ 1023 w 1079"/>
                  <a:gd name="T71" fmla="*/ 907 h 1605"/>
                  <a:gd name="T72" fmla="*/ 1079 w 1079"/>
                  <a:gd name="T73" fmla="*/ 824 h 1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9" h="1605">
                    <a:moveTo>
                      <a:pt x="1079" y="824"/>
                    </a:moveTo>
                    <a:lnTo>
                      <a:pt x="1063" y="759"/>
                    </a:lnTo>
                    <a:lnTo>
                      <a:pt x="1007" y="759"/>
                    </a:lnTo>
                    <a:lnTo>
                      <a:pt x="987" y="639"/>
                    </a:lnTo>
                    <a:lnTo>
                      <a:pt x="994" y="584"/>
                    </a:lnTo>
                    <a:lnTo>
                      <a:pt x="965" y="558"/>
                    </a:lnTo>
                    <a:lnTo>
                      <a:pt x="961" y="510"/>
                    </a:lnTo>
                    <a:lnTo>
                      <a:pt x="976" y="485"/>
                    </a:lnTo>
                    <a:lnTo>
                      <a:pt x="938" y="450"/>
                    </a:lnTo>
                    <a:lnTo>
                      <a:pt x="925" y="362"/>
                    </a:lnTo>
                    <a:lnTo>
                      <a:pt x="958" y="300"/>
                    </a:lnTo>
                    <a:lnTo>
                      <a:pt x="941" y="194"/>
                    </a:lnTo>
                    <a:lnTo>
                      <a:pt x="894" y="157"/>
                    </a:lnTo>
                    <a:lnTo>
                      <a:pt x="887" y="111"/>
                    </a:lnTo>
                    <a:lnTo>
                      <a:pt x="921" y="42"/>
                    </a:lnTo>
                    <a:lnTo>
                      <a:pt x="856" y="37"/>
                    </a:lnTo>
                    <a:lnTo>
                      <a:pt x="812" y="28"/>
                    </a:lnTo>
                    <a:lnTo>
                      <a:pt x="776" y="0"/>
                    </a:lnTo>
                    <a:lnTo>
                      <a:pt x="785" y="49"/>
                    </a:lnTo>
                    <a:lnTo>
                      <a:pt x="774" y="116"/>
                    </a:lnTo>
                    <a:lnTo>
                      <a:pt x="658" y="203"/>
                    </a:lnTo>
                    <a:lnTo>
                      <a:pt x="594" y="296"/>
                    </a:lnTo>
                    <a:lnTo>
                      <a:pt x="549" y="386"/>
                    </a:lnTo>
                    <a:lnTo>
                      <a:pt x="565" y="429"/>
                    </a:lnTo>
                    <a:lnTo>
                      <a:pt x="611" y="478"/>
                    </a:lnTo>
                    <a:lnTo>
                      <a:pt x="618" y="526"/>
                    </a:lnTo>
                    <a:lnTo>
                      <a:pt x="531" y="623"/>
                    </a:lnTo>
                    <a:lnTo>
                      <a:pt x="538" y="669"/>
                    </a:lnTo>
                    <a:lnTo>
                      <a:pt x="578" y="741"/>
                    </a:lnTo>
                    <a:lnTo>
                      <a:pt x="549" y="821"/>
                    </a:lnTo>
                    <a:lnTo>
                      <a:pt x="525" y="867"/>
                    </a:lnTo>
                    <a:lnTo>
                      <a:pt x="498" y="872"/>
                    </a:lnTo>
                    <a:lnTo>
                      <a:pt x="407" y="831"/>
                    </a:lnTo>
                    <a:lnTo>
                      <a:pt x="360" y="847"/>
                    </a:lnTo>
                    <a:lnTo>
                      <a:pt x="311" y="925"/>
                    </a:lnTo>
                    <a:lnTo>
                      <a:pt x="160" y="1020"/>
                    </a:lnTo>
                    <a:lnTo>
                      <a:pt x="69" y="1080"/>
                    </a:lnTo>
                    <a:lnTo>
                      <a:pt x="57" y="1130"/>
                    </a:lnTo>
                    <a:lnTo>
                      <a:pt x="62" y="1229"/>
                    </a:lnTo>
                    <a:lnTo>
                      <a:pt x="13" y="1282"/>
                    </a:lnTo>
                    <a:lnTo>
                      <a:pt x="0" y="1345"/>
                    </a:lnTo>
                    <a:lnTo>
                      <a:pt x="55" y="1416"/>
                    </a:lnTo>
                    <a:lnTo>
                      <a:pt x="31" y="1506"/>
                    </a:lnTo>
                    <a:lnTo>
                      <a:pt x="93" y="1513"/>
                    </a:lnTo>
                    <a:lnTo>
                      <a:pt x="149" y="1605"/>
                    </a:lnTo>
                    <a:lnTo>
                      <a:pt x="262" y="1598"/>
                    </a:lnTo>
                    <a:lnTo>
                      <a:pt x="300" y="1554"/>
                    </a:lnTo>
                    <a:lnTo>
                      <a:pt x="360" y="1559"/>
                    </a:lnTo>
                    <a:lnTo>
                      <a:pt x="382" y="1525"/>
                    </a:lnTo>
                    <a:lnTo>
                      <a:pt x="407" y="1529"/>
                    </a:lnTo>
                    <a:lnTo>
                      <a:pt x="416" y="1481"/>
                    </a:lnTo>
                    <a:lnTo>
                      <a:pt x="456" y="1453"/>
                    </a:lnTo>
                    <a:lnTo>
                      <a:pt x="465" y="1400"/>
                    </a:lnTo>
                    <a:lnTo>
                      <a:pt x="438" y="1375"/>
                    </a:lnTo>
                    <a:lnTo>
                      <a:pt x="433" y="1326"/>
                    </a:lnTo>
                    <a:lnTo>
                      <a:pt x="473" y="1287"/>
                    </a:lnTo>
                    <a:lnTo>
                      <a:pt x="522" y="1326"/>
                    </a:lnTo>
                    <a:lnTo>
                      <a:pt x="547" y="1294"/>
                    </a:lnTo>
                    <a:lnTo>
                      <a:pt x="605" y="1347"/>
                    </a:lnTo>
                    <a:lnTo>
                      <a:pt x="656" y="1347"/>
                    </a:lnTo>
                    <a:lnTo>
                      <a:pt x="689" y="1317"/>
                    </a:lnTo>
                    <a:lnTo>
                      <a:pt x="727" y="1317"/>
                    </a:lnTo>
                    <a:lnTo>
                      <a:pt x="780" y="1299"/>
                    </a:lnTo>
                    <a:lnTo>
                      <a:pt x="796" y="1255"/>
                    </a:lnTo>
                    <a:lnTo>
                      <a:pt x="847" y="1250"/>
                    </a:lnTo>
                    <a:lnTo>
                      <a:pt x="852" y="1225"/>
                    </a:lnTo>
                    <a:lnTo>
                      <a:pt x="903" y="1188"/>
                    </a:lnTo>
                    <a:lnTo>
                      <a:pt x="925" y="1139"/>
                    </a:lnTo>
                    <a:lnTo>
                      <a:pt x="1025" y="1093"/>
                    </a:lnTo>
                    <a:lnTo>
                      <a:pt x="1056" y="1063"/>
                    </a:lnTo>
                    <a:lnTo>
                      <a:pt x="1047" y="967"/>
                    </a:lnTo>
                    <a:lnTo>
                      <a:pt x="1023" y="907"/>
                    </a:lnTo>
                    <a:lnTo>
                      <a:pt x="1054" y="877"/>
                    </a:lnTo>
                    <a:lnTo>
                      <a:pt x="1079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1" name="Freeform 408">
                <a:extLst>
                  <a:ext uri="{FF2B5EF4-FFF2-40B4-BE49-F238E27FC236}">
                    <a16:creationId xmlns="" xmlns:a16="http://schemas.microsoft.com/office/drawing/2014/main" id="{14418CF3-60F6-4B45-B28F-E8988C6F4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" y="2554"/>
                <a:ext cx="1520" cy="729"/>
              </a:xfrm>
              <a:custGeom>
                <a:avLst/>
                <a:gdLst>
                  <a:gd name="T0" fmla="*/ 750 w 1520"/>
                  <a:gd name="T1" fmla="*/ 153 h 729"/>
                  <a:gd name="T2" fmla="*/ 594 w 1520"/>
                  <a:gd name="T3" fmla="*/ 113 h 729"/>
                  <a:gd name="T4" fmla="*/ 352 w 1520"/>
                  <a:gd name="T5" fmla="*/ 88 h 729"/>
                  <a:gd name="T6" fmla="*/ 216 w 1520"/>
                  <a:gd name="T7" fmla="*/ 49 h 729"/>
                  <a:gd name="T8" fmla="*/ 47 w 1520"/>
                  <a:gd name="T9" fmla="*/ 0 h 729"/>
                  <a:gd name="T10" fmla="*/ 3 w 1520"/>
                  <a:gd name="T11" fmla="*/ 14 h 729"/>
                  <a:gd name="T12" fmla="*/ 0 w 1520"/>
                  <a:gd name="T13" fmla="*/ 56 h 729"/>
                  <a:gd name="T14" fmla="*/ 32 w 1520"/>
                  <a:gd name="T15" fmla="*/ 90 h 729"/>
                  <a:gd name="T16" fmla="*/ 45 w 1520"/>
                  <a:gd name="T17" fmla="*/ 139 h 729"/>
                  <a:gd name="T18" fmla="*/ 134 w 1520"/>
                  <a:gd name="T19" fmla="*/ 240 h 729"/>
                  <a:gd name="T20" fmla="*/ 176 w 1520"/>
                  <a:gd name="T21" fmla="*/ 275 h 729"/>
                  <a:gd name="T22" fmla="*/ 183 w 1520"/>
                  <a:gd name="T23" fmla="*/ 321 h 729"/>
                  <a:gd name="T24" fmla="*/ 198 w 1520"/>
                  <a:gd name="T25" fmla="*/ 358 h 729"/>
                  <a:gd name="T26" fmla="*/ 163 w 1520"/>
                  <a:gd name="T27" fmla="*/ 429 h 729"/>
                  <a:gd name="T28" fmla="*/ 183 w 1520"/>
                  <a:gd name="T29" fmla="*/ 457 h 729"/>
                  <a:gd name="T30" fmla="*/ 290 w 1520"/>
                  <a:gd name="T31" fmla="*/ 445 h 729"/>
                  <a:gd name="T32" fmla="*/ 310 w 1520"/>
                  <a:gd name="T33" fmla="*/ 475 h 729"/>
                  <a:gd name="T34" fmla="*/ 383 w 1520"/>
                  <a:gd name="T35" fmla="*/ 563 h 729"/>
                  <a:gd name="T36" fmla="*/ 470 w 1520"/>
                  <a:gd name="T37" fmla="*/ 561 h 729"/>
                  <a:gd name="T38" fmla="*/ 554 w 1520"/>
                  <a:gd name="T39" fmla="*/ 519 h 729"/>
                  <a:gd name="T40" fmla="*/ 568 w 1520"/>
                  <a:gd name="T41" fmla="*/ 462 h 729"/>
                  <a:gd name="T42" fmla="*/ 601 w 1520"/>
                  <a:gd name="T43" fmla="*/ 434 h 729"/>
                  <a:gd name="T44" fmla="*/ 641 w 1520"/>
                  <a:gd name="T45" fmla="*/ 372 h 729"/>
                  <a:gd name="T46" fmla="*/ 668 w 1520"/>
                  <a:gd name="T47" fmla="*/ 372 h 729"/>
                  <a:gd name="T48" fmla="*/ 643 w 1520"/>
                  <a:gd name="T49" fmla="*/ 459 h 729"/>
                  <a:gd name="T50" fmla="*/ 674 w 1520"/>
                  <a:gd name="T51" fmla="*/ 492 h 729"/>
                  <a:gd name="T52" fmla="*/ 692 w 1520"/>
                  <a:gd name="T53" fmla="*/ 630 h 729"/>
                  <a:gd name="T54" fmla="*/ 732 w 1520"/>
                  <a:gd name="T55" fmla="*/ 681 h 729"/>
                  <a:gd name="T56" fmla="*/ 826 w 1520"/>
                  <a:gd name="T57" fmla="*/ 628 h 729"/>
                  <a:gd name="T58" fmla="*/ 906 w 1520"/>
                  <a:gd name="T59" fmla="*/ 639 h 729"/>
                  <a:gd name="T60" fmla="*/ 995 w 1520"/>
                  <a:gd name="T61" fmla="*/ 637 h 729"/>
                  <a:gd name="T62" fmla="*/ 1088 w 1520"/>
                  <a:gd name="T63" fmla="*/ 724 h 729"/>
                  <a:gd name="T64" fmla="*/ 1133 w 1520"/>
                  <a:gd name="T65" fmla="*/ 729 h 729"/>
                  <a:gd name="T66" fmla="*/ 1171 w 1520"/>
                  <a:gd name="T67" fmla="*/ 632 h 729"/>
                  <a:gd name="T68" fmla="*/ 1228 w 1520"/>
                  <a:gd name="T69" fmla="*/ 591 h 729"/>
                  <a:gd name="T70" fmla="*/ 1380 w 1520"/>
                  <a:gd name="T71" fmla="*/ 586 h 729"/>
                  <a:gd name="T72" fmla="*/ 1520 w 1520"/>
                  <a:gd name="T73" fmla="*/ 505 h 729"/>
                  <a:gd name="T74" fmla="*/ 1113 w 1520"/>
                  <a:gd name="T75" fmla="*/ 344 h 729"/>
                  <a:gd name="T76" fmla="*/ 750 w 1520"/>
                  <a:gd name="T77" fmla="*/ 153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20" h="729">
                    <a:moveTo>
                      <a:pt x="750" y="153"/>
                    </a:moveTo>
                    <a:lnTo>
                      <a:pt x="594" y="113"/>
                    </a:lnTo>
                    <a:lnTo>
                      <a:pt x="352" y="88"/>
                    </a:lnTo>
                    <a:lnTo>
                      <a:pt x="216" y="49"/>
                    </a:lnTo>
                    <a:lnTo>
                      <a:pt x="47" y="0"/>
                    </a:lnTo>
                    <a:lnTo>
                      <a:pt x="3" y="14"/>
                    </a:lnTo>
                    <a:lnTo>
                      <a:pt x="0" y="56"/>
                    </a:lnTo>
                    <a:lnTo>
                      <a:pt x="32" y="90"/>
                    </a:lnTo>
                    <a:lnTo>
                      <a:pt x="45" y="139"/>
                    </a:lnTo>
                    <a:lnTo>
                      <a:pt x="134" y="240"/>
                    </a:lnTo>
                    <a:lnTo>
                      <a:pt x="176" y="275"/>
                    </a:lnTo>
                    <a:lnTo>
                      <a:pt x="183" y="321"/>
                    </a:lnTo>
                    <a:lnTo>
                      <a:pt x="198" y="358"/>
                    </a:lnTo>
                    <a:lnTo>
                      <a:pt x="163" y="429"/>
                    </a:lnTo>
                    <a:lnTo>
                      <a:pt x="183" y="457"/>
                    </a:lnTo>
                    <a:lnTo>
                      <a:pt x="290" y="445"/>
                    </a:lnTo>
                    <a:lnTo>
                      <a:pt x="310" y="475"/>
                    </a:lnTo>
                    <a:lnTo>
                      <a:pt x="383" y="563"/>
                    </a:lnTo>
                    <a:lnTo>
                      <a:pt x="470" y="561"/>
                    </a:lnTo>
                    <a:lnTo>
                      <a:pt x="554" y="519"/>
                    </a:lnTo>
                    <a:lnTo>
                      <a:pt x="568" y="462"/>
                    </a:lnTo>
                    <a:lnTo>
                      <a:pt x="601" y="434"/>
                    </a:lnTo>
                    <a:lnTo>
                      <a:pt x="641" y="372"/>
                    </a:lnTo>
                    <a:lnTo>
                      <a:pt x="668" y="372"/>
                    </a:lnTo>
                    <a:lnTo>
                      <a:pt x="643" y="459"/>
                    </a:lnTo>
                    <a:lnTo>
                      <a:pt x="674" y="492"/>
                    </a:lnTo>
                    <a:lnTo>
                      <a:pt x="692" y="630"/>
                    </a:lnTo>
                    <a:lnTo>
                      <a:pt x="732" y="681"/>
                    </a:lnTo>
                    <a:lnTo>
                      <a:pt x="826" y="628"/>
                    </a:lnTo>
                    <a:lnTo>
                      <a:pt x="906" y="639"/>
                    </a:lnTo>
                    <a:lnTo>
                      <a:pt x="995" y="637"/>
                    </a:lnTo>
                    <a:lnTo>
                      <a:pt x="1088" y="724"/>
                    </a:lnTo>
                    <a:lnTo>
                      <a:pt x="1133" y="729"/>
                    </a:lnTo>
                    <a:lnTo>
                      <a:pt x="1171" y="632"/>
                    </a:lnTo>
                    <a:lnTo>
                      <a:pt x="1228" y="591"/>
                    </a:lnTo>
                    <a:lnTo>
                      <a:pt x="1380" y="586"/>
                    </a:lnTo>
                    <a:lnTo>
                      <a:pt x="1520" y="505"/>
                    </a:lnTo>
                    <a:lnTo>
                      <a:pt x="1113" y="344"/>
                    </a:lnTo>
                    <a:lnTo>
                      <a:pt x="750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2" name="Freeform 409">
                <a:extLst>
                  <a:ext uri="{FF2B5EF4-FFF2-40B4-BE49-F238E27FC236}">
                    <a16:creationId xmlns="" xmlns:a16="http://schemas.microsoft.com/office/drawing/2014/main" id="{AAF90C0B-3425-4650-9498-DDA5D7D17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1" y="1614"/>
                <a:ext cx="808" cy="993"/>
              </a:xfrm>
              <a:custGeom>
                <a:avLst/>
                <a:gdLst>
                  <a:gd name="T0" fmla="*/ 768 w 808"/>
                  <a:gd name="T1" fmla="*/ 369 h 993"/>
                  <a:gd name="T2" fmla="*/ 737 w 808"/>
                  <a:gd name="T3" fmla="*/ 373 h 993"/>
                  <a:gd name="T4" fmla="*/ 714 w 808"/>
                  <a:gd name="T5" fmla="*/ 352 h 993"/>
                  <a:gd name="T6" fmla="*/ 703 w 808"/>
                  <a:gd name="T7" fmla="*/ 318 h 993"/>
                  <a:gd name="T8" fmla="*/ 690 w 808"/>
                  <a:gd name="T9" fmla="*/ 302 h 993"/>
                  <a:gd name="T10" fmla="*/ 657 w 808"/>
                  <a:gd name="T11" fmla="*/ 283 h 993"/>
                  <a:gd name="T12" fmla="*/ 594 w 808"/>
                  <a:gd name="T13" fmla="*/ 214 h 993"/>
                  <a:gd name="T14" fmla="*/ 492 w 808"/>
                  <a:gd name="T15" fmla="*/ 143 h 993"/>
                  <a:gd name="T16" fmla="*/ 421 w 808"/>
                  <a:gd name="T17" fmla="*/ 80 h 993"/>
                  <a:gd name="T18" fmla="*/ 383 w 808"/>
                  <a:gd name="T19" fmla="*/ 76 h 993"/>
                  <a:gd name="T20" fmla="*/ 289 w 808"/>
                  <a:gd name="T21" fmla="*/ 11 h 993"/>
                  <a:gd name="T22" fmla="*/ 243 w 808"/>
                  <a:gd name="T23" fmla="*/ 0 h 993"/>
                  <a:gd name="T24" fmla="*/ 163 w 808"/>
                  <a:gd name="T25" fmla="*/ 16 h 993"/>
                  <a:gd name="T26" fmla="*/ 34 w 808"/>
                  <a:gd name="T27" fmla="*/ 32 h 993"/>
                  <a:gd name="T28" fmla="*/ 0 w 808"/>
                  <a:gd name="T29" fmla="*/ 101 h 993"/>
                  <a:gd name="T30" fmla="*/ 7 w 808"/>
                  <a:gd name="T31" fmla="*/ 147 h 993"/>
                  <a:gd name="T32" fmla="*/ 54 w 808"/>
                  <a:gd name="T33" fmla="*/ 184 h 993"/>
                  <a:gd name="T34" fmla="*/ 71 w 808"/>
                  <a:gd name="T35" fmla="*/ 290 h 993"/>
                  <a:gd name="T36" fmla="*/ 38 w 808"/>
                  <a:gd name="T37" fmla="*/ 352 h 993"/>
                  <a:gd name="T38" fmla="*/ 51 w 808"/>
                  <a:gd name="T39" fmla="*/ 440 h 993"/>
                  <a:gd name="T40" fmla="*/ 89 w 808"/>
                  <a:gd name="T41" fmla="*/ 475 h 993"/>
                  <a:gd name="T42" fmla="*/ 74 w 808"/>
                  <a:gd name="T43" fmla="*/ 500 h 993"/>
                  <a:gd name="T44" fmla="*/ 78 w 808"/>
                  <a:gd name="T45" fmla="*/ 548 h 993"/>
                  <a:gd name="T46" fmla="*/ 107 w 808"/>
                  <a:gd name="T47" fmla="*/ 574 h 993"/>
                  <a:gd name="T48" fmla="*/ 100 w 808"/>
                  <a:gd name="T49" fmla="*/ 629 h 993"/>
                  <a:gd name="T50" fmla="*/ 120 w 808"/>
                  <a:gd name="T51" fmla="*/ 749 h 993"/>
                  <a:gd name="T52" fmla="*/ 176 w 808"/>
                  <a:gd name="T53" fmla="*/ 749 h 993"/>
                  <a:gd name="T54" fmla="*/ 192 w 808"/>
                  <a:gd name="T55" fmla="*/ 814 h 993"/>
                  <a:gd name="T56" fmla="*/ 167 w 808"/>
                  <a:gd name="T57" fmla="*/ 867 h 993"/>
                  <a:gd name="T58" fmla="*/ 136 w 808"/>
                  <a:gd name="T59" fmla="*/ 897 h 993"/>
                  <a:gd name="T60" fmla="*/ 185 w 808"/>
                  <a:gd name="T61" fmla="*/ 901 h 993"/>
                  <a:gd name="T62" fmla="*/ 261 w 808"/>
                  <a:gd name="T63" fmla="*/ 897 h 993"/>
                  <a:gd name="T64" fmla="*/ 292 w 808"/>
                  <a:gd name="T65" fmla="*/ 871 h 993"/>
                  <a:gd name="T66" fmla="*/ 327 w 808"/>
                  <a:gd name="T67" fmla="*/ 890 h 993"/>
                  <a:gd name="T68" fmla="*/ 372 w 808"/>
                  <a:gd name="T69" fmla="*/ 894 h 993"/>
                  <a:gd name="T70" fmla="*/ 452 w 808"/>
                  <a:gd name="T71" fmla="*/ 993 h 993"/>
                  <a:gd name="T72" fmla="*/ 507 w 808"/>
                  <a:gd name="T73" fmla="*/ 931 h 993"/>
                  <a:gd name="T74" fmla="*/ 552 w 808"/>
                  <a:gd name="T75" fmla="*/ 936 h 993"/>
                  <a:gd name="T76" fmla="*/ 568 w 808"/>
                  <a:gd name="T77" fmla="*/ 910 h 993"/>
                  <a:gd name="T78" fmla="*/ 539 w 808"/>
                  <a:gd name="T79" fmla="*/ 874 h 993"/>
                  <a:gd name="T80" fmla="*/ 554 w 808"/>
                  <a:gd name="T81" fmla="*/ 832 h 993"/>
                  <a:gd name="T82" fmla="*/ 507 w 808"/>
                  <a:gd name="T83" fmla="*/ 830 h 993"/>
                  <a:gd name="T84" fmla="*/ 505 w 808"/>
                  <a:gd name="T85" fmla="*/ 807 h 993"/>
                  <a:gd name="T86" fmla="*/ 530 w 808"/>
                  <a:gd name="T87" fmla="*/ 774 h 993"/>
                  <a:gd name="T88" fmla="*/ 550 w 808"/>
                  <a:gd name="T89" fmla="*/ 795 h 993"/>
                  <a:gd name="T90" fmla="*/ 576 w 808"/>
                  <a:gd name="T91" fmla="*/ 779 h 993"/>
                  <a:gd name="T92" fmla="*/ 614 w 808"/>
                  <a:gd name="T93" fmla="*/ 786 h 993"/>
                  <a:gd name="T94" fmla="*/ 641 w 808"/>
                  <a:gd name="T95" fmla="*/ 772 h 993"/>
                  <a:gd name="T96" fmla="*/ 641 w 808"/>
                  <a:gd name="T97" fmla="*/ 714 h 993"/>
                  <a:gd name="T98" fmla="*/ 601 w 808"/>
                  <a:gd name="T99" fmla="*/ 689 h 993"/>
                  <a:gd name="T100" fmla="*/ 559 w 808"/>
                  <a:gd name="T101" fmla="*/ 717 h 993"/>
                  <a:gd name="T102" fmla="*/ 550 w 808"/>
                  <a:gd name="T103" fmla="*/ 673 h 993"/>
                  <a:gd name="T104" fmla="*/ 594 w 808"/>
                  <a:gd name="T105" fmla="*/ 606 h 993"/>
                  <a:gd name="T106" fmla="*/ 657 w 808"/>
                  <a:gd name="T107" fmla="*/ 576 h 993"/>
                  <a:gd name="T108" fmla="*/ 705 w 808"/>
                  <a:gd name="T109" fmla="*/ 472 h 993"/>
                  <a:gd name="T110" fmla="*/ 808 w 808"/>
                  <a:gd name="T111" fmla="*/ 385 h 993"/>
                  <a:gd name="T112" fmla="*/ 768 w 808"/>
                  <a:gd name="T113" fmla="*/ 369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08" h="993">
                    <a:moveTo>
                      <a:pt x="768" y="369"/>
                    </a:moveTo>
                    <a:lnTo>
                      <a:pt x="737" y="373"/>
                    </a:lnTo>
                    <a:lnTo>
                      <a:pt x="714" y="352"/>
                    </a:lnTo>
                    <a:lnTo>
                      <a:pt x="703" y="318"/>
                    </a:lnTo>
                    <a:lnTo>
                      <a:pt x="690" y="302"/>
                    </a:lnTo>
                    <a:lnTo>
                      <a:pt x="657" y="283"/>
                    </a:lnTo>
                    <a:lnTo>
                      <a:pt x="594" y="214"/>
                    </a:lnTo>
                    <a:lnTo>
                      <a:pt x="492" y="143"/>
                    </a:lnTo>
                    <a:lnTo>
                      <a:pt x="421" y="80"/>
                    </a:lnTo>
                    <a:lnTo>
                      <a:pt x="383" y="76"/>
                    </a:lnTo>
                    <a:lnTo>
                      <a:pt x="289" y="11"/>
                    </a:lnTo>
                    <a:lnTo>
                      <a:pt x="243" y="0"/>
                    </a:lnTo>
                    <a:lnTo>
                      <a:pt x="163" y="16"/>
                    </a:lnTo>
                    <a:lnTo>
                      <a:pt x="34" y="32"/>
                    </a:lnTo>
                    <a:lnTo>
                      <a:pt x="0" y="101"/>
                    </a:lnTo>
                    <a:lnTo>
                      <a:pt x="7" y="147"/>
                    </a:lnTo>
                    <a:lnTo>
                      <a:pt x="54" y="184"/>
                    </a:lnTo>
                    <a:lnTo>
                      <a:pt x="71" y="290"/>
                    </a:lnTo>
                    <a:lnTo>
                      <a:pt x="38" y="352"/>
                    </a:lnTo>
                    <a:lnTo>
                      <a:pt x="51" y="440"/>
                    </a:lnTo>
                    <a:lnTo>
                      <a:pt x="89" y="475"/>
                    </a:lnTo>
                    <a:lnTo>
                      <a:pt x="74" y="500"/>
                    </a:lnTo>
                    <a:lnTo>
                      <a:pt x="78" y="548"/>
                    </a:lnTo>
                    <a:lnTo>
                      <a:pt x="107" y="574"/>
                    </a:lnTo>
                    <a:lnTo>
                      <a:pt x="100" y="629"/>
                    </a:lnTo>
                    <a:lnTo>
                      <a:pt x="120" y="749"/>
                    </a:lnTo>
                    <a:lnTo>
                      <a:pt x="176" y="749"/>
                    </a:lnTo>
                    <a:lnTo>
                      <a:pt x="192" y="814"/>
                    </a:lnTo>
                    <a:lnTo>
                      <a:pt x="167" y="867"/>
                    </a:lnTo>
                    <a:lnTo>
                      <a:pt x="136" y="897"/>
                    </a:lnTo>
                    <a:lnTo>
                      <a:pt x="185" y="901"/>
                    </a:lnTo>
                    <a:lnTo>
                      <a:pt x="261" y="897"/>
                    </a:lnTo>
                    <a:lnTo>
                      <a:pt x="292" y="871"/>
                    </a:lnTo>
                    <a:lnTo>
                      <a:pt x="327" y="890"/>
                    </a:lnTo>
                    <a:lnTo>
                      <a:pt x="372" y="894"/>
                    </a:lnTo>
                    <a:lnTo>
                      <a:pt x="452" y="993"/>
                    </a:lnTo>
                    <a:lnTo>
                      <a:pt x="507" y="931"/>
                    </a:lnTo>
                    <a:lnTo>
                      <a:pt x="552" y="936"/>
                    </a:lnTo>
                    <a:lnTo>
                      <a:pt x="568" y="910"/>
                    </a:lnTo>
                    <a:lnTo>
                      <a:pt x="539" y="874"/>
                    </a:lnTo>
                    <a:lnTo>
                      <a:pt x="554" y="832"/>
                    </a:lnTo>
                    <a:lnTo>
                      <a:pt x="507" y="830"/>
                    </a:lnTo>
                    <a:lnTo>
                      <a:pt x="505" y="807"/>
                    </a:lnTo>
                    <a:lnTo>
                      <a:pt x="530" y="774"/>
                    </a:lnTo>
                    <a:lnTo>
                      <a:pt x="550" y="795"/>
                    </a:lnTo>
                    <a:lnTo>
                      <a:pt x="576" y="779"/>
                    </a:lnTo>
                    <a:lnTo>
                      <a:pt x="614" y="786"/>
                    </a:lnTo>
                    <a:lnTo>
                      <a:pt x="641" y="772"/>
                    </a:lnTo>
                    <a:lnTo>
                      <a:pt x="641" y="714"/>
                    </a:lnTo>
                    <a:lnTo>
                      <a:pt x="601" y="689"/>
                    </a:lnTo>
                    <a:lnTo>
                      <a:pt x="559" y="717"/>
                    </a:lnTo>
                    <a:lnTo>
                      <a:pt x="550" y="673"/>
                    </a:lnTo>
                    <a:lnTo>
                      <a:pt x="594" y="606"/>
                    </a:lnTo>
                    <a:lnTo>
                      <a:pt x="657" y="576"/>
                    </a:lnTo>
                    <a:lnTo>
                      <a:pt x="705" y="472"/>
                    </a:lnTo>
                    <a:lnTo>
                      <a:pt x="808" y="385"/>
                    </a:lnTo>
                    <a:lnTo>
                      <a:pt x="768" y="3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3" name="Freeform 410">
                <a:extLst>
                  <a:ext uri="{FF2B5EF4-FFF2-40B4-BE49-F238E27FC236}">
                    <a16:creationId xmlns="" xmlns:a16="http://schemas.microsoft.com/office/drawing/2014/main" id="{DED001CB-B3A6-4F54-B0C5-C33AF569C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" y="0"/>
                <a:ext cx="1154" cy="1321"/>
              </a:xfrm>
              <a:custGeom>
                <a:avLst/>
                <a:gdLst>
                  <a:gd name="T0" fmla="*/ 367 w 1154"/>
                  <a:gd name="T1" fmla="*/ 763 h 1321"/>
                  <a:gd name="T2" fmla="*/ 429 w 1154"/>
                  <a:gd name="T3" fmla="*/ 846 h 1321"/>
                  <a:gd name="T4" fmla="*/ 433 w 1154"/>
                  <a:gd name="T5" fmla="*/ 998 h 1321"/>
                  <a:gd name="T6" fmla="*/ 489 w 1154"/>
                  <a:gd name="T7" fmla="*/ 1141 h 1321"/>
                  <a:gd name="T8" fmla="*/ 465 w 1154"/>
                  <a:gd name="T9" fmla="*/ 1189 h 1321"/>
                  <a:gd name="T10" fmla="*/ 614 w 1154"/>
                  <a:gd name="T11" fmla="*/ 1321 h 1321"/>
                  <a:gd name="T12" fmla="*/ 620 w 1154"/>
                  <a:gd name="T13" fmla="*/ 1222 h 1321"/>
                  <a:gd name="T14" fmla="*/ 700 w 1154"/>
                  <a:gd name="T15" fmla="*/ 1139 h 1321"/>
                  <a:gd name="T16" fmla="*/ 752 w 1154"/>
                  <a:gd name="T17" fmla="*/ 1213 h 1321"/>
                  <a:gd name="T18" fmla="*/ 858 w 1154"/>
                  <a:gd name="T19" fmla="*/ 1199 h 1321"/>
                  <a:gd name="T20" fmla="*/ 845 w 1154"/>
                  <a:gd name="T21" fmla="*/ 1118 h 1321"/>
                  <a:gd name="T22" fmla="*/ 916 w 1154"/>
                  <a:gd name="T23" fmla="*/ 1086 h 1321"/>
                  <a:gd name="T24" fmla="*/ 950 w 1154"/>
                  <a:gd name="T25" fmla="*/ 987 h 1321"/>
                  <a:gd name="T26" fmla="*/ 1154 w 1154"/>
                  <a:gd name="T27" fmla="*/ 984 h 1321"/>
                  <a:gd name="T28" fmla="*/ 1136 w 1154"/>
                  <a:gd name="T29" fmla="*/ 821 h 1321"/>
                  <a:gd name="T30" fmla="*/ 1107 w 1154"/>
                  <a:gd name="T31" fmla="*/ 781 h 1321"/>
                  <a:gd name="T32" fmla="*/ 1070 w 1154"/>
                  <a:gd name="T33" fmla="*/ 774 h 1321"/>
                  <a:gd name="T34" fmla="*/ 976 w 1154"/>
                  <a:gd name="T35" fmla="*/ 675 h 1321"/>
                  <a:gd name="T36" fmla="*/ 992 w 1154"/>
                  <a:gd name="T37" fmla="*/ 611 h 1321"/>
                  <a:gd name="T38" fmla="*/ 978 w 1154"/>
                  <a:gd name="T39" fmla="*/ 578 h 1321"/>
                  <a:gd name="T40" fmla="*/ 918 w 1154"/>
                  <a:gd name="T41" fmla="*/ 546 h 1321"/>
                  <a:gd name="T42" fmla="*/ 912 w 1154"/>
                  <a:gd name="T43" fmla="*/ 482 h 1321"/>
                  <a:gd name="T44" fmla="*/ 950 w 1154"/>
                  <a:gd name="T45" fmla="*/ 412 h 1321"/>
                  <a:gd name="T46" fmla="*/ 954 w 1154"/>
                  <a:gd name="T47" fmla="*/ 325 h 1321"/>
                  <a:gd name="T48" fmla="*/ 1003 w 1154"/>
                  <a:gd name="T49" fmla="*/ 286 h 1321"/>
                  <a:gd name="T50" fmla="*/ 1003 w 1154"/>
                  <a:gd name="T51" fmla="*/ 233 h 1321"/>
                  <a:gd name="T52" fmla="*/ 963 w 1154"/>
                  <a:gd name="T53" fmla="*/ 177 h 1321"/>
                  <a:gd name="T54" fmla="*/ 914 w 1154"/>
                  <a:gd name="T55" fmla="*/ 166 h 1321"/>
                  <a:gd name="T56" fmla="*/ 894 w 1154"/>
                  <a:gd name="T57" fmla="*/ 136 h 1321"/>
                  <a:gd name="T58" fmla="*/ 909 w 1154"/>
                  <a:gd name="T59" fmla="*/ 92 h 1321"/>
                  <a:gd name="T60" fmla="*/ 914 w 1154"/>
                  <a:gd name="T61" fmla="*/ 27 h 1321"/>
                  <a:gd name="T62" fmla="*/ 881 w 1154"/>
                  <a:gd name="T63" fmla="*/ 11 h 1321"/>
                  <a:gd name="T64" fmla="*/ 854 w 1154"/>
                  <a:gd name="T65" fmla="*/ 18 h 1321"/>
                  <a:gd name="T66" fmla="*/ 812 w 1154"/>
                  <a:gd name="T67" fmla="*/ 0 h 1321"/>
                  <a:gd name="T68" fmla="*/ 789 w 1154"/>
                  <a:gd name="T69" fmla="*/ 11 h 1321"/>
                  <a:gd name="T70" fmla="*/ 774 w 1154"/>
                  <a:gd name="T71" fmla="*/ 92 h 1321"/>
                  <a:gd name="T72" fmla="*/ 631 w 1154"/>
                  <a:gd name="T73" fmla="*/ 147 h 1321"/>
                  <a:gd name="T74" fmla="*/ 631 w 1154"/>
                  <a:gd name="T75" fmla="*/ 191 h 1321"/>
                  <a:gd name="T76" fmla="*/ 513 w 1154"/>
                  <a:gd name="T77" fmla="*/ 219 h 1321"/>
                  <a:gd name="T78" fmla="*/ 420 w 1154"/>
                  <a:gd name="T79" fmla="*/ 221 h 1321"/>
                  <a:gd name="T80" fmla="*/ 344 w 1154"/>
                  <a:gd name="T81" fmla="*/ 283 h 1321"/>
                  <a:gd name="T82" fmla="*/ 289 w 1154"/>
                  <a:gd name="T83" fmla="*/ 299 h 1321"/>
                  <a:gd name="T84" fmla="*/ 247 w 1154"/>
                  <a:gd name="T85" fmla="*/ 281 h 1321"/>
                  <a:gd name="T86" fmla="*/ 193 w 1154"/>
                  <a:gd name="T87" fmla="*/ 283 h 1321"/>
                  <a:gd name="T88" fmla="*/ 124 w 1154"/>
                  <a:gd name="T89" fmla="*/ 221 h 1321"/>
                  <a:gd name="T90" fmla="*/ 46 w 1154"/>
                  <a:gd name="T91" fmla="*/ 196 h 1321"/>
                  <a:gd name="T92" fmla="*/ 0 w 1154"/>
                  <a:gd name="T93" fmla="*/ 265 h 1321"/>
                  <a:gd name="T94" fmla="*/ 46 w 1154"/>
                  <a:gd name="T95" fmla="*/ 251 h 1321"/>
                  <a:gd name="T96" fmla="*/ 104 w 1154"/>
                  <a:gd name="T97" fmla="*/ 283 h 1321"/>
                  <a:gd name="T98" fmla="*/ 122 w 1154"/>
                  <a:gd name="T99" fmla="*/ 350 h 1321"/>
                  <a:gd name="T100" fmla="*/ 100 w 1154"/>
                  <a:gd name="T101" fmla="*/ 380 h 1321"/>
                  <a:gd name="T102" fmla="*/ 86 w 1154"/>
                  <a:gd name="T103" fmla="*/ 452 h 1321"/>
                  <a:gd name="T104" fmla="*/ 89 w 1154"/>
                  <a:gd name="T105" fmla="*/ 551 h 1321"/>
                  <a:gd name="T106" fmla="*/ 146 w 1154"/>
                  <a:gd name="T107" fmla="*/ 595 h 1321"/>
                  <a:gd name="T108" fmla="*/ 224 w 1154"/>
                  <a:gd name="T109" fmla="*/ 581 h 1321"/>
                  <a:gd name="T110" fmla="*/ 264 w 1154"/>
                  <a:gd name="T111" fmla="*/ 595 h 1321"/>
                  <a:gd name="T112" fmla="*/ 247 w 1154"/>
                  <a:gd name="T113" fmla="*/ 631 h 1321"/>
                  <a:gd name="T114" fmla="*/ 329 w 1154"/>
                  <a:gd name="T115" fmla="*/ 664 h 1321"/>
                  <a:gd name="T116" fmla="*/ 367 w 1154"/>
                  <a:gd name="T117" fmla="*/ 763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54" h="1321">
                    <a:moveTo>
                      <a:pt x="367" y="763"/>
                    </a:moveTo>
                    <a:lnTo>
                      <a:pt x="429" y="846"/>
                    </a:lnTo>
                    <a:lnTo>
                      <a:pt x="433" y="998"/>
                    </a:lnTo>
                    <a:lnTo>
                      <a:pt x="489" y="1141"/>
                    </a:lnTo>
                    <a:lnTo>
                      <a:pt x="465" y="1189"/>
                    </a:lnTo>
                    <a:lnTo>
                      <a:pt x="614" y="1321"/>
                    </a:lnTo>
                    <a:lnTo>
                      <a:pt x="620" y="1222"/>
                    </a:lnTo>
                    <a:lnTo>
                      <a:pt x="700" y="1139"/>
                    </a:lnTo>
                    <a:lnTo>
                      <a:pt x="752" y="1213"/>
                    </a:lnTo>
                    <a:lnTo>
                      <a:pt x="858" y="1199"/>
                    </a:lnTo>
                    <a:lnTo>
                      <a:pt x="845" y="1118"/>
                    </a:lnTo>
                    <a:lnTo>
                      <a:pt x="916" y="1086"/>
                    </a:lnTo>
                    <a:lnTo>
                      <a:pt x="950" y="987"/>
                    </a:lnTo>
                    <a:lnTo>
                      <a:pt x="1154" y="984"/>
                    </a:lnTo>
                    <a:lnTo>
                      <a:pt x="1136" y="821"/>
                    </a:lnTo>
                    <a:lnTo>
                      <a:pt x="1107" y="781"/>
                    </a:lnTo>
                    <a:lnTo>
                      <a:pt x="1070" y="774"/>
                    </a:lnTo>
                    <a:lnTo>
                      <a:pt x="976" y="675"/>
                    </a:lnTo>
                    <a:lnTo>
                      <a:pt x="992" y="611"/>
                    </a:lnTo>
                    <a:lnTo>
                      <a:pt x="978" y="578"/>
                    </a:lnTo>
                    <a:lnTo>
                      <a:pt x="918" y="546"/>
                    </a:lnTo>
                    <a:lnTo>
                      <a:pt x="912" y="482"/>
                    </a:lnTo>
                    <a:lnTo>
                      <a:pt x="950" y="412"/>
                    </a:lnTo>
                    <a:lnTo>
                      <a:pt x="954" y="325"/>
                    </a:lnTo>
                    <a:lnTo>
                      <a:pt x="1003" y="286"/>
                    </a:lnTo>
                    <a:lnTo>
                      <a:pt x="1003" y="233"/>
                    </a:lnTo>
                    <a:lnTo>
                      <a:pt x="963" y="177"/>
                    </a:lnTo>
                    <a:lnTo>
                      <a:pt x="914" y="166"/>
                    </a:lnTo>
                    <a:lnTo>
                      <a:pt x="894" y="136"/>
                    </a:lnTo>
                    <a:lnTo>
                      <a:pt x="909" y="92"/>
                    </a:lnTo>
                    <a:lnTo>
                      <a:pt x="914" y="27"/>
                    </a:lnTo>
                    <a:lnTo>
                      <a:pt x="881" y="11"/>
                    </a:lnTo>
                    <a:lnTo>
                      <a:pt x="854" y="18"/>
                    </a:lnTo>
                    <a:lnTo>
                      <a:pt x="812" y="0"/>
                    </a:lnTo>
                    <a:lnTo>
                      <a:pt x="789" y="11"/>
                    </a:lnTo>
                    <a:lnTo>
                      <a:pt x="774" y="92"/>
                    </a:lnTo>
                    <a:lnTo>
                      <a:pt x="631" y="147"/>
                    </a:lnTo>
                    <a:lnTo>
                      <a:pt x="631" y="191"/>
                    </a:lnTo>
                    <a:lnTo>
                      <a:pt x="513" y="219"/>
                    </a:lnTo>
                    <a:lnTo>
                      <a:pt x="420" y="221"/>
                    </a:lnTo>
                    <a:lnTo>
                      <a:pt x="344" y="283"/>
                    </a:lnTo>
                    <a:lnTo>
                      <a:pt x="289" y="299"/>
                    </a:lnTo>
                    <a:lnTo>
                      <a:pt x="247" y="281"/>
                    </a:lnTo>
                    <a:lnTo>
                      <a:pt x="193" y="283"/>
                    </a:lnTo>
                    <a:lnTo>
                      <a:pt x="124" y="221"/>
                    </a:lnTo>
                    <a:lnTo>
                      <a:pt x="46" y="196"/>
                    </a:lnTo>
                    <a:lnTo>
                      <a:pt x="0" y="265"/>
                    </a:lnTo>
                    <a:lnTo>
                      <a:pt x="46" y="251"/>
                    </a:lnTo>
                    <a:lnTo>
                      <a:pt x="104" y="283"/>
                    </a:lnTo>
                    <a:lnTo>
                      <a:pt x="122" y="350"/>
                    </a:lnTo>
                    <a:lnTo>
                      <a:pt x="100" y="380"/>
                    </a:lnTo>
                    <a:lnTo>
                      <a:pt x="86" y="452"/>
                    </a:lnTo>
                    <a:lnTo>
                      <a:pt x="89" y="551"/>
                    </a:lnTo>
                    <a:lnTo>
                      <a:pt x="146" y="595"/>
                    </a:lnTo>
                    <a:lnTo>
                      <a:pt x="224" y="581"/>
                    </a:lnTo>
                    <a:lnTo>
                      <a:pt x="264" y="595"/>
                    </a:lnTo>
                    <a:lnTo>
                      <a:pt x="247" y="631"/>
                    </a:lnTo>
                    <a:lnTo>
                      <a:pt x="329" y="664"/>
                    </a:lnTo>
                    <a:lnTo>
                      <a:pt x="367" y="7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4" name="Freeform 411">
                <a:extLst>
                  <a:ext uri="{FF2B5EF4-FFF2-40B4-BE49-F238E27FC236}">
                    <a16:creationId xmlns="" xmlns:a16="http://schemas.microsoft.com/office/drawing/2014/main" id="{EA899D9B-8B79-4775-B115-DA1E4F8D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" y="1293"/>
                <a:ext cx="1337" cy="1817"/>
              </a:xfrm>
              <a:custGeom>
                <a:avLst/>
                <a:gdLst>
                  <a:gd name="T0" fmla="*/ 614 w 1337"/>
                  <a:gd name="T1" fmla="*/ 1540 h 1817"/>
                  <a:gd name="T2" fmla="*/ 712 w 1337"/>
                  <a:gd name="T3" fmla="*/ 1331 h 1817"/>
                  <a:gd name="T4" fmla="*/ 959 w 1337"/>
                  <a:gd name="T5" fmla="*/ 1142 h 1817"/>
                  <a:gd name="T6" fmla="*/ 1101 w 1337"/>
                  <a:gd name="T7" fmla="*/ 1132 h 1817"/>
                  <a:gd name="T8" fmla="*/ 1083 w 1337"/>
                  <a:gd name="T9" fmla="*/ 934 h 1817"/>
                  <a:gd name="T10" fmla="*/ 1117 w 1337"/>
                  <a:gd name="T11" fmla="*/ 740 h 1817"/>
                  <a:gd name="T12" fmla="*/ 1210 w 1337"/>
                  <a:gd name="T13" fmla="*/ 514 h 1817"/>
                  <a:gd name="T14" fmla="*/ 1328 w 1337"/>
                  <a:gd name="T15" fmla="*/ 311 h 1817"/>
                  <a:gd name="T16" fmla="*/ 1277 w 1337"/>
                  <a:gd name="T17" fmla="*/ 321 h 1817"/>
                  <a:gd name="T18" fmla="*/ 1223 w 1337"/>
                  <a:gd name="T19" fmla="*/ 311 h 1817"/>
                  <a:gd name="T20" fmla="*/ 1083 w 1337"/>
                  <a:gd name="T21" fmla="*/ 224 h 1817"/>
                  <a:gd name="T22" fmla="*/ 1057 w 1337"/>
                  <a:gd name="T23" fmla="*/ 235 h 1817"/>
                  <a:gd name="T24" fmla="*/ 1046 w 1337"/>
                  <a:gd name="T25" fmla="*/ 247 h 1817"/>
                  <a:gd name="T26" fmla="*/ 1023 w 1337"/>
                  <a:gd name="T27" fmla="*/ 235 h 1817"/>
                  <a:gd name="T28" fmla="*/ 983 w 1337"/>
                  <a:gd name="T29" fmla="*/ 245 h 1817"/>
                  <a:gd name="T30" fmla="*/ 974 w 1337"/>
                  <a:gd name="T31" fmla="*/ 247 h 1817"/>
                  <a:gd name="T32" fmla="*/ 954 w 1337"/>
                  <a:gd name="T33" fmla="*/ 254 h 1817"/>
                  <a:gd name="T34" fmla="*/ 899 w 1337"/>
                  <a:gd name="T35" fmla="*/ 291 h 1817"/>
                  <a:gd name="T36" fmla="*/ 883 w 1337"/>
                  <a:gd name="T37" fmla="*/ 298 h 1817"/>
                  <a:gd name="T38" fmla="*/ 865 w 1337"/>
                  <a:gd name="T39" fmla="*/ 314 h 1817"/>
                  <a:gd name="T40" fmla="*/ 852 w 1337"/>
                  <a:gd name="T41" fmla="*/ 348 h 1817"/>
                  <a:gd name="T42" fmla="*/ 819 w 1337"/>
                  <a:gd name="T43" fmla="*/ 311 h 1817"/>
                  <a:gd name="T44" fmla="*/ 830 w 1337"/>
                  <a:gd name="T45" fmla="*/ 258 h 1817"/>
                  <a:gd name="T46" fmla="*/ 832 w 1337"/>
                  <a:gd name="T47" fmla="*/ 219 h 1817"/>
                  <a:gd name="T48" fmla="*/ 845 w 1337"/>
                  <a:gd name="T49" fmla="*/ 189 h 1817"/>
                  <a:gd name="T50" fmla="*/ 825 w 1337"/>
                  <a:gd name="T51" fmla="*/ 194 h 1817"/>
                  <a:gd name="T52" fmla="*/ 796 w 1337"/>
                  <a:gd name="T53" fmla="*/ 212 h 1817"/>
                  <a:gd name="T54" fmla="*/ 767 w 1337"/>
                  <a:gd name="T55" fmla="*/ 194 h 1817"/>
                  <a:gd name="T56" fmla="*/ 825 w 1337"/>
                  <a:gd name="T57" fmla="*/ 164 h 1817"/>
                  <a:gd name="T58" fmla="*/ 819 w 1337"/>
                  <a:gd name="T59" fmla="*/ 152 h 1817"/>
                  <a:gd name="T60" fmla="*/ 787 w 1337"/>
                  <a:gd name="T61" fmla="*/ 127 h 1817"/>
                  <a:gd name="T62" fmla="*/ 776 w 1337"/>
                  <a:gd name="T63" fmla="*/ 99 h 1817"/>
                  <a:gd name="T64" fmla="*/ 772 w 1337"/>
                  <a:gd name="T65" fmla="*/ 81 h 1817"/>
                  <a:gd name="T66" fmla="*/ 752 w 1337"/>
                  <a:gd name="T67" fmla="*/ 69 h 1817"/>
                  <a:gd name="T68" fmla="*/ 727 w 1337"/>
                  <a:gd name="T69" fmla="*/ 62 h 1817"/>
                  <a:gd name="T70" fmla="*/ 701 w 1337"/>
                  <a:gd name="T71" fmla="*/ 79 h 1817"/>
                  <a:gd name="T72" fmla="*/ 672 w 1337"/>
                  <a:gd name="T73" fmla="*/ 81 h 1817"/>
                  <a:gd name="T74" fmla="*/ 665 w 1337"/>
                  <a:gd name="T75" fmla="*/ 111 h 1817"/>
                  <a:gd name="T76" fmla="*/ 665 w 1337"/>
                  <a:gd name="T77" fmla="*/ 104 h 1817"/>
                  <a:gd name="T78" fmla="*/ 643 w 1337"/>
                  <a:gd name="T79" fmla="*/ 74 h 1817"/>
                  <a:gd name="T80" fmla="*/ 656 w 1337"/>
                  <a:gd name="T81" fmla="*/ 35 h 1817"/>
                  <a:gd name="T82" fmla="*/ 652 w 1337"/>
                  <a:gd name="T83" fmla="*/ 19 h 1817"/>
                  <a:gd name="T84" fmla="*/ 612 w 1337"/>
                  <a:gd name="T85" fmla="*/ 28 h 1817"/>
                  <a:gd name="T86" fmla="*/ 569 w 1337"/>
                  <a:gd name="T87" fmla="*/ 14 h 1817"/>
                  <a:gd name="T88" fmla="*/ 505 w 1337"/>
                  <a:gd name="T89" fmla="*/ 26 h 1817"/>
                  <a:gd name="T90" fmla="*/ 414 w 1337"/>
                  <a:gd name="T91" fmla="*/ 284 h 1817"/>
                  <a:gd name="T92" fmla="*/ 294 w 1337"/>
                  <a:gd name="T93" fmla="*/ 424 h 1817"/>
                  <a:gd name="T94" fmla="*/ 294 w 1337"/>
                  <a:gd name="T95" fmla="*/ 547 h 1817"/>
                  <a:gd name="T96" fmla="*/ 105 w 1337"/>
                  <a:gd name="T97" fmla="*/ 777 h 1817"/>
                  <a:gd name="T98" fmla="*/ 40 w 1337"/>
                  <a:gd name="T99" fmla="*/ 883 h 1817"/>
                  <a:gd name="T100" fmla="*/ 222 w 1337"/>
                  <a:gd name="T101" fmla="*/ 994 h 1817"/>
                  <a:gd name="T102" fmla="*/ 247 w 1337"/>
                  <a:gd name="T103" fmla="*/ 1268 h 1817"/>
                  <a:gd name="T104" fmla="*/ 358 w 1337"/>
                  <a:gd name="T105" fmla="*/ 1374 h 1817"/>
                  <a:gd name="T106" fmla="*/ 414 w 1337"/>
                  <a:gd name="T107" fmla="*/ 1400 h 1817"/>
                  <a:gd name="T108" fmla="*/ 383 w 1337"/>
                  <a:gd name="T109" fmla="*/ 1437 h 1817"/>
                  <a:gd name="T110" fmla="*/ 334 w 1337"/>
                  <a:gd name="T111" fmla="*/ 1533 h 1817"/>
                  <a:gd name="T112" fmla="*/ 391 w 1337"/>
                  <a:gd name="T113" fmla="*/ 1635 h 1817"/>
                  <a:gd name="T114" fmla="*/ 478 w 1337"/>
                  <a:gd name="T115" fmla="*/ 1732 h 1817"/>
                  <a:gd name="T116" fmla="*/ 607 w 1337"/>
                  <a:gd name="T117" fmla="*/ 1727 h 1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37" h="1817">
                    <a:moveTo>
                      <a:pt x="552" y="1656"/>
                    </a:moveTo>
                    <a:lnTo>
                      <a:pt x="565" y="1593"/>
                    </a:lnTo>
                    <a:lnTo>
                      <a:pt x="614" y="1540"/>
                    </a:lnTo>
                    <a:lnTo>
                      <a:pt x="609" y="1441"/>
                    </a:lnTo>
                    <a:lnTo>
                      <a:pt x="621" y="1391"/>
                    </a:lnTo>
                    <a:lnTo>
                      <a:pt x="712" y="1331"/>
                    </a:lnTo>
                    <a:lnTo>
                      <a:pt x="863" y="1236"/>
                    </a:lnTo>
                    <a:lnTo>
                      <a:pt x="912" y="1158"/>
                    </a:lnTo>
                    <a:lnTo>
                      <a:pt x="959" y="1142"/>
                    </a:lnTo>
                    <a:lnTo>
                      <a:pt x="1050" y="1183"/>
                    </a:lnTo>
                    <a:lnTo>
                      <a:pt x="1077" y="1178"/>
                    </a:lnTo>
                    <a:lnTo>
                      <a:pt x="1101" y="1132"/>
                    </a:lnTo>
                    <a:lnTo>
                      <a:pt x="1130" y="1052"/>
                    </a:lnTo>
                    <a:lnTo>
                      <a:pt x="1090" y="980"/>
                    </a:lnTo>
                    <a:lnTo>
                      <a:pt x="1083" y="934"/>
                    </a:lnTo>
                    <a:lnTo>
                      <a:pt x="1170" y="837"/>
                    </a:lnTo>
                    <a:lnTo>
                      <a:pt x="1163" y="789"/>
                    </a:lnTo>
                    <a:lnTo>
                      <a:pt x="1117" y="740"/>
                    </a:lnTo>
                    <a:lnTo>
                      <a:pt x="1101" y="697"/>
                    </a:lnTo>
                    <a:lnTo>
                      <a:pt x="1146" y="607"/>
                    </a:lnTo>
                    <a:lnTo>
                      <a:pt x="1210" y="514"/>
                    </a:lnTo>
                    <a:lnTo>
                      <a:pt x="1326" y="427"/>
                    </a:lnTo>
                    <a:lnTo>
                      <a:pt x="1337" y="360"/>
                    </a:lnTo>
                    <a:lnTo>
                      <a:pt x="1328" y="311"/>
                    </a:lnTo>
                    <a:lnTo>
                      <a:pt x="1295" y="302"/>
                    </a:lnTo>
                    <a:lnTo>
                      <a:pt x="1301" y="318"/>
                    </a:lnTo>
                    <a:lnTo>
                      <a:pt x="1277" y="321"/>
                    </a:lnTo>
                    <a:lnTo>
                      <a:pt x="1272" y="309"/>
                    </a:lnTo>
                    <a:lnTo>
                      <a:pt x="1259" y="316"/>
                    </a:lnTo>
                    <a:lnTo>
                      <a:pt x="1223" y="311"/>
                    </a:lnTo>
                    <a:lnTo>
                      <a:pt x="1201" y="288"/>
                    </a:lnTo>
                    <a:lnTo>
                      <a:pt x="1150" y="265"/>
                    </a:lnTo>
                    <a:lnTo>
                      <a:pt x="1083" y="224"/>
                    </a:lnTo>
                    <a:lnTo>
                      <a:pt x="1046" y="222"/>
                    </a:lnTo>
                    <a:lnTo>
                      <a:pt x="1041" y="228"/>
                    </a:lnTo>
                    <a:lnTo>
                      <a:pt x="1057" y="235"/>
                    </a:lnTo>
                    <a:lnTo>
                      <a:pt x="1054" y="242"/>
                    </a:lnTo>
                    <a:lnTo>
                      <a:pt x="1041" y="235"/>
                    </a:lnTo>
                    <a:lnTo>
                      <a:pt x="1046" y="247"/>
                    </a:lnTo>
                    <a:lnTo>
                      <a:pt x="1032" y="249"/>
                    </a:lnTo>
                    <a:lnTo>
                      <a:pt x="1028" y="231"/>
                    </a:lnTo>
                    <a:lnTo>
                      <a:pt x="1023" y="235"/>
                    </a:lnTo>
                    <a:lnTo>
                      <a:pt x="1025" y="256"/>
                    </a:lnTo>
                    <a:lnTo>
                      <a:pt x="1008" y="254"/>
                    </a:lnTo>
                    <a:lnTo>
                      <a:pt x="983" y="245"/>
                    </a:lnTo>
                    <a:lnTo>
                      <a:pt x="990" y="231"/>
                    </a:lnTo>
                    <a:lnTo>
                      <a:pt x="983" y="228"/>
                    </a:lnTo>
                    <a:lnTo>
                      <a:pt x="974" y="247"/>
                    </a:lnTo>
                    <a:lnTo>
                      <a:pt x="972" y="231"/>
                    </a:lnTo>
                    <a:lnTo>
                      <a:pt x="963" y="254"/>
                    </a:lnTo>
                    <a:lnTo>
                      <a:pt x="954" y="254"/>
                    </a:lnTo>
                    <a:lnTo>
                      <a:pt x="937" y="281"/>
                    </a:lnTo>
                    <a:lnTo>
                      <a:pt x="905" y="300"/>
                    </a:lnTo>
                    <a:lnTo>
                      <a:pt x="899" y="291"/>
                    </a:lnTo>
                    <a:lnTo>
                      <a:pt x="894" y="295"/>
                    </a:lnTo>
                    <a:lnTo>
                      <a:pt x="890" y="291"/>
                    </a:lnTo>
                    <a:lnTo>
                      <a:pt x="883" y="298"/>
                    </a:lnTo>
                    <a:lnTo>
                      <a:pt x="883" y="286"/>
                    </a:lnTo>
                    <a:lnTo>
                      <a:pt x="876" y="286"/>
                    </a:lnTo>
                    <a:lnTo>
                      <a:pt x="865" y="314"/>
                    </a:lnTo>
                    <a:lnTo>
                      <a:pt x="876" y="346"/>
                    </a:lnTo>
                    <a:lnTo>
                      <a:pt x="872" y="351"/>
                    </a:lnTo>
                    <a:lnTo>
                      <a:pt x="852" y="348"/>
                    </a:lnTo>
                    <a:lnTo>
                      <a:pt x="839" y="385"/>
                    </a:lnTo>
                    <a:lnTo>
                      <a:pt x="843" y="339"/>
                    </a:lnTo>
                    <a:lnTo>
                      <a:pt x="819" y="311"/>
                    </a:lnTo>
                    <a:lnTo>
                      <a:pt x="816" y="302"/>
                    </a:lnTo>
                    <a:lnTo>
                      <a:pt x="825" y="291"/>
                    </a:lnTo>
                    <a:lnTo>
                      <a:pt x="830" y="258"/>
                    </a:lnTo>
                    <a:lnTo>
                      <a:pt x="848" y="235"/>
                    </a:lnTo>
                    <a:lnTo>
                      <a:pt x="830" y="224"/>
                    </a:lnTo>
                    <a:lnTo>
                      <a:pt x="832" y="219"/>
                    </a:lnTo>
                    <a:lnTo>
                      <a:pt x="848" y="226"/>
                    </a:lnTo>
                    <a:lnTo>
                      <a:pt x="854" y="217"/>
                    </a:lnTo>
                    <a:lnTo>
                      <a:pt x="845" y="189"/>
                    </a:lnTo>
                    <a:lnTo>
                      <a:pt x="828" y="178"/>
                    </a:lnTo>
                    <a:lnTo>
                      <a:pt x="819" y="182"/>
                    </a:lnTo>
                    <a:lnTo>
                      <a:pt x="825" y="194"/>
                    </a:lnTo>
                    <a:lnTo>
                      <a:pt x="810" y="187"/>
                    </a:lnTo>
                    <a:lnTo>
                      <a:pt x="790" y="201"/>
                    </a:lnTo>
                    <a:lnTo>
                      <a:pt x="796" y="212"/>
                    </a:lnTo>
                    <a:lnTo>
                      <a:pt x="785" y="212"/>
                    </a:lnTo>
                    <a:lnTo>
                      <a:pt x="779" y="196"/>
                    </a:lnTo>
                    <a:lnTo>
                      <a:pt x="767" y="194"/>
                    </a:lnTo>
                    <a:lnTo>
                      <a:pt x="792" y="187"/>
                    </a:lnTo>
                    <a:lnTo>
                      <a:pt x="787" y="182"/>
                    </a:lnTo>
                    <a:lnTo>
                      <a:pt x="825" y="164"/>
                    </a:lnTo>
                    <a:lnTo>
                      <a:pt x="823" y="157"/>
                    </a:lnTo>
                    <a:lnTo>
                      <a:pt x="807" y="159"/>
                    </a:lnTo>
                    <a:lnTo>
                      <a:pt x="819" y="152"/>
                    </a:lnTo>
                    <a:lnTo>
                      <a:pt x="805" y="129"/>
                    </a:lnTo>
                    <a:lnTo>
                      <a:pt x="794" y="134"/>
                    </a:lnTo>
                    <a:lnTo>
                      <a:pt x="787" y="127"/>
                    </a:lnTo>
                    <a:lnTo>
                      <a:pt x="799" y="115"/>
                    </a:lnTo>
                    <a:lnTo>
                      <a:pt x="781" y="118"/>
                    </a:lnTo>
                    <a:lnTo>
                      <a:pt x="776" y="99"/>
                    </a:lnTo>
                    <a:lnTo>
                      <a:pt x="790" y="95"/>
                    </a:lnTo>
                    <a:lnTo>
                      <a:pt x="785" y="86"/>
                    </a:lnTo>
                    <a:lnTo>
                      <a:pt x="772" y="81"/>
                    </a:lnTo>
                    <a:lnTo>
                      <a:pt x="779" y="62"/>
                    </a:lnTo>
                    <a:lnTo>
                      <a:pt x="767" y="51"/>
                    </a:lnTo>
                    <a:lnTo>
                      <a:pt x="752" y="69"/>
                    </a:lnTo>
                    <a:lnTo>
                      <a:pt x="745" y="56"/>
                    </a:lnTo>
                    <a:lnTo>
                      <a:pt x="734" y="67"/>
                    </a:lnTo>
                    <a:lnTo>
                      <a:pt x="727" y="62"/>
                    </a:lnTo>
                    <a:lnTo>
                      <a:pt x="730" y="56"/>
                    </a:lnTo>
                    <a:lnTo>
                      <a:pt x="714" y="60"/>
                    </a:lnTo>
                    <a:lnTo>
                      <a:pt x="701" y="79"/>
                    </a:lnTo>
                    <a:lnTo>
                      <a:pt x="694" y="69"/>
                    </a:lnTo>
                    <a:lnTo>
                      <a:pt x="687" y="83"/>
                    </a:lnTo>
                    <a:lnTo>
                      <a:pt x="672" y="81"/>
                    </a:lnTo>
                    <a:lnTo>
                      <a:pt x="667" y="90"/>
                    </a:lnTo>
                    <a:lnTo>
                      <a:pt x="672" y="106"/>
                    </a:lnTo>
                    <a:lnTo>
                      <a:pt x="665" y="111"/>
                    </a:lnTo>
                    <a:lnTo>
                      <a:pt x="685" y="127"/>
                    </a:lnTo>
                    <a:lnTo>
                      <a:pt x="652" y="111"/>
                    </a:lnTo>
                    <a:lnTo>
                      <a:pt x="665" y="104"/>
                    </a:lnTo>
                    <a:lnTo>
                      <a:pt x="661" y="92"/>
                    </a:lnTo>
                    <a:lnTo>
                      <a:pt x="647" y="92"/>
                    </a:lnTo>
                    <a:lnTo>
                      <a:pt x="643" y="74"/>
                    </a:lnTo>
                    <a:lnTo>
                      <a:pt x="663" y="62"/>
                    </a:lnTo>
                    <a:lnTo>
                      <a:pt x="665" y="44"/>
                    </a:lnTo>
                    <a:lnTo>
                      <a:pt x="656" y="35"/>
                    </a:lnTo>
                    <a:lnTo>
                      <a:pt x="681" y="23"/>
                    </a:lnTo>
                    <a:lnTo>
                      <a:pt x="678" y="12"/>
                    </a:lnTo>
                    <a:lnTo>
                      <a:pt x="652" y="19"/>
                    </a:lnTo>
                    <a:lnTo>
                      <a:pt x="652" y="28"/>
                    </a:lnTo>
                    <a:lnTo>
                      <a:pt x="625" y="32"/>
                    </a:lnTo>
                    <a:lnTo>
                      <a:pt x="612" y="28"/>
                    </a:lnTo>
                    <a:lnTo>
                      <a:pt x="607" y="12"/>
                    </a:lnTo>
                    <a:lnTo>
                      <a:pt x="589" y="0"/>
                    </a:lnTo>
                    <a:lnTo>
                      <a:pt x="569" y="14"/>
                    </a:lnTo>
                    <a:lnTo>
                      <a:pt x="552" y="3"/>
                    </a:lnTo>
                    <a:lnTo>
                      <a:pt x="521" y="7"/>
                    </a:lnTo>
                    <a:lnTo>
                      <a:pt x="505" y="26"/>
                    </a:lnTo>
                    <a:lnTo>
                      <a:pt x="480" y="97"/>
                    </a:lnTo>
                    <a:lnTo>
                      <a:pt x="454" y="192"/>
                    </a:lnTo>
                    <a:lnTo>
                      <a:pt x="414" y="284"/>
                    </a:lnTo>
                    <a:lnTo>
                      <a:pt x="389" y="316"/>
                    </a:lnTo>
                    <a:lnTo>
                      <a:pt x="314" y="394"/>
                    </a:lnTo>
                    <a:lnTo>
                      <a:pt x="294" y="424"/>
                    </a:lnTo>
                    <a:lnTo>
                      <a:pt x="291" y="443"/>
                    </a:lnTo>
                    <a:lnTo>
                      <a:pt x="302" y="503"/>
                    </a:lnTo>
                    <a:lnTo>
                      <a:pt x="294" y="547"/>
                    </a:lnTo>
                    <a:lnTo>
                      <a:pt x="222" y="643"/>
                    </a:lnTo>
                    <a:lnTo>
                      <a:pt x="178" y="708"/>
                    </a:lnTo>
                    <a:lnTo>
                      <a:pt x="105" y="777"/>
                    </a:lnTo>
                    <a:lnTo>
                      <a:pt x="11" y="793"/>
                    </a:lnTo>
                    <a:lnTo>
                      <a:pt x="0" y="819"/>
                    </a:lnTo>
                    <a:lnTo>
                      <a:pt x="40" y="883"/>
                    </a:lnTo>
                    <a:lnTo>
                      <a:pt x="98" y="853"/>
                    </a:lnTo>
                    <a:lnTo>
                      <a:pt x="171" y="867"/>
                    </a:lnTo>
                    <a:lnTo>
                      <a:pt x="222" y="994"/>
                    </a:lnTo>
                    <a:lnTo>
                      <a:pt x="234" y="1137"/>
                    </a:lnTo>
                    <a:lnTo>
                      <a:pt x="225" y="1225"/>
                    </a:lnTo>
                    <a:lnTo>
                      <a:pt x="247" y="1268"/>
                    </a:lnTo>
                    <a:lnTo>
                      <a:pt x="294" y="1294"/>
                    </a:lnTo>
                    <a:lnTo>
                      <a:pt x="329" y="1319"/>
                    </a:lnTo>
                    <a:lnTo>
                      <a:pt x="358" y="1374"/>
                    </a:lnTo>
                    <a:lnTo>
                      <a:pt x="407" y="1319"/>
                    </a:lnTo>
                    <a:lnTo>
                      <a:pt x="445" y="1337"/>
                    </a:lnTo>
                    <a:lnTo>
                      <a:pt x="414" y="1400"/>
                    </a:lnTo>
                    <a:lnTo>
                      <a:pt x="465" y="1425"/>
                    </a:lnTo>
                    <a:lnTo>
                      <a:pt x="460" y="1460"/>
                    </a:lnTo>
                    <a:lnTo>
                      <a:pt x="383" y="1437"/>
                    </a:lnTo>
                    <a:lnTo>
                      <a:pt x="363" y="1455"/>
                    </a:lnTo>
                    <a:lnTo>
                      <a:pt x="374" y="1533"/>
                    </a:lnTo>
                    <a:lnTo>
                      <a:pt x="334" y="1533"/>
                    </a:lnTo>
                    <a:lnTo>
                      <a:pt x="334" y="1566"/>
                    </a:lnTo>
                    <a:lnTo>
                      <a:pt x="378" y="1580"/>
                    </a:lnTo>
                    <a:lnTo>
                      <a:pt x="391" y="1635"/>
                    </a:lnTo>
                    <a:lnTo>
                      <a:pt x="443" y="1670"/>
                    </a:lnTo>
                    <a:lnTo>
                      <a:pt x="425" y="1695"/>
                    </a:lnTo>
                    <a:lnTo>
                      <a:pt x="478" y="1732"/>
                    </a:lnTo>
                    <a:lnTo>
                      <a:pt x="498" y="1787"/>
                    </a:lnTo>
                    <a:lnTo>
                      <a:pt x="583" y="1817"/>
                    </a:lnTo>
                    <a:lnTo>
                      <a:pt x="607" y="1727"/>
                    </a:lnTo>
                    <a:lnTo>
                      <a:pt x="552" y="16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5" name="Freeform 412">
                <a:extLst>
                  <a:ext uri="{FF2B5EF4-FFF2-40B4-BE49-F238E27FC236}">
                    <a16:creationId xmlns="" xmlns:a16="http://schemas.microsoft.com/office/drawing/2014/main" id="{689156D7-CB08-40F8-A4F7-6EA9A5CB5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" y="627"/>
                <a:ext cx="3453" cy="2455"/>
              </a:xfrm>
              <a:custGeom>
                <a:avLst/>
                <a:gdLst>
                  <a:gd name="T0" fmla="*/ 3333 w 3453"/>
                  <a:gd name="T1" fmla="*/ 869 h 2455"/>
                  <a:gd name="T2" fmla="*/ 3246 w 3453"/>
                  <a:gd name="T3" fmla="*/ 761 h 2455"/>
                  <a:gd name="T4" fmla="*/ 3055 w 3453"/>
                  <a:gd name="T5" fmla="*/ 701 h 2455"/>
                  <a:gd name="T6" fmla="*/ 2966 w 3453"/>
                  <a:gd name="T7" fmla="*/ 562 h 2455"/>
                  <a:gd name="T8" fmla="*/ 2932 w 3453"/>
                  <a:gd name="T9" fmla="*/ 357 h 2455"/>
                  <a:gd name="T10" fmla="*/ 2694 w 3453"/>
                  <a:gd name="T11" fmla="*/ 459 h 2455"/>
                  <a:gd name="T12" fmla="*/ 2636 w 3453"/>
                  <a:gd name="T13" fmla="*/ 572 h 2455"/>
                  <a:gd name="T14" fmla="*/ 2478 w 3453"/>
                  <a:gd name="T15" fmla="*/ 512 h 2455"/>
                  <a:gd name="T16" fmla="*/ 2392 w 3453"/>
                  <a:gd name="T17" fmla="*/ 694 h 2455"/>
                  <a:gd name="T18" fmla="*/ 2267 w 3453"/>
                  <a:gd name="T19" fmla="*/ 514 h 2455"/>
                  <a:gd name="T20" fmla="*/ 2207 w 3453"/>
                  <a:gd name="T21" fmla="*/ 219 h 2455"/>
                  <a:gd name="T22" fmla="*/ 2107 w 3453"/>
                  <a:gd name="T23" fmla="*/ 37 h 2455"/>
                  <a:gd name="T24" fmla="*/ 1976 w 3453"/>
                  <a:gd name="T25" fmla="*/ 0 h 2455"/>
                  <a:gd name="T26" fmla="*/ 1895 w 3453"/>
                  <a:gd name="T27" fmla="*/ 44 h 2455"/>
                  <a:gd name="T28" fmla="*/ 1842 w 3453"/>
                  <a:gd name="T29" fmla="*/ 154 h 2455"/>
                  <a:gd name="T30" fmla="*/ 1764 w 3453"/>
                  <a:gd name="T31" fmla="*/ 168 h 2455"/>
                  <a:gd name="T32" fmla="*/ 1593 w 3453"/>
                  <a:gd name="T33" fmla="*/ 265 h 2455"/>
                  <a:gd name="T34" fmla="*/ 1511 w 3453"/>
                  <a:gd name="T35" fmla="*/ 260 h 2455"/>
                  <a:gd name="T36" fmla="*/ 1442 w 3453"/>
                  <a:gd name="T37" fmla="*/ 260 h 2455"/>
                  <a:gd name="T38" fmla="*/ 1324 w 3453"/>
                  <a:gd name="T39" fmla="*/ 219 h 2455"/>
                  <a:gd name="T40" fmla="*/ 1302 w 3453"/>
                  <a:gd name="T41" fmla="*/ 106 h 2455"/>
                  <a:gd name="T42" fmla="*/ 1208 w 3453"/>
                  <a:gd name="T43" fmla="*/ 32 h 2455"/>
                  <a:gd name="T44" fmla="*/ 1146 w 3453"/>
                  <a:gd name="T45" fmla="*/ 111 h 2455"/>
                  <a:gd name="T46" fmla="*/ 1068 w 3453"/>
                  <a:gd name="T47" fmla="*/ 32 h 2455"/>
                  <a:gd name="T48" fmla="*/ 814 w 3453"/>
                  <a:gd name="T49" fmla="*/ 83 h 2455"/>
                  <a:gd name="T50" fmla="*/ 814 w 3453"/>
                  <a:gd name="T51" fmla="*/ 200 h 2455"/>
                  <a:gd name="T52" fmla="*/ 917 w 3453"/>
                  <a:gd name="T53" fmla="*/ 258 h 2455"/>
                  <a:gd name="T54" fmla="*/ 817 w 3453"/>
                  <a:gd name="T55" fmla="*/ 288 h 2455"/>
                  <a:gd name="T56" fmla="*/ 754 w 3453"/>
                  <a:gd name="T57" fmla="*/ 496 h 2455"/>
                  <a:gd name="T58" fmla="*/ 821 w 3453"/>
                  <a:gd name="T59" fmla="*/ 636 h 2455"/>
                  <a:gd name="T60" fmla="*/ 783 w 3453"/>
                  <a:gd name="T61" fmla="*/ 1328 h 2455"/>
                  <a:gd name="T62" fmla="*/ 572 w 3453"/>
                  <a:gd name="T63" fmla="*/ 1284 h 2455"/>
                  <a:gd name="T64" fmla="*/ 401 w 3453"/>
                  <a:gd name="T65" fmla="*/ 1351 h 2455"/>
                  <a:gd name="T66" fmla="*/ 183 w 3453"/>
                  <a:gd name="T67" fmla="*/ 1501 h 2455"/>
                  <a:gd name="T68" fmla="*/ 120 w 3453"/>
                  <a:gd name="T69" fmla="*/ 1667 h 2455"/>
                  <a:gd name="T70" fmla="*/ 120 w 3453"/>
                  <a:gd name="T71" fmla="*/ 1738 h 2455"/>
                  <a:gd name="T72" fmla="*/ 0 w 3453"/>
                  <a:gd name="T73" fmla="*/ 1884 h 2455"/>
                  <a:gd name="T74" fmla="*/ 169 w 3453"/>
                  <a:gd name="T75" fmla="*/ 1976 h 2455"/>
                  <a:gd name="T76" fmla="*/ 547 w 3453"/>
                  <a:gd name="T77" fmla="*/ 2040 h 2455"/>
                  <a:gd name="T78" fmla="*/ 1066 w 3453"/>
                  <a:gd name="T79" fmla="*/ 2271 h 2455"/>
                  <a:gd name="T80" fmla="*/ 1673 w 3453"/>
                  <a:gd name="T81" fmla="*/ 2455 h 2455"/>
                  <a:gd name="T82" fmla="*/ 1758 w 3453"/>
                  <a:gd name="T83" fmla="*/ 2386 h 2455"/>
                  <a:gd name="T84" fmla="*/ 1786 w 3453"/>
                  <a:gd name="T85" fmla="*/ 2262 h 2455"/>
                  <a:gd name="T86" fmla="*/ 1913 w 3453"/>
                  <a:gd name="T87" fmla="*/ 2211 h 2455"/>
                  <a:gd name="T88" fmla="*/ 1933 w 3453"/>
                  <a:gd name="T89" fmla="*/ 2114 h 2455"/>
                  <a:gd name="T90" fmla="*/ 2042 w 3453"/>
                  <a:gd name="T91" fmla="*/ 2013 h 2455"/>
                  <a:gd name="T92" fmla="*/ 2196 w 3453"/>
                  <a:gd name="T93" fmla="*/ 2103 h 2455"/>
                  <a:gd name="T94" fmla="*/ 2376 w 3453"/>
                  <a:gd name="T95" fmla="*/ 2156 h 2455"/>
                  <a:gd name="T96" fmla="*/ 2994 w 3453"/>
                  <a:gd name="T97" fmla="*/ 2186 h 2455"/>
                  <a:gd name="T98" fmla="*/ 3039 w 3453"/>
                  <a:gd name="T99" fmla="*/ 2089 h 2455"/>
                  <a:gd name="T100" fmla="*/ 3035 w 3453"/>
                  <a:gd name="T101" fmla="*/ 1983 h 2455"/>
                  <a:gd name="T102" fmla="*/ 3019 w 3453"/>
                  <a:gd name="T103" fmla="*/ 1909 h 2455"/>
                  <a:gd name="T104" fmla="*/ 3006 w 3453"/>
                  <a:gd name="T105" fmla="*/ 1840 h 2455"/>
                  <a:gd name="T106" fmla="*/ 2979 w 3453"/>
                  <a:gd name="T107" fmla="*/ 1715 h 2455"/>
                  <a:gd name="T108" fmla="*/ 3306 w 3453"/>
                  <a:gd name="T109" fmla="*/ 1090 h 2455"/>
                  <a:gd name="T110" fmla="*/ 3408 w 3453"/>
                  <a:gd name="T111" fmla="*/ 888 h 2455"/>
                  <a:gd name="T112" fmla="*/ 3404 w 3453"/>
                  <a:gd name="T113" fmla="*/ 805 h 2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453" h="2455">
                    <a:moveTo>
                      <a:pt x="3404" y="805"/>
                    </a:moveTo>
                    <a:lnTo>
                      <a:pt x="3333" y="869"/>
                    </a:lnTo>
                    <a:lnTo>
                      <a:pt x="3326" y="818"/>
                    </a:lnTo>
                    <a:lnTo>
                      <a:pt x="3246" y="761"/>
                    </a:lnTo>
                    <a:lnTo>
                      <a:pt x="3086" y="742"/>
                    </a:lnTo>
                    <a:lnTo>
                      <a:pt x="3055" y="701"/>
                    </a:lnTo>
                    <a:lnTo>
                      <a:pt x="3028" y="606"/>
                    </a:lnTo>
                    <a:lnTo>
                      <a:pt x="2966" y="562"/>
                    </a:lnTo>
                    <a:lnTo>
                      <a:pt x="2932" y="449"/>
                    </a:lnTo>
                    <a:lnTo>
                      <a:pt x="2932" y="357"/>
                    </a:lnTo>
                    <a:lnTo>
                      <a:pt x="2728" y="360"/>
                    </a:lnTo>
                    <a:lnTo>
                      <a:pt x="2694" y="459"/>
                    </a:lnTo>
                    <a:lnTo>
                      <a:pt x="2623" y="491"/>
                    </a:lnTo>
                    <a:lnTo>
                      <a:pt x="2636" y="572"/>
                    </a:lnTo>
                    <a:lnTo>
                      <a:pt x="2530" y="586"/>
                    </a:lnTo>
                    <a:lnTo>
                      <a:pt x="2478" y="512"/>
                    </a:lnTo>
                    <a:lnTo>
                      <a:pt x="2398" y="595"/>
                    </a:lnTo>
                    <a:lnTo>
                      <a:pt x="2392" y="694"/>
                    </a:lnTo>
                    <a:lnTo>
                      <a:pt x="2243" y="562"/>
                    </a:lnTo>
                    <a:lnTo>
                      <a:pt x="2267" y="514"/>
                    </a:lnTo>
                    <a:lnTo>
                      <a:pt x="2211" y="371"/>
                    </a:lnTo>
                    <a:lnTo>
                      <a:pt x="2207" y="219"/>
                    </a:lnTo>
                    <a:lnTo>
                      <a:pt x="2145" y="136"/>
                    </a:lnTo>
                    <a:lnTo>
                      <a:pt x="2107" y="37"/>
                    </a:lnTo>
                    <a:lnTo>
                      <a:pt x="2025" y="4"/>
                    </a:lnTo>
                    <a:lnTo>
                      <a:pt x="1976" y="0"/>
                    </a:lnTo>
                    <a:lnTo>
                      <a:pt x="1951" y="25"/>
                    </a:lnTo>
                    <a:lnTo>
                      <a:pt x="1895" y="44"/>
                    </a:lnTo>
                    <a:lnTo>
                      <a:pt x="1895" y="99"/>
                    </a:lnTo>
                    <a:lnTo>
                      <a:pt x="1842" y="154"/>
                    </a:lnTo>
                    <a:lnTo>
                      <a:pt x="1818" y="122"/>
                    </a:lnTo>
                    <a:lnTo>
                      <a:pt x="1764" y="168"/>
                    </a:lnTo>
                    <a:lnTo>
                      <a:pt x="1633" y="200"/>
                    </a:lnTo>
                    <a:lnTo>
                      <a:pt x="1593" y="265"/>
                    </a:lnTo>
                    <a:lnTo>
                      <a:pt x="1544" y="256"/>
                    </a:lnTo>
                    <a:lnTo>
                      <a:pt x="1511" y="260"/>
                    </a:lnTo>
                    <a:lnTo>
                      <a:pt x="1486" y="274"/>
                    </a:lnTo>
                    <a:lnTo>
                      <a:pt x="1442" y="260"/>
                    </a:lnTo>
                    <a:lnTo>
                      <a:pt x="1362" y="184"/>
                    </a:lnTo>
                    <a:lnTo>
                      <a:pt x="1324" y="219"/>
                    </a:lnTo>
                    <a:lnTo>
                      <a:pt x="1297" y="198"/>
                    </a:lnTo>
                    <a:lnTo>
                      <a:pt x="1302" y="106"/>
                    </a:lnTo>
                    <a:lnTo>
                      <a:pt x="1255" y="34"/>
                    </a:lnTo>
                    <a:lnTo>
                      <a:pt x="1208" y="32"/>
                    </a:lnTo>
                    <a:lnTo>
                      <a:pt x="1190" y="99"/>
                    </a:lnTo>
                    <a:lnTo>
                      <a:pt x="1146" y="111"/>
                    </a:lnTo>
                    <a:lnTo>
                      <a:pt x="1101" y="30"/>
                    </a:lnTo>
                    <a:lnTo>
                      <a:pt x="1068" y="32"/>
                    </a:lnTo>
                    <a:lnTo>
                      <a:pt x="1057" y="78"/>
                    </a:lnTo>
                    <a:lnTo>
                      <a:pt x="814" y="83"/>
                    </a:lnTo>
                    <a:lnTo>
                      <a:pt x="788" y="141"/>
                    </a:lnTo>
                    <a:lnTo>
                      <a:pt x="814" y="200"/>
                    </a:lnTo>
                    <a:lnTo>
                      <a:pt x="897" y="205"/>
                    </a:lnTo>
                    <a:lnTo>
                      <a:pt x="917" y="258"/>
                    </a:lnTo>
                    <a:lnTo>
                      <a:pt x="897" y="320"/>
                    </a:lnTo>
                    <a:lnTo>
                      <a:pt x="817" y="288"/>
                    </a:lnTo>
                    <a:lnTo>
                      <a:pt x="763" y="332"/>
                    </a:lnTo>
                    <a:lnTo>
                      <a:pt x="754" y="496"/>
                    </a:lnTo>
                    <a:lnTo>
                      <a:pt x="825" y="567"/>
                    </a:lnTo>
                    <a:lnTo>
                      <a:pt x="821" y="636"/>
                    </a:lnTo>
                    <a:lnTo>
                      <a:pt x="886" y="689"/>
                    </a:lnTo>
                    <a:lnTo>
                      <a:pt x="783" y="1328"/>
                    </a:lnTo>
                    <a:lnTo>
                      <a:pt x="696" y="1298"/>
                    </a:lnTo>
                    <a:lnTo>
                      <a:pt x="572" y="1284"/>
                    </a:lnTo>
                    <a:lnTo>
                      <a:pt x="550" y="1330"/>
                    </a:lnTo>
                    <a:lnTo>
                      <a:pt x="401" y="1351"/>
                    </a:lnTo>
                    <a:lnTo>
                      <a:pt x="214" y="1452"/>
                    </a:lnTo>
                    <a:lnTo>
                      <a:pt x="183" y="1501"/>
                    </a:lnTo>
                    <a:lnTo>
                      <a:pt x="158" y="1600"/>
                    </a:lnTo>
                    <a:lnTo>
                      <a:pt x="120" y="1667"/>
                    </a:lnTo>
                    <a:lnTo>
                      <a:pt x="134" y="1701"/>
                    </a:lnTo>
                    <a:lnTo>
                      <a:pt x="120" y="1738"/>
                    </a:lnTo>
                    <a:lnTo>
                      <a:pt x="29" y="1794"/>
                    </a:lnTo>
                    <a:lnTo>
                      <a:pt x="0" y="1884"/>
                    </a:lnTo>
                    <a:lnTo>
                      <a:pt x="0" y="1927"/>
                    </a:lnTo>
                    <a:lnTo>
                      <a:pt x="169" y="1976"/>
                    </a:lnTo>
                    <a:lnTo>
                      <a:pt x="305" y="2015"/>
                    </a:lnTo>
                    <a:lnTo>
                      <a:pt x="547" y="2040"/>
                    </a:lnTo>
                    <a:lnTo>
                      <a:pt x="703" y="2080"/>
                    </a:lnTo>
                    <a:lnTo>
                      <a:pt x="1066" y="2271"/>
                    </a:lnTo>
                    <a:lnTo>
                      <a:pt x="1473" y="2432"/>
                    </a:lnTo>
                    <a:lnTo>
                      <a:pt x="1673" y="2455"/>
                    </a:lnTo>
                    <a:lnTo>
                      <a:pt x="1722" y="2386"/>
                    </a:lnTo>
                    <a:lnTo>
                      <a:pt x="1758" y="2386"/>
                    </a:lnTo>
                    <a:lnTo>
                      <a:pt x="1793" y="2352"/>
                    </a:lnTo>
                    <a:lnTo>
                      <a:pt x="1786" y="2262"/>
                    </a:lnTo>
                    <a:lnTo>
                      <a:pt x="1853" y="2220"/>
                    </a:lnTo>
                    <a:lnTo>
                      <a:pt x="1913" y="2211"/>
                    </a:lnTo>
                    <a:lnTo>
                      <a:pt x="1933" y="2174"/>
                    </a:lnTo>
                    <a:lnTo>
                      <a:pt x="1933" y="2114"/>
                    </a:lnTo>
                    <a:lnTo>
                      <a:pt x="1980" y="2054"/>
                    </a:lnTo>
                    <a:lnTo>
                      <a:pt x="2042" y="2013"/>
                    </a:lnTo>
                    <a:lnTo>
                      <a:pt x="2145" y="2013"/>
                    </a:lnTo>
                    <a:lnTo>
                      <a:pt x="2196" y="2103"/>
                    </a:lnTo>
                    <a:lnTo>
                      <a:pt x="2291" y="2156"/>
                    </a:lnTo>
                    <a:lnTo>
                      <a:pt x="2376" y="2156"/>
                    </a:lnTo>
                    <a:lnTo>
                      <a:pt x="2432" y="2206"/>
                    </a:lnTo>
                    <a:lnTo>
                      <a:pt x="2994" y="2186"/>
                    </a:lnTo>
                    <a:lnTo>
                      <a:pt x="3010" y="2135"/>
                    </a:lnTo>
                    <a:lnTo>
                      <a:pt x="3039" y="2089"/>
                    </a:lnTo>
                    <a:lnTo>
                      <a:pt x="3023" y="2020"/>
                    </a:lnTo>
                    <a:lnTo>
                      <a:pt x="3035" y="1983"/>
                    </a:lnTo>
                    <a:lnTo>
                      <a:pt x="3037" y="1918"/>
                    </a:lnTo>
                    <a:lnTo>
                      <a:pt x="3019" y="1909"/>
                    </a:lnTo>
                    <a:lnTo>
                      <a:pt x="3008" y="1874"/>
                    </a:lnTo>
                    <a:lnTo>
                      <a:pt x="3006" y="1840"/>
                    </a:lnTo>
                    <a:lnTo>
                      <a:pt x="2963" y="1766"/>
                    </a:lnTo>
                    <a:lnTo>
                      <a:pt x="2979" y="1715"/>
                    </a:lnTo>
                    <a:lnTo>
                      <a:pt x="3028" y="1695"/>
                    </a:lnTo>
                    <a:lnTo>
                      <a:pt x="3306" y="1090"/>
                    </a:lnTo>
                    <a:lnTo>
                      <a:pt x="3353" y="957"/>
                    </a:lnTo>
                    <a:lnTo>
                      <a:pt x="3408" y="888"/>
                    </a:lnTo>
                    <a:lnTo>
                      <a:pt x="3453" y="805"/>
                    </a:lnTo>
                    <a:lnTo>
                      <a:pt x="3404" y="8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6" name="Freeform 413">
                <a:extLst>
                  <a:ext uri="{FF2B5EF4-FFF2-40B4-BE49-F238E27FC236}">
                    <a16:creationId xmlns="" xmlns:a16="http://schemas.microsoft.com/office/drawing/2014/main" id="{21866BDB-9270-46AC-806B-18FD20446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" y="4113"/>
                <a:ext cx="220" cy="168"/>
              </a:xfrm>
              <a:custGeom>
                <a:avLst/>
                <a:gdLst>
                  <a:gd name="T0" fmla="*/ 218 w 220"/>
                  <a:gd name="T1" fmla="*/ 25 h 168"/>
                  <a:gd name="T2" fmla="*/ 160 w 220"/>
                  <a:gd name="T3" fmla="*/ 0 h 168"/>
                  <a:gd name="T4" fmla="*/ 31 w 220"/>
                  <a:gd name="T5" fmla="*/ 9 h 168"/>
                  <a:gd name="T6" fmla="*/ 26 w 220"/>
                  <a:gd name="T7" fmla="*/ 55 h 168"/>
                  <a:gd name="T8" fmla="*/ 0 w 220"/>
                  <a:gd name="T9" fmla="*/ 78 h 168"/>
                  <a:gd name="T10" fmla="*/ 2 w 220"/>
                  <a:gd name="T11" fmla="*/ 168 h 168"/>
                  <a:gd name="T12" fmla="*/ 220 w 220"/>
                  <a:gd name="T13" fmla="*/ 168 h 168"/>
                  <a:gd name="T14" fmla="*/ 220 w 220"/>
                  <a:gd name="T15" fmla="*/ 90 h 168"/>
                  <a:gd name="T16" fmla="*/ 218 w 220"/>
                  <a:gd name="T17" fmla="*/ 25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168">
                    <a:moveTo>
                      <a:pt x="218" y="25"/>
                    </a:moveTo>
                    <a:lnTo>
                      <a:pt x="160" y="0"/>
                    </a:lnTo>
                    <a:lnTo>
                      <a:pt x="31" y="9"/>
                    </a:lnTo>
                    <a:lnTo>
                      <a:pt x="26" y="55"/>
                    </a:lnTo>
                    <a:lnTo>
                      <a:pt x="0" y="78"/>
                    </a:lnTo>
                    <a:lnTo>
                      <a:pt x="2" y="168"/>
                    </a:lnTo>
                    <a:lnTo>
                      <a:pt x="220" y="168"/>
                    </a:lnTo>
                    <a:lnTo>
                      <a:pt x="220" y="90"/>
                    </a:lnTo>
                    <a:lnTo>
                      <a:pt x="21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7" name="Freeform 414">
                <a:extLst>
                  <a:ext uri="{FF2B5EF4-FFF2-40B4-BE49-F238E27FC236}">
                    <a16:creationId xmlns="" xmlns:a16="http://schemas.microsoft.com/office/drawing/2014/main" id="{503DB17B-1AAF-45D6-9BF4-E11FDA3C1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06"/>
                <a:ext cx="988" cy="1203"/>
              </a:xfrm>
              <a:custGeom>
                <a:avLst/>
                <a:gdLst>
                  <a:gd name="T0" fmla="*/ 4 w 444"/>
                  <a:gd name="T1" fmla="*/ 204 h 522"/>
                  <a:gd name="T2" fmla="*/ 40 w 444"/>
                  <a:gd name="T3" fmla="*/ 210 h 522"/>
                  <a:gd name="T4" fmla="*/ 74 w 444"/>
                  <a:gd name="T5" fmla="*/ 194 h 522"/>
                  <a:gd name="T6" fmla="*/ 136 w 444"/>
                  <a:gd name="T7" fmla="*/ 201 h 522"/>
                  <a:gd name="T8" fmla="*/ 183 w 444"/>
                  <a:gd name="T9" fmla="*/ 172 h 522"/>
                  <a:gd name="T10" fmla="*/ 222 w 444"/>
                  <a:gd name="T11" fmla="*/ 96 h 522"/>
                  <a:gd name="T12" fmla="*/ 266 w 444"/>
                  <a:gd name="T13" fmla="*/ 29 h 522"/>
                  <a:gd name="T14" fmla="*/ 294 w 444"/>
                  <a:gd name="T15" fmla="*/ 0 h 522"/>
                  <a:gd name="T16" fmla="*/ 320 w 444"/>
                  <a:gd name="T17" fmla="*/ 24 h 522"/>
                  <a:gd name="T18" fmla="*/ 326 w 444"/>
                  <a:gd name="T19" fmla="*/ 51 h 522"/>
                  <a:gd name="T20" fmla="*/ 345 w 444"/>
                  <a:gd name="T21" fmla="*/ 142 h 522"/>
                  <a:gd name="T22" fmla="*/ 358 w 444"/>
                  <a:gd name="T23" fmla="*/ 170 h 522"/>
                  <a:gd name="T24" fmla="*/ 370 w 444"/>
                  <a:gd name="T25" fmla="*/ 200 h 522"/>
                  <a:gd name="T26" fmla="*/ 368 w 444"/>
                  <a:gd name="T27" fmla="*/ 212 h 522"/>
                  <a:gd name="T28" fmla="*/ 384 w 444"/>
                  <a:gd name="T29" fmla="*/ 238 h 522"/>
                  <a:gd name="T30" fmla="*/ 392 w 444"/>
                  <a:gd name="T31" fmla="*/ 256 h 522"/>
                  <a:gd name="T32" fmla="*/ 422 w 444"/>
                  <a:gd name="T33" fmla="*/ 258 h 522"/>
                  <a:gd name="T34" fmla="*/ 444 w 444"/>
                  <a:gd name="T35" fmla="*/ 267 h 522"/>
                  <a:gd name="T36" fmla="*/ 440 w 444"/>
                  <a:gd name="T37" fmla="*/ 294 h 522"/>
                  <a:gd name="T38" fmla="*/ 420 w 444"/>
                  <a:gd name="T39" fmla="*/ 315 h 522"/>
                  <a:gd name="T40" fmla="*/ 406 w 444"/>
                  <a:gd name="T41" fmla="*/ 340 h 522"/>
                  <a:gd name="T42" fmla="*/ 402 w 444"/>
                  <a:gd name="T43" fmla="*/ 354 h 522"/>
                  <a:gd name="T44" fmla="*/ 396 w 444"/>
                  <a:gd name="T45" fmla="*/ 374 h 522"/>
                  <a:gd name="T46" fmla="*/ 376 w 444"/>
                  <a:gd name="T47" fmla="*/ 384 h 522"/>
                  <a:gd name="T48" fmla="*/ 362 w 444"/>
                  <a:gd name="T49" fmla="*/ 394 h 522"/>
                  <a:gd name="T50" fmla="*/ 350 w 444"/>
                  <a:gd name="T51" fmla="*/ 402 h 522"/>
                  <a:gd name="T52" fmla="*/ 312 w 444"/>
                  <a:gd name="T53" fmla="*/ 432 h 522"/>
                  <a:gd name="T54" fmla="*/ 286 w 444"/>
                  <a:gd name="T55" fmla="*/ 467 h 522"/>
                  <a:gd name="T56" fmla="*/ 270 w 444"/>
                  <a:gd name="T57" fmla="*/ 499 h 522"/>
                  <a:gd name="T58" fmla="*/ 256 w 444"/>
                  <a:gd name="T59" fmla="*/ 522 h 522"/>
                  <a:gd name="T60" fmla="*/ 233 w 444"/>
                  <a:gd name="T61" fmla="*/ 521 h 522"/>
                  <a:gd name="T62" fmla="*/ 216 w 444"/>
                  <a:gd name="T63" fmla="*/ 518 h 522"/>
                  <a:gd name="T64" fmla="*/ 202 w 444"/>
                  <a:gd name="T65" fmla="*/ 494 h 522"/>
                  <a:gd name="T66" fmla="*/ 192 w 444"/>
                  <a:gd name="T67" fmla="*/ 490 h 522"/>
                  <a:gd name="T68" fmla="*/ 182 w 444"/>
                  <a:gd name="T69" fmla="*/ 467 h 522"/>
                  <a:gd name="T70" fmla="*/ 178 w 444"/>
                  <a:gd name="T71" fmla="*/ 448 h 522"/>
                  <a:gd name="T72" fmla="*/ 148 w 444"/>
                  <a:gd name="T73" fmla="*/ 411 h 522"/>
                  <a:gd name="T74" fmla="*/ 144 w 444"/>
                  <a:gd name="T75" fmla="*/ 392 h 522"/>
                  <a:gd name="T76" fmla="*/ 140 w 444"/>
                  <a:gd name="T77" fmla="*/ 364 h 522"/>
                  <a:gd name="T78" fmla="*/ 106 w 444"/>
                  <a:gd name="T79" fmla="*/ 340 h 522"/>
                  <a:gd name="T80" fmla="*/ 94 w 444"/>
                  <a:gd name="T81" fmla="*/ 312 h 522"/>
                  <a:gd name="T82" fmla="*/ 14 w 444"/>
                  <a:gd name="T83" fmla="*/ 281 h 522"/>
                  <a:gd name="T84" fmla="*/ 4 w 444"/>
                  <a:gd name="T85" fmla="*/ 204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44" h="522">
                    <a:moveTo>
                      <a:pt x="4" y="204"/>
                    </a:moveTo>
                    <a:cubicBezTo>
                      <a:pt x="40" y="210"/>
                      <a:pt x="40" y="210"/>
                      <a:pt x="40" y="210"/>
                    </a:cubicBezTo>
                    <a:cubicBezTo>
                      <a:pt x="74" y="194"/>
                      <a:pt x="74" y="194"/>
                      <a:pt x="74" y="194"/>
                    </a:cubicBezTo>
                    <a:cubicBezTo>
                      <a:pt x="136" y="201"/>
                      <a:pt x="136" y="201"/>
                      <a:pt x="136" y="201"/>
                    </a:cubicBezTo>
                    <a:cubicBezTo>
                      <a:pt x="183" y="172"/>
                      <a:pt x="183" y="172"/>
                      <a:pt x="183" y="172"/>
                    </a:cubicBezTo>
                    <a:cubicBezTo>
                      <a:pt x="222" y="96"/>
                      <a:pt x="222" y="96"/>
                      <a:pt x="222" y="96"/>
                    </a:cubicBezTo>
                    <a:cubicBezTo>
                      <a:pt x="266" y="29"/>
                      <a:pt x="266" y="29"/>
                      <a:pt x="266" y="29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320" y="24"/>
                      <a:pt x="320" y="24"/>
                      <a:pt x="320" y="24"/>
                    </a:cubicBezTo>
                    <a:cubicBezTo>
                      <a:pt x="326" y="51"/>
                      <a:pt x="326" y="51"/>
                      <a:pt x="326" y="51"/>
                    </a:cubicBezTo>
                    <a:cubicBezTo>
                      <a:pt x="345" y="142"/>
                      <a:pt x="345" y="142"/>
                      <a:pt x="345" y="142"/>
                    </a:cubicBezTo>
                    <a:cubicBezTo>
                      <a:pt x="358" y="170"/>
                      <a:pt x="358" y="170"/>
                      <a:pt x="358" y="170"/>
                    </a:cubicBezTo>
                    <a:cubicBezTo>
                      <a:pt x="370" y="200"/>
                      <a:pt x="370" y="200"/>
                      <a:pt x="370" y="200"/>
                    </a:cubicBezTo>
                    <a:cubicBezTo>
                      <a:pt x="368" y="212"/>
                      <a:pt x="368" y="212"/>
                      <a:pt x="368" y="212"/>
                    </a:cubicBezTo>
                    <a:cubicBezTo>
                      <a:pt x="384" y="238"/>
                      <a:pt x="384" y="238"/>
                      <a:pt x="384" y="238"/>
                    </a:cubicBezTo>
                    <a:cubicBezTo>
                      <a:pt x="392" y="256"/>
                      <a:pt x="392" y="256"/>
                      <a:pt x="392" y="256"/>
                    </a:cubicBezTo>
                    <a:cubicBezTo>
                      <a:pt x="422" y="258"/>
                      <a:pt x="422" y="258"/>
                      <a:pt x="422" y="258"/>
                    </a:cubicBezTo>
                    <a:cubicBezTo>
                      <a:pt x="444" y="267"/>
                      <a:pt x="444" y="267"/>
                      <a:pt x="444" y="267"/>
                    </a:cubicBezTo>
                    <a:cubicBezTo>
                      <a:pt x="440" y="294"/>
                      <a:pt x="440" y="294"/>
                      <a:pt x="440" y="294"/>
                    </a:cubicBezTo>
                    <a:cubicBezTo>
                      <a:pt x="420" y="315"/>
                      <a:pt x="420" y="315"/>
                      <a:pt x="420" y="315"/>
                    </a:cubicBezTo>
                    <a:cubicBezTo>
                      <a:pt x="406" y="340"/>
                      <a:pt x="406" y="340"/>
                      <a:pt x="406" y="340"/>
                    </a:cubicBezTo>
                    <a:cubicBezTo>
                      <a:pt x="402" y="354"/>
                      <a:pt x="402" y="354"/>
                      <a:pt x="402" y="354"/>
                    </a:cubicBezTo>
                    <a:cubicBezTo>
                      <a:pt x="396" y="374"/>
                      <a:pt x="396" y="374"/>
                      <a:pt x="396" y="374"/>
                    </a:cubicBezTo>
                    <a:cubicBezTo>
                      <a:pt x="376" y="384"/>
                      <a:pt x="376" y="384"/>
                      <a:pt x="376" y="384"/>
                    </a:cubicBezTo>
                    <a:cubicBezTo>
                      <a:pt x="362" y="394"/>
                      <a:pt x="362" y="394"/>
                      <a:pt x="362" y="394"/>
                    </a:cubicBezTo>
                    <a:cubicBezTo>
                      <a:pt x="350" y="402"/>
                      <a:pt x="350" y="402"/>
                      <a:pt x="350" y="402"/>
                    </a:cubicBezTo>
                    <a:cubicBezTo>
                      <a:pt x="312" y="432"/>
                      <a:pt x="312" y="432"/>
                      <a:pt x="312" y="432"/>
                    </a:cubicBezTo>
                    <a:cubicBezTo>
                      <a:pt x="286" y="467"/>
                      <a:pt x="286" y="467"/>
                      <a:pt x="286" y="467"/>
                    </a:cubicBezTo>
                    <a:cubicBezTo>
                      <a:pt x="270" y="499"/>
                      <a:pt x="270" y="499"/>
                      <a:pt x="270" y="499"/>
                    </a:cubicBezTo>
                    <a:cubicBezTo>
                      <a:pt x="256" y="522"/>
                      <a:pt x="256" y="522"/>
                      <a:pt x="256" y="522"/>
                    </a:cubicBezTo>
                    <a:cubicBezTo>
                      <a:pt x="233" y="521"/>
                      <a:pt x="233" y="521"/>
                      <a:pt x="233" y="521"/>
                    </a:cubicBezTo>
                    <a:cubicBezTo>
                      <a:pt x="216" y="518"/>
                      <a:pt x="216" y="518"/>
                      <a:pt x="216" y="518"/>
                    </a:cubicBezTo>
                    <a:cubicBezTo>
                      <a:pt x="202" y="494"/>
                      <a:pt x="202" y="494"/>
                      <a:pt x="202" y="494"/>
                    </a:cubicBezTo>
                    <a:cubicBezTo>
                      <a:pt x="192" y="490"/>
                      <a:pt x="192" y="490"/>
                      <a:pt x="192" y="490"/>
                    </a:cubicBezTo>
                    <a:cubicBezTo>
                      <a:pt x="182" y="467"/>
                      <a:pt x="182" y="467"/>
                      <a:pt x="182" y="467"/>
                    </a:cubicBezTo>
                    <a:cubicBezTo>
                      <a:pt x="178" y="448"/>
                      <a:pt x="178" y="448"/>
                      <a:pt x="178" y="448"/>
                    </a:cubicBezTo>
                    <a:cubicBezTo>
                      <a:pt x="148" y="411"/>
                      <a:pt x="148" y="411"/>
                      <a:pt x="148" y="411"/>
                    </a:cubicBezTo>
                    <a:cubicBezTo>
                      <a:pt x="144" y="392"/>
                      <a:pt x="144" y="392"/>
                      <a:pt x="144" y="392"/>
                    </a:cubicBezTo>
                    <a:cubicBezTo>
                      <a:pt x="140" y="364"/>
                      <a:pt x="140" y="364"/>
                      <a:pt x="140" y="364"/>
                    </a:cubicBezTo>
                    <a:cubicBezTo>
                      <a:pt x="106" y="340"/>
                      <a:pt x="106" y="340"/>
                      <a:pt x="106" y="340"/>
                    </a:cubicBezTo>
                    <a:cubicBezTo>
                      <a:pt x="94" y="312"/>
                      <a:pt x="94" y="312"/>
                      <a:pt x="94" y="312"/>
                    </a:cubicBezTo>
                    <a:cubicBezTo>
                      <a:pt x="14" y="281"/>
                      <a:pt x="14" y="281"/>
                      <a:pt x="14" y="281"/>
                    </a:cubicBezTo>
                    <a:cubicBezTo>
                      <a:pt x="14" y="281"/>
                      <a:pt x="0" y="224"/>
                      <a:pt x="4" y="204"/>
                    </a:cubicBezTo>
                    <a:close/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8" name="Freeform 415">
                <a:extLst>
                  <a:ext uri="{FF2B5EF4-FFF2-40B4-BE49-F238E27FC236}">
                    <a16:creationId xmlns="" xmlns:a16="http://schemas.microsoft.com/office/drawing/2014/main" id="{FEBE3A9F-B13F-404C-BB0E-EB3031F89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922"/>
                <a:ext cx="2133" cy="1777"/>
              </a:xfrm>
              <a:custGeom>
                <a:avLst/>
                <a:gdLst>
                  <a:gd name="T0" fmla="*/ 836 w 2133"/>
                  <a:gd name="T1" fmla="*/ 96 h 1777"/>
                  <a:gd name="T2" fmla="*/ 845 w 2133"/>
                  <a:gd name="T3" fmla="*/ 166 h 1777"/>
                  <a:gd name="T4" fmla="*/ 765 w 2133"/>
                  <a:gd name="T5" fmla="*/ 186 h 1777"/>
                  <a:gd name="T6" fmla="*/ 776 w 2133"/>
                  <a:gd name="T7" fmla="*/ 246 h 1777"/>
                  <a:gd name="T8" fmla="*/ 785 w 2133"/>
                  <a:gd name="T9" fmla="*/ 329 h 1777"/>
                  <a:gd name="T10" fmla="*/ 716 w 2133"/>
                  <a:gd name="T11" fmla="*/ 389 h 1777"/>
                  <a:gd name="T12" fmla="*/ 676 w 2133"/>
                  <a:gd name="T13" fmla="*/ 438 h 1777"/>
                  <a:gd name="T14" fmla="*/ 721 w 2133"/>
                  <a:gd name="T15" fmla="*/ 514 h 1777"/>
                  <a:gd name="T16" fmla="*/ 683 w 2133"/>
                  <a:gd name="T17" fmla="*/ 608 h 1777"/>
                  <a:gd name="T18" fmla="*/ 652 w 2133"/>
                  <a:gd name="T19" fmla="*/ 671 h 1777"/>
                  <a:gd name="T20" fmla="*/ 716 w 2133"/>
                  <a:gd name="T21" fmla="*/ 694 h 1777"/>
                  <a:gd name="T22" fmla="*/ 689 w 2133"/>
                  <a:gd name="T23" fmla="*/ 772 h 1777"/>
                  <a:gd name="T24" fmla="*/ 583 w 2133"/>
                  <a:gd name="T25" fmla="*/ 887 h 1777"/>
                  <a:gd name="T26" fmla="*/ 436 w 2133"/>
                  <a:gd name="T27" fmla="*/ 853 h 1777"/>
                  <a:gd name="T28" fmla="*/ 198 w 2133"/>
                  <a:gd name="T29" fmla="*/ 963 h 1777"/>
                  <a:gd name="T30" fmla="*/ 47 w 2133"/>
                  <a:gd name="T31" fmla="*/ 1076 h 1777"/>
                  <a:gd name="T32" fmla="*/ 0 w 2133"/>
                  <a:gd name="T33" fmla="*/ 1240 h 1777"/>
                  <a:gd name="T34" fmla="*/ 189 w 2133"/>
                  <a:gd name="T35" fmla="*/ 1206 h 1777"/>
                  <a:gd name="T36" fmla="*/ 285 w 2133"/>
                  <a:gd name="T37" fmla="*/ 1275 h 1777"/>
                  <a:gd name="T38" fmla="*/ 574 w 2133"/>
                  <a:gd name="T39" fmla="*/ 1252 h 1777"/>
                  <a:gd name="T40" fmla="*/ 707 w 2133"/>
                  <a:gd name="T41" fmla="*/ 1291 h 1777"/>
                  <a:gd name="T42" fmla="*/ 718 w 2133"/>
                  <a:gd name="T43" fmla="*/ 1415 h 1777"/>
                  <a:gd name="T44" fmla="*/ 830 w 2133"/>
                  <a:gd name="T45" fmla="*/ 1491 h 1777"/>
                  <a:gd name="T46" fmla="*/ 821 w 2133"/>
                  <a:gd name="T47" fmla="*/ 1671 h 1777"/>
                  <a:gd name="T48" fmla="*/ 983 w 2133"/>
                  <a:gd name="T49" fmla="*/ 1727 h 1777"/>
                  <a:gd name="T50" fmla="*/ 1070 w 2133"/>
                  <a:gd name="T51" fmla="*/ 1667 h 1777"/>
                  <a:gd name="T52" fmla="*/ 1230 w 2133"/>
                  <a:gd name="T53" fmla="*/ 1671 h 1777"/>
                  <a:gd name="T54" fmla="*/ 1499 w 2133"/>
                  <a:gd name="T55" fmla="*/ 1623 h 1777"/>
                  <a:gd name="T56" fmla="*/ 1626 w 2133"/>
                  <a:gd name="T57" fmla="*/ 1591 h 1777"/>
                  <a:gd name="T58" fmla="*/ 1668 w 2133"/>
                  <a:gd name="T59" fmla="*/ 1482 h 1777"/>
                  <a:gd name="T60" fmla="*/ 1684 w 2133"/>
                  <a:gd name="T61" fmla="*/ 1406 h 1777"/>
                  <a:gd name="T62" fmla="*/ 1773 w 2133"/>
                  <a:gd name="T63" fmla="*/ 1369 h 1777"/>
                  <a:gd name="T64" fmla="*/ 1782 w 2133"/>
                  <a:gd name="T65" fmla="*/ 1254 h 1777"/>
                  <a:gd name="T66" fmla="*/ 1884 w 2133"/>
                  <a:gd name="T67" fmla="*/ 1146 h 1777"/>
                  <a:gd name="T68" fmla="*/ 1937 w 2133"/>
                  <a:gd name="T69" fmla="*/ 1023 h 1777"/>
                  <a:gd name="T70" fmla="*/ 1884 w 2133"/>
                  <a:gd name="T71" fmla="*/ 936 h 1777"/>
                  <a:gd name="T72" fmla="*/ 1911 w 2133"/>
                  <a:gd name="T73" fmla="*/ 841 h 1777"/>
                  <a:gd name="T74" fmla="*/ 1980 w 2133"/>
                  <a:gd name="T75" fmla="*/ 834 h 1777"/>
                  <a:gd name="T76" fmla="*/ 1986 w 2133"/>
                  <a:gd name="T77" fmla="*/ 786 h 1777"/>
                  <a:gd name="T78" fmla="*/ 2089 w 2133"/>
                  <a:gd name="T79" fmla="*/ 786 h 1777"/>
                  <a:gd name="T80" fmla="*/ 2080 w 2133"/>
                  <a:gd name="T81" fmla="*/ 703 h 1777"/>
                  <a:gd name="T82" fmla="*/ 2018 w 2133"/>
                  <a:gd name="T83" fmla="*/ 613 h 1777"/>
                  <a:gd name="T84" fmla="*/ 2091 w 2133"/>
                  <a:gd name="T85" fmla="*/ 530 h 1777"/>
                  <a:gd name="T86" fmla="*/ 2087 w 2133"/>
                  <a:gd name="T87" fmla="*/ 465 h 1777"/>
                  <a:gd name="T88" fmla="*/ 2111 w 2133"/>
                  <a:gd name="T89" fmla="*/ 339 h 1777"/>
                  <a:gd name="T90" fmla="*/ 2015 w 2133"/>
                  <a:gd name="T91" fmla="*/ 295 h 1777"/>
                  <a:gd name="T92" fmla="*/ 1933 w 2133"/>
                  <a:gd name="T93" fmla="*/ 304 h 1777"/>
                  <a:gd name="T94" fmla="*/ 1849 w 2133"/>
                  <a:gd name="T95" fmla="*/ 260 h 1777"/>
                  <a:gd name="T96" fmla="*/ 1751 w 2133"/>
                  <a:gd name="T97" fmla="*/ 156 h 1777"/>
                  <a:gd name="T98" fmla="*/ 1622 w 2133"/>
                  <a:gd name="T99" fmla="*/ 131 h 1777"/>
                  <a:gd name="T100" fmla="*/ 1555 w 2133"/>
                  <a:gd name="T101" fmla="*/ 62 h 1777"/>
                  <a:gd name="T102" fmla="*/ 1432 w 2133"/>
                  <a:gd name="T103" fmla="*/ 83 h 1777"/>
                  <a:gd name="T104" fmla="*/ 1366 w 2133"/>
                  <a:gd name="T105" fmla="*/ 16 h 1777"/>
                  <a:gd name="T106" fmla="*/ 1203 w 2133"/>
                  <a:gd name="T107" fmla="*/ 39 h 1777"/>
                  <a:gd name="T108" fmla="*/ 1090 w 2133"/>
                  <a:gd name="T109" fmla="*/ 124 h 1777"/>
                  <a:gd name="T110" fmla="*/ 1003 w 2133"/>
                  <a:gd name="T111" fmla="*/ 170 h 1777"/>
                  <a:gd name="T112" fmla="*/ 921 w 2133"/>
                  <a:gd name="T113" fmla="*/ 193 h 1777"/>
                  <a:gd name="T114" fmla="*/ 910 w 2133"/>
                  <a:gd name="T115" fmla="*/ 133 h 1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33" h="1777">
                    <a:moveTo>
                      <a:pt x="861" y="78"/>
                    </a:moveTo>
                    <a:lnTo>
                      <a:pt x="836" y="96"/>
                    </a:lnTo>
                    <a:lnTo>
                      <a:pt x="865" y="143"/>
                    </a:lnTo>
                    <a:lnTo>
                      <a:pt x="845" y="166"/>
                    </a:lnTo>
                    <a:lnTo>
                      <a:pt x="805" y="143"/>
                    </a:lnTo>
                    <a:lnTo>
                      <a:pt x="765" y="186"/>
                    </a:lnTo>
                    <a:lnTo>
                      <a:pt x="805" y="214"/>
                    </a:lnTo>
                    <a:lnTo>
                      <a:pt x="776" y="246"/>
                    </a:lnTo>
                    <a:lnTo>
                      <a:pt x="805" y="288"/>
                    </a:lnTo>
                    <a:lnTo>
                      <a:pt x="785" y="329"/>
                    </a:lnTo>
                    <a:lnTo>
                      <a:pt x="754" y="359"/>
                    </a:lnTo>
                    <a:lnTo>
                      <a:pt x="716" y="389"/>
                    </a:lnTo>
                    <a:lnTo>
                      <a:pt x="709" y="426"/>
                    </a:lnTo>
                    <a:lnTo>
                      <a:pt x="676" y="438"/>
                    </a:lnTo>
                    <a:lnTo>
                      <a:pt x="672" y="475"/>
                    </a:lnTo>
                    <a:lnTo>
                      <a:pt x="721" y="514"/>
                    </a:lnTo>
                    <a:lnTo>
                      <a:pt x="718" y="565"/>
                    </a:lnTo>
                    <a:lnTo>
                      <a:pt x="683" y="608"/>
                    </a:lnTo>
                    <a:lnTo>
                      <a:pt x="652" y="618"/>
                    </a:lnTo>
                    <a:lnTo>
                      <a:pt x="652" y="671"/>
                    </a:lnTo>
                    <a:lnTo>
                      <a:pt x="703" y="650"/>
                    </a:lnTo>
                    <a:lnTo>
                      <a:pt x="716" y="694"/>
                    </a:lnTo>
                    <a:lnTo>
                      <a:pt x="667" y="737"/>
                    </a:lnTo>
                    <a:lnTo>
                      <a:pt x="689" y="772"/>
                    </a:lnTo>
                    <a:lnTo>
                      <a:pt x="672" y="823"/>
                    </a:lnTo>
                    <a:lnTo>
                      <a:pt x="583" y="887"/>
                    </a:lnTo>
                    <a:lnTo>
                      <a:pt x="540" y="867"/>
                    </a:lnTo>
                    <a:lnTo>
                      <a:pt x="436" y="853"/>
                    </a:lnTo>
                    <a:lnTo>
                      <a:pt x="362" y="917"/>
                    </a:lnTo>
                    <a:lnTo>
                      <a:pt x="198" y="963"/>
                    </a:lnTo>
                    <a:lnTo>
                      <a:pt x="120" y="989"/>
                    </a:lnTo>
                    <a:lnTo>
                      <a:pt x="47" y="1076"/>
                    </a:lnTo>
                    <a:lnTo>
                      <a:pt x="18" y="1173"/>
                    </a:lnTo>
                    <a:lnTo>
                      <a:pt x="0" y="1240"/>
                    </a:lnTo>
                    <a:lnTo>
                      <a:pt x="109" y="1203"/>
                    </a:lnTo>
                    <a:lnTo>
                      <a:pt x="189" y="1206"/>
                    </a:lnTo>
                    <a:lnTo>
                      <a:pt x="258" y="1229"/>
                    </a:lnTo>
                    <a:lnTo>
                      <a:pt x="285" y="1275"/>
                    </a:lnTo>
                    <a:lnTo>
                      <a:pt x="451" y="1293"/>
                    </a:lnTo>
                    <a:lnTo>
                      <a:pt x="574" y="1252"/>
                    </a:lnTo>
                    <a:lnTo>
                      <a:pt x="707" y="1256"/>
                    </a:lnTo>
                    <a:lnTo>
                      <a:pt x="707" y="1291"/>
                    </a:lnTo>
                    <a:lnTo>
                      <a:pt x="730" y="1339"/>
                    </a:lnTo>
                    <a:lnTo>
                      <a:pt x="718" y="1415"/>
                    </a:lnTo>
                    <a:lnTo>
                      <a:pt x="752" y="1468"/>
                    </a:lnTo>
                    <a:lnTo>
                      <a:pt x="830" y="1491"/>
                    </a:lnTo>
                    <a:lnTo>
                      <a:pt x="847" y="1579"/>
                    </a:lnTo>
                    <a:lnTo>
                      <a:pt x="821" y="1671"/>
                    </a:lnTo>
                    <a:lnTo>
                      <a:pt x="867" y="1777"/>
                    </a:lnTo>
                    <a:lnTo>
                      <a:pt x="983" y="1727"/>
                    </a:lnTo>
                    <a:lnTo>
                      <a:pt x="992" y="1680"/>
                    </a:lnTo>
                    <a:lnTo>
                      <a:pt x="1070" y="1667"/>
                    </a:lnTo>
                    <a:lnTo>
                      <a:pt x="1119" y="1706"/>
                    </a:lnTo>
                    <a:lnTo>
                      <a:pt x="1230" y="1671"/>
                    </a:lnTo>
                    <a:lnTo>
                      <a:pt x="1390" y="1625"/>
                    </a:lnTo>
                    <a:lnTo>
                      <a:pt x="1499" y="1623"/>
                    </a:lnTo>
                    <a:lnTo>
                      <a:pt x="1586" y="1563"/>
                    </a:lnTo>
                    <a:lnTo>
                      <a:pt x="1626" y="1591"/>
                    </a:lnTo>
                    <a:lnTo>
                      <a:pt x="1668" y="1551"/>
                    </a:lnTo>
                    <a:lnTo>
                      <a:pt x="1668" y="1482"/>
                    </a:lnTo>
                    <a:lnTo>
                      <a:pt x="1715" y="1443"/>
                    </a:lnTo>
                    <a:lnTo>
                      <a:pt x="1684" y="1406"/>
                    </a:lnTo>
                    <a:lnTo>
                      <a:pt x="1699" y="1378"/>
                    </a:lnTo>
                    <a:lnTo>
                      <a:pt x="1773" y="1369"/>
                    </a:lnTo>
                    <a:lnTo>
                      <a:pt x="1768" y="1256"/>
                    </a:lnTo>
                    <a:lnTo>
                      <a:pt x="1782" y="1254"/>
                    </a:lnTo>
                    <a:lnTo>
                      <a:pt x="1862" y="1240"/>
                    </a:lnTo>
                    <a:lnTo>
                      <a:pt x="1884" y="1146"/>
                    </a:lnTo>
                    <a:lnTo>
                      <a:pt x="1944" y="1093"/>
                    </a:lnTo>
                    <a:lnTo>
                      <a:pt x="1937" y="1023"/>
                    </a:lnTo>
                    <a:lnTo>
                      <a:pt x="1900" y="986"/>
                    </a:lnTo>
                    <a:lnTo>
                      <a:pt x="1884" y="936"/>
                    </a:lnTo>
                    <a:lnTo>
                      <a:pt x="1926" y="899"/>
                    </a:lnTo>
                    <a:lnTo>
                      <a:pt x="1911" y="841"/>
                    </a:lnTo>
                    <a:lnTo>
                      <a:pt x="1935" y="820"/>
                    </a:lnTo>
                    <a:lnTo>
                      <a:pt x="1980" y="834"/>
                    </a:lnTo>
                    <a:lnTo>
                      <a:pt x="2011" y="818"/>
                    </a:lnTo>
                    <a:lnTo>
                      <a:pt x="1986" y="786"/>
                    </a:lnTo>
                    <a:lnTo>
                      <a:pt x="1978" y="747"/>
                    </a:lnTo>
                    <a:lnTo>
                      <a:pt x="2089" y="786"/>
                    </a:lnTo>
                    <a:lnTo>
                      <a:pt x="2113" y="740"/>
                    </a:lnTo>
                    <a:lnTo>
                      <a:pt x="2080" y="703"/>
                    </a:lnTo>
                    <a:lnTo>
                      <a:pt x="2038" y="712"/>
                    </a:lnTo>
                    <a:lnTo>
                      <a:pt x="2018" y="613"/>
                    </a:lnTo>
                    <a:lnTo>
                      <a:pt x="2044" y="537"/>
                    </a:lnTo>
                    <a:lnTo>
                      <a:pt x="2091" y="530"/>
                    </a:lnTo>
                    <a:lnTo>
                      <a:pt x="2102" y="493"/>
                    </a:lnTo>
                    <a:lnTo>
                      <a:pt x="2087" y="465"/>
                    </a:lnTo>
                    <a:lnTo>
                      <a:pt x="2133" y="399"/>
                    </a:lnTo>
                    <a:lnTo>
                      <a:pt x="2111" y="339"/>
                    </a:lnTo>
                    <a:lnTo>
                      <a:pt x="2029" y="334"/>
                    </a:lnTo>
                    <a:lnTo>
                      <a:pt x="2015" y="295"/>
                    </a:lnTo>
                    <a:lnTo>
                      <a:pt x="1940" y="272"/>
                    </a:lnTo>
                    <a:lnTo>
                      <a:pt x="1933" y="304"/>
                    </a:lnTo>
                    <a:lnTo>
                      <a:pt x="1873" y="299"/>
                    </a:lnTo>
                    <a:lnTo>
                      <a:pt x="1849" y="260"/>
                    </a:lnTo>
                    <a:lnTo>
                      <a:pt x="1849" y="237"/>
                    </a:lnTo>
                    <a:lnTo>
                      <a:pt x="1751" y="156"/>
                    </a:lnTo>
                    <a:lnTo>
                      <a:pt x="1675" y="193"/>
                    </a:lnTo>
                    <a:lnTo>
                      <a:pt x="1622" y="131"/>
                    </a:lnTo>
                    <a:lnTo>
                      <a:pt x="1562" y="103"/>
                    </a:lnTo>
                    <a:lnTo>
                      <a:pt x="1555" y="62"/>
                    </a:lnTo>
                    <a:lnTo>
                      <a:pt x="1486" y="46"/>
                    </a:lnTo>
                    <a:lnTo>
                      <a:pt x="1432" y="83"/>
                    </a:lnTo>
                    <a:lnTo>
                      <a:pt x="1386" y="67"/>
                    </a:lnTo>
                    <a:lnTo>
                      <a:pt x="1366" y="16"/>
                    </a:lnTo>
                    <a:lnTo>
                      <a:pt x="1306" y="0"/>
                    </a:lnTo>
                    <a:lnTo>
                      <a:pt x="1203" y="39"/>
                    </a:lnTo>
                    <a:lnTo>
                      <a:pt x="1194" y="83"/>
                    </a:lnTo>
                    <a:lnTo>
                      <a:pt x="1090" y="124"/>
                    </a:lnTo>
                    <a:lnTo>
                      <a:pt x="1037" y="175"/>
                    </a:lnTo>
                    <a:lnTo>
                      <a:pt x="1003" y="170"/>
                    </a:lnTo>
                    <a:lnTo>
                      <a:pt x="950" y="205"/>
                    </a:lnTo>
                    <a:lnTo>
                      <a:pt x="921" y="193"/>
                    </a:lnTo>
                    <a:lnTo>
                      <a:pt x="945" y="143"/>
                    </a:lnTo>
                    <a:lnTo>
                      <a:pt x="910" y="133"/>
                    </a:lnTo>
                    <a:lnTo>
                      <a:pt x="861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99" name="Freeform 416">
                <a:extLst>
                  <a:ext uri="{FF2B5EF4-FFF2-40B4-BE49-F238E27FC236}">
                    <a16:creationId xmlns="" xmlns:a16="http://schemas.microsoft.com/office/drawing/2014/main" id="{DA8C8EA8-DDEC-4BBC-A3F2-245FB3F76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" y="5291"/>
                <a:ext cx="783" cy="547"/>
              </a:xfrm>
              <a:custGeom>
                <a:avLst/>
                <a:gdLst>
                  <a:gd name="T0" fmla="*/ 616 w 783"/>
                  <a:gd name="T1" fmla="*/ 0 h 547"/>
                  <a:gd name="T2" fmla="*/ 527 w 783"/>
                  <a:gd name="T3" fmla="*/ 37 h 547"/>
                  <a:gd name="T4" fmla="*/ 511 w 783"/>
                  <a:gd name="T5" fmla="*/ 113 h 547"/>
                  <a:gd name="T6" fmla="*/ 469 w 783"/>
                  <a:gd name="T7" fmla="*/ 222 h 547"/>
                  <a:gd name="T8" fmla="*/ 342 w 783"/>
                  <a:gd name="T9" fmla="*/ 254 h 547"/>
                  <a:gd name="T10" fmla="*/ 73 w 783"/>
                  <a:gd name="T11" fmla="*/ 302 h 547"/>
                  <a:gd name="T12" fmla="*/ 0 w 783"/>
                  <a:gd name="T13" fmla="*/ 494 h 547"/>
                  <a:gd name="T14" fmla="*/ 29 w 783"/>
                  <a:gd name="T15" fmla="*/ 547 h 547"/>
                  <a:gd name="T16" fmla="*/ 100 w 783"/>
                  <a:gd name="T17" fmla="*/ 524 h 547"/>
                  <a:gd name="T18" fmla="*/ 100 w 783"/>
                  <a:gd name="T19" fmla="*/ 510 h 547"/>
                  <a:gd name="T20" fmla="*/ 66 w 783"/>
                  <a:gd name="T21" fmla="*/ 507 h 547"/>
                  <a:gd name="T22" fmla="*/ 57 w 783"/>
                  <a:gd name="T23" fmla="*/ 498 h 547"/>
                  <a:gd name="T24" fmla="*/ 91 w 783"/>
                  <a:gd name="T25" fmla="*/ 445 h 547"/>
                  <a:gd name="T26" fmla="*/ 140 w 783"/>
                  <a:gd name="T27" fmla="*/ 459 h 547"/>
                  <a:gd name="T28" fmla="*/ 151 w 783"/>
                  <a:gd name="T29" fmla="*/ 466 h 547"/>
                  <a:gd name="T30" fmla="*/ 224 w 783"/>
                  <a:gd name="T31" fmla="*/ 441 h 547"/>
                  <a:gd name="T32" fmla="*/ 278 w 783"/>
                  <a:gd name="T33" fmla="*/ 452 h 547"/>
                  <a:gd name="T34" fmla="*/ 320 w 783"/>
                  <a:gd name="T35" fmla="*/ 459 h 547"/>
                  <a:gd name="T36" fmla="*/ 329 w 783"/>
                  <a:gd name="T37" fmla="*/ 434 h 547"/>
                  <a:gd name="T38" fmla="*/ 364 w 783"/>
                  <a:gd name="T39" fmla="*/ 394 h 547"/>
                  <a:gd name="T40" fmla="*/ 373 w 783"/>
                  <a:gd name="T41" fmla="*/ 436 h 547"/>
                  <a:gd name="T42" fmla="*/ 358 w 783"/>
                  <a:gd name="T43" fmla="*/ 450 h 547"/>
                  <a:gd name="T44" fmla="*/ 485 w 783"/>
                  <a:gd name="T45" fmla="*/ 459 h 547"/>
                  <a:gd name="T46" fmla="*/ 522 w 783"/>
                  <a:gd name="T47" fmla="*/ 450 h 547"/>
                  <a:gd name="T48" fmla="*/ 438 w 783"/>
                  <a:gd name="T49" fmla="*/ 448 h 547"/>
                  <a:gd name="T50" fmla="*/ 525 w 783"/>
                  <a:gd name="T51" fmla="*/ 434 h 547"/>
                  <a:gd name="T52" fmla="*/ 562 w 783"/>
                  <a:gd name="T53" fmla="*/ 448 h 547"/>
                  <a:gd name="T54" fmla="*/ 605 w 783"/>
                  <a:gd name="T55" fmla="*/ 418 h 547"/>
                  <a:gd name="T56" fmla="*/ 591 w 783"/>
                  <a:gd name="T57" fmla="*/ 367 h 547"/>
                  <a:gd name="T58" fmla="*/ 716 w 783"/>
                  <a:gd name="T59" fmla="*/ 302 h 547"/>
                  <a:gd name="T60" fmla="*/ 767 w 783"/>
                  <a:gd name="T61" fmla="*/ 205 h 547"/>
                  <a:gd name="T62" fmla="*/ 734 w 783"/>
                  <a:gd name="T63" fmla="*/ 74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83" h="547">
                    <a:moveTo>
                      <a:pt x="665" y="81"/>
                    </a:moveTo>
                    <a:lnTo>
                      <a:pt x="616" y="0"/>
                    </a:lnTo>
                    <a:lnTo>
                      <a:pt x="542" y="9"/>
                    </a:lnTo>
                    <a:lnTo>
                      <a:pt x="527" y="37"/>
                    </a:lnTo>
                    <a:lnTo>
                      <a:pt x="558" y="74"/>
                    </a:lnTo>
                    <a:lnTo>
                      <a:pt x="511" y="113"/>
                    </a:lnTo>
                    <a:lnTo>
                      <a:pt x="511" y="182"/>
                    </a:lnTo>
                    <a:lnTo>
                      <a:pt x="469" y="222"/>
                    </a:lnTo>
                    <a:lnTo>
                      <a:pt x="429" y="194"/>
                    </a:lnTo>
                    <a:lnTo>
                      <a:pt x="342" y="254"/>
                    </a:lnTo>
                    <a:lnTo>
                      <a:pt x="233" y="256"/>
                    </a:lnTo>
                    <a:lnTo>
                      <a:pt x="73" y="302"/>
                    </a:lnTo>
                    <a:lnTo>
                      <a:pt x="73" y="383"/>
                    </a:lnTo>
                    <a:lnTo>
                      <a:pt x="0" y="494"/>
                    </a:lnTo>
                    <a:lnTo>
                      <a:pt x="15" y="528"/>
                    </a:lnTo>
                    <a:lnTo>
                      <a:pt x="29" y="547"/>
                    </a:lnTo>
                    <a:lnTo>
                      <a:pt x="93" y="542"/>
                    </a:lnTo>
                    <a:lnTo>
                      <a:pt x="100" y="524"/>
                    </a:lnTo>
                    <a:lnTo>
                      <a:pt x="122" y="521"/>
                    </a:lnTo>
                    <a:lnTo>
                      <a:pt x="100" y="510"/>
                    </a:lnTo>
                    <a:lnTo>
                      <a:pt x="78" y="514"/>
                    </a:lnTo>
                    <a:lnTo>
                      <a:pt x="66" y="507"/>
                    </a:lnTo>
                    <a:lnTo>
                      <a:pt x="80" y="496"/>
                    </a:lnTo>
                    <a:lnTo>
                      <a:pt x="57" y="498"/>
                    </a:lnTo>
                    <a:lnTo>
                      <a:pt x="64" y="477"/>
                    </a:lnTo>
                    <a:lnTo>
                      <a:pt x="91" y="445"/>
                    </a:lnTo>
                    <a:lnTo>
                      <a:pt x="129" y="445"/>
                    </a:lnTo>
                    <a:lnTo>
                      <a:pt x="140" y="459"/>
                    </a:lnTo>
                    <a:lnTo>
                      <a:pt x="118" y="482"/>
                    </a:lnTo>
                    <a:lnTo>
                      <a:pt x="151" y="466"/>
                    </a:lnTo>
                    <a:lnTo>
                      <a:pt x="175" y="441"/>
                    </a:lnTo>
                    <a:lnTo>
                      <a:pt x="224" y="441"/>
                    </a:lnTo>
                    <a:lnTo>
                      <a:pt x="233" y="452"/>
                    </a:lnTo>
                    <a:lnTo>
                      <a:pt x="278" y="452"/>
                    </a:lnTo>
                    <a:lnTo>
                      <a:pt x="302" y="459"/>
                    </a:lnTo>
                    <a:lnTo>
                      <a:pt x="320" y="459"/>
                    </a:lnTo>
                    <a:lnTo>
                      <a:pt x="333" y="445"/>
                    </a:lnTo>
                    <a:lnTo>
                      <a:pt x="329" y="434"/>
                    </a:lnTo>
                    <a:lnTo>
                      <a:pt x="331" y="420"/>
                    </a:lnTo>
                    <a:lnTo>
                      <a:pt x="364" y="394"/>
                    </a:lnTo>
                    <a:lnTo>
                      <a:pt x="376" y="408"/>
                    </a:lnTo>
                    <a:lnTo>
                      <a:pt x="373" y="436"/>
                    </a:lnTo>
                    <a:lnTo>
                      <a:pt x="353" y="445"/>
                    </a:lnTo>
                    <a:lnTo>
                      <a:pt x="358" y="450"/>
                    </a:lnTo>
                    <a:lnTo>
                      <a:pt x="385" y="452"/>
                    </a:lnTo>
                    <a:lnTo>
                      <a:pt x="485" y="459"/>
                    </a:lnTo>
                    <a:lnTo>
                      <a:pt x="525" y="459"/>
                    </a:lnTo>
                    <a:lnTo>
                      <a:pt x="522" y="450"/>
                    </a:lnTo>
                    <a:lnTo>
                      <a:pt x="485" y="457"/>
                    </a:lnTo>
                    <a:lnTo>
                      <a:pt x="438" y="448"/>
                    </a:lnTo>
                    <a:lnTo>
                      <a:pt x="478" y="431"/>
                    </a:lnTo>
                    <a:lnTo>
                      <a:pt x="525" y="434"/>
                    </a:lnTo>
                    <a:lnTo>
                      <a:pt x="527" y="445"/>
                    </a:lnTo>
                    <a:lnTo>
                      <a:pt x="562" y="448"/>
                    </a:lnTo>
                    <a:lnTo>
                      <a:pt x="576" y="450"/>
                    </a:lnTo>
                    <a:lnTo>
                      <a:pt x="605" y="418"/>
                    </a:lnTo>
                    <a:lnTo>
                      <a:pt x="594" y="404"/>
                    </a:lnTo>
                    <a:lnTo>
                      <a:pt x="591" y="367"/>
                    </a:lnTo>
                    <a:lnTo>
                      <a:pt x="636" y="318"/>
                    </a:lnTo>
                    <a:lnTo>
                      <a:pt x="716" y="302"/>
                    </a:lnTo>
                    <a:lnTo>
                      <a:pt x="783" y="252"/>
                    </a:lnTo>
                    <a:lnTo>
                      <a:pt x="767" y="205"/>
                    </a:lnTo>
                    <a:lnTo>
                      <a:pt x="778" y="129"/>
                    </a:lnTo>
                    <a:lnTo>
                      <a:pt x="734" y="74"/>
                    </a:lnTo>
                    <a:lnTo>
                      <a:pt x="665" y="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0" name="Freeform 417">
                <a:extLst>
                  <a:ext uri="{FF2B5EF4-FFF2-40B4-BE49-F238E27FC236}">
                    <a16:creationId xmlns="" xmlns:a16="http://schemas.microsoft.com/office/drawing/2014/main" id="{E0C68788-94AB-43DE-AED6-B1A3F73D3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5125"/>
                <a:ext cx="1633" cy="1123"/>
              </a:xfrm>
              <a:custGeom>
                <a:avLst/>
                <a:gdLst>
                  <a:gd name="T0" fmla="*/ 1633 w 1633"/>
                  <a:gd name="T1" fmla="*/ 468 h 1123"/>
                  <a:gd name="T2" fmla="*/ 1473 w 1633"/>
                  <a:gd name="T3" fmla="*/ 464 h 1123"/>
                  <a:gd name="T4" fmla="*/ 1386 w 1633"/>
                  <a:gd name="T5" fmla="*/ 524 h 1123"/>
                  <a:gd name="T6" fmla="*/ 1224 w 1633"/>
                  <a:gd name="T7" fmla="*/ 468 h 1123"/>
                  <a:gd name="T8" fmla="*/ 1233 w 1633"/>
                  <a:gd name="T9" fmla="*/ 288 h 1123"/>
                  <a:gd name="T10" fmla="*/ 1121 w 1633"/>
                  <a:gd name="T11" fmla="*/ 212 h 1123"/>
                  <a:gd name="T12" fmla="*/ 1110 w 1633"/>
                  <a:gd name="T13" fmla="*/ 88 h 1123"/>
                  <a:gd name="T14" fmla="*/ 977 w 1633"/>
                  <a:gd name="T15" fmla="*/ 49 h 1123"/>
                  <a:gd name="T16" fmla="*/ 688 w 1633"/>
                  <a:gd name="T17" fmla="*/ 72 h 1123"/>
                  <a:gd name="T18" fmla="*/ 592 w 1633"/>
                  <a:gd name="T19" fmla="*/ 3 h 1123"/>
                  <a:gd name="T20" fmla="*/ 403 w 1633"/>
                  <a:gd name="T21" fmla="*/ 37 h 1123"/>
                  <a:gd name="T22" fmla="*/ 312 w 1633"/>
                  <a:gd name="T23" fmla="*/ 164 h 1123"/>
                  <a:gd name="T24" fmla="*/ 283 w 1633"/>
                  <a:gd name="T25" fmla="*/ 245 h 1123"/>
                  <a:gd name="T26" fmla="*/ 163 w 1633"/>
                  <a:gd name="T27" fmla="*/ 422 h 1123"/>
                  <a:gd name="T28" fmla="*/ 0 w 1633"/>
                  <a:gd name="T29" fmla="*/ 560 h 1123"/>
                  <a:gd name="T30" fmla="*/ 136 w 1633"/>
                  <a:gd name="T31" fmla="*/ 570 h 1123"/>
                  <a:gd name="T32" fmla="*/ 234 w 1633"/>
                  <a:gd name="T33" fmla="*/ 544 h 1123"/>
                  <a:gd name="T34" fmla="*/ 274 w 1633"/>
                  <a:gd name="T35" fmla="*/ 579 h 1123"/>
                  <a:gd name="T36" fmla="*/ 476 w 1633"/>
                  <a:gd name="T37" fmla="*/ 643 h 1123"/>
                  <a:gd name="T38" fmla="*/ 661 w 1633"/>
                  <a:gd name="T39" fmla="*/ 669 h 1123"/>
                  <a:gd name="T40" fmla="*/ 650 w 1633"/>
                  <a:gd name="T41" fmla="*/ 844 h 1123"/>
                  <a:gd name="T42" fmla="*/ 748 w 1633"/>
                  <a:gd name="T43" fmla="*/ 911 h 1123"/>
                  <a:gd name="T44" fmla="*/ 843 w 1633"/>
                  <a:gd name="T45" fmla="*/ 1005 h 1123"/>
                  <a:gd name="T46" fmla="*/ 970 w 1633"/>
                  <a:gd name="T47" fmla="*/ 1035 h 1123"/>
                  <a:gd name="T48" fmla="*/ 990 w 1633"/>
                  <a:gd name="T49" fmla="*/ 1123 h 1123"/>
                  <a:gd name="T50" fmla="*/ 977 w 1633"/>
                  <a:gd name="T51" fmla="*/ 1114 h 1123"/>
                  <a:gd name="T52" fmla="*/ 1012 w 1633"/>
                  <a:gd name="T53" fmla="*/ 1047 h 1123"/>
                  <a:gd name="T54" fmla="*/ 1090 w 1633"/>
                  <a:gd name="T55" fmla="*/ 1001 h 1123"/>
                  <a:gd name="T56" fmla="*/ 1130 w 1633"/>
                  <a:gd name="T57" fmla="*/ 973 h 1123"/>
                  <a:gd name="T58" fmla="*/ 1213 w 1633"/>
                  <a:gd name="T59" fmla="*/ 881 h 1123"/>
                  <a:gd name="T60" fmla="*/ 1266 w 1633"/>
                  <a:gd name="T61" fmla="*/ 853 h 1123"/>
                  <a:gd name="T62" fmla="*/ 1306 w 1633"/>
                  <a:gd name="T63" fmla="*/ 853 h 1123"/>
                  <a:gd name="T64" fmla="*/ 1328 w 1633"/>
                  <a:gd name="T65" fmla="*/ 826 h 1123"/>
                  <a:gd name="T66" fmla="*/ 1431 w 1633"/>
                  <a:gd name="T67" fmla="*/ 791 h 1123"/>
                  <a:gd name="T68" fmla="*/ 1455 w 1633"/>
                  <a:gd name="T69" fmla="*/ 812 h 1123"/>
                  <a:gd name="T70" fmla="*/ 1477 w 1633"/>
                  <a:gd name="T71" fmla="*/ 803 h 1123"/>
                  <a:gd name="T72" fmla="*/ 1493 w 1633"/>
                  <a:gd name="T73" fmla="*/ 786 h 1123"/>
                  <a:gd name="T74" fmla="*/ 1480 w 1633"/>
                  <a:gd name="T75" fmla="*/ 773 h 1123"/>
                  <a:gd name="T76" fmla="*/ 1520 w 1633"/>
                  <a:gd name="T77" fmla="*/ 754 h 1123"/>
                  <a:gd name="T78" fmla="*/ 1575 w 1633"/>
                  <a:gd name="T79" fmla="*/ 694 h 1123"/>
                  <a:gd name="T80" fmla="*/ 1633 w 1633"/>
                  <a:gd name="T81" fmla="*/ 549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33" h="1123">
                    <a:moveTo>
                      <a:pt x="1633" y="549"/>
                    </a:moveTo>
                    <a:lnTo>
                      <a:pt x="1633" y="468"/>
                    </a:lnTo>
                    <a:lnTo>
                      <a:pt x="1522" y="503"/>
                    </a:lnTo>
                    <a:lnTo>
                      <a:pt x="1473" y="464"/>
                    </a:lnTo>
                    <a:lnTo>
                      <a:pt x="1395" y="477"/>
                    </a:lnTo>
                    <a:lnTo>
                      <a:pt x="1386" y="524"/>
                    </a:lnTo>
                    <a:lnTo>
                      <a:pt x="1270" y="574"/>
                    </a:lnTo>
                    <a:lnTo>
                      <a:pt x="1224" y="468"/>
                    </a:lnTo>
                    <a:lnTo>
                      <a:pt x="1250" y="376"/>
                    </a:lnTo>
                    <a:lnTo>
                      <a:pt x="1233" y="288"/>
                    </a:lnTo>
                    <a:lnTo>
                      <a:pt x="1155" y="265"/>
                    </a:lnTo>
                    <a:lnTo>
                      <a:pt x="1121" y="212"/>
                    </a:lnTo>
                    <a:lnTo>
                      <a:pt x="1133" y="136"/>
                    </a:lnTo>
                    <a:lnTo>
                      <a:pt x="1110" y="88"/>
                    </a:lnTo>
                    <a:lnTo>
                      <a:pt x="1110" y="53"/>
                    </a:lnTo>
                    <a:lnTo>
                      <a:pt x="977" y="49"/>
                    </a:lnTo>
                    <a:lnTo>
                      <a:pt x="854" y="90"/>
                    </a:lnTo>
                    <a:lnTo>
                      <a:pt x="688" y="72"/>
                    </a:lnTo>
                    <a:lnTo>
                      <a:pt x="661" y="26"/>
                    </a:lnTo>
                    <a:lnTo>
                      <a:pt x="592" y="3"/>
                    </a:lnTo>
                    <a:lnTo>
                      <a:pt x="512" y="0"/>
                    </a:lnTo>
                    <a:lnTo>
                      <a:pt x="403" y="37"/>
                    </a:lnTo>
                    <a:lnTo>
                      <a:pt x="389" y="72"/>
                    </a:lnTo>
                    <a:lnTo>
                      <a:pt x="312" y="164"/>
                    </a:lnTo>
                    <a:lnTo>
                      <a:pt x="303" y="208"/>
                    </a:lnTo>
                    <a:lnTo>
                      <a:pt x="283" y="245"/>
                    </a:lnTo>
                    <a:lnTo>
                      <a:pt x="236" y="344"/>
                    </a:lnTo>
                    <a:lnTo>
                      <a:pt x="163" y="422"/>
                    </a:lnTo>
                    <a:lnTo>
                      <a:pt x="82" y="477"/>
                    </a:lnTo>
                    <a:lnTo>
                      <a:pt x="0" y="560"/>
                    </a:lnTo>
                    <a:lnTo>
                      <a:pt x="65" y="574"/>
                    </a:lnTo>
                    <a:lnTo>
                      <a:pt x="136" y="570"/>
                    </a:lnTo>
                    <a:lnTo>
                      <a:pt x="200" y="554"/>
                    </a:lnTo>
                    <a:lnTo>
                      <a:pt x="234" y="544"/>
                    </a:lnTo>
                    <a:lnTo>
                      <a:pt x="254" y="579"/>
                    </a:lnTo>
                    <a:lnTo>
                      <a:pt x="274" y="579"/>
                    </a:lnTo>
                    <a:lnTo>
                      <a:pt x="361" y="579"/>
                    </a:lnTo>
                    <a:lnTo>
                      <a:pt x="476" y="643"/>
                    </a:lnTo>
                    <a:lnTo>
                      <a:pt x="612" y="625"/>
                    </a:lnTo>
                    <a:lnTo>
                      <a:pt x="661" y="669"/>
                    </a:lnTo>
                    <a:lnTo>
                      <a:pt x="659" y="784"/>
                    </a:lnTo>
                    <a:lnTo>
                      <a:pt x="650" y="844"/>
                    </a:lnTo>
                    <a:lnTo>
                      <a:pt x="683" y="916"/>
                    </a:lnTo>
                    <a:lnTo>
                      <a:pt x="748" y="911"/>
                    </a:lnTo>
                    <a:lnTo>
                      <a:pt x="823" y="925"/>
                    </a:lnTo>
                    <a:lnTo>
                      <a:pt x="843" y="1005"/>
                    </a:lnTo>
                    <a:lnTo>
                      <a:pt x="906" y="1070"/>
                    </a:lnTo>
                    <a:lnTo>
                      <a:pt x="970" y="1035"/>
                    </a:lnTo>
                    <a:lnTo>
                      <a:pt x="955" y="1105"/>
                    </a:lnTo>
                    <a:lnTo>
                      <a:pt x="990" y="1123"/>
                    </a:lnTo>
                    <a:lnTo>
                      <a:pt x="992" y="1107"/>
                    </a:lnTo>
                    <a:lnTo>
                      <a:pt x="977" y="1114"/>
                    </a:lnTo>
                    <a:lnTo>
                      <a:pt x="981" y="1082"/>
                    </a:lnTo>
                    <a:lnTo>
                      <a:pt x="1012" y="1047"/>
                    </a:lnTo>
                    <a:lnTo>
                      <a:pt x="1037" y="1040"/>
                    </a:lnTo>
                    <a:lnTo>
                      <a:pt x="1090" y="1001"/>
                    </a:lnTo>
                    <a:lnTo>
                      <a:pt x="1084" y="994"/>
                    </a:lnTo>
                    <a:lnTo>
                      <a:pt x="1130" y="973"/>
                    </a:lnTo>
                    <a:lnTo>
                      <a:pt x="1179" y="920"/>
                    </a:lnTo>
                    <a:lnTo>
                      <a:pt x="1213" y="881"/>
                    </a:lnTo>
                    <a:lnTo>
                      <a:pt x="1244" y="853"/>
                    </a:lnTo>
                    <a:lnTo>
                      <a:pt x="1266" y="853"/>
                    </a:lnTo>
                    <a:lnTo>
                      <a:pt x="1286" y="837"/>
                    </a:lnTo>
                    <a:lnTo>
                      <a:pt x="1306" y="853"/>
                    </a:lnTo>
                    <a:lnTo>
                      <a:pt x="1319" y="856"/>
                    </a:lnTo>
                    <a:lnTo>
                      <a:pt x="1328" y="826"/>
                    </a:lnTo>
                    <a:lnTo>
                      <a:pt x="1368" y="789"/>
                    </a:lnTo>
                    <a:lnTo>
                      <a:pt x="1431" y="791"/>
                    </a:lnTo>
                    <a:lnTo>
                      <a:pt x="1453" y="805"/>
                    </a:lnTo>
                    <a:lnTo>
                      <a:pt x="1455" y="812"/>
                    </a:lnTo>
                    <a:lnTo>
                      <a:pt x="1473" y="814"/>
                    </a:lnTo>
                    <a:lnTo>
                      <a:pt x="1477" y="803"/>
                    </a:lnTo>
                    <a:lnTo>
                      <a:pt x="1486" y="800"/>
                    </a:lnTo>
                    <a:lnTo>
                      <a:pt x="1493" y="786"/>
                    </a:lnTo>
                    <a:lnTo>
                      <a:pt x="1482" y="784"/>
                    </a:lnTo>
                    <a:lnTo>
                      <a:pt x="1480" y="773"/>
                    </a:lnTo>
                    <a:lnTo>
                      <a:pt x="1495" y="752"/>
                    </a:lnTo>
                    <a:lnTo>
                      <a:pt x="1520" y="754"/>
                    </a:lnTo>
                    <a:lnTo>
                      <a:pt x="1535" y="729"/>
                    </a:lnTo>
                    <a:lnTo>
                      <a:pt x="1575" y="694"/>
                    </a:lnTo>
                    <a:lnTo>
                      <a:pt x="1560" y="660"/>
                    </a:lnTo>
                    <a:lnTo>
                      <a:pt x="1633" y="5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1" name="Freeform 418">
                <a:extLst>
                  <a:ext uri="{FF2B5EF4-FFF2-40B4-BE49-F238E27FC236}">
                    <a16:creationId xmlns="" xmlns:a16="http://schemas.microsoft.com/office/drawing/2014/main" id="{8EAED58A-33CD-471E-9478-94BE0803D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5669"/>
                <a:ext cx="1295" cy="918"/>
              </a:xfrm>
              <a:custGeom>
                <a:avLst/>
                <a:gdLst>
                  <a:gd name="T0" fmla="*/ 1275 w 1295"/>
                  <a:gd name="T1" fmla="*/ 491 h 918"/>
                  <a:gd name="T2" fmla="*/ 1148 w 1295"/>
                  <a:gd name="T3" fmla="*/ 461 h 918"/>
                  <a:gd name="T4" fmla="*/ 1053 w 1295"/>
                  <a:gd name="T5" fmla="*/ 367 h 918"/>
                  <a:gd name="T6" fmla="*/ 955 w 1295"/>
                  <a:gd name="T7" fmla="*/ 300 h 918"/>
                  <a:gd name="T8" fmla="*/ 966 w 1295"/>
                  <a:gd name="T9" fmla="*/ 125 h 918"/>
                  <a:gd name="T10" fmla="*/ 781 w 1295"/>
                  <a:gd name="T11" fmla="*/ 99 h 918"/>
                  <a:gd name="T12" fmla="*/ 579 w 1295"/>
                  <a:gd name="T13" fmla="*/ 35 h 918"/>
                  <a:gd name="T14" fmla="*/ 539 w 1295"/>
                  <a:gd name="T15" fmla="*/ 0 h 918"/>
                  <a:gd name="T16" fmla="*/ 441 w 1295"/>
                  <a:gd name="T17" fmla="*/ 26 h 918"/>
                  <a:gd name="T18" fmla="*/ 305 w 1295"/>
                  <a:gd name="T19" fmla="*/ 16 h 918"/>
                  <a:gd name="T20" fmla="*/ 196 w 1295"/>
                  <a:gd name="T21" fmla="*/ 153 h 918"/>
                  <a:gd name="T22" fmla="*/ 158 w 1295"/>
                  <a:gd name="T23" fmla="*/ 275 h 918"/>
                  <a:gd name="T24" fmla="*/ 32 w 1295"/>
                  <a:gd name="T25" fmla="*/ 478 h 918"/>
                  <a:gd name="T26" fmla="*/ 0 w 1295"/>
                  <a:gd name="T27" fmla="*/ 651 h 918"/>
                  <a:gd name="T28" fmla="*/ 178 w 1295"/>
                  <a:gd name="T29" fmla="*/ 793 h 918"/>
                  <a:gd name="T30" fmla="*/ 225 w 1295"/>
                  <a:gd name="T31" fmla="*/ 812 h 918"/>
                  <a:gd name="T32" fmla="*/ 347 w 1295"/>
                  <a:gd name="T33" fmla="*/ 823 h 918"/>
                  <a:gd name="T34" fmla="*/ 436 w 1295"/>
                  <a:gd name="T35" fmla="*/ 865 h 918"/>
                  <a:gd name="T36" fmla="*/ 619 w 1295"/>
                  <a:gd name="T37" fmla="*/ 918 h 918"/>
                  <a:gd name="T38" fmla="*/ 643 w 1295"/>
                  <a:gd name="T39" fmla="*/ 860 h 918"/>
                  <a:gd name="T40" fmla="*/ 775 w 1295"/>
                  <a:gd name="T41" fmla="*/ 752 h 918"/>
                  <a:gd name="T42" fmla="*/ 890 w 1295"/>
                  <a:gd name="T43" fmla="*/ 752 h 918"/>
                  <a:gd name="T44" fmla="*/ 1050 w 1295"/>
                  <a:gd name="T45" fmla="*/ 745 h 918"/>
                  <a:gd name="T46" fmla="*/ 1168 w 1295"/>
                  <a:gd name="T47" fmla="*/ 784 h 918"/>
                  <a:gd name="T48" fmla="*/ 1144 w 1295"/>
                  <a:gd name="T49" fmla="*/ 710 h 918"/>
                  <a:gd name="T50" fmla="*/ 1188 w 1295"/>
                  <a:gd name="T51" fmla="*/ 662 h 918"/>
                  <a:gd name="T52" fmla="*/ 1199 w 1295"/>
                  <a:gd name="T53" fmla="*/ 639 h 918"/>
                  <a:gd name="T54" fmla="*/ 1186 w 1295"/>
                  <a:gd name="T55" fmla="*/ 632 h 918"/>
                  <a:gd name="T56" fmla="*/ 1144 w 1295"/>
                  <a:gd name="T57" fmla="*/ 637 h 918"/>
                  <a:gd name="T58" fmla="*/ 1131 w 1295"/>
                  <a:gd name="T59" fmla="*/ 609 h 918"/>
                  <a:gd name="T60" fmla="*/ 1173 w 1295"/>
                  <a:gd name="T61" fmla="*/ 614 h 918"/>
                  <a:gd name="T62" fmla="*/ 1197 w 1295"/>
                  <a:gd name="T63" fmla="*/ 602 h 918"/>
                  <a:gd name="T64" fmla="*/ 1204 w 1295"/>
                  <a:gd name="T65" fmla="*/ 588 h 918"/>
                  <a:gd name="T66" fmla="*/ 1213 w 1295"/>
                  <a:gd name="T67" fmla="*/ 600 h 918"/>
                  <a:gd name="T68" fmla="*/ 1237 w 1295"/>
                  <a:gd name="T69" fmla="*/ 597 h 918"/>
                  <a:gd name="T70" fmla="*/ 1228 w 1295"/>
                  <a:gd name="T71" fmla="*/ 616 h 918"/>
                  <a:gd name="T72" fmla="*/ 1240 w 1295"/>
                  <a:gd name="T73" fmla="*/ 634 h 918"/>
                  <a:gd name="T74" fmla="*/ 1295 w 1295"/>
                  <a:gd name="T75" fmla="*/ 579 h 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5" h="918">
                    <a:moveTo>
                      <a:pt x="1260" y="561"/>
                    </a:moveTo>
                    <a:lnTo>
                      <a:pt x="1275" y="491"/>
                    </a:lnTo>
                    <a:lnTo>
                      <a:pt x="1211" y="526"/>
                    </a:lnTo>
                    <a:lnTo>
                      <a:pt x="1148" y="461"/>
                    </a:lnTo>
                    <a:lnTo>
                      <a:pt x="1128" y="381"/>
                    </a:lnTo>
                    <a:lnTo>
                      <a:pt x="1053" y="367"/>
                    </a:lnTo>
                    <a:lnTo>
                      <a:pt x="988" y="372"/>
                    </a:lnTo>
                    <a:lnTo>
                      <a:pt x="955" y="300"/>
                    </a:lnTo>
                    <a:lnTo>
                      <a:pt x="964" y="240"/>
                    </a:lnTo>
                    <a:lnTo>
                      <a:pt x="966" y="125"/>
                    </a:lnTo>
                    <a:lnTo>
                      <a:pt x="917" y="81"/>
                    </a:lnTo>
                    <a:lnTo>
                      <a:pt x="781" y="99"/>
                    </a:lnTo>
                    <a:lnTo>
                      <a:pt x="666" y="35"/>
                    </a:lnTo>
                    <a:lnTo>
                      <a:pt x="579" y="35"/>
                    </a:lnTo>
                    <a:lnTo>
                      <a:pt x="559" y="35"/>
                    </a:lnTo>
                    <a:lnTo>
                      <a:pt x="539" y="0"/>
                    </a:lnTo>
                    <a:lnTo>
                      <a:pt x="505" y="10"/>
                    </a:lnTo>
                    <a:lnTo>
                      <a:pt x="441" y="26"/>
                    </a:lnTo>
                    <a:lnTo>
                      <a:pt x="370" y="30"/>
                    </a:lnTo>
                    <a:lnTo>
                      <a:pt x="305" y="16"/>
                    </a:lnTo>
                    <a:lnTo>
                      <a:pt x="230" y="88"/>
                    </a:lnTo>
                    <a:lnTo>
                      <a:pt x="196" y="153"/>
                    </a:lnTo>
                    <a:lnTo>
                      <a:pt x="181" y="238"/>
                    </a:lnTo>
                    <a:lnTo>
                      <a:pt x="158" y="275"/>
                    </a:lnTo>
                    <a:lnTo>
                      <a:pt x="85" y="293"/>
                    </a:lnTo>
                    <a:lnTo>
                      <a:pt x="32" y="478"/>
                    </a:lnTo>
                    <a:lnTo>
                      <a:pt x="29" y="581"/>
                    </a:lnTo>
                    <a:lnTo>
                      <a:pt x="0" y="651"/>
                    </a:lnTo>
                    <a:lnTo>
                      <a:pt x="145" y="678"/>
                    </a:lnTo>
                    <a:lnTo>
                      <a:pt x="178" y="793"/>
                    </a:lnTo>
                    <a:lnTo>
                      <a:pt x="158" y="849"/>
                    </a:lnTo>
                    <a:lnTo>
                      <a:pt x="225" y="812"/>
                    </a:lnTo>
                    <a:lnTo>
                      <a:pt x="287" y="840"/>
                    </a:lnTo>
                    <a:lnTo>
                      <a:pt x="347" y="823"/>
                    </a:lnTo>
                    <a:lnTo>
                      <a:pt x="383" y="867"/>
                    </a:lnTo>
                    <a:lnTo>
                      <a:pt x="436" y="865"/>
                    </a:lnTo>
                    <a:lnTo>
                      <a:pt x="508" y="895"/>
                    </a:lnTo>
                    <a:lnTo>
                      <a:pt x="619" y="918"/>
                    </a:lnTo>
                    <a:lnTo>
                      <a:pt x="646" y="902"/>
                    </a:lnTo>
                    <a:lnTo>
                      <a:pt x="643" y="860"/>
                    </a:lnTo>
                    <a:lnTo>
                      <a:pt x="670" y="821"/>
                    </a:lnTo>
                    <a:lnTo>
                      <a:pt x="775" y="752"/>
                    </a:lnTo>
                    <a:lnTo>
                      <a:pt x="828" y="764"/>
                    </a:lnTo>
                    <a:lnTo>
                      <a:pt x="890" y="752"/>
                    </a:lnTo>
                    <a:lnTo>
                      <a:pt x="961" y="798"/>
                    </a:lnTo>
                    <a:lnTo>
                      <a:pt x="1050" y="745"/>
                    </a:lnTo>
                    <a:lnTo>
                      <a:pt x="1124" y="770"/>
                    </a:lnTo>
                    <a:lnTo>
                      <a:pt x="1168" y="784"/>
                    </a:lnTo>
                    <a:lnTo>
                      <a:pt x="1166" y="720"/>
                    </a:lnTo>
                    <a:lnTo>
                      <a:pt x="1144" y="710"/>
                    </a:lnTo>
                    <a:lnTo>
                      <a:pt x="1164" y="708"/>
                    </a:lnTo>
                    <a:lnTo>
                      <a:pt x="1188" y="662"/>
                    </a:lnTo>
                    <a:lnTo>
                      <a:pt x="1213" y="644"/>
                    </a:lnTo>
                    <a:lnTo>
                      <a:pt x="1199" y="639"/>
                    </a:lnTo>
                    <a:lnTo>
                      <a:pt x="1186" y="644"/>
                    </a:lnTo>
                    <a:lnTo>
                      <a:pt x="1186" y="632"/>
                    </a:lnTo>
                    <a:lnTo>
                      <a:pt x="1153" y="634"/>
                    </a:lnTo>
                    <a:lnTo>
                      <a:pt x="1144" y="637"/>
                    </a:lnTo>
                    <a:lnTo>
                      <a:pt x="1151" y="625"/>
                    </a:lnTo>
                    <a:lnTo>
                      <a:pt x="1131" y="609"/>
                    </a:lnTo>
                    <a:lnTo>
                      <a:pt x="1162" y="618"/>
                    </a:lnTo>
                    <a:lnTo>
                      <a:pt x="1173" y="614"/>
                    </a:lnTo>
                    <a:lnTo>
                      <a:pt x="1184" y="625"/>
                    </a:lnTo>
                    <a:lnTo>
                      <a:pt x="1197" y="602"/>
                    </a:lnTo>
                    <a:lnTo>
                      <a:pt x="1193" y="584"/>
                    </a:lnTo>
                    <a:lnTo>
                      <a:pt x="1204" y="588"/>
                    </a:lnTo>
                    <a:lnTo>
                      <a:pt x="1213" y="581"/>
                    </a:lnTo>
                    <a:lnTo>
                      <a:pt x="1213" y="600"/>
                    </a:lnTo>
                    <a:lnTo>
                      <a:pt x="1226" y="609"/>
                    </a:lnTo>
                    <a:lnTo>
                      <a:pt x="1237" y="597"/>
                    </a:lnTo>
                    <a:lnTo>
                      <a:pt x="1244" y="602"/>
                    </a:lnTo>
                    <a:lnTo>
                      <a:pt x="1228" y="616"/>
                    </a:lnTo>
                    <a:lnTo>
                      <a:pt x="1231" y="637"/>
                    </a:lnTo>
                    <a:lnTo>
                      <a:pt x="1240" y="634"/>
                    </a:lnTo>
                    <a:lnTo>
                      <a:pt x="1257" y="602"/>
                    </a:lnTo>
                    <a:lnTo>
                      <a:pt x="1295" y="579"/>
                    </a:lnTo>
                    <a:lnTo>
                      <a:pt x="1260" y="5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3" name="Freeform 420">
                <a:extLst>
                  <a:ext uri="{FF2B5EF4-FFF2-40B4-BE49-F238E27FC236}">
                    <a16:creationId xmlns="" xmlns:a16="http://schemas.microsoft.com/office/drawing/2014/main" id="{05394BD9-9CF8-4F3B-9BD6-24CF402B7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6688"/>
                <a:ext cx="783" cy="505"/>
              </a:xfrm>
              <a:custGeom>
                <a:avLst/>
                <a:gdLst>
                  <a:gd name="T0" fmla="*/ 0 w 783"/>
                  <a:gd name="T1" fmla="*/ 0 h 505"/>
                  <a:gd name="T2" fmla="*/ 0 w 783"/>
                  <a:gd name="T3" fmla="*/ 0 h 505"/>
                  <a:gd name="T4" fmla="*/ 35 w 783"/>
                  <a:gd name="T5" fmla="*/ 7 h 505"/>
                  <a:gd name="T6" fmla="*/ 115 w 783"/>
                  <a:gd name="T7" fmla="*/ 0 h 505"/>
                  <a:gd name="T8" fmla="*/ 200 w 783"/>
                  <a:gd name="T9" fmla="*/ 0 h 505"/>
                  <a:gd name="T10" fmla="*/ 271 w 783"/>
                  <a:gd name="T11" fmla="*/ 12 h 505"/>
                  <a:gd name="T12" fmla="*/ 329 w 783"/>
                  <a:gd name="T13" fmla="*/ 49 h 505"/>
                  <a:gd name="T14" fmla="*/ 382 w 783"/>
                  <a:gd name="T15" fmla="*/ 77 h 505"/>
                  <a:gd name="T16" fmla="*/ 465 w 783"/>
                  <a:gd name="T17" fmla="*/ 97 h 505"/>
                  <a:gd name="T18" fmla="*/ 511 w 783"/>
                  <a:gd name="T19" fmla="*/ 120 h 505"/>
                  <a:gd name="T20" fmla="*/ 549 w 783"/>
                  <a:gd name="T21" fmla="*/ 196 h 505"/>
                  <a:gd name="T22" fmla="*/ 591 w 783"/>
                  <a:gd name="T23" fmla="*/ 275 h 505"/>
                  <a:gd name="T24" fmla="*/ 636 w 783"/>
                  <a:gd name="T25" fmla="*/ 314 h 505"/>
                  <a:gd name="T26" fmla="*/ 667 w 783"/>
                  <a:gd name="T27" fmla="*/ 314 h 505"/>
                  <a:gd name="T28" fmla="*/ 711 w 783"/>
                  <a:gd name="T29" fmla="*/ 293 h 505"/>
                  <a:gd name="T30" fmla="*/ 749 w 783"/>
                  <a:gd name="T31" fmla="*/ 284 h 505"/>
                  <a:gd name="T32" fmla="*/ 778 w 783"/>
                  <a:gd name="T33" fmla="*/ 305 h 505"/>
                  <a:gd name="T34" fmla="*/ 783 w 783"/>
                  <a:gd name="T35" fmla="*/ 342 h 505"/>
                  <a:gd name="T36" fmla="*/ 725 w 783"/>
                  <a:gd name="T37" fmla="*/ 399 h 505"/>
                  <a:gd name="T38" fmla="*/ 669 w 783"/>
                  <a:gd name="T39" fmla="*/ 496 h 505"/>
                  <a:gd name="T40" fmla="*/ 694 w 783"/>
                  <a:gd name="T41" fmla="*/ 505 h 505"/>
                  <a:gd name="T42" fmla="*/ 727 w 783"/>
                  <a:gd name="T43" fmla="*/ 478 h 505"/>
                  <a:gd name="T44" fmla="*/ 756 w 783"/>
                  <a:gd name="T45" fmla="*/ 501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3" h="505">
                    <a:moveTo>
                      <a:pt x="0" y="0"/>
                    </a:moveTo>
                    <a:lnTo>
                      <a:pt x="0" y="0"/>
                    </a:lnTo>
                    <a:lnTo>
                      <a:pt x="35" y="7"/>
                    </a:lnTo>
                    <a:lnTo>
                      <a:pt x="115" y="0"/>
                    </a:lnTo>
                    <a:lnTo>
                      <a:pt x="200" y="0"/>
                    </a:lnTo>
                    <a:lnTo>
                      <a:pt x="271" y="12"/>
                    </a:lnTo>
                    <a:lnTo>
                      <a:pt x="329" y="49"/>
                    </a:lnTo>
                    <a:lnTo>
                      <a:pt x="382" y="77"/>
                    </a:lnTo>
                    <a:lnTo>
                      <a:pt x="465" y="97"/>
                    </a:lnTo>
                    <a:lnTo>
                      <a:pt x="511" y="120"/>
                    </a:lnTo>
                    <a:lnTo>
                      <a:pt x="549" y="196"/>
                    </a:lnTo>
                    <a:lnTo>
                      <a:pt x="591" y="275"/>
                    </a:lnTo>
                    <a:lnTo>
                      <a:pt x="636" y="314"/>
                    </a:lnTo>
                    <a:lnTo>
                      <a:pt x="667" y="314"/>
                    </a:lnTo>
                    <a:lnTo>
                      <a:pt x="711" y="293"/>
                    </a:lnTo>
                    <a:lnTo>
                      <a:pt x="749" y="284"/>
                    </a:lnTo>
                    <a:lnTo>
                      <a:pt x="778" y="305"/>
                    </a:lnTo>
                    <a:lnTo>
                      <a:pt x="783" y="342"/>
                    </a:lnTo>
                    <a:lnTo>
                      <a:pt x="725" y="399"/>
                    </a:lnTo>
                    <a:lnTo>
                      <a:pt x="669" y="496"/>
                    </a:lnTo>
                    <a:lnTo>
                      <a:pt x="694" y="505"/>
                    </a:lnTo>
                    <a:lnTo>
                      <a:pt x="727" y="478"/>
                    </a:lnTo>
                    <a:lnTo>
                      <a:pt x="756" y="501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4" name="Freeform 421">
                <a:extLst>
                  <a:ext uri="{FF2B5EF4-FFF2-40B4-BE49-F238E27FC236}">
                    <a16:creationId xmlns="" xmlns:a16="http://schemas.microsoft.com/office/drawing/2014/main" id="{79B1BAA7-AFEB-49DD-9070-D48DCCA1A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6414"/>
                <a:ext cx="1007" cy="173"/>
              </a:xfrm>
              <a:custGeom>
                <a:avLst/>
                <a:gdLst>
                  <a:gd name="T0" fmla="*/ 0 w 1007"/>
                  <a:gd name="T1" fmla="*/ 102 h 173"/>
                  <a:gd name="T2" fmla="*/ 64 w 1007"/>
                  <a:gd name="T3" fmla="*/ 67 h 173"/>
                  <a:gd name="T4" fmla="*/ 126 w 1007"/>
                  <a:gd name="T5" fmla="*/ 95 h 173"/>
                  <a:gd name="T6" fmla="*/ 186 w 1007"/>
                  <a:gd name="T7" fmla="*/ 78 h 173"/>
                  <a:gd name="T8" fmla="*/ 222 w 1007"/>
                  <a:gd name="T9" fmla="*/ 122 h 173"/>
                  <a:gd name="T10" fmla="*/ 275 w 1007"/>
                  <a:gd name="T11" fmla="*/ 120 h 173"/>
                  <a:gd name="T12" fmla="*/ 347 w 1007"/>
                  <a:gd name="T13" fmla="*/ 150 h 173"/>
                  <a:gd name="T14" fmla="*/ 458 w 1007"/>
                  <a:gd name="T15" fmla="*/ 173 h 173"/>
                  <a:gd name="T16" fmla="*/ 485 w 1007"/>
                  <a:gd name="T17" fmla="*/ 157 h 173"/>
                  <a:gd name="T18" fmla="*/ 482 w 1007"/>
                  <a:gd name="T19" fmla="*/ 115 h 173"/>
                  <a:gd name="T20" fmla="*/ 509 w 1007"/>
                  <a:gd name="T21" fmla="*/ 76 h 173"/>
                  <a:gd name="T22" fmla="*/ 614 w 1007"/>
                  <a:gd name="T23" fmla="*/ 7 h 173"/>
                  <a:gd name="T24" fmla="*/ 667 w 1007"/>
                  <a:gd name="T25" fmla="*/ 19 h 173"/>
                  <a:gd name="T26" fmla="*/ 729 w 1007"/>
                  <a:gd name="T27" fmla="*/ 7 h 173"/>
                  <a:gd name="T28" fmla="*/ 800 w 1007"/>
                  <a:gd name="T29" fmla="*/ 53 h 173"/>
                  <a:gd name="T30" fmla="*/ 889 w 1007"/>
                  <a:gd name="T31" fmla="*/ 0 h 173"/>
                  <a:gd name="T32" fmla="*/ 963 w 1007"/>
                  <a:gd name="T33" fmla="*/ 25 h 173"/>
                  <a:gd name="T34" fmla="*/ 1007 w 1007"/>
                  <a:gd name="T35" fmla="*/ 3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7" h="173">
                    <a:moveTo>
                      <a:pt x="0" y="102"/>
                    </a:moveTo>
                    <a:lnTo>
                      <a:pt x="64" y="67"/>
                    </a:lnTo>
                    <a:lnTo>
                      <a:pt x="126" y="95"/>
                    </a:lnTo>
                    <a:lnTo>
                      <a:pt x="186" y="78"/>
                    </a:lnTo>
                    <a:lnTo>
                      <a:pt x="222" y="122"/>
                    </a:lnTo>
                    <a:lnTo>
                      <a:pt x="275" y="120"/>
                    </a:lnTo>
                    <a:lnTo>
                      <a:pt x="347" y="150"/>
                    </a:lnTo>
                    <a:lnTo>
                      <a:pt x="458" y="173"/>
                    </a:lnTo>
                    <a:lnTo>
                      <a:pt x="485" y="157"/>
                    </a:lnTo>
                    <a:lnTo>
                      <a:pt x="482" y="115"/>
                    </a:lnTo>
                    <a:lnTo>
                      <a:pt x="509" y="76"/>
                    </a:lnTo>
                    <a:lnTo>
                      <a:pt x="614" y="7"/>
                    </a:lnTo>
                    <a:lnTo>
                      <a:pt x="667" y="19"/>
                    </a:lnTo>
                    <a:lnTo>
                      <a:pt x="729" y="7"/>
                    </a:lnTo>
                    <a:lnTo>
                      <a:pt x="800" y="53"/>
                    </a:lnTo>
                    <a:lnTo>
                      <a:pt x="889" y="0"/>
                    </a:lnTo>
                    <a:lnTo>
                      <a:pt x="963" y="25"/>
                    </a:lnTo>
                    <a:lnTo>
                      <a:pt x="1007" y="39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5" name="Freeform 422">
                <a:extLst>
                  <a:ext uri="{FF2B5EF4-FFF2-40B4-BE49-F238E27FC236}">
                    <a16:creationId xmlns="" xmlns:a16="http://schemas.microsoft.com/office/drawing/2014/main" id="{0F46392E-7347-4758-8CD8-8B266563C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5125"/>
                <a:ext cx="1855" cy="837"/>
              </a:xfrm>
              <a:custGeom>
                <a:avLst/>
                <a:gdLst>
                  <a:gd name="T0" fmla="*/ 0 w 1855"/>
                  <a:gd name="T1" fmla="*/ 837 h 837"/>
                  <a:gd name="T2" fmla="*/ 75 w 1855"/>
                  <a:gd name="T3" fmla="*/ 819 h 837"/>
                  <a:gd name="T4" fmla="*/ 98 w 1855"/>
                  <a:gd name="T5" fmla="*/ 782 h 837"/>
                  <a:gd name="T6" fmla="*/ 113 w 1855"/>
                  <a:gd name="T7" fmla="*/ 697 h 837"/>
                  <a:gd name="T8" fmla="*/ 147 w 1855"/>
                  <a:gd name="T9" fmla="*/ 632 h 837"/>
                  <a:gd name="T10" fmla="*/ 222 w 1855"/>
                  <a:gd name="T11" fmla="*/ 560 h 837"/>
                  <a:gd name="T12" fmla="*/ 304 w 1855"/>
                  <a:gd name="T13" fmla="*/ 477 h 837"/>
                  <a:gd name="T14" fmla="*/ 385 w 1855"/>
                  <a:gd name="T15" fmla="*/ 422 h 837"/>
                  <a:gd name="T16" fmla="*/ 458 w 1855"/>
                  <a:gd name="T17" fmla="*/ 344 h 837"/>
                  <a:gd name="T18" fmla="*/ 505 w 1855"/>
                  <a:gd name="T19" fmla="*/ 245 h 837"/>
                  <a:gd name="T20" fmla="*/ 525 w 1855"/>
                  <a:gd name="T21" fmla="*/ 208 h 837"/>
                  <a:gd name="T22" fmla="*/ 534 w 1855"/>
                  <a:gd name="T23" fmla="*/ 164 h 837"/>
                  <a:gd name="T24" fmla="*/ 611 w 1855"/>
                  <a:gd name="T25" fmla="*/ 72 h 837"/>
                  <a:gd name="T26" fmla="*/ 625 w 1855"/>
                  <a:gd name="T27" fmla="*/ 37 h 837"/>
                  <a:gd name="T28" fmla="*/ 734 w 1855"/>
                  <a:gd name="T29" fmla="*/ 0 h 837"/>
                  <a:gd name="T30" fmla="*/ 814 w 1855"/>
                  <a:gd name="T31" fmla="*/ 3 h 837"/>
                  <a:gd name="T32" fmla="*/ 883 w 1855"/>
                  <a:gd name="T33" fmla="*/ 26 h 837"/>
                  <a:gd name="T34" fmla="*/ 910 w 1855"/>
                  <a:gd name="T35" fmla="*/ 72 h 837"/>
                  <a:gd name="T36" fmla="*/ 1076 w 1855"/>
                  <a:gd name="T37" fmla="*/ 90 h 837"/>
                  <a:gd name="T38" fmla="*/ 1199 w 1855"/>
                  <a:gd name="T39" fmla="*/ 49 h 837"/>
                  <a:gd name="T40" fmla="*/ 1332 w 1855"/>
                  <a:gd name="T41" fmla="*/ 53 h 837"/>
                  <a:gd name="T42" fmla="*/ 1332 w 1855"/>
                  <a:gd name="T43" fmla="*/ 88 h 837"/>
                  <a:gd name="T44" fmla="*/ 1355 w 1855"/>
                  <a:gd name="T45" fmla="*/ 136 h 837"/>
                  <a:gd name="T46" fmla="*/ 1343 w 1855"/>
                  <a:gd name="T47" fmla="*/ 212 h 837"/>
                  <a:gd name="T48" fmla="*/ 1377 w 1855"/>
                  <a:gd name="T49" fmla="*/ 265 h 837"/>
                  <a:gd name="T50" fmla="*/ 1455 w 1855"/>
                  <a:gd name="T51" fmla="*/ 288 h 837"/>
                  <a:gd name="T52" fmla="*/ 1472 w 1855"/>
                  <a:gd name="T53" fmla="*/ 376 h 837"/>
                  <a:gd name="T54" fmla="*/ 1446 w 1855"/>
                  <a:gd name="T55" fmla="*/ 468 h 837"/>
                  <a:gd name="T56" fmla="*/ 1492 w 1855"/>
                  <a:gd name="T57" fmla="*/ 574 h 837"/>
                  <a:gd name="T58" fmla="*/ 1608 w 1855"/>
                  <a:gd name="T59" fmla="*/ 524 h 837"/>
                  <a:gd name="T60" fmla="*/ 1617 w 1855"/>
                  <a:gd name="T61" fmla="*/ 477 h 837"/>
                  <a:gd name="T62" fmla="*/ 1695 w 1855"/>
                  <a:gd name="T63" fmla="*/ 464 h 837"/>
                  <a:gd name="T64" fmla="*/ 1744 w 1855"/>
                  <a:gd name="T65" fmla="*/ 503 h 837"/>
                  <a:gd name="T66" fmla="*/ 1855 w 1855"/>
                  <a:gd name="T67" fmla="*/ 468 h 837"/>
                  <a:gd name="T68" fmla="*/ 1855 w 1855"/>
                  <a:gd name="T69" fmla="*/ 549 h 837"/>
                  <a:gd name="T70" fmla="*/ 1782 w 1855"/>
                  <a:gd name="T71" fmla="*/ 660 h 837"/>
                  <a:gd name="T72" fmla="*/ 1797 w 1855"/>
                  <a:gd name="T73" fmla="*/ 694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55" h="837">
                    <a:moveTo>
                      <a:pt x="0" y="837"/>
                    </a:moveTo>
                    <a:lnTo>
                      <a:pt x="75" y="819"/>
                    </a:lnTo>
                    <a:lnTo>
                      <a:pt x="98" y="782"/>
                    </a:lnTo>
                    <a:lnTo>
                      <a:pt x="113" y="697"/>
                    </a:lnTo>
                    <a:lnTo>
                      <a:pt x="147" y="632"/>
                    </a:lnTo>
                    <a:lnTo>
                      <a:pt x="222" y="560"/>
                    </a:lnTo>
                    <a:lnTo>
                      <a:pt x="304" y="477"/>
                    </a:lnTo>
                    <a:lnTo>
                      <a:pt x="385" y="422"/>
                    </a:lnTo>
                    <a:lnTo>
                      <a:pt x="458" y="344"/>
                    </a:lnTo>
                    <a:lnTo>
                      <a:pt x="505" y="245"/>
                    </a:lnTo>
                    <a:lnTo>
                      <a:pt x="525" y="208"/>
                    </a:lnTo>
                    <a:lnTo>
                      <a:pt x="534" y="164"/>
                    </a:lnTo>
                    <a:lnTo>
                      <a:pt x="611" y="72"/>
                    </a:lnTo>
                    <a:lnTo>
                      <a:pt x="625" y="37"/>
                    </a:lnTo>
                    <a:lnTo>
                      <a:pt x="734" y="0"/>
                    </a:lnTo>
                    <a:lnTo>
                      <a:pt x="814" y="3"/>
                    </a:lnTo>
                    <a:lnTo>
                      <a:pt x="883" y="26"/>
                    </a:lnTo>
                    <a:lnTo>
                      <a:pt x="910" y="72"/>
                    </a:lnTo>
                    <a:lnTo>
                      <a:pt x="1076" y="90"/>
                    </a:lnTo>
                    <a:lnTo>
                      <a:pt x="1199" y="49"/>
                    </a:lnTo>
                    <a:lnTo>
                      <a:pt x="1332" y="53"/>
                    </a:lnTo>
                    <a:lnTo>
                      <a:pt x="1332" y="88"/>
                    </a:lnTo>
                    <a:lnTo>
                      <a:pt x="1355" y="136"/>
                    </a:lnTo>
                    <a:lnTo>
                      <a:pt x="1343" y="212"/>
                    </a:lnTo>
                    <a:lnTo>
                      <a:pt x="1377" y="265"/>
                    </a:lnTo>
                    <a:lnTo>
                      <a:pt x="1455" y="288"/>
                    </a:lnTo>
                    <a:lnTo>
                      <a:pt x="1472" y="376"/>
                    </a:lnTo>
                    <a:lnTo>
                      <a:pt x="1446" y="468"/>
                    </a:lnTo>
                    <a:lnTo>
                      <a:pt x="1492" y="574"/>
                    </a:lnTo>
                    <a:lnTo>
                      <a:pt x="1608" y="524"/>
                    </a:lnTo>
                    <a:lnTo>
                      <a:pt x="1617" y="477"/>
                    </a:lnTo>
                    <a:lnTo>
                      <a:pt x="1695" y="464"/>
                    </a:lnTo>
                    <a:lnTo>
                      <a:pt x="1744" y="503"/>
                    </a:lnTo>
                    <a:lnTo>
                      <a:pt x="1855" y="468"/>
                    </a:lnTo>
                    <a:lnTo>
                      <a:pt x="1855" y="549"/>
                    </a:lnTo>
                    <a:lnTo>
                      <a:pt x="1782" y="660"/>
                    </a:lnTo>
                    <a:lnTo>
                      <a:pt x="1797" y="694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6" name="Freeform 423">
                <a:extLst>
                  <a:ext uri="{FF2B5EF4-FFF2-40B4-BE49-F238E27FC236}">
                    <a16:creationId xmlns="" xmlns:a16="http://schemas.microsoft.com/office/drawing/2014/main" id="{788E3C1C-354B-4153-93F4-C5F65F2B6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4535"/>
                <a:ext cx="1329" cy="627"/>
              </a:xfrm>
              <a:custGeom>
                <a:avLst/>
                <a:gdLst>
                  <a:gd name="T0" fmla="*/ 1282 w 1329"/>
                  <a:gd name="T1" fmla="*/ 627 h 627"/>
                  <a:gd name="T2" fmla="*/ 1300 w 1329"/>
                  <a:gd name="T3" fmla="*/ 560 h 627"/>
                  <a:gd name="T4" fmla="*/ 1329 w 1329"/>
                  <a:gd name="T5" fmla="*/ 463 h 627"/>
                  <a:gd name="T6" fmla="*/ 1220 w 1329"/>
                  <a:gd name="T7" fmla="*/ 447 h 627"/>
                  <a:gd name="T8" fmla="*/ 1159 w 1329"/>
                  <a:gd name="T9" fmla="*/ 385 h 627"/>
                  <a:gd name="T10" fmla="*/ 1079 w 1329"/>
                  <a:gd name="T11" fmla="*/ 383 h 627"/>
                  <a:gd name="T12" fmla="*/ 1022 w 1329"/>
                  <a:gd name="T13" fmla="*/ 325 h 627"/>
                  <a:gd name="T14" fmla="*/ 906 w 1329"/>
                  <a:gd name="T15" fmla="*/ 297 h 627"/>
                  <a:gd name="T16" fmla="*/ 904 w 1329"/>
                  <a:gd name="T17" fmla="*/ 244 h 627"/>
                  <a:gd name="T18" fmla="*/ 873 w 1329"/>
                  <a:gd name="T19" fmla="*/ 217 h 627"/>
                  <a:gd name="T20" fmla="*/ 844 w 1329"/>
                  <a:gd name="T21" fmla="*/ 235 h 627"/>
                  <a:gd name="T22" fmla="*/ 828 w 1329"/>
                  <a:gd name="T23" fmla="*/ 173 h 627"/>
                  <a:gd name="T24" fmla="*/ 784 w 1329"/>
                  <a:gd name="T25" fmla="*/ 148 h 627"/>
                  <a:gd name="T26" fmla="*/ 750 w 1329"/>
                  <a:gd name="T27" fmla="*/ 108 h 627"/>
                  <a:gd name="T28" fmla="*/ 757 w 1329"/>
                  <a:gd name="T29" fmla="*/ 32 h 627"/>
                  <a:gd name="T30" fmla="*/ 748 w 1329"/>
                  <a:gd name="T31" fmla="*/ 9 h 627"/>
                  <a:gd name="T32" fmla="*/ 712 w 1329"/>
                  <a:gd name="T33" fmla="*/ 0 h 627"/>
                  <a:gd name="T34" fmla="*/ 659 w 1329"/>
                  <a:gd name="T35" fmla="*/ 60 h 627"/>
                  <a:gd name="T36" fmla="*/ 608 w 1329"/>
                  <a:gd name="T37" fmla="*/ 67 h 627"/>
                  <a:gd name="T38" fmla="*/ 554 w 1329"/>
                  <a:gd name="T39" fmla="*/ 48 h 627"/>
                  <a:gd name="T40" fmla="*/ 492 w 1329"/>
                  <a:gd name="T41" fmla="*/ 94 h 627"/>
                  <a:gd name="T42" fmla="*/ 450 w 1329"/>
                  <a:gd name="T43" fmla="*/ 97 h 627"/>
                  <a:gd name="T44" fmla="*/ 347 w 1329"/>
                  <a:gd name="T45" fmla="*/ 60 h 627"/>
                  <a:gd name="T46" fmla="*/ 312 w 1329"/>
                  <a:gd name="T47" fmla="*/ 21 h 627"/>
                  <a:gd name="T48" fmla="*/ 241 w 1329"/>
                  <a:gd name="T49" fmla="*/ 9 h 627"/>
                  <a:gd name="T50" fmla="*/ 167 w 1329"/>
                  <a:gd name="T51" fmla="*/ 48 h 627"/>
                  <a:gd name="T52" fmla="*/ 143 w 1329"/>
                  <a:gd name="T53" fmla="*/ 23 h 627"/>
                  <a:gd name="T54" fmla="*/ 69 w 1329"/>
                  <a:gd name="T55" fmla="*/ 127 h 627"/>
                  <a:gd name="T56" fmla="*/ 0 w 1329"/>
                  <a:gd name="T57" fmla="*/ 189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29" h="627">
                    <a:moveTo>
                      <a:pt x="1282" y="627"/>
                    </a:moveTo>
                    <a:lnTo>
                      <a:pt x="1300" y="560"/>
                    </a:lnTo>
                    <a:lnTo>
                      <a:pt x="1329" y="463"/>
                    </a:lnTo>
                    <a:lnTo>
                      <a:pt x="1220" y="447"/>
                    </a:lnTo>
                    <a:lnTo>
                      <a:pt x="1159" y="385"/>
                    </a:lnTo>
                    <a:lnTo>
                      <a:pt x="1079" y="383"/>
                    </a:lnTo>
                    <a:lnTo>
                      <a:pt x="1022" y="325"/>
                    </a:lnTo>
                    <a:lnTo>
                      <a:pt x="906" y="297"/>
                    </a:lnTo>
                    <a:lnTo>
                      <a:pt x="904" y="244"/>
                    </a:lnTo>
                    <a:lnTo>
                      <a:pt x="873" y="217"/>
                    </a:lnTo>
                    <a:lnTo>
                      <a:pt x="844" y="235"/>
                    </a:lnTo>
                    <a:lnTo>
                      <a:pt x="828" y="173"/>
                    </a:lnTo>
                    <a:lnTo>
                      <a:pt x="784" y="148"/>
                    </a:lnTo>
                    <a:lnTo>
                      <a:pt x="750" y="108"/>
                    </a:lnTo>
                    <a:lnTo>
                      <a:pt x="757" y="32"/>
                    </a:lnTo>
                    <a:lnTo>
                      <a:pt x="748" y="9"/>
                    </a:lnTo>
                    <a:lnTo>
                      <a:pt x="712" y="0"/>
                    </a:lnTo>
                    <a:lnTo>
                      <a:pt x="659" y="60"/>
                    </a:lnTo>
                    <a:lnTo>
                      <a:pt x="608" y="67"/>
                    </a:lnTo>
                    <a:lnTo>
                      <a:pt x="554" y="48"/>
                    </a:lnTo>
                    <a:lnTo>
                      <a:pt x="492" y="94"/>
                    </a:lnTo>
                    <a:lnTo>
                      <a:pt x="450" y="97"/>
                    </a:lnTo>
                    <a:lnTo>
                      <a:pt x="347" y="60"/>
                    </a:lnTo>
                    <a:lnTo>
                      <a:pt x="312" y="21"/>
                    </a:lnTo>
                    <a:lnTo>
                      <a:pt x="241" y="9"/>
                    </a:lnTo>
                    <a:lnTo>
                      <a:pt x="167" y="48"/>
                    </a:lnTo>
                    <a:lnTo>
                      <a:pt x="143" y="23"/>
                    </a:lnTo>
                    <a:lnTo>
                      <a:pt x="69" y="127"/>
                    </a:lnTo>
                    <a:lnTo>
                      <a:pt x="0" y="189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0" name="Freeform 427">
                <a:extLst>
                  <a:ext uri="{FF2B5EF4-FFF2-40B4-BE49-F238E27FC236}">
                    <a16:creationId xmlns="" xmlns:a16="http://schemas.microsoft.com/office/drawing/2014/main" id="{9151B63D-CBBD-4A4B-8906-C908573DE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3534"/>
                <a:ext cx="1432" cy="1174"/>
              </a:xfrm>
              <a:custGeom>
                <a:avLst/>
                <a:gdLst>
                  <a:gd name="T0" fmla="*/ 1403 w 1432"/>
                  <a:gd name="T1" fmla="*/ 531 h 1174"/>
                  <a:gd name="T2" fmla="*/ 1423 w 1432"/>
                  <a:gd name="T3" fmla="*/ 491 h 1174"/>
                  <a:gd name="T4" fmla="*/ 1414 w 1432"/>
                  <a:gd name="T5" fmla="*/ 464 h 1174"/>
                  <a:gd name="T6" fmla="*/ 1432 w 1432"/>
                  <a:gd name="T7" fmla="*/ 420 h 1174"/>
                  <a:gd name="T8" fmla="*/ 1421 w 1432"/>
                  <a:gd name="T9" fmla="*/ 381 h 1174"/>
                  <a:gd name="T10" fmla="*/ 1374 w 1432"/>
                  <a:gd name="T11" fmla="*/ 376 h 1174"/>
                  <a:gd name="T12" fmla="*/ 1381 w 1432"/>
                  <a:gd name="T13" fmla="*/ 328 h 1174"/>
                  <a:gd name="T14" fmla="*/ 1348 w 1432"/>
                  <a:gd name="T15" fmla="*/ 286 h 1174"/>
                  <a:gd name="T16" fmla="*/ 1361 w 1432"/>
                  <a:gd name="T17" fmla="*/ 233 h 1174"/>
                  <a:gd name="T18" fmla="*/ 1399 w 1432"/>
                  <a:gd name="T19" fmla="*/ 203 h 1174"/>
                  <a:gd name="T20" fmla="*/ 1377 w 1432"/>
                  <a:gd name="T21" fmla="*/ 164 h 1174"/>
                  <a:gd name="T22" fmla="*/ 1410 w 1432"/>
                  <a:gd name="T23" fmla="*/ 134 h 1174"/>
                  <a:gd name="T24" fmla="*/ 1401 w 1432"/>
                  <a:gd name="T25" fmla="*/ 97 h 1174"/>
                  <a:gd name="T26" fmla="*/ 1363 w 1432"/>
                  <a:gd name="T27" fmla="*/ 97 h 1174"/>
                  <a:gd name="T28" fmla="*/ 1214 w 1432"/>
                  <a:gd name="T29" fmla="*/ 120 h 1174"/>
                  <a:gd name="T30" fmla="*/ 1081 w 1432"/>
                  <a:gd name="T31" fmla="*/ 171 h 1174"/>
                  <a:gd name="T32" fmla="*/ 1010 w 1432"/>
                  <a:gd name="T33" fmla="*/ 173 h 1174"/>
                  <a:gd name="T34" fmla="*/ 996 w 1432"/>
                  <a:gd name="T35" fmla="*/ 129 h 1174"/>
                  <a:gd name="T36" fmla="*/ 892 w 1432"/>
                  <a:gd name="T37" fmla="*/ 169 h 1174"/>
                  <a:gd name="T38" fmla="*/ 869 w 1432"/>
                  <a:gd name="T39" fmla="*/ 67 h 1174"/>
                  <a:gd name="T40" fmla="*/ 803 w 1432"/>
                  <a:gd name="T41" fmla="*/ 60 h 1174"/>
                  <a:gd name="T42" fmla="*/ 743 w 1432"/>
                  <a:gd name="T43" fmla="*/ 164 h 1174"/>
                  <a:gd name="T44" fmla="*/ 600 w 1432"/>
                  <a:gd name="T45" fmla="*/ 102 h 1174"/>
                  <a:gd name="T46" fmla="*/ 607 w 1432"/>
                  <a:gd name="T47" fmla="*/ 0 h 1174"/>
                  <a:gd name="T48" fmla="*/ 556 w 1432"/>
                  <a:gd name="T49" fmla="*/ 95 h 1174"/>
                  <a:gd name="T50" fmla="*/ 518 w 1432"/>
                  <a:gd name="T51" fmla="*/ 166 h 1174"/>
                  <a:gd name="T52" fmla="*/ 522 w 1432"/>
                  <a:gd name="T53" fmla="*/ 210 h 1174"/>
                  <a:gd name="T54" fmla="*/ 487 w 1432"/>
                  <a:gd name="T55" fmla="*/ 254 h 1174"/>
                  <a:gd name="T56" fmla="*/ 489 w 1432"/>
                  <a:gd name="T57" fmla="*/ 323 h 1174"/>
                  <a:gd name="T58" fmla="*/ 453 w 1432"/>
                  <a:gd name="T59" fmla="*/ 381 h 1174"/>
                  <a:gd name="T60" fmla="*/ 465 w 1432"/>
                  <a:gd name="T61" fmla="*/ 452 h 1174"/>
                  <a:gd name="T62" fmla="*/ 398 w 1432"/>
                  <a:gd name="T63" fmla="*/ 551 h 1174"/>
                  <a:gd name="T64" fmla="*/ 358 w 1432"/>
                  <a:gd name="T65" fmla="*/ 538 h 1174"/>
                  <a:gd name="T66" fmla="*/ 313 w 1432"/>
                  <a:gd name="T67" fmla="*/ 581 h 1174"/>
                  <a:gd name="T68" fmla="*/ 307 w 1432"/>
                  <a:gd name="T69" fmla="*/ 657 h 1174"/>
                  <a:gd name="T70" fmla="*/ 289 w 1432"/>
                  <a:gd name="T71" fmla="*/ 697 h 1174"/>
                  <a:gd name="T72" fmla="*/ 206 w 1432"/>
                  <a:gd name="T73" fmla="*/ 710 h 1174"/>
                  <a:gd name="T74" fmla="*/ 164 w 1432"/>
                  <a:gd name="T75" fmla="*/ 754 h 1174"/>
                  <a:gd name="T76" fmla="*/ 137 w 1432"/>
                  <a:gd name="T77" fmla="*/ 782 h 1174"/>
                  <a:gd name="T78" fmla="*/ 135 w 1432"/>
                  <a:gd name="T79" fmla="*/ 840 h 1174"/>
                  <a:gd name="T80" fmla="*/ 62 w 1432"/>
                  <a:gd name="T81" fmla="*/ 860 h 1174"/>
                  <a:gd name="T82" fmla="*/ 53 w 1432"/>
                  <a:gd name="T83" fmla="*/ 904 h 1174"/>
                  <a:gd name="T84" fmla="*/ 55 w 1432"/>
                  <a:gd name="T85" fmla="*/ 927 h 1174"/>
                  <a:gd name="T86" fmla="*/ 6 w 1432"/>
                  <a:gd name="T87" fmla="*/ 953 h 1174"/>
                  <a:gd name="T88" fmla="*/ 0 w 1432"/>
                  <a:gd name="T89" fmla="*/ 1001 h 1174"/>
                  <a:gd name="T90" fmla="*/ 8 w 1432"/>
                  <a:gd name="T91" fmla="*/ 1095 h 1174"/>
                  <a:gd name="T92" fmla="*/ 33 w 1432"/>
                  <a:gd name="T93" fmla="*/ 1119 h 1174"/>
                  <a:gd name="T94" fmla="*/ 33 w 1432"/>
                  <a:gd name="T95" fmla="*/ 1151 h 1174"/>
                  <a:gd name="T96" fmla="*/ 4 w 1432"/>
                  <a:gd name="T97" fmla="*/ 1174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32" h="1174">
                    <a:moveTo>
                      <a:pt x="1403" y="531"/>
                    </a:moveTo>
                    <a:lnTo>
                      <a:pt x="1423" y="491"/>
                    </a:lnTo>
                    <a:lnTo>
                      <a:pt x="1414" y="464"/>
                    </a:lnTo>
                    <a:lnTo>
                      <a:pt x="1432" y="420"/>
                    </a:lnTo>
                    <a:lnTo>
                      <a:pt x="1421" y="381"/>
                    </a:lnTo>
                    <a:lnTo>
                      <a:pt x="1374" y="376"/>
                    </a:lnTo>
                    <a:lnTo>
                      <a:pt x="1381" y="328"/>
                    </a:lnTo>
                    <a:lnTo>
                      <a:pt x="1348" y="286"/>
                    </a:lnTo>
                    <a:lnTo>
                      <a:pt x="1361" y="233"/>
                    </a:lnTo>
                    <a:lnTo>
                      <a:pt x="1399" y="203"/>
                    </a:lnTo>
                    <a:lnTo>
                      <a:pt x="1377" y="164"/>
                    </a:lnTo>
                    <a:lnTo>
                      <a:pt x="1410" y="134"/>
                    </a:lnTo>
                    <a:lnTo>
                      <a:pt x="1401" y="97"/>
                    </a:lnTo>
                    <a:lnTo>
                      <a:pt x="1363" y="97"/>
                    </a:lnTo>
                    <a:lnTo>
                      <a:pt x="1214" y="120"/>
                    </a:lnTo>
                    <a:lnTo>
                      <a:pt x="1081" y="171"/>
                    </a:lnTo>
                    <a:lnTo>
                      <a:pt x="1010" y="173"/>
                    </a:lnTo>
                    <a:lnTo>
                      <a:pt x="996" y="129"/>
                    </a:lnTo>
                    <a:lnTo>
                      <a:pt x="892" y="169"/>
                    </a:lnTo>
                    <a:lnTo>
                      <a:pt x="869" y="67"/>
                    </a:lnTo>
                    <a:lnTo>
                      <a:pt x="803" y="60"/>
                    </a:lnTo>
                    <a:lnTo>
                      <a:pt x="743" y="164"/>
                    </a:lnTo>
                    <a:lnTo>
                      <a:pt x="600" y="102"/>
                    </a:lnTo>
                    <a:lnTo>
                      <a:pt x="607" y="0"/>
                    </a:lnTo>
                    <a:lnTo>
                      <a:pt x="556" y="95"/>
                    </a:lnTo>
                    <a:lnTo>
                      <a:pt x="518" y="166"/>
                    </a:lnTo>
                    <a:lnTo>
                      <a:pt x="522" y="210"/>
                    </a:lnTo>
                    <a:lnTo>
                      <a:pt x="487" y="254"/>
                    </a:lnTo>
                    <a:lnTo>
                      <a:pt x="489" y="323"/>
                    </a:lnTo>
                    <a:lnTo>
                      <a:pt x="453" y="381"/>
                    </a:lnTo>
                    <a:lnTo>
                      <a:pt x="465" y="452"/>
                    </a:lnTo>
                    <a:lnTo>
                      <a:pt x="398" y="551"/>
                    </a:lnTo>
                    <a:lnTo>
                      <a:pt x="358" y="538"/>
                    </a:lnTo>
                    <a:lnTo>
                      <a:pt x="313" y="581"/>
                    </a:lnTo>
                    <a:lnTo>
                      <a:pt x="307" y="657"/>
                    </a:lnTo>
                    <a:lnTo>
                      <a:pt x="289" y="697"/>
                    </a:lnTo>
                    <a:lnTo>
                      <a:pt x="206" y="710"/>
                    </a:lnTo>
                    <a:lnTo>
                      <a:pt x="164" y="754"/>
                    </a:lnTo>
                    <a:lnTo>
                      <a:pt x="137" y="782"/>
                    </a:lnTo>
                    <a:lnTo>
                      <a:pt x="135" y="840"/>
                    </a:lnTo>
                    <a:lnTo>
                      <a:pt x="62" y="860"/>
                    </a:lnTo>
                    <a:lnTo>
                      <a:pt x="53" y="904"/>
                    </a:lnTo>
                    <a:lnTo>
                      <a:pt x="55" y="927"/>
                    </a:lnTo>
                    <a:lnTo>
                      <a:pt x="6" y="953"/>
                    </a:lnTo>
                    <a:lnTo>
                      <a:pt x="0" y="1001"/>
                    </a:lnTo>
                    <a:lnTo>
                      <a:pt x="8" y="1095"/>
                    </a:lnTo>
                    <a:lnTo>
                      <a:pt x="33" y="1119"/>
                    </a:lnTo>
                    <a:lnTo>
                      <a:pt x="33" y="1151"/>
                    </a:lnTo>
                    <a:lnTo>
                      <a:pt x="4" y="1174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7" name="Freeform 424">
                <a:extLst>
                  <a:ext uri="{FF2B5EF4-FFF2-40B4-BE49-F238E27FC236}">
                    <a16:creationId xmlns="" xmlns:a16="http://schemas.microsoft.com/office/drawing/2014/main" id="{1AC33B43-F415-41BC-BD83-17C2E9C5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3922"/>
                <a:ext cx="2149" cy="1076"/>
              </a:xfrm>
              <a:custGeom>
                <a:avLst/>
                <a:gdLst>
                  <a:gd name="T0" fmla="*/ 73 w 2149"/>
                  <a:gd name="T1" fmla="*/ 989 h 1076"/>
                  <a:gd name="T2" fmla="*/ 315 w 2149"/>
                  <a:gd name="T3" fmla="*/ 917 h 1076"/>
                  <a:gd name="T4" fmla="*/ 493 w 2149"/>
                  <a:gd name="T5" fmla="*/ 867 h 1076"/>
                  <a:gd name="T6" fmla="*/ 625 w 2149"/>
                  <a:gd name="T7" fmla="*/ 823 h 1076"/>
                  <a:gd name="T8" fmla="*/ 620 w 2149"/>
                  <a:gd name="T9" fmla="*/ 737 h 1076"/>
                  <a:gd name="T10" fmla="*/ 656 w 2149"/>
                  <a:gd name="T11" fmla="*/ 650 h 1076"/>
                  <a:gd name="T12" fmla="*/ 605 w 2149"/>
                  <a:gd name="T13" fmla="*/ 618 h 1076"/>
                  <a:gd name="T14" fmla="*/ 671 w 2149"/>
                  <a:gd name="T15" fmla="*/ 565 h 1076"/>
                  <a:gd name="T16" fmla="*/ 625 w 2149"/>
                  <a:gd name="T17" fmla="*/ 475 h 1076"/>
                  <a:gd name="T18" fmla="*/ 662 w 2149"/>
                  <a:gd name="T19" fmla="*/ 426 h 1076"/>
                  <a:gd name="T20" fmla="*/ 707 w 2149"/>
                  <a:gd name="T21" fmla="*/ 359 h 1076"/>
                  <a:gd name="T22" fmla="*/ 758 w 2149"/>
                  <a:gd name="T23" fmla="*/ 288 h 1076"/>
                  <a:gd name="T24" fmla="*/ 758 w 2149"/>
                  <a:gd name="T25" fmla="*/ 214 h 1076"/>
                  <a:gd name="T26" fmla="*/ 758 w 2149"/>
                  <a:gd name="T27" fmla="*/ 143 h 1076"/>
                  <a:gd name="T28" fmla="*/ 818 w 2149"/>
                  <a:gd name="T29" fmla="*/ 143 h 1076"/>
                  <a:gd name="T30" fmla="*/ 814 w 2149"/>
                  <a:gd name="T31" fmla="*/ 78 h 1076"/>
                  <a:gd name="T32" fmla="*/ 898 w 2149"/>
                  <a:gd name="T33" fmla="*/ 143 h 1076"/>
                  <a:gd name="T34" fmla="*/ 903 w 2149"/>
                  <a:gd name="T35" fmla="*/ 205 h 1076"/>
                  <a:gd name="T36" fmla="*/ 990 w 2149"/>
                  <a:gd name="T37" fmla="*/ 175 h 1076"/>
                  <a:gd name="T38" fmla="*/ 1147 w 2149"/>
                  <a:gd name="T39" fmla="*/ 83 h 1076"/>
                  <a:gd name="T40" fmla="*/ 1259 w 2149"/>
                  <a:gd name="T41" fmla="*/ 0 h 1076"/>
                  <a:gd name="T42" fmla="*/ 1339 w 2149"/>
                  <a:gd name="T43" fmla="*/ 67 h 1076"/>
                  <a:gd name="T44" fmla="*/ 1439 w 2149"/>
                  <a:gd name="T45" fmla="*/ 46 h 1076"/>
                  <a:gd name="T46" fmla="*/ 1515 w 2149"/>
                  <a:gd name="T47" fmla="*/ 103 h 1076"/>
                  <a:gd name="T48" fmla="*/ 1628 w 2149"/>
                  <a:gd name="T49" fmla="*/ 193 h 1076"/>
                  <a:gd name="T50" fmla="*/ 1802 w 2149"/>
                  <a:gd name="T51" fmla="*/ 237 h 1076"/>
                  <a:gd name="T52" fmla="*/ 1826 w 2149"/>
                  <a:gd name="T53" fmla="*/ 299 h 1076"/>
                  <a:gd name="T54" fmla="*/ 1893 w 2149"/>
                  <a:gd name="T55" fmla="*/ 272 h 1076"/>
                  <a:gd name="T56" fmla="*/ 1982 w 2149"/>
                  <a:gd name="T57" fmla="*/ 334 h 1076"/>
                  <a:gd name="T58" fmla="*/ 2086 w 2149"/>
                  <a:gd name="T59" fmla="*/ 399 h 1076"/>
                  <a:gd name="T60" fmla="*/ 2055 w 2149"/>
                  <a:gd name="T61" fmla="*/ 493 h 1076"/>
                  <a:gd name="T62" fmla="*/ 1997 w 2149"/>
                  <a:gd name="T63" fmla="*/ 537 h 1076"/>
                  <a:gd name="T64" fmla="*/ 1991 w 2149"/>
                  <a:gd name="T65" fmla="*/ 712 h 1076"/>
                  <a:gd name="T66" fmla="*/ 2066 w 2149"/>
                  <a:gd name="T67" fmla="*/ 740 h 1076"/>
                  <a:gd name="T68" fmla="*/ 2149 w 2149"/>
                  <a:gd name="T69" fmla="*/ 873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49" h="1076">
                    <a:moveTo>
                      <a:pt x="0" y="1076"/>
                    </a:moveTo>
                    <a:lnTo>
                      <a:pt x="73" y="989"/>
                    </a:lnTo>
                    <a:lnTo>
                      <a:pt x="151" y="963"/>
                    </a:lnTo>
                    <a:lnTo>
                      <a:pt x="315" y="917"/>
                    </a:lnTo>
                    <a:lnTo>
                      <a:pt x="389" y="853"/>
                    </a:lnTo>
                    <a:lnTo>
                      <a:pt x="493" y="867"/>
                    </a:lnTo>
                    <a:lnTo>
                      <a:pt x="536" y="887"/>
                    </a:lnTo>
                    <a:lnTo>
                      <a:pt x="625" y="823"/>
                    </a:lnTo>
                    <a:lnTo>
                      <a:pt x="642" y="772"/>
                    </a:lnTo>
                    <a:lnTo>
                      <a:pt x="620" y="737"/>
                    </a:lnTo>
                    <a:lnTo>
                      <a:pt x="669" y="694"/>
                    </a:lnTo>
                    <a:lnTo>
                      <a:pt x="656" y="650"/>
                    </a:lnTo>
                    <a:lnTo>
                      <a:pt x="605" y="671"/>
                    </a:lnTo>
                    <a:lnTo>
                      <a:pt x="605" y="618"/>
                    </a:lnTo>
                    <a:lnTo>
                      <a:pt x="636" y="608"/>
                    </a:lnTo>
                    <a:lnTo>
                      <a:pt x="671" y="565"/>
                    </a:lnTo>
                    <a:lnTo>
                      <a:pt x="674" y="514"/>
                    </a:lnTo>
                    <a:lnTo>
                      <a:pt x="625" y="475"/>
                    </a:lnTo>
                    <a:lnTo>
                      <a:pt x="629" y="438"/>
                    </a:lnTo>
                    <a:lnTo>
                      <a:pt x="662" y="426"/>
                    </a:lnTo>
                    <a:lnTo>
                      <a:pt x="669" y="389"/>
                    </a:lnTo>
                    <a:lnTo>
                      <a:pt x="707" y="359"/>
                    </a:lnTo>
                    <a:lnTo>
                      <a:pt x="738" y="329"/>
                    </a:lnTo>
                    <a:lnTo>
                      <a:pt x="758" y="288"/>
                    </a:lnTo>
                    <a:lnTo>
                      <a:pt x="729" y="246"/>
                    </a:lnTo>
                    <a:lnTo>
                      <a:pt x="758" y="214"/>
                    </a:lnTo>
                    <a:lnTo>
                      <a:pt x="718" y="186"/>
                    </a:lnTo>
                    <a:lnTo>
                      <a:pt x="758" y="143"/>
                    </a:lnTo>
                    <a:lnTo>
                      <a:pt x="798" y="166"/>
                    </a:lnTo>
                    <a:lnTo>
                      <a:pt x="818" y="143"/>
                    </a:lnTo>
                    <a:lnTo>
                      <a:pt x="789" y="96"/>
                    </a:lnTo>
                    <a:lnTo>
                      <a:pt x="814" y="78"/>
                    </a:lnTo>
                    <a:lnTo>
                      <a:pt x="863" y="133"/>
                    </a:lnTo>
                    <a:lnTo>
                      <a:pt x="898" y="143"/>
                    </a:lnTo>
                    <a:lnTo>
                      <a:pt x="874" y="193"/>
                    </a:lnTo>
                    <a:lnTo>
                      <a:pt x="903" y="205"/>
                    </a:lnTo>
                    <a:lnTo>
                      <a:pt x="956" y="170"/>
                    </a:lnTo>
                    <a:lnTo>
                      <a:pt x="990" y="175"/>
                    </a:lnTo>
                    <a:lnTo>
                      <a:pt x="1043" y="124"/>
                    </a:lnTo>
                    <a:lnTo>
                      <a:pt x="1147" y="83"/>
                    </a:lnTo>
                    <a:lnTo>
                      <a:pt x="1156" y="39"/>
                    </a:lnTo>
                    <a:lnTo>
                      <a:pt x="1259" y="0"/>
                    </a:lnTo>
                    <a:lnTo>
                      <a:pt x="1319" y="16"/>
                    </a:lnTo>
                    <a:lnTo>
                      <a:pt x="1339" y="67"/>
                    </a:lnTo>
                    <a:lnTo>
                      <a:pt x="1385" y="83"/>
                    </a:lnTo>
                    <a:lnTo>
                      <a:pt x="1439" y="46"/>
                    </a:lnTo>
                    <a:lnTo>
                      <a:pt x="1508" y="62"/>
                    </a:lnTo>
                    <a:lnTo>
                      <a:pt x="1515" y="103"/>
                    </a:lnTo>
                    <a:lnTo>
                      <a:pt x="1575" y="131"/>
                    </a:lnTo>
                    <a:lnTo>
                      <a:pt x="1628" y="193"/>
                    </a:lnTo>
                    <a:lnTo>
                      <a:pt x="1704" y="156"/>
                    </a:lnTo>
                    <a:lnTo>
                      <a:pt x="1802" y="237"/>
                    </a:lnTo>
                    <a:lnTo>
                      <a:pt x="1802" y="260"/>
                    </a:lnTo>
                    <a:lnTo>
                      <a:pt x="1826" y="299"/>
                    </a:lnTo>
                    <a:lnTo>
                      <a:pt x="1886" y="304"/>
                    </a:lnTo>
                    <a:lnTo>
                      <a:pt x="1893" y="272"/>
                    </a:lnTo>
                    <a:lnTo>
                      <a:pt x="1968" y="295"/>
                    </a:lnTo>
                    <a:lnTo>
                      <a:pt x="1982" y="334"/>
                    </a:lnTo>
                    <a:lnTo>
                      <a:pt x="2064" y="339"/>
                    </a:lnTo>
                    <a:lnTo>
                      <a:pt x="2086" y="399"/>
                    </a:lnTo>
                    <a:lnTo>
                      <a:pt x="2040" y="465"/>
                    </a:lnTo>
                    <a:lnTo>
                      <a:pt x="2055" y="493"/>
                    </a:lnTo>
                    <a:lnTo>
                      <a:pt x="2044" y="530"/>
                    </a:lnTo>
                    <a:lnTo>
                      <a:pt x="1997" y="537"/>
                    </a:lnTo>
                    <a:lnTo>
                      <a:pt x="1971" y="613"/>
                    </a:lnTo>
                    <a:lnTo>
                      <a:pt x="1991" y="712"/>
                    </a:lnTo>
                    <a:lnTo>
                      <a:pt x="2033" y="703"/>
                    </a:lnTo>
                    <a:lnTo>
                      <a:pt x="2066" y="740"/>
                    </a:lnTo>
                    <a:lnTo>
                      <a:pt x="2042" y="786"/>
                    </a:lnTo>
                    <a:lnTo>
                      <a:pt x="2149" y="873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8" name="Freeform 425">
                <a:extLst>
                  <a:ext uri="{FF2B5EF4-FFF2-40B4-BE49-F238E27FC236}">
                    <a16:creationId xmlns="" xmlns:a16="http://schemas.microsoft.com/office/drawing/2014/main" id="{3271564F-81BD-4596-8302-6278E05A6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3" y="4669"/>
                <a:ext cx="321" cy="751"/>
              </a:xfrm>
              <a:custGeom>
                <a:avLst/>
                <a:gdLst>
                  <a:gd name="T0" fmla="*/ 321 w 321"/>
                  <a:gd name="T1" fmla="*/ 39 h 751"/>
                  <a:gd name="T2" fmla="*/ 210 w 321"/>
                  <a:gd name="T3" fmla="*/ 0 h 751"/>
                  <a:gd name="T4" fmla="*/ 218 w 321"/>
                  <a:gd name="T5" fmla="*/ 39 h 751"/>
                  <a:gd name="T6" fmla="*/ 243 w 321"/>
                  <a:gd name="T7" fmla="*/ 71 h 751"/>
                  <a:gd name="T8" fmla="*/ 212 w 321"/>
                  <a:gd name="T9" fmla="*/ 87 h 751"/>
                  <a:gd name="T10" fmla="*/ 167 w 321"/>
                  <a:gd name="T11" fmla="*/ 73 h 751"/>
                  <a:gd name="T12" fmla="*/ 143 w 321"/>
                  <a:gd name="T13" fmla="*/ 94 h 751"/>
                  <a:gd name="T14" fmla="*/ 158 w 321"/>
                  <a:gd name="T15" fmla="*/ 152 h 751"/>
                  <a:gd name="T16" fmla="*/ 116 w 321"/>
                  <a:gd name="T17" fmla="*/ 189 h 751"/>
                  <a:gd name="T18" fmla="*/ 132 w 321"/>
                  <a:gd name="T19" fmla="*/ 239 h 751"/>
                  <a:gd name="T20" fmla="*/ 169 w 321"/>
                  <a:gd name="T21" fmla="*/ 276 h 751"/>
                  <a:gd name="T22" fmla="*/ 176 w 321"/>
                  <a:gd name="T23" fmla="*/ 346 h 751"/>
                  <a:gd name="T24" fmla="*/ 116 w 321"/>
                  <a:gd name="T25" fmla="*/ 399 h 751"/>
                  <a:gd name="T26" fmla="*/ 94 w 321"/>
                  <a:gd name="T27" fmla="*/ 493 h 751"/>
                  <a:gd name="T28" fmla="*/ 14 w 321"/>
                  <a:gd name="T29" fmla="*/ 507 h 751"/>
                  <a:gd name="T30" fmla="*/ 0 w 321"/>
                  <a:gd name="T31" fmla="*/ 509 h 751"/>
                  <a:gd name="T32" fmla="*/ 5 w 321"/>
                  <a:gd name="T33" fmla="*/ 622 h 751"/>
                  <a:gd name="T34" fmla="*/ 54 w 321"/>
                  <a:gd name="T35" fmla="*/ 703 h 751"/>
                  <a:gd name="T36" fmla="*/ 123 w 321"/>
                  <a:gd name="T37" fmla="*/ 696 h 751"/>
                  <a:gd name="T38" fmla="*/ 167 w 321"/>
                  <a:gd name="T39" fmla="*/ 751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1" h="751">
                    <a:moveTo>
                      <a:pt x="321" y="39"/>
                    </a:moveTo>
                    <a:lnTo>
                      <a:pt x="210" y="0"/>
                    </a:lnTo>
                    <a:lnTo>
                      <a:pt x="218" y="39"/>
                    </a:lnTo>
                    <a:lnTo>
                      <a:pt x="243" y="71"/>
                    </a:lnTo>
                    <a:lnTo>
                      <a:pt x="212" y="87"/>
                    </a:lnTo>
                    <a:lnTo>
                      <a:pt x="167" y="73"/>
                    </a:lnTo>
                    <a:lnTo>
                      <a:pt x="143" y="94"/>
                    </a:lnTo>
                    <a:lnTo>
                      <a:pt x="158" y="152"/>
                    </a:lnTo>
                    <a:lnTo>
                      <a:pt x="116" y="189"/>
                    </a:lnTo>
                    <a:lnTo>
                      <a:pt x="132" y="239"/>
                    </a:lnTo>
                    <a:lnTo>
                      <a:pt x="169" y="276"/>
                    </a:lnTo>
                    <a:lnTo>
                      <a:pt x="176" y="346"/>
                    </a:lnTo>
                    <a:lnTo>
                      <a:pt x="116" y="399"/>
                    </a:lnTo>
                    <a:lnTo>
                      <a:pt x="94" y="493"/>
                    </a:lnTo>
                    <a:lnTo>
                      <a:pt x="14" y="507"/>
                    </a:lnTo>
                    <a:lnTo>
                      <a:pt x="0" y="509"/>
                    </a:lnTo>
                    <a:lnTo>
                      <a:pt x="5" y="622"/>
                    </a:lnTo>
                    <a:lnTo>
                      <a:pt x="54" y="703"/>
                    </a:lnTo>
                    <a:lnTo>
                      <a:pt x="123" y="696"/>
                    </a:lnTo>
                    <a:lnTo>
                      <a:pt x="167" y="751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9" name="Freeform 426">
                <a:extLst>
                  <a:ext uri="{FF2B5EF4-FFF2-40B4-BE49-F238E27FC236}">
                    <a16:creationId xmlns="" xmlns:a16="http://schemas.microsoft.com/office/drawing/2014/main" id="{790155B6-A40B-49EA-A6B6-29CE515ED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5" y="5291"/>
                <a:ext cx="543" cy="302"/>
              </a:xfrm>
              <a:custGeom>
                <a:avLst/>
                <a:gdLst>
                  <a:gd name="T0" fmla="*/ 0 w 543"/>
                  <a:gd name="T1" fmla="*/ 302 h 302"/>
                  <a:gd name="T2" fmla="*/ 160 w 543"/>
                  <a:gd name="T3" fmla="*/ 256 h 302"/>
                  <a:gd name="T4" fmla="*/ 269 w 543"/>
                  <a:gd name="T5" fmla="*/ 254 h 302"/>
                  <a:gd name="T6" fmla="*/ 356 w 543"/>
                  <a:gd name="T7" fmla="*/ 194 h 302"/>
                  <a:gd name="T8" fmla="*/ 396 w 543"/>
                  <a:gd name="T9" fmla="*/ 222 h 302"/>
                  <a:gd name="T10" fmla="*/ 438 w 543"/>
                  <a:gd name="T11" fmla="*/ 182 h 302"/>
                  <a:gd name="T12" fmla="*/ 438 w 543"/>
                  <a:gd name="T13" fmla="*/ 113 h 302"/>
                  <a:gd name="T14" fmla="*/ 485 w 543"/>
                  <a:gd name="T15" fmla="*/ 74 h 302"/>
                  <a:gd name="T16" fmla="*/ 454 w 543"/>
                  <a:gd name="T17" fmla="*/ 37 h 302"/>
                  <a:gd name="T18" fmla="*/ 469 w 543"/>
                  <a:gd name="T19" fmla="*/ 9 h 302"/>
                  <a:gd name="T20" fmla="*/ 543 w 543"/>
                  <a:gd name="T21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3" h="302">
                    <a:moveTo>
                      <a:pt x="0" y="302"/>
                    </a:moveTo>
                    <a:lnTo>
                      <a:pt x="160" y="256"/>
                    </a:lnTo>
                    <a:lnTo>
                      <a:pt x="269" y="254"/>
                    </a:lnTo>
                    <a:lnTo>
                      <a:pt x="356" y="194"/>
                    </a:lnTo>
                    <a:lnTo>
                      <a:pt x="396" y="222"/>
                    </a:lnTo>
                    <a:lnTo>
                      <a:pt x="438" y="182"/>
                    </a:lnTo>
                    <a:lnTo>
                      <a:pt x="438" y="113"/>
                    </a:lnTo>
                    <a:lnTo>
                      <a:pt x="485" y="74"/>
                    </a:lnTo>
                    <a:lnTo>
                      <a:pt x="454" y="37"/>
                    </a:lnTo>
                    <a:lnTo>
                      <a:pt x="469" y="9"/>
                    </a:lnTo>
                    <a:lnTo>
                      <a:pt x="543" y="0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02" name="Freeform 419">
                <a:extLst>
                  <a:ext uri="{FF2B5EF4-FFF2-40B4-BE49-F238E27FC236}">
                    <a16:creationId xmlns="" xmlns:a16="http://schemas.microsoft.com/office/drawing/2014/main" id="{FC9D4E7C-6048-4DB7-874A-11E0FAF94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" y="4113"/>
                <a:ext cx="220" cy="168"/>
              </a:xfrm>
              <a:custGeom>
                <a:avLst/>
                <a:gdLst>
                  <a:gd name="T0" fmla="*/ 220 w 220"/>
                  <a:gd name="T1" fmla="*/ 168 h 168"/>
                  <a:gd name="T2" fmla="*/ 220 w 220"/>
                  <a:gd name="T3" fmla="*/ 90 h 168"/>
                  <a:gd name="T4" fmla="*/ 218 w 220"/>
                  <a:gd name="T5" fmla="*/ 25 h 168"/>
                  <a:gd name="T6" fmla="*/ 160 w 220"/>
                  <a:gd name="T7" fmla="*/ 0 h 168"/>
                  <a:gd name="T8" fmla="*/ 31 w 220"/>
                  <a:gd name="T9" fmla="*/ 9 h 168"/>
                  <a:gd name="T10" fmla="*/ 26 w 220"/>
                  <a:gd name="T11" fmla="*/ 55 h 168"/>
                  <a:gd name="T12" fmla="*/ 0 w 220"/>
                  <a:gd name="T13" fmla="*/ 78 h 168"/>
                  <a:gd name="T14" fmla="*/ 2 w 220"/>
                  <a:gd name="T15" fmla="*/ 168 h 168"/>
                  <a:gd name="T16" fmla="*/ 220 w 220"/>
                  <a:gd name="T17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168">
                    <a:moveTo>
                      <a:pt x="220" y="168"/>
                    </a:moveTo>
                    <a:lnTo>
                      <a:pt x="220" y="90"/>
                    </a:lnTo>
                    <a:lnTo>
                      <a:pt x="218" y="25"/>
                    </a:lnTo>
                    <a:lnTo>
                      <a:pt x="160" y="0"/>
                    </a:lnTo>
                    <a:lnTo>
                      <a:pt x="31" y="9"/>
                    </a:lnTo>
                    <a:lnTo>
                      <a:pt x="26" y="55"/>
                    </a:lnTo>
                    <a:lnTo>
                      <a:pt x="0" y="78"/>
                    </a:lnTo>
                    <a:lnTo>
                      <a:pt x="2" y="168"/>
                    </a:lnTo>
                    <a:lnTo>
                      <a:pt x="220" y="168"/>
                    </a:lnTo>
                    <a:close/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1" name="Freeform 428">
                <a:extLst>
                  <a:ext uri="{FF2B5EF4-FFF2-40B4-BE49-F238E27FC236}">
                    <a16:creationId xmlns="" xmlns:a16="http://schemas.microsoft.com/office/drawing/2014/main" id="{FCADDEFE-5A5E-40F7-9C91-C6076E24B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1" y="1646"/>
                <a:ext cx="1202" cy="1985"/>
              </a:xfrm>
              <a:custGeom>
                <a:avLst/>
                <a:gdLst>
                  <a:gd name="T0" fmla="*/ 63 w 1202"/>
                  <a:gd name="T1" fmla="*/ 1960 h 1985"/>
                  <a:gd name="T2" fmla="*/ 40 w 1202"/>
                  <a:gd name="T3" fmla="*/ 1870 h 1985"/>
                  <a:gd name="T4" fmla="*/ 109 w 1202"/>
                  <a:gd name="T5" fmla="*/ 1812 h 1985"/>
                  <a:gd name="T6" fmla="*/ 74 w 1202"/>
                  <a:gd name="T7" fmla="*/ 1785 h 1985"/>
                  <a:gd name="T8" fmla="*/ 92 w 1202"/>
                  <a:gd name="T9" fmla="*/ 1743 h 1985"/>
                  <a:gd name="T10" fmla="*/ 67 w 1202"/>
                  <a:gd name="T11" fmla="*/ 1699 h 1985"/>
                  <a:gd name="T12" fmla="*/ 0 w 1202"/>
                  <a:gd name="T13" fmla="*/ 1660 h 1985"/>
                  <a:gd name="T14" fmla="*/ 63 w 1202"/>
                  <a:gd name="T15" fmla="*/ 1584 h 1985"/>
                  <a:gd name="T16" fmla="*/ 136 w 1202"/>
                  <a:gd name="T17" fmla="*/ 1499 h 1985"/>
                  <a:gd name="T18" fmla="*/ 216 w 1202"/>
                  <a:gd name="T19" fmla="*/ 1471 h 1985"/>
                  <a:gd name="T20" fmla="*/ 385 w 1202"/>
                  <a:gd name="T21" fmla="*/ 1556 h 1985"/>
                  <a:gd name="T22" fmla="*/ 483 w 1202"/>
                  <a:gd name="T23" fmla="*/ 1517 h 1985"/>
                  <a:gd name="T24" fmla="*/ 530 w 1202"/>
                  <a:gd name="T25" fmla="*/ 1487 h 1985"/>
                  <a:gd name="T26" fmla="*/ 579 w 1202"/>
                  <a:gd name="T27" fmla="*/ 1411 h 1985"/>
                  <a:gd name="T28" fmla="*/ 561 w 1202"/>
                  <a:gd name="T29" fmla="*/ 1333 h 1985"/>
                  <a:gd name="T30" fmla="*/ 596 w 1202"/>
                  <a:gd name="T31" fmla="*/ 1245 h 1985"/>
                  <a:gd name="T32" fmla="*/ 670 w 1202"/>
                  <a:gd name="T33" fmla="*/ 1252 h 1985"/>
                  <a:gd name="T34" fmla="*/ 779 w 1202"/>
                  <a:gd name="T35" fmla="*/ 1305 h 1985"/>
                  <a:gd name="T36" fmla="*/ 850 w 1202"/>
                  <a:gd name="T37" fmla="*/ 1275 h 1985"/>
                  <a:gd name="T38" fmla="*/ 919 w 1202"/>
                  <a:gd name="T39" fmla="*/ 1213 h 1985"/>
                  <a:gd name="T40" fmla="*/ 975 w 1202"/>
                  <a:gd name="T41" fmla="*/ 1183 h 1985"/>
                  <a:gd name="T42" fmla="*/ 1048 w 1202"/>
                  <a:gd name="T43" fmla="*/ 1097 h 1985"/>
                  <a:gd name="T44" fmla="*/ 1179 w 1202"/>
                  <a:gd name="T45" fmla="*/ 1021 h 1985"/>
                  <a:gd name="T46" fmla="*/ 1146 w 1202"/>
                  <a:gd name="T47" fmla="*/ 865 h 1985"/>
                  <a:gd name="T48" fmla="*/ 1202 w 1202"/>
                  <a:gd name="T49" fmla="*/ 782 h 1985"/>
                  <a:gd name="T50" fmla="*/ 1130 w 1202"/>
                  <a:gd name="T51" fmla="*/ 717 h 1985"/>
                  <a:gd name="T52" fmla="*/ 1117 w 1202"/>
                  <a:gd name="T53" fmla="*/ 542 h 1985"/>
                  <a:gd name="T54" fmla="*/ 1084 w 1202"/>
                  <a:gd name="T55" fmla="*/ 468 h 1985"/>
                  <a:gd name="T56" fmla="*/ 1061 w 1202"/>
                  <a:gd name="T57" fmla="*/ 408 h 1985"/>
                  <a:gd name="T58" fmla="*/ 1081 w 1202"/>
                  <a:gd name="T59" fmla="*/ 258 h 1985"/>
                  <a:gd name="T60" fmla="*/ 1017 w 1202"/>
                  <a:gd name="T61" fmla="*/ 115 h 1985"/>
                  <a:gd name="T62" fmla="*/ 1044 w 1202"/>
                  <a:gd name="T63" fmla="*/ 0 h 19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02" h="1985">
                    <a:moveTo>
                      <a:pt x="69" y="1985"/>
                    </a:moveTo>
                    <a:lnTo>
                      <a:pt x="63" y="1960"/>
                    </a:lnTo>
                    <a:lnTo>
                      <a:pt x="85" y="1941"/>
                    </a:lnTo>
                    <a:lnTo>
                      <a:pt x="40" y="1870"/>
                    </a:lnTo>
                    <a:lnTo>
                      <a:pt x="58" y="1842"/>
                    </a:lnTo>
                    <a:lnTo>
                      <a:pt x="109" y="1812"/>
                    </a:lnTo>
                    <a:lnTo>
                      <a:pt x="107" y="1773"/>
                    </a:lnTo>
                    <a:lnTo>
                      <a:pt x="74" y="1785"/>
                    </a:lnTo>
                    <a:lnTo>
                      <a:pt x="65" y="1759"/>
                    </a:lnTo>
                    <a:lnTo>
                      <a:pt x="92" y="1743"/>
                    </a:lnTo>
                    <a:lnTo>
                      <a:pt x="89" y="1711"/>
                    </a:lnTo>
                    <a:lnTo>
                      <a:pt x="67" y="1699"/>
                    </a:lnTo>
                    <a:lnTo>
                      <a:pt x="36" y="1702"/>
                    </a:lnTo>
                    <a:lnTo>
                      <a:pt x="0" y="1660"/>
                    </a:lnTo>
                    <a:lnTo>
                      <a:pt x="23" y="1623"/>
                    </a:lnTo>
                    <a:lnTo>
                      <a:pt x="63" y="1584"/>
                    </a:lnTo>
                    <a:lnTo>
                      <a:pt x="54" y="1519"/>
                    </a:lnTo>
                    <a:lnTo>
                      <a:pt x="136" y="1499"/>
                    </a:lnTo>
                    <a:lnTo>
                      <a:pt x="154" y="1464"/>
                    </a:lnTo>
                    <a:lnTo>
                      <a:pt x="216" y="1471"/>
                    </a:lnTo>
                    <a:lnTo>
                      <a:pt x="272" y="1563"/>
                    </a:lnTo>
                    <a:lnTo>
                      <a:pt x="385" y="1556"/>
                    </a:lnTo>
                    <a:lnTo>
                      <a:pt x="423" y="1512"/>
                    </a:lnTo>
                    <a:lnTo>
                      <a:pt x="483" y="1517"/>
                    </a:lnTo>
                    <a:lnTo>
                      <a:pt x="505" y="1483"/>
                    </a:lnTo>
                    <a:lnTo>
                      <a:pt x="530" y="1487"/>
                    </a:lnTo>
                    <a:lnTo>
                      <a:pt x="539" y="1439"/>
                    </a:lnTo>
                    <a:lnTo>
                      <a:pt x="579" y="1411"/>
                    </a:lnTo>
                    <a:lnTo>
                      <a:pt x="588" y="1358"/>
                    </a:lnTo>
                    <a:lnTo>
                      <a:pt x="561" y="1333"/>
                    </a:lnTo>
                    <a:lnTo>
                      <a:pt x="556" y="1284"/>
                    </a:lnTo>
                    <a:lnTo>
                      <a:pt x="596" y="1245"/>
                    </a:lnTo>
                    <a:lnTo>
                      <a:pt x="645" y="1284"/>
                    </a:lnTo>
                    <a:lnTo>
                      <a:pt x="670" y="1252"/>
                    </a:lnTo>
                    <a:lnTo>
                      <a:pt x="728" y="1305"/>
                    </a:lnTo>
                    <a:lnTo>
                      <a:pt x="779" y="1305"/>
                    </a:lnTo>
                    <a:lnTo>
                      <a:pt x="812" y="1275"/>
                    </a:lnTo>
                    <a:lnTo>
                      <a:pt x="850" y="1275"/>
                    </a:lnTo>
                    <a:lnTo>
                      <a:pt x="903" y="1257"/>
                    </a:lnTo>
                    <a:lnTo>
                      <a:pt x="919" y="1213"/>
                    </a:lnTo>
                    <a:lnTo>
                      <a:pt x="970" y="1208"/>
                    </a:lnTo>
                    <a:lnTo>
                      <a:pt x="975" y="1183"/>
                    </a:lnTo>
                    <a:lnTo>
                      <a:pt x="1026" y="1146"/>
                    </a:lnTo>
                    <a:lnTo>
                      <a:pt x="1048" y="1097"/>
                    </a:lnTo>
                    <a:lnTo>
                      <a:pt x="1148" y="1051"/>
                    </a:lnTo>
                    <a:lnTo>
                      <a:pt x="1179" y="1021"/>
                    </a:lnTo>
                    <a:lnTo>
                      <a:pt x="1170" y="925"/>
                    </a:lnTo>
                    <a:lnTo>
                      <a:pt x="1146" y="865"/>
                    </a:lnTo>
                    <a:lnTo>
                      <a:pt x="1177" y="835"/>
                    </a:lnTo>
                    <a:lnTo>
                      <a:pt x="1202" y="782"/>
                    </a:lnTo>
                    <a:lnTo>
                      <a:pt x="1186" y="717"/>
                    </a:lnTo>
                    <a:lnTo>
                      <a:pt x="1130" y="717"/>
                    </a:lnTo>
                    <a:lnTo>
                      <a:pt x="1110" y="597"/>
                    </a:lnTo>
                    <a:lnTo>
                      <a:pt x="1117" y="542"/>
                    </a:lnTo>
                    <a:lnTo>
                      <a:pt x="1088" y="516"/>
                    </a:lnTo>
                    <a:lnTo>
                      <a:pt x="1084" y="468"/>
                    </a:lnTo>
                    <a:lnTo>
                      <a:pt x="1099" y="443"/>
                    </a:lnTo>
                    <a:lnTo>
                      <a:pt x="1061" y="408"/>
                    </a:lnTo>
                    <a:lnTo>
                      <a:pt x="1048" y="320"/>
                    </a:lnTo>
                    <a:lnTo>
                      <a:pt x="1081" y="258"/>
                    </a:lnTo>
                    <a:lnTo>
                      <a:pt x="1064" y="152"/>
                    </a:lnTo>
                    <a:lnTo>
                      <a:pt x="1017" y="115"/>
                    </a:lnTo>
                    <a:lnTo>
                      <a:pt x="1010" y="69"/>
                    </a:lnTo>
                    <a:lnTo>
                      <a:pt x="1044" y="0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2" name="Freeform 429">
                <a:extLst>
                  <a:ext uri="{FF2B5EF4-FFF2-40B4-BE49-F238E27FC236}">
                    <a16:creationId xmlns="" xmlns:a16="http://schemas.microsoft.com/office/drawing/2014/main" id="{D96CC154-CA1A-4792-B1E8-0DEB8D0EA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1296"/>
                <a:ext cx="915" cy="2333"/>
              </a:xfrm>
              <a:custGeom>
                <a:avLst/>
                <a:gdLst>
                  <a:gd name="T0" fmla="*/ 915 w 915"/>
                  <a:gd name="T1" fmla="*/ 0 h 2333"/>
                  <a:gd name="T2" fmla="*/ 884 w 915"/>
                  <a:gd name="T3" fmla="*/ 4 h 2333"/>
                  <a:gd name="T4" fmla="*/ 868 w 915"/>
                  <a:gd name="T5" fmla="*/ 23 h 2333"/>
                  <a:gd name="T6" fmla="*/ 843 w 915"/>
                  <a:gd name="T7" fmla="*/ 94 h 2333"/>
                  <a:gd name="T8" fmla="*/ 817 w 915"/>
                  <a:gd name="T9" fmla="*/ 189 h 2333"/>
                  <a:gd name="T10" fmla="*/ 777 w 915"/>
                  <a:gd name="T11" fmla="*/ 281 h 2333"/>
                  <a:gd name="T12" fmla="*/ 752 w 915"/>
                  <a:gd name="T13" fmla="*/ 313 h 2333"/>
                  <a:gd name="T14" fmla="*/ 677 w 915"/>
                  <a:gd name="T15" fmla="*/ 391 h 2333"/>
                  <a:gd name="T16" fmla="*/ 657 w 915"/>
                  <a:gd name="T17" fmla="*/ 421 h 2333"/>
                  <a:gd name="T18" fmla="*/ 654 w 915"/>
                  <a:gd name="T19" fmla="*/ 440 h 2333"/>
                  <a:gd name="T20" fmla="*/ 665 w 915"/>
                  <a:gd name="T21" fmla="*/ 500 h 2333"/>
                  <a:gd name="T22" fmla="*/ 657 w 915"/>
                  <a:gd name="T23" fmla="*/ 544 h 2333"/>
                  <a:gd name="T24" fmla="*/ 585 w 915"/>
                  <a:gd name="T25" fmla="*/ 640 h 2333"/>
                  <a:gd name="T26" fmla="*/ 541 w 915"/>
                  <a:gd name="T27" fmla="*/ 705 h 2333"/>
                  <a:gd name="T28" fmla="*/ 468 w 915"/>
                  <a:gd name="T29" fmla="*/ 774 h 2333"/>
                  <a:gd name="T30" fmla="*/ 374 w 915"/>
                  <a:gd name="T31" fmla="*/ 790 h 2333"/>
                  <a:gd name="T32" fmla="*/ 363 w 915"/>
                  <a:gd name="T33" fmla="*/ 816 h 2333"/>
                  <a:gd name="T34" fmla="*/ 403 w 915"/>
                  <a:gd name="T35" fmla="*/ 880 h 2333"/>
                  <a:gd name="T36" fmla="*/ 454 w 915"/>
                  <a:gd name="T37" fmla="*/ 926 h 2333"/>
                  <a:gd name="T38" fmla="*/ 454 w 915"/>
                  <a:gd name="T39" fmla="*/ 1016 h 2333"/>
                  <a:gd name="T40" fmla="*/ 443 w 915"/>
                  <a:gd name="T41" fmla="*/ 1092 h 2333"/>
                  <a:gd name="T42" fmla="*/ 383 w 915"/>
                  <a:gd name="T43" fmla="*/ 1141 h 2333"/>
                  <a:gd name="T44" fmla="*/ 307 w 915"/>
                  <a:gd name="T45" fmla="*/ 1155 h 2333"/>
                  <a:gd name="T46" fmla="*/ 272 w 915"/>
                  <a:gd name="T47" fmla="*/ 1180 h 2333"/>
                  <a:gd name="T48" fmla="*/ 274 w 915"/>
                  <a:gd name="T49" fmla="*/ 1198 h 2333"/>
                  <a:gd name="T50" fmla="*/ 298 w 915"/>
                  <a:gd name="T51" fmla="*/ 1240 h 2333"/>
                  <a:gd name="T52" fmla="*/ 267 w 915"/>
                  <a:gd name="T53" fmla="*/ 1332 h 2333"/>
                  <a:gd name="T54" fmla="*/ 267 w 915"/>
                  <a:gd name="T55" fmla="*/ 1364 h 2333"/>
                  <a:gd name="T56" fmla="*/ 303 w 915"/>
                  <a:gd name="T57" fmla="*/ 1450 h 2333"/>
                  <a:gd name="T58" fmla="*/ 207 w 915"/>
                  <a:gd name="T59" fmla="*/ 1611 h 2333"/>
                  <a:gd name="T60" fmla="*/ 156 w 915"/>
                  <a:gd name="T61" fmla="*/ 1669 h 2333"/>
                  <a:gd name="T62" fmla="*/ 120 w 915"/>
                  <a:gd name="T63" fmla="*/ 1733 h 2333"/>
                  <a:gd name="T64" fmla="*/ 109 w 915"/>
                  <a:gd name="T65" fmla="*/ 1793 h 2333"/>
                  <a:gd name="T66" fmla="*/ 83 w 915"/>
                  <a:gd name="T67" fmla="*/ 1899 h 2333"/>
                  <a:gd name="T68" fmla="*/ 29 w 915"/>
                  <a:gd name="T69" fmla="*/ 1971 h 2333"/>
                  <a:gd name="T70" fmla="*/ 23 w 915"/>
                  <a:gd name="T71" fmla="*/ 2031 h 2333"/>
                  <a:gd name="T72" fmla="*/ 0 w 915"/>
                  <a:gd name="T73" fmla="*/ 2098 h 2333"/>
                  <a:gd name="T74" fmla="*/ 20 w 915"/>
                  <a:gd name="T75" fmla="*/ 2144 h 2333"/>
                  <a:gd name="T76" fmla="*/ 25 w 915"/>
                  <a:gd name="T77" fmla="*/ 2188 h 2333"/>
                  <a:gd name="T78" fmla="*/ 16 w 915"/>
                  <a:gd name="T79" fmla="*/ 2227 h 2333"/>
                  <a:gd name="T80" fmla="*/ 34 w 915"/>
                  <a:gd name="T81" fmla="*/ 2275 h 2333"/>
                  <a:gd name="T82" fmla="*/ 54 w 915"/>
                  <a:gd name="T83" fmla="*/ 2333 h 2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15" h="2333">
                    <a:moveTo>
                      <a:pt x="915" y="0"/>
                    </a:moveTo>
                    <a:lnTo>
                      <a:pt x="884" y="4"/>
                    </a:lnTo>
                    <a:lnTo>
                      <a:pt x="868" y="23"/>
                    </a:lnTo>
                    <a:lnTo>
                      <a:pt x="843" y="94"/>
                    </a:lnTo>
                    <a:lnTo>
                      <a:pt x="817" y="189"/>
                    </a:lnTo>
                    <a:lnTo>
                      <a:pt x="777" y="281"/>
                    </a:lnTo>
                    <a:lnTo>
                      <a:pt x="752" y="313"/>
                    </a:lnTo>
                    <a:lnTo>
                      <a:pt x="677" y="391"/>
                    </a:lnTo>
                    <a:lnTo>
                      <a:pt x="657" y="421"/>
                    </a:lnTo>
                    <a:lnTo>
                      <a:pt x="654" y="440"/>
                    </a:lnTo>
                    <a:lnTo>
                      <a:pt x="665" y="500"/>
                    </a:lnTo>
                    <a:lnTo>
                      <a:pt x="657" y="544"/>
                    </a:lnTo>
                    <a:lnTo>
                      <a:pt x="585" y="640"/>
                    </a:lnTo>
                    <a:lnTo>
                      <a:pt x="541" y="705"/>
                    </a:lnTo>
                    <a:lnTo>
                      <a:pt x="468" y="774"/>
                    </a:lnTo>
                    <a:lnTo>
                      <a:pt x="374" y="790"/>
                    </a:lnTo>
                    <a:lnTo>
                      <a:pt x="363" y="816"/>
                    </a:lnTo>
                    <a:lnTo>
                      <a:pt x="403" y="880"/>
                    </a:lnTo>
                    <a:lnTo>
                      <a:pt x="454" y="926"/>
                    </a:lnTo>
                    <a:lnTo>
                      <a:pt x="454" y="1016"/>
                    </a:lnTo>
                    <a:lnTo>
                      <a:pt x="443" y="1092"/>
                    </a:lnTo>
                    <a:lnTo>
                      <a:pt x="383" y="1141"/>
                    </a:lnTo>
                    <a:lnTo>
                      <a:pt x="307" y="1155"/>
                    </a:lnTo>
                    <a:lnTo>
                      <a:pt x="272" y="1180"/>
                    </a:lnTo>
                    <a:lnTo>
                      <a:pt x="274" y="1198"/>
                    </a:lnTo>
                    <a:lnTo>
                      <a:pt x="298" y="1240"/>
                    </a:lnTo>
                    <a:lnTo>
                      <a:pt x="267" y="1332"/>
                    </a:lnTo>
                    <a:lnTo>
                      <a:pt x="267" y="1364"/>
                    </a:lnTo>
                    <a:lnTo>
                      <a:pt x="303" y="1450"/>
                    </a:lnTo>
                    <a:lnTo>
                      <a:pt x="207" y="1611"/>
                    </a:lnTo>
                    <a:lnTo>
                      <a:pt x="156" y="1669"/>
                    </a:lnTo>
                    <a:lnTo>
                      <a:pt x="120" y="1733"/>
                    </a:lnTo>
                    <a:lnTo>
                      <a:pt x="109" y="1793"/>
                    </a:lnTo>
                    <a:lnTo>
                      <a:pt x="83" y="1899"/>
                    </a:lnTo>
                    <a:lnTo>
                      <a:pt x="29" y="1971"/>
                    </a:lnTo>
                    <a:lnTo>
                      <a:pt x="23" y="2031"/>
                    </a:lnTo>
                    <a:lnTo>
                      <a:pt x="0" y="2098"/>
                    </a:lnTo>
                    <a:lnTo>
                      <a:pt x="20" y="2144"/>
                    </a:lnTo>
                    <a:lnTo>
                      <a:pt x="25" y="2188"/>
                    </a:lnTo>
                    <a:lnTo>
                      <a:pt x="16" y="2227"/>
                    </a:lnTo>
                    <a:lnTo>
                      <a:pt x="34" y="2275"/>
                    </a:lnTo>
                    <a:lnTo>
                      <a:pt x="54" y="2333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3" name="Freeform 430">
                <a:extLst>
                  <a:ext uri="{FF2B5EF4-FFF2-40B4-BE49-F238E27FC236}">
                    <a16:creationId xmlns="" xmlns:a16="http://schemas.microsoft.com/office/drawing/2014/main" id="{2D04B941-E2AD-4AC9-ACA1-739ED700D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818"/>
                <a:ext cx="1728" cy="2211"/>
              </a:xfrm>
              <a:custGeom>
                <a:avLst/>
                <a:gdLst>
                  <a:gd name="T0" fmla="*/ 0 w 777"/>
                  <a:gd name="T1" fmla="*/ 0 h 959"/>
                  <a:gd name="T2" fmla="*/ 10 w 777"/>
                  <a:gd name="T3" fmla="*/ 72 h 959"/>
                  <a:gd name="T4" fmla="*/ 10 w 777"/>
                  <a:gd name="T5" fmla="*/ 112 h 959"/>
                  <a:gd name="T6" fmla="*/ 25 w 777"/>
                  <a:gd name="T7" fmla="*/ 161 h 959"/>
                  <a:gd name="T8" fmla="*/ 53 w 777"/>
                  <a:gd name="T9" fmla="*/ 180 h 959"/>
                  <a:gd name="T10" fmla="*/ 65 w 777"/>
                  <a:gd name="T11" fmla="*/ 221 h 959"/>
                  <a:gd name="T12" fmla="*/ 79 w 777"/>
                  <a:gd name="T13" fmla="*/ 239 h 959"/>
                  <a:gd name="T14" fmla="*/ 151 w 777"/>
                  <a:gd name="T15" fmla="*/ 247 h 959"/>
                  <a:gd name="T16" fmla="*/ 187 w 777"/>
                  <a:gd name="T17" fmla="*/ 272 h 959"/>
                  <a:gd name="T18" fmla="*/ 190 w 777"/>
                  <a:gd name="T19" fmla="*/ 294 h 959"/>
                  <a:gd name="T20" fmla="*/ 222 w 777"/>
                  <a:gd name="T21" fmla="*/ 266 h 959"/>
                  <a:gd name="T22" fmla="*/ 244 w 777"/>
                  <a:gd name="T23" fmla="*/ 266 h 959"/>
                  <a:gd name="T24" fmla="*/ 224 w 777"/>
                  <a:gd name="T25" fmla="*/ 302 h 959"/>
                  <a:gd name="T26" fmla="*/ 199 w 777"/>
                  <a:gd name="T27" fmla="*/ 332 h 959"/>
                  <a:gd name="T28" fmla="*/ 178 w 777"/>
                  <a:gd name="T29" fmla="*/ 390 h 959"/>
                  <a:gd name="T30" fmla="*/ 53 w 777"/>
                  <a:gd name="T31" fmla="*/ 652 h 959"/>
                  <a:gd name="T32" fmla="*/ 31 w 777"/>
                  <a:gd name="T33" fmla="*/ 661 h 959"/>
                  <a:gd name="T34" fmla="*/ 24 w 777"/>
                  <a:gd name="T35" fmla="*/ 683 h 959"/>
                  <a:gd name="T36" fmla="*/ 43 w 777"/>
                  <a:gd name="T37" fmla="*/ 715 h 959"/>
                  <a:gd name="T38" fmla="*/ 44 w 777"/>
                  <a:gd name="T39" fmla="*/ 730 h 959"/>
                  <a:gd name="T40" fmla="*/ 49 w 777"/>
                  <a:gd name="T41" fmla="*/ 745 h 959"/>
                  <a:gd name="T42" fmla="*/ 57 w 777"/>
                  <a:gd name="T43" fmla="*/ 749 h 959"/>
                  <a:gd name="T44" fmla="*/ 56 w 777"/>
                  <a:gd name="T45" fmla="*/ 777 h 959"/>
                  <a:gd name="T46" fmla="*/ 75 w 777"/>
                  <a:gd name="T47" fmla="*/ 791 h 959"/>
                  <a:gd name="T48" fmla="*/ 81 w 777"/>
                  <a:gd name="T49" fmla="*/ 819 h 959"/>
                  <a:gd name="T50" fmla="*/ 92 w 777"/>
                  <a:gd name="T51" fmla="*/ 835 h 959"/>
                  <a:gd name="T52" fmla="*/ 110 w 777"/>
                  <a:gd name="T53" fmla="*/ 881 h 959"/>
                  <a:gd name="T54" fmla="*/ 137 w 777"/>
                  <a:gd name="T55" fmla="*/ 924 h 959"/>
                  <a:gd name="T56" fmla="*/ 175 w 777"/>
                  <a:gd name="T57" fmla="*/ 947 h 959"/>
                  <a:gd name="T58" fmla="*/ 214 w 777"/>
                  <a:gd name="T59" fmla="*/ 958 h 959"/>
                  <a:gd name="T60" fmla="*/ 777 w 777"/>
                  <a:gd name="T61" fmla="*/ 959 h 9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7" h="959">
                    <a:moveTo>
                      <a:pt x="0" y="0"/>
                    </a:move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25" y="161"/>
                      <a:pt x="25" y="161"/>
                      <a:pt x="25" y="161"/>
                    </a:cubicBezTo>
                    <a:cubicBezTo>
                      <a:pt x="53" y="180"/>
                      <a:pt x="53" y="180"/>
                      <a:pt x="53" y="180"/>
                    </a:cubicBezTo>
                    <a:cubicBezTo>
                      <a:pt x="65" y="221"/>
                      <a:pt x="65" y="221"/>
                      <a:pt x="65" y="221"/>
                    </a:cubicBezTo>
                    <a:cubicBezTo>
                      <a:pt x="79" y="239"/>
                      <a:pt x="79" y="239"/>
                      <a:pt x="79" y="239"/>
                    </a:cubicBezTo>
                    <a:cubicBezTo>
                      <a:pt x="151" y="247"/>
                      <a:pt x="151" y="247"/>
                      <a:pt x="151" y="247"/>
                    </a:cubicBezTo>
                    <a:cubicBezTo>
                      <a:pt x="187" y="272"/>
                      <a:pt x="187" y="272"/>
                      <a:pt x="187" y="272"/>
                    </a:cubicBezTo>
                    <a:cubicBezTo>
                      <a:pt x="190" y="294"/>
                      <a:pt x="190" y="294"/>
                      <a:pt x="190" y="294"/>
                    </a:cubicBezTo>
                    <a:cubicBezTo>
                      <a:pt x="222" y="266"/>
                      <a:pt x="222" y="266"/>
                      <a:pt x="222" y="266"/>
                    </a:cubicBezTo>
                    <a:cubicBezTo>
                      <a:pt x="244" y="266"/>
                      <a:pt x="244" y="266"/>
                      <a:pt x="244" y="266"/>
                    </a:cubicBezTo>
                    <a:cubicBezTo>
                      <a:pt x="224" y="302"/>
                      <a:pt x="224" y="302"/>
                      <a:pt x="224" y="302"/>
                    </a:cubicBezTo>
                    <a:cubicBezTo>
                      <a:pt x="199" y="332"/>
                      <a:pt x="199" y="332"/>
                      <a:pt x="199" y="332"/>
                    </a:cubicBezTo>
                    <a:cubicBezTo>
                      <a:pt x="178" y="390"/>
                      <a:pt x="178" y="390"/>
                      <a:pt x="178" y="390"/>
                    </a:cubicBezTo>
                    <a:cubicBezTo>
                      <a:pt x="53" y="652"/>
                      <a:pt x="53" y="652"/>
                      <a:pt x="53" y="652"/>
                    </a:cubicBezTo>
                    <a:cubicBezTo>
                      <a:pt x="31" y="661"/>
                      <a:pt x="31" y="661"/>
                      <a:pt x="31" y="661"/>
                    </a:cubicBezTo>
                    <a:cubicBezTo>
                      <a:pt x="24" y="683"/>
                      <a:pt x="24" y="683"/>
                      <a:pt x="24" y="683"/>
                    </a:cubicBezTo>
                    <a:cubicBezTo>
                      <a:pt x="43" y="715"/>
                      <a:pt x="43" y="715"/>
                      <a:pt x="43" y="715"/>
                    </a:cubicBezTo>
                    <a:cubicBezTo>
                      <a:pt x="44" y="730"/>
                      <a:pt x="44" y="730"/>
                      <a:pt x="44" y="730"/>
                    </a:cubicBezTo>
                    <a:cubicBezTo>
                      <a:pt x="49" y="745"/>
                      <a:pt x="49" y="745"/>
                      <a:pt x="49" y="745"/>
                    </a:cubicBezTo>
                    <a:cubicBezTo>
                      <a:pt x="57" y="749"/>
                      <a:pt x="57" y="749"/>
                      <a:pt x="57" y="749"/>
                    </a:cubicBezTo>
                    <a:cubicBezTo>
                      <a:pt x="56" y="777"/>
                      <a:pt x="56" y="777"/>
                      <a:pt x="56" y="777"/>
                    </a:cubicBezTo>
                    <a:cubicBezTo>
                      <a:pt x="75" y="791"/>
                      <a:pt x="75" y="791"/>
                      <a:pt x="75" y="791"/>
                    </a:cubicBezTo>
                    <a:cubicBezTo>
                      <a:pt x="75" y="791"/>
                      <a:pt x="79" y="815"/>
                      <a:pt x="81" y="819"/>
                    </a:cubicBezTo>
                    <a:cubicBezTo>
                      <a:pt x="82" y="823"/>
                      <a:pt x="92" y="835"/>
                      <a:pt x="92" y="835"/>
                    </a:cubicBezTo>
                    <a:cubicBezTo>
                      <a:pt x="110" y="881"/>
                      <a:pt x="110" y="881"/>
                      <a:pt x="110" y="881"/>
                    </a:cubicBezTo>
                    <a:cubicBezTo>
                      <a:pt x="137" y="924"/>
                      <a:pt x="137" y="924"/>
                      <a:pt x="137" y="924"/>
                    </a:cubicBezTo>
                    <a:cubicBezTo>
                      <a:pt x="175" y="947"/>
                      <a:pt x="175" y="947"/>
                      <a:pt x="175" y="947"/>
                    </a:cubicBezTo>
                    <a:cubicBezTo>
                      <a:pt x="214" y="958"/>
                      <a:pt x="214" y="958"/>
                      <a:pt x="214" y="958"/>
                    </a:cubicBezTo>
                    <a:cubicBezTo>
                      <a:pt x="777" y="959"/>
                      <a:pt x="777" y="959"/>
                      <a:pt x="777" y="959"/>
                    </a:cubicBez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4" name="Freeform 431">
                <a:extLst>
                  <a:ext uri="{FF2B5EF4-FFF2-40B4-BE49-F238E27FC236}">
                    <a16:creationId xmlns="" xmlns:a16="http://schemas.microsoft.com/office/drawing/2014/main" id="{0CE942F0-EF16-46F0-BE68-D9DFE2095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631"/>
                <a:ext cx="907" cy="690"/>
              </a:xfrm>
              <a:custGeom>
                <a:avLst/>
                <a:gdLst>
                  <a:gd name="T0" fmla="*/ 0 w 907"/>
                  <a:gd name="T1" fmla="*/ 0 h 690"/>
                  <a:gd name="T2" fmla="*/ 82 w 907"/>
                  <a:gd name="T3" fmla="*/ 33 h 690"/>
                  <a:gd name="T4" fmla="*/ 120 w 907"/>
                  <a:gd name="T5" fmla="*/ 132 h 690"/>
                  <a:gd name="T6" fmla="*/ 182 w 907"/>
                  <a:gd name="T7" fmla="*/ 215 h 690"/>
                  <a:gd name="T8" fmla="*/ 186 w 907"/>
                  <a:gd name="T9" fmla="*/ 367 h 690"/>
                  <a:gd name="T10" fmla="*/ 242 w 907"/>
                  <a:gd name="T11" fmla="*/ 510 h 690"/>
                  <a:gd name="T12" fmla="*/ 218 w 907"/>
                  <a:gd name="T13" fmla="*/ 558 h 690"/>
                  <a:gd name="T14" fmla="*/ 367 w 907"/>
                  <a:gd name="T15" fmla="*/ 690 h 690"/>
                  <a:gd name="T16" fmla="*/ 373 w 907"/>
                  <a:gd name="T17" fmla="*/ 591 h 690"/>
                  <a:gd name="T18" fmla="*/ 453 w 907"/>
                  <a:gd name="T19" fmla="*/ 508 h 690"/>
                  <a:gd name="T20" fmla="*/ 505 w 907"/>
                  <a:gd name="T21" fmla="*/ 582 h 690"/>
                  <a:gd name="T22" fmla="*/ 611 w 907"/>
                  <a:gd name="T23" fmla="*/ 568 h 690"/>
                  <a:gd name="T24" fmla="*/ 598 w 907"/>
                  <a:gd name="T25" fmla="*/ 487 h 690"/>
                  <a:gd name="T26" fmla="*/ 669 w 907"/>
                  <a:gd name="T27" fmla="*/ 455 h 690"/>
                  <a:gd name="T28" fmla="*/ 703 w 907"/>
                  <a:gd name="T29" fmla="*/ 356 h 690"/>
                  <a:gd name="T30" fmla="*/ 907 w 907"/>
                  <a:gd name="T31" fmla="*/ 353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7" h="690">
                    <a:moveTo>
                      <a:pt x="0" y="0"/>
                    </a:moveTo>
                    <a:lnTo>
                      <a:pt x="82" y="33"/>
                    </a:lnTo>
                    <a:lnTo>
                      <a:pt x="120" y="132"/>
                    </a:lnTo>
                    <a:lnTo>
                      <a:pt x="182" y="215"/>
                    </a:lnTo>
                    <a:lnTo>
                      <a:pt x="186" y="367"/>
                    </a:lnTo>
                    <a:lnTo>
                      <a:pt x="242" y="510"/>
                    </a:lnTo>
                    <a:lnTo>
                      <a:pt x="218" y="558"/>
                    </a:lnTo>
                    <a:lnTo>
                      <a:pt x="367" y="690"/>
                    </a:lnTo>
                    <a:lnTo>
                      <a:pt x="373" y="591"/>
                    </a:lnTo>
                    <a:lnTo>
                      <a:pt x="453" y="508"/>
                    </a:lnTo>
                    <a:lnTo>
                      <a:pt x="505" y="582"/>
                    </a:lnTo>
                    <a:lnTo>
                      <a:pt x="611" y="568"/>
                    </a:lnTo>
                    <a:lnTo>
                      <a:pt x="598" y="487"/>
                    </a:lnTo>
                    <a:lnTo>
                      <a:pt x="669" y="455"/>
                    </a:lnTo>
                    <a:lnTo>
                      <a:pt x="703" y="356"/>
                    </a:lnTo>
                    <a:lnTo>
                      <a:pt x="907" y="353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5" name="Freeform 432">
                <a:extLst>
                  <a:ext uri="{FF2B5EF4-FFF2-40B4-BE49-F238E27FC236}">
                    <a16:creationId xmlns="" xmlns:a16="http://schemas.microsoft.com/office/drawing/2014/main" id="{05D770F4-E59A-4C3C-8BFE-A80E0E739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" y="2552"/>
                <a:ext cx="1469" cy="505"/>
              </a:xfrm>
              <a:custGeom>
                <a:avLst/>
                <a:gdLst>
                  <a:gd name="T0" fmla="*/ 0 w 1469"/>
                  <a:gd name="T1" fmla="*/ 0 h 505"/>
                  <a:gd name="T2" fmla="*/ 167 w 1469"/>
                  <a:gd name="T3" fmla="*/ 51 h 505"/>
                  <a:gd name="T4" fmla="*/ 303 w 1469"/>
                  <a:gd name="T5" fmla="*/ 90 h 505"/>
                  <a:gd name="T6" fmla="*/ 545 w 1469"/>
                  <a:gd name="T7" fmla="*/ 115 h 505"/>
                  <a:gd name="T8" fmla="*/ 701 w 1469"/>
                  <a:gd name="T9" fmla="*/ 155 h 505"/>
                  <a:gd name="T10" fmla="*/ 1064 w 1469"/>
                  <a:gd name="T11" fmla="*/ 346 h 505"/>
                  <a:gd name="T12" fmla="*/ 1469 w 1469"/>
                  <a:gd name="T13" fmla="*/ 505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9" h="505">
                    <a:moveTo>
                      <a:pt x="0" y="0"/>
                    </a:moveTo>
                    <a:lnTo>
                      <a:pt x="167" y="51"/>
                    </a:lnTo>
                    <a:lnTo>
                      <a:pt x="303" y="90"/>
                    </a:lnTo>
                    <a:lnTo>
                      <a:pt x="545" y="115"/>
                    </a:lnTo>
                    <a:lnTo>
                      <a:pt x="701" y="155"/>
                    </a:lnTo>
                    <a:lnTo>
                      <a:pt x="1064" y="346"/>
                    </a:lnTo>
                    <a:lnTo>
                      <a:pt x="1469" y="505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6" name="Freeform 433">
                <a:extLst>
                  <a:ext uri="{FF2B5EF4-FFF2-40B4-BE49-F238E27FC236}">
                    <a16:creationId xmlns="" xmlns:a16="http://schemas.microsoft.com/office/drawing/2014/main" id="{C5E75C42-6304-49BF-97AB-15FFC2CBA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2640"/>
                <a:ext cx="1070" cy="1166"/>
              </a:xfrm>
              <a:custGeom>
                <a:avLst/>
                <a:gdLst>
                  <a:gd name="T0" fmla="*/ 0 w 1070"/>
                  <a:gd name="T1" fmla="*/ 445 h 1166"/>
                  <a:gd name="T2" fmla="*/ 51 w 1070"/>
                  <a:gd name="T3" fmla="*/ 373 h 1166"/>
                  <a:gd name="T4" fmla="*/ 87 w 1070"/>
                  <a:gd name="T5" fmla="*/ 373 h 1166"/>
                  <a:gd name="T6" fmla="*/ 122 w 1070"/>
                  <a:gd name="T7" fmla="*/ 339 h 1166"/>
                  <a:gd name="T8" fmla="*/ 115 w 1070"/>
                  <a:gd name="T9" fmla="*/ 249 h 1166"/>
                  <a:gd name="T10" fmla="*/ 182 w 1070"/>
                  <a:gd name="T11" fmla="*/ 207 h 1166"/>
                  <a:gd name="T12" fmla="*/ 242 w 1070"/>
                  <a:gd name="T13" fmla="*/ 198 h 1166"/>
                  <a:gd name="T14" fmla="*/ 262 w 1070"/>
                  <a:gd name="T15" fmla="*/ 161 h 1166"/>
                  <a:gd name="T16" fmla="*/ 262 w 1070"/>
                  <a:gd name="T17" fmla="*/ 101 h 1166"/>
                  <a:gd name="T18" fmla="*/ 309 w 1070"/>
                  <a:gd name="T19" fmla="*/ 41 h 1166"/>
                  <a:gd name="T20" fmla="*/ 371 w 1070"/>
                  <a:gd name="T21" fmla="*/ 0 h 1166"/>
                  <a:gd name="T22" fmla="*/ 474 w 1070"/>
                  <a:gd name="T23" fmla="*/ 0 h 1166"/>
                  <a:gd name="T24" fmla="*/ 525 w 1070"/>
                  <a:gd name="T25" fmla="*/ 90 h 1166"/>
                  <a:gd name="T26" fmla="*/ 620 w 1070"/>
                  <a:gd name="T27" fmla="*/ 143 h 1166"/>
                  <a:gd name="T28" fmla="*/ 705 w 1070"/>
                  <a:gd name="T29" fmla="*/ 143 h 1166"/>
                  <a:gd name="T30" fmla="*/ 761 w 1070"/>
                  <a:gd name="T31" fmla="*/ 193 h 1166"/>
                  <a:gd name="T32" fmla="*/ 736 w 1070"/>
                  <a:gd name="T33" fmla="*/ 256 h 1166"/>
                  <a:gd name="T34" fmla="*/ 770 w 1070"/>
                  <a:gd name="T35" fmla="*/ 329 h 1166"/>
                  <a:gd name="T36" fmla="*/ 736 w 1070"/>
                  <a:gd name="T37" fmla="*/ 456 h 1166"/>
                  <a:gd name="T38" fmla="*/ 745 w 1070"/>
                  <a:gd name="T39" fmla="*/ 553 h 1166"/>
                  <a:gd name="T40" fmla="*/ 803 w 1070"/>
                  <a:gd name="T41" fmla="*/ 572 h 1166"/>
                  <a:gd name="T42" fmla="*/ 832 w 1070"/>
                  <a:gd name="T43" fmla="*/ 622 h 1166"/>
                  <a:gd name="T44" fmla="*/ 930 w 1070"/>
                  <a:gd name="T45" fmla="*/ 606 h 1166"/>
                  <a:gd name="T46" fmla="*/ 1025 w 1070"/>
                  <a:gd name="T47" fmla="*/ 627 h 1166"/>
                  <a:gd name="T48" fmla="*/ 1045 w 1070"/>
                  <a:gd name="T49" fmla="*/ 705 h 1166"/>
                  <a:gd name="T50" fmla="*/ 1010 w 1070"/>
                  <a:gd name="T51" fmla="*/ 763 h 1166"/>
                  <a:gd name="T52" fmla="*/ 1070 w 1070"/>
                  <a:gd name="T53" fmla="*/ 892 h 1166"/>
                  <a:gd name="T54" fmla="*/ 1032 w 1070"/>
                  <a:gd name="T55" fmla="*/ 924 h 1166"/>
                  <a:gd name="T56" fmla="*/ 1045 w 1070"/>
                  <a:gd name="T57" fmla="*/ 982 h 1166"/>
                  <a:gd name="T58" fmla="*/ 976 w 1070"/>
                  <a:gd name="T59" fmla="*/ 1005 h 1166"/>
                  <a:gd name="T60" fmla="*/ 990 w 1070"/>
                  <a:gd name="T61" fmla="*/ 1090 h 1166"/>
                  <a:gd name="T62" fmla="*/ 936 w 1070"/>
                  <a:gd name="T63" fmla="*/ 1166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70" h="1166">
                    <a:moveTo>
                      <a:pt x="0" y="445"/>
                    </a:moveTo>
                    <a:lnTo>
                      <a:pt x="51" y="373"/>
                    </a:lnTo>
                    <a:lnTo>
                      <a:pt x="87" y="373"/>
                    </a:lnTo>
                    <a:lnTo>
                      <a:pt x="122" y="339"/>
                    </a:lnTo>
                    <a:lnTo>
                      <a:pt x="115" y="249"/>
                    </a:lnTo>
                    <a:lnTo>
                      <a:pt x="182" y="207"/>
                    </a:lnTo>
                    <a:lnTo>
                      <a:pt x="242" y="198"/>
                    </a:lnTo>
                    <a:lnTo>
                      <a:pt x="262" y="161"/>
                    </a:lnTo>
                    <a:lnTo>
                      <a:pt x="262" y="101"/>
                    </a:lnTo>
                    <a:lnTo>
                      <a:pt x="309" y="41"/>
                    </a:lnTo>
                    <a:lnTo>
                      <a:pt x="371" y="0"/>
                    </a:lnTo>
                    <a:lnTo>
                      <a:pt x="474" y="0"/>
                    </a:lnTo>
                    <a:lnTo>
                      <a:pt x="525" y="90"/>
                    </a:lnTo>
                    <a:lnTo>
                      <a:pt x="620" y="143"/>
                    </a:lnTo>
                    <a:lnTo>
                      <a:pt x="705" y="143"/>
                    </a:lnTo>
                    <a:lnTo>
                      <a:pt x="761" y="193"/>
                    </a:lnTo>
                    <a:lnTo>
                      <a:pt x="736" y="256"/>
                    </a:lnTo>
                    <a:lnTo>
                      <a:pt x="770" y="329"/>
                    </a:lnTo>
                    <a:lnTo>
                      <a:pt x="736" y="456"/>
                    </a:lnTo>
                    <a:lnTo>
                      <a:pt x="745" y="553"/>
                    </a:lnTo>
                    <a:lnTo>
                      <a:pt x="803" y="572"/>
                    </a:lnTo>
                    <a:lnTo>
                      <a:pt x="832" y="622"/>
                    </a:lnTo>
                    <a:lnTo>
                      <a:pt x="930" y="606"/>
                    </a:lnTo>
                    <a:lnTo>
                      <a:pt x="1025" y="627"/>
                    </a:lnTo>
                    <a:lnTo>
                      <a:pt x="1045" y="705"/>
                    </a:lnTo>
                    <a:lnTo>
                      <a:pt x="1010" y="763"/>
                    </a:lnTo>
                    <a:lnTo>
                      <a:pt x="1070" y="892"/>
                    </a:lnTo>
                    <a:lnTo>
                      <a:pt x="1032" y="924"/>
                    </a:lnTo>
                    <a:lnTo>
                      <a:pt x="1045" y="982"/>
                    </a:lnTo>
                    <a:lnTo>
                      <a:pt x="976" y="1005"/>
                    </a:lnTo>
                    <a:lnTo>
                      <a:pt x="990" y="1090"/>
                    </a:lnTo>
                    <a:lnTo>
                      <a:pt x="936" y="1166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7" name="Freeform 434">
                <a:extLst>
                  <a:ext uri="{FF2B5EF4-FFF2-40B4-BE49-F238E27FC236}">
                    <a16:creationId xmlns="" xmlns:a16="http://schemas.microsoft.com/office/drawing/2014/main" id="{98B748CB-8514-45B6-91FC-7F82A053E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2610"/>
                <a:ext cx="607" cy="223"/>
              </a:xfrm>
              <a:custGeom>
                <a:avLst/>
                <a:gdLst>
                  <a:gd name="T0" fmla="*/ 603 w 607"/>
                  <a:gd name="T1" fmla="*/ 0 h 223"/>
                  <a:gd name="T2" fmla="*/ 591 w 607"/>
                  <a:gd name="T3" fmla="*/ 37 h 223"/>
                  <a:gd name="T4" fmla="*/ 607 w 607"/>
                  <a:gd name="T5" fmla="*/ 106 h 223"/>
                  <a:gd name="T6" fmla="*/ 578 w 607"/>
                  <a:gd name="T7" fmla="*/ 152 h 223"/>
                  <a:gd name="T8" fmla="*/ 562 w 607"/>
                  <a:gd name="T9" fmla="*/ 203 h 223"/>
                  <a:gd name="T10" fmla="*/ 0 w 607"/>
                  <a:gd name="T11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7" h="223">
                    <a:moveTo>
                      <a:pt x="603" y="0"/>
                    </a:moveTo>
                    <a:lnTo>
                      <a:pt x="591" y="37"/>
                    </a:lnTo>
                    <a:lnTo>
                      <a:pt x="607" y="106"/>
                    </a:lnTo>
                    <a:lnTo>
                      <a:pt x="578" y="152"/>
                    </a:lnTo>
                    <a:lnTo>
                      <a:pt x="562" y="203"/>
                    </a:lnTo>
                    <a:lnTo>
                      <a:pt x="0" y="223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8" name="Freeform 435">
                <a:extLst>
                  <a:ext uri="{FF2B5EF4-FFF2-40B4-BE49-F238E27FC236}">
                    <a16:creationId xmlns="" xmlns:a16="http://schemas.microsoft.com/office/drawing/2014/main" id="{139B8EDF-5E6F-49E3-8B00-58C2635E2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2" y="1614"/>
                <a:ext cx="1297" cy="1496"/>
              </a:xfrm>
              <a:custGeom>
                <a:avLst/>
                <a:gdLst>
                  <a:gd name="T0" fmla="*/ 0 w 1297"/>
                  <a:gd name="T1" fmla="*/ 562 h 1496"/>
                  <a:gd name="T2" fmla="*/ 58 w 1297"/>
                  <a:gd name="T3" fmla="*/ 532 h 1496"/>
                  <a:gd name="T4" fmla="*/ 131 w 1297"/>
                  <a:gd name="T5" fmla="*/ 546 h 1496"/>
                  <a:gd name="T6" fmla="*/ 182 w 1297"/>
                  <a:gd name="T7" fmla="*/ 673 h 1496"/>
                  <a:gd name="T8" fmla="*/ 194 w 1297"/>
                  <a:gd name="T9" fmla="*/ 816 h 1496"/>
                  <a:gd name="T10" fmla="*/ 185 w 1297"/>
                  <a:gd name="T11" fmla="*/ 904 h 1496"/>
                  <a:gd name="T12" fmla="*/ 207 w 1297"/>
                  <a:gd name="T13" fmla="*/ 947 h 1496"/>
                  <a:gd name="T14" fmla="*/ 254 w 1297"/>
                  <a:gd name="T15" fmla="*/ 973 h 1496"/>
                  <a:gd name="T16" fmla="*/ 289 w 1297"/>
                  <a:gd name="T17" fmla="*/ 998 h 1496"/>
                  <a:gd name="T18" fmla="*/ 318 w 1297"/>
                  <a:gd name="T19" fmla="*/ 1053 h 1496"/>
                  <a:gd name="T20" fmla="*/ 367 w 1297"/>
                  <a:gd name="T21" fmla="*/ 998 h 1496"/>
                  <a:gd name="T22" fmla="*/ 405 w 1297"/>
                  <a:gd name="T23" fmla="*/ 1016 h 1496"/>
                  <a:gd name="T24" fmla="*/ 374 w 1297"/>
                  <a:gd name="T25" fmla="*/ 1079 h 1496"/>
                  <a:gd name="T26" fmla="*/ 425 w 1297"/>
                  <a:gd name="T27" fmla="*/ 1104 h 1496"/>
                  <a:gd name="T28" fmla="*/ 420 w 1297"/>
                  <a:gd name="T29" fmla="*/ 1139 h 1496"/>
                  <a:gd name="T30" fmla="*/ 343 w 1297"/>
                  <a:gd name="T31" fmla="*/ 1116 h 1496"/>
                  <a:gd name="T32" fmla="*/ 323 w 1297"/>
                  <a:gd name="T33" fmla="*/ 1134 h 1496"/>
                  <a:gd name="T34" fmla="*/ 334 w 1297"/>
                  <a:gd name="T35" fmla="*/ 1212 h 1496"/>
                  <a:gd name="T36" fmla="*/ 294 w 1297"/>
                  <a:gd name="T37" fmla="*/ 1212 h 1496"/>
                  <a:gd name="T38" fmla="*/ 294 w 1297"/>
                  <a:gd name="T39" fmla="*/ 1245 h 1496"/>
                  <a:gd name="T40" fmla="*/ 338 w 1297"/>
                  <a:gd name="T41" fmla="*/ 1259 h 1496"/>
                  <a:gd name="T42" fmla="*/ 351 w 1297"/>
                  <a:gd name="T43" fmla="*/ 1314 h 1496"/>
                  <a:gd name="T44" fmla="*/ 403 w 1297"/>
                  <a:gd name="T45" fmla="*/ 1349 h 1496"/>
                  <a:gd name="T46" fmla="*/ 385 w 1297"/>
                  <a:gd name="T47" fmla="*/ 1374 h 1496"/>
                  <a:gd name="T48" fmla="*/ 438 w 1297"/>
                  <a:gd name="T49" fmla="*/ 1411 h 1496"/>
                  <a:gd name="T50" fmla="*/ 458 w 1297"/>
                  <a:gd name="T51" fmla="*/ 1466 h 1496"/>
                  <a:gd name="T52" fmla="*/ 543 w 1297"/>
                  <a:gd name="T53" fmla="*/ 1496 h 1496"/>
                  <a:gd name="T54" fmla="*/ 567 w 1297"/>
                  <a:gd name="T55" fmla="*/ 1406 h 1496"/>
                  <a:gd name="T56" fmla="*/ 512 w 1297"/>
                  <a:gd name="T57" fmla="*/ 1335 h 1496"/>
                  <a:gd name="T58" fmla="*/ 525 w 1297"/>
                  <a:gd name="T59" fmla="*/ 1272 h 1496"/>
                  <a:gd name="T60" fmla="*/ 574 w 1297"/>
                  <a:gd name="T61" fmla="*/ 1219 h 1496"/>
                  <a:gd name="T62" fmla="*/ 569 w 1297"/>
                  <a:gd name="T63" fmla="*/ 1120 h 1496"/>
                  <a:gd name="T64" fmla="*/ 581 w 1297"/>
                  <a:gd name="T65" fmla="*/ 1070 h 1496"/>
                  <a:gd name="T66" fmla="*/ 672 w 1297"/>
                  <a:gd name="T67" fmla="*/ 1010 h 1496"/>
                  <a:gd name="T68" fmla="*/ 823 w 1297"/>
                  <a:gd name="T69" fmla="*/ 915 h 1496"/>
                  <a:gd name="T70" fmla="*/ 872 w 1297"/>
                  <a:gd name="T71" fmla="*/ 837 h 1496"/>
                  <a:gd name="T72" fmla="*/ 919 w 1297"/>
                  <a:gd name="T73" fmla="*/ 821 h 1496"/>
                  <a:gd name="T74" fmla="*/ 1010 w 1297"/>
                  <a:gd name="T75" fmla="*/ 862 h 1496"/>
                  <a:gd name="T76" fmla="*/ 1037 w 1297"/>
                  <a:gd name="T77" fmla="*/ 857 h 1496"/>
                  <a:gd name="T78" fmla="*/ 1061 w 1297"/>
                  <a:gd name="T79" fmla="*/ 811 h 1496"/>
                  <a:gd name="T80" fmla="*/ 1090 w 1297"/>
                  <a:gd name="T81" fmla="*/ 731 h 1496"/>
                  <a:gd name="T82" fmla="*/ 1050 w 1297"/>
                  <a:gd name="T83" fmla="*/ 659 h 1496"/>
                  <a:gd name="T84" fmla="*/ 1043 w 1297"/>
                  <a:gd name="T85" fmla="*/ 613 h 1496"/>
                  <a:gd name="T86" fmla="*/ 1130 w 1297"/>
                  <a:gd name="T87" fmla="*/ 516 h 1496"/>
                  <a:gd name="T88" fmla="*/ 1123 w 1297"/>
                  <a:gd name="T89" fmla="*/ 468 h 1496"/>
                  <a:gd name="T90" fmla="*/ 1077 w 1297"/>
                  <a:gd name="T91" fmla="*/ 419 h 1496"/>
                  <a:gd name="T92" fmla="*/ 1061 w 1297"/>
                  <a:gd name="T93" fmla="*/ 376 h 1496"/>
                  <a:gd name="T94" fmla="*/ 1106 w 1297"/>
                  <a:gd name="T95" fmla="*/ 286 h 1496"/>
                  <a:gd name="T96" fmla="*/ 1170 w 1297"/>
                  <a:gd name="T97" fmla="*/ 193 h 1496"/>
                  <a:gd name="T98" fmla="*/ 1286 w 1297"/>
                  <a:gd name="T99" fmla="*/ 106 h 1496"/>
                  <a:gd name="T100" fmla="*/ 1297 w 1297"/>
                  <a:gd name="T101" fmla="*/ 39 h 1496"/>
                  <a:gd name="T102" fmla="*/ 1290 w 1297"/>
                  <a:gd name="T103" fmla="*/ 0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97" h="1496">
                    <a:moveTo>
                      <a:pt x="0" y="562"/>
                    </a:moveTo>
                    <a:lnTo>
                      <a:pt x="58" y="532"/>
                    </a:lnTo>
                    <a:lnTo>
                      <a:pt x="131" y="546"/>
                    </a:lnTo>
                    <a:lnTo>
                      <a:pt x="182" y="673"/>
                    </a:lnTo>
                    <a:lnTo>
                      <a:pt x="194" y="816"/>
                    </a:lnTo>
                    <a:lnTo>
                      <a:pt x="185" y="904"/>
                    </a:lnTo>
                    <a:lnTo>
                      <a:pt x="207" y="947"/>
                    </a:lnTo>
                    <a:lnTo>
                      <a:pt x="254" y="973"/>
                    </a:lnTo>
                    <a:lnTo>
                      <a:pt x="289" y="998"/>
                    </a:lnTo>
                    <a:lnTo>
                      <a:pt x="318" y="1053"/>
                    </a:lnTo>
                    <a:lnTo>
                      <a:pt x="367" y="998"/>
                    </a:lnTo>
                    <a:lnTo>
                      <a:pt x="405" y="1016"/>
                    </a:lnTo>
                    <a:lnTo>
                      <a:pt x="374" y="1079"/>
                    </a:lnTo>
                    <a:lnTo>
                      <a:pt x="425" y="1104"/>
                    </a:lnTo>
                    <a:lnTo>
                      <a:pt x="420" y="1139"/>
                    </a:lnTo>
                    <a:lnTo>
                      <a:pt x="343" y="1116"/>
                    </a:lnTo>
                    <a:lnTo>
                      <a:pt x="323" y="1134"/>
                    </a:lnTo>
                    <a:lnTo>
                      <a:pt x="334" y="1212"/>
                    </a:lnTo>
                    <a:lnTo>
                      <a:pt x="294" y="1212"/>
                    </a:lnTo>
                    <a:lnTo>
                      <a:pt x="294" y="1245"/>
                    </a:lnTo>
                    <a:lnTo>
                      <a:pt x="338" y="1259"/>
                    </a:lnTo>
                    <a:lnTo>
                      <a:pt x="351" y="1314"/>
                    </a:lnTo>
                    <a:lnTo>
                      <a:pt x="403" y="1349"/>
                    </a:lnTo>
                    <a:lnTo>
                      <a:pt x="385" y="1374"/>
                    </a:lnTo>
                    <a:lnTo>
                      <a:pt x="438" y="1411"/>
                    </a:lnTo>
                    <a:lnTo>
                      <a:pt x="458" y="1466"/>
                    </a:lnTo>
                    <a:lnTo>
                      <a:pt x="543" y="1496"/>
                    </a:lnTo>
                    <a:lnTo>
                      <a:pt x="567" y="1406"/>
                    </a:lnTo>
                    <a:lnTo>
                      <a:pt x="512" y="1335"/>
                    </a:lnTo>
                    <a:lnTo>
                      <a:pt x="525" y="1272"/>
                    </a:lnTo>
                    <a:lnTo>
                      <a:pt x="574" y="1219"/>
                    </a:lnTo>
                    <a:lnTo>
                      <a:pt x="569" y="1120"/>
                    </a:lnTo>
                    <a:lnTo>
                      <a:pt x="581" y="1070"/>
                    </a:lnTo>
                    <a:lnTo>
                      <a:pt x="672" y="1010"/>
                    </a:lnTo>
                    <a:lnTo>
                      <a:pt x="823" y="915"/>
                    </a:lnTo>
                    <a:lnTo>
                      <a:pt x="872" y="837"/>
                    </a:lnTo>
                    <a:lnTo>
                      <a:pt x="919" y="821"/>
                    </a:lnTo>
                    <a:lnTo>
                      <a:pt x="1010" y="862"/>
                    </a:lnTo>
                    <a:lnTo>
                      <a:pt x="1037" y="857"/>
                    </a:lnTo>
                    <a:lnTo>
                      <a:pt x="1061" y="811"/>
                    </a:lnTo>
                    <a:lnTo>
                      <a:pt x="1090" y="731"/>
                    </a:lnTo>
                    <a:lnTo>
                      <a:pt x="1050" y="659"/>
                    </a:lnTo>
                    <a:lnTo>
                      <a:pt x="1043" y="613"/>
                    </a:lnTo>
                    <a:lnTo>
                      <a:pt x="1130" y="516"/>
                    </a:lnTo>
                    <a:lnTo>
                      <a:pt x="1123" y="468"/>
                    </a:lnTo>
                    <a:lnTo>
                      <a:pt x="1077" y="419"/>
                    </a:lnTo>
                    <a:lnTo>
                      <a:pt x="1061" y="376"/>
                    </a:lnTo>
                    <a:lnTo>
                      <a:pt x="1106" y="286"/>
                    </a:lnTo>
                    <a:lnTo>
                      <a:pt x="1170" y="193"/>
                    </a:lnTo>
                    <a:lnTo>
                      <a:pt x="1286" y="106"/>
                    </a:lnTo>
                    <a:lnTo>
                      <a:pt x="1297" y="39"/>
                    </a:lnTo>
                    <a:lnTo>
                      <a:pt x="1290" y="0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19" name="Freeform 436">
                <a:extLst>
                  <a:ext uri="{FF2B5EF4-FFF2-40B4-BE49-F238E27FC236}">
                    <a16:creationId xmlns="" xmlns:a16="http://schemas.microsoft.com/office/drawing/2014/main" id="{BAA42691-E776-4635-A5CA-2D1BD89B9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7" y="2441"/>
                <a:ext cx="1139" cy="256"/>
              </a:xfrm>
              <a:custGeom>
                <a:avLst/>
                <a:gdLst>
                  <a:gd name="T0" fmla="*/ 0 w 1139"/>
                  <a:gd name="T1" fmla="*/ 70 h 256"/>
                  <a:gd name="T2" fmla="*/ 49 w 1139"/>
                  <a:gd name="T3" fmla="*/ 74 h 256"/>
                  <a:gd name="T4" fmla="*/ 125 w 1139"/>
                  <a:gd name="T5" fmla="*/ 70 h 256"/>
                  <a:gd name="T6" fmla="*/ 156 w 1139"/>
                  <a:gd name="T7" fmla="*/ 44 h 256"/>
                  <a:gd name="T8" fmla="*/ 191 w 1139"/>
                  <a:gd name="T9" fmla="*/ 63 h 256"/>
                  <a:gd name="T10" fmla="*/ 236 w 1139"/>
                  <a:gd name="T11" fmla="*/ 67 h 256"/>
                  <a:gd name="T12" fmla="*/ 316 w 1139"/>
                  <a:gd name="T13" fmla="*/ 166 h 256"/>
                  <a:gd name="T14" fmla="*/ 371 w 1139"/>
                  <a:gd name="T15" fmla="*/ 104 h 256"/>
                  <a:gd name="T16" fmla="*/ 416 w 1139"/>
                  <a:gd name="T17" fmla="*/ 109 h 256"/>
                  <a:gd name="T18" fmla="*/ 494 w 1139"/>
                  <a:gd name="T19" fmla="*/ 169 h 256"/>
                  <a:gd name="T20" fmla="*/ 558 w 1139"/>
                  <a:gd name="T21" fmla="*/ 100 h 256"/>
                  <a:gd name="T22" fmla="*/ 605 w 1139"/>
                  <a:gd name="T23" fmla="*/ 93 h 256"/>
                  <a:gd name="T24" fmla="*/ 632 w 1139"/>
                  <a:gd name="T25" fmla="*/ 51 h 256"/>
                  <a:gd name="T26" fmla="*/ 734 w 1139"/>
                  <a:gd name="T27" fmla="*/ 58 h 256"/>
                  <a:gd name="T28" fmla="*/ 734 w 1139"/>
                  <a:gd name="T29" fmla="*/ 88 h 256"/>
                  <a:gd name="T30" fmla="*/ 685 w 1139"/>
                  <a:gd name="T31" fmla="*/ 95 h 256"/>
                  <a:gd name="T32" fmla="*/ 703 w 1139"/>
                  <a:gd name="T33" fmla="*/ 141 h 256"/>
                  <a:gd name="T34" fmla="*/ 654 w 1139"/>
                  <a:gd name="T35" fmla="*/ 169 h 256"/>
                  <a:gd name="T36" fmla="*/ 678 w 1139"/>
                  <a:gd name="T37" fmla="*/ 217 h 256"/>
                  <a:gd name="T38" fmla="*/ 725 w 1139"/>
                  <a:gd name="T39" fmla="*/ 208 h 256"/>
                  <a:gd name="T40" fmla="*/ 756 w 1139"/>
                  <a:gd name="T41" fmla="*/ 256 h 256"/>
                  <a:gd name="T42" fmla="*/ 801 w 1139"/>
                  <a:gd name="T43" fmla="*/ 243 h 256"/>
                  <a:gd name="T44" fmla="*/ 805 w 1139"/>
                  <a:gd name="T45" fmla="*/ 189 h 256"/>
                  <a:gd name="T46" fmla="*/ 923 w 1139"/>
                  <a:gd name="T47" fmla="*/ 134 h 256"/>
                  <a:gd name="T48" fmla="*/ 941 w 1139"/>
                  <a:gd name="T49" fmla="*/ 160 h 256"/>
                  <a:gd name="T50" fmla="*/ 974 w 1139"/>
                  <a:gd name="T51" fmla="*/ 143 h 256"/>
                  <a:gd name="T52" fmla="*/ 963 w 1139"/>
                  <a:gd name="T53" fmla="*/ 118 h 256"/>
                  <a:gd name="T54" fmla="*/ 997 w 1139"/>
                  <a:gd name="T55" fmla="*/ 93 h 256"/>
                  <a:gd name="T56" fmla="*/ 1048 w 1139"/>
                  <a:gd name="T57" fmla="*/ 104 h 256"/>
                  <a:gd name="T58" fmla="*/ 1077 w 1139"/>
                  <a:gd name="T59" fmla="*/ 26 h 256"/>
                  <a:gd name="T60" fmla="*/ 1139 w 1139"/>
                  <a:gd name="T6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9" h="256">
                    <a:moveTo>
                      <a:pt x="0" y="70"/>
                    </a:moveTo>
                    <a:lnTo>
                      <a:pt x="49" y="74"/>
                    </a:lnTo>
                    <a:lnTo>
                      <a:pt x="125" y="70"/>
                    </a:lnTo>
                    <a:lnTo>
                      <a:pt x="156" y="44"/>
                    </a:lnTo>
                    <a:lnTo>
                      <a:pt x="191" y="63"/>
                    </a:lnTo>
                    <a:lnTo>
                      <a:pt x="236" y="67"/>
                    </a:lnTo>
                    <a:lnTo>
                      <a:pt x="316" y="166"/>
                    </a:lnTo>
                    <a:lnTo>
                      <a:pt x="371" y="104"/>
                    </a:lnTo>
                    <a:lnTo>
                      <a:pt x="416" y="109"/>
                    </a:lnTo>
                    <a:lnTo>
                      <a:pt x="494" y="169"/>
                    </a:lnTo>
                    <a:lnTo>
                      <a:pt x="558" y="100"/>
                    </a:lnTo>
                    <a:lnTo>
                      <a:pt x="605" y="93"/>
                    </a:lnTo>
                    <a:lnTo>
                      <a:pt x="632" y="51"/>
                    </a:lnTo>
                    <a:lnTo>
                      <a:pt x="734" y="58"/>
                    </a:lnTo>
                    <a:lnTo>
                      <a:pt x="734" y="88"/>
                    </a:lnTo>
                    <a:lnTo>
                      <a:pt x="685" y="95"/>
                    </a:lnTo>
                    <a:lnTo>
                      <a:pt x="703" y="141"/>
                    </a:lnTo>
                    <a:lnTo>
                      <a:pt x="654" y="169"/>
                    </a:lnTo>
                    <a:lnTo>
                      <a:pt x="678" y="217"/>
                    </a:lnTo>
                    <a:lnTo>
                      <a:pt x="725" y="208"/>
                    </a:lnTo>
                    <a:lnTo>
                      <a:pt x="756" y="256"/>
                    </a:lnTo>
                    <a:lnTo>
                      <a:pt x="801" y="243"/>
                    </a:lnTo>
                    <a:lnTo>
                      <a:pt x="805" y="189"/>
                    </a:lnTo>
                    <a:lnTo>
                      <a:pt x="923" y="134"/>
                    </a:lnTo>
                    <a:lnTo>
                      <a:pt x="941" y="160"/>
                    </a:lnTo>
                    <a:lnTo>
                      <a:pt x="974" y="143"/>
                    </a:lnTo>
                    <a:lnTo>
                      <a:pt x="963" y="118"/>
                    </a:lnTo>
                    <a:lnTo>
                      <a:pt x="997" y="93"/>
                    </a:lnTo>
                    <a:lnTo>
                      <a:pt x="1048" y="104"/>
                    </a:lnTo>
                    <a:lnTo>
                      <a:pt x="1077" y="26"/>
                    </a:lnTo>
                    <a:lnTo>
                      <a:pt x="1139" y="0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20" name="Freeform 437">
                <a:extLst>
                  <a:ext uri="{FF2B5EF4-FFF2-40B4-BE49-F238E27FC236}">
                    <a16:creationId xmlns="" xmlns:a16="http://schemas.microsoft.com/office/drawing/2014/main" id="{A74B54FD-B03E-48F0-82C7-F50A87E02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6" y="1999"/>
                <a:ext cx="303" cy="551"/>
              </a:xfrm>
              <a:custGeom>
                <a:avLst/>
                <a:gdLst>
                  <a:gd name="T0" fmla="*/ 47 w 303"/>
                  <a:gd name="T1" fmla="*/ 551 h 551"/>
                  <a:gd name="T2" fmla="*/ 63 w 303"/>
                  <a:gd name="T3" fmla="*/ 525 h 551"/>
                  <a:gd name="T4" fmla="*/ 34 w 303"/>
                  <a:gd name="T5" fmla="*/ 489 h 551"/>
                  <a:gd name="T6" fmla="*/ 49 w 303"/>
                  <a:gd name="T7" fmla="*/ 447 h 551"/>
                  <a:gd name="T8" fmla="*/ 2 w 303"/>
                  <a:gd name="T9" fmla="*/ 445 h 551"/>
                  <a:gd name="T10" fmla="*/ 0 w 303"/>
                  <a:gd name="T11" fmla="*/ 422 h 551"/>
                  <a:gd name="T12" fmla="*/ 25 w 303"/>
                  <a:gd name="T13" fmla="*/ 389 h 551"/>
                  <a:gd name="T14" fmla="*/ 45 w 303"/>
                  <a:gd name="T15" fmla="*/ 410 h 551"/>
                  <a:gd name="T16" fmla="*/ 71 w 303"/>
                  <a:gd name="T17" fmla="*/ 394 h 551"/>
                  <a:gd name="T18" fmla="*/ 109 w 303"/>
                  <a:gd name="T19" fmla="*/ 401 h 551"/>
                  <a:gd name="T20" fmla="*/ 136 w 303"/>
                  <a:gd name="T21" fmla="*/ 387 h 551"/>
                  <a:gd name="T22" fmla="*/ 136 w 303"/>
                  <a:gd name="T23" fmla="*/ 329 h 551"/>
                  <a:gd name="T24" fmla="*/ 96 w 303"/>
                  <a:gd name="T25" fmla="*/ 304 h 551"/>
                  <a:gd name="T26" fmla="*/ 54 w 303"/>
                  <a:gd name="T27" fmla="*/ 332 h 551"/>
                  <a:gd name="T28" fmla="*/ 45 w 303"/>
                  <a:gd name="T29" fmla="*/ 288 h 551"/>
                  <a:gd name="T30" fmla="*/ 89 w 303"/>
                  <a:gd name="T31" fmla="*/ 221 h 551"/>
                  <a:gd name="T32" fmla="*/ 152 w 303"/>
                  <a:gd name="T33" fmla="*/ 191 h 551"/>
                  <a:gd name="T34" fmla="*/ 200 w 303"/>
                  <a:gd name="T35" fmla="*/ 87 h 551"/>
                  <a:gd name="T36" fmla="*/ 303 w 303"/>
                  <a:gd name="T37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3" h="551">
                    <a:moveTo>
                      <a:pt x="47" y="551"/>
                    </a:moveTo>
                    <a:lnTo>
                      <a:pt x="63" y="525"/>
                    </a:lnTo>
                    <a:lnTo>
                      <a:pt x="34" y="489"/>
                    </a:lnTo>
                    <a:lnTo>
                      <a:pt x="49" y="447"/>
                    </a:lnTo>
                    <a:lnTo>
                      <a:pt x="2" y="445"/>
                    </a:lnTo>
                    <a:lnTo>
                      <a:pt x="0" y="422"/>
                    </a:lnTo>
                    <a:lnTo>
                      <a:pt x="25" y="389"/>
                    </a:lnTo>
                    <a:lnTo>
                      <a:pt x="45" y="410"/>
                    </a:lnTo>
                    <a:lnTo>
                      <a:pt x="71" y="394"/>
                    </a:lnTo>
                    <a:lnTo>
                      <a:pt x="109" y="401"/>
                    </a:lnTo>
                    <a:lnTo>
                      <a:pt x="136" y="387"/>
                    </a:lnTo>
                    <a:lnTo>
                      <a:pt x="136" y="329"/>
                    </a:lnTo>
                    <a:lnTo>
                      <a:pt x="96" y="304"/>
                    </a:lnTo>
                    <a:lnTo>
                      <a:pt x="54" y="332"/>
                    </a:lnTo>
                    <a:lnTo>
                      <a:pt x="45" y="288"/>
                    </a:lnTo>
                    <a:lnTo>
                      <a:pt x="89" y="221"/>
                    </a:lnTo>
                    <a:lnTo>
                      <a:pt x="152" y="191"/>
                    </a:lnTo>
                    <a:lnTo>
                      <a:pt x="200" y="87"/>
                    </a:lnTo>
                    <a:lnTo>
                      <a:pt x="303" y="0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21" name="Freeform 438">
                <a:extLst>
                  <a:ext uri="{FF2B5EF4-FFF2-40B4-BE49-F238E27FC236}">
                    <a16:creationId xmlns="" xmlns:a16="http://schemas.microsoft.com/office/drawing/2014/main" id="{DD20295E-E912-413F-BB5D-FD3558329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2" y="2222"/>
                <a:ext cx="601" cy="194"/>
              </a:xfrm>
              <a:custGeom>
                <a:avLst/>
                <a:gdLst>
                  <a:gd name="T0" fmla="*/ 0 w 601"/>
                  <a:gd name="T1" fmla="*/ 106 h 194"/>
                  <a:gd name="T2" fmla="*/ 62 w 601"/>
                  <a:gd name="T3" fmla="*/ 33 h 194"/>
                  <a:gd name="T4" fmla="*/ 89 w 601"/>
                  <a:gd name="T5" fmla="*/ 56 h 194"/>
                  <a:gd name="T6" fmla="*/ 149 w 601"/>
                  <a:gd name="T7" fmla="*/ 0 h 194"/>
                  <a:gd name="T8" fmla="*/ 211 w 601"/>
                  <a:gd name="T9" fmla="*/ 14 h 194"/>
                  <a:gd name="T10" fmla="*/ 191 w 601"/>
                  <a:gd name="T11" fmla="*/ 63 h 194"/>
                  <a:gd name="T12" fmla="*/ 160 w 601"/>
                  <a:gd name="T13" fmla="*/ 63 h 194"/>
                  <a:gd name="T14" fmla="*/ 125 w 601"/>
                  <a:gd name="T15" fmla="*/ 132 h 194"/>
                  <a:gd name="T16" fmla="*/ 160 w 601"/>
                  <a:gd name="T17" fmla="*/ 130 h 194"/>
                  <a:gd name="T18" fmla="*/ 165 w 601"/>
                  <a:gd name="T19" fmla="*/ 171 h 194"/>
                  <a:gd name="T20" fmla="*/ 247 w 601"/>
                  <a:gd name="T21" fmla="*/ 148 h 194"/>
                  <a:gd name="T22" fmla="*/ 256 w 601"/>
                  <a:gd name="T23" fmla="*/ 194 h 194"/>
                  <a:gd name="T24" fmla="*/ 316 w 601"/>
                  <a:gd name="T25" fmla="*/ 171 h 194"/>
                  <a:gd name="T26" fmla="*/ 296 w 601"/>
                  <a:gd name="T27" fmla="*/ 100 h 194"/>
                  <a:gd name="T28" fmla="*/ 367 w 601"/>
                  <a:gd name="T29" fmla="*/ 67 h 194"/>
                  <a:gd name="T30" fmla="*/ 389 w 601"/>
                  <a:gd name="T31" fmla="*/ 109 h 194"/>
                  <a:gd name="T32" fmla="*/ 436 w 601"/>
                  <a:gd name="T33" fmla="*/ 81 h 194"/>
                  <a:gd name="T34" fmla="*/ 518 w 601"/>
                  <a:gd name="T35" fmla="*/ 109 h 194"/>
                  <a:gd name="T36" fmla="*/ 601 w 601"/>
                  <a:gd name="T37" fmla="*/ 8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1" h="194">
                    <a:moveTo>
                      <a:pt x="0" y="106"/>
                    </a:moveTo>
                    <a:lnTo>
                      <a:pt x="62" y="33"/>
                    </a:lnTo>
                    <a:lnTo>
                      <a:pt x="89" y="56"/>
                    </a:lnTo>
                    <a:lnTo>
                      <a:pt x="149" y="0"/>
                    </a:lnTo>
                    <a:lnTo>
                      <a:pt x="211" y="14"/>
                    </a:lnTo>
                    <a:lnTo>
                      <a:pt x="191" y="63"/>
                    </a:lnTo>
                    <a:lnTo>
                      <a:pt x="160" y="63"/>
                    </a:lnTo>
                    <a:lnTo>
                      <a:pt x="125" y="132"/>
                    </a:lnTo>
                    <a:lnTo>
                      <a:pt x="160" y="130"/>
                    </a:lnTo>
                    <a:lnTo>
                      <a:pt x="165" y="171"/>
                    </a:lnTo>
                    <a:lnTo>
                      <a:pt x="247" y="148"/>
                    </a:lnTo>
                    <a:lnTo>
                      <a:pt x="256" y="194"/>
                    </a:lnTo>
                    <a:lnTo>
                      <a:pt x="316" y="171"/>
                    </a:lnTo>
                    <a:lnTo>
                      <a:pt x="296" y="100"/>
                    </a:lnTo>
                    <a:lnTo>
                      <a:pt x="367" y="67"/>
                    </a:lnTo>
                    <a:lnTo>
                      <a:pt x="389" y="109"/>
                    </a:lnTo>
                    <a:lnTo>
                      <a:pt x="436" y="81"/>
                    </a:lnTo>
                    <a:lnTo>
                      <a:pt x="518" y="109"/>
                    </a:lnTo>
                    <a:lnTo>
                      <a:pt x="601" y="88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22" name="Freeform 439">
                <a:extLst>
                  <a:ext uri="{FF2B5EF4-FFF2-40B4-BE49-F238E27FC236}">
                    <a16:creationId xmlns="" xmlns:a16="http://schemas.microsoft.com/office/drawing/2014/main" id="{EDAEEBE7-0A30-466D-9201-632FB4665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4" y="2792"/>
                <a:ext cx="612" cy="378"/>
              </a:xfrm>
              <a:custGeom>
                <a:avLst/>
                <a:gdLst>
                  <a:gd name="T0" fmla="*/ 612 w 612"/>
                  <a:gd name="T1" fmla="*/ 30 h 378"/>
                  <a:gd name="T2" fmla="*/ 521 w 612"/>
                  <a:gd name="T3" fmla="*/ 0 h 378"/>
                  <a:gd name="T4" fmla="*/ 450 w 612"/>
                  <a:gd name="T5" fmla="*/ 48 h 378"/>
                  <a:gd name="T6" fmla="*/ 398 w 612"/>
                  <a:gd name="T7" fmla="*/ 30 h 378"/>
                  <a:gd name="T8" fmla="*/ 376 w 612"/>
                  <a:gd name="T9" fmla="*/ 106 h 378"/>
                  <a:gd name="T10" fmla="*/ 309 w 612"/>
                  <a:gd name="T11" fmla="*/ 97 h 378"/>
                  <a:gd name="T12" fmla="*/ 254 w 612"/>
                  <a:gd name="T13" fmla="*/ 131 h 378"/>
                  <a:gd name="T14" fmla="*/ 232 w 612"/>
                  <a:gd name="T15" fmla="*/ 99 h 378"/>
                  <a:gd name="T16" fmla="*/ 198 w 612"/>
                  <a:gd name="T17" fmla="*/ 94 h 378"/>
                  <a:gd name="T18" fmla="*/ 198 w 612"/>
                  <a:gd name="T19" fmla="*/ 64 h 378"/>
                  <a:gd name="T20" fmla="*/ 163 w 612"/>
                  <a:gd name="T21" fmla="*/ 39 h 378"/>
                  <a:gd name="T22" fmla="*/ 129 w 612"/>
                  <a:gd name="T23" fmla="*/ 64 h 378"/>
                  <a:gd name="T24" fmla="*/ 98 w 612"/>
                  <a:gd name="T25" fmla="*/ 21 h 378"/>
                  <a:gd name="T26" fmla="*/ 78 w 612"/>
                  <a:gd name="T27" fmla="*/ 71 h 378"/>
                  <a:gd name="T28" fmla="*/ 0 w 612"/>
                  <a:gd name="T29" fmla="*/ 97 h 378"/>
                  <a:gd name="T30" fmla="*/ 27 w 612"/>
                  <a:gd name="T31" fmla="*/ 157 h 378"/>
                  <a:gd name="T32" fmla="*/ 158 w 612"/>
                  <a:gd name="T33" fmla="*/ 182 h 378"/>
                  <a:gd name="T34" fmla="*/ 207 w 612"/>
                  <a:gd name="T35" fmla="*/ 263 h 378"/>
                  <a:gd name="T36" fmla="*/ 269 w 612"/>
                  <a:gd name="T37" fmla="*/ 263 h 378"/>
                  <a:gd name="T38" fmla="*/ 341 w 612"/>
                  <a:gd name="T39" fmla="*/ 334 h 378"/>
                  <a:gd name="T40" fmla="*/ 352 w 612"/>
                  <a:gd name="T41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12" h="378">
                    <a:moveTo>
                      <a:pt x="612" y="30"/>
                    </a:moveTo>
                    <a:lnTo>
                      <a:pt x="521" y="0"/>
                    </a:lnTo>
                    <a:lnTo>
                      <a:pt x="450" y="48"/>
                    </a:lnTo>
                    <a:lnTo>
                      <a:pt x="398" y="30"/>
                    </a:lnTo>
                    <a:lnTo>
                      <a:pt x="376" y="106"/>
                    </a:lnTo>
                    <a:lnTo>
                      <a:pt x="309" y="97"/>
                    </a:lnTo>
                    <a:lnTo>
                      <a:pt x="254" y="131"/>
                    </a:lnTo>
                    <a:lnTo>
                      <a:pt x="232" y="99"/>
                    </a:lnTo>
                    <a:lnTo>
                      <a:pt x="198" y="94"/>
                    </a:lnTo>
                    <a:lnTo>
                      <a:pt x="198" y="64"/>
                    </a:lnTo>
                    <a:lnTo>
                      <a:pt x="163" y="39"/>
                    </a:lnTo>
                    <a:lnTo>
                      <a:pt x="129" y="64"/>
                    </a:lnTo>
                    <a:lnTo>
                      <a:pt x="98" y="21"/>
                    </a:lnTo>
                    <a:lnTo>
                      <a:pt x="78" y="71"/>
                    </a:lnTo>
                    <a:lnTo>
                      <a:pt x="0" y="97"/>
                    </a:lnTo>
                    <a:lnTo>
                      <a:pt x="27" y="157"/>
                    </a:lnTo>
                    <a:lnTo>
                      <a:pt x="158" y="182"/>
                    </a:lnTo>
                    <a:lnTo>
                      <a:pt x="207" y="263"/>
                    </a:lnTo>
                    <a:lnTo>
                      <a:pt x="269" y="263"/>
                    </a:lnTo>
                    <a:lnTo>
                      <a:pt x="341" y="334"/>
                    </a:lnTo>
                    <a:lnTo>
                      <a:pt x="352" y="378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23" name="Freeform 440">
                <a:extLst>
                  <a:ext uri="{FF2B5EF4-FFF2-40B4-BE49-F238E27FC236}">
                    <a16:creationId xmlns="" xmlns:a16="http://schemas.microsoft.com/office/drawing/2014/main" id="{263AAF3F-6683-478C-B0C5-F07133297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7" y="2780"/>
                <a:ext cx="607" cy="159"/>
              </a:xfrm>
              <a:custGeom>
                <a:avLst/>
                <a:gdLst>
                  <a:gd name="T0" fmla="*/ 0 w 607"/>
                  <a:gd name="T1" fmla="*/ 12 h 159"/>
                  <a:gd name="T2" fmla="*/ 64 w 607"/>
                  <a:gd name="T3" fmla="*/ 3 h 159"/>
                  <a:gd name="T4" fmla="*/ 104 w 607"/>
                  <a:gd name="T5" fmla="*/ 42 h 159"/>
                  <a:gd name="T6" fmla="*/ 89 w 607"/>
                  <a:gd name="T7" fmla="*/ 93 h 159"/>
                  <a:gd name="T8" fmla="*/ 140 w 607"/>
                  <a:gd name="T9" fmla="*/ 106 h 159"/>
                  <a:gd name="T10" fmla="*/ 147 w 607"/>
                  <a:gd name="T11" fmla="*/ 143 h 159"/>
                  <a:gd name="T12" fmla="*/ 184 w 607"/>
                  <a:gd name="T13" fmla="*/ 159 h 159"/>
                  <a:gd name="T14" fmla="*/ 233 w 607"/>
                  <a:gd name="T15" fmla="*/ 153 h 159"/>
                  <a:gd name="T16" fmla="*/ 282 w 607"/>
                  <a:gd name="T17" fmla="*/ 102 h 159"/>
                  <a:gd name="T18" fmla="*/ 298 w 607"/>
                  <a:gd name="T19" fmla="*/ 49 h 159"/>
                  <a:gd name="T20" fmla="*/ 336 w 607"/>
                  <a:gd name="T21" fmla="*/ 42 h 159"/>
                  <a:gd name="T22" fmla="*/ 378 w 607"/>
                  <a:gd name="T23" fmla="*/ 7 h 159"/>
                  <a:gd name="T24" fmla="*/ 440 w 607"/>
                  <a:gd name="T25" fmla="*/ 0 h 159"/>
                  <a:gd name="T26" fmla="*/ 487 w 607"/>
                  <a:gd name="T27" fmla="*/ 42 h 159"/>
                  <a:gd name="T28" fmla="*/ 523 w 607"/>
                  <a:gd name="T29" fmla="*/ 42 h 159"/>
                  <a:gd name="T30" fmla="*/ 534 w 607"/>
                  <a:gd name="T31" fmla="*/ 74 h 159"/>
                  <a:gd name="T32" fmla="*/ 576 w 607"/>
                  <a:gd name="T33" fmla="*/ 76 h 159"/>
                  <a:gd name="T34" fmla="*/ 607 w 607"/>
                  <a:gd name="T35" fmla="*/ 10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07" h="159">
                    <a:moveTo>
                      <a:pt x="0" y="12"/>
                    </a:moveTo>
                    <a:lnTo>
                      <a:pt x="64" y="3"/>
                    </a:lnTo>
                    <a:lnTo>
                      <a:pt x="104" y="42"/>
                    </a:lnTo>
                    <a:lnTo>
                      <a:pt x="89" y="93"/>
                    </a:lnTo>
                    <a:lnTo>
                      <a:pt x="140" y="106"/>
                    </a:lnTo>
                    <a:lnTo>
                      <a:pt x="147" y="143"/>
                    </a:lnTo>
                    <a:lnTo>
                      <a:pt x="184" y="159"/>
                    </a:lnTo>
                    <a:lnTo>
                      <a:pt x="233" y="153"/>
                    </a:lnTo>
                    <a:lnTo>
                      <a:pt x="282" y="102"/>
                    </a:lnTo>
                    <a:lnTo>
                      <a:pt x="298" y="49"/>
                    </a:lnTo>
                    <a:lnTo>
                      <a:pt x="336" y="42"/>
                    </a:lnTo>
                    <a:lnTo>
                      <a:pt x="378" y="7"/>
                    </a:lnTo>
                    <a:lnTo>
                      <a:pt x="440" y="0"/>
                    </a:lnTo>
                    <a:lnTo>
                      <a:pt x="487" y="42"/>
                    </a:lnTo>
                    <a:lnTo>
                      <a:pt x="523" y="42"/>
                    </a:lnTo>
                    <a:lnTo>
                      <a:pt x="534" y="74"/>
                    </a:lnTo>
                    <a:lnTo>
                      <a:pt x="576" y="76"/>
                    </a:lnTo>
                    <a:lnTo>
                      <a:pt x="607" y="109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24" name="Freeform 441">
                <a:extLst>
                  <a:ext uri="{FF2B5EF4-FFF2-40B4-BE49-F238E27FC236}">
                    <a16:creationId xmlns="" xmlns:a16="http://schemas.microsoft.com/office/drawing/2014/main" id="{FFBEFFCA-2385-4CA1-863A-2998C987B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6" y="2949"/>
                <a:ext cx="141" cy="392"/>
              </a:xfrm>
              <a:custGeom>
                <a:avLst/>
                <a:gdLst>
                  <a:gd name="T0" fmla="*/ 5 w 141"/>
                  <a:gd name="T1" fmla="*/ 0 h 392"/>
                  <a:gd name="T2" fmla="*/ 34 w 141"/>
                  <a:gd name="T3" fmla="*/ 64 h 392"/>
                  <a:gd name="T4" fmla="*/ 0 w 141"/>
                  <a:gd name="T5" fmla="*/ 103 h 392"/>
                  <a:gd name="T6" fmla="*/ 3 w 141"/>
                  <a:gd name="T7" fmla="*/ 138 h 392"/>
                  <a:gd name="T8" fmla="*/ 89 w 141"/>
                  <a:gd name="T9" fmla="*/ 180 h 392"/>
                  <a:gd name="T10" fmla="*/ 83 w 141"/>
                  <a:gd name="T11" fmla="*/ 246 h 392"/>
                  <a:gd name="T12" fmla="*/ 43 w 141"/>
                  <a:gd name="T13" fmla="*/ 260 h 392"/>
                  <a:gd name="T14" fmla="*/ 5 w 141"/>
                  <a:gd name="T15" fmla="*/ 313 h 392"/>
                  <a:gd name="T16" fmla="*/ 83 w 141"/>
                  <a:gd name="T17" fmla="*/ 350 h 392"/>
                  <a:gd name="T18" fmla="*/ 83 w 141"/>
                  <a:gd name="T19" fmla="*/ 392 h 392"/>
                  <a:gd name="T20" fmla="*/ 141 w 141"/>
                  <a:gd name="T21" fmla="*/ 38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1" h="392">
                    <a:moveTo>
                      <a:pt x="5" y="0"/>
                    </a:moveTo>
                    <a:lnTo>
                      <a:pt x="34" y="64"/>
                    </a:lnTo>
                    <a:lnTo>
                      <a:pt x="0" y="103"/>
                    </a:lnTo>
                    <a:lnTo>
                      <a:pt x="3" y="138"/>
                    </a:lnTo>
                    <a:lnTo>
                      <a:pt x="89" y="180"/>
                    </a:lnTo>
                    <a:lnTo>
                      <a:pt x="83" y="246"/>
                    </a:lnTo>
                    <a:lnTo>
                      <a:pt x="43" y="260"/>
                    </a:lnTo>
                    <a:lnTo>
                      <a:pt x="5" y="313"/>
                    </a:lnTo>
                    <a:lnTo>
                      <a:pt x="83" y="350"/>
                    </a:lnTo>
                    <a:lnTo>
                      <a:pt x="83" y="392"/>
                    </a:lnTo>
                    <a:lnTo>
                      <a:pt x="141" y="389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  <p:sp>
            <p:nvSpPr>
              <p:cNvPr id="125" name="Freeform 442">
                <a:extLst>
                  <a:ext uri="{FF2B5EF4-FFF2-40B4-BE49-F238E27FC236}">
                    <a16:creationId xmlns="" xmlns:a16="http://schemas.microsoft.com/office/drawing/2014/main" id="{2AB56E1C-A797-481E-B117-57B4B647D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5669"/>
                <a:ext cx="992" cy="581"/>
              </a:xfrm>
              <a:custGeom>
                <a:avLst/>
                <a:gdLst>
                  <a:gd name="T0" fmla="*/ 992 w 992"/>
                  <a:gd name="T1" fmla="*/ 581 h 581"/>
                  <a:gd name="T2" fmla="*/ 955 w 992"/>
                  <a:gd name="T3" fmla="*/ 561 h 581"/>
                  <a:gd name="T4" fmla="*/ 970 w 992"/>
                  <a:gd name="T5" fmla="*/ 491 h 581"/>
                  <a:gd name="T6" fmla="*/ 906 w 992"/>
                  <a:gd name="T7" fmla="*/ 526 h 581"/>
                  <a:gd name="T8" fmla="*/ 843 w 992"/>
                  <a:gd name="T9" fmla="*/ 461 h 581"/>
                  <a:gd name="T10" fmla="*/ 823 w 992"/>
                  <a:gd name="T11" fmla="*/ 381 h 581"/>
                  <a:gd name="T12" fmla="*/ 748 w 992"/>
                  <a:gd name="T13" fmla="*/ 367 h 581"/>
                  <a:gd name="T14" fmla="*/ 683 w 992"/>
                  <a:gd name="T15" fmla="*/ 372 h 581"/>
                  <a:gd name="T16" fmla="*/ 650 w 992"/>
                  <a:gd name="T17" fmla="*/ 300 h 581"/>
                  <a:gd name="T18" fmla="*/ 659 w 992"/>
                  <a:gd name="T19" fmla="*/ 240 h 581"/>
                  <a:gd name="T20" fmla="*/ 661 w 992"/>
                  <a:gd name="T21" fmla="*/ 125 h 581"/>
                  <a:gd name="T22" fmla="*/ 612 w 992"/>
                  <a:gd name="T23" fmla="*/ 81 h 581"/>
                  <a:gd name="T24" fmla="*/ 476 w 992"/>
                  <a:gd name="T25" fmla="*/ 99 h 581"/>
                  <a:gd name="T26" fmla="*/ 361 w 992"/>
                  <a:gd name="T27" fmla="*/ 35 h 581"/>
                  <a:gd name="T28" fmla="*/ 274 w 992"/>
                  <a:gd name="T29" fmla="*/ 35 h 581"/>
                  <a:gd name="T30" fmla="*/ 254 w 992"/>
                  <a:gd name="T31" fmla="*/ 35 h 581"/>
                  <a:gd name="T32" fmla="*/ 234 w 992"/>
                  <a:gd name="T33" fmla="*/ 0 h 581"/>
                  <a:gd name="T34" fmla="*/ 200 w 992"/>
                  <a:gd name="T35" fmla="*/ 10 h 581"/>
                  <a:gd name="T36" fmla="*/ 136 w 992"/>
                  <a:gd name="T37" fmla="*/ 26 h 581"/>
                  <a:gd name="T38" fmla="*/ 65 w 992"/>
                  <a:gd name="T39" fmla="*/ 30 h 581"/>
                  <a:gd name="T40" fmla="*/ 0 w 992"/>
                  <a:gd name="T41" fmla="*/ 16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92" h="581">
                    <a:moveTo>
                      <a:pt x="992" y="581"/>
                    </a:moveTo>
                    <a:lnTo>
                      <a:pt x="955" y="561"/>
                    </a:lnTo>
                    <a:lnTo>
                      <a:pt x="970" y="491"/>
                    </a:lnTo>
                    <a:lnTo>
                      <a:pt x="906" y="526"/>
                    </a:lnTo>
                    <a:lnTo>
                      <a:pt x="843" y="461"/>
                    </a:lnTo>
                    <a:lnTo>
                      <a:pt x="823" y="381"/>
                    </a:lnTo>
                    <a:lnTo>
                      <a:pt x="748" y="367"/>
                    </a:lnTo>
                    <a:lnTo>
                      <a:pt x="683" y="372"/>
                    </a:lnTo>
                    <a:lnTo>
                      <a:pt x="650" y="300"/>
                    </a:lnTo>
                    <a:lnTo>
                      <a:pt x="659" y="240"/>
                    </a:lnTo>
                    <a:lnTo>
                      <a:pt x="661" y="125"/>
                    </a:lnTo>
                    <a:lnTo>
                      <a:pt x="612" y="81"/>
                    </a:lnTo>
                    <a:lnTo>
                      <a:pt x="476" y="99"/>
                    </a:lnTo>
                    <a:lnTo>
                      <a:pt x="361" y="35"/>
                    </a:lnTo>
                    <a:lnTo>
                      <a:pt x="274" y="35"/>
                    </a:lnTo>
                    <a:lnTo>
                      <a:pt x="254" y="35"/>
                    </a:lnTo>
                    <a:lnTo>
                      <a:pt x="234" y="0"/>
                    </a:lnTo>
                    <a:lnTo>
                      <a:pt x="200" y="10"/>
                    </a:lnTo>
                    <a:lnTo>
                      <a:pt x="136" y="26"/>
                    </a:lnTo>
                    <a:lnTo>
                      <a:pt x="65" y="30"/>
                    </a:lnTo>
                    <a:lnTo>
                      <a:pt x="0" y="16"/>
                    </a:lnTo>
                  </a:path>
                </a:pathLst>
              </a:custGeom>
              <a:grpFill/>
              <a:ln w="206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800"/>
              </a:p>
            </p:txBody>
          </p:sp>
        </p:grpSp>
        <p:sp>
          <p:nvSpPr>
            <p:cNvPr id="132" name="Título 1">
              <a:extLst>
                <a:ext uri="{FF2B5EF4-FFF2-40B4-BE49-F238E27FC236}">
                  <a16:creationId xmlns="" xmlns:a16="http://schemas.microsoft.com/office/drawing/2014/main" id="{A3E74952-8043-46C2-99E6-F8C1E69655F8}"/>
                </a:ext>
              </a:extLst>
            </p:cNvPr>
            <p:cNvSpPr txBox="1">
              <a:spLocks/>
            </p:cNvSpPr>
            <p:nvPr/>
          </p:nvSpPr>
          <p:spPr>
            <a:xfrm>
              <a:off x="5451795" y="3241743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AC</a:t>
              </a:r>
            </a:p>
          </p:txBody>
        </p:sp>
        <p:sp>
          <p:nvSpPr>
            <p:cNvPr id="146" name="Título 1">
              <a:extLst>
                <a:ext uri="{FF2B5EF4-FFF2-40B4-BE49-F238E27FC236}">
                  <a16:creationId xmlns="" xmlns:a16="http://schemas.microsoft.com/office/drawing/2014/main" id="{68F0C7D3-1056-42EE-ABED-4CDB67322AD4}"/>
                </a:ext>
              </a:extLst>
            </p:cNvPr>
            <p:cNvSpPr txBox="1">
              <a:spLocks/>
            </p:cNvSpPr>
            <p:nvPr/>
          </p:nvSpPr>
          <p:spPr>
            <a:xfrm>
              <a:off x="6143265" y="2527821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AM</a:t>
              </a:r>
            </a:p>
          </p:txBody>
        </p:sp>
        <p:sp>
          <p:nvSpPr>
            <p:cNvPr id="147" name="Título 1">
              <a:extLst>
                <a:ext uri="{FF2B5EF4-FFF2-40B4-BE49-F238E27FC236}">
                  <a16:creationId xmlns="" xmlns:a16="http://schemas.microsoft.com/office/drawing/2014/main" id="{FF620AE3-093C-4568-81D9-17699D63286D}"/>
                </a:ext>
              </a:extLst>
            </p:cNvPr>
            <p:cNvSpPr txBox="1">
              <a:spLocks/>
            </p:cNvSpPr>
            <p:nvPr/>
          </p:nvSpPr>
          <p:spPr>
            <a:xfrm>
              <a:off x="6491608" y="1613421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RR</a:t>
              </a:r>
            </a:p>
          </p:txBody>
        </p:sp>
        <p:sp>
          <p:nvSpPr>
            <p:cNvPr id="148" name="Título 1">
              <a:extLst>
                <a:ext uri="{FF2B5EF4-FFF2-40B4-BE49-F238E27FC236}">
                  <a16:creationId xmlns="" xmlns:a16="http://schemas.microsoft.com/office/drawing/2014/main" id="{FFA3B645-5A1F-4098-88D0-CB5BBA1A689C}"/>
                </a:ext>
              </a:extLst>
            </p:cNvPr>
            <p:cNvSpPr txBox="1">
              <a:spLocks/>
            </p:cNvSpPr>
            <p:nvPr/>
          </p:nvSpPr>
          <p:spPr>
            <a:xfrm>
              <a:off x="6302922" y="3427706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RO</a:t>
              </a:r>
            </a:p>
          </p:txBody>
        </p:sp>
        <p:sp>
          <p:nvSpPr>
            <p:cNvPr id="149" name="Título 1">
              <a:extLst>
                <a:ext uri="{FF2B5EF4-FFF2-40B4-BE49-F238E27FC236}">
                  <a16:creationId xmlns="" xmlns:a16="http://schemas.microsoft.com/office/drawing/2014/main" id="{2093FF43-FE40-4065-9554-BA171D629C57}"/>
                </a:ext>
              </a:extLst>
            </p:cNvPr>
            <p:cNvSpPr txBox="1">
              <a:spLocks/>
            </p:cNvSpPr>
            <p:nvPr/>
          </p:nvSpPr>
          <p:spPr>
            <a:xfrm>
              <a:off x="7638236" y="2614906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P</a:t>
              </a: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50" name="Título 1">
              <a:extLst>
                <a:ext uri="{FF2B5EF4-FFF2-40B4-BE49-F238E27FC236}">
                  <a16:creationId xmlns="" xmlns:a16="http://schemas.microsoft.com/office/drawing/2014/main" id="{A1B99F60-3BC8-4508-9B42-A52C66235C2A}"/>
                </a:ext>
              </a:extLst>
            </p:cNvPr>
            <p:cNvSpPr txBox="1">
              <a:spLocks/>
            </p:cNvSpPr>
            <p:nvPr/>
          </p:nvSpPr>
          <p:spPr>
            <a:xfrm>
              <a:off x="7725322" y="1744049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AP</a:t>
              </a:r>
            </a:p>
          </p:txBody>
        </p:sp>
        <p:sp>
          <p:nvSpPr>
            <p:cNvPr id="151" name="Título 1">
              <a:extLst>
                <a:ext uri="{FF2B5EF4-FFF2-40B4-BE49-F238E27FC236}">
                  <a16:creationId xmlns="" xmlns:a16="http://schemas.microsoft.com/office/drawing/2014/main" id="{353F5407-A959-49F5-AC1E-26FCB47D12F6}"/>
                </a:ext>
              </a:extLst>
            </p:cNvPr>
            <p:cNvSpPr txBox="1">
              <a:spLocks/>
            </p:cNvSpPr>
            <p:nvPr/>
          </p:nvSpPr>
          <p:spPr>
            <a:xfrm>
              <a:off x="8625208" y="25858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MA</a:t>
              </a:r>
            </a:p>
          </p:txBody>
        </p:sp>
        <p:sp>
          <p:nvSpPr>
            <p:cNvPr id="152" name="Título 1">
              <a:extLst>
                <a:ext uri="{FF2B5EF4-FFF2-40B4-BE49-F238E27FC236}">
                  <a16:creationId xmlns="" xmlns:a16="http://schemas.microsoft.com/office/drawing/2014/main" id="{F71EA923-65A3-4E8D-A155-8A25CFAE13F6}"/>
                </a:ext>
              </a:extLst>
            </p:cNvPr>
            <p:cNvSpPr txBox="1">
              <a:spLocks/>
            </p:cNvSpPr>
            <p:nvPr/>
          </p:nvSpPr>
          <p:spPr>
            <a:xfrm>
              <a:off x="8968108" y="30176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PI</a:t>
              </a:r>
            </a:p>
          </p:txBody>
        </p:sp>
        <p:sp>
          <p:nvSpPr>
            <p:cNvPr id="153" name="Título 1">
              <a:extLst>
                <a:ext uri="{FF2B5EF4-FFF2-40B4-BE49-F238E27FC236}">
                  <a16:creationId xmlns="" xmlns:a16="http://schemas.microsoft.com/office/drawing/2014/main" id="{9C4A54C6-60A5-4D8C-BFEE-68D818222655}"/>
                </a:ext>
              </a:extLst>
            </p:cNvPr>
            <p:cNvSpPr txBox="1">
              <a:spLocks/>
            </p:cNvSpPr>
            <p:nvPr/>
          </p:nvSpPr>
          <p:spPr>
            <a:xfrm>
              <a:off x="8282308" y="335422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TO</a:t>
              </a:r>
            </a:p>
          </p:txBody>
        </p:sp>
        <p:sp>
          <p:nvSpPr>
            <p:cNvPr id="154" name="Título 1">
              <a:extLst>
                <a:ext uri="{FF2B5EF4-FFF2-40B4-BE49-F238E27FC236}">
                  <a16:creationId xmlns="" xmlns:a16="http://schemas.microsoft.com/office/drawing/2014/main" id="{C10FC78A-6F44-4336-8FC9-8B7DCA5C4AE4}"/>
                </a:ext>
              </a:extLst>
            </p:cNvPr>
            <p:cNvSpPr txBox="1">
              <a:spLocks/>
            </p:cNvSpPr>
            <p:nvPr/>
          </p:nvSpPr>
          <p:spPr>
            <a:xfrm>
              <a:off x="7298058" y="373522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MT</a:t>
              </a:r>
            </a:p>
          </p:txBody>
        </p:sp>
        <p:sp>
          <p:nvSpPr>
            <p:cNvPr id="155" name="Título 1">
              <a:extLst>
                <a:ext uri="{FF2B5EF4-FFF2-40B4-BE49-F238E27FC236}">
                  <a16:creationId xmlns="" xmlns:a16="http://schemas.microsoft.com/office/drawing/2014/main" id="{8612C4A6-3359-4249-9F62-DD3F5D0729F2}"/>
                </a:ext>
              </a:extLst>
            </p:cNvPr>
            <p:cNvSpPr txBox="1">
              <a:spLocks/>
            </p:cNvSpPr>
            <p:nvPr/>
          </p:nvSpPr>
          <p:spPr>
            <a:xfrm>
              <a:off x="9438008" y="25858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CE</a:t>
              </a:r>
            </a:p>
          </p:txBody>
        </p:sp>
        <p:sp>
          <p:nvSpPr>
            <p:cNvPr id="156" name="Título 1">
              <a:extLst>
                <a:ext uri="{FF2B5EF4-FFF2-40B4-BE49-F238E27FC236}">
                  <a16:creationId xmlns="" xmlns:a16="http://schemas.microsoft.com/office/drawing/2014/main" id="{DF4107F7-993A-4E76-8E56-32FC33AC53F1}"/>
                </a:ext>
              </a:extLst>
            </p:cNvPr>
            <p:cNvSpPr txBox="1">
              <a:spLocks/>
            </p:cNvSpPr>
            <p:nvPr/>
          </p:nvSpPr>
          <p:spPr>
            <a:xfrm>
              <a:off x="10086978" y="258841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RN</a:t>
              </a:r>
            </a:p>
          </p:txBody>
        </p:sp>
        <p:sp>
          <p:nvSpPr>
            <p:cNvPr id="157" name="Título 1">
              <a:extLst>
                <a:ext uri="{FF2B5EF4-FFF2-40B4-BE49-F238E27FC236}">
                  <a16:creationId xmlns="" xmlns:a16="http://schemas.microsoft.com/office/drawing/2014/main" id="{1DE70600-57DB-4529-AA4E-0FF87070F052}"/>
                </a:ext>
              </a:extLst>
            </p:cNvPr>
            <p:cNvSpPr txBox="1">
              <a:spLocks/>
            </p:cNvSpPr>
            <p:nvPr/>
          </p:nvSpPr>
          <p:spPr>
            <a:xfrm>
              <a:off x="10138889" y="2766852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P</a:t>
              </a: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58" name="Título 1">
              <a:extLst>
                <a:ext uri="{FF2B5EF4-FFF2-40B4-BE49-F238E27FC236}">
                  <a16:creationId xmlns="" xmlns:a16="http://schemas.microsoft.com/office/drawing/2014/main" id="{76C8C1C6-75C0-4EE1-B94A-41251A9FDCAD}"/>
                </a:ext>
              </a:extLst>
            </p:cNvPr>
            <p:cNvSpPr txBox="1">
              <a:spLocks/>
            </p:cNvSpPr>
            <p:nvPr/>
          </p:nvSpPr>
          <p:spPr>
            <a:xfrm>
              <a:off x="10161908" y="29922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PE</a:t>
              </a:r>
            </a:p>
          </p:txBody>
        </p:sp>
        <p:sp>
          <p:nvSpPr>
            <p:cNvPr id="159" name="Título 1">
              <a:extLst>
                <a:ext uri="{FF2B5EF4-FFF2-40B4-BE49-F238E27FC236}">
                  <a16:creationId xmlns="" xmlns:a16="http://schemas.microsoft.com/office/drawing/2014/main" id="{73487BF1-48AC-49EE-AE37-20D1E2372978}"/>
                </a:ext>
              </a:extLst>
            </p:cNvPr>
            <p:cNvSpPr txBox="1">
              <a:spLocks/>
            </p:cNvSpPr>
            <p:nvPr/>
          </p:nvSpPr>
          <p:spPr>
            <a:xfrm>
              <a:off x="10079358" y="326532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AL</a:t>
              </a:r>
            </a:p>
          </p:txBody>
        </p:sp>
        <p:sp>
          <p:nvSpPr>
            <p:cNvPr id="160" name="Título 1">
              <a:extLst>
                <a:ext uri="{FF2B5EF4-FFF2-40B4-BE49-F238E27FC236}">
                  <a16:creationId xmlns="" xmlns:a16="http://schemas.microsoft.com/office/drawing/2014/main" id="{4FFE62E4-8874-4BF5-9424-180C4BAACA39}"/>
                </a:ext>
              </a:extLst>
            </p:cNvPr>
            <p:cNvSpPr txBox="1">
              <a:spLocks/>
            </p:cNvSpPr>
            <p:nvPr/>
          </p:nvSpPr>
          <p:spPr>
            <a:xfrm>
              <a:off x="9812658" y="35002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SE</a:t>
              </a:r>
            </a:p>
          </p:txBody>
        </p:sp>
        <p:sp>
          <p:nvSpPr>
            <p:cNvPr id="161" name="Título 1">
              <a:extLst>
                <a:ext uri="{FF2B5EF4-FFF2-40B4-BE49-F238E27FC236}">
                  <a16:creationId xmlns="" xmlns:a16="http://schemas.microsoft.com/office/drawing/2014/main" id="{C1703FD9-E6DA-4E98-A26C-D591E50D13F2}"/>
                </a:ext>
              </a:extLst>
            </p:cNvPr>
            <p:cNvSpPr txBox="1">
              <a:spLocks/>
            </p:cNvSpPr>
            <p:nvPr/>
          </p:nvSpPr>
          <p:spPr>
            <a:xfrm>
              <a:off x="9092568" y="355869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BA</a:t>
              </a:r>
            </a:p>
          </p:txBody>
        </p:sp>
        <p:sp>
          <p:nvSpPr>
            <p:cNvPr id="162" name="Título 1">
              <a:extLst>
                <a:ext uri="{FF2B5EF4-FFF2-40B4-BE49-F238E27FC236}">
                  <a16:creationId xmlns="" xmlns:a16="http://schemas.microsoft.com/office/drawing/2014/main" id="{4A600EC3-1042-43EF-9942-1105EDD36ADE}"/>
                </a:ext>
              </a:extLst>
            </p:cNvPr>
            <p:cNvSpPr txBox="1">
              <a:spLocks/>
            </p:cNvSpPr>
            <p:nvPr/>
          </p:nvSpPr>
          <p:spPr>
            <a:xfrm>
              <a:off x="7999733" y="4190840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GO</a:t>
              </a:r>
            </a:p>
          </p:txBody>
        </p:sp>
        <p:sp>
          <p:nvSpPr>
            <p:cNvPr id="163" name="Título 1">
              <a:extLst>
                <a:ext uri="{FF2B5EF4-FFF2-40B4-BE49-F238E27FC236}">
                  <a16:creationId xmlns="" xmlns:a16="http://schemas.microsoft.com/office/drawing/2014/main" id="{F72F2ABE-E0FB-4C86-848B-5BA917BC11A8}"/>
                </a:ext>
              </a:extLst>
            </p:cNvPr>
            <p:cNvSpPr txBox="1">
              <a:spLocks/>
            </p:cNvSpPr>
            <p:nvPr/>
          </p:nvSpPr>
          <p:spPr>
            <a:xfrm>
              <a:off x="8783958" y="444642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M</a:t>
              </a: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64" name="Título 1">
              <a:extLst>
                <a:ext uri="{FF2B5EF4-FFF2-40B4-BE49-F238E27FC236}">
                  <a16:creationId xmlns="" xmlns:a16="http://schemas.microsoft.com/office/drawing/2014/main" id="{823785EB-EF26-4637-A44D-09D9689B582E}"/>
                </a:ext>
              </a:extLst>
            </p:cNvPr>
            <p:cNvSpPr txBox="1">
              <a:spLocks/>
            </p:cNvSpPr>
            <p:nvPr/>
          </p:nvSpPr>
          <p:spPr>
            <a:xfrm>
              <a:off x="7437758" y="47067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MS</a:t>
              </a:r>
            </a:p>
          </p:txBody>
        </p:sp>
        <p:sp>
          <p:nvSpPr>
            <p:cNvPr id="165" name="Título 1">
              <a:extLst>
                <a:ext uri="{FF2B5EF4-FFF2-40B4-BE49-F238E27FC236}">
                  <a16:creationId xmlns="" xmlns:a16="http://schemas.microsoft.com/office/drawing/2014/main" id="{D5700CFF-0C6E-4672-BD88-FFDBF87EB799}"/>
                </a:ext>
              </a:extLst>
            </p:cNvPr>
            <p:cNvSpPr txBox="1">
              <a:spLocks/>
            </p:cNvSpPr>
            <p:nvPr/>
          </p:nvSpPr>
          <p:spPr>
            <a:xfrm>
              <a:off x="8193408" y="500522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S</a:t>
              </a: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66" name="Título 1">
              <a:extLst>
                <a:ext uri="{FF2B5EF4-FFF2-40B4-BE49-F238E27FC236}">
                  <a16:creationId xmlns="" xmlns:a16="http://schemas.microsoft.com/office/drawing/2014/main" id="{1A4BDA9F-7C86-44A6-BD69-5FC2F6747BF4}"/>
                </a:ext>
              </a:extLst>
            </p:cNvPr>
            <p:cNvSpPr txBox="1">
              <a:spLocks/>
            </p:cNvSpPr>
            <p:nvPr/>
          </p:nvSpPr>
          <p:spPr>
            <a:xfrm>
              <a:off x="9471028" y="469153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ES</a:t>
              </a:r>
            </a:p>
          </p:txBody>
        </p:sp>
        <p:sp>
          <p:nvSpPr>
            <p:cNvPr id="167" name="Título 1">
              <a:extLst>
                <a:ext uri="{FF2B5EF4-FFF2-40B4-BE49-F238E27FC236}">
                  <a16:creationId xmlns="" xmlns:a16="http://schemas.microsoft.com/office/drawing/2014/main" id="{FDD6E335-6588-4592-B7FC-7BDB407CF0C3}"/>
                </a:ext>
              </a:extLst>
            </p:cNvPr>
            <p:cNvSpPr txBox="1">
              <a:spLocks/>
            </p:cNvSpPr>
            <p:nvPr/>
          </p:nvSpPr>
          <p:spPr>
            <a:xfrm>
              <a:off x="9022083" y="51893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  <a:latin typeface="Arial "/>
                  <a:cs typeface="Arial" panose="020B0604020202020204" pitchFamily="34" charset="0"/>
                </a:rPr>
                <a:t>RJ</a:t>
              </a:r>
            </a:p>
          </p:txBody>
        </p:sp>
        <p:sp>
          <p:nvSpPr>
            <p:cNvPr id="168" name="Título 1">
              <a:extLst>
                <a:ext uri="{FF2B5EF4-FFF2-40B4-BE49-F238E27FC236}">
                  <a16:creationId xmlns="" xmlns:a16="http://schemas.microsoft.com/office/drawing/2014/main" id="{A91EF098-46AF-45F5-813E-67A5A0ACCF45}"/>
                </a:ext>
              </a:extLst>
            </p:cNvPr>
            <p:cNvSpPr txBox="1">
              <a:spLocks/>
            </p:cNvSpPr>
            <p:nvPr/>
          </p:nvSpPr>
          <p:spPr>
            <a:xfrm>
              <a:off x="7825108" y="53544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PR</a:t>
              </a:r>
            </a:p>
          </p:txBody>
        </p:sp>
        <p:sp>
          <p:nvSpPr>
            <p:cNvPr id="169" name="Título 1">
              <a:extLst>
                <a:ext uri="{FF2B5EF4-FFF2-40B4-BE49-F238E27FC236}">
                  <a16:creationId xmlns="" xmlns:a16="http://schemas.microsoft.com/office/drawing/2014/main" id="{5A78DB58-3F99-4AB7-8874-460E9F93BADF}"/>
                </a:ext>
              </a:extLst>
            </p:cNvPr>
            <p:cNvSpPr txBox="1">
              <a:spLocks/>
            </p:cNvSpPr>
            <p:nvPr/>
          </p:nvSpPr>
          <p:spPr>
            <a:xfrm>
              <a:off x="8028308" y="576087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SC</a:t>
              </a:r>
            </a:p>
          </p:txBody>
        </p:sp>
        <p:sp>
          <p:nvSpPr>
            <p:cNvPr id="170" name="Título 1">
              <a:extLst>
                <a:ext uri="{FF2B5EF4-FFF2-40B4-BE49-F238E27FC236}">
                  <a16:creationId xmlns="" xmlns:a16="http://schemas.microsoft.com/office/drawing/2014/main" id="{672F0891-3C14-4CB5-BE6A-E75FF106D2EA}"/>
                </a:ext>
              </a:extLst>
            </p:cNvPr>
            <p:cNvSpPr txBox="1">
              <a:spLocks/>
            </p:cNvSpPr>
            <p:nvPr/>
          </p:nvSpPr>
          <p:spPr>
            <a:xfrm>
              <a:off x="7583808" y="6097427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R</a:t>
              </a: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71" name="Título 1">
              <a:extLst>
                <a:ext uri="{FF2B5EF4-FFF2-40B4-BE49-F238E27FC236}">
                  <a16:creationId xmlns="" xmlns:a16="http://schemas.microsoft.com/office/drawing/2014/main" id="{476B19D9-8F80-475F-8E51-406041A32B21}"/>
                </a:ext>
              </a:extLst>
            </p:cNvPr>
            <p:cNvSpPr txBox="1">
              <a:spLocks/>
            </p:cNvSpPr>
            <p:nvPr/>
          </p:nvSpPr>
          <p:spPr>
            <a:xfrm>
              <a:off x="8180709" y="3986052"/>
              <a:ext cx="503875" cy="26373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8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DF</a:t>
              </a:r>
            </a:p>
          </p:txBody>
        </p:sp>
        <p:cxnSp>
          <p:nvCxnSpPr>
            <p:cNvPr id="175" name="Conector reto 174">
              <a:extLst>
                <a:ext uri="{FF2B5EF4-FFF2-40B4-BE49-F238E27FC236}">
                  <a16:creationId xmlns="" xmlns:a16="http://schemas.microsoft.com/office/drawing/2014/main" id="{C06DC131-2FC2-47FB-9655-9FE9C9C3C18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22440" y="3490589"/>
              <a:ext cx="439674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ítulo 1">
              <a:extLst>
                <a:ext uri="{FF2B5EF4-FFF2-40B4-BE49-F238E27FC236}">
                  <a16:creationId xmlns="" xmlns:a16="http://schemas.microsoft.com/office/drawing/2014/main" id="{62FDFA6E-7162-4FC6-92ED-7FFDCD9B618D}"/>
                </a:ext>
              </a:extLst>
            </p:cNvPr>
            <p:cNvSpPr txBox="1">
              <a:spLocks/>
            </p:cNvSpPr>
            <p:nvPr/>
          </p:nvSpPr>
          <p:spPr>
            <a:xfrm>
              <a:off x="5060851" y="3492749"/>
              <a:ext cx="394990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93</a:t>
              </a:r>
            </a:p>
          </p:txBody>
        </p:sp>
        <p:cxnSp>
          <p:nvCxnSpPr>
            <p:cNvPr id="177" name="Conector reto 176">
              <a:extLst>
                <a:ext uri="{FF2B5EF4-FFF2-40B4-BE49-F238E27FC236}">
                  <a16:creationId xmlns="" xmlns:a16="http://schemas.microsoft.com/office/drawing/2014/main" id="{C89838B1-EAFF-4BDC-A743-9931236A76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5075" y="2332746"/>
              <a:ext cx="1098099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ítulo 1">
              <a:extLst>
                <a:ext uri="{FF2B5EF4-FFF2-40B4-BE49-F238E27FC236}">
                  <a16:creationId xmlns="" xmlns:a16="http://schemas.microsoft.com/office/drawing/2014/main" id="{22379619-D8FD-462D-BCD3-F96FDF62C87D}"/>
                </a:ext>
              </a:extLst>
            </p:cNvPr>
            <p:cNvSpPr txBox="1">
              <a:spLocks/>
            </p:cNvSpPr>
            <p:nvPr/>
          </p:nvSpPr>
          <p:spPr>
            <a:xfrm>
              <a:off x="5040610" y="2342764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754</a:t>
              </a:r>
            </a:p>
          </p:txBody>
        </p:sp>
        <p:cxnSp>
          <p:nvCxnSpPr>
            <p:cNvPr id="179" name="Conector reto 178">
              <a:extLst>
                <a:ext uri="{FF2B5EF4-FFF2-40B4-BE49-F238E27FC236}">
                  <a16:creationId xmlns="" xmlns:a16="http://schemas.microsoft.com/office/drawing/2014/main" id="{34E587E0-36F9-49E8-82FF-8A8BFBF34923}"/>
                </a:ext>
              </a:extLst>
            </p:cNvPr>
            <p:cNvCxnSpPr>
              <a:cxnSpLocks/>
            </p:cNvCxnSpPr>
            <p:nvPr/>
          </p:nvCxnSpPr>
          <p:spPr>
            <a:xfrm>
              <a:off x="6550629" y="1107646"/>
              <a:ext cx="0" cy="505254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ítulo 1">
              <a:extLst>
                <a:ext uri="{FF2B5EF4-FFF2-40B4-BE49-F238E27FC236}">
                  <a16:creationId xmlns="" xmlns:a16="http://schemas.microsoft.com/office/drawing/2014/main" id="{D58C54CE-DA29-42C1-B34E-075C0C7FC242}"/>
                </a:ext>
              </a:extLst>
            </p:cNvPr>
            <p:cNvSpPr txBox="1">
              <a:spLocks/>
            </p:cNvSpPr>
            <p:nvPr/>
          </p:nvSpPr>
          <p:spPr>
            <a:xfrm>
              <a:off x="6133624" y="1104226"/>
              <a:ext cx="434985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39</a:t>
              </a:r>
            </a:p>
          </p:txBody>
        </p:sp>
        <p:cxnSp>
          <p:nvCxnSpPr>
            <p:cNvPr id="181" name="Conector reto 180">
              <a:extLst>
                <a:ext uri="{FF2B5EF4-FFF2-40B4-BE49-F238E27FC236}">
                  <a16:creationId xmlns="" xmlns:a16="http://schemas.microsoft.com/office/drawing/2014/main" id="{6A0DB89F-6578-4A0A-BDAF-7FD3B6B32438}"/>
                </a:ext>
              </a:extLst>
            </p:cNvPr>
            <p:cNvCxnSpPr>
              <a:cxnSpLocks/>
            </p:cNvCxnSpPr>
            <p:nvPr/>
          </p:nvCxnSpPr>
          <p:spPr>
            <a:xfrm>
              <a:off x="8074050" y="1053671"/>
              <a:ext cx="0" cy="606778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ítulo 1">
              <a:extLst>
                <a:ext uri="{FF2B5EF4-FFF2-40B4-BE49-F238E27FC236}">
                  <a16:creationId xmlns="" xmlns:a16="http://schemas.microsoft.com/office/drawing/2014/main" id="{E887FC45-D189-4C19-8371-513853E24485}"/>
                </a:ext>
              </a:extLst>
            </p:cNvPr>
            <p:cNvSpPr txBox="1">
              <a:spLocks/>
            </p:cNvSpPr>
            <p:nvPr/>
          </p:nvSpPr>
          <p:spPr>
            <a:xfrm>
              <a:off x="7648867" y="1052632"/>
              <a:ext cx="434458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70</a:t>
              </a:r>
            </a:p>
          </p:txBody>
        </p:sp>
        <p:cxnSp>
          <p:nvCxnSpPr>
            <p:cNvPr id="183" name="Conector reto 182">
              <a:extLst>
                <a:ext uri="{FF2B5EF4-FFF2-40B4-BE49-F238E27FC236}">
                  <a16:creationId xmlns="" xmlns:a16="http://schemas.microsoft.com/office/drawing/2014/main" id="{4BBB7323-2420-4E49-8C3B-FA4D829A2BAF}"/>
                </a:ext>
              </a:extLst>
            </p:cNvPr>
            <p:cNvCxnSpPr>
              <a:cxnSpLocks/>
            </p:cNvCxnSpPr>
            <p:nvPr/>
          </p:nvCxnSpPr>
          <p:spPr>
            <a:xfrm>
              <a:off x="7422020" y="1147767"/>
              <a:ext cx="0" cy="79922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ítulo 1">
              <a:extLst>
                <a:ext uri="{FF2B5EF4-FFF2-40B4-BE49-F238E27FC236}">
                  <a16:creationId xmlns="" xmlns:a16="http://schemas.microsoft.com/office/drawing/2014/main" id="{0C9F1882-7477-47D5-8AFA-03626A3D680C}"/>
                </a:ext>
              </a:extLst>
            </p:cNvPr>
            <p:cNvSpPr txBox="1">
              <a:spLocks/>
            </p:cNvSpPr>
            <p:nvPr/>
          </p:nvSpPr>
          <p:spPr>
            <a:xfrm>
              <a:off x="6911624" y="1141966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1000</a:t>
              </a:r>
            </a:p>
          </p:txBody>
        </p:sp>
        <p:cxnSp>
          <p:nvCxnSpPr>
            <p:cNvPr id="187" name="Conector reto 186">
              <a:extLst>
                <a:ext uri="{FF2B5EF4-FFF2-40B4-BE49-F238E27FC236}">
                  <a16:creationId xmlns="" xmlns:a16="http://schemas.microsoft.com/office/drawing/2014/main" id="{316E3240-C3E2-49F5-A9BC-E7F85D6697F4}"/>
                </a:ext>
              </a:extLst>
            </p:cNvPr>
            <p:cNvCxnSpPr>
              <a:cxnSpLocks/>
            </p:cNvCxnSpPr>
            <p:nvPr/>
          </p:nvCxnSpPr>
          <p:spPr>
            <a:xfrm>
              <a:off x="9200020" y="1666879"/>
              <a:ext cx="0" cy="79922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ítulo 1">
              <a:extLst>
                <a:ext uri="{FF2B5EF4-FFF2-40B4-BE49-F238E27FC236}">
                  <a16:creationId xmlns="" xmlns:a16="http://schemas.microsoft.com/office/drawing/2014/main" id="{32E429DF-DA6C-4574-AF6A-51511BDE7A55}"/>
                </a:ext>
              </a:extLst>
            </p:cNvPr>
            <p:cNvSpPr txBox="1">
              <a:spLocks/>
            </p:cNvSpPr>
            <p:nvPr/>
          </p:nvSpPr>
          <p:spPr>
            <a:xfrm>
              <a:off x="8666604" y="1665840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755</a:t>
              </a:r>
            </a:p>
          </p:txBody>
        </p:sp>
        <p:cxnSp>
          <p:nvCxnSpPr>
            <p:cNvPr id="189" name="Conector reto 188">
              <a:extLst>
                <a:ext uri="{FF2B5EF4-FFF2-40B4-BE49-F238E27FC236}">
                  <a16:creationId xmlns="" xmlns:a16="http://schemas.microsoft.com/office/drawing/2014/main" id="{67A445FC-37D4-406E-9D07-D95BFFA59D24}"/>
                </a:ext>
              </a:extLst>
            </p:cNvPr>
            <p:cNvCxnSpPr>
              <a:cxnSpLocks/>
            </p:cNvCxnSpPr>
            <p:nvPr/>
          </p:nvCxnSpPr>
          <p:spPr>
            <a:xfrm>
              <a:off x="9382150" y="1428750"/>
              <a:ext cx="0" cy="120015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ítulo 1">
              <a:extLst>
                <a:ext uri="{FF2B5EF4-FFF2-40B4-BE49-F238E27FC236}">
                  <a16:creationId xmlns="" xmlns:a16="http://schemas.microsoft.com/office/drawing/2014/main" id="{F87094E1-B805-40DD-9CBB-CFE27750CE0E}"/>
                </a:ext>
              </a:extLst>
            </p:cNvPr>
            <p:cNvSpPr txBox="1">
              <a:spLocks/>
            </p:cNvSpPr>
            <p:nvPr/>
          </p:nvSpPr>
          <p:spPr>
            <a:xfrm>
              <a:off x="9372610" y="1430457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307</a:t>
              </a:r>
            </a:p>
          </p:txBody>
        </p:sp>
        <p:cxnSp>
          <p:nvCxnSpPr>
            <p:cNvPr id="192" name="Conector reto 191">
              <a:extLst>
                <a:ext uri="{FF2B5EF4-FFF2-40B4-BE49-F238E27FC236}">
                  <a16:creationId xmlns="" xmlns:a16="http://schemas.microsoft.com/office/drawing/2014/main" id="{940BD48A-B38B-4954-AE75-EB81B9D8DBFB}"/>
                </a:ext>
              </a:extLst>
            </p:cNvPr>
            <p:cNvCxnSpPr>
              <a:cxnSpLocks/>
            </p:cNvCxnSpPr>
            <p:nvPr/>
          </p:nvCxnSpPr>
          <p:spPr>
            <a:xfrm>
              <a:off x="9620275" y="1977596"/>
              <a:ext cx="0" cy="606778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ítulo 1">
              <a:extLst>
                <a:ext uri="{FF2B5EF4-FFF2-40B4-BE49-F238E27FC236}">
                  <a16:creationId xmlns="" xmlns:a16="http://schemas.microsoft.com/office/drawing/2014/main" id="{43DBDCB6-9032-4192-9CC0-014174415572}"/>
                </a:ext>
              </a:extLst>
            </p:cNvPr>
            <p:cNvSpPr txBox="1">
              <a:spLocks/>
            </p:cNvSpPr>
            <p:nvPr/>
          </p:nvSpPr>
          <p:spPr>
            <a:xfrm>
              <a:off x="9607560" y="1980526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1720</a:t>
              </a:r>
            </a:p>
          </p:txBody>
        </p:sp>
        <p:cxnSp>
          <p:nvCxnSpPr>
            <p:cNvPr id="196" name="Conector reto 195">
              <a:extLst>
                <a:ext uri="{FF2B5EF4-FFF2-40B4-BE49-F238E27FC236}">
                  <a16:creationId xmlns="" xmlns:a16="http://schemas.microsoft.com/office/drawing/2014/main" id="{93382084-CDB8-4EC0-A7A1-FAEF535FFA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4381" y="2970604"/>
              <a:ext cx="1058438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ítulo 1">
              <a:extLst>
                <a:ext uri="{FF2B5EF4-FFF2-40B4-BE49-F238E27FC236}">
                  <a16:creationId xmlns="" xmlns:a16="http://schemas.microsoft.com/office/drawing/2014/main" id="{50A406A8-8C52-43B7-82B4-A8606C93E382}"/>
                </a:ext>
              </a:extLst>
            </p:cNvPr>
            <p:cNvSpPr txBox="1">
              <a:spLocks/>
            </p:cNvSpPr>
            <p:nvPr/>
          </p:nvSpPr>
          <p:spPr>
            <a:xfrm>
              <a:off x="10598447" y="2754403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662</a:t>
              </a:r>
            </a:p>
          </p:txBody>
        </p:sp>
        <p:cxnSp>
          <p:nvCxnSpPr>
            <p:cNvPr id="198" name="Conector reto 197">
              <a:extLst>
                <a:ext uri="{FF2B5EF4-FFF2-40B4-BE49-F238E27FC236}">
                  <a16:creationId xmlns="" xmlns:a16="http://schemas.microsoft.com/office/drawing/2014/main" id="{4D79F2F9-9810-445C-86F7-C1C5FCC4C7C7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855" y="2362882"/>
              <a:ext cx="0" cy="411274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ítulo 1">
              <a:extLst>
                <a:ext uri="{FF2B5EF4-FFF2-40B4-BE49-F238E27FC236}">
                  <a16:creationId xmlns="" xmlns:a16="http://schemas.microsoft.com/office/drawing/2014/main" id="{C798714B-8200-43B3-8EA7-64EB8720E672}"/>
                </a:ext>
              </a:extLst>
            </p:cNvPr>
            <p:cNvSpPr txBox="1">
              <a:spLocks/>
            </p:cNvSpPr>
            <p:nvPr/>
          </p:nvSpPr>
          <p:spPr>
            <a:xfrm>
              <a:off x="10069840" y="2362637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757</a:t>
              </a:r>
            </a:p>
          </p:txBody>
        </p:sp>
        <p:cxnSp>
          <p:nvCxnSpPr>
            <p:cNvPr id="201" name="Conector reto 200">
              <a:extLst>
                <a:ext uri="{FF2B5EF4-FFF2-40B4-BE49-F238E27FC236}">
                  <a16:creationId xmlns="" xmlns:a16="http://schemas.microsoft.com/office/drawing/2014/main" id="{BAE8F0E6-F7C2-4DBC-8C1E-F7349CEEB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4381" y="3184916"/>
              <a:ext cx="1258463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ítulo 1">
              <a:extLst>
                <a:ext uri="{FF2B5EF4-FFF2-40B4-BE49-F238E27FC236}">
                  <a16:creationId xmlns="" xmlns:a16="http://schemas.microsoft.com/office/drawing/2014/main" id="{139B1A74-6D64-425D-9B94-6110714163ED}"/>
                </a:ext>
              </a:extLst>
            </p:cNvPr>
            <p:cNvSpPr txBox="1">
              <a:spLocks/>
            </p:cNvSpPr>
            <p:nvPr/>
          </p:nvSpPr>
          <p:spPr>
            <a:xfrm>
              <a:off x="10796092" y="3175883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2269</a:t>
              </a:r>
            </a:p>
          </p:txBody>
        </p:sp>
        <p:cxnSp>
          <p:nvCxnSpPr>
            <p:cNvPr id="203" name="Conector reto 202">
              <a:extLst>
                <a:ext uri="{FF2B5EF4-FFF2-40B4-BE49-F238E27FC236}">
                  <a16:creationId xmlns="" xmlns:a16="http://schemas.microsoft.com/office/drawing/2014/main" id="{38E6C57B-1483-48B7-92D0-968F25C8753A}"/>
                </a:ext>
              </a:extLst>
            </p:cNvPr>
            <p:cNvCxnSpPr>
              <a:cxnSpLocks/>
            </p:cNvCxnSpPr>
            <p:nvPr/>
          </p:nvCxnSpPr>
          <p:spPr>
            <a:xfrm>
              <a:off x="10192543" y="3283744"/>
              <a:ext cx="0" cy="423862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ítulo 1">
              <a:extLst>
                <a:ext uri="{FF2B5EF4-FFF2-40B4-BE49-F238E27FC236}">
                  <a16:creationId xmlns="" xmlns:a16="http://schemas.microsoft.com/office/drawing/2014/main" id="{F91415EE-2E9D-465D-9904-C3E6C30C18CC}"/>
                </a:ext>
              </a:extLst>
            </p:cNvPr>
            <p:cNvSpPr txBox="1">
              <a:spLocks/>
            </p:cNvSpPr>
            <p:nvPr/>
          </p:nvSpPr>
          <p:spPr>
            <a:xfrm>
              <a:off x="10196044" y="3487380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547</a:t>
              </a:r>
            </a:p>
          </p:txBody>
        </p:sp>
        <p:cxnSp>
          <p:nvCxnSpPr>
            <p:cNvPr id="207" name="Conector reto 206">
              <a:extLst>
                <a:ext uri="{FF2B5EF4-FFF2-40B4-BE49-F238E27FC236}">
                  <a16:creationId xmlns="" xmlns:a16="http://schemas.microsoft.com/office/drawing/2014/main" id="{CDA8FAEB-5920-48C8-BBE7-B7FF6FB8396C}"/>
                </a:ext>
              </a:extLst>
            </p:cNvPr>
            <p:cNvCxnSpPr>
              <a:cxnSpLocks/>
            </p:cNvCxnSpPr>
            <p:nvPr/>
          </p:nvCxnSpPr>
          <p:spPr>
            <a:xfrm>
              <a:off x="9954418" y="3533775"/>
              <a:ext cx="0" cy="516731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ítulo 1">
              <a:extLst>
                <a:ext uri="{FF2B5EF4-FFF2-40B4-BE49-F238E27FC236}">
                  <a16:creationId xmlns="" xmlns:a16="http://schemas.microsoft.com/office/drawing/2014/main" id="{7977118D-80A3-4A74-ACA8-AC8D686A10CB}"/>
                </a:ext>
              </a:extLst>
            </p:cNvPr>
            <p:cNvSpPr txBox="1">
              <a:spLocks/>
            </p:cNvSpPr>
            <p:nvPr/>
          </p:nvSpPr>
          <p:spPr>
            <a:xfrm>
              <a:off x="9962682" y="3832662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502</a:t>
              </a:r>
            </a:p>
          </p:txBody>
        </p:sp>
        <p:cxnSp>
          <p:nvCxnSpPr>
            <p:cNvPr id="212" name="Conector reto 211">
              <a:extLst>
                <a:ext uri="{FF2B5EF4-FFF2-40B4-BE49-F238E27FC236}">
                  <a16:creationId xmlns="" xmlns:a16="http://schemas.microsoft.com/office/drawing/2014/main" id="{8CA90577-7433-457A-8C8A-A052D274B5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2110" y="3598143"/>
              <a:ext cx="831578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ítulo 1">
              <a:extLst>
                <a:ext uri="{FF2B5EF4-FFF2-40B4-BE49-F238E27FC236}">
                  <a16:creationId xmlns="" xmlns:a16="http://schemas.microsoft.com/office/drawing/2014/main" id="{DEB61B44-AE13-4D67-939F-4722A0219CEC}"/>
                </a:ext>
              </a:extLst>
            </p:cNvPr>
            <p:cNvSpPr txBox="1">
              <a:spLocks/>
            </p:cNvSpPr>
            <p:nvPr/>
          </p:nvSpPr>
          <p:spPr>
            <a:xfrm>
              <a:off x="5605205" y="3608161"/>
              <a:ext cx="527709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419</a:t>
              </a:r>
            </a:p>
          </p:txBody>
        </p:sp>
        <p:cxnSp>
          <p:nvCxnSpPr>
            <p:cNvPr id="215" name="Conector reto 214">
              <a:extLst>
                <a:ext uri="{FF2B5EF4-FFF2-40B4-BE49-F238E27FC236}">
                  <a16:creationId xmlns="" xmlns:a16="http://schemas.microsoft.com/office/drawing/2014/main" id="{C629A69F-77F7-44C6-A253-78EA52D2D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3007" y="4036293"/>
              <a:ext cx="1015549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ítulo 1">
              <a:extLst>
                <a:ext uri="{FF2B5EF4-FFF2-40B4-BE49-F238E27FC236}">
                  <a16:creationId xmlns="" xmlns:a16="http://schemas.microsoft.com/office/drawing/2014/main" id="{34A60452-8078-4780-9293-E98DCF53FF7A}"/>
                </a:ext>
              </a:extLst>
            </p:cNvPr>
            <p:cNvSpPr txBox="1">
              <a:spLocks/>
            </p:cNvSpPr>
            <p:nvPr/>
          </p:nvSpPr>
          <p:spPr>
            <a:xfrm>
              <a:off x="6273304" y="3820092"/>
              <a:ext cx="527709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1247</a:t>
              </a:r>
            </a:p>
          </p:txBody>
        </p:sp>
        <p:cxnSp>
          <p:nvCxnSpPr>
            <p:cNvPr id="217" name="Conector reto 216">
              <a:extLst>
                <a:ext uri="{FF2B5EF4-FFF2-40B4-BE49-F238E27FC236}">
                  <a16:creationId xmlns="" xmlns:a16="http://schemas.microsoft.com/office/drawing/2014/main" id="{D00669B1-F765-4015-9CC8-01D38908E1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0173" y="4965457"/>
              <a:ext cx="1015549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ítulo 1">
              <a:extLst>
                <a:ext uri="{FF2B5EF4-FFF2-40B4-BE49-F238E27FC236}">
                  <a16:creationId xmlns="" xmlns:a16="http://schemas.microsoft.com/office/drawing/2014/main" id="{6A16CE57-4935-4C24-AE9C-C198E6762ACB}"/>
                </a:ext>
              </a:extLst>
            </p:cNvPr>
            <p:cNvSpPr txBox="1">
              <a:spLocks/>
            </p:cNvSpPr>
            <p:nvPr/>
          </p:nvSpPr>
          <p:spPr>
            <a:xfrm>
              <a:off x="6465233" y="4975475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1141</a:t>
              </a:r>
            </a:p>
          </p:txBody>
        </p:sp>
        <p:cxnSp>
          <p:nvCxnSpPr>
            <p:cNvPr id="221" name="Conector reto 220">
              <a:extLst>
                <a:ext uri="{FF2B5EF4-FFF2-40B4-BE49-F238E27FC236}">
                  <a16:creationId xmlns="" xmlns:a16="http://schemas.microsoft.com/office/drawing/2014/main" id="{948EB0CB-E635-4F7E-BA81-F7FE585D34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4025" y="5495999"/>
              <a:ext cx="1015549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ítulo 1">
              <a:extLst>
                <a:ext uri="{FF2B5EF4-FFF2-40B4-BE49-F238E27FC236}">
                  <a16:creationId xmlns="" xmlns:a16="http://schemas.microsoft.com/office/drawing/2014/main" id="{2F0D02E4-F786-4609-AFBC-15E33133E3AF}"/>
                </a:ext>
              </a:extLst>
            </p:cNvPr>
            <p:cNvSpPr txBox="1">
              <a:spLocks/>
            </p:cNvSpPr>
            <p:nvPr/>
          </p:nvSpPr>
          <p:spPr>
            <a:xfrm>
              <a:off x="6805910" y="5506017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7112</a:t>
              </a:r>
            </a:p>
          </p:txBody>
        </p:sp>
        <p:cxnSp>
          <p:nvCxnSpPr>
            <p:cNvPr id="223" name="Conector reto 222">
              <a:extLst>
                <a:ext uri="{FF2B5EF4-FFF2-40B4-BE49-F238E27FC236}">
                  <a16:creationId xmlns="" xmlns:a16="http://schemas.microsoft.com/office/drawing/2014/main" id="{D4900DBB-90E0-458B-AB16-87E301A532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5280" y="4167896"/>
              <a:ext cx="1322623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ítulo 1">
              <a:extLst>
                <a:ext uri="{FF2B5EF4-FFF2-40B4-BE49-F238E27FC236}">
                  <a16:creationId xmlns="" xmlns:a16="http://schemas.microsoft.com/office/drawing/2014/main" id="{BE0AE79C-5BE5-4416-8CEB-FA46EB5D0684}"/>
                </a:ext>
              </a:extLst>
            </p:cNvPr>
            <p:cNvSpPr txBox="1">
              <a:spLocks/>
            </p:cNvSpPr>
            <p:nvPr/>
          </p:nvSpPr>
          <p:spPr>
            <a:xfrm>
              <a:off x="10443668" y="4158863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3550</a:t>
              </a:r>
            </a:p>
          </p:txBody>
        </p:sp>
        <p:cxnSp>
          <p:nvCxnSpPr>
            <p:cNvPr id="225" name="Conector reto 224">
              <a:extLst>
                <a:ext uri="{FF2B5EF4-FFF2-40B4-BE49-F238E27FC236}">
                  <a16:creationId xmlns="" xmlns:a16="http://schemas.microsoft.com/office/drawing/2014/main" id="{0B212292-6AAD-4AF5-A52C-55BCC711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2860" y="4526036"/>
              <a:ext cx="1322623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ítulo 1">
              <a:extLst>
                <a:ext uri="{FF2B5EF4-FFF2-40B4-BE49-F238E27FC236}">
                  <a16:creationId xmlns="" xmlns:a16="http://schemas.microsoft.com/office/drawing/2014/main" id="{064AE549-A204-4CAC-87DF-E42A9B2B8132}"/>
                </a:ext>
              </a:extLst>
            </p:cNvPr>
            <p:cNvSpPr txBox="1">
              <a:spLocks/>
            </p:cNvSpPr>
            <p:nvPr/>
          </p:nvSpPr>
          <p:spPr>
            <a:xfrm>
              <a:off x="10124104" y="4517003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9351</a:t>
              </a:r>
            </a:p>
          </p:txBody>
        </p:sp>
        <p:cxnSp>
          <p:nvCxnSpPr>
            <p:cNvPr id="227" name="Conector reto 226">
              <a:extLst>
                <a:ext uri="{FF2B5EF4-FFF2-40B4-BE49-F238E27FC236}">
                  <a16:creationId xmlns="" xmlns:a16="http://schemas.microsoft.com/office/drawing/2014/main" id="{491728AC-8C60-4036-BA6F-81537C32BA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1920" y="4914656"/>
              <a:ext cx="1322623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ítulo 1">
              <a:extLst>
                <a:ext uri="{FF2B5EF4-FFF2-40B4-BE49-F238E27FC236}">
                  <a16:creationId xmlns="" xmlns:a16="http://schemas.microsoft.com/office/drawing/2014/main" id="{E476FBAF-EAFD-4286-86A0-2EE07DB99572}"/>
                </a:ext>
              </a:extLst>
            </p:cNvPr>
            <p:cNvSpPr txBox="1">
              <a:spLocks/>
            </p:cNvSpPr>
            <p:nvPr/>
          </p:nvSpPr>
          <p:spPr>
            <a:xfrm>
              <a:off x="10227925" y="4924673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1616</a:t>
              </a:r>
            </a:p>
          </p:txBody>
        </p:sp>
        <p:cxnSp>
          <p:nvCxnSpPr>
            <p:cNvPr id="231" name="Conector reto 230">
              <a:extLst>
                <a:ext uri="{FF2B5EF4-FFF2-40B4-BE49-F238E27FC236}">
                  <a16:creationId xmlns="" xmlns:a16="http://schemas.microsoft.com/office/drawing/2014/main" id="{6A357EC2-3D02-4136-9676-1CC277D27BDB}"/>
                </a:ext>
              </a:extLst>
            </p:cNvPr>
            <p:cNvCxnSpPr>
              <a:cxnSpLocks/>
            </p:cNvCxnSpPr>
            <p:nvPr/>
          </p:nvCxnSpPr>
          <p:spPr>
            <a:xfrm>
              <a:off x="9406915" y="5033216"/>
              <a:ext cx="0" cy="606778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Título 1">
              <a:extLst>
                <a:ext uri="{FF2B5EF4-FFF2-40B4-BE49-F238E27FC236}">
                  <a16:creationId xmlns="" xmlns:a16="http://schemas.microsoft.com/office/drawing/2014/main" id="{8BEFCEEA-C6C7-4A3F-990B-5A5E98BFDE9B}"/>
                </a:ext>
              </a:extLst>
            </p:cNvPr>
            <p:cNvSpPr txBox="1">
              <a:spLocks/>
            </p:cNvSpPr>
            <p:nvPr/>
          </p:nvSpPr>
          <p:spPr>
            <a:xfrm>
              <a:off x="9411761" y="5427941"/>
              <a:ext cx="675594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12772</a:t>
              </a:r>
            </a:p>
          </p:txBody>
        </p:sp>
        <p:cxnSp>
          <p:nvCxnSpPr>
            <p:cNvPr id="233" name="Conector reto 232">
              <a:extLst>
                <a:ext uri="{FF2B5EF4-FFF2-40B4-BE49-F238E27FC236}">
                  <a16:creationId xmlns="" xmlns:a16="http://schemas.microsoft.com/office/drawing/2014/main" id="{B5752B06-747A-4A79-8E71-F2DEB97D57E9}"/>
                </a:ext>
              </a:extLst>
            </p:cNvPr>
            <p:cNvCxnSpPr>
              <a:cxnSpLocks/>
            </p:cNvCxnSpPr>
            <p:nvPr/>
          </p:nvCxnSpPr>
          <p:spPr>
            <a:xfrm>
              <a:off x="8663965" y="5276104"/>
              <a:ext cx="0" cy="606778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ítulo 1">
              <a:extLst>
                <a:ext uri="{FF2B5EF4-FFF2-40B4-BE49-F238E27FC236}">
                  <a16:creationId xmlns="" xmlns:a16="http://schemas.microsoft.com/office/drawing/2014/main" id="{E17ACD83-167D-4AF3-8CD3-E2EC146AB251}"/>
                </a:ext>
              </a:extLst>
            </p:cNvPr>
            <p:cNvSpPr txBox="1">
              <a:spLocks/>
            </p:cNvSpPr>
            <p:nvPr/>
          </p:nvSpPr>
          <p:spPr>
            <a:xfrm>
              <a:off x="8664048" y="5675592"/>
              <a:ext cx="647972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45550</a:t>
              </a:r>
            </a:p>
          </p:txBody>
        </p:sp>
        <p:cxnSp>
          <p:nvCxnSpPr>
            <p:cNvPr id="235" name="Conector reto 234">
              <a:extLst>
                <a:ext uri="{FF2B5EF4-FFF2-40B4-BE49-F238E27FC236}">
                  <a16:creationId xmlns="" xmlns:a16="http://schemas.microsoft.com/office/drawing/2014/main" id="{A1971EEC-1BD2-401B-B421-4065D53C3DB6}"/>
                </a:ext>
              </a:extLst>
            </p:cNvPr>
            <p:cNvCxnSpPr>
              <a:cxnSpLocks/>
            </p:cNvCxnSpPr>
            <p:nvPr/>
          </p:nvCxnSpPr>
          <p:spPr>
            <a:xfrm>
              <a:off x="8378215" y="5971429"/>
              <a:ext cx="0" cy="606778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ítulo 1">
              <a:extLst>
                <a:ext uri="{FF2B5EF4-FFF2-40B4-BE49-F238E27FC236}">
                  <a16:creationId xmlns="" xmlns:a16="http://schemas.microsoft.com/office/drawing/2014/main" id="{0419A566-13CF-4E77-B903-B96BE0EB8605}"/>
                </a:ext>
              </a:extLst>
            </p:cNvPr>
            <p:cNvSpPr txBox="1">
              <a:spLocks/>
            </p:cNvSpPr>
            <p:nvPr/>
          </p:nvSpPr>
          <p:spPr>
            <a:xfrm>
              <a:off x="8388689" y="6366154"/>
              <a:ext cx="546986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3965</a:t>
              </a:r>
            </a:p>
          </p:txBody>
        </p:sp>
        <p:cxnSp>
          <p:nvCxnSpPr>
            <p:cNvPr id="237" name="Conector reto 236">
              <a:extLst>
                <a:ext uri="{FF2B5EF4-FFF2-40B4-BE49-F238E27FC236}">
                  <a16:creationId xmlns="" xmlns:a16="http://schemas.microsoft.com/office/drawing/2014/main" id="{6C0FB58A-791F-48C7-8A09-3BE4B961B8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525" y="6219899"/>
              <a:ext cx="1015549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ítulo 1">
              <a:extLst>
                <a:ext uri="{FF2B5EF4-FFF2-40B4-BE49-F238E27FC236}">
                  <a16:creationId xmlns="" xmlns:a16="http://schemas.microsoft.com/office/drawing/2014/main" id="{9CA91F4C-33C8-4455-8ABB-BE219F4B491B}"/>
                </a:ext>
              </a:extLst>
            </p:cNvPr>
            <p:cNvSpPr txBox="1">
              <a:spLocks/>
            </p:cNvSpPr>
            <p:nvPr/>
          </p:nvSpPr>
          <p:spPr>
            <a:xfrm>
              <a:off x="6613823" y="6229917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7291</a:t>
              </a:r>
            </a:p>
          </p:txBody>
        </p:sp>
        <p:cxnSp>
          <p:nvCxnSpPr>
            <p:cNvPr id="239" name="Conector reto 238">
              <a:extLst>
                <a:ext uri="{FF2B5EF4-FFF2-40B4-BE49-F238E27FC236}">
                  <a16:creationId xmlns="" xmlns:a16="http://schemas.microsoft.com/office/drawing/2014/main" id="{ABC695F6-C78B-4005-AD08-6EA3B8656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642" y="4387765"/>
              <a:ext cx="1635552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Título 1">
              <a:extLst>
                <a:ext uri="{FF2B5EF4-FFF2-40B4-BE49-F238E27FC236}">
                  <a16:creationId xmlns="" xmlns:a16="http://schemas.microsoft.com/office/drawing/2014/main" id="{04998051-8656-4019-9D28-B647BAA9C529}"/>
                </a:ext>
              </a:extLst>
            </p:cNvPr>
            <p:cNvSpPr txBox="1">
              <a:spLocks/>
            </p:cNvSpPr>
            <p:nvPr/>
          </p:nvSpPr>
          <p:spPr>
            <a:xfrm>
              <a:off x="6704627" y="4397782"/>
              <a:ext cx="527709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2288</a:t>
              </a:r>
            </a:p>
          </p:txBody>
        </p:sp>
        <p:cxnSp>
          <p:nvCxnSpPr>
            <p:cNvPr id="243" name="Conector reto 242">
              <a:extLst>
                <a:ext uri="{FF2B5EF4-FFF2-40B4-BE49-F238E27FC236}">
                  <a16:creationId xmlns="" xmlns:a16="http://schemas.microsoft.com/office/drawing/2014/main" id="{314DCD8B-9B5F-4C0A-BE47-C46E443E01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0735" y="4175832"/>
              <a:ext cx="2799397" cy="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Título 1">
              <a:extLst>
                <a:ext uri="{FF2B5EF4-FFF2-40B4-BE49-F238E27FC236}">
                  <a16:creationId xmlns="" xmlns:a16="http://schemas.microsoft.com/office/drawing/2014/main" id="{99EAD1BA-DA5F-4E34-811A-A52A79005B4A}"/>
                </a:ext>
              </a:extLst>
            </p:cNvPr>
            <p:cNvSpPr txBox="1">
              <a:spLocks/>
            </p:cNvSpPr>
            <p:nvPr/>
          </p:nvSpPr>
          <p:spPr>
            <a:xfrm>
              <a:off x="5811824" y="4185850"/>
              <a:ext cx="527709" cy="217959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2422</a:t>
              </a:r>
            </a:p>
          </p:txBody>
        </p:sp>
        <p:cxnSp>
          <p:nvCxnSpPr>
            <p:cNvPr id="251" name="Conector reto 250">
              <a:extLst>
                <a:ext uri="{FF2B5EF4-FFF2-40B4-BE49-F238E27FC236}">
                  <a16:creationId xmlns="" xmlns:a16="http://schemas.microsoft.com/office/drawing/2014/main" id="{4CA9DE5A-7073-420F-8C7E-E78DB0D11EBE}"/>
                </a:ext>
              </a:extLst>
            </p:cNvPr>
            <p:cNvCxnSpPr>
              <a:cxnSpLocks/>
            </p:cNvCxnSpPr>
            <p:nvPr/>
          </p:nvCxnSpPr>
          <p:spPr>
            <a:xfrm>
              <a:off x="8537600" y="1079500"/>
              <a:ext cx="0" cy="2095500"/>
            </a:xfrm>
            <a:prstGeom prst="line">
              <a:avLst/>
            </a:prstGeom>
            <a:ln>
              <a:solidFill>
                <a:srgbClr val="10989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Título 1">
              <a:extLst>
                <a:ext uri="{FF2B5EF4-FFF2-40B4-BE49-F238E27FC236}">
                  <a16:creationId xmlns="" xmlns:a16="http://schemas.microsoft.com/office/drawing/2014/main" id="{D2A39810-632A-410C-BBFE-B6FBDA0A422E}"/>
                </a:ext>
              </a:extLst>
            </p:cNvPr>
            <p:cNvSpPr txBox="1">
              <a:spLocks/>
            </p:cNvSpPr>
            <p:nvPr/>
          </p:nvSpPr>
          <p:spPr>
            <a:xfrm>
              <a:off x="8525679" y="1078032"/>
              <a:ext cx="527709" cy="217960"/>
            </a:xfrm>
            <a:prstGeom prst="rect">
              <a:avLst/>
            </a:prstGeom>
            <a:solidFill>
              <a:srgbClr val="109897"/>
            </a:solidFill>
          </p:spPr>
          <p:txBody>
            <a:bodyPr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pt-BR" sz="1000" b="1" dirty="0">
                  <a:solidFill>
                    <a:schemeClr val="bg1"/>
                  </a:solidFill>
                  <a:latin typeface="Arial "/>
                  <a:cs typeface="Arial" panose="020B0604020202020204" pitchFamily="34" charset="0"/>
                </a:rPr>
                <a:t>363</a:t>
              </a:r>
            </a:p>
          </p:txBody>
        </p:sp>
      </p:grpSp>
      <p:sp>
        <p:nvSpPr>
          <p:cNvPr id="264" name="Retângulo 263">
            <a:extLst>
              <a:ext uri="{FF2B5EF4-FFF2-40B4-BE49-F238E27FC236}">
                <a16:creationId xmlns="" xmlns:a16="http://schemas.microsoft.com/office/drawing/2014/main" id="{BCDB93A5-F35E-4954-A1F8-6A0B3689A0CD}"/>
              </a:ext>
            </a:extLst>
          </p:cNvPr>
          <p:cNvSpPr/>
          <p:nvPr/>
        </p:nvSpPr>
        <p:spPr>
          <a:xfrm>
            <a:off x="9000308" y="819675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cap="all" dirty="0">
                <a:solidFill>
                  <a:srgbClr val="866BA7"/>
                </a:solidFill>
                <a:latin typeface="Arial Black" panose="020B0A04020102020204" pitchFamily="34" charset="0"/>
              </a:rPr>
              <a:t>108.562</a:t>
            </a:r>
            <a:endParaRPr lang="pt-BR" sz="2800" dirty="0">
              <a:solidFill>
                <a:srgbClr val="866BA7"/>
              </a:solidFill>
              <a:latin typeface="Arial Black" panose="020B0A04020102020204" pitchFamily="34" charset="0"/>
            </a:endParaRPr>
          </a:p>
        </p:txBody>
      </p:sp>
      <p:sp>
        <p:nvSpPr>
          <p:cNvPr id="265" name="Retângulo 264">
            <a:extLst>
              <a:ext uri="{FF2B5EF4-FFF2-40B4-BE49-F238E27FC236}">
                <a16:creationId xmlns="" xmlns:a16="http://schemas.microsoft.com/office/drawing/2014/main" id="{733B741E-687E-4C3C-A18B-ACCFECBB8AAC}"/>
              </a:ext>
            </a:extLst>
          </p:cNvPr>
          <p:cNvSpPr/>
          <p:nvPr/>
        </p:nvSpPr>
        <p:spPr>
          <a:xfrm>
            <a:off x="9479558" y="500361"/>
            <a:ext cx="896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pt-BR" sz="2000" b="1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0" name="Group 7">
            <a:extLst>
              <a:ext uri="{FF2B5EF4-FFF2-40B4-BE49-F238E27FC236}">
                <a16:creationId xmlns="" xmlns:a16="http://schemas.microsoft.com/office/drawing/2014/main" id="{8ACA730E-07C2-4889-9F8F-C5F1022418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1669" y="4832086"/>
            <a:ext cx="377388" cy="719656"/>
            <a:chOff x="-16" y="1"/>
            <a:chExt cx="1601" cy="3053"/>
          </a:xfrm>
          <a:solidFill>
            <a:srgbClr val="A18CBA"/>
          </a:solidFill>
        </p:grpSpPr>
        <p:sp>
          <p:nvSpPr>
            <p:cNvPr id="628" name="Freeform 8">
              <a:extLst>
                <a:ext uri="{FF2B5EF4-FFF2-40B4-BE49-F238E27FC236}">
                  <a16:creationId xmlns="" xmlns:a16="http://schemas.microsoft.com/office/drawing/2014/main" id="{9FB6F46F-23CD-4EE2-94D6-304D9DC9D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"/>
              <a:ext cx="576" cy="593"/>
            </a:xfrm>
            <a:custGeom>
              <a:avLst/>
              <a:gdLst>
                <a:gd name="T0" fmla="*/ 129 w 258"/>
                <a:gd name="T1" fmla="*/ 257 h 257"/>
                <a:gd name="T2" fmla="*/ 258 w 258"/>
                <a:gd name="T3" fmla="*/ 128 h 257"/>
                <a:gd name="T4" fmla="*/ 129 w 258"/>
                <a:gd name="T5" fmla="*/ 0 h 257"/>
                <a:gd name="T6" fmla="*/ 0 w 258"/>
                <a:gd name="T7" fmla="*/ 128 h 257"/>
                <a:gd name="T8" fmla="*/ 129 w 258"/>
                <a:gd name="T9" fmla="*/ 257 h 257"/>
                <a:gd name="T10" fmla="*/ 129 w 258"/>
                <a:gd name="T11" fmla="*/ 257 h 257"/>
                <a:gd name="T12" fmla="*/ 129 w 258"/>
                <a:gd name="T13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257">
                  <a:moveTo>
                    <a:pt x="129" y="257"/>
                  </a:moveTo>
                  <a:cubicBezTo>
                    <a:pt x="201" y="257"/>
                    <a:pt x="258" y="200"/>
                    <a:pt x="258" y="128"/>
                  </a:cubicBezTo>
                  <a:cubicBezTo>
                    <a:pt x="258" y="57"/>
                    <a:pt x="201" y="0"/>
                    <a:pt x="129" y="0"/>
                  </a:cubicBezTo>
                  <a:cubicBezTo>
                    <a:pt x="58" y="0"/>
                    <a:pt x="0" y="57"/>
                    <a:pt x="0" y="128"/>
                  </a:cubicBezTo>
                  <a:cubicBezTo>
                    <a:pt x="0" y="200"/>
                    <a:pt x="58" y="257"/>
                    <a:pt x="129" y="257"/>
                  </a:cubicBezTo>
                  <a:close/>
                  <a:moveTo>
                    <a:pt x="129" y="257"/>
                  </a:moveTo>
                  <a:cubicBezTo>
                    <a:pt x="129" y="257"/>
                    <a:pt x="129" y="257"/>
                    <a:pt x="129" y="2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9" name="Freeform 9">
              <a:extLst>
                <a:ext uri="{FF2B5EF4-FFF2-40B4-BE49-F238E27FC236}">
                  <a16:creationId xmlns="" xmlns:a16="http://schemas.microsoft.com/office/drawing/2014/main" id="{5BABE98B-636C-4A83-B577-337FB1A729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" y="657"/>
              <a:ext cx="1601" cy="2397"/>
            </a:xfrm>
            <a:custGeom>
              <a:avLst/>
              <a:gdLst>
                <a:gd name="T0" fmla="*/ 704 w 717"/>
                <a:gd name="T1" fmla="*/ 434 h 1038"/>
                <a:gd name="T2" fmla="*/ 520 w 717"/>
                <a:gd name="T3" fmla="*/ 31 h 1038"/>
                <a:gd name="T4" fmla="*/ 465 w 717"/>
                <a:gd name="T5" fmla="*/ 0 h 1038"/>
                <a:gd name="T6" fmla="*/ 252 w 717"/>
                <a:gd name="T7" fmla="*/ 0 h 1038"/>
                <a:gd name="T8" fmla="*/ 197 w 717"/>
                <a:gd name="T9" fmla="*/ 31 h 1038"/>
                <a:gd name="T10" fmla="*/ 13 w 717"/>
                <a:gd name="T11" fmla="*/ 434 h 1038"/>
                <a:gd name="T12" fmla="*/ 40 w 717"/>
                <a:gd name="T13" fmla="*/ 507 h 1038"/>
                <a:gd name="T14" fmla="*/ 63 w 717"/>
                <a:gd name="T15" fmla="*/ 512 h 1038"/>
                <a:gd name="T16" fmla="*/ 113 w 717"/>
                <a:gd name="T17" fmla="*/ 480 h 1038"/>
                <a:gd name="T18" fmla="*/ 202 w 717"/>
                <a:gd name="T19" fmla="*/ 285 h 1038"/>
                <a:gd name="T20" fmla="*/ 202 w 717"/>
                <a:gd name="T21" fmla="*/ 495 h 1038"/>
                <a:gd name="T22" fmla="*/ 202 w 717"/>
                <a:gd name="T23" fmla="*/ 496 h 1038"/>
                <a:gd name="T24" fmla="*/ 202 w 717"/>
                <a:gd name="T25" fmla="*/ 972 h 1038"/>
                <a:gd name="T26" fmla="*/ 268 w 717"/>
                <a:gd name="T27" fmla="*/ 1038 h 1038"/>
                <a:gd name="T28" fmla="*/ 334 w 717"/>
                <a:gd name="T29" fmla="*/ 972 h 1038"/>
                <a:gd name="T30" fmla="*/ 334 w 717"/>
                <a:gd name="T31" fmla="*/ 577 h 1038"/>
                <a:gd name="T32" fmla="*/ 382 w 717"/>
                <a:gd name="T33" fmla="*/ 577 h 1038"/>
                <a:gd name="T34" fmla="*/ 382 w 717"/>
                <a:gd name="T35" fmla="*/ 972 h 1038"/>
                <a:gd name="T36" fmla="*/ 449 w 717"/>
                <a:gd name="T37" fmla="*/ 1038 h 1038"/>
                <a:gd name="T38" fmla="*/ 515 w 717"/>
                <a:gd name="T39" fmla="*/ 972 h 1038"/>
                <a:gd name="T40" fmla="*/ 515 w 717"/>
                <a:gd name="T41" fmla="*/ 496 h 1038"/>
                <a:gd name="T42" fmla="*/ 515 w 717"/>
                <a:gd name="T43" fmla="*/ 495 h 1038"/>
                <a:gd name="T44" fmla="*/ 515 w 717"/>
                <a:gd name="T45" fmla="*/ 285 h 1038"/>
                <a:gd name="T46" fmla="*/ 604 w 717"/>
                <a:gd name="T47" fmla="*/ 480 h 1038"/>
                <a:gd name="T48" fmla="*/ 654 w 717"/>
                <a:gd name="T49" fmla="*/ 512 h 1038"/>
                <a:gd name="T50" fmla="*/ 677 w 717"/>
                <a:gd name="T51" fmla="*/ 507 h 1038"/>
                <a:gd name="T52" fmla="*/ 704 w 717"/>
                <a:gd name="T53" fmla="*/ 434 h 1038"/>
                <a:gd name="T54" fmla="*/ 704 w 717"/>
                <a:gd name="T55" fmla="*/ 434 h 1038"/>
                <a:gd name="T56" fmla="*/ 704 w 717"/>
                <a:gd name="T57" fmla="*/ 434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7" h="1038">
                  <a:moveTo>
                    <a:pt x="704" y="434"/>
                  </a:moveTo>
                  <a:cubicBezTo>
                    <a:pt x="520" y="31"/>
                    <a:pt x="520" y="31"/>
                    <a:pt x="520" y="31"/>
                  </a:cubicBezTo>
                  <a:cubicBezTo>
                    <a:pt x="510" y="9"/>
                    <a:pt x="487" y="0"/>
                    <a:pt x="465" y="0"/>
                  </a:cubicBezTo>
                  <a:cubicBezTo>
                    <a:pt x="385" y="0"/>
                    <a:pt x="339" y="0"/>
                    <a:pt x="252" y="0"/>
                  </a:cubicBezTo>
                  <a:cubicBezTo>
                    <a:pt x="229" y="0"/>
                    <a:pt x="207" y="9"/>
                    <a:pt x="197" y="31"/>
                  </a:cubicBezTo>
                  <a:cubicBezTo>
                    <a:pt x="13" y="434"/>
                    <a:pt x="13" y="434"/>
                    <a:pt x="13" y="434"/>
                  </a:cubicBezTo>
                  <a:cubicBezTo>
                    <a:pt x="0" y="462"/>
                    <a:pt x="12" y="495"/>
                    <a:pt x="40" y="507"/>
                  </a:cubicBezTo>
                  <a:cubicBezTo>
                    <a:pt x="47" y="511"/>
                    <a:pt x="55" y="512"/>
                    <a:pt x="63" y="512"/>
                  </a:cubicBezTo>
                  <a:cubicBezTo>
                    <a:pt x="84" y="512"/>
                    <a:pt x="104" y="500"/>
                    <a:pt x="113" y="480"/>
                  </a:cubicBezTo>
                  <a:cubicBezTo>
                    <a:pt x="202" y="285"/>
                    <a:pt x="202" y="285"/>
                    <a:pt x="202" y="285"/>
                  </a:cubicBezTo>
                  <a:cubicBezTo>
                    <a:pt x="202" y="495"/>
                    <a:pt x="202" y="495"/>
                    <a:pt x="202" y="495"/>
                  </a:cubicBezTo>
                  <a:cubicBezTo>
                    <a:pt x="202" y="495"/>
                    <a:pt x="202" y="496"/>
                    <a:pt x="202" y="496"/>
                  </a:cubicBezTo>
                  <a:cubicBezTo>
                    <a:pt x="202" y="972"/>
                    <a:pt x="202" y="972"/>
                    <a:pt x="202" y="972"/>
                  </a:cubicBezTo>
                  <a:cubicBezTo>
                    <a:pt x="202" y="1008"/>
                    <a:pt x="231" y="1038"/>
                    <a:pt x="268" y="1038"/>
                  </a:cubicBezTo>
                  <a:cubicBezTo>
                    <a:pt x="304" y="1038"/>
                    <a:pt x="334" y="1008"/>
                    <a:pt x="334" y="972"/>
                  </a:cubicBezTo>
                  <a:cubicBezTo>
                    <a:pt x="334" y="577"/>
                    <a:pt x="334" y="577"/>
                    <a:pt x="334" y="577"/>
                  </a:cubicBezTo>
                  <a:cubicBezTo>
                    <a:pt x="382" y="577"/>
                    <a:pt x="382" y="577"/>
                    <a:pt x="382" y="577"/>
                  </a:cubicBezTo>
                  <a:cubicBezTo>
                    <a:pt x="382" y="972"/>
                    <a:pt x="382" y="972"/>
                    <a:pt x="382" y="972"/>
                  </a:cubicBezTo>
                  <a:cubicBezTo>
                    <a:pt x="382" y="1008"/>
                    <a:pt x="412" y="1038"/>
                    <a:pt x="449" y="1038"/>
                  </a:cubicBezTo>
                  <a:cubicBezTo>
                    <a:pt x="485" y="1038"/>
                    <a:pt x="515" y="1008"/>
                    <a:pt x="515" y="972"/>
                  </a:cubicBezTo>
                  <a:cubicBezTo>
                    <a:pt x="515" y="496"/>
                    <a:pt x="515" y="496"/>
                    <a:pt x="515" y="496"/>
                  </a:cubicBezTo>
                  <a:cubicBezTo>
                    <a:pt x="515" y="496"/>
                    <a:pt x="515" y="495"/>
                    <a:pt x="515" y="495"/>
                  </a:cubicBezTo>
                  <a:cubicBezTo>
                    <a:pt x="515" y="285"/>
                    <a:pt x="515" y="285"/>
                    <a:pt x="515" y="285"/>
                  </a:cubicBezTo>
                  <a:cubicBezTo>
                    <a:pt x="604" y="480"/>
                    <a:pt x="604" y="480"/>
                    <a:pt x="604" y="480"/>
                  </a:cubicBezTo>
                  <a:cubicBezTo>
                    <a:pt x="613" y="500"/>
                    <a:pt x="633" y="512"/>
                    <a:pt x="654" y="512"/>
                  </a:cubicBezTo>
                  <a:cubicBezTo>
                    <a:pt x="661" y="512"/>
                    <a:pt x="669" y="511"/>
                    <a:pt x="677" y="507"/>
                  </a:cubicBezTo>
                  <a:cubicBezTo>
                    <a:pt x="704" y="495"/>
                    <a:pt x="717" y="462"/>
                    <a:pt x="704" y="434"/>
                  </a:cubicBezTo>
                  <a:close/>
                  <a:moveTo>
                    <a:pt x="704" y="434"/>
                  </a:moveTo>
                  <a:cubicBezTo>
                    <a:pt x="704" y="434"/>
                    <a:pt x="704" y="434"/>
                    <a:pt x="704" y="4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71" name="Group 7">
            <a:extLst>
              <a:ext uri="{FF2B5EF4-FFF2-40B4-BE49-F238E27FC236}">
                <a16:creationId xmlns="" xmlns:a16="http://schemas.microsoft.com/office/drawing/2014/main" id="{7B474A70-22CD-4799-BB02-034CDD3138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75814" y="4832086"/>
            <a:ext cx="377388" cy="719656"/>
            <a:chOff x="-16" y="1"/>
            <a:chExt cx="1601" cy="3053"/>
          </a:xfrm>
          <a:solidFill>
            <a:srgbClr val="A18CBA"/>
          </a:solidFill>
        </p:grpSpPr>
        <p:sp>
          <p:nvSpPr>
            <p:cNvPr id="626" name="Freeform 8">
              <a:extLst>
                <a:ext uri="{FF2B5EF4-FFF2-40B4-BE49-F238E27FC236}">
                  <a16:creationId xmlns="" xmlns:a16="http://schemas.microsoft.com/office/drawing/2014/main" id="{A2A46DF9-B6EF-46AF-98C4-86864C96B8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"/>
              <a:ext cx="576" cy="593"/>
            </a:xfrm>
            <a:custGeom>
              <a:avLst/>
              <a:gdLst>
                <a:gd name="T0" fmla="*/ 129 w 258"/>
                <a:gd name="T1" fmla="*/ 257 h 257"/>
                <a:gd name="T2" fmla="*/ 258 w 258"/>
                <a:gd name="T3" fmla="*/ 128 h 257"/>
                <a:gd name="T4" fmla="*/ 129 w 258"/>
                <a:gd name="T5" fmla="*/ 0 h 257"/>
                <a:gd name="T6" fmla="*/ 0 w 258"/>
                <a:gd name="T7" fmla="*/ 128 h 257"/>
                <a:gd name="T8" fmla="*/ 129 w 258"/>
                <a:gd name="T9" fmla="*/ 257 h 257"/>
                <a:gd name="T10" fmla="*/ 129 w 258"/>
                <a:gd name="T11" fmla="*/ 257 h 257"/>
                <a:gd name="T12" fmla="*/ 129 w 258"/>
                <a:gd name="T13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257">
                  <a:moveTo>
                    <a:pt x="129" y="257"/>
                  </a:moveTo>
                  <a:cubicBezTo>
                    <a:pt x="201" y="257"/>
                    <a:pt x="258" y="200"/>
                    <a:pt x="258" y="128"/>
                  </a:cubicBezTo>
                  <a:cubicBezTo>
                    <a:pt x="258" y="57"/>
                    <a:pt x="201" y="0"/>
                    <a:pt x="129" y="0"/>
                  </a:cubicBezTo>
                  <a:cubicBezTo>
                    <a:pt x="58" y="0"/>
                    <a:pt x="0" y="57"/>
                    <a:pt x="0" y="128"/>
                  </a:cubicBezTo>
                  <a:cubicBezTo>
                    <a:pt x="0" y="200"/>
                    <a:pt x="58" y="257"/>
                    <a:pt x="129" y="257"/>
                  </a:cubicBezTo>
                  <a:close/>
                  <a:moveTo>
                    <a:pt x="129" y="257"/>
                  </a:moveTo>
                  <a:cubicBezTo>
                    <a:pt x="129" y="257"/>
                    <a:pt x="129" y="257"/>
                    <a:pt x="129" y="2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7" name="Freeform 9">
              <a:extLst>
                <a:ext uri="{FF2B5EF4-FFF2-40B4-BE49-F238E27FC236}">
                  <a16:creationId xmlns="" xmlns:a16="http://schemas.microsoft.com/office/drawing/2014/main" id="{78374B4D-4D70-489C-9EF3-C17C8B91F1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" y="657"/>
              <a:ext cx="1601" cy="2397"/>
            </a:xfrm>
            <a:custGeom>
              <a:avLst/>
              <a:gdLst>
                <a:gd name="T0" fmla="*/ 704 w 717"/>
                <a:gd name="T1" fmla="*/ 434 h 1038"/>
                <a:gd name="T2" fmla="*/ 520 w 717"/>
                <a:gd name="T3" fmla="*/ 31 h 1038"/>
                <a:gd name="T4" fmla="*/ 465 w 717"/>
                <a:gd name="T5" fmla="*/ 0 h 1038"/>
                <a:gd name="T6" fmla="*/ 252 w 717"/>
                <a:gd name="T7" fmla="*/ 0 h 1038"/>
                <a:gd name="T8" fmla="*/ 197 w 717"/>
                <a:gd name="T9" fmla="*/ 31 h 1038"/>
                <a:gd name="T10" fmla="*/ 13 w 717"/>
                <a:gd name="T11" fmla="*/ 434 h 1038"/>
                <a:gd name="T12" fmla="*/ 40 w 717"/>
                <a:gd name="T13" fmla="*/ 507 h 1038"/>
                <a:gd name="T14" fmla="*/ 63 w 717"/>
                <a:gd name="T15" fmla="*/ 512 h 1038"/>
                <a:gd name="T16" fmla="*/ 113 w 717"/>
                <a:gd name="T17" fmla="*/ 480 h 1038"/>
                <a:gd name="T18" fmla="*/ 202 w 717"/>
                <a:gd name="T19" fmla="*/ 285 h 1038"/>
                <a:gd name="T20" fmla="*/ 202 w 717"/>
                <a:gd name="T21" fmla="*/ 495 h 1038"/>
                <a:gd name="T22" fmla="*/ 202 w 717"/>
                <a:gd name="T23" fmla="*/ 496 h 1038"/>
                <a:gd name="T24" fmla="*/ 202 w 717"/>
                <a:gd name="T25" fmla="*/ 972 h 1038"/>
                <a:gd name="T26" fmla="*/ 268 w 717"/>
                <a:gd name="T27" fmla="*/ 1038 h 1038"/>
                <a:gd name="T28" fmla="*/ 334 w 717"/>
                <a:gd name="T29" fmla="*/ 972 h 1038"/>
                <a:gd name="T30" fmla="*/ 334 w 717"/>
                <a:gd name="T31" fmla="*/ 577 h 1038"/>
                <a:gd name="T32" fmla="*/ 382 w 717"/>
                <a:gd name="T33" fmla="*/ 577 h 1038"/>
                <a:gd name="T34" fmla="*/ 382 w 717"/>
                <a:gd name="T35" fmla="*/ 972 h 1038"/>
                <a:gd name="T36" fmla="*/ 449 w 717"/>
                <a:gd name="T37" fmla="*/ 1038 h 1038"/>
                <a:gd name="T38" fmla="*/ 515 w 717"/>
                <a:gd name="T39" fmla="*/ 972 h 1038"/>
                <a:gd name="T40" fmla="*/ 515 w 717"/>
                <a:gd name="T41" fmla="*/ 496 h 1038"/>
                <a:gd name="T42" fmla="*/ 515 w 717"/>
                <a:gd name="T43" fmla="*/ 495 h 1038"/>
                <a:gd name="T44" fmla="*/ 515 w 717"/>
                <a:gd name="T45" fmla="*/ 285 h 1038"/>
                <a:gd name="T46" fmla="*/ 604 w 717"/>
                <a:gd name="T47" fmla="*/ 480 h 1038"/>
                <a:gd name="T48" fmla="*/ 654 w 717"/>
                <a:gd name="T49" fmla="*/ 512 h 1038"/>
                <a:gd name="T50" fmla="*/ 677 w 717"/>
                <a:gd name="T51" fmla="*/ 507 h 1038"/>
                <a:gd name="T52" fmla="*/ 704 w 717"/>
                <a:gd name="T53" fmla="*/ 434 h 1038"/>
                <a:gd name="T54" fmla="*/ 704 w 717"/>
                <a:gd name="T55" fmla="*/ 434 h 1038"/>
                <a:gd name="T56" fmla="*/ 704 w 717"/>
                <a:gd name="T57" fmla="*/ 434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7" h="1038">
                  <a:moveTo>
                    <a:pt x="704" y="434"/>
                  </a:moveTo>
                  <a:cubicBezTo>
                    <a:pt x="520" y="31"/>
                    <a:pt x="520" y="31"/>
                    <a:pt x="520" y="31"/>
                  </a:cubicBezTo>
                  <a:cubicBezTo>
                    <a:pt x="510" y="9"/>
                    <a:pt x="487" y="0"/>
                    <a:pt x="465" y="0"/>
                  </a:cubicBezTo>
                  <a:cubicBezTo>
                    <a:pt x="385" y="0"/>
                    <a:pt x="339" y="0"/>
                    <a:pt x="252" y="0"/>
                  </a:cubicBezTo>
                  <a:cubicBezTo>
                    <a:pt x="229" y="0"/>
                    <a:pt x="207" y="9"/>
                    <a:pt x="197" y="31"/>
                  </a:cubicBezTo>
                  <a:cubicBezTo>
                    <a:pt x="13" y="434"/>
                    <a:pt x="13" y="434"/>
                    <a:pt x="13" y="434"/>
                  </a:cubicBezTo>
                  <a:cubicBezTo>
                    <a:pt x="0" y="462"/>
                    <a:pt x="12" y="495"/>
                    <a:pt x="40" y="507"/>
                  </a:cubicBezTo>
                  <a:cubicBezTo>
                    <a:pt x="47" y="511"/>
                    <a:pt x="55" y="512"/>
                    <a:pt x="63" y="512"/>
                  </a:cubicBezTo>
                  <a:cubicBezTo>
                    <a:pt x="84" y="512"/>
                    <a:pt x="104" y="500"/>
                    <a:pt x="113" y="480"/>
                  </a:cubicBezTo>
                  <a:cubicBezTo>
                    <a:pt x="202" y="285"/>
                    <a:pt x="202" y="285"/>
                    <a:pt x="202" y="285"/>
                  </a:cubicBezTo>
                  <a:cubicBezTo>
                    <a:pt x="202" y="495"/>
                    <a:pt x="202" y="495"/>
                    <a:pt x="202" y="495"/>
                  </a:cubicBezTo>
                  <a:cubicBezTo>
                    <a:pt x="202" y="495"/>
                    <a:pt x="202" y="496"/>
                    <a:pt x="202" y="496"/>
                  </a:cubicBezTo>
                  <a:cubicBezTo>
                    <a:pt x="202" y="972"/>
                    <a:pt x="202" y="972"/>
                    <a:pt x="202" y="972"/>
                  </a:cubicBezTo>
                  <a:cubicBezTo>
                    <a:pt x="202" y="1008"/>
                    <a:pt x="231" y="1038"/>
                    <a:pt x="268" y="1038"/>
                  </a:cubicBezTo>
                  <a:cubicBezTo>
                    <a:pt x="304" y="1038"/>
                    <a:pt x="334" y="1008"/>
                    <a:pt x="334" y="972"/>
                  </a:cubicBezTo>
                  <a:cubicBezTo>
                    <a:pt x="334" y="577"/>
                    <a:pt x="334" y="577"/>
                    <a:pt x="334" y="577"/>
                  </a:cubicBezTo>
                  <a:cubicBezTo>
                    <a:pt x="382" y="577"/>
                    <a:pt x="382" y="577"/>
                    <a:pt x="382" y="577"/>
                  </a:cubicBezTo>
                  <a:cubicBezTo>
                    <a:pt x="382" y="972"/>
                    <a:pt x="382" y="972"/>
                    <a:pt x="382" y="972"/>
                  </a:cubicBezTo>
                  <a:cubicBezTo>
                    <a:pt x="382" y="1008"/>
                    <a:pt x="412" y="1038"/>
                    <a:pt x="449" y="1038"/>
                  </a:cubicBezTo>
                  <a:cubicBezTo>
                    <a:pt x="485" y="1038"/>
                    <a:pt x="515" y="1008"/>
                    <a:pt x="515" y="972"/>
                  </a:cubicBezTo>
                  <a:cubicBezTo>
                    <a:pt x="515" y="496"/>
                    <a:pt x="515" y="496"/>
                    <a:pt x="515" y="496"/>
                  </a:cubicBezTo>
                  <a:cubicBezTo>
                    <a:pt x="515" y="496"/>
                    <a:pt x="515" y="495"/>
                    <a:pt x="515" y="495"/>
                  </a:cubicBezTo>
                  <a:cubicBezTo>
                    <a:pt x="515" y="285"/>
                    <a:pt x="515" y="285"/>
                    <a:pt x="515" y="285"/>
                  </a:cubicBezTo>
                  <a:cubicBezTo>
                    <a:pt x="604" y="480"/>
                    <a:pt x="604" y="480"/>
                    <a:pt x="604" y="480"/>
                  </a:cubicBezTo>
                  <a:cubicBezTo>
                    <a:pt x="613" y="500"/>
                    <a:pt x="633" y="512"/>
                    <a:pt x="654" y="512"/>
                  </a:cubicBezTo>
                  <a:cubicBezTo>
                    <a:pt x="661" y="512"/>
                    <a:pt x="669" y="511"/>
                    <a:pt x="677" y="507"/>
                  </a:cubicBezTo>
                  <a:cubicBezTo>
                    <a:pt x="704" y="495"/>
                    <a:pt x="717" y="462"/>
                    <a:pt x="704" y="434"/>
                  </a:cubicBezTo>
                  <a:close/>
                  <a:moveTo>
                    <a:pt x="704" y="434"/>
                  </a:moveTo>
                  <a:cubicBezTo>
                    <a:pt x="704" y="434"/>
                    <a:pt x="704" y="434"/>
                    <a:pt x="704" y="4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72" name="Group 7">
            <a:extLst>
              <a:ext uri="{FF2B5EF4-FFF2-40B4-BE49-F238E27FC236}">
                <a16:creationId xmlns="" xmlns:a16="http://schemas.microsoft.com/office/drawing/2014/main" id="{C3F2EB2F-4918-40BF-BE7F-FD2A9B9BB1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69959" y="4832086"/>
            <a:ext cx="377388" cy="719656"/>
            <a:chOff x="-16" y="1"/>
            <a:chExt cx="1601" cy="3053"/>
          </a:xfrm>
          <a:solidFill>
            <a:srgbClr val="A18CBA"/>
          </a:solidFill>
        </p:grpSpPr>
        <p:sp>
          <p:nvSpPr>
            <p:cNvPr id="624" name="Freeform 8">
              <a:extLst>
                <a:ext uri="{FF2B5EF4-FFF2-40B4-BE49-F238E27FC236}">
                  <a16:creationId xmlns="" xmlns:a16="http://schemas.microsoft.com/office/drawing/2014/main" id="{00F2464D-06C2-44F4-95DD-01AB05594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"/>
              <a:ext cx="576" cy="593"/>
            </a:xfrm>
            <a:custGeom>
              <a:avLst/>
              <a:gdLst>
                <a:gd name="T0" fmla="*/ 129 w 258"/>
                <a:gd name="T1" fmla="*/ 257 h 257"/>
                <a:gd name="T2" fmla="*/ 258 w 258"/>
                <a:gd name="T3" fmla="*/ 128 h 257"/>
                <a:gd name="T4" fmla="*/ 129 w 258"/>
                <a:gd name="T5" fmla="*/ 0 h 257"/>
                <a:gd name="T6" fmla="*/ 0 w 258"/>
                <a:gd name="T7" fmla="*/ 128 h 257"/>
                <a:gd name="T8" fmla="*/ 129 w 258"/>
                <a:gd name="T9" fmla="*/ 257 h 257"/>
                <a:gd name="T10" fmla="*/ 129 w 258"/>
                <a:gd name="T11" fmla="*/ 257 h 257"/>
                <a:gd name="T12" fmla="*/ 129 w 258"/>
                <a:gd name="T13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257">
                  <a:moveTo>
                    <a:pt x="129" y="257"/>
                  </a:moveTo>
                  <a:cubicBezTo>
                    <a:pt x="201" y="257"/>
                    <a:pt x="258" y="200"/>
                    <a:pt x="258" y="128"/>
                  </a:cubicBezTo>
                  <a:cubicBezTo>
                    <a:pt x="258" y="57"/>
                    <a:pt x="201" y="0"/>
                    <a:pt x="129" y="0"/>
                  </a:cubicBezTo>
                  <a:cubicBezTo>
                    <a:pt x="58" y="0"/>
                    <a:pt x="0" y="57"/>
                    <a:pt x="0" y="128"/>
                  </a:cubicBezTo>
                  <a:cubicBezTo>
                    <a:pt x="0" y="200"/>
                    <a:pt x="58" y="257"/>
                    <a:pt x="129" y="257"/>
                  </a:cubicBezTo>
                  <a:close/>
                  <a:moveTo>
                    <a:pt x="129" y="257"/>
                  </a:moveTo>
                  <a:cubicBezTo>
                    <a:pt x="129" y="257"/>
                    <a:pt x="129" y="257"/>
                    <a:pt x="129" y="2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5" name="Freeform 9">
              <a:extLst>
                <a:ext uri="{FF2B5EF4-FFF2-40B4-BE49-F238E27FC236}">
                  <a16:creationId xmlns="" xmlns:a16="http://schemas.microsoft.com/office/drawing/2014/main" id="{005CD4CD-5426-4E08-90F9-C170A66371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" y="657"/>
              <a:ext cx="1601" cy="2397"/>
            </a:xfrm>
            <a:custGeom>
              <a:avLst/>
              <a:gdLst>
                <a:gd name="T0" fmla="*/ 704 w 717"/>
                <a:gd name="T1" fmla="*/ 434 h 1038"/>
                <a:gd name="T2" fmla="*/ 520 w 717"/>
                <a:gd name="T3" fmla="*/ 31 h 1038"/>
                <a:gd name="T4" fmla="*/ 465 w 717"/>
                <a:gd name="T5" fmla="*/ 0 h 1038"/>
                <a:gd name="T6" fmla="*/ 252 w 717"/>
                <a:gd name="T7" fmla="*/ 0 h 1038"/>
                <a:gd name="T8" fmla="*/ 197 w 717"/>
                <a:gd name="T9" fmla="*/ 31 h 1038"/>
                <a:gd name="T10" fmla="*/ 13 w 717"/>
                <a:gd name="T11" fmla="*/ 434 h 1038"/>
                <a:gd name="T12" fmla="*/ 40 w 717"/>
                <a:gd name="T13" fmla="*/ 507 h 1038"/>
                <a:gd name="T14" fmla="*/ 63 w 717"/>
                <a:gd name="T15" fmla="*/ 512 h 1038"/>
                <a:gd name="T16" fmla="*/ 113 w 717"/>
                <a:gd name="T17" fmla="*/ 480 h 1038"/>
                <a:gd name="T18" fmla="*/ 202 w 717"/>
                <a:gd name="T19" fmla="*/ 285 h 1038"/>
                <a:gd name="T20" fmla="*/ 202 w 717"/>
                <a:gd name="T21" fmla="*/ 495 h 1038"/>
                <a:gd name="T22" fmla="*/ 202 w 717"/>
                <a:gd name="T23" fmla="*/ 496 h 1038"/>
                <a:gd name="T24" fmla="*/ 202 w 717"/>
                <a:gd name="T25" fmla="*/ 972 h 1038"/>
                <a:gd name="T26" fmla="*/ 268 w 717"/>
                <a:gd name="T27" fmla="*/ 1038 h 1038"/>
                <a:gd name="T28" fmla="*/ 334 w 717"/>
                <a:gd name="T29" fmla="*/ 972 h 1038"/>
                <a:gd name="T30" fmla="*/ 334 w 717"/>
                <a:gd name="T31" fmla="*/ 577 h 1038"/>
                <a:gd name="T32" fmla="*/ 382 w 717"/>
                <a:gd name="T33" fmla="*/ 577 h 1038"/>
                <a:gd name="T34" fmla="*/ 382 w 717"/>
                <a:gd name="T35" fmla="*/ 972 h 1038"/>
                <a:gd name="T36" fmla="*/ 449 w 717"/>
                <a:gd name="T37" fmla="*/ 1038 h 1038"/>
                <a:gd name="T38" fmla="*/ 515 w 717"/>
                <a:gd name="T39" fmla="*/ 972 h 1038"/>
                <a:gd name="T40" fmla="*/ 515 w 717"/>
                <a:gd name="T41" fmla="*/ 496 h 1038"/>
                <a:gd name="T42" fmla="*/ 515 w 717"/>
                <a:gd name="T43" fmla="*/ 495 h 1038"/>
                <a:gd name="T44" fmla="*/ 515 w 717"/>
                <a:gd name="T45" fmla="*/ 285 h 1038"/>
                <a:gd name="T46" fmla="*/ 604 w 717"/>
                <a:gd name="T47" fmla="*/ 480 h 1038"/>
                <a:gd name="T48" fmla="*/ 654 w 717"/>
                <a:gd name="T49" fmla="*/ 512 h 1038"/>
                <a:gd name="T50" fmla="*/ 677 w 717"/>
                <a:gd name="T51" fmla="*/ 507 h 1038"/>
                <a:gd name="T52" fmla="*/ 704 w 717"/>
                <a:gd name="T53" fmla="*/ 434 h 1038"/>
                <a:gd name="T54" fmla="*/ 704 w 717"/>
                <a:gd name="T55" fmla="*/ 434 h 1038"/>
                <a:gd name="T56" fmla="*/ 704 w 717"/>
                <a:gd name="T57" fmla="*/ 434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7" h="1038">
                  <a:moveTo>
                    <a:pt x="704" y="434"/>
                  </a:moveTo>
                  <a:cubicBezTo>
                    <a:pt x="520" y="31"/>
                    <a:pt x="520" y="31"/>
                    <a:pt x="520" y="31"/>
                  </a:cubicBezTo>
                  <a:cubicBezTo>
                    <a:pt x="510" y="9"/>
                    <a:pt x="487" y="0"/>
                    <a:pt x="465" y="0"/>
                  </a:cubicBezTo>
                  <a:cubicBezTo>
                    <a:pt x="385" y="0"/>
                    <a:pt x="339" y="0"/>
                    <a:pt x="252" y="0"/>
                  </a:cubicBezTo>
                  <a:cubicBezTo>
                    <a:pt x="229" y="0"/>
                    <a:pt x="207" y="9"/>
                    <a:pt x="197" y="31"/>
                  </a:cubicBezTo>
                  <a:cubicBezTo>
                    <a:pt x="13" y="434"/>
                    <a:pt x="13" y="434"/>
                    <a:pt x="13" y="434"/>
                  </a:cubicBezTo>
                  <a:cubicBezTo>
                    <a:pt x="0" y="462"/>
                    <a:pt x="12" y="495"/>
                    <a:pt x="40" y="507"/>
                  </a:cubicBezTo>
                  <a:cubicBezTo>
                    <a:pt x="47" y="511"/>
                    <a:pt x="55" y="512"/>
                    <a:pt x="63" y="512"/>
                  </a:cubicBezTo>
                  <a:cubicBezTo>
                    <a:pt x="84" y="512"/>
                    <a:pt x="104" y="500"/>
                    <a:pt x="113" y="480"/>
                  </a:cubicBezTo>
                  <a:cubicBezTo>
                    <a:pt x="202" y="285"/>
                    <a:pt x="202" y="285"/>
                    <a:pt x="202" y="285"/>
                  </a:cubicBezTo>
                  <a:cubicBezTo>
                    <a:pt x="202" y="495"/>
                    <a:pt x="202" y="495"/>
                    <a:pt x="202" y="495"/>
                  </a:cubicBezTo>
                  <a:cubicBezTo>
                    <a:pt x="202" y="495"/>
                    <a:pt x="202" y="496"/>
                    <a:pt x="202" y="496"/>
                  </a:cubicBezTo>
                  <a:cubicBezTo>
                    <a:pt x="202" y="972"/>
                    <a:pt x="202" y="972"/>
                    <a:pt x="202" y="972"/>
                  </a:cubicBezTo>
                  <a:cubicBezTo>
                    <a:pt x="202" y="1008"/>
                    <a:pt x="231" y="1038"/>
                    <a:pt x="268" y="1038"/>
                  </a:cubicBezTo>
                  <a:cubicBezTo>
                    <a:pt x="304" y="1038"/>
                    <a:pt x="334" y="1008"/>
                    <a:pt x="334" y="972"/>
                  </a:cubicBezTo>
                  <a:cubicBezTo>
                    <a:pt x="334" y="577"/>
                    <a:pt x="334" y="577"/>
                    <a:pt x="334" y="577"/>
                  </a:cubicBezTo>
                  <a:cubicBezTo>
                    <a:pt x="382" y="577"/>
                    <a:pt x="382" y="577"/>
                    <a:pt x="382" y="577"/>
                  </a:cubicBezTo>
                  <a:cubicBezTo>
                    <a:pt x="382" y="972"/>
                    <a:pt x="382" y="972"/>
                    <a:pt x="382" y="972"/>
                  </a:cubicBezTo>
                  <a:cubicBezTo>
                    <a:pt x="382" y="1008"/>
                    <a:pt x="412" y="1038"/>
                    <a:pt x="449" y="1038"/>
                  </a:cubicBezTo>
                  <a:cubicBezTo>
                    <a:pt x="485" y="1038"/>
                    <a:pt x="515" y="1008"/>
                    <a:pt x="515" y="972"/>
                  </a:cubicBezTo>
                  <a:cubicBezTo>
                    <a:pt x="515" y="496"/>
                    <a:pt x="515" y="496"/>
                    <a:pt x="515" y="496"/>
                  </a:cubicBezTo>
                  <a:cubicBezTo>
                    <a:pt x="515" y="496"/>
                    <a:pt x="515" y="495"/>
                    <a:pt x="515" y="495"/>
                  </a:cubicBezTo>
                  <a:cubicBezTo>
                    <a:pt x="515" y="285"/>
                    <a:pt x="515" y="285"/>
                    <a:pt x="515" y="285"/>
                  </a:cubicBezTo>
                  <a:cubicBezTo>
                    <a:pt x="604" y="480"/>
                    <a:pt x="604" y="480"/>
                    <a:pt x="604" y="480"/>
                  </a:cubicBezTo>
                  <a:cubicBezTo>
                    <a:pt x="613" y="500"/>
                    <a:pt x="633" y="512"/>
                    <a:pt x="654" y="512"/>
                  </a:cubicBezTo>
                  <a:cubicBezTo>
                    <a:pt x="661" y="512"/>
                    <a:pt x="669" y="511"/>
                    <a:pt x="677" y="507"/>
                  </a:cubicBezTo>
                  <a:cubicBezTo>
                    <a:pt x="704" y="495"/>
                    <a:pt x="717" y="462"/>
                    <a:pt x="704" y="434"/>
                  </a:cubicBezTo>
                  <a:close/>
                  <a:moveTo>
                    <a:pt x="704" y="434"/>
                  </a:moveTo>
                  <a:cubicBezTo>
                    <a:pt x="704" y="434"/>
                    <a:pt x="704" y="434"/>
                    <a:pt x="704" y="4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73" name="Group 7">
            <a:extLst>
              <a:ext uri="{FF2B5EF4-FFF2-40B4-BE49-F238E27FC236}">
                <a16:creationId xmlns="" xmlns:a16="http://schemas.microsoft.com/office/drawing/2014/main" id="{F94353C5-CE3C-41C4-969A-29437CE0AB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4103" y="4832086"/>
            <a:ext cx="377388" cy="719656"/>
            <a:chOff x="-16" y="1"/>
            <a:chExt cx="1601" cy="3053"/>
          </a:xfrm>
          <a:solidFill>
            <a:srgbClr val="A18CBA"/>
          </a:solidFill>
        </p:grpSpPr>
        <p:sp>
          <p:nvSpPr>
            <p:cNvPr id="622" name="Freeform 8">
              <a:extLst>
                <a:ext uri="{FF2B5EF4-FFF2-40B4-BE49-F238E27FC236}">
                  <a16:creationId xmlns="" xmlns:a16="http://schemas.microsoft.com/office/drawing/2014/main" id="{BBA61C7F-9E39-471C-9EAF-63287FEF8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"/>
              <a:ext cx="576" cy="593"/>
            </a:xfrm>
            <a:custGeom>
              <a:avLst/>
              <a:gdLst>
                <a:gd name="T0" fmla="*/ 129 w 258"/>
                <a:gd name="T1" fmla="*/ 257 h 257"/>
                <a:gd name="T2" fmla="*/ 258 w 258"/>
                <a:gd name="T3" fmla="*/ 128 h 257"/>
                <a:gd name="T4" fmla="*/ 129 w 258"/>
                <a:gd name="T5" fmla="*/ 0 h 257"/>
                <a:gd name="T6" fmla="*/ 0 w 258"/>
                <a:gd name="T7" fmla="*/ 128 h 257"/>
                <a:gd name="T8" fmla="*/ 129 w 258"/>
                <a:gd name="T9" fmla="*/ 257 h 257"/>
                <a:gd name="T10" fmla="*/ 129 w 258"/>
                <a:gd name="T11" fmla="*/ 257 h 257"/>
                <a:gd name="T12" fmla="*/ 129 w 258"/>
                <a:gd name="T13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257">
                  <a:moveTo>
                    <a:pt x="129" y="257"/>
                  </a:moveTo>
                  <a:cubicBezTo>
                    <a:pt x="201" y="257"/>
                    <a:pt x="258" y="200"/>
                    <a:pt x="258" y="128"/>
                  </a:cubicBezTo>
                  <a:cubicBezTo>
                    <a:pt x="258" y="57"/>
                    <a:pt x="201" y="0"/>
                    <a:pt x="129" y="0"/>
                  </a:cubicBezTo>
                  <a:cubicBezTo>
                    <a:pt x="58" y="0"/>
                    <a:pt x="0" y="57"/>
                    <a:pt x="0" y="128"/>
                  </a:cubicBezTo>
                  <a:cubicBezTo>
                    <a:pt x="0" y="200"/>
                    <a:pt x="58" y="257"/>
                    <a:pt x="129" y="257"/>
                  </a:cubicBezTo>
                  <a:close/>
                  <a:moveTo>
                    <a:pt x="129" y="257"/>
                  </a:moveTo>
                  <a:cubicBezTo>
                    <a:pt x="129" y="257"/>
                    <a:pt x="129" y="257"/>
                    <a:pt x="129" y="2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23" name="Freeform 9">
              <a:extLst>
                <a:ext uri="{FF2B5EF4-FFF2-40B4-BE49-F238E27FC236}">
                  <a16:creationId xmlns="" xmlns:a16="http://schemas.microsoft.com/office/drawing/2014/main" id="{EC8F78D4-DF90-48BD-9382-CE84FDFAB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6" y="657"/>
              <a:ext cx="1601" cy="2397"/>
            </a:xfrm>
            <a:custGeom>
              <a:avLst/>
              <a:gdLst>
                <a:gd name="T0" fmla="*/ 704 w 717"/>
                <a:gd name="T1" fmla="*/ 434 h 1038"/>
                <a:gd name="T2" fmla="*/ 520 w 717"/>
                <a:gd name="T3" fmla="*/ 31 h 1038"/>
                <a:gd name="T4" fmla="*/ 465 w 717"/>
                <a:gd name="T5" fmla="*/ 0 h 1038"/>
                <a:gd name="T6" fmla="*/ 252 w 717"/>
                <a:gd name="T7" fmla="*/ 0 h 1038"/>
                <a:gd name="T8" fmla="*/ 197 w 717"/>
                <a:gd name="T9" fmla="*/ 31 h 1038"/>
                <a:gd name="T10" fmla="*/ 13 w 717"/>
                <a:gd name="T11" fmla="*/ 434 h 1038"/>
                <a:gd name="T12" fmla="*/ 40 w 717"/>
                <a:gd name="T13" fmla="*/ 507 h 1038"/>
                <a:gd name="T14" fmla="*/ 63 w 717"/>
                <a:gd name="T15" fmla="*/ 512 h 1038"/>
                <a:gd name="T16" fmla="*/ 113 w 717"/>
                <a:gd name="T17" fmla="*/ 480 h 1038"/>
                <a:gd name="T18" fmla="*/ 202 w 717"/>
                <a:gd name="T19" fmla="*/ 285 h 1038"/>
                <a:gd name="T20" fmla="*/ 202 w 717"/>
                <a:gd name="T21" fmla="*/ 495 h 1038"/>
                <a:gd name="T22" fmla="*/ 202 w 717"/>
                <a:gd name="T23" fmla="*/ 496 h 1038"/>
                <a:gd name="T24" fmla="*/ 202 w 717"/>
                <a:gd name="T25" fmla="*/ 972 h 1038"/>
                <a:gd name="T26" fmla="*/ 268 w 717"/>
                <a:gd name="T27" fmla="*/ 1038 h 1038"/>
                <a:gd name="T28" fmla="*/ 334 w 717"/>
                <a:gd name="T29" fmla="*/ 972 h 1038"/>
                <a:gd name="T30" fmla="*/ 334 w 717"/>
                <a:gd name="T31" fmla="*/ 577 h 1038"/>
                <a:gd name="T32" fmla="*/ 382 w 717"/>
                <a:gd name="T33" fmla="*/ 577 h 1038"/>
                <a:gd name="T34" fmla="*/ 382 w 717"/>
                <a:gd name="T35" fmla="*/ 972 h 1038"/>
                <a:gd name="T36" fmla="*/ 449 w 717"/>
                <a:gd name="T37" fmla="*/ 1038 h 1038"/>
                <a:gd name="T38" fmla="*/ 515 w 717"/>
                <a:gd name="T39" fmla="*/ 972 h 1038"/>
                <a:gd name="T40" fmla="*/ 515 w 717"/>
                <a:gd name="T41" fmla="*/ 496 h 1038"/>
                <a:gd name="T42" fmla="*/ 515 w 717"/>
                <a:gd name="T43" fmla="*/ 495 h 1038"/>
                <a:gd name="T44" fmla="*/ 515 w 717"/>
                <a:gd name="T45" fmla="*/ 285 h 1038"/>
                <a:gd name="T46" fmla="*/ 604 w 717"/>
                <a:gd name="T47" fmla="*/ 480 h 1038"/>
                <a:gd name="T48" fmla="*/ 654 w 717"/>
                <a:gd name="T49" fmla="*/ 512 h 1038"/>
                <a:gd name="T50" fmla="*/ 677 w 717"/>
                <a:gd name="T51" fmla="*/ 507 h 1038"/>
                <a:gd name="T52" fmla="*/ 704 w 717"/>
                <a:gd name="T53" fmla="*/ 434 h 1038"/>
                <a:gd name="T54" fmla="*/ 704 w 717"/>
                <a:gd name="T55" fmla="*/ 434 h 1038"/>
                <a:gd name="T56" fmla="*/ 704 w 717"/>
                <a:gd name="T57" fmla="*/ 434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7" h="1038">
                  <a:moveTo>
                    <a:pt x="704" y="434"/>
                  </a:moveTo>
                  <a:cubicBezTo>
                    <a:pt x="520" y="31"/>
                    <a:pt x="520" y="31"/>
                    <a:pt x="520" y="31"/>
                  </a:cubicBezTo>
                  <a:cubicBezTo>
                    <a:pt x="510" y="9"/>
                    <a:pt x="487" y="0"/>
                    <a:pt x="465" y="0"/>
                  </a:cubicBezTo>
                  <a:cubicBezTo>
                    <a:pt x="385" y="0"/>
                    <a:pt x="339" y="0"/>
                    <a:pt x="252" y="0"/>
                  </a:cubicBezTo>
                  <a:cubicBezTo>
                    <a:pt x="229" y="0"/>
                    <a:pt x="207" y="9"/>
                    <a:pt x="197" y="31"/>
                  </a:cubicBezTo>
                  <a:cubicBezTo>
                    <a:pt x="13" y="434"/>
                    <a:pt x="13" y="434"/>
                    <a:pt x="13" y="434"/>
                  </a:cubicBezTo>
                  <a:cubicBezTo>
                    <a:pt x="0" y="462"/>
                    <a:pt x="12" y="495"/>
                    <a:pt x="40" y="507"/>
                  </a:cubicBezTo>
                  <a:cubicBezTo>
                    <a:pt x="47" y="511"/>
                    <a:pt x="55" y="512"/>
                    <a:pt x="63" y="512"/>
                  </a:cubicBezTo>
                  <a:cubicBezTo>
                    <a:pt x="84" y="512"/>
                    <a:pt x="104" y="500"/>
                    <a:pt x="113" y="480"/>
                  </a:cubicBezTo>
                  <a:cubicBezTo>
                    <a:pt x="202" y="285"/>
                    <a:pt x="202" y="285"/>
                    <a:pt x="202" y="285"/>
                  </a:cubicBezTo>
                  <a:cubicBezTo>
                    <a:pt x="202" y="495"/>
                    <a:pt x="202" y="495"/>
                    <a:pt x="202" y="495"/>
                  </a:cubicBezTo>
                  <a:cubicBezTo>
                    <a:pt x="202" y="495"/>
                    <a:pt x="202" y="496"/>
                    <a:pt x="202" y="496"/>
                  </a:cubicBezTo>
                  <a:cubicBezTo>
                    <a:pt x="202" y="972"/>
                    <a:pt x="202" y="972"/>
                    <a:pt x="202" y="972"/>
                  </a:cubicBezTo>
                  <a:cubicBezTo>
                    <a:pt x="202" y="1008"/>
                    <a:pt x="231" y="1038"/>
                    <a:pt x="268" y="1038"/>
                  </a:cubicBezTo>
                  <a:cubicBezTo>
                    <a:pt x="304" y="1038"/>
                    <a:pt x="334" y="1008"/>
                    <a:pt x="334" y="972"/>
                  </a:cubicBezTo>
                  <a:cubicBezTo>
                    <a:pt x="334" y="577"/>
                    <a:pt x="334" y="577"/>
                    <a:pt x="334" y="577"/>
                  </a:cubicBezTo>
                  <a:cubicBezTo>
                    <a:pt x="382" y="577"/>
                    <a:pt x="382" y="577"/>
                    <a:pt x="382" y="577"/>
                  </a:cubicBezTo>
                  <a:cubicBezTo>
                    <a:pt x="382" y="972"/>
                    <a:pt x="382" y="972"/>
                    <a:pt x="382" y="972"/>
                  </a:cubicBezTo>
                  <a:cubicBezTo>
                    <a:pt x="382" y="1008"/>
                    <a:pt x="412" y="1038"/>
                    <a:pt x="449" y="1038"/>
                  </a:cubicBezTo>
                  <a:cubicBezTo>
                    <a:pt x="485" y="1038"/>
                    <a:pt x="515" y="1008"/>
                    <a:pt x="515" y="972"/>
                  </a:cubicBezTo>
                  <a:cubicBezTo>
                    <a:pt x="515" y="496"/>
                    <a:pt x="515" y="496"/>
                    <a:pt x="515" y="496"/>
                  </a:cubicBezTo>
                  <a:cubicBezTo>
                    <a:pt x="515" y="496"/>
                    <a:pt x="515" y="495"/>
                    <a:pt x="515" y="495"/>
                  </a:cubicBezTo>
                  <a:cubicBezTo>
                    <a:pt x="515" y="285"/>
                    <a:pt x="515" y="285"/>
                    <a:pt x="515" y="285"/>
                  </a:cubicBezTo>
                  <a:cubicBezTo>
                    <a:pt x="604" y="480"/>
                    <a:pt x="604" y="480"/>
                    <a:pt x="604" y="480"/>
                  </a:cubicBezTo>
                  <a:cubicBezTo>
                    <a:pt x="613" y="500"/>
                    <a:pt x="633" y="512"/>
                    <a:pt x="654" y="512"/>
                  </a:cubicBezTo>
                  <a:cubicBezTo>
                    <a:pt x="661" y="512"/>
                    <a:pt x="669" y="511"/>
                    <a:pt x="677" y="507"/>
                  </a:cubicBezTo>
                  <a:cubicBezTo>
                    <a:pt x="704" y="495"/>
                    <a:pt x="717" y="462"/>
                    <a:pt x="704" y="434"/>
                  </a:cubicBezTo>
                  <a:close/>
                  <a:moveTo>
                    <a:pt x="704" y="434"/>
                  </a:moveTo>
                  <a:cubicBezTo>
                    <a:pt x="704" y="434"/>
                    <a:pt x="704" y="434"/>
                    <a:pt x="704" y="4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630" name="Retângulo 629">
            <a:extLst>
              <a:ext uri="{FF2B5EF4-FFF2-40B4-BE49-F238E27FC236}">
                <a16:creationId xmlns="" xmlns:a16="http://schemas.microsoft.com/office/drawing/2014/main" id="{787B7DA2-2ED6-48BE-9434-B88B5060D9E5}"/>
              </a:ext>
            </a:extLst>
          </p:cNvPr>
          <p:cNvSpPr/>
          <p:nvPr/>
        </p:nvSpPr>
        <p:spPr>
          <a:xfrm>
            <a:off x="854963" y="4045258"/>
            <a:ext cx="1815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Cada Corretora emprega em </a:t>
            </a:r>
            <a:r>
              <a:rPr lang="pt-BR" sz="1400" dirty="0" smtClean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média (</a:t>
            </a:r>
            <a:r>
              <a:rPr lang="pt-BR" sz="1400" i="1" dirty="0" smtClean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estimativa pessoal</a:t>
            </a:r>
            <a:r>
              <a:rPr lang="pt-BR" sz="1400" dirty="0" smtClean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) </a:t>
            </a:r>
            <a:endParaRPr lang="pt-BR" sz="1400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" name="Retângulo 630">
            <a:extLst>
              <a:ext uri="{FF2B5EF4-FFF2-40B4-BE49-F238E27FC236}">
                <a16:creationId xmlns="" xmlns:a16="http://schemas.microsoft.com/office/drawing/2014/main" id="{D563AA15-D66E-4333-A381-1D726CFA9EC8}"/>
              </a:ext>
            </a:extLst>
          </p:cNvPr>
          <p:cNvSpPr/>
          <p:nvPr/>
        </p:nvSpPr>
        <p:spPr>
          <a:xfrm>
            <a:off x="925942" y="5523913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4 pessoas</a:t>
            </a:r>
            <a:endParaRPr lang="pt-BR" sz="2000" b="1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3" name="Triângulo isósceles 632">
            <a:extLst>
              <a:ext uri="{FF2B5EF4-FFF2-40B4-BE49-F238E27FC236}">
                <a16:creationId xmlns="" xmlns:a16="http://schemas.microsoft.com/office/drawing/2014/main" id="{CF8042D3-C53B-4955-8FC0-43858D09DF2D}"/>
              </a:ext>
            </a:extLst>
          </p:cNvPr>
          <p:cNvSpPr/>
          <p:nvPr/>
        </p:nvSpPr>
        <p:spPr>
          <a:xfrm rot="16200000" flipV="1">
            <a:off x="2843536" y="4979386"/>
            <a:ext cx="433584" cy="222332"/>
          </a:xfrm>
          <a:prstGeom prst="triangle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4" name="Retângulo 633">
            <a:extLst>
              <a:ext uri="{FF2B5EF4-FFF2-40B4-BE49-F238E27FC236}">
                <a16:creationId xmlns="" xmlns:a16="http://schemas.microsoft.com/office/drawing/2014/main" id="{3E3ED7D2-EB46-4AAB-8C5B-76C99F1002FE}"/>
              </a:ext>
            </a:extLst>
          </p:cNvPr>
          <p:cNvSpPr/>
          <p:nvPr/>
        </p:nvSpPr>
        <p:spPr>
          <a:xfrm flipH="1">
            <a:off x="3262735" y="4931039"/>
            <a:ext cx="2663712" cy="422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3600" b="1" dirty="0" smtClean="0">
                <a:solidFill>
                  <a:srgbClr val="10989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434 </a:t>
            </a:r>
            <a:r>
              <a:rPr lang="pt-BR" sz="3600" b="1" dirty="0">
                <a:solidFill>
                  <a:srgbClr val="109897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mil </a:t>
            </a:r>
          </a:p>
        </p:txBody>
      </p:sp>
      <p:sp>
        <p:nvSpPr>
          <p:cNvPr id="635" name="Retângulo 634">
            <a:extLst>
              <a:ext uri="{FF2B5EF4-FFF2-40B4-BE49-F238E27FC236}">
                <a16:creationId xmlns="" xmlns:a16="http://schemas.microsoft.com/office/drawing/2014/main" id="{605D6C7F-1AC6-4D61-944A-E47817E33D54}"/>
              </a:ext>
            </a:extLst>
          </p:cNvPr>
          <p:cNvSpPr/>
          <p:nvPr/>
        </p:nvSpPr>
        <p:spPr>
          <a:xfrm flipH="1">
            <a:off x="3262735" y="5278581"/>
            <a:ext cx="2098974" cy="789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1400" b="1" dirty="0">
                <a:solidFill>
                  <a:srgbClr val="109897"/>
                </a:solidFill>
                <a:latin typeface="Arial "/>
                <a:ea typeface="+mj-ea"/>
                <a:cs typeface="Arial" panose="020B0604020202020204" pitchFamily="34" charset="0"/>
              </a:rPr>
              <a:t>pessoas trabalhando na distribuição de seguros no Brasil através de Corretores</a:t>
            </a:r>
          </a:p>
        </p:txBody>
      </p:sp>
    </p:spTree>
    <p:extLst>
      <p:ext uri="{BB962C8B-B14F-4D97-AF65-F5344CB8AC3E}">
        <p14:creationId xmlns:p14="http://schemas.microsoft.com/office/powerpoint/2010/main" val="337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37779E-7 -3.29147E-6 L -0.02067 -0.00242 " pathEditMode="relative" rAng="0" ptsTypes="AA">
                                      <p:cBhvr>
                                        <p:cTn id="65" dur="500" spd="-100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" y="-13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2" grpId="0"/>
      <p:bldP spid="143" grpId="0"/>
      <p:bldP spid="144" grpId="0"/>
      <p:bldP spid="145" grpId="0"/>
      <p:bldP spid="264" grpId="0"/>
      <p:bldP spid="265" grpId="0"/>
      <p:bldP spid="630" grpId="0"/>
      <p:bldP spid="631" grpId="0"/>
      <p:bldP spid="633" grpId="0" animBg="1"/>
      <p:bldP spid="633" grpId="1" animBg="1"/>
      <p:bldP spid="634" grpId="0"/>
      <p:bldP spid="6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A1F6316-9155-4127-98BD-14DE86B0B96E}"/>
              </a:ext>
            </a:extLst>
          </p:cNvPr>
          <p:cNvSpPr txBox="1">
            <a:spLocks/>
          </p:cNvSpPr>
          <p:nvPr/>
        </p:nvSpPr>
        <p:spPr>
          <a:xfrm>
            <a:off x="1034976" y="515772"/>
            <a:ext cx="5220682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Mercado de Corretores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Seguros no Brasil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AAC0D89-58D3-41C9-A61E-72F256085AC3}"/>
              </a:ext>
            </a:extLst>
          </p:cNvPr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4FA0FD12-716A-4771-846F-0C622FB7A17B}"/>
              </a:ext>
            </a:extLst>
          </p:cNvPr>
          <p:cNvSpPr txBox="1"/>
          <p:nvPr/>
        </p:nvSpPr>
        <p:spPr>
          <a:xfrm>
            <a:off x="1034975" y="1352572"/>
            <a:ext cx="455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rgbClr val="866BA7"/>
                </a:solidFill>
              </a:rPr>
              <a:t>Distribuição de Corretoras de Seguro por </a:t>
            </a:r>
            <a:r>
              <a:rPr lang="pt-BR" b="1" dirty="0">
                <a:solidFill>
                  <a:srgbClr val="866BA7"/>
                </a:solidFill>
              </a:rPr>
              <a:t>Unidade da Federação</a:t>
            </a:r>
            <a:endParaRPr lang="pt-BR" dirty="0">
              <a:solidFill>
                <a:srgbClr val="866BA7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7A7D5C4-A18E-4643-A8D8-31C6624EC864}"/>
              </a:ext>
            </a:extLst>
          </p:cNvPr>
          <p:cNvSpPr/>
          <p:nvPr/>
        </p:nvSpPr>
        <p:spPr>
          <a:xfrm>
            <a:off x="1866078" y="3021905"/>
            <a:ext cx="1562922" cy="391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</a:pPr>
            <a:r>
              <a:rPr lang="en-US" sz="1200" dirty="0" err="1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  <a:t>Faturamento</a:t>
            </a:r>
            <a:r>
              <a:rPr lang="en-US" sz="1200" dirty="0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  <a:t> </a:t>
            </a:r>
            <a:br>
              <a:rPr lang="en-US" sz="1200" dirty="0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  <a:t>R$ (mil)</a:t>
            </a:r>
            <a:endParaRPr lang="pt-BR" sz="900" dirty="0">
              <a:solidFill>
                <a:srgbClr val="109897"/>
              </a:solidFill>
              <a:latin typeface="Arial Black" panose="020B0A040201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D9C4A761-CC1E-498C-9B64-BFE7C5358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278076"/>
              </p:ext>
            </p:extLst>
          </p:nvPr>
        </p:nvGraphicFramePr>
        <p:xfrm>
          <a:off x="1860718" y="3503530"/>
          <a:ext cx="2848442" cy="2881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8142">
                  <a:extLst>
                    <a:ext uri="{9D8B030D-6E8A-4147-A177-3AD203B41FA5}">
                      <a16:colId xmlns="" xmlns:a16="http://schemas.microsoft.com/office/drawing/2014/main" val="4060919343"/>
                    </a:ext>
                  </a:extLst>
                </a:gridCol>
                <a:gridCol w="1280300">
                  <a:extLst>
                    <a:ext uri="{9D8B030D-6E8A-4147-A177-3AD203B41FA5}">
                      <a16:colId xmlns="" xmlns:a16="http://schemas.microsoft.com/office/drawing/2014/main" val="3243409224"/>
                    </a:ext>
                  </a:extLst>
                </a:gridCol>
              </a:tblGrid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</a:t>
                      </a: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2901840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a 120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00411385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 a 180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17484931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 a 240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7492510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 a 450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7188008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 a 720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78365636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721 a 1.400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90053523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1.401 a 2.400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13637655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2.401 a 3.600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40171953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</a:t>
                      </a:r>
                      <a:r>
                        <a:rPr lang="en-US" sz="1400" dirty="0">
                          <a:solidFill>
                            <a:srgbClr val="3A3A3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3.600</a:t>
                      </a:r>
                      <a:endParaRPr lang="pt-BR" sz="1400" dirty="0">
                        <a:solidFill>
                          <a:srgbClr val="3A3A3A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10989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 </a:t>
                      </a:r>
                      <a:endParaRPr lang="pt-BR" sz="1600" b="1" dirty="0">
                        <a:solidFill>
                          <a:srgbClr val="10989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97233969"/>
                  </a:ext>
                </a:extLst>
              </a:tr>
              <a:tr h="26199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400" b="1" dirty="0">
                          <a:solidFill>
                            <a:srgbClr val="866BA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dirty="0">
                        <a:solidFill>
                          <a:srgbClr val="866BA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rgbClr val="866BA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</a:t>
                      </a:r>
                      <a:endParaRPr lang="pt-BR" sz="1600" b="1" dirty="0">
                        <a:solidFill>
                          <a:srgbClr val="866BA7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6C6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90947812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DCD3794D-1D3F-4F7C-98F1-764BCD1BB1D3}"/>
              </a:ext>
            </a:extLst>
          </p:cNvPr>
          <p:cNvSpPr txBox="1">
            <a:spLocks/>
          </p:cNvSpPr>
          <p:nvPr/>
        </p:nvSpPr>
        <p:spPr>
          <a:xfrm>
            <a:off x="519830" y="6715842"/>
            <a:ext cx="5671420" cy="31982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Fonte: Estudo Socioeconômico das Empresas Corretoras de Seguro – </a:t>
            </a:r>
            <a:r>
              <a:rPr lang="pt-BR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Fenacor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 – Agosto 2013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="" xmlns:a16="http://schemas.microsoft.com/office/drawing/2014/main" id="{659047F6-FE60-4FD5-909F-8B321FD233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1986" y="2395784"/>
            <a:ext cx="504814" cy="521099"/>
            <a:chOff x="2" y="3"/>
            <a:chExt cx="341" cy="352"/>
          </a:xfrm>
          <a:solidFill>
            <a:srgbClr val="109897"/>
          </a:solidFill>
        </p:grpSpPr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447E241D-C476-42AD-8E89-BA0E86BE03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" y="83"/>
              <a:ext cx="86" cy="33"/>
            </a:xfrm>
            <a:custGeom>
              <a:avLst/>
              <a:gdLst>
                <a:gd name="T0" fmla="*/ 32 w 38"/>
                <a:gd name="T1" fmla="*/ 0 h 14"/>
                <a:gd name="T2" fmla="*/ 0 w 38"/>
                <a:gd name="T3" fmla="*/ 0 h 14"/>
                <a:gd name="T4" fmla="*/ 11 w 38"/>
                <a:gd name="T5" fmla="*/ 14 h 14"/>
                <a:gd name="T6" fmla="*/ 32 w 38"/>
                <a:gd name="T7" fmla="*/ 14 h 14"/>
                <a:gd name="T8" fmla="*/ 38 w 38"/>
                <a:gd name="T9" fmla="*/ 7 h 14"/>
                <a:gd name="T10" fmla="*/ 32 w 38"/>
                <a:gd name="T11" fmla="*/ 0 h 14"/>
                <a:gd name="T12" fmla="*/ 32 w 38"/>
                <a:gd name="T13" fmla="*/ 0 h 14"/>
                <a:gd name="T14" fmla="*/ 32 w 3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4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4"/>
                    <a:pt x="8" y="9"/>
                    <a:pt x="11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2" y="0"/>
                  </a:cubicBezTo>
                  <a:close/>
                  <a:moveTo>
                    <a:pt x="32" y="0"/>
                  </a:move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C30B7142-EC6D-4AC6-AB32-986207F79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" y="125"/>
              <a:ext cx="57" cy="31"/>
            </a:xfrm>
            <a:custGeom>
              <a:avLst/>
              <a:gdLst>
                <a:gd name="T0" fmla="*/ 19 w 25"/>
                <a:gd name="T1" fmla="*/ 0 h 13"/>
                <a:gd name="T2" fmla="*/ 0 w 25"/>
                <a:gd name="T3" fmla="*/ 0 h 13"/>
                <a:gd name="T4" fmla="*/ 4 w 25"/>
                <a:gd name="T5" fmla="*/ 13 h 13"/>
                <a:gd name="T6" fmla="*/ 19 w 25"/>
                <a:gd name="T7" fmla="*/ 13 h 13"/>
                <a:gd name="T8" fmla="*/ 25 w 25"/>
                <a:gd name="T9" fmla="*/ 7 h 13"/>
                <a:gd name="T10" fmla="*/ 19 w 25"/>
                <a:gd name="T11" fmla="*/ 0 h 13"/>
                <a:gd name="T12" fmla="*/ 19 w 25"/>
                <a:gd name="T13" fmla="*/ 0 h 13"/>
                <a:gd name="T14" fmla="*/ 19 w 25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3">
                  <a:moveTo>
                    <a:pt x="1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3" y="9"/>
                    <a:pt x="4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2" y="13"/>
                    <a:pt x="25" y="10"/>
                    <a:pt x="25" y="7"/>
                  </a:cubicBezTo>
                  <a:cubicBezTo>
                    <a:pt x="25" y="3"/>
                    <a:pt x="22" y="0"/>
                    <a:pt x="19" y="0"/>
                  </a:cubicBezTo>
                  <a:close/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17">
              <a:extLst>
                <a:ext uri="{FF2B5EF4-FFF2-40B4-BE49-F238E27FC236}">
                  <a16:creationId xmlns="" xmlns:a16="http://schemas.microsoft.com/office/drawing/2014/main" id="{B14B0A36-77EC-4EC3-9A3D-4CE29BD8B7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" y="43"/>
              <a:ext cx="143" cy="33"/>
            </a:xfrm>
            <a:custGeom>
              <a:avLst/>
              <a:gdLst>
                <a:gd name="T0" fmla="*/ 57 w 63"/>
                <a:gd name="T1" fmla="*/ 0 h 14"/>
                <a:gd name="T2" fmla="*/ 6 w 63"/>
                <a:gd name="T3" fmla="*/ 0 h 14"/>
                <a:gd name="T4" fmla="*/ 0 w 63"/>
                <a:gd name="T5" fmla="*/ 5 h 14"/>
                <a:gd name="T6" fmla="*/ 20 w 63"/>
                <a:gd name="T7" fmla="*/ 14 h 14"/>
                <a:gd name="T8" fmla="*/ 57 w 63"/>
                <a:gd name="T9" fmla="*/ 14 h 14"/>
                <a:gd name="T10" fmla="*/ 63 w 63"/>
                <a:gd name="T11" fmla="*/ 7 h 14"/>
                <a:gd name="T12" fmla="*/ 57 w 63"/>
                <a:gd name="T13" fmla="*/ 0 h 14"/>
                <a:gd name="T14" fmla="*/ 57 w 63"/>
                <a:gd name="T15" fmla="*/ 0 h 14"/>
                <a:gd name="T16" fmla="*/ 57 w 63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4">
                  <a:moveTo>
                    <a:pt x="5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7" y="6"/>
                    <a:pt x="14" y="10"/>
                    <a:pt x="20" y="14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60" y="14"/>
                    <a:pt x="63" y="11"/>
                    <a:pt x="63" y="7"/>
                  </a:cubicBezTo>
                  <a:cubicBezTo>
                    <a:pt x="63" y="3"/>
                    <a:pt x="60" y="0"/>
                    <a:pt x="57" y="0"/>
                  </a:cubicBezTo>
                  <a:close/>
                  <a:moveTo>
                    <a:pt x="57" y="0"/>
                  </a:move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18">
              <a:extLst>
                <a:ext uri="{FF2B5EF4-FFF2-40B4-BE49-F238E27FC236}">
                  <a16:creationId xmlns="" xmlns:a16="http://schemas.microsoft.com/office/drawing/2014/main" id="{D1F2B8F9-B632-4B2B-AA36-3347D565D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" y="3"/>
              <a:ext cx="146" cy="33"/>
            </a:xfrm>
            <a:custGeom>
              <a:avLst/>
              <a:gdLst>
                <a:gd name="T0" fmla="*/ 7 w 64"/>
                <a:gd name="T1" fmla="*/ 14 h 14"/>
                <a:gd name="T2" fmla="*/ 58 w 64"/>
                <a:gd name="T3" fmla="*/ 14 h 14"/>
                <a:gd name="T4" fmla="*/ 64 w 64"/>
                <a:gd name="T5" fmla="*/ 7 h 14"/>
                <a:gd name="T6" fmla="*/ 58 w 64"/>
                <a:gd name="T7" fmla="*/ 0 h 14"/>
                <a:gd name="T8" fmla="*/ 7 w 64"/>
                <a:gd name="T9" fmla="*/ 0 h 14"/>
                <a:gd name="T10" fmla="*/ 0 w 64"/>
                <a:gd name="T11" fmla="*/ 7 h 14"/>
                <a:gd name="T12" fmla="*/ 7 w 64"/>
                <a:gd name="T13" fmla="*/ 14 h 14"/>
                <a:gd name="T14" fmla="*/ 7 w 64"/>
                <a:gd name="T15" fmla="*/ 14 h 14"/>
                <a:gd name="T16" fmla="*/ 7 w 64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">
                  <a:moveTo>
                    <a:pt x="7" y="14"/>
                  </a:moveTo>
                  <a:cubicBezTo>
                    <a:pt x="58" y="14"/>
                    <a:pt x="58" y="14"/>
                    <a:pt x="58" y="14"/>
                  </a:cubicBezTo>
                  <a:cubicBezTo>
                    <a:pt x="61" y="14"/>
                    <a:pt x="64" y="11"/>
                    <a:pt x="64" y="7"/>
                  </a:cubicBezTo>
                  <a:cubicBezTo>
                    <a:pt x="64" y="3"/>
                    <a:pt x="61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9">
              <a:extLst>
                <a:ext uri="{FF2B5EF4-FFF2-40B4-BE49-F238E27FC236}">
                  <a16:creationId xmlns="" xmlns:a16="http://schemas.microsoft.com/office/drawing/2014/main" id="{B457215D-9F8B-4330-B214-E732C85BFE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" y="165"/>
              <a:ext cx="48" cy="33"/>
            </a:xfrm>
            <a:custGeom>
              <a:avLst/>
              <a:gdLst>
                <a:gd name="T0" fmla="*/ 15 w 21"/>
                <a:gd name="T1" fmla="*/ 0 h 14"/>
                <a:gd name="T2" fmla="*/ 1 w 21"/>
                <a:gd name="T3" fmla="*/ 0 h 14"/>
                <a:gd name="T4" fmla="*/ 1 w 21"/>
                <a:gd name="T5" fmla="*/ 6 h 14"/>
                <a:gd name="T6" fmla="*/ 0 w 21"/>
                <a:gd name="T7" fmla="*/ 14 h 14"/>
                <a:gd name="T8" fmla="*/ 15 w 21"/>
                <a:gd name="T9" fmla="*/ 14 h 14"/>
                <a:gd name="T10" fmla="*/ 21 w 21"/>
                <a:gd name="T11" fmla="*/ 7 h 14"/>
                <a:gd name="T12" fmla="*/ 15 w 21"/>
                <a:gd name="T13" fmla="*/ 0 h 14"/>
                <a:gd name="T14" fmla="*/ 15 w 21"/>
                <a:gd name="T15" fmla="*/ 0 h 14"/>
                <a:gd name="T16" fmla="*/ 15 w 21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4">
                  <a:moveTo>
                    <a:pt x="15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4"/>
                    <a:pt x="1" y="6"/>
                  </a:cubicBezTo>
                  <a:cubicBezTo>
                    <a:pt x="1" y="9"/>
                    <a:pt x="1" y="11"/>
                    <a:pt x="0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8" y="14"/>
                    <a:pt x="21" y="11"/>
                    <a:pt x="21" y="7"/>
                  </a:cubicBezTo>
                  <a:cubicBezTo>
                    <a:pt x="21" y="3"/>
                    <a:pt x="18" y="0"/>
                    <a:pt x="15" y="0"/>
                  </a:cubicBezTo>
                  <a:close/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20">
              <a:extLst>
                <a:ext uri="{FF2B5EF4-FFF2-40B4-BE49-F238E27FC236}">
                  <a16:creationId xmlns="" xmlns:a16="http://schemas.microsoft.com/office/drawing/2014/main" id="{7662AFA5-B170-4689-AD03-A140D41F8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" y="205"/>
              <a:ext cx="59" cy="33"/>
            </a:xfrm>
            <a:custGeom>
              <a:avLst/>
              <a:gdLst>
                <a:gd name="T0" fmla="*/ 20 w 26"/>
                <a:gd name="T1" fmla="*/ 0 h 14"/>
                <a:gd name="T2" fmla="*/ 5 w 26"/>
                <a:gd name="T3" fmla="*/ 0 h 14"/>
                <a:gd name="T4" fmla="*/ 0 w 26"/>
                <a:gd name="T5" fmla="*/ 14 h 14"/>
                <a:gd name="T6" fmla="*/ 20 w 26"/>
                <a:gd name="T7" fmla="*/ 14 h 14"/>
                <a:gd name="T8" fmla="*/ 26 w 26"/>
                <a:gd name="T9" fmla="*/ 7 h 14"/>
                <a:gd name="T10" fmla="*/ 20 w 26"/>
                <a:gd name="T11" fmla="*/ 0 h 14"/>
                <a:gd name="T12" fmla="*/ 20 w 26"/>
                <a:gd name="T13" fmla="*/ 0 h 14"/>
                <a:gd name="T14" fmla="*/ 20 w 26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4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2" y="10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3" y="14"/>
                    <a:pt x="26" y="11"/>
                    <a:pt x="26" y="7"/>
                  </a:cubicBezTo>
                  <a:cubicBezTo>
                    <a:pt x="26" y="3"/>
                    <a:pt x="23" y="0"/>
                    <a:pt x="20" y="0"/>
                  </a:cubicBezTo>
                  <a:close/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21">
              <a:extLst>
                <a:ext uri="{FF2B5EF4-FFF2-40B4-BE49-F238E27FC236}">
                  <a16:creationId xmlns="" xmlns:a16="http://schemas.microsoft.com/office/drawing/2014/main" id="{B393E10B-BF80-486A-9961-9B47F4D2C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" y="245"/>
              <a:ext cx="91" cy="33"/>
            </a:xfrm>
            <a:custGeom>
              <a:avLst/>
              <a:gdLst>
                <a:gd name="T0" fmla="*/ 34 w 40"/>
                <a:gd name="T1" fmla="*/ 0 h 14"/>
                <a:gd name="T2" fmla="*/ 12 w 40"/>
                <a:gd name="T3" fmla="*/ 0 h 14"/>
                <a:gd name="T4" fmla="*/ 0 w 40"/>
                <a:gd name="T5" fmla="*/ 14 h 14"/>
                <a:gd name="T6" fmla="*/ 34 w 40"/>
                <a:gd name="T7" fmla="*/ 14 h 14"/>
                <a:gd name="T8" fmla="*/ 40 w 40"/>
                <a:gd name="T9" fmla="*/ 7 h 14"/>
                <a:gd name="T10" fmla="*/ 34 w 40"/>
                <a:gd name="T11" fmla="*/ 0 h 14"/>
                <a:gd name="T12" fmla="*/ 34 w 40"/>
                <a:gd name="T13" fmla="*/ 0 h 14"/>
                <a:gd name="T14" fmla="*/ 34 w 40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4">
                  <a:moveTo>
                    <a:pt x="34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6"/>
                    <a:pt x="5" y="10"/>
                    <a:pt x="0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7" y="14"/>
                    <a:pt x="40" y="11"/>
                    <a:pt x="40" y="7"/>
                  </a:cubicBezTo>
                  <a:cubicBezTo>
                    <a:pt x="40" y="3"/>
                    <a:pt x="37" y="0"/>
                    <a:pt x="34" y="0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22">
              <a:extLst>
                <a:ext uri="{FF2B5EF4-FFF2-40B4-BE49-F238E27FC236}">
                  <a16:creationId xmlns="" xmlns:a16="http://schemas.microsoft.com/office/drawing/2014/main" id="{03AF8D23-7B98-42EB-9089-64163AD3D4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163"/>
              <a:ext cx="48" cy="30"/>
            </a:xfrm>
            <a:custGeom>
              <a:avLst/>
              <a:gdLst>
                <a:gd name="T0" fmla="*/ 7 w 21"/>
                <a:gd name="T1" fmla="*/ 13 h 13"/>
                <a:gd name="T2" fmla="*/ 21 w 21"/>
                <a:gd name="T3" fmla="*/ 13 h 13"/>
                <a:gd name="T4" fmla="*/ 21 w 21"/>
                <a:gd name="T5" fmla="*/ 7 h 13"/>
                <a:gd name="T6" fmla="*/ 21 w 21"/>
                <a:gd name="T7" fmla="*/ 0 h 13"/>
                <a:gd name="T8" fmla="*/ 7 w 21"/>
                <a:gd name="T9" fmla="*/ 0 h 13"/>
                <a:gd name="T10" fmla="*/ 0 w 21"/>
                <a:gd name="T11" fmla="*/ 7 h 13"/>
                <a:gd name="T12" fmla="*/ 7 w 21"/>
                <a:gd name="T13" fmla="*/ 13 h 13"/>
                <a:gd name="T14" fmla="*/ 7 w 21"/>
                <a:gd name="T15" fmla="*/ 13 h 13"/>
                <a:gd name="T16" fmla="*/ 7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7" y="13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1" y="11"/>
                    <a:pt x="21" y="9"/>
                    <a:pt x="21" y="7"/>
                  </a:cubicBezTo>
                  <a:cubicBezTo>
                    <a:pt x="21" y="5"/>
                    <a:pt x="21" y="2"/>
                    <a:pt x="2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23">
              <a:extLst>
                <a:ext uri="{FF2B5EF4-FFF2-40B4-BE49-F238E27FC236}">
                  <a16:creationId xmlns="" xmlns:a16="http://schemas.microsoft.com/office/drawing/2014/main" id="{AC22042E-AAA5-4C3A-8719-B35CF03EA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203"/>
              <a:ext cx="59" cy="33"/>
            </a:xfrm>
            <a:custGeom>
              <a:avLst/>
              <a:gdLst>
                <a:gd name="T0" fmla="*/ 7 w 26"/>
                <a:gd name="T1" fmla="*/ 14 h 14"/>
                <a:gd name="T2" fmla="*/ 26 w 26"/>
                <a:gd name="T3" fmla="*/ 14 h 14"/>
                <a:gd name="T4" fmla="*/ 21 w 26"/>
                <a:gd name="T5" fmla="*/ 0 h 14"/>
                <a:gd name="T6" fmla="*/ 7 w 26"/>
                <a:gd name="T7" fmla="*/ 0 h 14"/>
                <a:gd name="T8" fmla="*/ 0 w 26"/>
                <a:gd name="T9" fmla="*/ 7 h 14"/>
                <a:gd name="T10" fmla="*/ 7 w 26"/>
                <a:gd name="T11" fmla="*/ 14 h 14"/>
                <a:gd name="T12" fmla="*/ 7 w 26"/>
                <a:gd name="T13" fmla="*/ 14 h 14"/>
                <a:gd name="T14" fmla="*/ 7 w 26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4">
                  <a:moveTo>
                    <a:pt x="7" y="14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4" y="9"/>
                    <a:pt x="22" y="5"/>
                    <a:pt x="2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24">
              <a:extLst>
                <a:ext uri="{FF2B5EF4-FFF2-40B4-BE49-F238E27FC236}">
                  <a16:creationId xmlns="" xmlns:a16="http://schemas.microsoft.com/office/drawing/2014/main" id="{69988BDB-8E1D-484D-890C-C796EBD57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123"/>
              <a:ext cx="59" cy="31"/>
            </a:xfrm>
            <a:custGeom>
              <a:avLst/>
              <a:gdLst>
                <a:gd name="T0" fmla="*/ 7 w 26"/>
                <a:gd name="T1" fmla="*/ 13 h 13"/>
                <a:gd name="T2" fmla="*/ 22 w 26"/>
                <a:gd name="T3" fmla="*/ 13 h 13"/>
                <a:gd name="T4" fmla="*/ 26 w 26"/>
                <a:gd name="T5" fmla="*/ 0 h 13"/>
                <a:gd name="T6" fmla="*/ 7 w 26"/>
                <a:gd name="T7" fmla="*/ 0 h 13"/>
                <a:gd name="T8" fmla="*/ 0 w 26"/>
                <a:gd name="T9" fmla="*/ 6 h 13"/>
                <a:gd name="T10" fmla="*/ 7 w 26"/>
                <a:gd name="T11" fmla="*/ 13 h 13"/>
                <a:gd name="T12" fmla="*/ 7 w 26"/>
                <a:gd name="T13" fmla="*/ 13 h 13"/>
                <a:gd name="T14" fmla="*/ 7 w 2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3">
                  <a:moveTo>
                    <a:pt x="7" y="13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3" y="8"/>
                    <a:pt x="24" y="4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25">
              <a:extLst>
                <a:ext uri="{FF2B5EF4-FFF2-40B4-BE49-F238E27FC236}">
                  <a16:creationId xmlns="" xmlns:a16="http://schemas.microsoft.com/office/drawing/2014/main" id="{4FF1F28D-9E0F-4D12-9570-EFC10B580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81"/>
              <a:ext cx="91" cy="33"/>
            </a:xfrm>
            <a:custGeom>
              <a:avLst/>
              <a:gdLst>
                <a:gd name="T0" fmla="*/ 7 w 40"/>
                <a:gd name="T1" fmla="*/ 14 h 14"/>
                <a:gd name="T2" fmla="*/ 28 w 40"/>
                <a:gd name="T3" fmla="*/ 14 h 14"/>
                <a:gd name="T4" fmla="*/ 40 w 40"/>
                <a:gd name="T5" fmla="*/ 0 h 14"/>
                <a:gd name="T6" fmla="*/ 7 w 40"/>
                <a:gd name="T7" fmla="*/ 0 h 14"/>
                <a:gd name="T8" fmla="*/ 0 w 40"/>
                <a:gd name="T9" fmla="*/ 7 h 14"/>
                <a:gd name="T10" fmla="*/ 7 w 40"/>
                <a:gd name="T11" fmla="*/ 14 h 14"/>
                <a:gd name="T12" fmla="*/ 7 w 40"/>
                <a:gd name="T13" fmla="*/ 14 h 14"/>
                <a:gd name="T14" fmla="*/ 7 w 4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4">
                  <a:moveTo>
                    <a:pt x="7" y="14"/>
                  </a:moveTo>
                  <a:cubicBezTo>
                    <a:pt x="28" y="14"/>
                    <a:pt x="28" y="14"/>
                    <a:pt x="28" y="14"/>
                  </a:cubicBezTo>
                  <a:cubicBezTo>
                    <a:pt x="32" y="9"/>
                    <a:pt x="35" y="4"/>
                    <a:pt x="4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26">
              <a:extLst>
                <a:ext uri="{FF2B5EF4-FFF2-40B4-BE49-F238E27FC236}">
                  <a16:creationId xmlns="" xmlns:a16="http://schemas.microsoft.com/office/drawing/2014/main" id="{5EF479A2-BFEE-4D06-970B-46F8574D6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243"/>
              <a:ext cx="89" cy="33"/>
            </a:xfrm>
            <a:custGeom>
              <a:avLst/>
              <a:gdLst>
                <a:gd name="T0" fmla="*/ 7 w 39"/>
                <a:gd name="T1" fmla="*/ 14 h 14"/>
                <a:gd name="T2" fmla="*/ 39 w 39"/>
                <a:gd name="T3" fmla="*/ 14 h 14"/>
                <a:gd name="T4" fmla="*/ 28 w 39"/>
                <a:gd name="T5" fmla="*/ 0 h 14"/>
                <a:gd name="T6" fmla="*/ 7 w 39"/>
                <a:gd name="T7" fmla="*/ 0 h 14"/>
                <a:gd name="T8" fmla="*/ 0 w 39"/>
                <a:gd name="T9" fmla="*/ 7 h 14"/>
                <a:gd name="T10" fmla="*/ 7 w 39"/>
                <a:gd name="T11" fmla="*/ 14 h 14"/>
                <a:gd name="T12" fmla="*/ 7 w 39"/>
                <a:gd name="T13" fmla="*/ 14 h 14"/>
                <a:gd name="T14" fmla="*/ 7 w 3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4">
                  <a:moveTo>
                    <a:pt x="7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4" y="10"/>
                    <a:pt x="31" y="5"/>
                    <a:pt x="2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27">
              <a:extLst>
                <a:ext uri="{FF2B5EF4-FFF2-40B4-BE49-F238E27FC236}">
                  <a16:creationId xmlns="" xmlns:a16="http://schemas.microsoft.com/office/drawing/2014/main" id="{FD660FD2-4A6B-4A22-A3A7-3979A1AD6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283"/>
              <a:ext cx="145" cy="32"/>
            </a:xfrm>
            <a:custGeom>
              <a:avLst/>
              <a:gdLst>
                <a:gd name="T0" fmla="*/ 7 w 64"/>
                <a:gd name="T1" fmla="*/ 14 h 14"/>
                <a:gd name="T2" fmla="*/ 57 w 64"/>
                <a:gd name="T3" fmla="*/ 14 h 14"/>
                <a:gd name="T4" fmla="*/ 64 w 64"/>
                <a:gd name="T5" fmla="*/ 10 h 14"/>
                <a:gd name="T6" fmla="*/ 43 w 64"/>
                <a:gd name="T7" fmla="*/ 0 h 14"/>
                <a:gd name="T8" fmla="*/ 7 w 64"/>
                <a:gd name="T9" fmla="*/ 0 h 14"/>
                <a:gd name="T10" fmla="*/ 0 w 64"/>
                <a:gd name="T11" fmla="*/ 7 h 14"/>
                <a:gd name="T12" fmla="*/ 7 w 64"/>
                <a:gd name="T13" fmla="*/ 14 h 14"/>
                <a:gd name="T14" fmla="*/ 7 w 64"/>
                <a:gd name="T15" fmla="*/ 14 h 14"/>
                <a:gd name="T16" fmla="*/ 7 w 64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4">
                  <a:moveTo>
                    <a:pt x="7" y="14"/>
                  </a:moveTo>
                  <a:cubicBezTo>
                    <a:pt x="57" y="14"/>
                    <a:pt x="57" y="14"/>
                    <a:pt x="57" y="14"/>
                  </a:cubicBezTo>
                  <a:cubicBezTo>
                    <a:pt x="60" y="14"/>
                    <a:pt x="63" y="12"/>
                    <a:pt x="64" y="10"/>
                  </a:cubicBezTo>
                  <a:cubicBezTo>
                    <a:pt x="56" y="8"/>
                    <a:pt x="49" y="5"/>
                    <a:pt x="4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28">
              <a:extLst>
                <a:ext uri="{FF2B5EF4-FFF2-40B4-BE49-F238E27FC236}">
                  <a16:creationId xmlns="" xmlns:a16="http://schemas.microsoft.com/office/drawing/2014/main" id="{9C64264C-7978-4EE9-88CD-901B09EACF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" y="325"/>
              <a:ext cx="145" cy="30"/>
            </a:xfrm>
            <a:custGeom>
              <a:avLst/>
              <a:gdLst>
                <a:gd name="T0" fmla="*/ 57 w 64"/>
                <a:gd name="T1" fmla="*/ 0 h 13"/>
                <a:gd name="T2" fmla="*/ 7 w 64"/>
                <a:gd name="T3" fmla="*/ 0 h 13"/>
                <a:gd name="T4" fmla="*/ 0 w 64"/>
                <a:gd name="T5" fmla="*/ 7 h 13"/>
                <a:gd name="T6" fmla="*/ 7 w 64"/>
                <a:gd name="T7" fmla="*/ 13 h 13"/>
                <a:gd name="T8" fmla="*/ 57 w 64"/>
                <a:gd name="T9" fmla="*/ 13 h 13"/>
                <a:gd name="T10" fmla="*/ 64 w 64"/>
                <a:gd name="T11" fmla="*/ 7 h 13"/>
                <a:gd name="T12" fmla="*/ 57 w 64"/>
                <a:gd name="T13" fmla="*/ 0 h 13"/>
                <a:gd name="T14" fmla="*/ 57 w 64"/>
                <a:gd name="T15" fmla="*/ 0 h 13"/>
                <a:gd name="T16" fmla="*/ 57 w 6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3">
                  <a:moveTo>
                    <a:pt x="5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61" y="13"/>
                    <a:pt x="64" y="10"/>
                    <a:pt x="64" y="7"/>
                  </a:cubicBezTo>
                  <a:cubicBezTo>
                    <a:pt x="64" y="3"/>
                    <a:pt x="61" y="0"/>
                    <a:pt x="57" y="0"/>
                  </a:cubicBezTo>
                  <a:close/>
                  <a:moveTo>
                    <a:pt x="57" y="0"/>
                  </a:move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29">
              <a:extLst>
                <a:ext uri="{FF2B5EF4-FFF2-40B4-BE49-F238E27FC236}">
                  <a16:creationId xmlns="" xmlns:a16="http://schemas.microsoft.com/office/drawing/2014/main" id="{2C3AEA67-5340-4928-B368-D837E9B9A9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" y="67"/>
              <a:ext cx="219" cy="225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48 w 96"/>
                <a:gd name="T11" fmla="*/ 82 h 96"/>
                <a:gd name="T12" fmla="*/ 14 w 96"/>
                <a:gd name="T13" fmla="*/ 48 h 96"/>
                <a:gd name="T14" fmla="*/ 48 w 96"/>
                <a:gd name="T15" fmla="*/ 14 h 96"/>
                <a:gd name="T16" fmla="*/ 82 w 96"/>
                <a:gd name="T17" fmla="*/ 48 h 96"/>
                <a:gd name="T18" fmla="*/ 48 w 96"/>
                <a:gd name="T19" fmla="*/ 82 h 96"/>
                <a:gd name="T20" fmla="*/ 48 w 96"/>
                <a:gd name="T21" fmla="*/ 82 h 96"/>
                <a:gd name="T22" fmla="*/ 48 w 96"/>
                <a:gd name="T2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5"/>
                    <a:pt x="22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48" y="82"/>
                  </a:moveTo>
                  <a:cubicBezTo>
                    <a:pt x="29" y="82"/>
                    <a:pt x="14" y="67"/>
                    <a:pt x="14" y="48"/>
                  </a:cubicBezTo>
                  <a:cubicBezTo>
                    <a:pt x="14" y="29"/>
                    <a:pt x="29" y="14"/>
                    <a:pt x="48" y="14"/>
                  </a:cubicBezTo>
                  <a:cubicBezTo>
                    <a:pt x="67" y="14"/>
                    <a:pt x="82" y="29"/>
                    <a:pt x="82" y="48"/>
                  </a:cubicBezTo>
                  <a:cubicBezTo>
                    <a:pt x="82" y="67"/>
                    <a:pt x="67" y="82"/>
                    <a:pt x="48" y="82"/>
                  </a:cubicBezTo>
                  <a:close/>
                  <a:moveTo>
                    <a:pt x="48" y="82"/>
                  </a:moveTo>
                  <a:cubicBezTo>
                    <a:pt x="48" y="82"/>
                    <a:pt x="48" y="82"/>
                    <a:pt x="48" y="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" name="Freeform 30">
              <a:extLst>
                <a:ext uri="{FF2B5EF4-FFF2-40B4-BE49-F238E27FC236}">
                  <a16:creationId xmlns="" xmlns:a16="http://schemas.microsoft.com/office/drawing/2014/main" id="{3F43E7A8-0C91-42F3-BB76-B56DC1B02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" y="114"/>
              <a:ext cx="79" cy="131"/>
            </a:xfrm>
            <a:custGeom>
              <a:avLst/>
              <a:gdLst>
                <a:gd name="T0" fmla="*/ 19 w 35"/>
                <a:gd name="T1" fmla="*/ 24 h 56"/>
                <a:gd name="T2" fmla="*/ 19 w 35"/>
                <a:gd name="T3" fmla="*/ 12 h 56"/>
                <a:gd name="T4" fmla="*/ 30 w 35"/>
                <a:gd name="T5" fmla="*/ 19 h 56"/>
                <a:gd name="T6" fmla="*/ 34 w 35"/>
                <a:gd name="T7" fmla="*/ 15 h 56"/>
                <a:gd name="T8" fmla="*/ 19 w 35"/>
                <a:gd name="T9" fmla="*/ 5 h 56"/>
                <a:gd name="T10" fmla="*/ 19 w 35"/>
                <a:gd name="T11" fmla="*/ 2 h 56"/>
                <a:gd name="T12" fmla="*/ 17 w 35"/>
                <a:gd name="T13" fmla="*/ 0 h 56"/>
                <a:gd name="T14" fmla="*/ 15 w 35"/>
                <a:gd name="T15" fmla="*/ 2 h 56"/>
                <a:gd name="T16" fmla="*/ 15 w 35"/>
                <a:gd name="T17" fmla="*/ 5 h 56"/>
                <a:gd name="T18" fmla="*/ 1 w 35"/>
                <a:gd name="T19" fmla="*/ 18 h 56"/>
                <a:gd name="T20" fmla="*/ 15 w 35"/>
                <a:gd name="T21" fmla="*/ 31 h 56"/>
                <a:gd name="T22" fmla="*/ 15 w 35"/>
                <a:gd name="T23" fmla="*/ 44 h 56"/>
                <a:gd name="T24" fmla="*/ 4 w 35"/>
                <a:gd name="T25" fmla="*/ 35 h 56"/>
                <a:gd name="T26" fmla="*/ 0 w 35"/>
                <a:gd name="T27" fmla="*/ 39 h 56"/>
                <a:gd name="T28" fmla="*/ 15 w 35"/>
                <a:gd name="T29" fmla="*/ 50 h 56"/>
                <a:gd name="T30" fmla="*/ 15 w 35"/>
                <a:gd name="T31" fmla="*/ 54 h 56"/>
                <a:gd name="T32" fmla="*/ 17 w 35"/>
                <a:gd name="T33" fmla="*/ 56 h 56"/>
                <a:gd name="T34" fmla="*/ 19 w 35"/>
                <a:gd name="T35" fmla="*/ 54 h 56"/>
                <a:gd name="T36" fmla="*/ 19 w 35"/>
                <a:gd name="T37" fmla="*/ 50 h 56"/>
                <a:gd name="T38" fmla="*/ 35 w 35"/>
                <a:gd name="T39" fmla="*/ 37 h 56"/>
                <a:gd name="T40" fmla="*/ 19 w 35"/>
                <a:gd name="T41" fmla="*/ 24 h 56"/>
                <a:gd name="T42" fmla="*/ 15 w 35"/>
                <a:gd name="T43" fmla="*/ 23 h 56"/>
                <a:gd name="T44" fmla="*/ 8 w 35"/>
                <a:gd name="T45" fmla="*/ 17 h 56"/>
                <a:gd name="T46" fmla="*/ 15 w 35"/>
                <a:gd name="T47" fmla="*/ 12 h 56"/>
                <a:gd name="T48" fmla="*/ 15 w 35"/>
                <a:gd name="T49" fmla="*/ 23 h 56"/>
                <a:gd name="T50" fmla="*/ 19 w 35"/>
                <a:gd name="T51" fmla="*/ 44 h 56"/>
                <a:gd name="T52" fmla="*/ 19 w 35"/>
                <a:gd name="T53" fmla="*/ 32 h 56"/>
                <a:gd name="T54" fmla="*/ 27 w 35"/>
                <a:gd name="T55" fmla="*/ 38 h 56"/>
                <a:gd name="T56" fmla="*/ 19 w 35"/>
                <a:gd name="T57" fmla="*/ 44 h 56"/>
                <a:gd name="T58" fmla="*/ 19 w 35"/>
                <a:gd name="T59" fmla="*/ 44 h 56"/>
                <a:gd name="T60" fmla="*/ 19 w 35"/>
                <a:gd name="T61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6">
                  <a:moveTo>
                    <a:pt x="19" y="24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12"/>
                    <a:pt x="26" y="19"/>
                    <a:pt x="30" y="19"/>
                  </a:cubicBezTo>
                  <a:cubicBezTo>
                    <a:pt x="32" y="19"/>
                    <a:pt x="34" y="17"/>
                    <a:pt x="34" y="15"/>
                  </a:cubicBezTo>
                  <a:cubicBezTo>
                    <a:pt x="34" y="9"/>
                    <a:pt x="24" y="6"/>
                    <a:pt x="19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8" y="6"/>
                    <a:pt x="1" y="10"/>
                    <a:pt x="1" y="18"/>
                  </a:cubicBezTo>
                  <a:cubicBezTo>
                    <a:pt x="1" y="25"/>
                    <a:pt x="6" y="29"/>
                    <a:pt x="15" y="31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5" y="44"/>
                    <a:pt x="11" y="35"/>
                    <a:pt x="4" y="35"/>
                  </a:cubicBezTo>
                  <a:cubicBezTo>
                    <a:pt x="1" y="35"/>
                    <a:pt x="0" y="37"/>
                    <a:pt x="0" y="39"/>
                  </a:cubicBezTo>
                  <a:cubicBezTo>
                    <a:pt x="0" y="44"/>
                    <a:pt x="5" y="50"/>
                    <a:pt x="15" y="50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5"/>
                    <a:pt x="16" y="56"/>
                    <a:pt x="17" y="56"/>
                  </a:cubicBezTo>
                  <a:cubicBezTo>
                    <a:pt x="18" y="56"/>
                    <a:pt x="19" y="55"/>
                    <a:pt x="19" y="54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8" y="50"/>
                    <a:pt x="35" y="46"/>
                    <a:pt x="35" y="37"/>
                  </a:cubicBezTo>
                  <a:cubicBezTo>
                    <a:pt x="35" y="28"/>
                    <a:pt x="27" y="25"/>
                    <a:pt x="19" y="24"/>
                  </a:cubicBezTo>
                  <a:close/>
                  <a:moveTo>
                    <a:pt x="15" y="23"/>
                  </a:moveTo>
                  <a:cubicBezTo>
                    <a:pt x="11" y="22"/>
                    <a:pt x="8" y="20"/>
                    <a:pt x="8" y="17"/>
                  </a:cubicBezTo>
                  <a:cubicBezTo>
                    <a:pt x="8" y="14"/>
                    <a:pt x="11" y="12"/>
                    <a:pt x="15" y="12"/>
                  </a:cubicBezTo>
                  <a:lnTo>
                    <a:pt x="15" y="23"/>
                  </a:lnTo>
                  <a:close/>
                  <a:moveTo>
                    <a:pt x="19" y="44"/>
                  </a:moveTo>
                  <a:cubicBezTo>
                    <a:pt x="19" y="32"/>
                    <a:pt x="19" y="32"/>
                    <a:pt x="19" y="32"/>
                  </a:cubicBezTo>
                  <a:cubicBezTo>
                    <a:pt x="23" y="33"/>
                    <a:pt x="27" y="34"/>
                    <a:pt x="27" y="38"/>
                  </a:cubicBezTo>
                  <a:cubicBezTo>
                    <a:pt x="27" y="42"/>
                    <a:pt x="23" y="44"/>
                    <a:pt x="19" y="44"/>
                  </a:cubicBezTo>
                  <a:close/>
                  <a:moveTo>
                    <a:pt x="19" y="44"/>
                  </a:moveTo>
                  <a:cubicBezTo>
                    <a:pt x="19" y="44"/>
                    <a:pt x="19" y="44"/>
                    <a:pt x="19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9" name="Freeform 10">
            <a:extLst>
              <a:ext uri="{FF2B5EF4-FFF2-40B4-BE49-F238E27FC236}">
                <a16:creationId xmlns="" xmlns:a16="http://schemas.microsoft.com/office/drawing/2014/main" id="{621355B5-B9B3-4DD9-9BF3-43E43B282863}"/>
              </a:ext>
            </a:extLst>
          </p:cNvPr>
          <p:cNvSpPr>
            <a:spLocks noEditPoints="1"/>
          </p:cNvSpPr>
          <p:nvPr/>
        </p:nvSpPr>
        <p:spPr bwMode="auto">
          <a:xfrm>
            <a:off x="3864153" y="2333548"/>
            <a:ext cx="422232" cy="569095"/>
          </a:xfrm>
          <a:custGeom>
            <a:avLst/>
            <a:gdLst>
              <a:gd name="T0" fmla="*/ 1112 w 1197"/>
              <a:gd name="T1" fmla="*/ 629 h 1558"/>
              <a:gd name="T2" fmla="*/ 1082 w 1197"/>
              <a:gd name="T3" fmla="*/ 629 h 1558"/>
              <a:gd name="T4" fmla="*/ 1082 w 1197"/>
              <a:gd name="T5" fmla="*/ 487 h 1558"/>
              <a:gd name="T6" fmla="*/ 613 w 1197"/>
              <a:gd name="T7" fmla="*/ 0 h 1558"/>
              <a:gd name="T8" fmla="*/ 584 w 1197"/>
              <a:gd name="T9" fmla="*/ 0 h 1558"/>
              <a:gd name="T10" fmla="*/ 115 w 1197"/>
              <a:gd name="T11" fmla="*/ 487 h 1558"/>
              <a:gd name="T12" fmla="*/ 115 w 1197"/>
              <a:gd name="T13" fmla="*/ 629 h 1558"/>
              <a:gd name="T14" fmla="*/ 85 w 1197"/>
              <a:gd name="T15" fmla="*/ 629 h 1558"/>
              <a:gd name="T16" fmla="*/ 0 w 1197"/>
              <a:gd name="T17" fmla="*/ 737 h 1558"/>
              <a:gd name="T18" fmla="*/ 0 w 1197"/>
              <a:gd name="T19" fmla="*/ 1449 h 1558"/>
              <a:gd name="T20" fmla="*/ 85 w 1197"/>
              <a:gd name="T21" fmla="*/ 1558 h 1558"/>
              <a:gd name="T22" fmla="*/ 1112 w 1197"/>
              <a:gd name="T23" fmla="*/ 1558 h 1558"/>
              <a:gd name="T24" fmla="*/ 1197 w 1197"/>
              <a:gd name="T25" fmla="*/ 1449 h 1558"/>
              <a:gd name="T26" fmla="*/ 1197 w 1197"/>
              <a:gd name="T27" fmla="*/ 737 h 1558"/>
              <a:gd name="T28" fmla="*/ 1112 w 1197"/>
              <a:gd name="T29" fmla="*/ 629 h 1558"/>
              <a:gd name="T30" fmla="*/ 695 w 1197"/>
              <a:gd name="T31" fmla="*/ 1092 h 1558"/>
              <a:gd name="T32" fmla="*/ 695 w 1197"/>
              <a:gd name="T33" fmla="*/ 1308 h 1558"/>
              <a:gd name="T34" fmla="*/ 650 w 1197"/>
              <a:gd name="T35" fmla="*/ 1353 h 1558"/>
              <a:gd name="T36" fmla="*/ 548 w 1197"/>
              <a:gd name="T37" fmla="*/ 1353 h 1558"/>
              <a:gd name="T38" fmla="*/ 502 w 1197"/>
              <a:gd name="T39" fmla="*/ 1308 h 1558"/>
              <a:gd name="T40" fmla="*/ 502 w 1197"/>
              <a:gd name="T41" fmla="*/ 1092 h 1558"/>
              <a:gd name="T42" fmla="*/ 464 w 1197"/>
              <a:gd name="T43" fmla="*/ 1000 h 1558"/>
              <a:gd name="T44" fmla="*/ 584 w 1197"/>
              <a:gd name="T45" fmla="*/ 871 h 1558"/>
              <a:gd name="T46" fmla="*/ 613 w 1197"/>
              <a:gd name="T47" fmla="*/ 871 h 1558"/>
              <a:gd name="T48" fmla="*/ 733 w 1197"/>
              <a:gd name="T49" fmla="*/ 1000 h 1558"/>
              <a:gd name="T50" fmla="*/ 695 w 1197"/>
              <a:gd name="T51" fmla="*/ 1092 h 1558"/>
              <a:gd name="T52" fmla="*/ 882 w 1197"/>
              <a:gd name="T53" fmla="*/ 629 h 1558"/>
              <a:gd name="T54" fmla="*/ 315 w 1197"/>
              <a:gd name="T55" fmla="*/ 629 h 1558"/>
              <a:gd name="T56" fmla="*/ 315 w 1197"/>
              <a:gd name="T57" fmla="*/ 487 h 1558"/>
              <a:gd name="T58" fmla="*/ 599 w 1197"/>
              <a:gd name="T59" fmla="*/ 201 h 1558"/>
              <a:gd name="T60" fmla="*/ 882 w 1197"/>
              <a:gd name="T61" fmla="*/ 487 h 1558"/>
              <a:gd name="T62" fmla="*/ 882 w 1197"/>
              <a:gd name="T63" fmla="*/ 629 h 1558"/>
              <a:gd name="T64" fmla="*/ 882 w 1197"/>
              <a:gd name="T65" fmla="*/ 629 h 1558"/>
              <a:gd name="T66" fmla="*/ 882 w 1197"/>
              <a:gd name="T67" fmla="*/ 629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7" h="1558">
                <a:moveTo>
                  <a:pt x="1112" y="629"/>
                </a:moveTo>
                <a:cubicBezTo>
                  <a:pt x="1082" y="629"/>
                  <a:pt x="1082" y="629"/>
                  <a:pt x="1082" y="629"/>
                </a:cubicBezTo>
                <a:cubicBezTo>
                  <a:pt x="1082" y="487"/>
                  <a:pt x="1082" y="487"/>
                  <a:pt x="1082" y="487"/>
                </a:cubicBezTo>
                <a:cubicBezTo>
                  <a:pt x="1082" y="224"/>
                  <a:pt x="873" y="5"/>
                  <a:pt x="613" y="0"/>
                </a:cubicBezTo>
                <a:cubicBezTo>
                  <a:pt x="606" y="0"/>
                  <a:pt x="591" y="0"/>
                  <a:pt x="584" y="0"/>
                </a:cubicBezTo>
                <a:cubicBezTo>
                  <a:pt x="324" y="5"/>
                  <a:pt x="115" y="224"/>
                  <a:pt x="115" y="487"/>
                </a:cubicBezTo>
                <a:cubicBezTo>
                  <a:pt x="115" y="629"/>
                  <a:pt x="115" y="629"/>
                  <a:pt x="115" y="629"/>
                </a:cubicBezTo>
                <a:cubicBezTo>
                  <a:pt x="85" y="629"/>
                  <a:pt x="85" y="629"/>
                  <a:pt x="85" y="629"/>
                </a:cubicBezTo>
                <a:cubicBezTo>
                  <a:pt x="38" y="629"/>
                  <a:pt x="0" y="677"/>
                  <a:pt x="0" y="737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509"/>
                  <a:pt x="38" y="1558"/>
                  <a:pt x="85" y="1558"/>
                </a:cubicBezTo>
                <a:cubicBezTo>
                  <a:pt x="1112" y="1558"/>
                  <a:pt x="1112" y="1558"/>
                  <a:pt x="1112" y="1558"/>
                </a:cubicBezTo>
                <a:cubicBezTo>
                  <a:pt x="1159" y="1558"/>
                  <a:pt x="1197" y="1509"/>
                  <a:pt x="1197" y="1449"/>
                </a:cubicBezTo>
                <a:cubicBezTo>
                  <a:pt x="1197" y="737"/>
                  <a:pt x="1197" y="737"/>
                  <a:pt x="1197" y="737"/>
                </a:cubicBezTo>
                <a:cubicBezTo>
                  <a:pt x="1197" y="677"/>
                  <a:pt x="1159" y="629"/>
                  <a:pt x="1112" y="629"/>
                </a:cubicBezTo>
                <a:close/>
                <a:moveTo>
                  <a:pt x="695" y="1092"/>
                </a:moveTo>
                <a:cubicBezTo>
                  <a:pt x="695" y="1308"/>
                  <a:pt x="695" y="1308"/>
                  <a:pt x="695" y="1308"/>
                </a:cubicBezTo>
                <a:cubicBezTo>
                  <a:pt x="695" y="1332"/>
                  <a:pt x="674" y="1353"/>
                  <a:pt x="650" y="1353"/>
                </a:cubicBezTo>
                <a:cubicBezTo>
                  <a:pt x="548" y="1353"/>
                  <a:pt x="548" y="1353"/>
                  <a:pt x="548" y="1353"/>
                </a:cubicBezTo>
                <a:cubicBezTo>
                  <a:pt x="523" y="1353"/>
                  <a:pt x="502" y="1332"/>
                  <a:pt x="502" y="1308"/>
                </a:cubicBezTo>
                <a:cubicBezTo>
                  <a:pt x="502" y="1092"/>
                  <a:pt x="502" y="1092"/>
                  <a:pt x="502" y="1092"/>
                </a:cubicBezTo>
                <a:cubicBezTo>
                  <a:pt x="478" y="1069"/>
                  <a:pt x="464" y="1036"/>
                  <a:pt x="464" y="1000"/>
                </a:cubicBezTo>
                <a:cubicBezTo>
                  <a:pt x="464" y="932"/>
                  <a:pt x="517" y="873"/>
                  <a:pt x="584" y="871"/>
                </a:cubicBezTo>
                <a:cubicBezTo>
                  <a:pt x="591" y="870"/>
                  <a:pt x="606" y="870"/>
                  <a:pt x="613" y="871"/>
                </a:cubicBezTo>
                <a:cubicBezTo>
                  <a:pt x="680" y="873"/>
                  <a:pt x="733" y="932"/>
                  <a:pt x="733" y="1000"/>
                </a:cubicBezTo>
                <a:cubicBezTo>
                  <a:pt x="733" y="1036"/>
                  <a:pt x="719" y="1069"/>
                  <a:pt x="695" y="1092"/>
                </a:cubicBezTo>
                <a:close/>
                <a:moveTo>
                  <a:pt x="882" y="629"/>
                </a:moveTo>
                <a:cubicBezTo>
                  <a:pt x="315" y="629"/>
                  <a:pt x="315" y="629"/>
                  <a:pt x="315" y="629"/>
                </a:cubicBezTo>
                <a:cubicBezTo>
                  <a:pt x="315" y="487"/>
                  <a:pt x="315" y="487"/>
                  <a:pt x="315" y="487"/>
                </a:cubicBezTo>
                <a:cubicBezTo>
                  <a:pt x="315" y="330"/>
                  <a:pt x="442" y="201"/>
                  <a:pt x="599" y="201"/>
                </a:cubicBezTo>
                <a:cubicBezTo>
                  <a:pt x="755" y="201"/>
                  <a:pt x="882" y="330"/>
                  <a:pt x="882" y="487"/>
                </a:cubicBezTo>
                <a:lnTo>
                  <a:pt x="882" y="629"/>
                </a:lnTo>
                <a:close/>
                <a:moveTo>
                  <a:pt x="882" y="629"/>
                </a:moveTo>
                <a:cubicBezTo>
                  <a:pt x="882" y="629"/>
                  <a:pt x="882" y="629"/>
                  <a:pt x="882" y="629"/>
                </a:cubicBezTo>
              </a:path>
            </a:pathLst>
          </a:custGeom>
          <a:solidFill>
            <a:srgbClr val="10989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650C6505-B002-4764-8ED5-DC2C2B62A89B}"/>
              </a:ext>
            </a:extLst>
          </p:cNvPr>
          <p:cNvSpPr/>
          <p:nvPr/>
        </p:nvSpPr>
        <p:spPr>
          <a:xfrm>
            <a:off x="3368225" y="3021905"/>
            <a:ext cx="141408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</a:pPr>
            <a:r>
              <a:rPr lang="en-US" sz="1200" dirty="0" err="1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  <a:t>Corretoras</a:t>
            </a:r>
            <a:r>
              <a:rPr lang="en-US" sz="1200" dirty="0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  <a:t/>
            </a:r>
            <a:br>
              <a:rPr lang="en-US" sz="1200" dirty="0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rgbClr val="109897"/>
                </a:solidFill>
                <a:latin typeface="Arial Black" panose="020B0A04020102020204" pitchFamily="34" charset="0"/>
                <a:ea typeface="MS Mincho"/>
                <a:cs typeface="Times New Roman" panose="02020603050405020304" pitchFamily="18" charset="0"/>
              </a:rPr>
              <a:t>(%)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="" xmlns:a16="http://schemas.microsoft.com/office/drawing/2014/main" id="{7DB9E472-7C7F-4933-B1D9-FCD997B54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496" y="1323178"/>
            <a:ext cx="3490609" cy="5138574"/>
          </a:xfrm>
          <a:prstGeom prst="rect">
            <a:avLst/>
          </a:prstGeom>
          <a:effectLst>
            <a:outerShdw blurRad="50800" dist="38100" dir="2700000" algn="tl" rotWithShape="0">
              <a:srgbClr val="A1C7CA">
                <a:alpha val="48000"/>
              </a:srgbClr>
            </a:outerShdw>
          </a:effectLst>
        </p:spPr>
      </p:pic>
      <p:sp>
        <p:nvSpPr>
          <p:cNvPr id="32" name="Retângulo 31">
            <a:extLst>
              <a:ext uri="{FF2B5EF4-FFF2-40B4-BE49-F238E27FC236}">
                <a16:creationId xmlns="" xmlns:a16="http://schemas.microsoft.com/office/drawing/2014/main" id="{E423376C-8DA9-46BE-B58B-9BEF61A7F32E}"/>
              </a:ext>
            </a:extLst>
          </p:cNvPr>
          <p:cNvSpPr/>
          <p:nvPr/>
        </p:nvSpPr>
        <p:spPr>
          <a:xfrm>
            <a:off x="7329833" y="1926405"/>
            <a:ext cx="2479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pc="-150" dirty="0">
                <a:solidFill>
                  <a:srgbClr val="1585B7"/>
                </a:solidFill>
                <a:latin typeface="Arial "/>
                <a:cs typeface="Arial" panose="020B0604020202020204" pitchFamily="34" charset="0"/>
              </a:rPr>
              <a:t>84%</a:t>
            </a:r>
            <a:endParaRPr lang="pt-BR" sz="4800" b="1" spc="-150" dirty="0">
              <a:solidFill>
                <a:srgbClr val="1585B7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="" xmlns:a16="http://schemas.microsoft.com/office/drawing/2014/main" id="{B4B249BB-74E9-4F01-B250-F6F6412A24C9}"/>
              </a:ext>
            </a:extLst>
          </p:cNvPr>
          <p:cNvSpPr/>
          <p:nvPr/>
        </p:nvSpPr>
        <p:spPr>
          <a:xfrm>
            <a:off x="7402997" y="2605611"/>
            <a:ext cx="2333286" cy="6051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pt-BR" sz="1400" dirty="0">
                <a:solidFill>
                  <a:srgbClr val="3A3A3A"/>
                </a:solidFill>
                <a:latin typeface="Arial "/>
                <a:ea typeface="+mj-ea"/>
                <a:cs typeface="Arial" panose="020B0604020202020204" pitchFamily="34" charset="0"/>
              </a:rPr>
              <a:t>das Corretoras de Seguro do Brasil faturam menos de R$ 60 mil por mês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="" xmlns:a16="http://schemas.microsoft.com/office/drawing/2014/main" id="{2D6F0BFC-5566-46DC-91FD-964321323661}"/>
              </a:ext>
            </a:extLst>
          </p:cNvPr>
          <p:cNvSpPr/>
          <p:nvPr/>
        </p:nvSpPr>
        <p:spPr>
          <a:xfrm>
            <a:off x="7329833" y="3206467"/>
            <a:ext cx="2479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pc="-150" dirty="0">
                <a:solidFill>
                  <a:srgbClr val="1585B7"/>
                </a:solidFill>
                <a:latin typeface="Arial "/>
                <a:cs typeface="Arial" panose="020B0604020202020204" pitchFamily="34" charset="0"/>
              </a:rPr>
              <a:t>35%</a:t>
            </a:r>
            <a:endParaRPr lang="pt-BR" sz="4800" b="1" spc="-150" dirty="0">
              <a:solidFill>
                <a:srgbClr val="1585B7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="" xmlns:a16="http://schemas.microsoft.com/office/drawing/2014/main" id="{9D9B632B-A202-4E67-8375-B11679AED2B1}"/>
              </a:ext>
            </a:extLst>
          </p:cNvPr>
          <p:cNvSpPr/>
          <p:nvPr/>
        </p:nvSpPr>
        <p:spPr>
          <a:xfrm>
            <a:off x="7662769" y="3906455"/>
            <a:ext cx="1813742" cy="443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pt-BR" sz="1400" dirty="0">
                <a:solidFill>
                  <a:srgbClr val="3A3A3A"/>
                </a:solidFill>
                <a:latin typeface="Arial "/>
                <a:ea typeface="+mj-ea"/>
                <a:cs typeface="Arial" panose="020B0604020202020204" pitchFamily="34" charset="0"/>
              </a:rPr>
              <a:t>faturam menos de R$ 10 mil por mês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="" xmlns:a16="http://schemas.microsoft.com/office/drawing/2014/main" id="{00324CB3-1672-4200-B0AE-43B792286764}"/>
              </a:ext>
            </a:extLst>
          </p:cNvPr>
          <p:cNvSpPr/>
          <p:nvPr/>
        </p:nvSpPr>
        <p:spPr>
          <a:xfrm>
            <a:off x="7329833" y="4359857"/>
            <a:ext cx="2479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spc="-150" dirty="0">
                <a:solidFill>
                  <a:srgbClr val="1585B7"/>
                </a:solidFill>
                <a:latin typeface="Arial "/>
                <a:cs typeface="Arial" panose="020B0604020202020204" pitchFamily="34" charset="0"/>
              </a:rPr>
              <a:t>20%</a:t>
            </a:r>
            <a:endParaRPr lang="pt-BR" sz="4800" b="1" spc="-150" dirty="0">
              <a:solidFill>
                <a:srgbClr val="1585B7"/>
              </a:solidFill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="" xmlns:a16="http://schemas.microsoft.com/office/drawing/2014/main" id="{901CC8EB-79B3-4000-A8EB-591A1D942FE5}"/>
              </a:ext>
            </a:extLst>
          </p:cNvPr>
          <p:cNvSpPr/>
          <p:nvPr/>
        </p:nvSpPr>
        <p:spPr>
          <a:xfrm>
            <a:off x="7662769" y="5059845"/>
            <a:ext cx="1813742" cy="443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pt-BR" sz="1400" dirty="0">
                <a:solidFill>
                  <a:srgbClr val="3A3A3A"/>
                </a:solidFill>
                <a:latin typeface="Arial "/>
                <a:ea typeface="+mj-ea"/>
                <a:cs typeface="Arial" panose="020B0604020202020204" pitchFamily="34" charset="0"/>
              </a:rPr>
              <a:t>faturam menos de R$ 5 mil por mês</a:t>
            </a:r>
          </a:p>
        </p:txBody>
      </p:sp>
    </p:spTree>
    <p:extLst>
      <p:ext uri="{BB962C8B-B14F-4D97-AF65-F5344CB8AC3E}">
        <p14:creationId xmlns:p14="http://schemas.microsoft.com/office/powerpoint/2010/main" val="30186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20000" decel="2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20000" decel="2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436E-6 3.21877E-6 L -1.04436E-6 0.13725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9" grpId="0" animBg="1"/>
      <p:bldP spid="29" grpId="1" animBg="1"/>
      <p:bldP spid="30" grpId="0"/>
      <p:bldP spid="32" grpId="0"/>
      <p:bldP spid="33" grpId="0" build="p"/>
      <p:bldP spid="34" grpId="0"/>
      <p:bldP spid="35" grpId="0" build="p"/>
      <p:bldP spid="36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CC2297D-5AED-44EA-BABF-B7E13C2B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2"/>
            <a:ext cx="11522073" cy="720129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A538EF6-0D79-4DFC-8797-DF2DD9A07D8A}"/>
              </a:ext>
            </a:extLst>
          </p:cNvPr>
          <p:cNvSpPr txBox="1">
            <a:spLocks/>
          </p:cNvSpPr>
          <p:nvPr/>
        </p:nvSpPr>
        <p:spPr>
          <a:xfrm>
            <a:off x="1034975" y="515772"/>
            <a:ext cx="515627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Mercado de Corretores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Seguros no Brasil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2ADA53E-BED3-4168-8A84-17B9B59B2A18}"/>
              </a:ext>
            </a:extLst>
          </p:cNvPr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D4865F6E-6B13-4BC9-9A8D-7F47AA6B2BD1}"/>
              </a:ext>
            </a:extLst>
          </p:cNvPr>
          <p:cNvSpPr txBox="1"/>
          <p:nvPr/>
        </p:nvSpPr>
        <p:spPr>
          <a:xfrm>
            <a:off x="1034975" y="1352572"/>
            <a:ext cx="672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>
                <a:solidFill>
                  <a:srgbClr val="866BA7"/>
                </a:solidFill>
              </a:rPr>
              <a:t>Distribuição da venda de seguros através de </a:t>
            </a:r>
            <a:r>
              <a:rPr lang="pt-BR" b="1" dirty="0">
                <a:solidFill>
                  <a:srgbClr val="866BA7"/>
                </a:solidFill>
              </a:rPr>
              <a:t>Corretores em volume de prêmios pelos principais produtos</a:t>
            </a:r>
            <a:r>
              <a:rPr lang="pt-BR" dirty="0">
                <a:solidFill>
                  <a:srgbClr val="866BA7"/>
                </a:solidFill>
              </a:rPr>
              <a:t>: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97768381-D92D-4E3C-94EB-7588FC877B03}"/>
              </a:ext>
            </a:extLst>
          </p:cNvPr>
          <p:cNvSpPr txBox="1">
            <a:spLocks/>
          </p:cNvSpPr>
          <p:nvPr/>
        </p:nvSpPr>
        <p:spPr>
          <a:xfrm>
            <a:off x="519830" y="6715842"/>
            <a:ext cx="5423770" cy="31982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Fonte: SUSEP/</a:t>
            </a:r>
            <a:r>
              <a:rPr lang="pt-BR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McKinsey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 – Tendências no mercado de corretoras de seguro – Abril de 2017</a:t>
            </a:r>
          </a:p>
        </p:txBody>
      </p:sp>
      <p:pic>
        <p:nvPicPr>
          <p:cNvPr id="12" name="ASSINATURA">
            <a:extLst>
              <a:ext uri="{FF2B5EF4-FFF2-40B4-BE49-F238E27FC236}">
                <a16:creationId xmlns="" xmlns:a16="http://schemas.microsoft.com/office/drawing/2014/main" id="{EB9FFD0A-B4F6-4AC2-81A0-77CEFB437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20" t="88007"/>
          <a:stretch/>
        </p:blipFill>
        <p:spPr>
          <a:xfrm>
            <a:off x="10137064" y="6462712"/>
            <a:ext cx="1278648" cy="666382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89AB74EF-D277-408C-9F10-B36992F874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2816" y="5069929"/>
            <a:ext cx="765760" cy="633789"/>
            <a:chOff x="-1" y="-1"/>
            <a:chExt cx="940" cy="778"/>
          </a:xfrm>
          <a:solidFill>
            <a:srgbClr val="1B86B7"/>
          </a:solidFill>
        </p:grpSpPr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35E99F5D-3BC3-440A-809C-F46D29F7CF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" y="157"/>
              <a:ext cx="672" cy="620"/>
            </a:xfrm>
            <a:custGeom>
              <a:avLst/>
              <a:gdLst>
                <a:gd name="T0" fmla="*/ 150 w 300"/>
                <a:gd name="T1" fmla="*/ 0 h 267"/>
                <a:gd name="T2" fmla="*/ 0 w 300"/>
                <a:gd name="T3" fmla="*/ 123 h 267"/>
                <a:gd name="T4" fmla="*/ 0 w 300"/>
                <a:gd name="T5" fmla="*/ 124 h 267"/>
                <a:gd name="T6" fmla="*/ 0 w 300"/>
                <a:gd name="T7" fmla="*/ 125 h 267"/>
                <a:gd name="T8" fmla="*/ 0 w 300"/>
                <a:gd name="T9" fmla="*/ 250 h 267"/>
                <a:gd name="T10" fmla="*/ 5 w 300"/>
                <a:gd name="T11" fmla="*/ 262 h 267"/>
                <a:gd name="T12" fmla="*/ 17 w 300"/>
                <a:gd name="T13" fmla="*/ 267 h 267"/>
                <a:gd name="T14" fmla="*/ 117 w 300"/>
                <a:gd name="T15" fmla="*/ 267 h 267"/>
                <a:gd name="T16" fmla="*/ 117 w 300"/>
                <a:gd name="T17" fmla="*/ 166 h 267"/>
                <a:gd name="T18" fmla="*/ 184 w 300"/>
                <a:gd name="T19" fmla="*/ 166 h 267"/>
                <a:gd name="T20" fmla="*/ 184 w 300"/>
                <a:gd name="T21" fmla="*/ 267 h 267"/>
                <a:gd name="T22" fmla="*/ 284 w 300"/>
                <a:gd name="T23" fmla="*/ 267 h 267"/>
                <a:gd name="T24" fmla="*/ 295 w 300"/>
                <a:gd name="T25" fmla="*/ 262 h 267"/>
                <a:gd name="T26" fmla="*/ 300 w 300"/>
                <a:gd name="T27" fmla="*/ 250 h 267"/>
                <a:gd name="T28" fmla="*/ 300 w 300"/>
                <a:gd name="T29" fmla="*/ 125 h 267"/>
                <a:gd name="T30" fmla="*/ 300 w 300"/>
                <a:gd name="T31" fmla="*/ 123 h 267"/>
                <a:gd name="T32" fmla="*/ 150 w 300"/>
                <a:gd name="T33" fmla="*/ 0 h 267"/>
                <a:gd name="T34" fmla="*/ 150 w 300"/>
                <a:gd name="T35" fmla="*/ 0 h 267"/>
                <a:gd name="T36" fmla="*/ 150 w 300"/>
                <a:gd name="T37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0" h="267">
                  <a:moveTo>
                    <a:pt x="150" y="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0" y="123"/>
                    <a:pt x="0" y="124"/>
                    <a:pt x="0" y="124"/>
                  </a:cubicBezTo>
                  <a:cubicBezTo>
                    <a:pt x="0" y="124"/>
                    <a:pt x="0" y="124"/>
                    <a:pt x="0" y="125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0" y="254"/>
                    <a:pt x="2" y="258"/>
                    <a:pt x="5" y="262"/>
                  </a:cubicBezTo>
                  <a:cubicBezTo>
                    <a:pt x="8" y="265"/>
                    <a:pt x="12" y="267"/>
                    <a:pt x="17" y="267"/>
                  </a:cubicBezTo>
                  <a:cubicBezTo>
                    <a:pt x="117" y="267"/>
                    <a:pt x="117" y="267"/>
                    <a:pt x="117" y="26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84" y="166"/>
                    <a:pt x="184" y="166"/>
                    <a:pt x="184" y="166"/>
                  </a:cubicBezTo>
                  <a:cubicBezTo>
                    <a:pt x="184" y="267"/>
                    <a:pt x="184" y="267"/>
                    <a:pt x="184" y="267"/>
                  </a:cubicBezTo>
                  <a:cubicBezTo>
                    <a:pt x="284" y="267"/>
                    <a:pt x="284" y="267"/>
                    <a:pt x="284" y="267"/>
                  </a:cubicBezTo>
                  <a:cubicBezTo>
                    <a:pt x="288" y="267"/>
                    <a:pt x="292" y="265"/>
                    <a:pt x="295" y="262"/>
                  </a:cubicBezTo>
                  <a:cubicBezTo>
                    <a:pt x="299" y="258"/>
                    <a:pt x="300" y="254"/>
                    <a:pt x="300" y="250"/>
                  </a:cubicBezTo>
                  <a:cubicBezTo>
                    <a:pt x="300" y="125"/>
                    <a:pt x="300" y="125"/>
                    <a:pt x="300" y="125"/>
                  </a:cubicBezTo>
                  <a:cubicBezTo>
                    <a:pt x="300" y="124"/>
                    <a:pt x="300" y="123"/>
                    <a:pt x="300" y="123"/>
                  </a:cubicBezTo>
                  <a:lnTo>
                    <a:pt x="150" y="0"/>
                  </a:lnTo>
                  <a:close/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BC80A46C-DC5F-42B2-8DA3-EF6DDFC250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" y="-1"/>
              <a:ext cx="940" cy="458"/>
            </a:xfrm>
            <a:custGeom>
              <a:avLst/>
              <a:gdLst>
                <a:gd name="T0" fmla="*/ 417 w 420"/>
                <a:gd name="T1" fmla="*/ 163 h 197"/>
                <a:gd name="T2" fmla="*/ 360 w 420"/>
                <a:gd name="T3" fmla="*/ 115 h 197"/>
                <a:gd name="T4" fmla="*/ 360 w 420"/>
                <a:gd name="T5" fmla="*/ 9 h 197"/>
                <a:gd name="T6" fmla="*/ 358 w 420"/>
                <a:gd name="T7" fmla="*/ 3 h 197"/>
                <a:gd name="T8" fmla="*/ 352 w 420"/>
                <a:gd name="T9" fmla="*/ 1 h 197"/>
                <a:gd name="T10" fmla="*/ 302 w 420"/>
                <a:gd name="T11" fmla="*/ 1 h 197"/>
                <a:gd name="T12" fmla="*/ 296 w 420"/>
                <a:gd name="T13" fmla="*/ 3 h 197"/>
                <a:gd name="T14" fmla="*/ 294 w 420"/>
                <a:gd name="T15" fmla="*/ 9 h 197"/>
                <a:gd name="T16" fmla="*/ 294 w 420"/>
                <a:gd name="T17" fmla="*/ 60 h 197"/>
                <a:gd name="T18" fmla="*/ 230 w 420"/>
                <a:gd name="T19" fmla="*/ 7 h 197"/>
                <a:gd name="T20" fmla="*/ 210 w 420"/>
                <a:gd name="T21" fmla="*/ 0 h 197"/>
                <a:gd name="T22" fmla="*/ 190 w 420"/>
                <a:gd name="T23" fmla="*/ 7 h 197"/>
                <a:gd name="T24" fmla="*/ 3 w 420"/>
                <a:gd name="T25" fmla="*/ 163 h 197"/>
                <a:gd name="T26" fmla="*/ 0 w 420"/>
                <a:gd name="T27" fmla="*/ 169 h 197"/>
                <a:gd name="T28" fmla="*/ 2 w 420"/>
                <a:gd name="T29" fmla="*/ 175 h 197"/>
                <a:gd name="T30" fmla="*/ 18 w 420"/>
                <a:gd name="T31" fmla="*/ 194 h 197"/>
                <a:gd name="T32" fmla="*/ 23 w 420"/>
                <a:gd name="T33" fmla="*/ 197 h 197"/>
                <a:gd name="T34" fmla="*/ 30 w 420"/>
                <a:gd name="T35" fmla="*/ 195 h 197"/>
                <a:gd name="T36" fmla="*/ 210 w 420"/>
                <a:gd name="T37" fmla="*/ 45 h 197"/>
                <a:gd name="T38" fmla="*/ 391 w 420"/>
                <a:gd name="T39" fmla="*/ 195 h 197"/>
                <a:gd name="T40" fmla="*/ 396 w 420"/>
                <a:gd name="T41" fmla="*/ 197 h 197"/>
                <a:gd name="T42" fmla="*/ 397 w 420"/>
                <a:gd name="T43" fmla="*/ 197 h 197"/>
                <a:gd name="T44" fmla="*/ 402 w 420"/>
                <a:gd name="T45" fmla="*/ 194 h 197"/>
                <a:gd name="T46" fmla="*/ 418 w 420"/>
                <a:gd name="T47" fmla="*/ 175 h 197"/>
                <a:gd name="T48" fmla="*/ 420 w 420"/>
                <a:gd name="T49" fmla="*/ 169 h 197"/>
                <a:gd name="T50" fmla="*/ 417 w 420"/>
                <a:gd name="T51" fmla="*/ 163 h 197"/>
                <a:gd name="T52" fmla="*/ 417 w 420"/>
                <a:gd name="T53" fmla="*/ 163 h 197"/>
                <a:gd name="T54" fmla="*/ 417 w 420"/>
                <a:gd name="T55" fmla="*/ 163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0" h="197">
                  <a:moveTo>
                    <a:pt x="417" y="163"/>
                  </a:moveTo>
                  <a:cubicBezTo>
                    <a:pt x="360" y="115"/>
                    <a:pt x="360" y="115"/>
                    <a:pt x="360" y="115"/>
                  </a:cubicBezTo>
                  <a:cubicBezTo>
                    <a:pt x="360" y="9"/>
                    <a:pt x="360" y="9"/>
                    <a:pt x="360" y="9"/>
                  </a:cubicBezTo>
                  <a:cubicBezTo>
                    <a:pt x="360" y="7"/>
                    <a:pt x="360" y="5"/>
                    <a:pt x="358" y="3"/>
                  </a:cubicBezTo>
                  <a:cubicBezTo>
                    <a:pt x="356" y="2"/>
                    <a:pt x="354" y="1"/>
                    <a:pt x="352" y="1"/>
                  </a:cubicBezTo>
                  <a:cubicBezTo>
                    <a:pt x="302" y="1"/>
                    <a:pt x="302" y="1"/>
                    <a:pt x="302" y="1"/>
                  </a:cubicBezTo>
                  <a:cubicBezTo>
                    <a:pt x="299" y="1"/>
                    <a:pt x="297" y="2"/>
                    <a:pt x="296" y="3"/>
                  </a:cubicBezTo>
                  <a:cubicBezTo>
                    <a:pt x="294" y="5"/>
                    <a:pt x="294" y="7"/>
                    <a:pt x="294" y="9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24" y="2"/>
                    <a:pt x="218" y="0"/>
                    <a:pt x="210" y="0"/>
                  </a:cubicBezTo>
                  <a:cubicBezTo>
                    <a:pt x="203" y="0"/>
                    <a:pt x="196" y="2"/>
                    <a:pt x="190" y="7"/>
                  </a:cubicBezTo>
                  <a:cubicBezTo>
                    <a:pt x="3" y="163"/>
                    <a:pt x="3" y="163"/>
                    <a:pt x="3" y="163"/>
                  </a:cubicBezTo>
                  <a:cubicBezTo>
                    <a:pt x="1" y="164"/>
                    <a:pt x="0" y="166"/>
                    <a:pt x="0" y="169"/>
                  </a:cubicBezTo>
                  <a:cubicBezTo>
                    <a:pt x="0" y="171"/>
                    <a:pt x="0" y="173"/>
                    <a:pt x="2" y="175"/>
                  </a:cubicBezTo>
                  <a:cubicBezTo>
                    <a:pt x="18" y="194"/>
                    <a:pt x="18" y="194"/>
                    <a:pt x="18" y="194"/>
                  </a:cubicBezTo>
                  <a:cubicBezTo>
                    <a:pt x="19" y="196"/>
                    <a:pt x="21" y="196"/>
                    <a:pt x="23" y="197"/>
                  </a:cubicBezTo>
                  <a:cubicBezTo>
                    <a:pt x="26" y="197"/>
                    <a:pt x="28" y="196"/>
                    <a:pt x="30" y="195"/>
                  </a:cubicBezTo>
                  <a:cubicBezTo>
                    <a:pt x="210" y="45"/>
                    <a:pt x="210" y="45"/>
                    <a:pt x="210" y="45"/>
                  </a:cubicBezTo>
                  <a:cubicBezTo>
                    <a:pt x="391" y="195"/>
                    <a:pt x="391" y="195"/>
                    <a:pt x="391" y="195"/>
                  </a:cubicBezTo>
                  <a:cubicBezTo>
                    <a:pt x="392" y="196"/>
                    <a:pt x="394" y="197"/>
                    <a:pt x="396" y="197"/>
                  </a:cubicBezTo>
                  <a:cubicBezTo>
                    <a:pt x="397" y="197"/>
                    <a:pt x="397" y="197"/>
                    <a:pt x="397" y="197"/>
                  </a:cubicBezTo>
                  <a:cubicBezTo>
                    <a:pt x="399" y="196"/>
                    <a:pt x="401" y="196"/>
                    <a:pt x="402" y="194"/>
                  </a:cubicBezTo>
                  <a:cubicBezTo>
                    <a:pt x="418" y="175"/>
                    <a:pt x="418" y="175"/>
                    <a:pt x="418" y="175"/>
                  </a:cubicBezTo>
                  <a:cubicBezTo>
                    <a:pt x="420" y="173"/>
                    <a:pt x="420" y="171"/>
                    <a:pt x="420" y="169"/>
                  </a:cubicBezTo>
                  <a:cubicBezTo>
                    <a:pt x="420" y="166"/>
                    <a:pt x="419" y="164"/>
                    <a:pt x="417" y="163"/>
                  </a:cubicBezTo>
                  <a:close/>
                  <a:moveTo>
                    <a:pt x="417" y="163"/>
                  </a:moveTo>
                  <a:cubicBezTo>
                    <a:pt x="417" y="163"/>
                    <a:pt x="417" y="163"/>
                    <a:pt x="417" y="1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="" xmlns:a16="http://schemas.microsoft.com/office/drawing/2014/main" id="{59FCD8F1-1955-4B3C-A17D-ECCDDD715B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9486" y="3858908"/>
            <a:ext cx="692420" cy="645185"/>
            <a:chOff x="-1" y="3"/>
            <a:chExt cx="6919" cy="6447"/>
          </a:xfrm>
          <a:solidFill>
            <a:srgbClr val="1B86B7"/>
          </a:solidFill>
        </p:grpSpPr>
        <p:sp>
          <p:nvSpPr>
            <p:cNvPr id="19" name="Freeform 10">
              <a:extLst>
                <a:ext uri="{FF2B5EF4-FFF2-40B4-BE49-F238E27FC236}">
                  <a16:creationId xmlns="" xmlns:a16="http://schemas.microsoft.com/office/drawing/2014/main" id="{C76BC920-2F3C-468B-AA46-1CDB48C99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3" y="5262"/>
              <a:ext cx="1041" cy="1188"/>
            </a:xfrm>
            <a:custGeom>
              <a:avLst/>
              <a:gdLst>
                <a:gd name="T0" fmla="*/ 468 w 468"/>
                <a:gd name="T1" fmla="*/ 185 h 515"/>
                <a:gd name="T2" fmla="*/ 468 w 468"/>
                <a:gd name="T3" fmla="*/ 0 h 515"/>
                <a:gd name="T4" fmla="*/ 0 w 468"/>
                <a:gd name="T5" fmla="*/ 0 h 515"/>
                <a:gd name="T6" fmla="*/ 0 w 468"/>
                <a:gd name="T7" fmla="*/ 185 h 515"/>
                <a:gd name="T8" fmla="*/ 468 w 468"/>
                <a:gd name="T9" fmla="*/ 185 h 515"/>
                <a:gd name="T10" fmla="*/ 468 w 468"/>
                <a:gd name="T11" fmla="*/ 185 h 515"/>
                <a:gd name="T12" fmla="*/ 468 w 468"/>
                <a:gd name="T13" fmla="*/ 18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8" h="515">
                  <a:moveTo>
                    <a:pt x="468" y="185"/>
                  </a:moveTo>
                  <a:cubicBezTo>
                    <a:pt x="468" y="0"/>
                    <a:pt x="468" y="0"/>
                    <a:pt x="4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2" y="511"/>
                    <a:pt x="468" y="515"/>
                    <a:pt x="468" y="185"/>
                  </a:cubicBezTo>
                  <a:close/>
                  <a:moveTo>
                    <a:pt x="468" y="185"/>
                  </a:moveTo>
                  <a:cubicBezTo>
                    <a:pt x="468" y="185"/>
                    <a:pt x="468" y="185"/>
                    <a:pt x="468" y="1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="" xmlns:a16="http://schemas.microsoft.com/office/drawing/2014/main" id="{0929BBE7-B866-40E1-826F-6083486DA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" y="5262"/>
              <a:ext cx="1039" cy="1188"/>
            </a:xfrm>
            <a:custGeom>
              <a:avLst/>
              <a:gdLst>
                <a:gd name="T0" fmla="*/ 467 w 467"/>
                <a:gd name="T1" fmla="*/ 185 h 515"/>
                <a:gd name="T2" fmla="*/ 467 w 467"/>
                <a:gd name="T3" fmla="*/ 0 h 515"/>
                <a:gd name="T4" fmla="*/ 1 w 467"/>
                <a:gd name="T5" fmla="*/ 0 h 515"/>
                <a:gd name="T6" fmla="*/ 1 w 467"/>
                <a:gd name="T7" fmla="*/ 185 h 515"/>
                <a:gd name="T8" fmla="*/ 467 w 467"/>
                <a:gd name="T9" fmla="*/ 185 h 515"/>
                <a:gd name="T10" fmla="*/ 467 w 467"/>
                <a:gd name="T11" fmla="*/ 185 h 515"/>
                <a:gd name="T12" fmla="*/ 467 w 467"/>
                <a:gd name="T13" fmla="*/ 185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7" h="515">
                  <a:moveTo>
                    <a:pt x="467" y="185"/>
                  </a:moveTo>
                  <a:cubicBezTo>
                    <a:pt x="467" y="0"/>
                    <a:pt x="467" y="0"/>
                    <a:pt x="46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85"/>
                    <a:pt x="1" y="185"/>
                    <a:pt x="1" y="185"/>
                  </a:cubicBezTo>
                  <a:cubicBezTo>
                    <a:pt x="0" y="515"/>
                    <a:pt x="467" y="511"/>
                    <a:pt x="467" y="185"/>
                  </a:cubicBezTo>
                  <a:close/>
                  <a:moveTo>
                    <a:pt x="467" y="185"/>
                  </a:moveTo>
                  <a:cubicBezTo>
                    <a:pt x="467" y="185"/>
                    <a:pt x="467" y="185"/>
                    <a:pt x="467" y="1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2">
              <a:extLst>
                <a:ext uri="{FF2B5EF4-FFF2-40B4-BE49-F238E27FC236}">
                  <a16:creationId xmlns="" xmlns:a16="http://schemas.microsoft.com/office/drawing/2014/main" id="{D071A8EF-98D1-4971-9C64-25B449B5F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" y="3"/>
              <a:ext cx="6919" cy="4816"/>
            </a:xfrm>
            <a:custGeom>
              <a:avLst/>
              <a:gdLst>
                <a:gd name="T0" fmla="*/ 3110 w 3110"/>
                <a:gd name="T1" fmla="*/ 1896 h 2088"/>
                <a:gd name="T2" fmla="*/ 3110 w 3110"/>
                <a:gd name="T3" fmla="*/ 1250 h 2088"/>
                <a:gd name="T4" fmla="*/ 2828 w 3110"/>
                <a:gd name="T5" fmla="*/ 892 h 2088"/>
                <a:gd name="T6" fmla="*/ 2573 w 3110"/>
                <a:gd name="T7" fmla="*/ 234 h 2088"/>
                <a:gd name="T8" fmla="*/ 2224 w 3110"/>
                <a:gd name="T9" fmla="*/ 0 h 2088"/>
                <a:gd name="T10" fmla="*/ 884 w 3110"/>
                <a:gd name="T11" fmla="*/ 0 h 2088"/>
                <a:gd name="T12" fmla="*/ 535 w 3110"/>
                <a:gd name="T13" fmla="*/ 234 h 2088"/>
                <a:gd name="T14" fmla="*/ 280 w 3110"/>
                <a:gd name="T15" fmla="*/ 892 h 2088"/>
                <a:gd name="T16" fmla="*/ 0 w 3110"/>
                <a:gd name="T17" fmla="*/ 1250 h 2088"/>
                <a:gd name="T18" fmla="*/ 0 w 3110"/>
                <a:gd name="T19" fmla="*/ 1896 h 2088"/>
                <a:gd name="T20" fmla="*/ 192 w 3110"/>
                <a:gd name="T21" fmla="*/ 2088 h 2088"/>
                <a:gd name="T22" fmla="*/ 2918 w 3110"/>
                <a:gd name="T23" fmla="*/ 2088 h 2088"/>
                <a:gd name="T24" fmla="*/ 3110 w 3110"/>
                <a:gd name="T25" fmla="*/ 1896 h 2088"/>
                <a:gd name="T26" fmla="*/ 522 w 3110"/>
                <a:gd name="T27" fmla="*/ 1614 h 2088"/>
                <a:gd name="T28" fmla="*/ 520 w 3110"/>
                <a:gd name="T29" fmla="*/ 1614 h 2088"/>
                <a:gd name="T30" fmla="*/ 306 w 3110"/>
                <a:gd name="T31" fmla="*/ 1393 h 2088"/>
                <a:gd name="T32" fmla="*/ 519 w 3110"/>
                <a:gd name="T33" fmla="*/ 1171 h 2088"/>
                <a:gd name="T34" fmla="*/ 523 w 3110"/>
                <a:gd name="T35" fmla="*/ 1171 h 2088"/>
                <a:gd name="T36" fmla="*/ 736 w 3110"/>
                <a:gd name="T37" fmla="*/ 1393 h 2088"/>
                <a:gd name="T38" fmla="*/ 522 w 3110"/>
                <a:gd name="T39" fmla="*/ 1614 h 2088"/>
                <a:gd name="T40" fmla="*/ 1555 w 3110"/>
                <a:gd name="T41" fmla="*/ 886 h 2088"/>
                <a:gd name="T42" fmla="*/ 755 w 3110"/>
                <a:gd name="T43" fmla="*/ 886 h 2088"/>
                <a:gd name="T44" fmla="*/ 664 w 3110"/>
                <a:gd name="T45" fmla="*/ 750 h 2088"/>
                <a:gd name="T46" fmla="*/ 799 w 3110"/>
                <a:gd name="T47" fmla="*/ 432 h 2088"/>
                <a:gd name="T48" fmla="*/ 943 w 3110"/>
                <a:gd name="T49" fmla="*/ 304 h 2088"/>
                <a:gd name="T50" fmla="*/ 2164 w 3110"/>
                <a:gd name="T51" fmla="*/ 304 h 2088"/>
                <a:gd name="T52" fmla="*/ 2309 w 3110"/>
                <a:gd name="T53" fmla="*/ 432 h 2088"/>
                <a:gd name="T54" fmla="*/ 2443 w 3110"/>
                <a:gd name="T55" fmla="*/ 750 h 2088"/>
                <a:gd name="T56" fmla="*/ 2353 w 3110"/>
                <a:gd name="T57" fmla="*/ 886 h 2088"/>
                <a:gd name="T58" fmla="*/ 1555 w 3110"/>
                <a:gd name="T59" fmla="*/ 886 h 2088"/>
                <a:gd name="T60" fmla="*/ 2574 w 3110"/>
                <a:gd name="T61" fmla="*/ 1630 h 2088"/>
                <a:gd name="T62" fmla="*/ 2572 w 3110"/>
                <a:gd name="T63" fmla="*/ 1630 h 2088"/>
                <a:gd name="T64" fmla="*/ 2356 w 3110"/>
                <a:gd name="T65" fmla="*/ 1409 h 2088"/>
                <a:gd name="T66" fmla="*/ 2572 w 3110"/>
                <a:gd name="T67" fmla="*/ 1187 h 2088"/>
                <a:gd name="T68" fmla="*/ 2575 w 3110"/>
                <a:gd name="T69" fmla="*/ 1187 h 2088"/>
                <a:gd name="T70" fmla="*/ 2789 w 3110"/>
                <a:gd name="T71" fmla="*/ 1409 h 2088"/>
                <a:gd name="T72" fmla="*/ 2574 w 3110"/>
                <a:gd name="T73" fmla="*/ 1630 h 2088"/>
                <a:gd name="T74" fmla="*/ 2574 w 3110"/>
                <a:gd name="T75" fmla="*/ 1630 h 2088"/>
                <a:gd name="T76" fmla="*/ 2574 w 3110"/>
                <a:gd name="T77" fmla="*/ 1630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10" h="2088">
                  <a:moveTo>
                    <a:pt x="3110" y="1896"/>
                  </a:moveTo>
                  <a:cubicBezTo>
                    <a:pt x="3110" y="1250"/>
                    <a:pt x="3110" y="1250"/>
                    <a:pt x="3110" y="1250"/>
                  </a:cubicBezTo>
                  <a:cubicBezTo>
                    <a:pt x="3110" y="1025"/>
                    <a:pt x="2930" y="906"/>
                    <a:pt x="2828" y="892"/>
                  </a:cubicBezTo>
                  <a:cubicBezTo>
                    <a:pt x="2573" y="234"/>
                    <a:pt x="2573" y="234"/>
                    <a:pt x="2573" y="234"/>
                  </a:cubicBezTo>
                  <a:cubicBezTo>
                    <a:pt x="2525" y="108"/>
                    <a:pt x="2421" y="1"/>
                    <a:pt x="2224" y="0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688" y="1"/>
                    <a:pt x="584" y="108"/>
                    <a:pt x="535" y="234"/>
                  </a:cubicBezTo>
                  <a:cubicBezTo>
                    <a:pt x="280" y="892"/>
                    <a:pt x="280" y="892"/>
                    <a:pt x="280" y="892"/>
                  </a:cubicBezTo>
                  <a:cubicBezTo>
                    <a:pt x="179" y="906"/>
                    <a:pt x="0" y="1025"/>
                    <a:pt x="0" y="1250"/>
                  </a:cubicBezTo>
                  <a:cubicBezTo>
                    <a:pt x="0" y="1896"/>
                    <a:pt x="0" y="1896"/>
                    <a:pt x="0" y="1896"/>
                  </a:cubicBezTo>
                  <a:cubicBezTo>
                    <a:pt x="0" y="2002"/>
                    <a:pt x="86" y="2088"/>
                    <a:pt x="192" y="2088"/>
                  </a:cubicBezTo>
                  <a:cubicBezTo>
                    <a:pt x="2918" y="2088"/>
                    <a:pt x="2918" y="2088"/>
                    <a:pt x="2918" y="2088"/>
                  </a:cubicBezTo>
                  <a:cubicBezTo>
                    <a:pt x="3024" y="2088"/>
                    <a:pt x="3110" y="2003"/>
                    <a:pt x="3110" y="1896"/>
                  </a:cubicBezTo>
                  <a:close/>
                  <a:moveTo>
                    <a:pt x="522" y="1614"/>
                  </a:moveTo>
                  <a:cubicBezTo>
                    <a:pt x="520" y="1614"/>
                    <a:pt x="520" y="1614"/>
                    <a:pt x="520" y="1614"/>
                  </a:cubicBezTo>
                  <a:cubicBezTo>
                    <a:pt x="401" y="1614"/>
                    <a:pt x="305" y="1515"/>
                    <a:pt x="306" y="1393"/>
                  </a:cubicBezTo>
                  <a:cubicBezTo>
                    <a:pt x="305" y="1270"/>
                    <a:pt x="401" y="1171"/>
                    <a:pt x="519" y="1171"/>
                  </a:cubicBezTo>
                  <a:cubicBezTo>
                    <a:pt x="523" y="1171"/>
                    <a:pt x="523" y="1171"/>
                    <a:pt x="523" y="1171"/>
                  </a:cubicBezTo>
                  <a:cubicBezTo>
                    <a:pt x="641" y="1171"/>
                    <a:pt x="737" y="1270"/>
                    <a:pt x="736" y="1393"/>
                  </a:cubicBezTo>
                  <a:cubicBezTo>
                    <a:pt x="737" y="1515"/>
                    <a:pt x="640" y="1614"/>
                    <a:pt x="522" y="1614"/>
                  </a:cubicBezTo>
                  <a:close/>
                  <a:moveTo>
                    <a:pt x="1555" y="886"/>
                  </a:moveTo>
                  <a:cubicBezTo>
                    <a:pt x="755" y="886"/>
                    <a:pt x="755" y="886"/>
                    <a:pt x="755" y="886"/>
                  </a:cubicBezTo>
                  <a:cubicBezTo>
                    <a:pt x="684" y="886"/>
                    <a:pt x="637" y="815"/>
                    <a:pt x="664" y="750"/>
                  </a:cubicBezTo>
                  <a:cubicBezTo>
                    <a:pt x="799" y="432"/>
                    <a:pt x="799" y="432"/>
                    <a:pt x="799" y="432"/>
                  </a:cubicBezTo>
                  <a:cubicBezTo>
                    <a:pt x="819" y="382"/>
                    <a:pt x="858" y="306"/>
                    <a:pt x="943" y="304"/>
                  </a:cubicBezTo>
                  <a:cubicBezTo>
                    <a:pt x="2164" y="304"/>
                    <a:pt x="2164" y="304"/>
                    <a:pt x="2164" y="304"/>
                  </a:cubicBezTo>
                  <a:cubicBezTo>
                    <a:pt x="2248" y="306"/>
                    <a:pt x="2269" y="353"/>
                    <a:pt x="2309" y="432"/>
                  </a:cubicBezTo>
                  <a:cubicBezTo>
                    <a:pt x="2443" y="750"/>
                    <a:pt x="2443" y="750"/>
                    <a:pt x="2443" y="750"/>
                  </a:cubicBezTo>
                  <a:cubicBezTo>
                    <a:pt x="2471" y="815"/>
                    <a:pt x="2423" y="886"/>
                    <a:pt x="2353" y="886"/>
                  </a:cubicBezTo>
                  <a:lnTo>
                    <a:pt x="1555" y="886"/>
                  </a:lnTo>
                  <a:close/>
                  <a:moveTo>
                    <a:pt x="2574" y="1630"/>
                  </a:moveTo>
                  <a:cubicBezTo>
                    <a:pt x="2572" y="1630"/>
                    <a:pt x="2572" y="1630"/>
                    <a:pt x="2572" y="1630"/>
                  </a:cubicBezTo>
                  <a:cubicBezTo>
                    <a:pt x="2453" y="1630"/>
                    <a:pt x="2356" y="1531"/>
                    <a:pt x="2356" y="1409"/>
                  </a:cubicBezTo>
                  <a:cubicBezTo>
                    <a:pt x="2356" y="1286"/>
                    <a:pt x="2452" y="1187"/>
                    <a:pt x="2572" y="1187"/>
                  </a:cubicBezTo>
                  <a:cubicBezTo>
                    <a:pt x="2575" y="1187"/>
                    <a:pt x="2575" y="1187"/>
                    <a:pt x="2575" y="1187"/>
                  </a:cubicBezTo>
                  <a:cubicBezTo>
                    <a:pt x="2692" y="1187"/>
                    <a:pt x="2788" y="1286"/>
                    <a:pt x="2789" y="1409"/>
                  </a:cubicBezTo>
                  <a:cubicBezTo>
                    <a:pt x="2788" y="1531"/>
                    <a:pt x="2692" y="1630"/>
                    <a:pt x="2574" y="1630"/>
                  </a:cubicBezTo>
                  <a:close/>
                  <a:moveTo>
                    <a:pt x="2574" y="1630"/>
                  </a:moveTo>
                  <a:cubicBezTo>
                    <a:pt x="2574" y="1630"/>
                    <a:pt x="2574" y="1630"/>
                    <a:pt x="2574" y="16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3" name="Group 15">
            <a:extLst>
              <a:ext uri="{FF2B5EF4-FFF2-40B4-BE49-F238E27FC236}">
                <a16:creationId xmlns="" xmlns:a16="http://schemas.microsoft.com/office/drawing/2014/main" id="{5176DCD6-7732-4D03-BCF9-FD0B857BD2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7959" y="2648036"/>
            <a:ext cx="695474" cy="706842"/>
            <a:chOff x="-2" y="1"/>
            <a:chExt cx="3242" cy="3295"/>
          </a:xfrm>
          <a:solidFill>
            <a:srgbClr val="1B86B7"/>
          </a:solidFill>
        </p:grpSpPr>
        <p:sp>
          <p:nvSpPr>
            <p:cNvPr id="25" name="Freeform 16">
              <a:extLst>
                <a:ext uri="{FF2B5EF4-FFF2-40B4-BE49-F238E27FC236}">
                  <a16:creationId xmlns="" xmlns:a16="http://schemas.microsoft.com/office/drawing/2014/main" id="{DB90C4C8-CC00-4EBB-B645-54E4B3234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" y="1139"/>
              <a:ext cx="1410" cy="1462"/>
            </a:xfrm>
            <a:custGeom>
              <a:avLst/>
              <a:gdLst>
                <a:gd name="T0" fmla="*/ 920 w 1410"/>
                <a:gd name="T1" fmla="*/ 0 h 1462"/>
                <a:gd name="T2" fmla="*/ 492 w 1410"/>
                <a:gd name="T3" fmla="*/ 0 h 1462"/>
                <a:gd name="T4" fmla="*/ 492 w 1410"/>
                <a:gd name="T5" fmla="*/ 511 h 1462"/>
                <a:gd name="T6" fmla="*/ 0 w 1410"/>
                <a:gd name="T7" fmla="*/ 511 h 1462"/>
                <a:gd name="T8" fmla="*/ 0 w 1410"/>
                <a:gd name="T9" fmla="*/ 954 h 1462"/>
                <a:gd name="T10" fmla="*/ 492 w 1410"/>
                <a:gd name="T11" fmla="*/ 954 h 1462"/>
                <a:gd name="T12" fmla="*/ 492 w 1410"/>
                <a:gd name="T13" fmla="*/ 1462 h 1462"/>
                <a:gd name="T14" fmla="*/ 920 w 1410"/>
                <a:gd name="T15" fmla="*/ 1462 h 1462"/>
                <a:gd name="T16" fmla="*/ 920 w 1410"/>
                <a:gd name="T17" fmla="*/ 954 h 1462"/>
                <a:gd name="T18" fmla="*/ 1410 w 1410"/>
                <a:gd name="T19" fmla="*/ 954 h 1462"/>
                <a:gd name="T20" fmla="*/ 1410 w 1410"/>
                <a:gd name="T21" fmla="*/ 511 h 1462"/>
                <a:gd name="T22" fmla="*/ 920 w 1410"/>
                <a:gd name="T23" fmla="*/ 511 h 1462"/>
                <a:gd name="T24" fmla="*/ 920 w 1410"/>
                <a:gd name="T25" fmla="*/ 0 h 1462"/>
                <a:gd name="T26" fmla="*/ 920 w 1410"/>
                <a:gd name="T27" fmla="*/ 0 h 1462"/>
                <a:gd name="T28" fmla="*/ 920 w 1410"/>
                <a:gd name="T2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0" h="1462">
                  <a:moveTo>
                    <a:pt x="920" y="0"/>
                  </a:moveTo>
                  <a:lnTo>
                    <a:pt x="492" y="0"/>
                  </a:lnTo>
                  <a:lnTo>
                    <a:pt x="492" y="511"/>
                  </a:lnTo>
                  <a:lnTo>
                    <a:pt x="0" y="511"/>
                  </a:lnTo>
                  <a:lnTo>
                    <a:pt x="0" y="954"/>
                  </a:lnTo>
                  <a:lnTo>
                    <a:pt x="492" y="954"/>
                  </a:lnTo>
                  <a:lnTo>
                    <a:pt x="492" y="1462"/>
                  </a:lnTo>
                  <a:lnTo>
                    <a:pt x="920" y="1462"/>
                  </a:lnTo>
                  <a:lnTo>
                    <a:pt x="920" y="954"/>
                  </a:lnTo>
                  <a:lnTo>
                    <a:pt x="1410" y="954"/>
                  </a:lnTo>
                  <a:lnTo>
                    <a:pt x="1410" y="511"/>
                  </a:lnTo>
                  <a:lnTo>
                    <a:pt x="920" y="511"/>
                  </a:lnTo>
                  <a:lnTo>
                    <a:pt x="920" y="0"/>
                  </a:lnTo>
                  <a:close/>
                  <a:moveTo>
                    <a:pt x="920" y="0"/>
                  </a:moveTo>
                  <a:lnTo>
                    <a:pt x="9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6" name="Freeform 17">
              <a:extLst>
                <a:ext uri="{FF2B5EF4-FFF2-40B4-BE49-F238E27FC236}">
                  <a16:creationId xmlns="" xmlns:a16="http://schemas.microsoft.com/office/drawing/2014/main" id="{41DFE6C5-19FD-4127-8CC3-B82C35EF8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" y="1139"/>
              <a:ext cx="1410" cy="1462"/>
            </a:xfrm>
            <a:custGeom>
              <a:avLst/>
              <a:gdLst>
                <a:gd name="T0" fmla="*/ 920 w 1410"/>
                <a:gd name="T1" fmla="*/ 0 h 1462"/>
                <a:gd name="T2" fmla="*/ 492 w 1410"/>
                <a:gd name="T3" fmla="*/ 0 h 1462"/>
                <a:gd name="T4" fmla="*/ 492 w 1410"/>
                <a:gd name="T5" fmla="*/ 511 h 1462"/>
                <a:gd name="T6" fmla="*/ 0 w 1410"/>
                <a:gd name="T7" fmla="*/ 511 h 1462"/>
                <a:gd name="T8" fmla="*/ 0 w 1410"/>
                <a:gd name="T9" fmla="*/ 954 h 1462"/>
                <a:gd name="T10" fmla="*/ 492 w 1410"/>
                <a:gd name="T11" fmla="*/ 954 h 1462"/>
                <a:gd name="T12" fmla="*/ 492 w 1410"/>
                <a:gd name="T13" fmla="*/ 1462 h 1462"/>
                <a:gd name="T14" fmla="*/ 920 w 1410"/>
                <a:gd name="T15" fmla="*/ 1462 h 1462"/>
                <a:gd name="T16" fmla="*/ 920 w 1410"/>
                <a:gd name="T17" fmla="*/ 954 h 1462"/>
                <a:gd name="T18" fmla="*/ 1410 w 1410"/>
                <a:gd name="T19" fmla="*/ 954 h 1462"/>
                <a:gd name="T20" fmla="*/ 1410 w 1410"/>
                <a:gd name="T21" fmla="*/ 511 h 1462"/>
                <a:gd name="T22" fmla="*/ 920 w 1410"/>
                <a:gd name="T23" fmla="*/ 511 h 1462"/>
                <a:gd name="T24" fmla="*/ 920 w 1410"/>
                <a:gd name="T25" fmla="*/ 0 h 1462"/>
                <a:gd name="T26" fmla="*/ 920 w 1410"/>
                <a:gd name="T27" fmla="*/ 0 h 1462"/>
                <a:gd name="T28" fmla="*/ 920 w 1410"/>
                <a:gd name="T29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0" h="1462">
                  <a:moveTo>
                    <a:pt x="920" y="0"/>
                  </a:moveTo>
                  <a:lnTo>
                    <a:pt x="492" y="0"/>
                  </a:lnTo>
                  <a:lnTo>
                    <a:pt x="492" y="511"/>
                  </a:lnTo>
                  <a:lnTo>
                    <a:pt x="0" y="511"/>
                  </a:lnTo>
                  <a:lnTo>
                    <a:pt x="0" y="954"/>
                  </a:lnTo>
                  <a:lnTo>
                    <a:pt x="492" y="954"/>
                  </a:lnTo>
                  <a:lnTo>
                    <a:pt x="492" y="1462"/>
                  </a:lnTo>
                  <a:lnTo>
                    <a:pt x="920" y="1462"/>
                  </a:lnTo>
                  <a:lnTo>
                    <a:pt x="920" y="954"/>
                  </a:lnTo>
                  <a:lnTo>
                    <a:pt x="1410" y="954"/>
                  </a:lnTo>
                  <a:lnTo>
                    <a:pt x="1410" y="511"/>
                  </a:lnTo>
                  <a:lnTo>
                    <a:pt x="920" y="511"/>
                  </a:lnTo>
                  <a:lnTo>
                    <a:pt x="920" y="0"/>
                  </a:lnTo>
                  <a:moveTo>
                    <a:pt x="920" y="0"/>
                  </a:moveTo>
                  <a:lnTo>
                    <a:pt x="92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8">
              <a:extLst>
                <a:ext uri="{FF2B5EF4-FFF2-40B4-BE49-F238E27FC236}">
                  <a16:creationId xmlns="" xmlns:a16="http://schemas.microsoft.com/office/drawing/2014/main" id="{11324A18-20C2-4ED9-8797-729C604D3A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" y="1"/>
              <a:ext cx="3242" cy="3295"/>
            </a:xfrm>
            <a:custGeom>
              <a:avLst/>
              <a:gdLst>
                <a:gd name="T0" fmla="*/ 677 w 1456"/>
                <a:gd name="T1" fmla="*/ 618 h 1427"/>
                <a:gd name="T2" fmla="*/ 898 w 1456"/>
                <a:gd name="T3" fmla="*/ 618 h 1427"/>
                <a:gd name="T4" fmla="*/ 898 w 1456"/>
                <a:gd name="T5" fmla="*/ 397 h 1427"/>
                <a:gd name="T6" fmla="*/ 1282 w 1456"/>
                <a:gd name="T7" fmla="*/ 397 h 1427"/>
                <a:gd name="T8" fmla="*/ 1282 w 1456"/>
                <a:gd name="T9" fmla="*/ 618 h 1427"/>
                <a:gd name="T10" fmla="*/ 1393 w 1456"/>
                <a:gd name="T11" fmla="*/ 618 h 1427"/>
                <a:gd name="T12" fmla="*/ 1456 w 1456"/>
                <a:gd name="T13" fmla="*/ 401 h 1427"/>
                <a:gd name="T14" fmla="*/ 1055 w 1456"/>
                <a:gd name="T15" fmla="*/ 0 h 1427"/>
                <a:gd name="T16" fmla="*/ 728 w 1456"/>
                <a:gd name="T17" fmla="*/ 168 h 1427"/>
                <a:gd name="T18" fmla="*/ 401 w 1456"/>
                <a:gd name="T19" fmla="*/ 0 h 1427"/>
                <a:gd name="T20" fmla="*/ 0 w 1456"/>
                <a:gd name="T21" fmla="*/ 401 h 1427"/>
                <a:gd name="T22" fmla="*/ 91 w 1456"/>
                <a:gd name="T23" fmla="*/ 655 h 1427"/>
                <a:gd name="T24" fmla="*/ 728 w 1456"/>
                <a:gd name="T25" fmla="*/ 1427 h 1427"/>
                <a:gd name="T26" fmla="*/ 898 w 1456"/>
                <a:gd name="T27" fmla="*/ 1222 h 1427"/>
                <a:gd name="T28" fmla="*/ 898 w 1456"/>
                <a:gd name="T29" fmla="*/ 1002 h 1427"/>
                <a:gd name="T30" fmla="*/ 677 w 1456"/>
                <a:gd name="T31" fmla="*/ 1002 h 1427"/>
                <a:gd name="T32" fmla="*/ 677 w 1456"/>
                <a:gd name="T33" fmla="*/ 618 h 1427"/>
                <a:gd name="T34" fmla="*/ 677 w 1456"/>
                <a:gd name="T35" fmla="*/ 618 h 1427"/>
                <a:gd name="T36" fmla="*/ 677 w 1456"/>
                <a:gd name="T37" fmla="*/ 618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56" h="1427">
                  <a:moveTo>
                    <a:pt x="677" y="618"/>
                  </a:moveTo>
                  <a:cubicBezTo>
                    <a:pt x="898" y="618"/>
                    <a:pt x="898" y="618"/>
                    <a:pt x="898" y="618"/>
                  </a:cubicBezTo>
                  <a:cubicBezTo>
                    <a:pt x="898" y="397"/>
                    <a:pt x="898" y="397"/>
                    <a:pt x="898" y="397"/>
                  </a:cubicBezTo>
                  <a:cubicBezTo>
                    <a:pt x="1282" y="397"/>
                    <a:pt x="1282" y="397"/>
                    <a:pt x="1282" y="397"/>
                  </a:cubicBezTo>
                  <a:cubicBezTo>
                    <a:pt x="1282" y="618"/>
                    <a:pt x="1282" y="618"/>
                    <a:pt x="1282" y="618"/>
                  </a:cubicBezTo>
                  <a:cubicBezTo>
                    <a:pt x="1393" y="618"/>
                    <a:pt x="1393" y="618"/>
                    <a:pt x="1393" y="618"/>
                  </a:cubicBezTo>
                  <a:cubicBezTo>
                    <a:pt x="1433" y="554"/>
                    <a:pt x="1456" y="481"/>
                    <a:pt x="1456" y="401"/>
                  </a:cubicBezTo>
                  <a:cubicBezTo>
                    <a:pt x="1456" y="180"/>
                    <a:pt x="1276" y="0"/>
                    <a:pt x="1055" y="0"/>
                  </a:cubicBezTo>
                  <a:cubicBezTo>
                    <a:pt x="920" y="0"/>
                    <a:pt x="801" y="66"/>
                    <a:pt x="728" y="168"/>
                  </a:cubicBezTo>
                  <a:cubicBezTo>
                    <a:pt x="655" y="66"/>
                    <a:pt x="536" y="0"/>
                    <a:pt x="401" y="0"/>
                  </a:cubicBezTo>
                  <a:cubicBezTo>
                    <a:pt x="180" y="0"/>
                    <a:pt x="0" y="180"/>
                    <a:pt x="0" y="401"/>
                  </a:cubicBezTo>
                  <a:cubicBezTo>
                    <a:pt x="0" y="498"/>
                    <a:pt x="34" y="586"/>
                    <a:pt x="91" y="655"/>
                  </a:cubicBezTo>
                  <a:cubicBezTo>
                    <a:pt x="728" y="1427"/>
                    <a:pt x="728" y="1427"/>
                    <a:pt x="728" y="1427"/>
                  </a:cubicBezTo>
                  <a:cubicBezTo>
                    <a:pt x="898" y="1222"/>
                    <a:pt x="898" y="1222"/>
                    <a:pt x="898" y="1222"/>
                  </a:cubicBezTo>
                  <a:cubicBezTo>
                    <a:pt x="898" y="1002"/>
                    <a:pt x="898" y="1002"/>
                    <a:pt x="898" y="1002"/>
                  </a:cubicBezTo>
                  <a:cubicBezTo>
                    <a:pt x="677" y="1002"/>
                    <a:pt x="677" y="1002"/>
                    <a:pt x="677" y="1002"/>
                  </a:cubicBezTo>
                  <a:lnTo>
                    <a:pt x="677" y="618"/>
                  </a:lnTo>
                  <a:close/>
                  <a:moveTo>
                    <a:pt x="677" y="618"/>
                  </a:moveTo>
                  <a:cubicBezTo>
                    <a:pt x="677" y="618"/>
                    <a:pt x="677" y="618"/>
                    <a:pt x="677" y="6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41B4C90E-417C-417C-9694-F8532C50782B}"/>
              </a:ext>
            </a:extLst>
          </p:cNvPr>
          <p:cNvSpPr/>
          <p:nvPr/>
        </p:nvSpPr>
        <p:spPr>
          <a:xfrm>
            <a:off x="1792124" y="2658455"/>
            <a:ext cx="1907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 Saúde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FE94DA5C-4013-4164-A847-0380D196B0FE}"/>
              </a:ext>
            </a:extLst>
          </p:cNvPr>
          <p:cNvSpPr/>
          <p:nvPr/>
        </p:nvSpPr>
        <p:spPr>
          <a:xfrm>
            <a:off x="1792124" y="3811940"/>
            <a:ext cx="1907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 Automóvel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="" xmlns:a16="http://schemas.microsoft.com/office/drawing/2014/main" id="{44C51412-AD17-4328-BA71-502AF6B245ED}"/>
              </a:ext>
            </a:extLst>
          </p:cNvPr>
          <p:cNvSpPr/>
          <p:nvPr/>
        </p:nvSpPr>
        <p:spPr>
          <a:xfrm>
            <a:off x="1792124" y="4912138"/>
            <a:ext cx="2499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 Patrimoniais e Responsabilidade Civil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="" xmlns:a16="http://schemas.microsoft.com/office/drawing/2014/main" id="{5BAF2F49-421A-4833-BF3E-8E0FBA00B929}"/>
              </a:ext>
            </a:extLst>
          </p:cNvPr>
          <p:cNvSpPr/>
          <p:nvPr/>
        </p:nvSpPr>
        <p:spPr>
          <a:xfrm>
            <a:off x="1792124" y="2949400"/>
            <a:ext cx="1117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B86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="" xmlns:a16="http://schemas.microsoft.com/office/drawing/2014/main" id="{5EF1CC78-D661-430B-840F-FB780BFB86AD}"/>
              </a:ext>
            </a:extLst>
          </p:cNvPr>
          <p:cNvSpPr/>
          <p:nvPr/>
        </p:nvSpPr>
        <p:spPr>
          <a:xfrm>
            <a:off x="1792124" y="4082008"/>
            <a:ext cx="1117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B86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90%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="" xmlns:a16="http://schemas.microsoft.com/office/drawing/2014/main" id="{765DA287-4131-4999-A53C-910C784BC104}"/>
              </a:ext>
            </a:extLst>
          </p:cNvPr>
          <p:cNvSpPr/>
          <p:nvPr/>
        </p:nvSpPr>
        <p:spPr>
          <a:xfrm>
            <a:off x="1792124" y="5422436"/>
            <a:ext cx="1117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B86B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25587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E0685B7E-773D-4DF2-ACF7-2C3148E68E3F}"/>
              </a:ext>
            </a:extLst>
          </p:cNvPr>
          <p:cNvSpPr txBox="1">
            <a:spLocks/>
          </p:cNvSpPr>
          <p:nvPr/>
        </p:nvSpPr>
        <p:spPr>
          <a:xfrm>
            <a:off x="1034976" y="515772"/>
            <a:ext cx="5014238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Mercado de Corretores </a:t>
            </a: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Seguros no Brasil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7DE286-81E8-439E-99B8-3DF904328A61}"/>
              </a:ext>
            </a:extLst>
          </p:cNvPr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ADD8EC7B-81BB-44AA-9B6F-32F951094F66}"/>
              </a:ext>
            </a:extLst>
          </p:cNvPr>
          <p:cNvSpPr txBox="1"/>
          <p:nvPr/>
        </p:nvSpPr>
        <p:spPr>
          <a:xfrm>
            <a:off x="1034974" y="1352572"/>
            <a:ext cx="706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Receitas geradas </a:t>
            </a:r>
            <a:r>
              <a:rPr lang="pt-BR" dirty="0">
                <a:solidFill>
                  <a:srgbClr val="866BA7"/>
                </a:solidFill>
              </a:rPr>
              <a:t>com a corretagem de seguros no Brasil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936DA0CF-ADF8-4A48-B57B-8BA406005312}"/>
              </a:ext>
            </a:extLst>
          </p:cNvPr>
          <p:cNvSpPr txBox="1">
            <a:spLocks/>
          </p:cNvSpPr>
          <p:nvPr/>
        </p:nvSpPr>
        <p:spPr>
          <a:xfrm>
            <a:off x="519830" y="6715842"/>
            <a:ext cx="5671420" cy="31982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Fonte: SUSEP/</a:t>
            </a:r>
            <a:r>
              <a:rPr lang="pt-BR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McKinsey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"/>
                <a:cs typeface="Arial" panose="020B0604020202020204" pitchFamily="34" charset="0"/>
              </a:rPr>
              <a:t> – Tendências no mercado de corretoras de seguro – Abril de 2017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BF2E682B-254A-4059-93DF-D328EFB5273E}"/>
              </a:ext>
            </a:extLst>
          </p:cNvPr>
          <p:cNvSpPr>
            <a:spLocks/>
          </p:cNvSpPr>
          <p:nvPr/>
        </p:nvSpPr>
        <p:spPr bwMode="auto">
          <a:xfrm>
            <a:off x="-91898" y="2317496"/>
            <a:ext cx="11644145" cy="3067306"/>
          </a:xfrm>
          <a:custGeom>
            <a:avLst/>
            <a:gdLst>
              <a:gd name="T0" fmla="*/ 0 w 6400"/>
              <a:gd name="T1" fmla="*/ 1624 h 1624"/>
              <a:gd name="T2" fmla="*/ 6400 w 6400"/>
              <a:gd name="T3" fmla="*/ 200 h 162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400" h="1624">
                <a:moveTo>
                  <a:pt x="0" y="1624"/>
                </a:moveTo>
                <a:cubicBezTo>
                  <a:pt x="0" y="1624"/>
                  <a:pt x="2602" y="0"/>
                  <a:pt x="6400" y="200"/>
                </a:cubicBezTo>
              </a:path>
            </a:pathLst>
          </a:custGeom>
          <a:noFill/>
          <a:ln w="12700" cap="flat">
            <a:solidFill>
              <a:srgbClr val="76C6C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F425AF86-A40B-4707-B88C-BDDD5DAB5CF4}"/>
              </a:ext>
            </a:extLst>
          </p:cNvPr>
          <p:cNvSpPr/>
          <p:nvPr/>
        </p:nvSpPr>
        <p:spPr>
          <a:xfrm>
            <a:off x="1885096" y="4203170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B012B8B0-6E3D-4769-A673-AC354E391365}"/>
              </a:ext>
            </a:extLst>
          </p:cNvPr>
          <p:cNvSpPr/>
          <p:nvPr/>
        </p:nvSpPr>
        <p:spPr>
          <a:xfrm>
            <a:off x="3771676" y="3513815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805BC1FC-45D0-44BA-9F7B-757A49618553}"/>
              </a:ext>
            </a:extLst>
          </p:cNvPr>
          <p:cNvSpPr/>
          <p:nvPr/>
        </p:nvSpPr>
        <p:spPr>
          <a:xfrm>
            <a:off x="5658256" y="3020040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E5B28A7A-D008-4072-AED5-900C9C40C56A}"/>
              </a:ext>
            </a:extLst>
          </p:cNvPr>
          <p:cNvSpPr/>
          <p:nvPr/>
        </p:nvSpPr>
        <p:spPr>
          <a:xfrm>
            <a:off x="7544836" y="2689842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0A3CE4A9-2D37-4294-B5C0-DC6DE0B9F8DB}"/>
              </a:ext>
            </a:extLst>
          </p:cNvPr>
          <p:cNvSpPr/>
          <p:nvPr/>
        </p:nvSpPr>
        <p:spPr>
          <a:xfrm>
            <a:off x="9431415" y="2559286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="" xmlns:a16="http://schemas.microsoft.com/office/drawing/2014/main" id="{A374AF23-A7E1-45FF-B024-60C3C9286EA9}"/>
              </a:ext>
            </a:extLst>
          </p:cNvPr>
          <p:cNvSpPr/>
          <p:nvPr/>
        </p:nvSpPr>
        <p:spPr>
          <a:xfrm>
            <a:off x="1686002" y="3851334"/>
            <a:ext cx="68274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58583E11-360C-476D-8F4A-A8B7EC935EB0}"/>
              </a:ext>
            </a:extLst>
          </p:cNvPr>
          <p:cNvSpPr/>
          <p:nvPr/>
        </p:nvSpPr>
        <p:spPr>
          <a:xfrm>
            <a:off x="3570167" y="3181284"/>
            <a:ext cx="68274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86632909-1771-441D-AECC-617C45F71800}"/>
              </a:ext>
            </a:extLst>
          </p:cNvPr>
          <p:cNvSpPr/>
          <p:nvPr/>
        </p:nvSpPr>
        <p:spPr>
          <a:xfrm>
            <a:off x="5454334" y="2687508"/>
            <a:ext cx="68274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="" xmlns:a16="http://schemas.microsoft.com/office/drawing/2014/main" id="{5865A9B5-2D98-4DDD-8143-18946415543F}"/>
              </a:ext>
            </a:extLst>
          </p:cNvPr>
          <p:cNvSpPr/>
          <p:nvPr/>
        </p:nvSpPr>
        <p:spPr>
          <a:xfrm>
            <a:off x="7329864" y="2344609"/>
            <a:ext cx="68274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76A9B671-DE09-4816-91EB-B52B30D5F7C0}"/>
              </a:ext>
            </a:extLst>
          </p:cNvPr>
          <p:cNvSpPr/>
          <p:nvPr/>
        </p:nvSpPr>
        <p:spPr>
          <a:xfrm>
            <a:off x="9211997" y="2201355"/>
            <a:ext cx="68274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="" xmlns:a16="http://schemas.microsoft.com/office/drawing/2014/main" id="{68BB41E0-D7EE-4ED1-AF2F-D99B260E404E}"/>
              </a:ext>
            </a:extLst>
          </p:cNvPr>
          <p:cNvSpPr/>
          <p:nvPr/>
        </p:nvSpPr>
        <p:spPr>
          <a:xfrm>
            <a:off x="1362352" y="4540520"/>
            <a:ext cx="1330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</a:t>
            </a:r>
            <a:r>
              <a:rPr lang="pt-BR" sz="2400" b="1" dirty="0" smtClean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15Bi</a:t>
            </a:r>
            <a:endParaRPr lang="pt-BR" sz="24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9EDE44D5-CFFC-4AB3-AA8B-FED9F36BAD46}"/>
              </a:ext>
            </a:extLst>
          </p:cNvPr>
          <p:cNvSpPr/>
          <p:nvPr/>
        </p:nvSpPr>
        <p:spPr>
          <a:xfrm>
            <a:off x="3174882" y="3870470"/>
            <a:ext cx="1473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</a:t>
            </a:r>
            <a:r>
              <a:rPr lang="pt-BR" sz="2400" b="1" dirty="0" smtClean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18Bi</a:t>
            </a:r>
            <a:endParaRPr lang="pt-BR" sz="24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="" xmlns:a16="http://schemas.microsoft.com/office/drawing/2014/main" id="{B4A3580A-9A5E-4D96-9335-2BAF21D2E50C}"/>
              </a:ext>
            </a:extLst>
          </p:cNvPr>
          <p:cNvSpPr/>
          <p:nvPr/>
        </p:nvSpPr>
        <p:spPr>
          <a:xfrm>
            <a:off x="5063614" y="3376695"/>
            <a:ext cx="1464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</a:t>
            </a:r>
            <a:r>
              <a:rPr lang="pt-BR" sz="2400" b="1" dirty="0" smtClean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21Bi</a:t>
            </a:r>
            <a:endParaRPr lang="pt-BR" sz="24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2B3475C9-7C2A-42DE-81F0-B7B1FEB64904}"/>
              </a:ext>
            </a:extLst>
          </p:cNvPr>
          <p:cNvSpPr/>
          <p:nvPr/>
        </p:nvSpPr>
        <p:spPr>
          <a:xfrm>
            <a:off x="6985876" y="3033796"/>
            <a:ext cx="13707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</a:t>
            </a:r>
            <a:r>
              <a:rPr lang="pt-BR" sz="2400" b="1" dirty="0" smtClean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23Bi</a:t>
            </a:r>
            <a:endParaRPr lang="pt-BR" sz="24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="" xmlns:a16="http://schemas.microsoft.com/office/drawing/2014/main" id="{7FD452FE-DEAE-4FC3-BD23-FDED78C715E9}"/>
              </a:ext>
            </a:extLst>
          </p:cNvPr>
          <p:cNvSpPr/>
          <p:nvPr/>
        </p:nvSpPr>
        <p:spPr>
          <a:xfrm>
            <a:off x="8819742" y="2890541"/>
            <a:ext cx="1467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4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</a:t>
            </a:r>
            <a:r>
              <a:rPr lang="pt-BR" sz="2400" b="1" dirty="0" smtClean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25Bi</a:t>
            </a:r>
            <a:endParaRPr lang="pt-BR" sz="24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C50ED5CD-9678-49BB-8D7E-02DB22162A6E}"/>
              </a:ext>
            </a:extLst>
          </p:cNvPr>
          <p:cNvGrpSpPr/>
          <p:nvPr/>
        </p:nvGrpSpPr>
        <p:grpSpPr>
          <a:xfrm>
            <a:off x="6049213" y="3631388"/>
            <a:ext cx="3908665" cy="2916678"/>
            <a:chOff x="2170003" y="2385565"/>
            <a:chExt cx="2669671" cy="1992130"/>
          </a:xfrm>
        </p:grpSpPr>
        <p:pic>
          <p:nvPicPr>
            <p:cNvPr id="32" name="Imagem 31">
              <a:extLst>
                <a:ext uri="{FF2B5EF4-FFF2-40B4-BE49-F238E27FC236}">
                  <a16:creationId xmlns="" xmlns:a16="http://schemas.microsoft.com/office/drawing/2014/main" id="{848434B4-EB50-4D81-9891-CA61B167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7" t="-1499" r="4008" b="60686"/>
            <a:stretch/>
          </p:blipFill>
          <p:spPr>
            <a:xfrm>
              <a:off x="2170003" y="2385565"/>
              <a:ext cx="2669671" cy="1992130"/>
            </a:xfrm>
            <a:prstGeom prst="rect">
              <a:avLst/>
            </a:prstGeom>
          </p:spPr>
        </p:pic>
        <p:sp>
          <p:nvSpPr>
            <p:cNvPr id="33" name="Retângulo 32">
              <a:extLst>
                <a:ext uri="{FF2B5EF4-FFF2-40B4-BE49-F238E27FC236}">
                  <a16:creationId xmlns="" xmlns:a16="http://schemas.microsoft.com/office/drawing/2014/main" id="{163CA40C-1900-42C8-9B96-C90D0FADDFA2}"/>
                </a:ext>
              </a:extLst>
            </p:cNvPr>
            <p:cNvSpPr/>
            <p:nvPr/>
          </p:nvSpPr>
          <p:spPr>
            <a:xfrm>
              <a:off x="2613475" y="3026245"/>
              <a:ext cx="1868733" cy="651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400" kern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pt-BR" sz="14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categoria é uma grande geradora de </a:t>
              </a:r>
              <a:r>
                <a:rPr lang="pt-BR" sz="1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receita de impostos </a:t>
              </a:r>
              <a:r>
                <a:rPr lang="pt-BR" sz="14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o país – IRPJ, CSLL, PIS, COFINS, ISS, INSS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6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4E3CDB01-B692-4FFA-835E-AF734AFF399D}"/>
              </a:ext>
            </a:extLst>
          </p:cNvPr>
          <p:cNvSpPr txBox="1">
            <a:spLocks/>
          </p:cNvSpPr>
          <p:nvPr/>
        </p:nvSpPr>
        <p:spPr>
          <a:xfrm>
            <a:off x="1034975" y="515772"/>
            <a:ext cx="45403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 da Indústria </a:t>
            </a:r>
            <a:b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Seguros no Brasil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74597F5-EB99-47B3-9BB7-88A7F5EF7A34}"/>
              </a:ext>
            </a:extLst>
          </p:cNvPr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A1EFA1B3-6FCC-45A1-B44C-4A6CE9A7A0CE}"/>
              </a:ext>
            </a:extLst>
          </p:cNvPr>
          <p:cNvSpPr txBox="1"/>
          <p:nvPr/>
        </p:nvSpPr>
        <p:spPr>
          <a:xfrm>
            <a:off x="1034975" y="1352572"/>
            <a:ext cx="680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800" dirty="0">
                <a:solidFill>
                  <a:srgbClr val="866BA7"/>
                </a:solidFill>
              </a:rPr>
              <a:t>Saúde Suplementar, Seguros de Pessoas (risco e acumulação), Patrimoniais (Auto, Casa, </a:t>
            </a:r>
            <a:r>
              <a:rPr lang="pt-BR" sz="1800" dirty="0" err="1">
                <a:solidFill>
                  <a:srgbClr val="866BA7"/>
                </a:solidFill>
              </a:rPr>
              <a:t>Emrpesas</a:t>
            </a:r>
            <a:r>
              <a:rPr lang="pt-BR" sz="1800" dirty="0">
                <a:solidFill>
                  <a:srgbClr val="866BA7"/>
                </a:solidFill>
              </a:rPr>
              <a:t>, etc.), Capitalização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="" xmlns:a16="http://schemas.microsoft.com/office/drawing/2014/main" id="{11CCC241-B254-4B7C-8285-65B0752DE914}"/>
              </a:ext>
            </a:extLst>
          </p:cNvPr>
          <p:cNvCxnSpPr/>
          <p:nvPr/>
        </p:nvCxnSpPr>
        <p:spPr>
          <a:xfrm>
            <a:off x="0" y="3017838"/>
            <a:ext cx="11522075" cy="0"/>
          </a:xfrm>
          <a:prstGeom prst="line">
            <a:avLst/>
          </a:prstGeom>
          <a:ln>
            <a:solidFill>
              <a:srgbClr val="76C6C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DB98F977-377B-48D2-9EBE-E2DEE82DB729}"/>
              </a:ext>
            </a:extLst>
          </p:cNvPr>
          <p:cNvSpPr/>
          <p:nvPr/>
        </p:nvSpPr>
        <p:spPr>
          <a:xfrm>
            <a:off x="3091596" y="2910163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A80FB875-A117-4963-BD7F-E28F9EB8330F}"/>
              </a:ext>
            </a:extLst>
          </p:cNvPr>
          <p:cNvSpPr/>
          <p:nvPr/>
        </p:nvSpPr>
        <p:spPr>
          <a:xfrm>
            <a:off x="4870226" y="2910163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74E4290E-579D-408C-A698-86192077B34D}"/>
              </a:ext>
            </a:extLst>
          </p:cNvPr>
          <p:cNvSpPr/>
          <p:nvPr/>
        </p:nvSpPr>
        <p:spPr>
          <a:xfrm>
            <a:off x="6648856" y="2910163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A25D3967-8593-44FE-9FEB-4C196F36D5AB}"/>
              </a:ext>
            </a:extLst>
          </p:cNvPr>
          <p:cNvSpPr/>
          <p:nvPr/>
        </p:nvSpPr>
        <p:spPr>
          <a:xfrm>
            <a:off x="8427486" y="2910163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="" xmlns:a16="http://schemas.microsoft.com/office/drawing/2014/main" id="{8A5A3F59-9BA5-4277-A886-4B6505602E8A}"/>
              </a:ext>
            </a:extLst>
          </p:cNvPr>
          <p:cNvSpPr/>
          <p:nvPr/>
        </p:nvSpPr>
        <p:spPr>
          <a:xfrm>
            <a:off x="10206115" y="2910163"/>
            <a:ext cx="269669" cy="269669"/>
          </a:xfrm>
          <a:prstGeom prst="ellipse">
            <a:avLst/>
          </a:prstGeom>
          <a:solidFill>
            <a:srgbClr val="109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866BA7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27619F99-79FE-4686-93E8-AA51B89EAB46}"/>
              </a:ext>
            </a:extLst>
          </p:cNvPr>
          <p:cNvSpPr/>
          <p:nvPr/>
        </p:nvSpPr>
        <p:spPr>
          <a:xfrm>
            <a:off x="2892502" y="2595542"/>
            <a:ext cx="678141" cy="28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="" xmlns:a16="http://schemas.microsoft.com/office/drawing/2014/main" id="{4D439E21-7FEA-4DBA-A8E4-58DA31C3E7DE}"/>
              </a:ext>
            </a:extLst>
          </p:cNvPr>
          <p:cNvSpPr/>
          <p:nvPr/>
        </p:nvSpPr>
        <p:spPr>
          <a:xfrm>
            <a:off x="4666051" y="2595542"/>
            <a:ext cx="678141" cy="28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="" xmlns:a16="http://schemas.microsoft.com/office/drawing/2014/main" id="{8BD19737-0B57-4629-A4CA-8D02349E5BFB}"/>
              </a:ext>
            </a:extLst>
          </p:cNvPr>
          <p:cNvSpPr/>
          <p:nvPr/>
        </p:nvSpPr>
        <p:spPr>
          <a:xfrm>
            <a:off x="6439600" y="2595542"/>
            <a:ext cx="678141" cy="28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5A48DBC3-A0AF-41C6-95B0-ACB896F99782}"/>
              </a:ext>
            </a:extLst>
          </p:cNvPr>
          <p:cNvSpPr/>
          <p:nvPr/>
        </p:nvSpPr>
        <p:spPr>
          <a:xfrm>
            <a:off x="8213149" y="2595542"/>
            <a:ext cx="678141" cy="28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BA8F0780-D7D7-4EC0-A579-B3FEFE6E25BD}"/>
              </a:ext>
            </a:extLst>
          </p:cNvPr>
          <p:cNvSpPr/>
          <p:nvPr/>
        </p:nvSpPr>
        <p:spPr>
          <a:xfrm>
            <a:off x="9986697" y="2595542"/>
            <a:ext cx="678141" cy="28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pt-BR" sz="16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="" xmlns:a16="http://schemas.microsoft.com/office/drawing/2014/main" id="{681B0347-A0AC-4111-9475-DE65EDD3A396}"/>
              </a:ext>
            </a:extLst>
          </p:cNvPr>
          <p:cNvSpPr/>
          <p:nvPr/>
        </p:nvSpPr>
        <p:spPr>
          <a:xfrm>
            <a:off x="608730" y="3386138"/>
            <a:ext cx="151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Ativos sob gestão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3E14F3FC-3587-4307-887D-DEFE3CD0F4F9}"/>
              </a:ext>
            </a:extLst>
          </p:cNvPr>
          <p:cNvSpPr/>
          <p:nvPr/>
        </p:nvSpPr>
        <p:spPr>
          <a:xfrm>
            <a:off x="608730" y="3880342"/>
            <a:ext cx="918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Provisões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="" xmlns:a16="http://schemas.microsoft.com/office/drawing/2014/main" id="{A110E3E9-C9DA-422E-92C0-77944DA73F06}"/>
              </a:ext>
            </a:extLst>
          </p:cNvPr>
          <p:cNvSpPr/>
          <p:nvPr/>
        </p:nvSpPr>
        <p:spPr>
          <a:xfrm>
            <a:off x="608730" y="4374546"/>
            <a:ext cx="1116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Faturamento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67696C3F-D7F6-4F5F-8E09-DB56F60C170E}"/>
              </a:ext>
            </a:extLst>
          </p:cNvPr>
          <p:cNvSpPr/>
          <p:nvPr/>
        </p:nvSpPr>
        <p:spPr>
          <a:xfrm>
            <a:off x="608730" y="4868750"/>
            <a:ext cx="1918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Valores que retornam à sociedade na forma de indenizações, resgates, benefícios e sorteios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="" xmlns:a16="http://schemas.microsoft.com/office/drawing/2014/main" id="{C9C7DABC-F545-4958-B3DB-0FA207BBB9C9}"/>
              </a:ext>
            </a:extLst>
          </p:cNvPr>
          <p:cNvSpPr/>
          <p:nvPr/>
        </p:nvSpPr>
        <p:spPr>
          <a:xfrm>
            <a:off x="608730" y="5916951"/>
            <a:ext cx="2121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200" b="1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Que tem a seguinte participação no PIB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490D62F2-5DFF-491E-809E-B74C6F07FB2C}"/>
              </a:ext>
            </a:extLst>
          </p:cNvPr>
          <p:cNvSpPr/>
          <p:nvPr/>
        </p:nvSpPr>
        <p:spPr>
          <a:xfrm>
            <a:off x="2561406" y="3397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R$ 507BI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="" xmlns:a16="http://schemas.microsoft.com/office/drawing/2014/main" id="{D909F250-A7C1-414B-98FF-8D4245DFDEB1}"/>
              </a:ext>
            </a:extLst>
          </p:cNvPr>
          <p:cNvSpPr/>
          <p:nvPr/>
        </p:nvSpPr>
        <p:spPr>
          <a:xfrm>
            <a:off x="4364806" y="3397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R$ 609BI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6F4B1AFF-FF8A-4A63-9D66-730C9BA2D3CC}"/>
              </a:ext>
            </a:extLst>
          </p:cNvPr>
          <p:cNvSpPr/>
          <p:nvPr/>
        </p:nvSpPr>
        <p:spPr>
          <a:xfrm>
            <a:off x="6130106" y="3397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R$ 670BI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="" xmlns:a16="http://schemas.microsoft.com/office/drawing/2014/main" id="{4E4DA1FB-A350-44C1-98D7-0DCEB75DB99B}"/>
              </a:ext>
            </a:extLst>
          </p:cNvPr>
          <p:cNvSpPr/>
          <p:nvPr/>
        </p:nvSpPr>
        <p:spPr>
          <a:xfrm>
            <a:off x="7908106" y="3397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R$ 771BI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="" xmlns:a16="http://schemas.microsoft.com/office/drawing/2014/main" id="{84BA9D15-78FF-41B0-AE04-A4AB3E3CFE06}"/>
              </a:ext>
            </a:extLst>
          </p:cNvPr>
          <p:cNvSpPr/>
          <p:nvPr/>
        </p:nvSpPr>
        <p:spPr>
          <a:xfrm>
            <a:off x="2561406" y="3905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R$ 353BI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="" xmlns:a16="http://schemas.microsoft.com/office/drawing/2014/main" id="{6D042D88-2081-4C2A-91B0-B5A1FF364077}"/>
              </a:ext>
            </a:extLst>
          </p:cNvPr>
          <p:cNvSpPr/>
          <p:nvPr/>
        </p:nvSpPr>
        <p:spPr>
          <a:xfrm>
            <a:off x="4364806" y="3905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R$ 432BI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="" xmlns:a16="http://schemas.microsoft.com/office/drawing/2014/main" id="{865A23F7-88B0-4E0A-A4C2-93DA75EED08D}"/>
              </a:ext>
            </a:extLst>
          </p:cNvPr>
          <p:cNvSpPr/>
          <p:nvPr/>
        </p:nvSpPr>
        <p:spPr>
          <a:xfrm>
            <a:off x="6130106" y="3905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R$ 494BI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="" xmlns:a16="http://schemas.microsoft.com/office/drawing/2014/main" id="{9BFB883C-5DD6-4154-ACB8-D6FC62E1424D}"/>
              </a:ext>
            </a:extLst>
          </p:cNvPr>
          <p:cNvSpPr/>
          <p:nvPr/>
        </p:nvSpPr>
        <p:spPr>
          <a:xfrm>
            <a:off x="7908106" y="3905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R$ 549BI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="" xmlns:a16="http://schemas.microsoft.com/office/drawing/2014/main" id="{1E2B942D-D72A-4DFB-9E1E-CF02A10C0F9D}"/>
              </a:ext>
            </a:extLst>
          </p:cNvPr>
          <p:cNvSpPr/>
          <p:nvPr/>
        </p:nvSpPr>
        <p:spPr>
          <a:xfrm>
            <a:off x="2561406" y="43876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R$ 218BI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="" xmlns:a16="http://schemas.microsoft.com/office/drawing/2014/main" id="{618464EB-E421-4BD4-A9EC-80D15B445320}"/>
              </a:ext>
            </a:extLst>
          </p:cNvPr>
          <p:cNvSpPr/>
          <p:nvPr/>
        </p:nvSpPr>
        <p:spPr>
          <a:xfrm>
            <a:off x="4364806" y="43876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R$ 258BI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="" xmlns:a16="http://schemas.microsoft.com/office/drawing/2014/main" id="{1E7B377C-614D-43BC-8983-138781DDDD8B}"/>
              </a:ext>
            </a:extLst>
          </p:cNvPr>
          <p:cNvSpPr/>
          <p:nvPr/>
        </p:nvSpPr>
        <p:spPr>
          <a:xfrm>
            <a:off x="6130106" y="43876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R$ 292BI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="" xmlns:a16="http://schemas.microsoft.com/office/drawing/2014/main" id="{7047896E-A947-4C1A-93EB-423C15F4FBA8}"/>
              </a:ext>
            </a:extLst>
          </p:cNvPr>
          <p:cNvSpPr/>
          <p:nvPr/>
        </p:nvSpPr>
        <p:spPr>
          <a:xfrm>
            <a:off x="7908106" y="43876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R$ 327BI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="" xmlns:a16="http://schemas.microsoft.com/office/drawing/2014/main" id="{4EE0BB76-243D-4A39-99DB-20637707F8AA}"/>
              </a:ext>
            </a:extLst>
          </p:cNvPr>
          <p:cNvSpPr/>
          <p:nvPr/>
        </p:nvSpPr>
        <p:spPr>
          <a:xfrm>
            <a:off x="2561406" y="5155078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R$ 133BI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="" xmlns:a16="http://schemas.microsoft.com/office/drawing/2014/main" id="{DB1E45D8-744E-41D9-BF84-64991A6AB5F3}"/>
              </a:ext>
            </a:extLst>
          </p:cNvPr>
          <p:cNvSpPr/>
          <p:nvPr/>
        </p:nvSpPr>
        <p:spPr>
          <a:xfrm>
            <a:off x="4364806" y="5155078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R$ 155BI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="" xmlns:a16="http://schemas.microsoft.com/office/drawing/2014/main" id="{D02EC25D-9399-440E-9760-68129F9A7D23}"/>
              </a:ext>
            </a:extLst>
          </p:cNvPr>
          <p:cNvSpPr/>
          <p:nvPr/>
        </p:nvSpPr>
        <p:spPr>
          <a:xfrm>
            <a:off x="6130106" y="5155078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R$ 184BI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="" xmlns:a16="http://schemas.microsoft.com/office/drawing/2014/main" id="{F9DD95BB-0982-47EA-94B4-3F7262CADBA8}"/>
              </a:ext>
            </a:extLst>
          </p:cNvPr>
          <p:cNvSpPr/>
          <p:nvPr/>
        </p:nvSpPr>
        <p:spPr>
          <a:xfrm>
            <a:off x="7908106" y="5155078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R$ 207BI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="" xmlns:a16="http://schemas.microsoft.com/office/drawing/2014/main" id="{9D07F1A6-D15F-475D-8196-37D0DAA5C5A6}"/>
              </a:ext>
            </a:extLst>
          </p:cNvPr>
          <p:cNvSpPr/>
          <p:nvPr/>
        </p:nvSpPr>
        <p:spPr>
          <a:xfrm>
            <a:off x="2561406" y="60259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5,0%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="" xmlns:a16="http://schemas.microsoft.com/office/drawing/2014/main" id="{A068C28E-8FF2-4821-BD63-0C6AB86F3140}"/>
              </a:ext>
            </a:extLst>
          </p:cNvPr>
          <p:cNvSpPr/>
          <p:nvPr/>
        </p:nvSpPr>
        <p:spPr>
          <a:xfrm>
            <a:off x="4364806" y="60259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5,4%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="" xmlns:a16="http://schemas.microsoft.com/office/drawing/2014/main" id="{DA654C5E-30E1-458F-8543-684B59985E3F}"/>
              </a:ext>
            </a:extLst>
          </p:cNvPr>
          <p:cNvSpPr/>
          <p:nvPr/>
        </p:nvSpPr>
        <p:spPr>
          <a:xfrm>
            <a:off x="6130106" y="60259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5,5%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="" xmlns:a16="http://schemas.microsoft.com/office/drawing/2014/main" id="{3A350AB5-D7D7-41A5-8E4F-C9C4EBD81CC4}"/>
              </a:ext>
            </a:extLst>
          </p:cNvPr>
          <p:cNvSpPr/>
          <p:nvPr/>
        </p:nvSpPr>
        <p:spPr>
          <a:xfrm>
            <a:off x="7908106" y="60259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5,7%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="" xmlns:a16="http://schemas.microsoft.com/office/drawing/2014/main" id="{749D4CD3-9A79-4DDB-970C-D8D1D0A52CBE}"/>
              </a:ext>
            </a:extLst>
          </p:cNvPr>
          <p:cNvSpPr/>
          <p:nvPr/>
        </p:nvSpPr>
        <p:spPr>
          <a:xfrm>
            <a:off x="9686106" y="3397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R$ 881BI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="" xmlns:a16="http://schemas.microsoft.com/office/drawing/2014/main" id="{1311CAD8-3BDB-448E-B3E9-BDE54DB4A173}"/>
              </a:ext>
            </a:extLst>
          </p:cNvPr>
          <p:cNvSpPr/>
          <p:nvPr/>
        </p:nvSpPr>
        <p:spPr>
          <a:xfrm>
            <a:off x="9686106" y="39050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R$ 687BI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="" xmlns:a16="http://schemas.microsoft.com/office/drawing/2014/main" id="{C63850A1-CC35-49A3-8131-E1F94A0ABD11}"/>
              </a:ext>
            </a:extLst>
          </p:cNvPr>
          <p:cNvSpPr/>
          <p:nvPr/>
        </p:nvSpPr>
        <p:spPr>
          <a:xfrm>
            <a:off x="9686106" y="43876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R$ 365BI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="" xmlns:a16="http://schemas.microsoft.com/office/drawing/2014/main" id="{E0DA8C25-E83B-4CE4-8962-7780E8C6F579}"/>
              </a:ext>
            </a:extLst>
          </p:cNvPr>
          <p:cNvSpPr/>
          <p:nvPr/>
        </p:nvSpPr>
        <p:spPr>
          <a:xfrm>
            <a:off x="9686106" y="5155078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R$ 235BI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="" xmlns:a16="http://schemas.microsoft.com/office/drawing/2014/main" id="{CCBBAD39-0696-4DEE-90CC-82051AFA0A09}"/>
              </a:ext>
            </a:extLst>
          </p:cNvPr>
          <p:cNvSpPr/>
          <p:nvPr/>
        </p:nvSpPr>
        <p:spPr>
          <a:xfrm>
            <a:off x="9686106" y="6025936"/>
            <a:ext cx="1330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800" b="1" dirty="0">
                <a:solidFill>
                  <a:srgbClr val="866B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6,1%</a:t>
            </a:r>
            <a:endParaRPr lang="pt-BR" sz="1800" dirty="0">
              <a:solidFill>
                <a:srgbClr val="866B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="" xmlns:a16="http://schemas.microsoft.com/office/drawing/2014/main" id="{94200FC4-2631-4BFB-B1AD-83AE1099D3F8}"/>
              </a:ext>
            </a:extLst>
          </p:cNvPr>
          <p:cNvGrpSpPr/>
          <p:nvPr/>
        </p:nvGrpSpPr>
        <p:grpSpPr>
          <a:xfrm>
            <a:off x="8668238" y="237093"/>
            <a:ext cx="2220933" cy="2347873"/>
            <a:chOff x="650184" y="1920820"/>
            <a:chExt cx="1668620" cy="1763992"/>
          </a:xfrm>
        </p:grpSpPr>
        <p:pic>
          <p:nvPicPr>
            <p:cNvPr id="57" name="Imagem 56">
              <a:extLst>
                <a:ext uri="{FF2B5EF4-FFF2-40B4-BE49-F238E27FC236}">
                  <a16:creationId xmlns="" xmlns:a16="http://schemas.microsoft.com/office/drawing/2014/main" id="{0D19D463-8041-4D14-B40F-8BAAE1F43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15" b="49657"/>
            <a:stretch/>
          </p:blipFill>
          <p:spPr>
            <a:xfrm>
              <a:off x="650184" y="1920820"/>
              <a:ext cx="1668620" cy="1763992"/>
            </a:xfrm>
            <a:prstGeom prst="rect">
              <a:avLst/>
            </a:prstGeom>
          </p:spPr>
        </p:pic>
        <p:sp>
          <p:nvSpPr>
            <p:cNvPr id="58" name="Retângulo 57">
              <a:extLst>
                <a:ext uri="{FF2B5EF4-FFF2-40B4-BE49-F238E27FC236}">
                  <a16:creationId xmlns="" xmlns:a16="http://schemas.microsoft.com/office/drawing/2014/main" id="{741FA1EE-143F-4A68-8FA9-E32873AE0276}"/>
                </a:ext>
              </a:extLst>
            </p:cNvPr>
            <p:cNvSpPr/>
            <p:nvPr/>
          </p:nvSpPr>
          <p:spPr>
            <a:xfrm>
              <a:off x="705062" y="2339788"/>
              <a:ext cx="1438032" cy="763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24">
                <a:defRPr/>
              </a:pPr>
              <a:r>
                <a:rPr lang="pt-BR" sz="12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mercado de seguros passou a figurar na 5ª posição dos setores que mais pagam tributos no Brasil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1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F627DA4-21A0-45B9-9079-3621EA691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82"/>
            <a:ext cx="11522073" cy="720129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331011A4-56AA-41CE-B2FB-C6E54985021C}"/>
              </a:ext>
            </a:extLst>
          </p:cNvPr>
          <p:cNvSpPr txBox="1">
            <a:spLocks/>
          </p:cNvSpPr>
          <p:nvPr/>
        </p:nvSpPr>
        <p:spPr>
          <a:xfrm>
            <a:off x="1034976" y="515772"/>
            <a:ext cx="5327724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que regula a profissão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Corretor de Seguros</a:t>
            </a:r>
            <a:endParaRPr lang="pt-BR" sz="3200" b="1" dirty="0">
              <a:solidFill>
                <a:srgbClr val="398C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1E2C9F48-5EF9-48C2-A965-74C3A152BEE1}"/>
              </a:ext>
            </a:extLst>
          </p:cNvPr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D571E9F3-F095-4655-96DD-BFD859DA309D}"/>
              </a:ext>
            </a:extLst>
          </p:cNvPr>
          <p:cNvSpPr txBox="1"/>
          <p:nvPr/>
        </p:nvSpPr>
        <p:spPr>
          <a:xfrm>
            <a:off x="2622475" y="3806847"/>
            <a:ext cx="278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t-BR" sz="2400" b="1" dirty="0">
                <a:solidFill>
                  <a:srgbClr val="866BA7"/>
                </a:solidFill>
              </a:rPr>
              <a:t>Lei no 4.594, de 29 de dezembro de 1964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9A759CAD-7BBA-4FDF-9695-D87DFE7A6C74}"/>
              </a:ext>
            </a:extLst>
          </p:cNvPr>
          <p:cNvSpPr/>
          <p:nvPr/>
        </p:nvSpPr>
        <p:spPr>
          <a:xfrm>
            <a:off x="6310313" y="3244285"/>
            <a:ext cx="32908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1600" dirty="0" err="1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Art</a:t>
            </a:r>
            <a:r>
              <a:rPr lang="pt-BR" sz="1600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. 1º O corretor de seguros, seja pessoa física ou jurídica, </a:t>
            </a:r>
            <a:br>
              <a:rPr lang="pt-BR" sz="1600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3A3A3A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é o intermediário legalmente autorizado a angariar e a promover contratos de seguros, admitidos pela legislação vigente, entre as Sociedades de Seguros e as pessoas físicas ou jurídicas, de direito público ou privado.</a:t>
            </a:r>
            <a:endParaRPr lang="pt-BR" sz="1600" dirty="0">
              <a:solidFill>
                <a:srgbClr val="3A3A3A"/>
              </a:solidFill>
              <a:effectLst/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9BB01B37-95EA-46F2-89AC-A877B62C35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69" y="6245081"/>
            <a:ext cx="1282143" cy="10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2"/>
            <a:ext cx="11522075" cy="720129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34975" y="515772"/>
            <a:ext cx="2940125" cy="8304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pt-BR" sz="3200" b="1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Minuto </a:t>
            </a:r>
            <a:r>
              <a:rPr lang="pt-BR" sz="3200" dirty="0">
                <a:solidFill>
                  <a:srgbClr val="398C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08730" y="542702"/>
            <a:ext cx="328276" cy="701898"/>
          </a:xfrm>
          <a:prstGeom prst="rect">
            <a:avLst/>
          </a:prstGeom>
          <a:solidFill>
            <a:srgbClr val="76C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14704" y="2826383"/>
            <a:ext cx="9636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10324" y="2826383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463130" y="282638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57852" y="4195168"/>
            <a:ext cx="1277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 dirty="0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723991" y="4195168"/>
            <a:ext cx="10125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 dirty="0" err="1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Telefone</a:t>
            </a:r>
            <a:endParaRPr lang="en-US" sz="1600" b="1" dirty="0">
              <a:solidFill>
                <a:srgbClr val="1098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258747" y="4195168"/>
            <a:ext cx="1210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b="1" dirty="0" err="1">
                <a:solidFill>
                  <a:srgbClr val="1098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Presencial</a:t>
            </a:r>
            <a:endParaRPr lang="en-US" sz="1600" b="1" dirty="0">
              <a:solidFill>
                <a:srgbClr val="1098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34975" y="1352572"/>
            <a:ext cx="674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1" dirty="0">
                <a:solidFill>
                  <a:srgbClr val="866BA7"/>
                </a:solidFill>
              </a:rPr>
              <a:t>Corretora Multicanal</a:t>
            </a:r>
            <a:r>
              <a:rPr lang="pt-BR" dirty="0">
                <a:solidFill>
                  <a:srgbClr val="866BA7"/>
                </a:solidFill>
              </a:rPr>
              <a:t>, não apenas uma corretora online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69" y="6245081"/>
            <a:ext cx="1282143" cy="1007970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259568" y="2109337"/>
            <a:ext cx="734520" cy="677408"/>
            <a:chOff x="-2" y="3"/>
            <a:chExt cx="2778" cy="2562"/>
          </a:xfrm>
          <a:solidFill>
            <a:srgbClr val="866BA7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912" y="1223"/>
              <a:ext cx="864" cy="1319"/>
            </a:xfrm>
            <a:custGeom>
              <a:avLst/>
              <a:gdLst>
                <a:gd name="T0" fmla="*/ 361 w 388"/>
                <a:gd name="T1" fmla="*/ 76 h 571"/>
                <a:gd name="T2" fmla="*/ 350 w 388"/>
                <a:gd name="T3" fmla="*/ 59 h 571"/>
                <a:gd name="T4" fmla="*/ 213 w 388"/>
                <a:gd name="T5" fmla="*/ 1 h 571"/>
                <a:gd name="T6" fmla="*/ 192 w 388"/>
                <a:gd name="T7" fmla="*/ 0 h 571"/>
                <a:gd name="T8" fmla="*/ 170 w 388"/>
                <a:gd name="T9" fmla="*/ 1 h 571"/>
                <a:gd name="T10" fmla="*/ 38 w 388"/>
                <a:gd name="T11" fmla="*/ 59 h 571"/>
                <a:gd name="T12" fmla="*/ 27 w 388"/>
                <a:gd name="T13" fmla="*/ 76 h 571"/>
                <a:gd name="T14" fmla="*/ 9 w 388"/>
                <a:gd name="T15" fmla="*/ 299 h 571"/>
                <a:gd name="T16" fmla="*/ 59 w 388"/>
                <a:gd name="T17" fmla="*/ 514 h 571"/>
                <a:gd name="T18" fmla="*/ 70 w 388"/>
                <a:gd name="T19" fmla="*/ 531 h 571"/>
                <a:gd name="T20" fmla="*/ 194 w 388"/>
                <a:gd name="T21" fmla="*/ 571 h 571"/>
                <a:gd name="T22" fmla="*/ 319 w 388"/>
                <a:gd name="T23" fmla="*/ 531 h 571"/>
                <a:gd name="T24" fmla="*/ 330 w 388"/>
                <a:gd name="T25" fmla="*/ 514 h 571"/>
                <a:gd name="T26" fmla="*/ 379 w 388"/>
                <a:gd name="T27" fmla="*/ 299 h 571"/>
                <a:gd name="T28" fmla="*/ 361 w 388"/>
                <a:gd name="T29" fmla="*/ 76 h 571"/>
                <a:gd name="T30" fmla="*/ 222 w 388"/>
                <a:gd name="T31" fmla="*/ 204 h 571"/>
                <a:gd name="T32" fmla="*/ 194 w 388"/>
                <a:gd name="T33" fmla="*/ 231 h 571"/>
                <a:gd name="T34" fmla="*/ 167 w 388"/>
                <a:gd name="T35" fmla="*/ 204 h 571"/>
                <a:gd name="T36" fmla="*/ 167 w 388"/>
                <a:gd name="T37" fmla="*/ 89 h 571"/>
                <a:gd name="T38" fmla="*/ 194 w 388"/>
                <a:gd name="T39" fmla="*/ 62 h 571"/>
                <a:gd name="T40" fmla="*/ 222 w 388"/>
                <a:gd name="T41" fmla="*/ 89 h 571"/>
                <a:gd name="T42" fmla="*/ 222 w 388"/>
                <a:gd name="T43" fmla="*/ 204 h 571"/>
                <a:gd name="T44" fmla="*/ 222 w 388"/>
                <a:gd name="T45" fmla="*/ 204 h 571"/>
                <a:gd name="T46" fmla="*/ 222 w 388"/>
                <a:gd name="T47" fmla="*/ 204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8" h="571">
                  <a:moveTo>
                    <a:pt x="361" y="76"/>
                  </a:moveTo>
                  <a:cubicBezTo>
                    <a:pt x="359" y="69"/>
                    <a:pt x="355" y="63"/>
                    <a:pt x="350" y="59"/>
                  </a:cubicBezTo>
                  <a:cubicBezTo>
                    <a:pt x="305" y="25"/>
                    <a:pt x="259" y="5"/>
                    <a:pt x="213" y="1"/>
                  </a:cubicBezTo>
                  <a:cubicBezTo>
                    <a:pt x="213" y="1"/>
                    <a:pt x="207" y="0"/>
                    <a:pt x="192" y="0"/>
                  </a:cubicBezTo>
                  <a:cubicBezTo>
                    <a:pt x="177" y="0"/>
                    <a:pt x="170" y="1"/>
                    <a:pt x="170" y="1"/>
                  </a:cubicBezTo>
                  <a:cubicBezTo>
                    <a:pt x="126" y="6"/>
                    <a:pt x="82" y="26"/>
                    <a:pt x="38" y="59"/>
                  </a:cubicBezTo>
                  <a:cubicBezTo>
                    <a:pt x="33" y="63"/>
                    <a:pt x="29" y="69"/>
                    <a:pt x="27" y="76"/>
                  </a:cubicBezTo>
                  <a:cubicBezTo>
                    <a:pt x="6" y="149"/>
                    <a:pt x="0" y="220"/>
                    <a:pt x="9" y="299"/>
                  </a:cubicBezTo>
                  <a:cubicBezTo>
                    <a:pt x="17" y="368"/>
                    <a:pt x="36" y="437"/>
                    <a:pt x="59" y="514"/>
                  </a:cubicBezTo>
                  <a:cubicBezTo>
                    <a:pt x="60" y="521"/>
                    <a:pt x="64" y="527"/>
                    <a:pt x="70" y="531"/>
                  </a:cubicBezTo>
                  <a:cubicBezTo>
                    <a:pt x="104" y="557"/>
                    <a:pt x="148" y="571"/>
                    <a:pt x="194" y="571"/>
                  </a:cubicBezTo>
                  <a:cubicBezTo>
                    <a:pt x="240" y="571"/>
                    <a:pt x="285" y="557"/>
                    <a:pt x="319" y="531"/>
                  </a:cubicBezTo>
                  <a:cubicBezTo>
                    <a:pt x="324" y="527"/>
                    <a:pt x="328" y="521"/>
                    <a:pt x="330" y="514"/>
                  </a:cubicBezTo>
                  <a:cubicBezTo>
                    <a:pt x="352" y="437"/>
                    <a:pt x="371" y="368"/>
                    <a:pt x="379" y="299"/>
                  </a:cubicBezTo>
                  <a:cubicBezTo>
                    <a:pt x="388" y="220"/>
                    <a:pt x="382" y="149"/>
                    <a:pt x="361" y="76"/>
                  </a:cubicBezTo>
                  <a:close/>
                  <a:moveTo>
                    <a:pt x="222" y="204"/>
                  </a:moveTo>
                  <a:cubicBezTo>
                    <a:pt x="222" y="219"/>
                    <a:pt x="209" y="231"/>
                    <a:pt x="194" y="231"/>
                  </a:cubicBezTo>
                  <a:cubicBezTo>
                    <a:pt x="179" y="231"/>
                    <a:pt x="167" y="219"/>
                    <a:pt x="167" y="204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7" y="74"/>
                    <a:pt x="179" y="62"/>
                    <a:pt x="194" y="62"/>
                  </a:cubicBezTo>
                  <a:cubicBezTo>
                    <a:pt x="209" y="62"/>
                    <a:pt x="222" y="74"/>
                    <a:pt x="222" y="89"/>
                  </a:cubicBezTo>
                  <a:lnTo>
                    <a:pt x="222" y="204"/>
                  </a:lnTo>
                  <a:close/>
                  <a:moveTo>
                    <a:pt x="222" y="204"/>
                  </a:moveTo>
                  <a:cubicBezTo>
                    <a:pt x="222" y="204"/>
                    <a:pt x="222" y="204"/>
                    <a:pt x="222" y="2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-2" y="3"/>
              <a:ext cx="2638" cy="2562"/>
            </a:xfrm>
            <a:custGeom>
              <a:avLst/>
              <a:gdLst>
                <a:gd name="T0" fmla="*/ 844 w 1184"/>
                <a:gd name="T1" fmla="*/ 1026 h 1109"/>
                <a:gd name="T2" fmla="*/ 794 w 1184"/>
                <a:gd name="T3" fmla="*/ 1026 h 1109"/>
                <a:gd name="T4" fmla="*/ 753 w 1184"/>
                <a:gd name="T5" fmla="*/ 886 h 1109"/>
                <a:gd name="T6" fmla="*/ 837 w 1184"/>
                <a:gd name="T7" fmla="*/ 886 h 1109"/>
                <a:gd name="T8" fmla="*/ 830 w 1184"/>
                <a:gd name="T9" fmla="*/ 842 h 1109"/>
                <a:gd name="T10" fmla="*/ 828 w 1184"/>
                <a:gd name="T11" fmla="*/ 710 h 1109"/>
                <a:gd name="T12" fmla="*/ 96 w 1184"/>
                <a:gd name="T13" fmla="*/ 710 h 1109"/>
                <a:gd name="T14" fmla="*/ 96 w 1184"/>
                <a:gd name="T15" fmla="*/ 96 h 1109"/>
                <a:gd name="T16" fmla="*/ 1088 w 1184"/>
                <a:gd name="T17" fmla="*/ 96 h 1109"/>
                <a:gd name="T18" fmla="*/ 1088 w 1184"/>
                <a:gd name="T19" fmla="*/ 490 h 1109"/>
                <a:gd name="T20" fmla="*/ 1184 w 1184"/>
                <a:gd name="T21" fmla="*/ 518 h 1109"/>
                <a:gd name="T22" fmla="*/ 1184 w 1184"/>
                <a:gd name="T23" fmla="*/ 48 h 1109"/>
                <a:gd name="T24" fmla="*/ 1136 w 1184"/>
                <a:gd name="T25" fmla="*/ 0 h 1109"/>
                <a:gd name="T26" fmla="*/ 48 w 1184"/>
                <a:gd name="T27" fmla="*/ 0 h 1109"/>
                <a:gd name="T28" fmla="*/ 0 w 1184"/>
                <a:gd name="T29" fmla="*/ 48 h 1109"/>
                <a:gd name="T30" fmla="*/ 0 w 1184"/>
                <a:gd name="T31" fmla="*/ 838 h 1109"/>
                <a:gd name="T32" fmla="*/ 48 w 1184"/>
                <a:gd name="T33" fmla="*/ 886 h 1109"/>
                <a:gd name="T34" fmla="*/ 431 w 1184"/>
                <a:gd name="T35" fmla="*/ 886 h 1109"/>
                <a:gd name="T36" fmla="*/ 390 w 1184"/>
                <a:gd name="T37" fmla="*/ 1026 h 1109"/>
                <a:gd name="T38" fmla="*/ 340 w 1184"/>
                <a:gd name="T39" fmla="*/ 1026 h 1109"/>
                <a:gd name="T40" fmla="*/ 318 w 1184"/>
                <a:gd name="T41" fmla="*/ 1048 h 1109"/>
                <a:gd name="T42" fmla="*/ 318 w 1184"/>
                <a:gd name="T43" fmla="*/ 1086 h 1109"/>
                <a:gd name="T44" fmla="*/ 340 w 1184"/>
                <a:gd name="T45" fmla="*/ 1109 h 1109"/>
                <a:gd name="T46" fmla="*/ 844 w 1184"/>
                <a:gd name="T47" fmla="*/ 1109 h 1109"/>
                <a:gd name="T48" fmla="*/ 866 w 1184"/>
                <a:gd name="T49" fmla="*/ 1086 h 1109"/>
                <a:gd name="T50" fmla="*/ 866 w 1184"/>
                <a:gd name="T51" fmla="*/ 1048 h 1109"/>
                <a:gd name="T52" fmla="*/ 844 w 1184"/>
                <a:gd name="T53" fmla="*/ 1026 h 1109"/>
                <a:gd name="T54" fmla="*/ 844 w 1184"/>
                <a:gd name="T55" fmla="*/ 1026 h 1109"/>
                <a:gd name="T56" fmla="*/ 844 w 1184"/>
                <a:gd name="T57" fmla="*/ 102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4" h="1109">
                  <a:moveTo>
                    <a:pt x="844" y="1026"/>
                  </a:moveTo>
                  <a:cubicBezTo>
                    <a:pt x="794" y="1026"/>
                    <a:pt x="794" y="1026"/>
                    <a:pt x="794" y="1026"/>
                  </a:cubicBezTo>
                  <a:cubicBezTo>
                    <a:pt x="753" y="886"/>
                    <a:pt x="753" y="886"/>
                    <a:pt x="753" y="886"/>
                  </a:cubicBezTo>
                  <a:cubicBezTo>
                    <a:pt x="837" y="886"/>
                    <a:pt x="837" y="886"/>
                    <a:pt x="837" y="886"/>
                  </a:cubicBezTo>
                  <a:cubicBezTo>
                    <a:pt x="834" y="871"/>
                    <a:pt x="832" y="856"/>
                    <a:pt x="830" y="842"/>
                  </a:cubicBezTo>
                  <a:cubicBezTo>
                    <a:pt x="825" y="796"/>
                    <a:pt x="824" y="753"/>
                    <a:pt x="828" y="710"/>
                  </a:cubicBezTo>
                  <a:cubicBezTo>
                    <a:pt x="96" y="710"/>
                    <a:pt x="96" y="710"/>
                    <a:pt x="96" y="710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1088" y="96"/>
                    <a:pt x="1088" y="96"/>
                    <a:pt x="1088" y="96"/>
                  </a:cubicBezTo>
                  <a:cubicBezTo>
                    <a:pt x="1088" y="490"/>
                    <a:pt x="1088" y="490"/>
                    <a:pt x="1088" y="490"/>
                  </a:cubicBezTo>
                  <a:cubicBezTo>
                    <a:pt x="1120" y="494"/>
                    <a:pt x="1152" y="503"/>
                    <a:pt x="1184" y="518"/>
                  </a:cubicBezTo>
                  <a:cubicBezTo>
                    <a:pt x="1184" y="48"/>
                    <a:pt x="1184" y="48"/>
                    <a:pt x="1184" y="48"/>
                  </a:cubicBezTo>
                  <a:cubicBezTo>
                    <a:pt x="1184" y="21"/>
                    <a:pt x="1163" y="0"/>
                    <a:pt x="113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838"/>
                    <a:pt x="0" y="838"/>
                    <a:pt x="0" y="838"/>
                  </a:cubicBezTo>
                  <a:cubicBezTo>
                    <a:pt x="0" y="865"/>
                    <a:pt x="21" y="886"/>
                    <a:pt x="48" y="886"/>
                  </a:cubicBezTo>
                  <a:cubicBezTo>
                    <a:pt x="431" y="886"/>
                    <a:pt x="431" y="886"/>
                    <a:pt x="431" y="886"/>
                  </a:cubicBezTo>
                  <a:cubicBezTo>
                    <a:pt x="390" y="1026"/>
                    <a:pt x="390" y="1026"/>
                    <a:pt x="390" y="1026"/>
                  </a:cubicBezTo>
                  <a:cubicBezTo>
                    <a:pt x="340" y="1026"/>
                    <a:pt x="340" y="1026"/>
                    <a:pt x="340" y="1026"/>
                  </a:cubicBezTo>
                  <a:cubicBezTo>
                    <a:pt x="328" y="1026"/>
                    <a:pt x="318" y="1036"/>
                    <a:pt x="318" y="1048"/>
                  </a:cubicBezTo>
                  <a:cubicBezTo>
                    <a:pt x="318" y="1086"/>
                    <a:pt x="318" y="1086"/>
                    <a:pt x="318" y="1086"/>
                  </a:cubicBezTo>
                  <a:cubicBezTo>
                    <a:pt x="318" y="1099"/>
                    <a:pt x="328" y="1109"/>
                    <a:pt x="340" y="1109"/>
                  </a:cubicBezTo>
                  <a:cubicBezTo>
                    <a:pt x="844" y="1109"/>
                    <a:pt x="844" y="1109"/>
                    <a:pt x="844" y="1109"/>
                  </a:cubicBezTo>
                  <a:cubicBezTo>
                    <a:pt x="856" y="1109"/>
                    <a:pt x="866" y="1099"/>
                    <a:pt x="866" y="1086"/>
                  </a:cubicBezTo>
                  <a:cubicBezTo>
                    <a:pt x="866" y="1048"/>
                    <a:pt x="866" y="1048"/>
                    <a:pt x="866" y="1048"/>
                  </a:cubicBezTo>
                  <a:cubicBezTo>
                    <a:pt x="866" y="1036"/>
                    <a:pt x="856" y="1026"/>
                    <a:pt x="844" y="1026"/>
                  </a:cubicBezTo>
                  <a:close/>
                  <a:moveTo>
                    <a:pt x="844" y="1026"/>
                  </a:moveTo>
                  <a:cubicBezTo>
                    <a:pt x="844" y="1026"/>
                    <a:pt x="844" y="1026"/>
                    <a:pt x="844" y="10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9" name="Group 9"/>
          <p:cNvGrpSpPr>
            <a:grpSpLocks noChangeAspect="1"/>
          </p:cNvGrpSpPr>
          <p:nvPr/>
        </p:nvGrpSpPr>
        <p:grpSpPr bwMode="auto">
          <a:xfrm>
            <a:off x="2859434" y="2161406"/>
            <a:ext cx="741698" cy="604075"/>
            <a:chOff x="4" y="2"/>
            <a:chExt cx="706" cy="575"/>
          </a:xfrm>
          <a:solidFill>
            <a:srgbClr val="866BA7"/>
          </a:solidFill>
        </p:grpSpPr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" y="2"/>
              <a:ext cx="574" cy="520"/>
            </a:xfrm>
            <a:custGeom>
              <a:avLst/>
              <a:gdLst>
                <a:gd name="T0" fmla="*/ 256 w 256"/>
                <a:gd name="T1" fmla="*/ 90 h 223"/>
                <a:gd name="T2" fmla="*/ 128 w 256"/>
                <a:gd name="T3" fmla="*/ 0 h 223"/>
                <a:gd name="T4" fmla="*/ 0 w 256"/>
                <a:gd name="T5" fmla="*/ 90 h 223"/>
                <a:gd name="T6" fmla="*/ 50 w 256"/>
                <a:gd name="T7" fmla="*/ 161 h 223"/>
                <a:gd name="T8" fmla="*/ 25 w 256"/>
                <a:gd name="T9" fmla="*/ 218 h 223"/>
                <a:gd name="T10" fmla="*/ 25 w 256"/>
                <a:gd name="T11" fmla="*/ 221 h 223"/>
                <a:gd name="T12" fmla="*/ 27 w 256"/>
                <a:gd name="T13" fmla="*/ 223 h 223"/>
                <a:gd name="T14" fmla="*/ 27 w 256"/>
                <a:gd name="T15" fmla="*/ 223 h 223"/>
                <a:gd name="T16" fmla="*/ 122 w 256"/>
                <a:gd name="T17" fmla="*/ 180 h 223"/>
                <a:gd name="T18" fmla="*/ 128 w 256"/>
                <a:gd name="T19" fmla="*/ 180 h 223"/>
                <a:gd name="T20" fmla="*/ 256 w 256"/>
                <a:gd name="T21" fmla="*/ 90 h 223"/>
                <a:gd name="T22" fmla="*/ 256 w 256"/>
                <a:gd name="T23" fmla="*/ 90 h 223"/>
                <a:gd name="T24" fmla="*/ 256 w 256"/>
                <a:gd name="T25" fmla="*/ 9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3">
                  <a:moveTo>
                    <a:pt x="256" y="90"/>
                  </a:moveTo>
                  <a:cubicBezTo>
                    <a:pt x="256" y="40"/>
                    <a:pt x="199" y="0"/>
                    <a:pt x="128" y="0"/>
                  </a:cubicBezTo>
                  <a:cubicBezTo>
                    <a:pt x="58" y="0"/>
                    <a:pt x="0" y="40"/>
                    <a:pt x="0" y="90"/>
                  </a:cubicBezTo>
                  <a:cubicBezTo>
                    <a:pt x="0" y="118"/>
                    <a:pt x="18" y="144"/>
                    <a:pt x="50" y="161"/>
                  </a:cubicBezTo>
                  <a:cubicBezTo>
                    <a:pt x="44" y="180"/>
                    <a:pt x="36" y="205"/>
                    <a:pt x="25" y="218"/>
                  </a:cubicBezTo>
                  <a:cubicBezTo>
                    <a:pt x="24" y="219"/>
                    <a:pt x="24" y="220"/>
                    <a:pt x="25" y="221"/>
                  </a:cubicBezTo>
                  <a:cubicBezTo>
                    <a:pt x="25" y="222"/>
                    <a:pt x="26" y="223"/>
                    <a:pt x="27" y="223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30" y="223"/>
                    <a:pt x="86" y="217"/>
                    <a:pt x="122" y="180"/>
                  </a:cubicBezTo>
                  <a:cubicBezTo>
                    <a:pt x="124" y="180"/>
                    <a:pt x="126" y="180"/>
                    <a:pt x="128" y="180"/>
                  </a:cubicBezTo>
                  <a:cubicBezTo>
                    <a:pt x="199" y="180"/>
                    <a:pt x="256" y="139"/>
                    <a:pt x="256" y="90"/>
                  </a:cubicBezTo>
                  <a:close/>
                  <a:moveTo>
                    <a:pt x="256" y="90"/>
                  </a:moveTo>
                  <a:cubicBezTo>
                    <a:pt x="256" y="90"/>
                    <a:pt x="256" y="90"/>
                    <a:pt x="256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300" y="88"/>
              <a:ext cx="410" cy="489"/>
            </a:xfrm>
            <a:custGeom>
              <a:avLst/>
              <a:gdLst>
                <a:gd name="T0" fmla="*/ 183 w 183"/>
                <a:gd name="T1" fmla="*/ 77 h 210"/>
                <a:gd name="T2" fmla="*/ 119 w 183"/>
                <a:gd name="T3" fmla="*/ 0 h 210"/>
                <a:gd name="T4" fmla="*/ 142 w 183"/>
                <a:gd name="T5" fmla="*/ 56 h 210"/>
                <a:gd name="T6" fmla="*/ 0 w 183"/>
                <a:gd name="T7" fmla="*/ 159 h 210"/>
                <a:gd name="T8" fmla="*/ 0 w 183"/>
                <a:gd name="T9" fmla="*/ 159 h 210"/>
                <a:gd name="T10" fmla="*/ 54 w 183"/>
                <a:gd name="T11" fmla="*/ 167 h 210"/>
                <a:gd name="T12" fmla="*/ 60 w 183"/>
                <a:gd name="T13" fmla="*/ 167 h 210"/>
                <a:gd name="T14" fmla="*/ 155 w 183"/>
                <a:gd name="T15" fmla="*/ 210 h 210"/>
                <a:gd name="T16" fmla="*/ 156 w 183"/>
                <a:gd name="T17" fmla="*/ 210 h 210"/>
                <a:gd name="T18" fmla="*/ 158 w 183"/>
                <a:gd name="T19" fmla="*/ 209 h 210"/>
                <a:gd name="T20" fmla="*/ 158 w 183"/>
                <a:gd name="T21" fmla="*/ 206 h 210"/>
                <a:gd name="T22" fmla="*/ 133 w 183"/>
                <a:gd name="T23" fmla="*/ 148 h 210"/>
                <a:gd name="T24" fmla="*/ 183 w 183"/>
                <a:gd name="T25" fmla="*/ 77 h 210"/>
                <a:gd name="T26" fmla="*/ 183 w 183"/>
                <a:gd name="T27" fmla="*/ 77 h 210"/>
                <a:gd name="T28" fmla="*/ 183 w 183"/>
                <a:gd name="T29" fmla="*/ 7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210">
                  <a:moveTo>
                    <a:pt x="183" y="77"/>
                  </a:moveTo>
                  <a:cubicBezTo>
                    <a:pt x="183" y="44"/>
                    <a:pt x="157" y="16"/>
                    <a:pt x="119" y="0"/>
                  </a:cubicBezTo>
                  <a:cubicBezTo>
                    <a:pt x="134" y="16"/>
                    <a:pt x="142" y="35"/>
                    <a:pt x="142" y="56"/>
                  </a:cubicBezTo>
                  <a:cubicBezTo>
                    <a:pt x="142" y="112"/>
                    <a:pt x="78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7" y="164"/>
                    <a:pt x="35" y="167"/>
                    <a:pt x="54" y="167"/>
                  </a:cubicBezTo>
                  <a:cubicBezTo>
                    <a:pt x="56" y="167"/>
                    <a:pt x="58" y="167"/>
                    <a:pt x="60" y="167"/>
                  </a:cubicBezTo>
                  <a:cubicBezTo>
                    <a:pt x="97" y="205"/>
                    <a:pt x="153" y="210"/>
                    <a:pt x="155" y="210"/>
                  </a:cubicBezTo>
                  <a:cubicBezTo>
                    <a:pt x="155" y="210"/>
                    <a:pt x="155" y="210"/>
                    <a:pt x="156" y="210"/>
                  </a:cubicBezTo>
                  <a:cubicBezTo>
                    <a:pt x="157" y="210"/>
                    <a:pt x="158" y="210"/>
                    <a:pt x="158" y="209"/>
                  </a:cubicBezTo>
                  <a:cubicBezTo>
                    <a:pt x="159" y="208"/>
                    <a:pt x="158" y="207"/>
                    <a:pt x="158" y="206"/>
                  </a:cubicBezTo>
                  <a:cubicBezTo>
                    <a:pt x="147" y="193"/>
                    <a:pt x="138" y="168"/>
                    <a:pt x="133" y="148"/>
                  </a:cubicBezTo>
                  <a:cubicBezTo>
                    <a:pt x="165" y="131"/>
                    <a:pt x="183" y="105"/>
                    <a:pt x="183" y="77"/>
                  </a:cubicBezTo>
                  <a:close/>
                  <a:moveTo>
                    <a:pt x="183" y="77"/>
                  </a:moveTo>
                  <a:cubicBezTo>
                    <a:pt x="183" y="77"/>
                    <a:pt x="183" y="77"/>
                    <a:pt x="183" y="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24" name="Group 14"/>
          <p:cNvGrpSpPr>
            <a:grpSpLocks noChangeAspect="1"/>
          </p:cNvGrpSpPr>
          <p:nvPr/>
        </p:nvGrpSpPr>
        <p:grpSpPr bwMode="auto">
          <a:xfrm>
            <a:off x="4529793" y="2251755"/>
            <a:ext cx="668496" cy="491541"/>
            <a:chOff x="0" y="1"/>
            <a:chExt cx="204" cy="150"/>
          </a:xfrm>
          <a:solidFill>
            <a:srgbClr val="866BA7"/>
          </a:solidFill>
        </p:grpSpPr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9" y="1"/>
              <a:ext cx="186" cy="75"/>
            </a:xfrm>
            <a:custGeom>
              <a:avLst/>
              <a:gdLst>
                <a:gd name="T0" fmla="*/ 3 w 81"/>
                <a:gd name="T1" fmla="*/ 4 h 31"/>
                <a:gd name="T2" fmla="*/ 35 w 81"/>
                <a:gd name="T3" fmla="*/ 29 h 31"/>
                <a:gd name="T4" fmla="*/ 41 w 81"/>
                <a:gd name="T5" fmla="*/ 31 h 31"/>
                <a:gd name="T6" fmla="*/ 46 w 81"/>
                <a:gd name="T7" fmla="*/ 29 h 31"/>
                <a:gd name="T8" fmla="*/ 78 w 81"/>
                <a:gd name="T9" fmla="*/ 4 h 31"/>
                <a:gd name="T10" fmla="*/ 77 w 81"/>
                <a:gd name="T11" fmla="*/ 0 h 31"/>
                <a:gd name="T12" fmla="*/ 4 w 81"/>
                <a:gd name="T13" fmla="*/ 0 h 31"/>
                <a:gd name="T14" fmla="*/ 3 w 81"/>
                <a:gd name="T15" fmla="*/ 4 h 31"/>
                <a:gd name="T16" fmla="*/ 3 w 81"/>
                <a:gd name="T17" fmla="*/ 4 h 31"/>
                <a:gd name="T18" fmla="*/ 3 w 8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31">
                  <a:moveTo>
                    <a:pt x="3" y="4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7" y="30"/>
                    <a:pt x="39" y="31"/>
                    <a:pt x="41" y="31"/>
                  </a:cubicBezTo>
                  <a:cubicBezTo>
                    <a:pt x="43" y="31"/>
                    <a:pt x="45" y="30"/>
                    <a:pt x="46" y="29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81" y="2"/>
                    <a:pt x="80" y="0"/>
                    <a:pt x="7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2"/>
                    <a:pt x="3" y="4"/>
                  </a:cubicBez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7" name="Freeform 16"/>
            <p:cNvSpPr>
              <a:spLocks noEditPoints="1"/>
            </p:cNvSpPr>
            <p:nvPr/>
          </p:nvSpPr>
          <p:spPr bwMode="auto">
            <a:xfrm>
              <a:off x="0" y="20"/>
              <a:ext cx="204" cy="131"/>
            </a:xfrm>
            <a:custGeom>
              <a:avLst/>
              <a:gdLst>
                <a:gd name="T0" fmla="*/ 84 w 89"/>
                <a:gd name="T1" fmla="*/ 2 h 54"/>
                <a:gd name="T2" fmla="*/ 49 w 89"/>
                <a:gd name="T3" fmla="*/ 29 h 54"/>
                <a:gd name="T4" fmla="*/ 45 w 89"/>
                <a:gd name="T5" fmla="*/ 30 h 54"/>
                <a:gd name="T6" fmla="*/ 40 w 89"/>
                <a:gd name="T7" fmla="*/ 29 h 54"/>
                <a:gd name="T8" fmla="*/ 5 w 89"/>
                <a:gd name="T9" fmla="*/ 2 h 54"/>
                <a:gd name="T10" fmla="*/ 0 w 89"/>
                <a:gd name="T11" fmla="*/ 5 h 54"/>
                <a:gd name="T12" fmla="*/ 0 w 89"/>
                <a:gd name="T13" fmla="*/ 48 h 54"/>
                <a:gd name="T14" fmla="*/ 6 w 89"/>
                <a:gd name="T15" fmla="*/ 54 h 54"/>
                <a:gd name="T16" fmla="*/ 83 w 89"/>
                <a:gd name="T17" fmla="*/ 54 h 54"/>
                <a:gd name="T18" fmla="*/ 89 w 89"/>
                <a:gd name="T19" fmla="*/ 48 h 54"/>
                <a:gd name="T20" fmla="*/ 89 w 89"/>
                <a:gd name="T21" fmla="*/ 5 h 54"/>
                <a:gd name="T22" fmla="*/ 84 w 89"/>
                <a:gd name="T23" fmla="*/ 2 h 54"/>
                <a:gd name="T24" fmla="*/ 84 w 89"/>
                <a:gd name="T25" fmla="*/ 2 h 54"/>
                <a:gd name="T26" fmla="*/ 84 w 89"/>
                <a:gd name="T27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54">
                  <a:moveTo>
                    <a:pt x="84" y="2"/>
                  </a:moveTo>
                  <a:cubicBezTo>
                    <a:pt x="49" y="29"/>
                    <a:pt x="49" y="29"/>
                    <a:pt x="49" y="29"/>
                  </a:cubicBezTo>
                  <a:cubicBezTo>
                    <a:pt x="48" y="30"/>
                    <a:pt x="46" y="30"/>
                    <a:pt x="45" y="30"/>
                  </a:cubicBezTo>
                  <a:cubicBezTo>
                    <a:pt x="43" y="30"/>
                    <a:pt x="41" y="30"/>
                    <a:pt x="40" y="29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0" y="1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4"/>
                    <a:pt x="6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6" y="54"/>
                    <a:pt x="89" y="52"/>
                    <a:pt x="89" y="48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9" y="1"/>
                    <a:pt x="87" y="0"/>
                    <a:pt x="84" y="2"/>
                  </a:cubicBezTo>
                  <a:close/>
                  <a:moveTo>
                    <a:pt x="84" y="2"/>
                  </a:moveTo>
                  <a:cubicBezTo>
                    <a:pt x="84" y="2"/>
                    <a:pt x="84" y="2"/>
                    <a:pt x="84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1" name="Freeform 20"/>
          <p:cNvSpPr>
            <a:spLocks noEditPoints="1"/>
          </p:cNvSpPr>
          <p:nvPr/>
        </p:nvSpPr>
        <p:spPr bwMode="auto">
          <a:xfrm>
            <a:off x="1280432" y="3422199"/>
            <a:ext cx="708025" cy="733194"/>
          </a:xfrm>
          <a:custGeom>
            <a:avLst/>
            <a:gdLst>
              <a:gd name="T0" fmla="*/ 288 w 288"/>
              <a:gd name="T1" fmla="*/ 140 h 288"/>
              <a:gd name="T2" fmla="*/ 147 w 288"/>
              <a:gd name="T3" fmla="*/ 281 h 288"/>
              <a:gd name="T4" fmla="*/ 78 w 288"/>
              <a:gd name="T5" fmla="*/ 263 h 288"/>
              <a:gd name="T6" fmla="*/ 0 w 288"/>
              <a:gd name="T7" fmla="*/ 288 h 288"/>
              <a:gd name="T8" fmla="*/ 26 w 288"/>
              <a:gd name="T9" fmla="*/ 213 h 288"/>
              <a:gd name="T10" fmla="*/ 5 w 288"/>
              <a:gd name="T11" fmla="*/ 140 h 288"/>
              <a:gd name="T12" fmla="*/ 147 w 288"/>
              <a:gd name="T13" fmla="*/ 0 h 288"/>
              <a:gd name="T14" fmla="*/ 288 w 288"/>
              <a:gd name="T15" fmla="*/ 140 h 288"/>
              <a:gd name="T16" fmla="*/ 147 w 288"/>
              <a:gd name="T17" fmla="*/ 22 h 288"/>
              <a:gd name="T18" fmla="*/ 28 w 288"/>
              <a:gd name="T19" fmla="*/ 140 h 288"/>
              <a:gd name="T20" fmla="*/ 50 w 288"/>
              <a:gd name="T21" fmla="*/ 209 h 288"/>
              <a:gd name="T22" fmla="*/ 36 w 288"/>
              <a:gd name="T23" fmla="*/ 253 h 288"/>
              <a:gd name="T24" fmla="*/ 81 w 288"/>
              <a:gd name="T25" fmla="*/ 239 h 288"/>
              <a:gd name="T26" fmla="*/ 147 w 288"/>
              <a:gd name="T27" fmla="*/ 258 h 288"/>
              <a:gd name="T28" fmla="*/ 265 w 288"/>
              <a:gd name="T29" fmla="*/ 140 h 288"/>
              <a:gd name="T30" fmla="*/ 147 w 288"/>
              <a:gd name="T31" fmla="*/ 22 h 288"/>
              <a:gd name="T32" fmla="*/ 218 w 288"/>
              <a:gd name="T33" fmla="*/ 173 h 288"/>
              <a:gd name="T34" fmla="*/ 211 w 288"/>
              <a:gd name="T35" fmla="*/ 169 h 288"/>
              <a:gd name="T36" fmla="*/ 188 w 288"/>
              <a:gd name="T37" fmla="*/ 157 h 288"/>
              <a:gd name="T38" fmla="*/ 180 w 288"/>
              <a:gd name="T39" fmla="*/ 159 h 288"/>
              <a:gd name="T40" fmla="*/ 169 w 288"/>
              <a:gd name="T41" fmla="*/ 173 h 288"/>
              <a:gd name="T42" fmla="*/ 161 w 288"/>
              <a:gd name="T43" fmla="*/ 173 h 288"/>
              <a:gd name="T44" fmla="*/ 134 w 288"/>
              <a:gd name="T45" fmla="*/ 156 h 288"/>
              <a:gd name="T46" fmla="*/ 114 w 288"/>
              <a:gd name="T47" fmla="*/ 133 h 288"/>
              <a:gd name="T48" fmla="*/ 116 w 288"/>
              <a:gd name="T49" fmla="*/ 126 h 288"/>
              <a:gd name="T50" fmla="*/ 121 w 288"/>
              <a:gd name="T51" fmla="*/ 120 h 288"/>
              <a:gd name="T52" fmla="*/ 124 w 288"/>
              <a:gd name="T53" fmla="*/ 114 h 288"/>
              <a:gd name="T54" fmla="*/ 124 w 288"/>
              <a:gd name="T55" fmla="*/ 108 h 288"/>
              <a:gd name="T56" fmla="*/ 113 w 288"/>
              <a:gd name="T57" fmla="*/ 82 h 288"/>
              <a:gd name="T58" fmla="*/ 106 w 288"/>
              <a:gd name="T59" fmla="*/ 77 h 288"/>
              <a:gd name="T60" fmla="*/ 99 w 288"/>
              <a:gd name="T61" fmla="*/ 76 h 288"/>
              <a:gd name="T62" fmla="*/ 90 w 288"/>
              <a:gd name="T63" fmla="*/ 81 h 288"/>
              <a:gd name="T64" fmla="*/ 78 w 288"/>
              <a:gd name="T65" fmla="*/ 109 h 288"/>
              <a:gd name="T66" fmla="*/ 92 w 288"/>
              <a:gd name="T67" fmla="*/ 145 h 288"/>
              <a:gd name="T68" fmla="*/ 151 w 288"/>
              <a:gd name="T69" fmla="*/ 197 h 288"/>
              <a:gd name="T70" fmla="*/ 193 w 288"/>
              <a:gd name="T71" fmla="*/ 205 h 288"/>
              <a:gd name="T72" fmla="*/ 216 w 288"/>
              <a:gd name="T73" fmla="*/ 189 h 288"/>
              <a:gd name="T74" fmla="*/ 218 w 288"/>
              <a:gd name="T75" fmla="*/ 173 h 288"/>
              <a:gd name="T76" fmla="*/ 218 w 288"/>
              <a:gd name="T77" fmla="*/ 173 h 288"/>
              <a:gd name="T78" fmla="*/ 218 w 288"/>
              <a:gd name="T79" fmla="*/ 17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8" h="288">
                <a:moveTo>
                  <a:pt x="288" y="140"/>
                </a:moveTo>
                <a:cubicBezTo>
                  <a:pt x="288" y="218"/>
                  <a:pt x="225" y="281"/>
                  <a:pt x="147" y="281"/>
                </a:cubicBezTo>
                <a:cubicBezTo>
                  <a:pt x="122" y="281"/>
                  <a:pt x="99" y="274"/>
                  <a:pt x="78" y="263"/>
                </a:cubicBezTo>
                <a:cubicBezTo>
                  <a:pt x="0" y="288"/>
                  <a:pt x="0" y="288"/>
                  <a:pt x="0" y="288"/>
                </a:cubicBezTo>
                <a:cubicBezTo>
                  <a:pt x="26" y="213"/>
                  <a:pt x="26" y="213"/>
                  <a:pt x="26" y="213"/>
                </a:cubicBezTo>
                <a:cubicBezTo>
                  <a:pt x="13" y="192"/>
                  <a:pt x="5" y="167"/>
                  <a:pt x="5" y="140"/>
                </a:cubicBezTo>
                <a:cubicBezTo>
                  <a:pt x="5" y="63"/>
                  <a:pt x="69" y="0"/>
                  <a:pt x="147" y="0"/>
                </a:cubicBezTo>
                <a:cubicBezTo>
                  <a:pt x="225" y="0"/>
                  <a:pt x="288" y="63"/>
                  <a:pt x="288" y="140"/>
                </a:cubicBezTo>
                <a:close/>
                <a:moveTo>
                  <a:pt x="147" y="22"/>
                </a:moveTo>
                <a:cubicBezTo>
                  <a:pt x="81" y="22"/>
                  <a:pt x="28" y="75"/>
                  <a:pt x="28" y="140"/>
                </a:cubicBezTo>
                <a:cubicBezTo>
                  <a:pt x="28" y="166"/>
                  <a:pt x="36" y="190"/>
                  <a:pt x="50" y="209"/>
                </a:cubicBezTo>
                <a:cubicBezTo>
                  <a:pt x="36" y="253"/>
                  <a:pt x="36" y="253"/>
                  <a:pt x="36" y="253"/>
                </a:cubicBezTo>
                <a:cubicBezTo>
                  <a:pt x="81" y="239"/>
                  <a:pt x="81" y="239"/>
                  <a:pt x="81" y="239"/>
                </a:cubicBezTo>
                <a:cubicBezTo>
                  <a:pt x="100" y="251"/>
                  <a:pt x="122" y="258"/>
                  <a:pt x="147" y="258"/>
                </a:cubicBezTo>
                <a:cubicBezTo>
                  <a:pt x="212" y="258"/>
                  <a:pt x="265" y="205"/>
                  <a:pt x="265" y="140"/>
                </a:cubicBezTo>
                <a:cubicBezTo>
                  <a:pt x="265" y="75"/>
                  <a:pt x="212" y="22"/>
                  <a:pt x="147" y="22"/>
                </a:cubicBezTo>
                <a:close/>
                <a:moveTo>
                  <a:pt x="218" y="173"/>
                </a:moveTo>
                <a:cubicBezTo>
                  <a:pt x="217" y="171"/>
                  <a:pt x="215" y="170"/>
                  <a:pt x="211" y="169"/>
                </a:cubicBezTo>
                <a:cubicBezTo>
                  <a:pt x="208" y="167"/>
                  <a:pt x="191" y="159"/>
                  <a:pt x="188" y="157"/>
                </a:cubicBezTo>
                <a:cubicBezTo>
                  <a:pt x="185" y="156"/>
                  <a:pt x="182" y="156"/>
                  <a:pt x="180" y="159"/>
                </a:cubicBezTo>
                <a:cubicBezTo>
                  <a:pt x="178" y="163"/>
                  <a:pt x="171" y="170"/>
                  <a:pt x="169" y="173"/>
                </a:cubicBezTo>
                <a:cubicBezTo>
                  <a:pt x="167" y="175"/>
                  <a:pt x="165" y="175"/>
                  <a:pt x="161" y="173"/>
                </a:cubicBezTo>
                <a:cubicBezTo>
                  <a:pt x="158" y="172"/>
                  <a:pt x="147" y="168"/>
                  <a:pt x="134" y="156"/>
                </a:cubicBezTo>
                <a:cubicBezTo>
                  <a:pt x="123" y="147"/>
                  <a:pt x="116" y="136"/>
                  <a:pt x="114" y="133"/>
                </a:cubicBezTo>
                <a:cubicBezTo>
                  <a:pt x="112" y="129"/>
                  <a:pt x="114" y="127"/>
                  <a:pt x="116" y="126"/>
                </a:cubicBezTo>
                <a:cubicBezTo>
                  <a:pt x="117" y="124"/>
                  <a:pt x="119" y="122"/>
                  <a:pt x="121" y="120"/>
                </a:cubicBezTo>
                <a:cubicBezTo>
                  <a:pt x="123" y="118"/>
                  <a:pt x="123" y="116"/>
                  <a:pt x="124" y="114"/>
                </a:cubicBezTo>
                <a:cubicBezTo>
                  <a:pt x="126" y="112"/>
                  <a:pt x="125" y="110"/>
                  <a:pt x="124" y="108"/>
                </a:cubicBezTo>
                <a:cubicBezTo>
                  <a:pt x="123" y="106"/>
                  <a:pt x="116" y="89"/>
                  <a:pt x="113" y="82"/>
                </a:cubicBezTo>
                <a:cubicBezTo>
                  <a:pt x="111" y="75"/>
                  <a:pt x="108" y="77"/>
                  <a:pt x="106" y="77"/>
                </a:cubicBezTo>
                <a:cubicBezTo>
                  <a:pt x="104" y="77"/>
                  <a:pt x="101" y="76"/>
                  <a:pt x="99" y="76"/>
                </a:cubicBezTo>
                <a:cubicBezTo>
                  <a:pt x="97" y="76"/>
                  <a:pt x="93" y="77"/>
                  <a:pt x="90" y="81"/>
                </a:cubicBezTo>
                <a:cubicBezTo>
                  <a:pt x="87" y="84"/>
                  <a:pt x="78" y="92"/>
                  <a:pt x="78" y="109"/>
                </a:cubicBezTo>
                <a:cubicBezTo>
                  <a:pt x="78" y="126"/>
                  <a:pt x="90" y="142"/>
                  <a:pt x="92" y="145"/>
                </a:cubicBezTo>
                <a:cubicBezTo>
                  <a:pt x="94" y="147"/>
                  <a:pt x="116" y="183"/>
                  <a:pt x="151" y="197"/>
                </a:cubicBezTo>
                <a:cubicBezTo>
                  <a:pt x="186" y="210"/>
                  <a:pt x="186" y="206"/>
                  <a:pt x="193" y="205"/>
                </a:cubicBezTo>
                <a:cubicBezTo>
                  <a:pt x="199" y="205"/>
                  <a:pt x="213" y="197"/>
                  <a:pt x="216" y="189"/>
                </a:cubicBezTo>
                <a:cubicBezTo>
                  <a:pt x="219" y="181"/>
                  <a:pt x="219" y="174"/>
                  <a:pt x="218" y="173"/>
                </a:cubicBezTo>
                <a:close/>
                <a:moveTo>
                  <a:pt x="218" y="173"/>
                </a:moveTo>
                <a:cubicBezTo>
                  <a:pt x="218" y="173"/>
                  <a:pt x="218" y="173"/>
                  <a:pt x="218" y="173"/>
                </a:cubicBezTo>
              </a:path>
            </a:pathLst>
          </a:custGeom>
          <a:solidFill>
            <a:srgbClr val="866BA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33" name="Group 23"/>
          <p:cNvGrpSpPr>
            <a:grpSpLocks noChangeAspect="1"/>
          </p:cNvGrpSpPr>
          <p:nvPr/>
        </p:nvGrpSpPr>
        <p:grpSpPr bwMode="auto">
          <a:xfrm>
            <a:off x="2892271" y="3461744"/>
            <a:ext cx="704285" cy="696409"/>
            <a:chOff x="-8" y="3"/>
            <a:chExt cx="1967" cy="1945"/>
          </a:xfrm>
          <a:solidFill>
            <a:srgbClr val="866BA7"/>
          </a:solidFill>
        </p:grpSpPr>
        <p:sp>
          <p:nvSpPr>
            <p:cNvPr id="35" name="Freeform 24"/>
            <p:cNvSpPr>
              <a:spLocks noEditPoints="1"/>
            </p:cNvSpPr>
            <p:nvPr/>
          </p:nvSpPr>
          <p:spPr bwMode="auto">
            <a:xfrm>
              <a:off x="88" y="3"/>
              <a:ext cx="1776" cy="606"/>
            </a:xfrm>
            <a:custGeom>
              <a:avLst/>
              <a:gdLst>
                <a:gd name="T0" fmla="*/ 45 w 796"/>
                <a:gd name="T1" fmla="*/ 262 h 262"/>
                <a:gd name="T2" fmla="*/ 164 w 796"/>
                <a:gd name="T3" fmla="*/ 262 h 262"/>
                <a:gd name="T4" fmla="*/ 209 w 796"/>
                <a:gd name="T5" fmla="*/ 217 h 262"/>
                <a:gd name="T6" fmla="*/ 242 w 796"/>
                <a:gd name="T7" fmla="*/ 184 h 262"/>
                <a:gd name="T8" fmla="*/ 554 w 796"/>
                <a:gd name="T9" fmla="*/ 184 h 262"/>
                <a:gd name="T10" fmla="*/ 587 w 796"/>
                <a:gd name="T11" fmla="*/ 217 h 262"/>
                <a:gd name="T12" fmla="*/ 633 w 796"/>
                <a:gd name="T13" fmla="*/ 262 h 262"/>
                <a:gd name="T14" fmla="*/ 751 w 796"/>
                <a:gd name="T15" fmla="*/ 262 h 262"/>
                <a:gd name="T16" fmla="*/ 796 w 796"/>
                <a:gd name="T17" fmla="*/ 217 h 262"/>
                <a:gd name="T18" fmla="*/ 796 w 796"/>
                <a:gd name="T19" fmla="*/ 128 h 262"/>
                <a:gd name="T20" fmla="*/ 668 w 796"/>
                <a:gd name="T21" fmla="*/ 0 h 262"/>
                <a:gd name="T22" fmla="*/ 128 w 796"/>
                <a:gd name="T23" fmla="*/ 0 h 262"/>
                <a:gd name="T24" fmla="*/ 0 w 796"/>
                <a:gd name="T25" fmla="*/ 128 h 262"/>
                <a:gd name="T26" fmla="*/ 0 w 796"/>
                <a:gd name="T27" fmla="*/ 217 h 262"/>
                <a:gd name="T28" fmla="*/ 45 w 796"/>
                <a:gd name="T29" fmla="*/ 262 h 262"/>
                <a:gd name="T30" fmla="*/ 45 w 796"/>
                <a:gd name="T31" fmla="*/ 262 h 262"/>
                <a:gd name="T32" fmla="*/ 45 w 796"/>
                <a:gd name="T33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6" h="262">
                  <a:moveTo>
                    <a:pt x="45" y="262"/>
                  </a:moveTo>
                  <a:cubicBezTo>
                    <a:pt x="164" y="262"/>
                    <a:pt x="164" y="262"/>
                    <a:pt x="164" y="262"/>
                  </a:cubicBezTo>
                  <a:cubicBezTo>
                    <a:pt x="189" y="262"/>
                    <a:pt x="209" y="242"/>
                    <a:pt x="209" y="217"/>
                  </a:cubicBezTo>
                  <a:cubicBezTo>
                    <a:pt x="209" y="199"/>
                    <a:pt x="224" y="184"/>
                    <a:pt x="242" y="184"/>
                  </a:cubicBezTo>
                  <a:cubicBezTo>
                    <a:pt x="554" y="184"/>
                    <a:pt x="554" y="184"/>
                    <a:pt x="554" y="184"/>
                  </a:cubicBezTo>
                  <a:cubicBezTo>
                    <a:pt x="572" y="184"/>
                    <a:pt x="587" y="199"/>
                    <a:pt x="587" y="217"/>
                  </a:cubicBezTo>
                  <a:cubicBezTo>
                    <a:pt x="587" y="242"/>
                    <a:pt x="607" y="262"/>
                    <a:pt x="633" y="262"/>
                  </a:cubicBezTo>
                  <a:cubicBezTo>
                    <a:pt x="751" y="262"/>
                    <a:pt x="751" y="262"/>
                    <a:pt x="751" y="262"/>
                  </a:cubicBezTo>
                  <a:cubicBezTo>
                    <a:pt x="776" y="262"/>
                    <a:pt x="796" y="242"/>
                    <a:pt x="796" y="217"/>
                  </a:cubicBezTo>
                  <a:cubicBezTo>
                    <a:pt x="796" y="128"/>
                    <a:pt x="796" y="128"/>
                    <a:pt x="796" y="128"/>
                  </a:cubicBezTo>
                  <a:cubicBezTo>
                    <a:pt x="796" y="58"/>
                    <a:pt x="739" y="0"/>
                    <a:pt x="66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57" y="0"/>
                    <a:pt x="0" y="58"/>
                    <a:pt x="0" y="128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42"/>
                    <a:pt x="20" y="262"/>
                    <a:pt x="45" y="262"/>
                  </a:cubicBezTo>
                  <a:close/>
                  <a:moveTo>
                    <a:pt x="45" y="262"/>
                  </a:moveTo>
                  <a:cubicBezTo>
                    <a:pt x="45" y="262"/>
                    <a:pt x="45" y="262"/>
                    <a:pt x="45" y="2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6" name="Freeform 25"/>
            <p:cNvSpPr>
              <a:spLocks noEditPoints="1"/>
            </p:cNvSpPr>
            <p:nvPr/>
          </p:nvSpPr>
          <p:spPr bwMode="auto">
            <a:xfrm>
              <a:off x="-8" y="551"/>
              <a:ext cx="1967" cy="1397"/>
            </a:xfrm>
            <a:custGeom>
              <a:avLst/>
              <a:gdLst>
                <a:gd name="T0" fmla="*/ 875 w 882"/>
                <a:gd name="T1" fmla="*/ 486 h 604"/>
                <a:gd name="T2" fmla="*/ 817 w 882"/>
                <a:gd name="T3" fmla="*/ 283 h 604"/>
                <a:gd name="T4" fmla="*/ 616 w 882"/>
                <a:gd name="T5" fmla="*/ 116 h 604"/>
                <a:gd name="T6" fmla="*/ 616 w 882"/>
                <a:gd name="T7" fmla="*/ 62 h 604"/>
                <a:gd name="T8" fmla="*/ 555 w 882"/>
                <a:gd name="T9" fmla="*/ 0 h 604"/>
                <a:gd name="T10" fmla="*/ 493 w 882"/>
                <a:gd name="T11" fmla="*/ 62 h 604"/>
                <a:gd name="T12" fmla="*/ 493 w 882"/>
                <a:gd name="T13" fmla="*/ 114 h 604"/>
                <a:gd name="T14" fmla="*/ 389 w 882"/>
                <a:gd name="T15" fmla="*/ 114 h 604"/>
                <a:gd name="T16" fmla="*/ 389 w 882"/>
                <a:gd name="T17" fmla="*/ 62 h 604"/>
                <a:gd name="T18" fmla="*/ 328 w 882"/>
                <a:gd name="T19" fmla="*/ 0 h 604"/>
                <a:gd name="T20" fmla="*/ 266 w 882"/>
                <a:gd name="T21" fmla="*/ 62 h 604"/>
                <a:gd name="T22" fmla="*/ 266 w 882"/>
                <a:gd name="T23" fmla="*/ 116 h 604"/>
                <a:gd name="T24" fmla="*/ 65 w 882"/>
                <a:gd name="T25" fmla="*/ 283 h 604"/>
                <a:gd name="T26" fmla="*/ 8 w 882"/>
                <a:gd name="T27" fmla="*/ 486 h 604"/>
                <a:gd name="T28" fmla="*/ 23 w 882"/>
                <a:gd name="T29" fmla="*/ 567 h 604"/>
                <a:gd name="T30" fmla="*/ 96 w 882"/>
                <a:gd name="T31" fmla="*/ 604 h 604"/>
                <a:gd name="T32" fmla="*/ 786 w 882"/>
                <a:gd name="T33" fmla="*/ 604 h 604"/>
                <a:gd name="T34" fmla="*/ 859 w 882"/>
                <a:gd name="T35" fmla="*/ 567 h 604"/>
                <a:gd name="T36" fmla="*/ 875 w 882"/>
                <a:gd name="T37" fmla="*/ 486 h 604"/>
                <a:gd name="T38" fmla="*/ 418 w 882"/>
                <a:gd name="T39" fmla="*/ 487 h 604"/>
                <a:gd name="T40" fmla="*/ 402 w 882"/>
                <a:gd name="T41" fmla="*/ 503 h 604"/>
                <a:gd name="T42" fmla="*/ 320 w 882"/>
                <a:gd name="T43" fmla="*/ 503 h 604"/>
                <a:gd name="T44" fmla="*/ 304 w 882"/>
                <a:gd name="T45" fmla="*/ 487 h 604"/>
                <a:gd name="T46" fmla="*/ 304 w 882"/>
                <a:gd name="T47" fmla="*/ 405 h 604"/>
                <a:gd name="T48" fmla="*/ 320 w 882"/>
                <a:gd name="T49" fmla="*/ 390 h 604"/>
                <a:gd name="T50" fmla="*/ 402 w 882"/>
                <a:gd name="T51" fmla="*/ 390 h 604"/>
                <a:gd name="T52" fmla="*/ 418 w 882"/>
                <a:gd name="T53" fmla="*/ 405 h 604"/>
                <a:gd name="T54" fmla="*/ 418 w 882"/>
                <a:gd name="T55" fmla="*/ 487 h 604"/>
                <a:gd name="T56" fmla="*/ 418 w 882"/>
                <a:gd name="T57" fmla="*/ 327 h 604"/>
                <a:gd name="T58" fmla="*/ 402 w 882"/>
                <a:gd name="T59" fmla="*/ 343 h 604"/>
                <a:gd name="T60" fmla="*/ 320 w 882"/>
                <a:gd name="T61" fmla="*/ 343 h 604"/>
                <a:gd name="T62" fmla="*/ 304 w 882"/>
                <a:gd name="T63" fmla="*/ 327 h 604"/>
                <a:gd name="T64" fmla="*/ 304 w 882"/>
                <a:gd name="T65" fmla="*/ 245 h 604"/>
                <a:gd name="T66" fmla="*/ 320 w 882"/>
                <a:gd name="T67" fmla="*/ 229 h 604"/>
                <a:gd name="T68" fmla="*/ 402 w 882"/>
                <a:gd name="T69" fmla="*/ 229 h 604"/>
                <a:gd name="T70" fmla="*/ 418 w 882"/>
                <a:gd name="T71" fmla="*/ 245 h 604"/>
                <a:gd name="T72" fmla="*/ 418 w 882"/>
                <a:gd name="T73" fmla="*/ 327 h 604"/>
                <a:gd name="T74" fmla="*/ 578 w 882"/>
                <a:gd name="T75" fmla="*/ 487 h 604"/>
                <a:gd name="T76" fmla="*/ 562 w 882"/>
                <a:gd name="T77" fmla="*/ 503 h 604"/>
                <a:gd name="T78" fmla="*/ 480 w 882"/>
                <a:gd name="T79" fmla="*/ 503 h 604"/>
                <a:gd name="T80" fmla="*/ 464 w 882"/>
                <a:gd name="T81" fmla="*/ 487 h 604"/>
                <a:gd name="T82" fmla="*/ 464 w 882"/>
                <a:gd name="T83" fmla="*/ 406 h 604"/>
                <a:gd name="T84" fmla="*/ 480 w 882"/>
                <a:gd name="T85" fmla="*/ 390 h 604"/>
                <a:gd name="T86" fmla="*/ 562 w 882"/>
                <a:gd name="T87" fmla="*/ 390 h 604"/>
                <a:gd name="T88" fmla="*/ 578 w 882"/>
                <a:gd name="T89" fmla="*/ 406 h 604"/>
                <a:gd name="T90" fmla="*/ 578 w 882"/>
                <a:gd name="T91" fmla="*/ 487 h 604"/>
                <a:gd name="T92" fmla="*/ 578 w 882"/>
                <a:gd name="T93" fmla="*/ 327 h 604"/>
                <a:gd name="T94" fmla="*/ 562 w 882"/>
                <a:gd name="T95" fmla="*/ 343 h 604"/>
                <a:gd name="T96" fmla="*/ 480 w 882"/>
                <a:gd name="T97" fmla="*/ 343 h 604"/>
                <a:gd name="T98" fmla="*/ 464 w 882"/>
                <a:gd name="T99" fmla="*/ 327 h 604"/>
                <a:gd name="T100" fmla="*/ 464 w 882"/>
                <a:gd name="T101" fmla="*/ 245 h 604"/>
                <a:gd name="T102" fmla="*/ 480 w 882"/>
                <a:gd name="T103" fmla="*/ 229 h 604"/>
                <a:gd name="T104" fmla="*/ 562 w 882"/>
                <a:gd name="T105" fmla="*/ 229 h 604"/>
                <a:gd name="T106" fmla="*/ 578 w 882"/>
                <a:gd name="T107" fmla="*/ 245 h 604"/>
                <a:gd name="T108" fmla="*/ 578 w 882"/>
                <a:gd name="T109" fmla="*/ 327 h 604"/>
                <a:gd name="T110" fmla="*/ 578 w 882"/>
                <a:gd name="T111" fmla="*/ 327 h 604"/>
                <a:gd name="T112" fmla="*/ 578 w 882"/>
                <a:gd name="T113" fmla="*/ 327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82" h="604">
                  <a:moveTo>
                    <a:pt x="875" y="486"/>
                  </a:moveTo>
                  <a:cubicBezTo>
                    <a:pt x="817" y="283"/>
                    <a:pt x="817" y="283"/>
                    <a:pt x="817" y="283"/>
                  </a:cubicBezTo>
                  <a:cubicBezTo>
                    <a:pt x="791" y="191"/>
                    <a:pt x="710" y="126"/>
                    <a:pt x="616" y="116"/>
                  </a:cubicBezTo>
                  <a:cubicBezTo>
                    <a:pt x="616" y="62"/>
                    <a:pt x="616" y="62"/>
                    <a:pt x="616" y="62"/>
                  </a:cubicBezTo>
                  <a:cubicBezTo>
                    <a:pt x="616" y="28"/>
                    <a:pt x="589" y="0"/>
                    <a:pt x="555" y="0"/>
                  </a:cubicBezTo>
                  <a:cubicBezTo>
                    <a:pt x="520" y="0"/>
                    <a:pt x="493" y="28"/>
                    <a:pt x="493" y="62"/>
                  </a:cubicBezTo>
                  <a:cubicBezTo>
                    <a:pt x="493" y="114"/>
                    <a:pt x="493" y="114"/>
                    <a:pt x="493" y="114"/>
                  </a:cubicBezTo>
                  <a:cubicBezTo>
                    <a:pt x="389" y="114"/>
                    <a:pt x="389" y="114"/>
                    <a:pt x="389" y="114"/>
                  </a:cubicBezTo>
                  <a:cubicBezTo>
                    <a:pt x="389" y="62"/>
                    <a:pt x="389" y="62"/>
                    <a:pt x="389" y="62"/>
                  </a:cubicBezTo>
                  <a:cubicBezTo>
                    <a:pt x="389" y="28"/>
                    <a:pt x="362" y="0"/>
                    <a:pt x="328" y="0"/>
                  </a:cubicBezTo>
                  <a:cubicBezTo>
                    <a:pt x="293" y="0"/>
                    <a:pt x="266" y="28"/>
                    <a:pt x="266" y="62"/>
                  </a:cubicBezTo>
                  <a:cubicBezTo>
                    <a:pt x="266" y="116"/>
                    <a:pt x="266" y="116"/>
                    <a:pt x="266" y="116"/>
                  </a:cubicBezTo>
                  <a:cubicBezTo>
                    <a:pt x="172" y="126"/>
                    <a:pt x="92" y="191"/>
                    <a:pt x="65" y="283"/>
                  </a:cubicBezTo>
                  <a:cubicBezTo>
                    <a:pt x="8" y="486"/>
                    <a:pt x="8" y="486"/>
                    <a:pt x="8" y="486"/>
                  </a:cubicBezTo>
                  <a:cubicBezTo>
                    <a:pt x="0" y="514"/>
                    <a:pt x="5" y="544"/>
                    <a:pt x="23" y="567"/>
                  </a:cubicBezTo>
                  <a:cubicBezTo>
                    <a:pt x="40" y="590"/>
                    <a:pt x="67" y="604"/>
                    <a:pt x="96" y="604"/>
                  </a:cubicBezTo>
                  <a:cubicBezTo>
                    <a:pt x="786" y="604"/>
                    <a:pt x="786" y="604"/>
                    <a:pt x="786" y="604"/>
                  </a:cubicBezTo>
                  <a:cubicBezTo>
                    <a:pt x="815" y="604"/>
                    <a:pt x="842" y="590"/>
                    <a:pt x="859" y="567"/>
                  </a:cubicBezTo>
                  <a:cubicBezTo>
                    <a:pt x="877" y="544"/>
                    <a:pt x="882" y="514"/>
                    <a:pt x="875" y="486"/>
                  </a:cubicBezTo>
                  <a:close/>
                  <a:moveTo>
                    <a:pt x="418" y="487"/>
                  </a:moveTo>
                  <a:cubicBezTo>
                    <a:pt x="418" y="496"/>
                    <a:pt x="411" y="503"/>
                    <a:pt x="402" y="503"/>
                  </a:cubicBezTo>
                  <a:cubicBezTo>
                    <a:pt x="320" y="503"/>
                    <a:pt x="320" y="503"/>
                    <a:pt x="320" y="503"/>
                  </a:cubicBezTo>
                  <a:cubicBezTo>
                    <a:pt x="311" y="503"/>
                    <a:pt x="304" y="496"/>
                    <a:pt x="304" y="487"/>
                  </a:cubicBezTo>
                  <a:cubicBezTo>
                    <a:pt x="304" y="405"/>
                    <a:pt x="304" y="405"/>
                    <a:pt x="304" y="405"/>
                  </a:cubicBezTo>
                  <a:cubicBezTo>
                    <a:pt x="304" y="397"/>
                    <a:pt x="311" y="390"/>
                    <a:pt x="320" y="390"/>
                  </a:cubicBezTo>
                  <a:cubicBezTo>
                    <a:pt x="402" y="390"/>
                    <a:pt x="402" y="390"/>
                    <a:pt x="402" y="390"/>
                  </a:cubicBezTo>
                  <a:cubicBezTo>
                    <a:pt x="411" y="390"/>
                    <a:pt x="418" y="397"/>
                    <a:pt x="418" y="405"/>
                  </a:cubicBezTo>
                  <a:lnTo>
                    <a:pt x="418" y="487"/>
                  </a:lnTo>
                  <a:close/>
                  <a:moveTo>
                    <a:pt x="418" y="327"/>
                  </a:moveTo>
                  <a:cubicBezTo>
                    <a:pt x="418" y="336"/>
                    <a:pt x="411" y="343"/>
                    <a:pt x="402" y="343"/>
                  </a:cubicBezTo>
                  <a:cubicBezTo>
                    <a:pt x="320" y="343"/>
                    <a:pt x="320" y="343"/>
                    <a:pt x="320" y="343"/>
                  </a:cubicBezTo>
                  <a:cubicBezTo>
                    <a:pt x="311" y="343"/>
                    <a:pt x="304" y="336"/>
                    <a:pt x="304" y="327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304" y="236"/>
                    <a:pt x="311" y="229"/>
                    <a:pt x="320" y="229"/>
                  </a:cubicBezTo>
                  <a:cubicBezTo>
                    <a:pt x="402" y="229"/>
                    <a:pt x="402" y="229"/>
                    <a:pt x="402" y="229"/>
                  </a:cubicBezTo>
                  <a:cubicBezTo>
                    <a:pt x="411" y="229"/>
                    <a:pt x="418" y="236"/>
                    <a:pt x="418" y="245"/>
                  </a:cubicBezTo>
                  <a:lnTo>
                    <a:pt x="418" y="327"/>
                  </a:lnTo>
                  <a:close/>
                  <a:moveTo>
                    <a:pt x="578" y="487"/>
                  </a:moveTo>
                  <a:cubicBezTo>
                    <a:pt x="578" y="496"/>
                    <a:pt x="571" y="503"/>
                    <a:pt x="562" y="503"/>
                  </a:cubicBezTo>
                  <a:cubicBezTo>
                    <a:pt x="480" y="503"/>
                    <a:pt x="480" y="503"/>
                    <a:pt x="480" y="503"/>
                  </a:cubicBezTo>
                  <a:cubicBezTo>
                    <a:pt x="471" y="503"/>
                    <a:pt x="464" y="496"/>
                    <a:pt x="464" y="487"/>
                  </a:cubicBezTo>
                  <a:cubicBezTo>
                    <a:pt x="464" y="406"/>
                    <a:pt x="464" y="406"/>
                    <a:pt x="464" y="406"/>
                  </a:cubicBezTo>
                  <a:cubicBezTo>
                    <a:pt x="464" y="397"/>
                    <a:pt x="471" y="390"/>
                    <a:pt x="480" y="390"/>
                  </a:cubicBezTo>
                  <a:cubicBezTo>
                    <a:pt x="562" y="390"/>
                    <a:pt x="562" y="390"/>
                    <a:pt x="562" y="390"/>
                  </a:cubicBezTo>
                  <a:cubicBezTo>
                    <a:pt x="571" y="390"/>
                    <a:pt x="578" y="397"/>
                    <a:pt x="578" y="406"/>
                  </a:cubicBezTo>
                  <a:lnTo>
                    <a:pt x="578" y="487"/>
                  </a:lnTo>
                  <a:close/>
                  <a:moveTo>
                    <a:pt x="578" y="327"/>
                  </a:moveTo>
                  <a:cubicBezTo>
                    <a:pt x="578" y="336"/>
                    <a:pt x="571" y="343"/>
                    <a:pt x="562" y="343"/>
                  </a:cubicBezTo>
                  <a:cubicBezTo>
                    <a:pt x="480" y="343"/>
                    <a:pt x="480" y="343"/>
                    <a:pt x="480" y="343"/>
                  </a:cubicBezTo>
                  <a:cubicBezTo>
                    <a:pt x="471" y="343"/>
                    <a:pt x="464" y="336"/>
                    <a:pt x="464" y="327"/>
                  </a:cubicBezTo>
                  <a:cubicBezTo>
                    <a:pt x="464" y="245"/>
                    <a:pt x="464" y="245"/>
                    <a:pt x="464" y="245"/>
                  </a:cubicBezTo>
                  <a:cubicBezTo>
                    <a:pt x="464" y="236"/>
                    <a:pt x="471" y="229"/>
                    <a:pt x="480" y="229"/>
                  </a:cubicBezTo>
                  <a:cubicBezTo>
                    <a:pt x="562" y="229"/>
                    <a:pt x="562" y="229"/>
                    <a:pt x="562" y="229"/>
                  </a:cubicBezTo>
                  <a:cubicBezTo>
                    <a:pt x="571" y="229"/>
                    <a:pt x="578" y="236"/>
                    <a:pt x="578" y="245"/>
                  </a:cubicBezTo>
                  <a:lnTo>
                    <a:pt x="578" y="327"/>
                  </a:lnTo>
                  <a:close/>
                  <a:moveTo>
                    <a:pt x="578" y="327"/>
                  </a:moveTo>
                  <a:cubicBezTo>
                    <a:pt x="578" y="327"/>
                    <a:pt x="578" y="327"/>
                    <a:pt x="578" y="3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38" name="Group 28"/>
          <p:cNvGrpSpPr>
            <a:grpSpLocks noChangeAspect="1"/>
          </p:cNvGrpSpPr>
          <p:nvPr/>
        </p:nvGrpSpPr>
        <p:grpSpPr bwMode="auto">
          <a:xfrm>
            <a:off x="4466591" y="3489754"/>
            <a:ext cx="794897" cy="694954"/>
            <a:chOff x="0" y="1"/>
            <a:chExt cx="342" cy="299"/>
          </a:xfrm>
          <a:solidFill>
            <a:srgbClr val="866BA7"/>
          </a:solidFill>
        </p:grpSpPr>
        <p:sp>
          <p:nvSpPr>
            <p:cNvPr id="40" name="Freeform 29"/>
            <p:cNvSpPr>
              <a:spLocks noEditPoints="1"/>
            </p:cNvSpPr>
            <p:nvPr/>
          </p:nvSpPr>
          <p:spPr bwMode="auto">
            <a:xfrm>
              <a:off x="0" y="20"/>
              <a:ext cx="297" cy="280"/>
            </a:xfrm>
            <a:custGeom>
              <a:avLst/>
              <a:gdLst>
                <a:gd name="T0" fmla="*/ 100 w 131"/>
                <a:gd name="T1" fmla="*/ 12 h 119"/>
                <a:gd name="T2" fmla="*/ 51 w 131"/>
                <a:gd name="T3" fmla="*/ 8 h 119"/>
                <a:gd name="T4" fmla="*/ 35 w 131"/>
                <a:gd name="T5" fmla="*/ 42 h 119"/>
                <a:gd name="T6" fmla="*/ 44 w 131"/>
                <a:gd name="T7" fmla="*/ 54 h 119"/>
                <a:gd name="T8" fmla="*/ 57 w 131"/>
                <a:gd name="T9" fmla="*/ 48 h 119"/>
                <a:gd name="T10" fmla="*/ 64 w 131"/>
                <a:gd name="T11" fmla="*/ 37 h 119"/>
                <a:gd name="T12" fmla="*/ 111 w 131"/>
                <a:gd name="T13" fmla="*/ 75 h 119"/>
                <a:gd name="T14" fmla="*/ 105 w 131"/>
                <a:gd name="T15" fmla="*/ 81 h 119"/>
                <a:gd name="T16" fmla="*/ 91 w 131"/>
                <a:gd name="T17" fmla="*/ 71 h 119"/>
                <a:gd name="T18" fmla="*/ 101 w 131"/>
                <a:gd name="T19" fmla="*/ 85 h 119"/>
                <a:gd name="T20" fmla="*/ 95 w 131"/>
                <a:gd name="T21" fmla="*/ 91 h 119"/>
                <a:gd name="T22" fmla="*/ 81 w 131"/>
                <a:gd name="T23" fmla="*/ 81 h 119"/>
                <a:gd name="T24" fmla="*/ 91 w 131"/>
                <a:gd name="T25" fmla="*/ 95 h 119"/>
                <a:gd name="T26" fmla="*/ 85 w 131"/>
                <a:gd name="T27" fmla="*/ 101 h 119"/>
                <a:gd name="T28" fmla="*/ 72 w 131"/>
                <a:gd name="T29" fmla="*/ 91 h 119"/>
                <a:gd name="T30" fmla="*/ 81 w 131"/>
                <a:gd name="T31" fmla="*/ 105 h 119"/>
                <a:gd name="T32" fmla="*/ 76 w 131"/>
                <a:gd name="T33" fmla="*/ 111 h 119"/>
                <a:gd name="T34" fmla="*/ 63 w 131"/>
                <a:gd name="T35" fmla="*/ 91 h 119"/>
                <a:gd name="T36" fmla="*/ 53 w 131"/>
                <a:gd name="T37" fmla="*/ 81 h 119"/>
                <a:gd name="T38" fmla="*/ 43 w 131"/>
                <a:gd name="T39" fmla="*/ 71 h 119"/>
                <a:gd name="T40" fmla="*/ 33 w 131"/>
                <a:gd name="T41" fmla="*/ 61 h 119"/>
                <a:gd name="T42" fmla="*/ 5 w 131"/>
                <a:gd name="T43" fmla="*/ 41 h 119"/>
                <a:gd name="T44" fmla="*/ 1 w 131"/>
                <a:gd name="T45" fmla="*/ 46 h 119"/>
                <a:gd name="T46" fmla="*/ 14 w 131"/>
                <a:gd name="T47" fmla="*/ 70 h 119"/>
                <a:gd name="T48" fmla="*/ 24 w 131"/>
                <a:gd name="T49" fmla="*/ 80 h 119"/>
                <a:gd name="T50" fmla="*/ 34 w 131"/>
                <a:gd name="T51" fmla="*/ 90 h 119"/>
                <a:gd name="T52" fmla="*/ 44 w 131"/>
                <a:gd name="T53" fmla="*/ 100 h 119"/>
                <a:gd name="T54" fmla="*/ 54 w 131"/>
                <a:gd name="T55" fmla="*/ 110 h 119"/>
                <a:gd name="T56" fmla="*/ 71 w 131"/>
                <a:gd name="T57" fmla="*/ 115 h 119"/>
                <a:gd name="T58" fmla="*/ 88 w 131"/>
                <a:gd name="T59" fmla="*/ 108 h 119"/>
                <a:gd name="T60" fmla="*/ 98 w 131"/>
                <a:gd name="T61" fmla="*/ 98 h 119"/>
                <a:gd name="T62" fmla="*/ 108 w 131"/>
                <a:gd name="T63" fmla="*/ 88 h 119"/>
                <a:gd name="T64" fmla="*/ 115 w 131"/>
                <a:gd name="T65" fmla="*/ 71 h 119"/>
                <a:gd name="T66" fmla="*/ 130 w 131"/>
                <a:gd name="T67" fmla="*/ 46 h 119"/>
                <a:gd name="T68" fmla="*/ 102 w 131"/>
                <a:gd name="T69" fmla="*/ 13 h 119"/>
                <a:gd name="T70" fmla="*/ 102 w 131"/>
                <a:gd name="T71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1" h="119">
                  <a:moveTo>
                    <a:pt x="102" y="13"/>
                  </a:moveTo>
                  <a:cubicBezTo>
                    <a:pt x="101" y="13"/>
                    <a:pt x="101" y="13"/>
                    <a:pt x="100" y="12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60" y="0"/>
                    <a:pt x="53" y="6"/>
                    <a:pt x="51" y="8"/>
                  </a:cubicBezTo>
                  <a:cubicBezTo>
                    <a:pt x="49" y="9"/>
                    <a:pt x="49" y="10"/>
                    <a:pt x="48" y="1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43"/>
                    <a:pt x="35" y="46"/>
                    <a:pt x="36" y="48"/>
                  </a:cubicBezTo>
                  <a:cubicBezTo>
                    <a:pt x="38" y="51"/>
                    <a:pt x="41" y="54"/>
                    <a:pt x="44" y="54"/>
                  </a:cubicBezTo>
                  <a:cubicBezTo>
                    <a:pt x="48" y="55"/>
                    <a:pt x="52" y="54"/>
                    <a:pt x="55" y="51"/>
                  </a:cubicBezTo>
                  <a:cubicBezTo>
                    <a:pt x="56" y="50"/>
                    <a:pt x="57" y="49"/>
                    <a:pt x="57" y="48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39"/>
                    <a:pt x="63" y="38"/>
                    <a:pt x="64" y="37"/>
                  </a:cubicBezTo>
                  <a:cubicBezTo>
                    <a:pt x="68" y="33"/>
                    <a:pt x="70" y="35"/>
                    <a:pt x="71" y="35"/>
                  </a:cubicBezTo>
                  <a:cubicBezTo>
                    <a:pt x="77" y="41"/>
                    <a:pt x="111" y="75"/>
                    <a:pt x="111" y="75"/>
                  </a:cubicBezTo>
                  <a:cubicBezTo>
                    <a:pt x="112" y="77"/>
                    <a:pt x="112" y="79"/>
                    <a:pt x="110" y="80"/>
                  </a:cubicBezTo>
                  <a:cubicBezTo>
                    <a:pt x="109" y="82"/>
                    <a:pt x="107" y="82"/>
                    <a:pt x="105" y="81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95" y="70"/>
                    <a:pt x="93" y="70"/>
                    <a:pt x="91" y="71"/>
                  </a:cubicBezTo>
                  <a:cubicBezTo>
                    <a:pt x="90" y="73"/>
                    <a:pt x="90" y="75"/>
                    <a:pt x="91" y="76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2" y="86"/>
                    <a:pt x="102" y="89"/>
                    <a:pt x="100" y="90"/>
                  </a:cubicBezTo>
                  <a:cubicBezTo>
                    <a:pt x="99" y="92"/>
                    <a:pt x="97" y="92"/>
                    <a:pt x="95" y="9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5" y="80"/>
                    <a:pt x="83" y="80"/>
                    <a:pt x="81" y="81"/>
                  </a:cubicBezTo>
                  <a:cubicBezTo>
                    <a:pt x="80" y="83"/>
                    <a:pt x="80" y="85"/>
                    <a:pt x="81" y="86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2" y="96"/>
                    <a:pt x="92" y="99"/>
                    <a:pt x="90" y="100"/>
                  </a:cubicBezTo>
                  <a:cubicBezTo>
                    <a:pt x="89" y="102"/>
                    <a:pt x="87" y="102"/>
                    <a:pt x="85" y="10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5" y="90"/>
                    <a:pt x="73" y="90"/>
                    <a:pt x="72" y="91"/>
                  </a:cubicBezTo>
                  <a:cubicBezTo>
                    <a:pt x="70" y="92"/>
                    <a:pt x="70" y="94"/>
                    <a:pt x="72" y="96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2" y="106"/>
                    <a:pt x="82" y="109"/>
                    <a:pt x="80" y="110"/>
                  </a:cubicBezTo>
                  <a:cubicBezTo>
                    <a:pt x="79" y="112"/>
                    <a:pt x="77" y="112"/>
                    <a:pt x="76" y="111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6" y="97"/>
                    <a:pt x="65" y="93"/>
                    <a:pt x="63" y="91"/>
                  </a:cubicBezTo>
                  <a:cubicBezTo>
                    <a:pt x="60" y="88"/>
                    <a:pt x="56" y="88"/>
                    <a:pt x="53" y="90"/>
                  </a:cubicBezTo>
                  <a:cubicBezTo>
                    <a:pt x="56" y="88"/>
                    <a:pt x="56" y="83"/>
                    <a:pt x="53" y="81"/>
                  </a:cubicBezTo>
                  <a:cubicBezTo>
                    <a:pt x="50" y="78"/>
                    <a:pt x="46" y="78"/>
                    <a:pt x="43" y="80"/>
                  </a:cubicBezTo>
                  <a:cubicBezTo>
                    <a:pt x="46" y="78"/>
                    <a:pt x="46" y="74"/>
                    <a:pt x="43" y="71"/>
                  </a:cubicBezTo>
                  <a:cubicBezTo>
                    <a:pt x="40" y="68"/>
                    <a:pt x="36" y="68"/>
                    <a:pt x="33" y="70"/>
                  </a:cubicBezTo>
                  <a:cubicBezTo>
                    <a:pt x="36" y="68"/>
                    <a:pt x="36" y="64"/>
                    <a:pt x="33" y="61"/>
                  </a:cubicBezTo>
                  <a:cubicBezTo>
                    <a:pt x="30" y="58"/>
                    <a:pt x="26" y="58"/>
                    <a:pt x="24" y="6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0"/>
                    <a:pt x="2" y="40"/>
                    <a:pt x="1" y="41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2" y="72"/>
                    <a:pt x="12" y="76"/>
                    <a:pt x="15" y="79"/>
                  </a:cubicBezTo>
                  <a:cubicBezTo>
                    <a:pt x="17" y="82"/>
                    <a:pt x="22" y="82"/>
                    <a:pt x="24" y="80"/>
                  </a:cubicBezTo>
                  <a:cubicBezTo>
                    <a:pt x="22" y="82"/>
                    <a:pt x="22" y="86"/>
                    <a:pt x="25" y="89"/>
                  </a:cubicBezTo>
                  <a:cubicBezTo>
                    <a:pt x="27" y="92"/>
                    <a:pt x="31" y="92"/>
                    <a:pt x="34" y="90"/>
                  </a:cubicBezTo>
                  <a:cubicBezTo>
                    <a:pt x="31" y="92"/>
                    <a:pt x="32" y="96"/>
                    <a:pt x="34" y="99"/>
                  </a:cubicBezTo>
                  <a:cubicBezTo>
                    <a:pt x="37" y="102"/>
                    <a:pt x="41" y="102"/>
                    <a:pt x="44" y="100"/>
                  </a:cubicBezTo>
                  <a:cubicBezTo>
                    <a:pt x="41" y="102"/>
                    <a:pt x="42" y="106"/>
                    <a:pt x="44" y="109"/>
                  </a:cubicBezTo>
                  <a:cubicBezTo>
                    <a:pt x="47" y="112"/>
                    <a:pt x="51" y="112"/>
                    <a:pt x="54" y="110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5" y="119"/>
                    <a:pt x="81" y="119"/>
                    <a:pt x="85" y="115"/>
                  </a:cubicBezTo>
                  <a:cubicBezTo>
                    <a:pt x="87" y="113"/>
                    <a:pt x="88" y="110"/>
                    <a:pt x="88" y="108"/>
                  </a:cubicBezTo>
                  <a:cubicBezTo>
                    <a:pt x="90" y="108"/>
                    <a:pt x="93" y="107"/>
                    <a:pt x="95" y="105"/>
                  </a:cubicBezTo>
                  <a:cubicBezTo>
                    <a:pt x="97" y="103"/>
                    <a:pt x="98" y="100"/>
                    <a:pt x="98" y="98"/>
                  </a:cubicBezTo>
                  <a:cubicBezTo>
                    <a:pt x="100" y="98"/>
                    <a:pt x="103" y="97"/>
                    <a:pt x="105" y="95"/>
                  </a:cubicBezTo>
                  <a:cubicBezTo>
                    <a:pt x="107" y="93"/>
                    <a:pt x="108" y="90"/>
                    <a:pt x="108" y="88"/>
                  </a:cubicBezTo>
                  <a:cubicBezTo>
                    <a:pt x="110" y="88"/>
                    <a:pt x="113" y="87"/>
                    <a:pt x="115" y="85"/>
                  </a:cubicBezTo>
                  <a:cubicBezTo>
                    <a:pt x="119" y="81"/>
                    <a:pt x="119" y="75"/>
                    <a:pt x="115" y="71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1" y="45"/>
                    <a:pt x="131" y="43"/>
                    <a:pt x="130" y="42"/>
                  </a:cubicBezTo>
                  <a:lnTo>
                    <a:pt x="102" y="13"/>
                  </a:lnTo>
                  <a:close/>
                  <a:moveTo>
                    <a:pt x="102" y="13"/>
                  </a:moveTo>
                  <a:cubicBezTo>
                    <a:pt x="102" y="13"/>
                    <a:pt x="102" y="13"/>
                    <a:pt x="102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41" name="Freeform 30"/>
            <p:cNvSpPr>
              <a:spLocks noEditPoints="1"/>
            </p:cNvSpPr>
            <p:nvPr/>
          </p:nvSpPr>
          <p:spPr bwMode="auto">
            <a:xfrm>
              <a:off x="234" y="1"/>
              <a:ext cx="108" cy="113"/>
            </a:xfrm>
            <a:custGeom>
              <a:avLst/>
              <a:gdLst>
                <a:gd name="T0" fmla="*/ 46 w 48"/>
                <a:gd name="T1" fmla="*/ 28 h 48"/>
                <a:gd name="T2" fmla="*/ 20 w 48"/>
                <a:gd name="T3" fmla="*/ 3 h 48"/>
                <a:gd name="T4" fmla="*/ 11 w 48"/>
                <a:gd name="T5" fmla="*/ 3 h 48"/>
                <a:gd name="T6" fmla="*/ 3 w 48"/>
                <a:gd name="T7" fmla="*/ 12 h 48"/>
                <a:gd name="T8" fmla="*/ 3 w 48"/>
                <a:gd name="T9" fmla="*/ 20 h 48"/>
                <a:gd name="T10" fmla="*/ 28 w 48"/>
                <a:gd name="T11" fmla="*/ 46 h 48"/>
                <a:gd name="T12" fmla="*/ 37 w 48"/>
                <a:gd name="T13" fmla="*/ 46 h 48"/>
                <a:gd name="T14" fmla="*/ 46 w 48"/>
                <a:gd name="T15" fmla="*/ 37 h 48"/>
                <a:gd name="T16" fmla="*/ 46 w 48"/>
                <a:gd name="T17" fmla="*/ 28 h 48"/>
                <a:gd name="T18" fmla="*/ 32 w 48"/>
                <a:gd name="T19" fmla="*/ 41 h 48"/>
                <a:gd name="T20" fmla="*/ 27 w 48"/>
                <a:gd name="T21" fmla="*/ 36 h 48"/>
                <a:gd name="T22" fmla="*/ 32 w 48"/>
                <a:gd name="T23" fmla="*/ 31 h 48"/>
                <a:gd name="T24" fmla="*/ 37 w 48"/>
                <a:gd name="T25" fmla="*/ 36 h 48"/>
                <a:gd name="T26" fmla="*/ 32 w 48"/>
                <a:gd name="T27" fmla="*/ 41 h 48"/>
                <a:gd name="T28" fmla="*/ 32 w 48"/>
                <a:gd name="T29" fmla="*/ 41 h 48"/>
                <a:gd name="T30" fmla="*/ 32 w 48"/>
                <a:gd name="T31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48">
                  <a:moveTo>
                    <a:pt x="46" y="28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0"/>
                    <a:pt x="14" y="0"/>
                    <a:pt x="11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14"/>
                    <a:pt x="0" y="18"/>
                    <a:pt x="3" y="2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0" y="48"/>
                    <a:pt x="34" y="48"/>
                    <a:pt x="37" y="46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8" y="35"/>
                    <a:pt x="48" y="31"/>
                    <a:pt x="46" y="28"/>
                  </a:cubicBezTo>
                  <a:close/>
                  <a:moveTo>
                    <a:pt x="32" y="41"/>
                  </a:moveTo>
                  <a:cubicBezTo>
                    <a:pt x="29" y="41"/>
                    <a:pt x="27" y="39"/>
                    <a:pt x="27" y="36"/>
                  </a:cubicBezTo>
                  <a:cubicBezTo>
                    <a:pt x="27" y="33"/>
                    <a:pt x="29" y="31"/>
                    <a:pt x="32" y="31"/>
                  </a:cubicBezTo>
                  <a:cubicBezTo>
                    <a:pt x="35" y="31"/>
                    <a:pt x="37" y="33"/>
                    <a:pt x="37" y="36"/>
                  </a:cubicBezTo>
                  <a:cubicBezTo>
                    <a:pt x="37" y="39"/>
                    <a:pt x="35" y="41"/>
                    <a:pt x="32" y="41"/>
                  </a:cubicBezTo>
                  <a:close/>
                  <a:moveTo>
                    <a:pt x="32" y="41"/>
                  </a:moveTo>
                  <a:cubicBezTo>
                    <a:pt x="32" y="41"/>
                    <a:pt x="32" y="41"/>
                    <a:pt x="32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328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54932</TotalTime>
  <Words>1224</Words>
  <Application>Microsoft Office PowerPoint</Application>
  <PresentationFormat>Personalizar</PresentationFormat>
  <Paragraphs>305</Paragraphs>
  <Slides>21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9" baseType="lpstr">
      <vt:lpstr>Arial</vt:lpstr>
      <vt:lpstr>Arial </vt:lpstr>
      <vt:lpstr>Arial Black</vt:lpstr>
      <vt:lpstr>Calibri</vt:lpstr>
      <vt:lpstr>Century Gothic</vt:lpstr>
      <vt:lpstr>MS Mincho</vt:lpstr>
      <vt:lpstr>Times New Roman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Fabiana Vasques de Almeida</dc:creator>
  <cp:lastModifiedBy>Danilo Freire Pires</cp:lastModifiedBy>
  <cp:revision>1673</cp:revision>
  <cp:lastPrinted>2016-04-11T21:35:01Z</cp:lastPrinted>
  <dcterms:created xsi:type="dcterms:W3CDTF">2012-10-22T23:06:08Z</dcterms:created>
  <dcterms:modified xsi:type="dcterms:W3CDTF">2017-05-25T12:54:00Z</dcterms:modified>
</cp:coreProperties>
</file>