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4"/>
  </p:notesMasterIdLst>
  <p:handoutMasterIdLst>
    <p:handoutMasterId r:id="rId15"/>
  </p:handoutMasterIdLst>
  <p:sldIdLst>
    <p:sldId id="815" r:id="rId2"/>
    <p:sldId id="1007" r:id="rId3"/>
    <p:sldId id="1019" r:id="rId4"/>
    <p:sldId id="1025" r:id="rId5"/>
    <p:sldId id="1012" r:id="rId6"/>
    <p:sldId id="1020" r:id="rId7"/>
    <p:sldId id="1021" r:id="rId8"/>
    <p:sldId id="1022" r:id="rId9"/>
    <p:sldId id="1026" r:id="rId10"/>
    <p:sldId id="1023" r:id="rId11"/>
    <p:sldId id="1017" r:id="rId12"/>
    <p:sldId id="1024" r:id="rId13"/>
  </p:sldIdLst>
  <p:sldSz cx="9144000" cy="6858000" type="screen4x3"/>
  <p:notesSz cx="6805613" cy="9939338"/>
  <p:defaultTextStyle>
    <a:defPPr>
      <a:defRPr lang="pt-BR"/>
    </a:defPPr>
    <a:lvl1pPr algn="ctr" rtl="0" eaLnBrk="0" fontAlgn="base" hangingPunct="0">
      <a:spcBef>
        <a:spcPct val="0"/>
      </a:spcBef>
      <a:spcAft>
        <a:spcPct val="0"/>
      </a:spcAft>
      <a:defRPr kumimoji="1" sz="1200" kern="1200">
        <a:solidFill>
          <a:schemeClr val="tx1"/>
        </a:solidFill>
        <a:latin typeface="Arial" charset="0"/>
        <a:ea typeface="+mn-ea"/>
        <a:cs typeface="+mn-cs"/>
      </a:defRPr>
    </a:lvl1pPr>
    <a:lvl2pPr marL="457200" algn="ctr" rtl="0" eaLnBrk="0" fontAlgn="base" hangingPunct="0">
      <a:spcBef>
        <a:spcPct val="0"/>
      </a:spcBef>
      <a:spcAft>
        <a:spcPct val="0"/>
      </a:spcAft>
      <a:defRPr kumimoji="1" sz="1200" kern="1200">
        <a:solidFill>
          <a:schemeClr val="tx1"/>
        </a:solidFill>
        <a:latin typeface="Arial" charset="0"/>
        <a:ea typeface="+mn-ea"/>
        <a:cs typeface="+mn-cs"/>
      </a:defRPr>
    </a:lvl2pPr>
    <a:lvl3pPr marL="914400" algn="ctr" rtl="0" eaLnBrk="0" fontAlgn="base" hangingPunct="0">
      <a:spcBef>
        <a:spcPct val="0"/>
      </a:spcBef>
      <a:spcAft>
        <a:spcPct val="0"/>
      </a:spcAft>
      <a:defRPr kumimoji="1" sz="1200" kern="1200">
        <a:solidFill>
          <a:schemeClr val="tx1"/>
        </a:solidFill>
        <a:latin typeface="Arial" charset="0"/>
        <a:ea typeface="+mn-ea"/>
        <a:cs typeface="+mn-cs"/>
      </a:defRPr>
    </a:lvl3pPr>
    <a:lvl4pPr marL="1371600" algn="ctr" rtl="0" eaLnBrk="0" fontAlgn="base" hangingPunct="0">
      <a:spcBef>
        <a:spcPct val="0"/>
      </a:spcBef>
      <a:spcAft>
        <a:spcPct val="0"/>
      </a:spcAft>
      <a:defRPr kumimoji="1" sz="1200" kern="1200">
        <a:solidFill>
          <a:schemeClr val="tx1"/>
        </a:solidFill>
        <a:latin typeface="Arial" charset="0"/>
        <a:ea typeface="+mn-ea"/>
        <a:cs typeface="+mn-cs"/>
      </a:defRPr>
    </a:lvl4pPr>
    <a:lvl5pPr marL="1828800" algn="ctr" rtl="0" eaLnBrk="0" fontAlgn="base" hangingPunct="0">
      <a:spcBef>
        <a:spcPct val="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Arial" charset="0"/>
        <a:ea typeface="+mn-ea"/>
        <a:cs typeface="+mn-cs"/>
      </a:defRPr>
    </a:lvl6pPr>
    <a:lvl7pPr marL="2743200" algn="l" defTabSz="914400" rtl="0" eaLnBrk="1" latinLnBrk="0" hangingPunct="1">
      <a:defRPr kumimoji="1" sz="1200" kern="1200">
        <a:solidFill>
          <a:schemeClr val="tx1"/>
        </a:solidFill>
        <a:latin typeface="Arial" charset="0"/>
        <a:ea typeface="+mn-ea"/>
        <a:cs typeface="+mn-cs"/>
      </a:defRPr>
    </a:lvl7pPr>
    <a:lvl8pPr marL="3200400" algn="l" defTabSz="914400" rtl="0" eaLnBrk="1" latinLnBrk="0" hangingPunct="1">
      <a:defRPr kumimoji="1" sz="1200" kern="1200">
        <a:solidFill>
          <a:schemeClr val="tx1"/>
        </a:solidFill>
        <a:latin typeface="Arial" charset="0"/>
        <a:ea typeface="+mn-ea"/>
        <a:cs typeface="+mn-cs"/>
      </a:defRPr>
    </a:lvl8pPr>
    <a:lvl9pPr marL="3657600" algn="l" defTabSz="914400" rtl="0" eaLnBrk="1" latinLnBrk="0" hangingPunct="1">
      <a:defRPr kumimoji="1"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00CC"/>
    <a:srgbClr val="003366"/>
    <a:srgbClr val="FFFFCC"/>
    <a:srgbClr val="006666"/>
    <a:srgbClr val="339966"/>
    <a:srgbClr val="CCFFFF"/>
    <a:srgbClr val="CCEC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8" autoAdjust="0"/>
    <p:restoredTop sz="98208" autoAdjust="0"/>
  </p:normalViewPr>
  <p:slideViewPr>
    <p:cSldViewPr>
      <p:cViewPr>
        <p:scale>
          <a:sx n="80" d="100"/>
          <a:sy n="80" d="100"/>
        </p:scale>
        <p:origin x="-1032" y="22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368"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a:latin typeface="Times New Roman" pitchFamily="18" charset="0"/>
              </a:defRPr>
            </a:lvl1pPr>
          </a:lstStyle>
          <a:p>
            <a:pPr>
              <a:defRPr/>
            </a:pPr>
            <a:endParaRPr lang="pt-BR"/>
          </a:p>
        </p:txBody>
      </p:sp>
      <p:sp>
        <p:nvSpPr>
          <p:cNvPr id="68611"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a:latin typeface="Times New Roman" pitchFamily="18" charset="0"/>
              </a:defRPr>
            </a:lvl1pPr>
          </a:lstStyle>
          <a:p>
            <a:pPr>
              <a:defRPr/>
            </a:pPr>
            <a:endParaRPr lang="pt-BR"/>
          </a:p>
        </p:txBody>
      </p:sp>
      <p:sp>
        <p:nvSpPr>
          <p:cNvPr id="6861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a:latin typeface="Times New Roman" pitchFamily="18" charset="0"/>
              </a:defRPr>
            </a:lvl1pPr>
          </a:lstStyle>
          <a:p>
            <a:pPr>
              <a:defRPr/>
            </a:pPr>
            <a:endParaRPr lang="pt-BR"/>
          </a:p>
        </p:txBody>
      </p:sp>
      <p:sp>
        <p:nvSpPr>
          <p:cNvPr id="68613"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a:latin typeface="Times New Roman" pitchFamily="18" charset="0"/>
              </a:defRPr>
            </a:lvl1pPr>
          </a:lstStyle>
          <a:p>
            <a:pPr>
              <a:defRPr/>
            </a:pPr>
            <a:fld id="{21203303-F084-41F5-9B5A-F90126014A0A}" type="slidenum">
              <a:rPr lang="pt-BR"/>
              <a:pPr>
                <a:defRPr/>
              </a:pPr>
              <a:t>‹nº›</a:t>
            </a:fld>
            <a:endParaRPr lang="pt-BR"/>
          </a:p>
        </p:txBody>
      </p:sp>
    </p:spTree>
    <p:extLst>
      <p:ext uri="{BB962C8B-B14F-4D97-AF65-F5344CB8AC3E}">
        <p14:creationId xmlns:p14="http://schemas.microsoft.com/office/powerpoint/2010/main" val="33350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a:latin typeface="Times New Roman" pitchFamily="18" charset="0"/>
              </a:defRPr>
            </a:lvl1pPr>
          </a:lstStyle>
          <a:p>
            <a:pPr>
              <a:defRPr/>
            </a:pPr>
            <a:endParaRPr lang="pt-BR"/>
          </a:p>
        </p:txBody>
      </p:sp>
      <p:sp>
        <p:nvSpPr>
          <p:cNvPr id="65539"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a:latin typeface="Times New Roman" pitchFamily="18" charset="0"/>
              </a:defRPr>
            </a:lvl1pPr>
          </a:lstStyle>
          <a:p>
            <a:pPr>
              <a:defRPr/>
            </a:pPr>
            <a:endParaRPr lang="pt-BR"/>
          </a:p>
        </p:txBody>
      </p:sp>
      <p:sp>
        <p:nvSpPr>
          <p:cNvPr id="65540"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6554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a:latin typeface="Times New Roman" pitchFamily="18" charset="0"/>
              </a:defRPr>
            </a:lvl1pPr>
          </a:lstStyle>
          <a:p>
            <a:pPr>
              <a:defRPr/>
            </a:pPr>
            <a:endParaRPr lang="pt-BR"/>
          </a:p>
        </p:txBody>
      </p:sp>
      <p:sp>
        <p:nvSpPr>
          <p:cNvPr id="65543"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a:latin typeface="Times New Roman" pitchFamily="18" charset="0"/>
              </a:defRPr>
            </a:lvl1pPr>
          </a:lstStyle>
          <a:p>
            <a:pPr>
              <a:defRPr/>
            </a:pPr>
            <a:fld id="{A216C74E-9334-493A-A0A8-711229AD9DB3}" type="slidenum">
              <a:rPr lang="pt-BR"/>
              <a:pPr>
                <a:defRPr/>
              </a:pPr>
              <a:t>‹nº›</a:t>
            </a:fld>
            <a:endParaRPr lang="pt-BR"/>
          </a:p>
        </p:txBody>
      </p:sp>
    </p:spTree>
    <p:extLst>
      <p:ext uri="{BB962C8B-B14F-4D97-AF65-F5344CB8AC3E}">
        <p14:creationId xmlns:p14="http://schemas.microsoft.com/office/powerpoint/2010/main" val="1932353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216C74E-9334-493A-A0A8-711229AD9DB3}" type="slidenum">
              <a:rPr lang="pt-BR" smtClean="0"/>
              <a:pPr>
                <a:defRPr/>
              </a:pPr>
              <a:t>11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685800" y="2130425"/>
            <a:ext cx="7772400" cy="1470025"/>
          </a:xfrm>
        </p:spPr>
        <p:txBody>
          <a:bodyPr anchor="ctr"/>
          <a:lstStyle>
            <a:lvl1pPr algn="ctr">
              <a:defRPr sz="4200"/>
            </a:lvl1pPr>
          </a:lstStyle>
          <a:p>
            <a:r>
              <a:rPr lang="pt-BR"/>
              <a:t>Clique para editar o estilo do título mestre</a:t>
            </a:r>
          </a:p>
        </p:txBody>
      </p:sp>
      <p:sp>
        <p:nvSpPr>
          <p:cNvPr id="150531" name="Rectangle 3"/>
          <p:cNvSpPr>
            <a:spLocks noGrp="1" noChangeArrowheads="1"/>
          </p:cNvSpPr>
          <p:nvPr>
            <p:ph type="subTitle" idx="1"/>
          </p:nvPr>
        </p:nvSpPr>
        <p:spPr>
          <a:xfrm>
            <a:off x="1371600" y="4246563"/>
            <a:ext cx="6400800" cy="1127125"/>
          </a:xfrm>
        </p:spPr>
        <p:txBody>
          <a:bodyPr/>
          <a:lstStyle>
            <a:lvl1pPr marL="0" indent="0" algn="ctr">
              <a:buFontTx/>
              <a:buNone/>
              <a:defRPr b="0"/>
            </a:lvl1pPr>
          </a:lstStyle>
          <a:p>
            <a:r>
              <a:rPr lang="pt-BR"/>
              <a:t>Clique para editar o estilo do subtítulo mestre</a:t>
            </a:r>
          </a:p>
        </p:txBody>
      </p:sp>
      <p:sp>
        <p:nvSpPr>
          <p:cNvPr id="150532" name="Rectangle 4"/>
          <p:cNvSpPr>
            <a:spLocks noGrp="1" noChangeArrowheads="1"/>
          </p:cNvSpPr>
          <p:nvPr>
            <p:ph type="dt" sz="half" idx="2"/>
          </p:nvPr>
        </p:nvSpPr>
        <p:spPr/>
        <p:txBody>
          <a:bodyPr/>
          <a:lstStyle>
            <a:lvl1pPr>
              <a:defRPr/>
            </a:lvl1pPr>
          </a:lstStyle>
          <a:p>
            <a:fld id="{F8BA546F-6356-4A53-B1B0-3C29433A5ED7}" type="datetimeFigureOut">
              <a:rPr lang="pt-BR"/>
              <a:pPr/>
              <a:t>10/09/2013</a:t>
            </a:fld>
            <a:endParaRPr lang="pt-BR"/>
          </a:p>
        </p:txBody>
      </p:sp>
      <p:sp>
        <p:nvSpPr>
          <p:cNvPr id="150533" name="Rectangle 5"/>
          <p:cNvSpPr>
            <a:spLocks noGrp="1" noChangeArrowheads="1"/>
          </p:cNvSpPr>
          <p:nvPr>
            <p:ph type="ftr" sz="quarter" idx="3"/>
          </p:nvPr>
        </p:nvSpPr>
        <p:spPr/>
        <p:txBody>
          <a:bodyPr/>
          <a:lstStyle>
            <a:lvl1pPr>
              <a:defRPr/>
            </a:lvl1pPr>
          </a:lstStyle>
          <a:p>
            <a:endParaRPr lang="pt-BR"/>
          </a:p>
        </p:txBody>
      </p:sp>
      <p:sp>
        <p:nvSpPr>
          <p:cNvPr id="150534" name="Rectangle 6"/>
          <p:cNvSpPr>
            <a:spLocks noGrp="1" noChangeArrowheads="1"/>
          </p:cNvSpPr>
          <p:nvPr>
            <p:ph type="sldNum" sz="quarter" idx="4"/>
          </p:nvPr>
        </p:nvSpPr>
        <p:spPr>
          <a:xfrm>
            <a:off x="6902450" y="6462713"/>
            <a:ext cx="2133600" cy="279400"/>
          </a:xfrm>
        </p:spPr>
        <p:txBody>
          <a:bodyPr/>
          <a:lstStyle>
            <a:lvl1pPr>
              <a:defRPr/>
            </a:lvl1pPr>
          </a:lstStyle>
          <a:p>
            <a:fld id="{2B6644D9-D33C-49F8-9864-32FF49F787C1}" type="slidenum">
              <a:rPr lang="pt-BR"/>
              <a:pPr/>
              <a:t>‹nº›</a:t>
            </a:fld>
            <a:endParaRPr lang="pt-BR"/>
          </a:p>
        </p:txBody>
      </p:sp>
      <p:sp>
        <p:nvSpPr>
          <p:cNvPr id="150535" name="Rectangle 7"/>
          <p:cNvSpPr>
            <a:spLocks noChangeArrowheads="1"/>
          </p:cNvSpPr>
          <p:nvPr userDrawn="1"/>
        </p:nvSpPr>
        <p:spPr bwMode="auto">
          <a:xfrm>
            <a:off x="0" y="0"/>
            <a:ext cx="9144000" cy="981075"/>
          </a:xfrm>
          <a:prstGeom prst="rect">
            <a:avLst/>
          </a:prstGeom>
          <a:solidFill>
            <a:srgbClr val="003D4D"/>
          </a:solidFill>
          <a:ln w="9525">
            <a:noFill/>
            <a:miter lim="800000"/>
            <a:headEnd/>
            <a:tailEnd/>
          </a:ln>
          <a:effectLst/>
        </p:spPr>
        <p:txBody>
          <a:bodyPr wrap="none" anchor="ctr"/>
          <a:lstStyle/>
          <a:p>
            <a:endParaRPr lang="pt-BR"/>
          </a:p>
        </p:txBody>
      </p:sp>
      <p:sp>
        <p:nvSpPr>
          <p:cNvPr id="150536" name="Rectangle 8"/>
          <p:cNvSpPr>
            <a:spLocks noChangeArrowheads="1"/>
          </p:cNvSpPr>
          <p:nvPr userDrawn="1"/>
        </p:nvSpPr>
        <p:spPr bwMode="auto">
          <a:xfrm>
            <a:off x="0" y="1014413"/>
            <a:ext cx="9144000" cy="73025"/>
          </a:xfrm>
          <a:prstGeom prst="rect">
            <a:avLst/>
          </a:prstGeom>
          <a:solidFill>
            <a:srgbClr val="003D4D"/>
          </a:solidFill>
          <a:ln w="9525">
            <a:noFill/>
            <a:miter lim="800000"/>
            <a:headEnd/>
            <a:tailEnd/>
          </a:ln>
          <a:effectLst/>
        </p:spPr>
        <p:txBody>
          <a:bodyPr wrap="none" anchor="ctr"/>
          <a:lstStyle/>
          <a:p>
            <a:endParaRPr lang="pt-BR"/>
          </a:p>
        </p:txBody>
      </p:sp>
      <p:pic>
        <p:nvPicPr>
          <p:cNvPr id="150537" name="Picture 9" descr="Logo_Aneel_Slide"/>
          <p:cNvPicPr>
            <a:picLocks noChangeAspect="1" noChangeArrowheads="1"/>
          </p:cNvPicPr>
          <p:nvPr userDrawn="1"/>
        </p:nvPicPr>
        <p:blipFill>
          <a:blip r:embed="rId2" cstate="print"/>
          <a:srcRect/>
          <a:stretch>
            <a:fillRect/>
          </a:stretch>
        </p:blipFill>
        <p:spPr bwMode="auto">
          <a:xfrm>
            <a:off x="3270250" y="115888"/>
            <a:ext cx="2597150" cy="685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35AC3F90-BEF4-4634-839A-E66CEC376B1E}" type="datetimeFigureOut">
              <a:rPr lang="pt-BR"/>
              <a:pPr/>
              <a:t>10/09/2013</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26DA57D2-34DC-4FFF-9532-62A40693FE97}"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24625" y="-17463"/>
            <a:ext cx="2162175" cy="5751513"/>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4925" y="-17463"/>
            <a:ext cx="6337300" cy="5751513"/>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5E28FF53-B82E-4471-9312-19BE7897D11B}" type="datetimeFigureOut">
              <a:rPr lang="pt-BR"/>
              <a:pPr/>
              <a:t>10/09/2013</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C19F824F-1954-4534-83D4-71AEFC6017C8}"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FEE78933-5CC7-43DB-8AE3-0ADEBAF0FC04}" type="datetimeFigureOut">
              <a:rPr lang="pt-BR"/>
              <a:pPr/>
              <a:t>10/09/2013</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8604AFA9-BA67-449C-8FF9-6A9777F53A06}"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fld id="{4EE1E5BD-FBD7-42A2-A36A-0B1206FC8A59}" type="datetimeFigureOut">
              <a:rPr lang="pt-BR"/>
              <a:pPr/>
              <a:t>10/09/2013</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FE794623-6EB1-4F2A-99EB-9BB360DFE884}"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73225"/>
            <a:ext cx="403860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73225"/>
            <a:ext cx="403860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fld id="{8D36242D-634D-478A-A626-908805C37727}" type="datetimeFigureOut">
              <a:rPr lang="pt-BR"/>
              <a:pPr/>
              <a:t>10/09/2013</a:t>
            </a:fld>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53DB1D32-5F16-4B9C-AE1A-D52BF9200288}"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fld id="{257C8AEF-8FA7-4B60-9868-615898E201B6}" type="datetimeFigureOut">
              <a:rPr lang="pt-BR"/>
              <a:pPr/>
              <a:t>10/09/2013</a:t>
            </a:fld>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0BA4B191-8D08-430F-95CF-5A4075DF7EA8}"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fld id="{C87812E1-99ED-44C0-930C-C15CC364CD58}" type="datetimeFigureOut">
              <a:rPr lang="pt-BR"/>
              <a:pPr/>
              <a:t>10/09/2013</a:t>
            </a:fld>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000BE35A-C27B-4AC1-B8ED-BC5D3B0657CA}"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fld id="{9A51C1EB-DCC0-4EB1-BC70-41B1FD09C2DB}" type="datetimeFigureOut">
              <a:rPr lang="pt-BR"/>
              <a:pPr/>
              <a:t>10/09/2013</a:t>
            </a:fld>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21272752-7694-4FFC-8F0A-8AC8CF8CF9B8}"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fld id="{9F5F7C8C-1B6B-42EC-8F62-BF5E7F52E146}" type="datetimeFigureOut">
              <a:rPr lang="pt-BR"/>
              <a:pPr/>
              <a:t>10/09/2013</a:t>
            </a:fld>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CAD8B3F3-78B0-4C17-AE37-03861135A27E}"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fld id="{25C608C9-AA26-45AA-A866-486B534BD7C5}" type="datetimeFigureOut">
              <a:rPr lang="pt-BR"/>
              <a:pPr/>
              <a:t>10/09/2013</a:t>
            </a:fld>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D7EFC04D-3D2F-4A32-9FF7-F57A7622CB84}"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bwMode="auto">
          <a:xfrm>
            <a:off x="457200" y="1673225"/>
            <a:ext cx="8229600" cy="406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49507" name="Rectangle 3"/>
          <p:cNvSpPr>
            <a:spLocks noChangeArrowheads="1"/>
          </p:cNvSpPr>
          <p:nvPr/>
        </p:nvSpPr>
        <p:spPr bwMode="auto">
          <a:xfrm>
            <a:off x="0" y="0"/>
            <a:ext cx="9144000" cy="1125538"/>
          </a:xfrm>
          <a:prstGeom prst="rect">
            <a:avLst/>
          </a:prstGeom>
          <a:solidFill>
            <a:srgbClr val="003D4D"/>
          </a:solidFill>
          <a:ln w="9525">
            <a:noFill/>
            <a:miter lim="800000"/>
            <a:headEnd/>
            <a:tailEnd/>
          </a:ln>
          <a:effectLst/>
        </p:spPr>
        <p:txBody>
          <a:bodyPr wrap="none" anchor="ctr"/>
          <a:lstStyle/>
          <a:p>
            <a:endParaRPr lang="pt-BR"/>
          </a:p>
        </p:txBody>
      </p:sp>
      <p:sp>
        <p:nvSpPr>
          <p:cNvPr id="149508" name="Rectangle 4"/>
          <p:cNvSpPr>
            <a:spLocks noGrp="1" noChangeArrowheads="1"/>
          </p:cNvSpPr>
          <p:nvPr>
            <p:ph type="dt" sz="half" idx="2"/>
          </p:nvPr>
        </p:nvSpPr>
        <p:spPr bwMode="auto">
          <a:xfrm>
            <a:off x="107950" y="6462713"/>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b="1"/>
            </a:lvl1pPr>
          </a:lstStyle>
          <a:p>
            <a:fld id="{11240169-89F4-40AA-A7D4-F3C69932872E}" type="datetimeFigureOut">
              <a:rPr lang="pt-BR"/>
              <a:pPr/>
              <a:t>10/09/2013</a:t>
            </a:fld>
            <a:endParaRPr lang="pt-BR"/>
          </a:p>
        </p:txBody>
      </p:sp>
      <p:sp>
        <p:nvSpPr>
          <p:cNvPr id="149509" name="Rectangle 5"/>
          <p:cNvSpPr>
            <a:spLocks noGrp="1" noChangeArrowheads="1"/>
          </p:cNvSpPr>
          <p:nvPr>
            <p:ph type="ftr" sz="quarter" idx="3"/>
          </p:nvPr>
        </p:nvSpPr>
        <p:spPr bwMode="auto">
          <a:xfrm>
            <a:off x="3124200" y="6462713"/>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b="1"/>
            </a:lvl1pPr>
          </a:lstStyle>
          <a:p>
            <a:endParaRPr lang="pt-BR"/>
          </a:p>
        </p:txBody>
      </p:sp>
      <p:sp>
        <p:nvSpPr>
          <p:cNvPr id="149510" name="Rectangle 6"/>
          <p:cNvSpPr>
            <a:spLocks noGrp="1" noChangeArrowheads="1"/>
          </p:cNvSpPr>
          <p:nvPr>
            <p:ph type="sldNum" sz="quarter" idx="4"/>
          </p:nvPr>
        </p:nvSpPr>
        <p:spPr bwMode="auto">
          <a:xfrm>
            <a:off x="6443663" y="6462713"/>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b="1"/>
            </a:lvl1pPr>
          </a:lstStyle>
          <a:p>
            <a:fld id="{04398682-A6C8-4668-8C77-0143C468D392}" type="slidenum">
              <a:rPr lang="pt-BR"/>
              <a:pPr/>
              <a:t>‹nº›</a:t>
            </a:fld>
            <a:endParaRPr lang="pt-BR"/>
          </a:p>
        </p:txBody>
      </p:sp>
      <p:sp>
        <p:nvSpPr>
          <p:cNvPr id="149511" name="Rectangle 7"/>
          <p:cNvSpPr>
            <a:spLocks noGrp="1" noChangeArrowheads="1"/>
          </p:cNvSpPr>
          <p:nvPr>
            <p:ph type="title"/>
          </p:nvPr>
        </p:nvSpPr>
        <p:spPr bwMode="auto">
          <a:xfrm>
            <a:off x="34925" y="-17463"/>
            <a:ext cx="8229600" cy="114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 estilo do título mestre</a:t>
            </a:r>
          </a:p>
        </p:txBody>
      </p:sp>
      <p:pic>
        <p:nvPicPr>
          <p:cNvPr id="149512" name="Picture 8" descr="Logo Aneel Vertical"/>
          <p:cNvPicPr>
            <a:picLocks noChangeAspect="1" noChangeArrowheads="1"/>
          </p:cNvPicPr>
          <p:nvPr/>
        </p:nvPicPr>
        <p:blipFill>
          <a:blip r:embed="rId13" cstate="print"/>
          <a:srcRect/>
          <a:stretch>
            <a:fillRect/>
          </a:stretch>
        </p:blipFill>
        <p:spPr bwMode="auto">
          <a:xfrm>
            <a:off x="8621713" y="6403975"/>
            <a:ext cx="431800" cy="371475"/>
          </a:xfrm>
          <a:prstGeom prst="rect">
            <a:avLst/>
          </a:prstGeom>
          <a:noFill/>
        </p:spPr>
      </p:pic>
      <p:sp>
        <p:nvSpPr>
          <p:cNvPr id="149513" name="Freeform 9"/>
          <p:cNvSpPr>
            <a:spLocks/>
          </p:cNvSpPr>
          <p:nvPr/>
        </p:nvSpPr>
        <p:spPr bwMode="auto">
          <a:xfrm rot="-2610856">
            <a:off x="8415338" y="449263"/>
            <a:ext cx="301625" cy="319087"/>
          </a:xfrm>
          <a:custGeom>
            <a:avLst/>
            <a:gdLst/>
            <a:ahLst/>
            <a:cxnLst>
              <a:cxn ang="0">
                <a:pos x="84" y="40"/>
              </a:cxn>
              <a:cxn ang="0">
                <a:pos x="90" y="0"/>
              </a:cxn>
              <a:cxn ang="0">
                <a:pos x="98" y="0"/>
              </a:cxn>
              <a:cxn ang="0">
                <a:pos x="106" y="0"/>
              </a:cxn>
              <a:cxn ang="0">
                <a:pos x="115" y="2"/>
              </a:cxn>
              <a:cxn ang="0">
                <a:pos x="125" y="4"/>
              </a:cxn>
              <a:cxn ang="0">
                <a:pos x="134" y="6"/>
              </a:cxn>
              <a:cxn ang="0">
                <a:pos x="142" y="9"/>
              </a:cxn>
              <a:cxn ang="0">
                <a:pos x="152" y="13"/>
              </a:cxn>
              <a:cxn ang="0">
                <a:pos x="158" y="17"/>
              </a:cxn>
              <a:cxn ang="0">
                <a:pos x="165" y="23"/>
              </a:cxn>
              <a:cxn ang="0">
                <a:pos x="171" y="31"/>
              </a:cxn>
              <a:cxn ang="0">
                <a:pos x="177" y="37"/>
              </a:cxn>
              <a:cxn ang="0">
                <a:pos x="181" y="44"/>
              </a:cxn>
              <a:cxn ang="0">
                <a:pos x="185" y="52"/>
              </a:cxn>
              <a:cxn ang="0">
                <a:pos x="186" y="62"/>
              </a:cxn>
              <a:cxn ang="0">
                <a:pos x="188" y="71"/>
              </a:cxn>
              <a:cxn ang="0">
                <a:pos x="190" y="81"/>
              </a:cxn>
              <a:cxn ang="0">
                <a:pos x="188" y="91"/>
              </a:cxn>
              <a:cxn ang="0">
                <a:pos x="188" y="101"/>
              </a:cxn>
              <a:cxn ang="0">
                <a:pos x="183" y="120"/>
              </a:cxn>
              <a:cxn ang="0">
                <a:pos x="173" y="139"/>
              </a:cxn>
              <a:cxn ang="0">
                <a:pos x="161" y="157"/>
              </a:cxn>
              <a:cxn ang="0">
                <a:pos x="146" y="170"/>
              </a:cxn>
              <a:cxn ang="0">
                <a:pos x="129" y="184"/>
              </a:cxn>
              <a:cxn ang="0">
                <a:pos x="111" y="192"/>
              </a:cxn>
              <a:cxn ang="0">
                <a:pos x="102" y="195"/>
              </a:cxn>
              <a:cxn ang="0">
                <a:pos x="90" y="197"/>
              </a:cxn>
              <a:cxn ang="0">
                <a:pos x="81" y="199"/>
              </a:cxn>
              <a:cxn ang="0">
                <a:pos x="71" y="201"/>
              </a:cxn>
              <a:cxn ang="0">
                <a:pos x="63" y="201"/>
              </a:cxn>
              <a:cxn ang="0">
                <a:pos x="55" y="201"/>
              </a:cxn>
              <a:cxn ang="0">
                <a:pos x="63" y="161"/>
              </a:cxn>
              <a:cxn ang="0">
                <a:pos x="0" y="161"/>
              </a:cxn>
              <a:cxn ang="0">
                <a:pos x="7" y="120"/>
              </a:cxn>
              <a:cxn ang="0">
                <a:pos x="71" y="120"/>
              </a:cxn>
              <a:cxn ang="0">
                <a:pos x="77" y="81"/>
              </a:cxn>
              <a:cxn ang="0">
                <a:pos x="15" y="81"/>
              </a:cxn>
              <a:cxn ang="0">
                <a:pos x="21" y="40"/>
              </a:cxn>
              <a:cxn ang="0">
                <a:pos x="84" y="40"/>
              </a:cxn>
            </a:cxnLst>
            <a:rect l="0" t="0" r="r" b="b"/>
            <a:pathLst>
              <a:path w="190" h="201">
                <a:moveTo>
                  <a:pt x="84" y="40"/>
                </a:moveTo>
                <a:lnTo>
                  <a:pt x="90" y="0"/>
                </a:lnTo>
                <a:lnTo>
                  <a:pt x="98" y="0"/>
                </a:lnTo>
                <a:lnTo>
                  <a:pt x="106" y="0"/>
                </a:lnTo>
                <a:lnTo>
                  <a:pt x="115" y="2"/>
                </a:lnTo>
                <a:lnTo>
                  <a:pt x="125" y="4"/>
                </a:lnTo>
                <a:lnTo>
                  <a:pt x="134" y="6"/>
                </a:lnTo>
                <a:lnTo>
                  <a:pt x="142" y="9"/>
                </a:lnTo>
                <a:lnTo>
                  <a:pt x="152" y="13"/>
                </a:lnTo>
                <a:lnTo>
                  <a:pt x="158" y="17"/>
                </a:lnTo>
                <a:lnTo>
                  <a:pt x="165" y="23"/>
                </a:lnTo>
                <a:lnTo>
                  <a:pt x="171" y="31"/>
                </a:lnTo>
                <a:lnTo>
                  <a:pt x="177" y="37"/>
                </a:lnTo>
                <a:lnTo>
                  <a:pt x="181" y="44"/>
                </a:lnTo>
                <a:lnTo>
                  <a:pt x="185" y="52"/>
                </a:lnTo>
                <a:lnTo>
                  <a:pt x="186" y="62"/>
                </a:lnTo>
                <a:lnTo>
                  <a:pt x="188" y="71"/>
                </a:lnTo>
                <a:lnTo>
                  <a:pt x="190" y="81"/>
                </a:lnTo>
                <a:lnTo>
                  <a:pt x="188" y="91"/>
                </a:lnTo>
                <a:lnTo>
                  <a:pt x="188" y="101"/>
                </a:lnTo>
                <a:lnTo>
                  <a:pt x="183" y="120"/>
                </a:lnTo>
                <a:lnTo>
                  <a:pt x="173" y="139"/>
                </a:lnTo>
                <a:lnTo>
                  <a:pt x="161" y="157"/>
                </a:lnTo>
                <a:lnTo>
                  <a:pt x="146" y="170"/>
                </a:lnTo>
                <a:lnTo>
                  <a:pt x="129" y="184"/>
                </a:lnTo>
                <a:lnTo>
                  <a:pt x="111" y="192"/>
                </a:lnTo>
                <a:lnTo>
                  <a:pt x="102" y="195"/>
                </a:lnTo>
                <a:lnTo>
                  <a:pt x="90" y="197"/>
                </a:lnTo>
                <a:lnTo>
                  <a:pt x="81" y="199"/>
                </a:lnTo>
                <a:lnTo>
                  <a:pt x="71" y="201"/>
                </a:lnTo>
                <a:lnTo>
                  <a:pt x="63" y="201"/>
                </a:lnTo>
                <a:lnTo>
                  <a:pt x="55" y="201"/>
                </a:lnTo>
                <a:lnTo>
                  <a:pt x="63" y="161"/>
                </a:lnTo>
                <a:lnTo>
                  <a:pt x="0" y="161"/>
                </a:lnTo>
                <a:lnTo>
                  <a:pt x="7" y="120"/>
                </a:lnTo>
                <a:lnTo>
                  <a:pt x="71" y="120"/>
                </a:lnTo>
                <a:lnTo>
                  <a:pt x="77" y="81"/>
                </a:lnTo>
                <a:lnTo>
                  <a:pt x="15" y="81"/>
                </a:lnTo>
                <a:lnTo>
                  <a:pt x="21" y="40"/>
                </a:lnTo>
                <a:lnTo>
                  <a:pt x="84" y="40"/>
                </a:lnTo>
                <a:close/>
              </a:path>
            </a:pathLst>
          </a:custGeom>
          <a:gradFill rotWithShape="1">
            <a:gsLst>
              <a:gs pos="0">
                <a:srgbClr val="FFFFFF"/>
              </a:gs>
              <a:gs pos="100000">
                <a:srgbClr val="004454">
                  <a:alpha val="50000"/>
                </a:srgbClr>
              </a:gs>
            </a:gsLst>
            <a:lin ang="18900000" scaled="1"/>
          </a:gradFill>
          <a:ln w="9525">
            <a:noFill/>
            <a:round/>
            <a:headEnd/>
            <a:tailEnd/>
          </a:ln>
        </p:spPr>
        <p:txBody>
          <a:bodyPr/>
          <a:lstStyle/>
          <a:p>
            <a:endParaRPr lang="pt-BR"/>
          </a:p>
        </p:txBody>
      </p:sp>
      <p:sp>
        <p:nvSpPr>
          <p:cNvPr id="149514" name="Freeform 10"/>
          <p:cNvSpPr>
            <a:spLocks/>
          </p:cNvSpPr>
          <p:nvPr/>
        </p:nvSpPr>
        <p:spPr bwMode="auto">
          <a:xfrm rot="-2610856">
            <a:off x="8170863" y="677863"/>
            <a:ext cx="307975" cy="315912"/>
          </a:xfrm>
          <a:custGeom>
            <a:avLst/>
            <a:gdLst/>
            <a:ahLst/>
            <a:cxnLst>
              <a:cxn ang="0">
                <a:pos x="84" y="199"/>
              </a:cxn>
              <a:cxn ang="0">
                <a:pos x="73" y="199"/>
              </a:cxn>
              <a:cxn ang="0">
                <a:pos x="61" y="197"/>
              </a:cxn>
              <a:cxn ang="0">
                <a:pos x="52" y="195"/>
              </a:cxn>
              <a:cxn ang="0">
                <a:pos x="44" y="192"/>
              </a:cxn>
              <a:cxn ang="0">
                <a:pos x="36" y="186"/>
              </a:cxn>
              <a:cxn ang="0">
                <a:pos x="29" y="180"/>
              </a:cxn>
              <a:cxn ang="0">
                <a:pos x="23" y="174"/>
              </a:cxn>
              <a:cxn ang="0">
                <a:pos x="17" y="168"/>
              </a:cxn>
              <a:cxn ang="0">
                <a:pos x="7" y="153"/>
              </a:cxn>
              <a:cxn ang="0">
                <a:pos x="2" y="135"/>
              </a:cxn>
              <a:cxn ang="0">
                <a:pos x="0" y="118"/>
              </a:cxn>
              <a:cxn ang="0">
                <a:pos x="2" y="101"/>
              </a:cxn>
              <a:cxn ang="0">
                <a:pos x="7" y="83"/>
              </a:cxn>
              <a:cxn ang="0">
                <a:pos x="15" y="64"/>
              </a:cxn>
              <a:cxn ang="0">
                <a:pos x="25" y="48"/>
              </a:cxn>
              <a:cxn ang="0">
                <a:pos x="38" y="33"/>
              </a:cxn>
              <a:cxn ang="0">
                <a:pos x="56" y="19"/>
              </a:cxn>
              <a:cxn ang="0">
                <a:pos x="75" y="9"/>
              </a:cxn>
              <a:cxn ang="0">
                <a:pos x="84" y="6"/>
              </a:cxn>
              <a:cxn ang="0">
                <a:pos x="96" y="4"/>
              </a:cxn>
              <a:cxn ang="0">
                <a:pos x="108" y="2"/>
              </a:cxn>
              <a:cxn ang="0">
                <a:pos x="119" y="0"/>
              </a:cxn>
              <a:cxn ang="0">
                <a:pos x="119" y="0"/>
              </a:cxn>
              <a:cxn ang="0">
                <a:pos x="194" y="0"/>
              </a:cxn>
              <a:cxn ang="0">
                <a:pos x="187" y="40"/>
              </a:cxn>
              <a:cxn ang="0">
                <a:pos x="123" y="40"/>
              </a:cxn>
              <a:cxn ang="0">
                <a:pos x="117" y="81"/>
              </a:cxn>
              <a:cxn ang="0">
                <a:pos x="179" y="81"/>
              </a:cxn>
              <a:cxn ang="0">
                <a:pos x="173" y="120"/>
              </a:cxn>
              <a:cxn ang="0">
                <a:pos x="109" y="120"/>
              </a:cxn>
              <a:cxn ang="0">
                <a:pos x="102" y="161"/>
              </a:cxn>
              <a:cxn ang="0">
                <a:pos x="165" y="161"/>
              </a:cxn>
              <a:cxn ang="0">
                <a:pos x="158" y="199"/>
              </a:cxn>
              <a:cxn ang="0">
                <a:pos x="84" y="199"/>
              </a:cxn>
              <a:cxn ang="0">
                <a:pos x="84" y="199"/>
              </a:cxn>
            </a:cxnLst>
            <a:rect l="0" t="0" r="r" b="b"/>
            <a:pathLst>
              <a:path w="194" h="199">
                <a:moveTo>
                  <a:pt x="84" y="199"/>
                </a:moveTo>
                <a:lnTo>
                  <a:pt x="73" y="199"/>
                </a:lnTo>
                <a:lnTo>
                  <a:pt x="61" y="197"/>
                </a:lnTo>
                <a:lnTo>
                  <a:pt x="52" y="195"/>
                </a:lnTo>
                <a:lnTo>
                  <a:pt x="44" y="192"/>
                </a:lnTo>
                <a:lnTo>
                  <a:pt x="36" y="186"/>
                </a:lnTo>
                <a:lnTo>
                  <a:pt x="29" y="180"/>
                </a:lnTo>
                <a:lnTo>
                  <a:pt x="23" y="174"/>
                </a:lnTo>
                <a:lnTo>
                  <a:pt x="17" y="168"/>
                </a:lnTo>
                <a:lnTo>
                  <a:pt x="7" y="153"/>
                </a:lnTo>
                <a:lnTo>
                  <a:pt x="2" y="135"/>
                </a:lnTo>
                <a:lnTo>
                  <a:pt x="0" y="118"/>
                </a:lnTo>
                <a:lnTo>
                  <a:pt x="2" y="101"/>
                </a:lnTo>
                <a:lnTo>
                  <a:pt x="7" y="83"/>
                </a:lnTo>
                <a:lnTo>
                  <a:pt x="15" y="64"/>
                </a:lnTo>
                <a:lnTo>
                  <a:pt x="25" y="48"/>
                </a:lnTo>
                <a:lnTo>
                  <a:pt x="38" y="33"/>
                </a:lnTo>
                <a:lnTo>
                  <a:pt x="56" y="19"/>
                </a:lnTo>
                <a:lnTo>
                  <a:pt x="75" y="9"/>
                </a:lnTo>
                <a:lnTo>
                  <a:pt x="84" y="6"/>
                </a:lnTo>
                <a:lnTo>
                  <a:pt x="96" y="4"/>
                </a:lnTo>
                <a:lnTo>
                  <a:pt x="108" y="2"/>
                </a:lnTo>
                <a:lnTo>
                  <a:pt x="119" y="0"/>
                </a:lnTo>
                <a:lnTo>
                  <a:pt x="119" y="0"/>
                </a:lnTo>
                <a:lnTo>
                  <a:pt x="194" y="0"/>
                </a:lnTo>
                <a:lnTo>
                  <a:pt x="187" y="40"/>
                </a:lnTo>
                <a:lnTo>
                  <a:pt x="123" y="40"/>
                </a:lnTo>
                <a:lnTo>
                  <a:pt x="117" y="81"/>
                </a:lnTo>
                <a:lnTo>
                  <a:pt x="179" y="81"/>
                </a:lnTo>
                <a:lnTo>
                  <a:pt x="173" y="120"/>
                </a:lnTo>
                <a:lnTo>
                  <a:pt x="109" y="120"/>
                </a:lnTo>
                <a:lnTo>
                  <a:pt x="102" y="161"/>
                </a:lnTo>
                <a:lnTo>
                  <a:pt x="165" y="161"/>
                </a:lnTo>
                <a:lnTo>
                  <a:pt x="158" y="199"/>
                </a:lnTo>
                <a:lnTo>
                  <a:pt x="84" y="199"/>
                </a:lnTo>
                <a:lnTo>
                  <a:pt x="84" y="199"/>
                </a:lnTo>
                <a:close/>
              </a:path>
            </a:pathLst>
          </a:custGeom>
          <a:gradFill rotWithShape="1">
            <a:gsLst>
              <a:gs pos="0">
                <a:srgbClr val="FFFFFF"/>
              </a:gs>
              <a:gs pos="100000">
                <a:srgbClr val="004454">
                  <a:alpha val="42999"/>
                </a:srgbClr>
              </a:gs>
            </a:gsLst>
            <a:lin ang="18900000" scaled="1"/>
          </a:gradFill>
          <a:ln w="9525">
            <a:noFill/>
            <a:round/>
            <a:headEnd/>
            <a:tailEnd/>
          </a:ln>
        </p:spPr>
        <p:txBody>
          <a:bodyPr/>
          <a:lstStyle/>
          <a:p>
            <a:endParaRPr lang="pt-BR"/>
          </a:p>
        </p:txBody>
      </p:sp>
      <p:sp>
        <p:nvSpPr>
          <p:cNvPr id="149515" name="Freeform 11"/>
          <p:cNvSpPr>
            <a:spLocks/>
          </p:cNvSpPr>
          <p:nvPr/>
        </p:nvSpPr>
        <p:spPr bwMode="auto">
          <a:xfrm rot="-2610856">
            <a:off x="8856663" y="7938"/>
            <a:ext cx="301625" cy="319087"/>
          </a:xfrm>
          <a:custGeom>
            <a:avLst/>
            <a:gdLst/>
            <a:ahLst/>
            <a:cxnLst>
              <a:cxn ang="0">
                <a:pos x="84" y="40"/>
              </a:cxn>
              <a:cxn ang="0">
                <a:pos x="90" y="0"/>
              </a:cxn>
              <a:cxn ang="0">
                <a:pos x="98" y="0"/>
              </a:cxn>
              <a:cxn ang="0">
                <a:pos x="106" y="0"/>
              </a:cxn>
              <a:cxn ang="0">
                <a:pos x="115" y="2"/>
              </a:cxn>
              <a:cxn ang="0">
                <a:pos x="125" y="4"/>
              </a:cxn>
              <a:cxn ang="0">
                <a:pos x="134" y="6"/>
              </a:cxn>
              <a:cxn ang="0">
                <a:pos x="142" y="9"/>
              </a:cxn>
              <a:cxn ang="0">
                <a:pos x="152" y="13"/>
              </a:cxn>
              <a:cxn ang="0">
                <a:pos x="158" y="17"/>
              </a:cxn>
              <a:cxn ang="0">
                <a:pos x="165" y="23"/>
              </a:cxn>
              <a:cxn ang="0">
                <a:pos x="171" y="31"/>
              </a:cxn>
              <a:cxn ang="0">
                <a:pos x="177" y="37"/>
              </a:cxn>
              <a:cxn ang="0">
                <a:pos x="181" y="44"/>
              </a:cxn>
              <a:cxn ang="0">
                <a:pos x="185" y="52"/>
              </a:cxn>
              <a:cxn ang="0">
                <a:pos x="186" y="62"/>
              </a:cxn>
              <a:cxn ang="0">
                <a:pos x="188" y="71"/>
              </a:cxn>
              <a:cxn ang="0">
                <a:pos x="190" y="81"/>
              </a:cxn>
              <a:cxn ang="0">
                <a:pos x="188" y="91"/>
              </a:cxn>
              <a:cxn ang="0">
                <a:pos x="188" y="101"/>
              </a:cxn>
              <a:cxn ang="0">
                <a:pos x="183" y="120"/>
              </a:cxn>
              <a:cxn ang="0">
                <a:pos x="173" y="139"/>
              </a:cxn>
              <a:cxn ang="0">
                <a:pos x="161" y="157"/>
              </a:cxn>
              <a:cxn ang="0">
                <a:pos x="146" y="170"/>
              </a:cxn>
              <a:cxn ang="0">
                <a:pos x="129" y="184"/>
              </a:cxn>
              <a:cxn ang="0">
                <a:pos x="111" y="192"/>
              </a:cxn>
              <a:cxn ang="0">
                <a:pos x="102" y="195"/>
              </a:cxn>
              <a:cxn ang="0">
                <a:pos x="90" y="197"/>
              </a:cxn>
              <a:cxn ang="0">
                <a:pos x="81" y="199"/>
              </a:cxn>
              <a:cxn ang="0">
                <a:pos x="71" y="201"/>
              </a:cxn>
              <a:cxn ang="0">
                <a:pos x="63" y="201"/>
              </a:cxn>
              <a:cxn ang="0">
                <a:pos x="55" y="201"/>
              </a:cxn>
              <a:cxn ang="0">
                <a:pos x="63" y="161"/>
              </a:cxn>
              <a:cxn ang="0">
                <a:pos x="0" y="161"/>
              </a:cxn>
              <a:cxn ang="0">
                <a:pos x="7" y="120"/>
              </a:cxn>
              <a:cxn ang="0">
                <a:pos x="71" y="120"/>
              </a:cxn>
              <a:cxn ang="0">
                <a:pos x="77" y="81"/>
              </a:cxn>
              <a:cxn ang="0">
                <a:pos x="15" y="81"/>
              </a:cxn>
              <a:cxn ang="0">
                <a:pos x="21" y="40"/>
              </a:cxn>
              <a:cxn ang="0">
                <a:pos x="84" y="40"/>
              </a:cxn>
            </a:cxnLst>
            <a:rect l="0" t="0" r="r" b="b"/>
            <a:pathLst>
              <a:path w="190" h="201">
                <a:moveTo>
                  <a:pt x="84" y="40"/>
                </a:moveTo>
                <a:lnTo>
                  <a:pt x="90" y="0"/>
                </a:lnTo>
                <a:lnTo>
                  <a:pt x="98" y="0"/>
                </a:lnTo>
                <a:lnTo>
                  <a:pt x="106" y="0"/>
                </a:lnTo>
                <a:lnTo>
                  <a:pt x="115" y="2"/>
                </a:lnTo>
                <a:lnTo>
                  <a:pt x="125" y="4"/>
                </a:lnTo>
                <a:lnTo>
                  <a:pt x="134" y="6"/>
                </a:lnTo>
                <a:lnTo>
                  <a:pt x="142" y="9"/>
                </a:lnTo>
                <a:lnTo>
                  <a:pt x="152" y="13"/>
                </a:lnTo>
                <a:lnTo>
                  <a:pt x="158" y="17"/>
                </a:lnTo>
                <a:lnTo>
                  <a:pt x="165" y="23"/>
                </a:lnTo>
                <a:lnTo>
                  <a:pt x="171" y="31"/>
                </a:lnTo>
                <a:lnTo>
                  <a:pt x="177" y="37"/>
                </a:lnTo>
                <a:lnTo>
                  <a:pt x="181" y="44"/>
                </a:lnTo>
                <a:lnTo>
                  <a:pt x="185" y="52"/>
                </a:lnTo>
                <a:lnTo>
                  <a:pt x="186" y="62"/>
                </a:lnTo>
                <a:lnTo>
                  <a:pt x="188" y="71"/>
                </a:lnTo>
                <a:lnTo>
                  <a:pt x="190" y="81"/>
                </a:lnTo>
                <a:lnTo>
                  <a:pt x="188" y="91"/>
                </a:lnTo>
                <a:lnTo>
                  <a:pt x="188" y="101"/>
                </a:lnTo>
                <a:lnTo>
                  <a:pt x="183" y="120"/>
                </a:lnTo>
                <a:lnTo>
                  <a:pt x="173" y="139"/>
                </a:lnTo>
                <a:lnTo>
                  <a:pt x="161" y="157"/>
                </a:lnTo>
                <a:lnTo>
                  <a:pt x="146" y="170"/>
                </a:lnTo>
                <a:lnTo>
                  <a:pt x="129" y="184"/>
                </a:lnTo>
                <a:lnTo>
                  <a:pt x="111" y="192"/>
                </a:lnTo>
                <a:lnTo>
                  <a:pt x="102" y="195"/>
                </a:lnTo>
                <a:lnTo>
                  <a:pt x="90" y="197"/>
                </a:lnTo>
                <a:lnTo>
                  <a:pt x="81" y="199"/>
                </a:lnTo>
                <a:lnTo>
                  <a:pt x="71" y="201"/>
                </a:lnTo>
                <a:lnTo>
                  <a:pt x="63" y="201"/>
                </a:lnTo>
                <a:lnTo>
                  <a:pt x="55" y="201"/>
                </a:lnTo>
                <a:lnTo>
                  <a:pt x="63" y="161"/>
                </a:lnTo>
                <a:lnTo>
                  <a:pt x="0" y="161"/>
                </a:lnTo>
                <a:lnTo>
                  <a:pt x="7" y="120"/>
                </a:lnTo>
                <a:lnTo>
                  <a:pt x="71" y="120"/>
                </a:lnTo>
                <a:lnTo>
                  <a:pt x="77" y="81"/>
                </a:lnTo>
                <a:lnTo>
                  <a:pt x="15" y="81"/>
                </a:lnTo>
                <a:lnTo>
                  <a:pt x="21" y="40"/>
                </a:lnTo>
                <a:lnTo>
                  <a:pt x="84" y="40"/>
                </a:lnTo>
                <a:close/>
              </a:path>
            </a:pathLst>
          </a:custGeom>
          <a:gradFill rotWithShape="1">
            <a:gsLst>
              <a:gs pos="0">
                <a:srgbClr val="FFFFFF">
                  <a:alpha val="78000"/>
                </a:srgbClr>
              </a:gs>
              <a:gs pos="100000">
                <a:srgbClr val="004454">
                  <a:alpha val="0"/>
                </a:srgbClr>
              </a:gs>
            </a:gsLst>
            <a:lin ang="18900000" scaled="1"/>
          </a:gradFill>
          <a:ln w="9525">
            <a:noFill/>
            <a:round/>
            <a:headEnd/>
            <a:tailEnd/>
          </a:ln>
        </p:spPr>
        <p:txBody>
          <a:bodyPr/>
          <a:lstStyle/>
          <a:p>
            <a:endParaRPr lang="pt-BR"/>
          </a:p>
        </p:txBody>
      </p:sp>
      <p:sp>
        <p:nvSpPr>
          <p:cNvPr id="149516" name="Freeform 12"/>
          <p:cNvSpPr>
            <a:spLocks/>
          </p:cNvSpPr>
          <p:nvPr/>
        </p:nvSpPr>
        <p:spPr bwMode="auto">
          <a:xfrm rot="-2610856">
            <a:off x="8612188" y="236538"/>
            <a:ext cx="307975" cy="315912"/>
          </a:xfrm>
          <a:custGeom>
            <a:avLst/>
            <a:gdLst/>
            <a:ahLst/>
            <a:cxnLst>
              <a:cxn ang="0">
                <a:pos x="84" y="199"/>
              </a:cxn>
              <a:cxn ang="0">
                <a:pos x="73" y="199"/>
              </a:cxn>
              <a:cxn ang="0">
                <a:pos x="61" y="197"/>
              </a:cxn>
              <a:cxn ang="0">
                <a:pos x="52" y="195"/>
              </a:cxn>
              <a:cxn ang="0">
                <a:pos x="44" y="192"/>
              </a:cxn>
              <a:cxn ang="0">
                <a:pos x="36" y="186"/>
              </a:cxn>
              <a:cxn ang="0">
                <a:pos x="29" y="180"/>
              </a:cxn>
              <a:cxn ang="0">
                <a:pos x="23" y="174"/>
              </a:cxn>
              <a:cxn ang="0">
                <a:pos x="17" y="168"/>
              </a:cxn>
              <a:cxn ang="0">
                <a:pos x="7" y="153"/>
              </a:cxn>
              <a:cxn ang="0">
                <a:pos x="2" y="135"/>
              </a:cxn>
              <a:cxn ang="0">
                <a:pos x="0" y="118"/>
              </a:cxn>
              <a:cxn ang="0">
                <a:pos x="2" y="101"/>
              </a:cxn>
              <a:cxn ang="0">
                <a:pos x="7" y="83"/>
              </a:cxn>
              <a:cxn ang="0">
                <a:pos x="15" y="64"/>
              </a:cxn>
              <a:cxn ang="0">
                <a:pos x="25" y="48"/>
              </a:cxn>
              <a:cxn ang="0">
                <a:pos x="38" y="33"/>
              </a:cxn>
              <a:cxn ang="0">
                <a:pos x="56" y="19"/>
              </a:cxn>
              <a:cxn ang="0">
                <a:pos x="75" y="9"/>
              </a:cxn>
              <a:cxn ang="0">
                <a:pos x="84" y="6"/>
              </a:cxn>
              <a:cxn ang="0">
                <a:pos x="96" y="4"/>
              </a:cxn>
              <a:cxn ang="0">
                <a:pos x="108" y="2"/>
              </a:cxn>
              <a:cxn ang="0">
                <a:pos x="119" y="0"/>
              </a:cxn>
              <a:cxn ang="0">
                <a:pos x="119" y="0"/>
              </a:cxn>
              <a:cxn ang="0">
                <a:pos x="194" y="0"/>
              </a:cxn>
              <a:cxn ang="0">
                <a:pos x="187" y="40"/>
              </a:cxn>
              <a:cxn ang="0">
                <a:pos x="123" y="40"/>
              </a:cxn>
              <a:cxn ang="0">
                <a:pos x="117" y="81"/>
              </a:cxn>
              <a:cxn ang="0">
                <a:pos x="179" y="81"/>
              </a:cxn>
              <a:cxn ang="0">
                <a:pos x="173" y="120"/>
              </a:cxn>
              <a:cxn ang="0">
                <a:pos x="109" y="120"/>
              </a:cxn>
              <a:cxn ang="0">
                <a:pos x="102" y="161"/>
              </a:cxn>
              <a:cxn ang="0">
                <a:pos x="165" y="161"/>
              </a:cxn>
              <a:cxn ang="0">
                <a:pos x="158" y="199"/>
              </a:cxn>
              <a:cxn ang="0">
                <a:pos x="84" y="199"/>
              </a:cxn>
              <a:cxn ang="0">
                <a:pos x="84" y="199"/>
              </a:cxn>
            </a:cxnLst>
            <a:rect l="0" t="0" r="r" b="b"/>
            <a:pathLst>
              <a:path w="194" h="199">
                <a:moveTo>
                  <a:pt x="84" y="199"/>
                </a:moveTo>
                <a:lnTo>
                  <a:pt x="73" y="199"/>
                </a:lnTo>
                <a:lnTo>
                  <a:pt x="61" y="197"/>
                </a:lnTo>
                <a:lnTo>
                  <a:pt x="52" y="195"/>
                </a:lnTo>
                <a:lnTo>
                  <a:pt x="44" y="192"/>
                </a:lnTo>
                <a:lnTo>
                  <a:pt x="36" y="186"/>
                </a:lnTo>
                <a:lnTo>
                  <a:pt x="29" y="180"/>
                </a:lnTo>
                <a:lnTo>
                  <a:pt x="23" y="174"/>
                </a:lnTo>
                <a:lnTo>
                  <a:pt x="17" y="168"/>
                </a:lnTo>
                <a:lnTo>
                  <a:pt x="7" y="153"/>
                </a:lnTo>
                <a:lnTo>
                  <a:pt x="2" y="135"/>
                </a:lnTo>
                <a:lnTo>
                  <a:pt x="0" y="118"/>
                </a:lnTo>
                <a:lnTo>
                  <a:pt x="2" y="101"/>
                </a:lnTo>
                <a:lnTo>
                  <a:pt x="7" y="83"/>
                </a:lnTo>
                <a:lnTo>
                  <a:pt x="15" y="64"/>
                </a:lnTo>
                <a:lnTo>
                  <a:pt x="25" y="48"/>
                </a:lnTo>
                <a:lnTo>
                  <a:pt x="38" y="33"/>
                </a:lnTo>
                <a:lnTo>
                  <a:pt x="56" y="19"/>
                </a:lnTo>
                <a:lnTo>
                  <a:pt x="75" y="9"/>
                </a:lnTo>
                <a:lnTo>
                  <a:pt x="84" y="6"/>
                </a:lnTo>
                <a:lnTo>
                  <a:pt x="96" y="4"/>
                </a:lnTo>
                <a:lnTo>
                  <a:pt x="108" y="2"/>
                </a:lnTo>
                <a:lnTo>
                  <a:pt x="119" y="0"/>
                </a:lnTo>
                <a:lnTo>
                  <a:pt x="119" y="0"/>
                </a:lnTo>
                <a:lnTo>
                  <a:pt x="194" y="0"/>
                </a:lnTo>
                <a:lnTo>
                  <a:pt x="187" y="40"/>
                </a:lnTo>
                <a:lnTo>
                  <a:pt x="123" y="40"/>
                </a:lnTo>
                <a:lnTo>
                  <a:pt x="117" y="81"/>
                </a:lnTo>
                <a:lnTo>
                  <a:pt x="179" y="81"/>
                </a:lnTo>
                <a:lnTo>
                  <a:pt x="173" y="120"/>
                </a:lnTo>
                <a:lnTo>
                  <a:pt x="109" y="120"/>
                </a:lnTo>
                <a:lnTo>
                  <a:pt x="102" y="161"/>
                </a:lnTo>
                <a:lnTo>
                  <a:pt x="165" y="161"/>
                </a:lnTo>
                <a:lnTo>
                  <a:pt x="158" y="199"/>
                </a:lnTo>
                <a:lnTo>
                  <a:pt x="84" y="199"/>
                </a:lnTo>
                <a:lnTo>
                  <a:pt x="84" y="199"/>
                </a:lnTo>
                <a:close/>
              </a:path>
            </a:pathLst>
          </a:custGeom>
          <a:gradFill rotWithShape="1">
            <a:gsLst>
              <a:gs pos="0">
                <a:srgbClr val="004454">
                  <a:alpha val="0"/>
                </a:srgbClr>
              </a:gs>
              <a:gs pos="100000">
                <a:srgbClr val="FFFFFF">
                  <a:alpha val="88000"/>
                </a:srgbClr>
              </a:gs>
            </a:gsLst>
            <a:lin ang="18900000" scaled="1"/>
          </a:gradFill>
          <a:ln w="9525">
            <a:noFill/>
            <a:round/>
            <a:headEnd/>
            <a:tailEnd/>
          </a:ln>
        </p:spPr>
        <p:txBody>
          <a:bodyPr/>
          <a:lstStyle/>
          <a:p>
            <a:endParaRPr lang="pt-BR"/>
          </a:p>
        </p:txBody>
      </p:sp>
      <p:sp>
        <p:nvSpPr>
          <p:cNvPr id="149517" name="Freeform 13"/>
          <p:cNvSpPr>
            <a:spLocks/>
          </p:cNvSpPr>
          <p:nvPr/>
        </p:nvSpPr>
        <p:spPr bwMode="auto">
          <a:xfrm rot="-2610856">
            <a:off x="7975600" y="887413"/>
            <a:ext cx="301625" cy="319087"/>
          </a:xfrm>
          <a:custGeom>
            <a:avLst/>
            <a:gdLst/>
            <a:ahLst/>
            <a:cxnLst>
              <a:cxn ang="0">
                <a:pos x="84" y="40"/>
              </a:cxn>
              <a:cxn ang="0">
                <a:pos x="90" y="0"/>
              </a:cxn>
              <a:cxn ang="0">
                <a:pos x="98" y="0"/>
              </a:cxn>
              <a:cxn ang="0">
                <a:pos x="106" y="0"/>
              </a:cxn>
              <a:cxn ang="0">
                <a:pos x="115" y="2"/>
              </a:cxn>
              <a:cxn ang="0">
                <a:pos x="125" y="4"/>
              </a:cxn>
              <a:cxn ang="0">
                <a:pos x="134" y="6"/>
              </a:cxn>
              <a:cxn ang="0">
                <a:pos x="142" y="9"/>
              </a:cxn>
              <a:cxn ang="0">
                <a:pos x="152" y="13"/>
              </a:cxn>
              <a:cxn ang="0">
                <a:pos x="158" y="17"/>
              </a:cxn>
              <a:cxn ang="0">
                <a:pos x="165" y="23"/>
              </a:cxn>
              <a:cxn ang="0">
                <a:pos x="171" y="31"/>
              </a:cxn>
              <a:cxn ang="0">
                <a:pos x="177" y="37"/>
              </a:cxn>
              <a:cxn ang="0">
                <a:pos x="181" y="44"/>
              </a:cxn>
              <a:cxn ang="0">
                <a:pos x="185" y="52"/>
              </a:cxn>
              <a:cxn ang="0">
                <a:pos x="186" y="62"/>
              </a:cxn>
              <a:cxn ang="0">
                <a:pos x="188" y="71"/>
              </a:cxn>
              <a:cxn ang="0">
                <a:pos x="190" y="81"/>
              </a:cxn>
              <a:cxn ang="0">
                <a:pos x="188" y="91"/>
              </a:cxn>
              <a:cxn ang="0">
                <a:pos x="188" y="101"/>
              </a:cxn>
              <a:cxn ang="0">
                <a:pos x="183" y="120"/>
              </a:cxn>
              <a:cxn ang="0">
                <a:pos x="173" y="139"/>
              </a:cxn>
              <a:cxn ang="0">
                <a:pos x="161" y="157"/>
              </a:cxn>
              <a:cxn ang="0">
                <a:pos x="146" y="170"/>
              </a:cxn>
              <a:cxn ang="0">
                <a:pos x="129" y="184"/>
              </a:cxn>
              <a:cxn ang="0">
                <a:pos x="111" y="192"/>
              </a:cxn>
              <a:cxn ang="0">
                <a:pos x="102" y="195"/>
              </a:cxn>
              <a:cxn ang="0">
                <a:pos x="90" y="197"/>
              </a:cxn>
              <a:cxn ang="0">
                <a:pos x="81" y="199"/>
              </a:cxn>
              <a:cxn ang="0">
                <a:pos x="71" y="201"/>
              </a:cxn>
              <a:cxn ang="0">
                <a:pos x="63" y="201"/>
              </a:cxn>
              <a:cxn ang="0">
                <a:pos x="55" y="201"/>
              </a:cxn>
              <a:cxn ang="0">
                <a:pos x="63" y="161"/>
              </a:cxn>
              <a:cxn ang="0">
                <a:pos x="0" y="161"/>
              </a:cxn>
              <a:cxn ang="0">
                <a:pos x="7" y="120"/>
              </a:cxn>
              <a:cxn ang="0">
                <a:pos x="71" y="120"/>
              </a:cxn>
              <a:cxn ang="0">
                <a:pos x="77" y="81"/>
              </a:cxn>
              <a:cxn ang="0">
                <a:pos x="15" y="81"/>
              </a:cxn>
              <a:cxn ang="0">
                <a:pos x="21" y="40"/>
              </a:cxn>
              <a:cxn ang="0">
                <a:pos x="84" y="40"/>
              </a:cxn>
            </a:cxnLst>
            <a:rect l="0" t="0" r="r" b="b"/>
            <a:pathLst>
              <a:path w="190" h="201">
                <a:moveTo>
                  <a:pt x="84" y="40"/>
                </a:moveTo>
                <a:lnTo>
                  <a:pt x="90" y="0"/>
                </a:lnTo>
                <a:lnTo>
                  <a:pt x="98" y="0"/>
                </a:lnTo>
                <a:lnTo>
                  <a:pt x="106" y="0"/>
                </a:lnTo>
                <a:lnTo>
                  <a:pt x="115" y="2"/>
                </a:lnTo>
                <a:lnTo>
                  <a:pt x="125" y="4"/>
                </a:lnTo>
                <a:lnTo>
                  <a:pt x="134" y="6"/>
                </a:lnTo>
                <a:lnTo>
                  <a:pt x="142" y="9"/>
                </a:lnTo>
                <a:lnTo>
                  <a:pt x="152" y="13"/>
                </a:lnTo>
                <a:lnTo>
                  <a:pt x="158" y="17"/>
                </a:lnTo>
                <a:lnTo>
                  <a:pt x="165" y="23"/>
                </a:lnTo>
                <a:lnTo>
                  <a:pt x="171" y="31"/>
                </a:lnTo>
                <a:lnTo>
                  <a:pt x="177" y="37"/>
                </a:lnTo>
                <a:lnTo>
                  <a:pt x="181" y="44"/>
                </a:lnTo>
                <a:lnTo>
                  <a:pt x="185" y="52"/>
                </a:lnTo>
                <a:lnTo>
                  <a:pt x="186" y="62"/>
                </a:lnTo>
                <a:lnTo>
                  <a:pt x="188" y="71"/>
                </a:lnTo>
                <a:lnTo>
                  <a:pt x="190" y="81"/>
                </a:lnTo>
                <a:lnTo>
                  <a:pt x="188" y="91"/>
                </a:lnTo>
                <a:lnTo>
                  <a:pt x="188" y="101"/>
                </a:lnTo>
                <a:lnTo>
                  <a:pt x="183" y="120"/>
                </a:lnTo>
                <a:lnTo>
                  <a:pt x="173" y="139"/>
                </a:lnTo>
                <a:lnTo>
                  <a:pt x="161" y="157"/>
                </a:lnTo>
                <a:lnTo>
                  <a:pt x="146" y="170"/>
                </a:lnTo>
                <a:lnTo>
                  <a:pt x="129" y="184"/>
                </a:lnTo>
                <a:lnTo>
                  <a:pt x="111" y="192"/>
                </a:lnTo>
                <a:lnTo>
                  <a:pt x="102" y="195"/>
                </a:lnTo>
                <a:lnTo>
                  <a:pt x="90" y="197"/>
                </a:lnTo>
                <a:lnTo>
                  <a:pt x="81" y="199"/>
                </a:lnTo>
                <a:lnTo>
                  <a:pt x="71" y="201"/>
                </a:lnTo>
                <a:lnTo>
                  <a:pt x="63" y="201"/>
                </a:lnTo>
                <a:lnTo>
                  <a:pt x="55" y="201"/>
                </a:lnTo>
                <a:lnTo>
                  <a:pt x="63" y="161"/>
                </a:lnTo>
                <a:lnTo>
                  <a:pt x="0" y="161"/>
                </a:lnTo>
                <a:lnTo>
                  <a:pt x="7" y="120"/>
                </a:lnTo>
                <a:lnTo>
                  <a:pt x="71" y="120"/>
                </a:lnTo>
                <a:lnTo>
                  <a:pt x="77" y="81"/>
                </a:lnTo>
                <a:lnTo>
                  <a:pt x="15" y="81"/>
                </a:lnTo>
                <a:lnTo>
                  <a:pt x="21" y="40"/>
                </a:lnTo>
                <a:lnTo>
                  <a:pt x="84" y="40"/>
                </a:lnTo>
                <a:close/>
              </a:path>
            </a:pathLst>
          </a:custGeom>
          <a:gradFill rotWithShape="1">
            <a:gsLst>
              <a:gs pos="0">
                <a:srgbClr val="FFFFFF"/>
              </a:gs>
              <a:gs pos="100000">
                <a:srgbClr val="004454">
                  <a:alpha val="33000"/>
                </a:srgbClr>
              </a:gs>
            </a:gsLst>
            <a:lin ang="18900000" scaled="1"/>
          </a:gradFill>
          <a:ln w="9525">
            <a:noFill/>
            <a:round/>
            <a:headEnd/>
            <a:tailEnd/>
          </a:ln>
        </p:spPr>
        <p:txBody>
          <a:bodyPr/>
          <a:lstStyle/>
          <a:p>
            <a:endParaRPr lang="pt-BR"/>
          </a:p>
        </p:txBody>
      </p:sp>
      <p:sp>
        <p:nvSpPr>
          <p:cNvPr id="149518" name="Freeform 14"/>
          <p:cNvSpPr>
            <a:spLocks/>
          </p:cNvSpPr>
          <p:nvPr/>
        </p:nvSpPr>
        <p:spPr bwMode="auto">
          <a:xfrm rot="-2610856">
            <a:off x="8856663" y="573088"/>
            <a:ext cx="301625" cy="319087"/>
          </a:xfrm>
          <a:custGeom>
            <a:avLst/>
            <a:gdLst/>
            <a:ahLst/>
            <a:cxnLst>
              <a:cxn ang="0">
                <a:pos x="84" y="40"/>
              </a:cxn>
              <a:cxn ang="0">
                <a:pos x="90" y="0"/>
              </a:cxn>
              <a:cxn ang="0">
                <a:pos x="98" y="0"/>
              </a:cxn>
              <a:cxn ang="0">
                <a:pos x="106" y="0"/>
              </a:cxn>
              <a:cxn ang="0">
                <a:pos x="115" y="2"/>
              </a:cxn>
              <a:cxn ang="0">
                <a:pos x="125" y="4"/>
              </a:cxn>
              <a:cxn ang="0">
                <a:pos x="134" y="6"/>
              </a:cxn>
              <a:cxn ang="0">
                <a:pos x="142" y="9"/>
              </a:cxn>
              <a:cxn ang="0">
                <a:pos x="152" y="13"/>
              </a:cxn>
              <a:cxn ang="0">
                <a:pos x="158" y="17"/>
              </a:cxn>
              <a:cxn ang="0">
                <a:pos x="165" y="23"/>
              </a:cxn>
              <a:cxn ang="0">
                <a:pos x="171" y="31"/>
              </a:cxn>
              <a:cxn ang="0">
                <a:pos x="177" y="37"/>
              </a:cxn>
              <a:cxn ang="0">
                <a:pos x="181" y="44"/>
              </a:cxn>
              <a:cxn ang="0">
                <a:pos x="185" y="52"/>
              </a:cxn>
              <a:cxn ang="0">
                <a:pos x="186" y="62"/>
              </a:cxn>
              <a:cxn ang="0">
                <a:pos x="188" y="71"/>
              </a:cxn>
              <a:cxn ang="0">
                <a:pos x="190" y="81"/>
              </a:cxn>
              <a:cxn ang="0">
                <a:pos x="188" y="91"/>
              </a:cxn>
              <a:cxn ang="0">
                <a:pos x="188" y="101"/>
              </a:cxn>
              <a:cxn ang="0">
                <a:pos x="183" y="120"/>
              </a:cxn>
              <a:cxn ang="0">
                <a:pos x="173" y="139"/>
              </a:cxn>
              <a:cxn ang="0">
                <a:pos x="161" y="157"/>
              </a:cxn>
              <a:cxn ang="0">
                <a:pos x="146" y="170"/>
              </a:cxn>
              <a:cxn ang="0">
                <a:pos x="129" y="184"/>
              </a:cxn>
              <a:cxn ang="0">
                <a:pos x="111" y="192"/>
              </a:cxn>
              <a:cxn ang="0">
                <a:pos x="102" y="195"/>
              </a:cxn>
              <a:cxn ang="0">
                <a:pos x="90" y="197"/>
              </a:cxn>
              <a:cxn ang="0">
                <a:pos x="81" y="199"/>
              </a:cxn>
              <a:cxn ang="0">
                <a:pos x="71" y="201"/>
              </a:cxn>
              <a:cxn ang="0">
                <a:pos x="63" y="201"/>
              </a:cxn>
              <a:cxn ang="0">
                <a:pos x="55" y="201"/>
              </a:cxn>
              <a:cxn ang="0">
                <a:pos x="63" y="161"/>
              </a:cxn>
              <a:cxn ang="0">
                <a:pos x="0" y="161"/>
              </a:cxn>
              <a:cxn ang="0">
                <a:pos x="7" y="120"/>
              </a:cxn>
              <a:cxn ang="0">
                <a:pos x="71" y="120"/>
              </a:cxn>
              <a:cxn ang="0">
                <a:pos x="77" y="81"/>
              </a:cxn>
              <a:cxn ang="0">
                <a:pos x="15" y="81"/>
              </a:cxn>
              <a:cxn ang="0">
                <a:pos x="21" y="40"/>
              </a:cxn>
              <a:cxn ang="0">
                <a:pos x="84" y="40"/>
              </a:cxn>
            </a:cxnLst>
            <a:rect l="0" t="0" r="r" b="b"/>
            <a:pathLst>
              <a:path w="190" h="201">
                <a:moveTo>
                  <a:pt x="84" y="40"/>
                </a:moveTo>
                <a:lnTo>
                  <a:pt x="90" y="0"/>
                </a:lnTo>
                <a:lnTo>
                  <a:pt x="98" y="0"/>
                </a:lnTo>
                <a:lnTo>
                  <a:pt x="106" y="0"/>
                </a:lnTo>
                <a:lnTo>
                  <a:pt x="115" y="2"/>
                </a:lnTo>
                <a:lnTo>
                  <a:pt x="125" y="4"/>
                </a:lnTo>
                <a:lnTo>
                  <a:pt x="134" y="6"/>
                </a:lnTo>
                <a:lnTo>
                  <a:pt x="142" y="9"/>
                </a:lnTo>
                <a:lnTo>
                  <a:pt x="152" y="13"/>
                </a:lnTo>
                <a:lnTo>
                  <a:pt x="158" y="17"/>
                </a:lnTo>
                <a:lnTo>
                  <a:pt x="165" y="23"/>
                </a:lnTo>
                <a:lnTo>
                  <a:pt x="171" y="31"/>
                </a:lnTo>
                <a:lnTo>
                  <a:pt x="177" y="37"/>
                </a:lnTo>
                <a:lnTo>
                  <a:pt x="181" y="44"/>
                </a:lnTo>
                <a:lnTo>
                  <a:pt x="185" y="52"/>
                </a:lnTo>
                <a:lnTo>
                  <a:pt x="186" y="62"/>
                </a:lnTo>
                <a:lnTo>
                  <a:pt x="188" y="71"/>
                </a:lnTo>
                <a:lnTo>
                  <a:pt x="190" y="81"/>
                </a:lnTo>
                <a:lnTo>
                  <a:pt x="188" y="91"/>
                </a:lnTo>
                <a:lnTo>
                  <a:pt x="188" y="101"/>
                </a:lnTo>
                <a:lnTo>
                  <a:pt x="183" y="120"/>
                </a:lnTo>
                <a:lnTo>
                  <a:pt x="173" y="139"/>
                </a:lnTo>
                <a:lnTo>
                  <a:pt x="161" y="157"/>
                </a:lnTo>
                <a:lnTo>
                  <a:pt x="146" y="170"/>
                </a:lnTo>
                <a:lnTo>
                  <a:pt x="129" y="184"/>
                </a:lnTo>
                <a:lnTo>
                  <a:pt x="111" y="192"/>
                </a:lnTo>
                <a:lnTo>
                  <a:pt x="102" y="195"/>
                </a:lnTo>
                <a:lnTo>
                  <a:pt x="90" y="197"/>
                </a:lnTo>
                <a:lnTo>
                  <a:pt x="81" y="199"/>
                </a:lnTo>
                <a:lnTo>
                  <a:pt x="71" y="201"/>
                </a:lnTo>
                <a:lnTo>
                  <a:pt x="63" y="201"/>
                </a:lnTo>
                <a:lnTo>
                  <a:pt x="55" y="201"/>
                </a:lnTo>
                <a:lnTo>
                  <a:pt x="63" y="161"/>
                </a:lnTo>
                <a:lnTo>
                  <a:pt x="0" y="161"/>
                </a:lnTo>
                <a:lnTo>
                  <a:pt x="7" y="120"/>
                </a:lnTo>
                <a:lnTo>
                  <a:pt x="71" y="120"/>
                </a:lnTo>
                <a:lnTo>
                  <a:pt x="77" y="81"/>
                </a:lnTo>
                <a:lnTo>
                  <a:pt x="15" y="81"/>
                </a:lnTo>
                <a:lnTo>
                  <a:pt x="21" y="40"/>
                </a:lnTo>
                <a:lnTo>
                  <a:pt x="84" y="40"/>
                </a:lnTo>
                <a:close/>
              </a:path>
            </a:pathLst>
          </a:custGeom>
          <a:gradFill rotWithShape="1">
            <a:gsLst>
              <a:gs pos="0">
                <a:srgbClr val="FFFFFF"/>
              </a:gs>
              <a:gs pos="100000">
                <a:srgbClr val="004454">
                  <a:alpha val="50000"/>
                </a:srgbClr>
              </a:gs>
            </a:gsLst>
            <a:lin ang="18900000" scaled="1"/>
          </a:gradFill>
          <a:ln w="9525">
            <a:noFill/>
            <a:round/>
            <a:headEnd/>
            <a:tailEnd/>
          </a:ln>
        </p:spPr>
        <p:txBody>
          <a:bodyPr/>
          <a:lstStyle/>
          <a:p>
            <a:endParaRPr lang="pt-BR"/>
          </a:p>
        </p:txBody>
      </p:sp>
      <p:sp>
        <p:nvSpPr>
          <p:cNvPr id="149519" name="Freeform 15"/>
          <p:cNvSpPr>
            <a:spLocks/>
          </p:cNvSpPr>
          <p:nvPr/>
        </p:nvSpPr>
        <p:spPr bwMode="auto">
          <a:xfrm rot="-2610856">
            <a:off x="8612188" y="801688"/>
            <a:ext cx="307975" cy="315912"/>
          </a:xfrm>
          <a:custGeom>
            <a:avLst/>
            <a:gdLst/>
            <a:ahLst/>
            <a:cxnLst>
              <a:cxn ang="0">
                <a:pos x="84" y="199"/>
              </a:cxn>
              <a:cxn ang="0">
                <a:pos x="73" y="199"/>
              </a:cxn>
              <a:cxn ang="0">
                <a:pos x="61" y="197"/>
              </a:cxn>
              <a:cxn ang="0">
                <a:pos x="52" y="195"/>
              </a:cxn>
              <a:cxn ang="0">
                <a:pos x="44" y="192"/>
              </a:cxn>
              <a:cxn ang="0">
                <a:pos x="36" y="186"/>
              </a:cxn>
              <a:cxn ang="0">
                <a:pos x="29" y="180"/>
              </a:cxn>
              <a:cxn ang="0">
                <a:pos x="23" y="174"/>
              </a:cxn>
              <a:cxn ang="0">
                <a:pos x="17" y="168"/>
              </a:cxn>
              <a:cxn ang="0">
                <a:pos x="7" y="153"/>
              </a:cxn>
              <a:cxn ang="0">
                <a:pos x="2" y="135"/>
              </a:cxn>
              <a:cxn ang="0">
                <a:pos x="0" y="118"/>
              </a:cxn>
              <a:cxn ang="0">
                <a:pos x="2" y="101"/>
              </a:cxn>
              <a:cxn ang="0">
                <a:pos x="7" y="83"/>
              </a:cxn>
              <a:cxn ang="0">
                <a:pos x="15" y="64"/>
              </a:cxn>
              <a:cxn ang="0">
                <a:pos x="25" y="48"/>
              </a:cxn>
              <a:cxn ang="0">
                <a:pos x="38" y="33"/>
              </a:cxn>
              <a:cxn ang="0">
                <a:pos x="56" y="19"/>
              </a:cxn>
              <a:cxn ang="0">
                <a:pos x="75" y="9"/>
              </a:cxn>
              <a:cxn ang="0">
                <a:pos x="84" y="6"/>
              </a:cxn>
              <a:cxn ang="0">
                <a:pos x="96" y="4"/>
              </a:cxn>
              <a:cxn ang="0">
                <a:pos x="108" y="2"/>
              </a:cxn>
              <a:cxn ang="0">
                <a:pos x="119" y="0"/>
              </a:cxn>
              <a:cxn ang="0">
                <a:pos x="119" y="0"/>
              </a:cxn>
              <a:cxn ang="0">
                <a:pos x="194" y="0"/>
              </a:cxn>
              <a:cxn ang="0">
                <a:pos x="187" y="40"/>
              </a:cxn>
              <a:cxn ang="0">
                <a:pos x="123" y="40"/>
              </a:cxn>
              <a:cxn ang="0">
                <a:pos x="117" y="81"/>
              </a:cxn>
              <a:cxn ang="0">
                <a:pos x="179" y="81"/>
              </a:cxn>
              <a:cxn ang="0">
                <a:pos x="173" y="120"/>
              </a:cxn>
              <a:cxn ang="0">
                <a:pos x="109" y="120"/>
              </a:cxn>
              <a:cxn ang="0">
                <a:pos x="102" y="161"/>
              </a:cxn>
              <a:cxn ang="0">
                <a:pos x="165" y="161"/>
              </a:cxn>
              <a:cxn ang="0">
                <a:pos x="158" y="199"/>
              </a:cxn>
              <a:cxn ang="0">
                <a:pos x="84" y="199"/>
              </a:cxn>
              <a:cxn ang="0">
                <a:pos x="84" y="199"/>
              </a:cxn>
            </a:cxnLst>
            <a:rect l="0" t="0" r="r" b="b"/>
            <a:pathLst>
              <a:path w="194" h="199">
                <a:moveTo>
                  <a:pt x="84" y="199"/>
                </a:moveTo>
                <a:lnTo>
                  <a:pt x="73" y="199"/>
                </a:lnTo>
                <a:lnTo>
                  <a:pt x="61" y="197"/>
                </a:lnTo>
                <a:lnTo>
                  <a:pt x="52" y="195"/>
                </a:lnTo>
                <a:lnTo>
                  <a:pt x="44" y="192"/>
                </a:lnTo>
                <a:lnTo>
                  <a:pt x="36" y="186"/>
                </a:lnTo>
                <a:lnTo>
                  <a:pt x="29" y="180"/>
                </a:lnTo>
                <a:lnTo>
                  <a:pt x="23" y="174"/>
                </a:lnTo>
                <a:lnTo>
                  <a:pt x="17" y="168"/>
                </a:lnTo>
                <a:lnTo>
                  <a:pt x="7" y="153"/>
                </a:lnTo>
                <a:lnTo>
                  <a:pt x="2" y="135"/>
                </a:lnTo>
                <a:lnTo>
                  <a:pt x="0" y="118"/>
                </a:lnTo>
                <a:lnTo>
                  <a:pt x="2" y="101"/>
                </a:lnTo>
                <a:lnTo>
                  <a:pt x="7" y="83"/>
                </a:lnTo>
                <a:lnTo>
                  <a:pt x="15" y="64"/>
                </a:lnTo>
                <a:lnTo>
                  <a:pt x="25" y="48"/>
                </a:lnTo>
                <a:lnTo>
                  <a:pt x="38" y="33"/>
                </a:lnTo>
                <a:lnTo>
                  <a:pt x="56" y="19"/>
                </a:lnTo>
                <a:lnTo>
                  <a:pt x="75" y="9"/>
                </a:lnTo>
                <a:lnTo>
                  <a:pt x="84" y="6"/>
                </a:lnTo>
                <a:lnTo>
                  <a:pt x="96" y="4"/>
                </a:lnTo>
                <a:lnTo>
                  <a:pt x="108" y="2"/>
                </a:lnTo>
                <a:lnTo>
                  <a:pt x="119" y="0"/>
                </a:lnTo>
                <a:lnTo>
                  <a:pt x="119" y="0"/>
                </a:lnTo>
                <a:lnTo>
                  <a:pt x="194" y="0"/>
                </a:lnTo>
                <a:lnTo>
                  <a:pt x="187" y="40"/>
                </a:lnTo>
                <a:lnTo>
                  <a:pt x="123" y="40"/>
                </a:lnTo>
                <a:lnTo>
                  <a:pt x="117" y="81"/>
                </a:lnTo>
                <a:lnTo>
                  <a:pt x="179" y="81"/>
                </a:lnTo>
                <a:lnTo>
                  <a:pt x="173" y="120"/>
                </a:lnTo>
                <a:lnTo>
                  <a:pt x="109" y="120"/>
                </a:lnTo>
                <a:lnTo>
                  <a:pt x="102" y="161"/>
                </a:lnTo>
                <a:lnTo>
                  <a:pt x="165" y="161"/>
                </a:lnTo>
                <a:lnTo>
                  <a:pt x="158" y="199"/>
                </a:lnTo>
                <a:lnTo>
                  <a:pt x="84" y="199"/>
                </a:lnTo>
                <a:lnTo>
                  <a:pt x="84" y="199"/>
                </a:lnTo>
                <a:close/>
              </a:path>
            </a:pathLst>
          </a:custGeom>
          <a:gradFill rotWithShape="1">
            <a:gsLst>
              <a:gs pos="0">
                <a:srgbClr val="FFFFFF"/>
              </a:gs>
              <a:gs pos="100000">
                <a:srgbClr val="004454">
                  <a:alpha val="42999"/>
                </a:srgbClr>
              </a:gs>
            </a:gsLst>
            <a:lin ang="18900000" scaled="1"/>
          </a:gradFill>
          <a:ln w="9525">
            <a:noFill/>
            <a:round/>
            <a:headEnd/>
            <a:tailEnd/>
          </a:ln>
        </p:spPr>
        <p:txBody>
          <a:bodyPr/>
          <a:lstStyle/>
          <a:p>
            <a:endParaRPr lang="pt-B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fontAlgn="base">
        <a:spcBef>
          <a:spcPct val="0"/>
        </a:spcBef>
        <a:spcAft>
          <a:spcPct val="0"/>
        </a:spcAft>
        <a:defRPr sz="3200" b="1" i="1">
          <a:solidFill>
            <a:schemeClr val="bg1"/>
          </a:solidFill>
          <a:latin typeface="+mj-lt"/>
          <a:ea typeface="+mj-ea"/>
          <a:cs typeface="+mj-cs"/>
        </a:defRPr>
      </a:lvl1pPr>
      <a:lvl2pPr algn="l" rtl="0" fontAlgn="base">
        <a:spcBef>
          <a:spcPct val="0"/>
        </a:spcBef>
        <a:spcAft>
          <a:spcPct val="0"/>
        </a:spcAft>
        <a:defRPr sz="3200" b="1" i="1">
          <a:solidFill>
            <a:schemeClr val="bg1"/>
          </a:solidFill>
          <a:latin typeface="Arial" charset="0"/>
        </a:defRPr>
      </a:lvl2pPr>
      <a:lvl3pPr algn="l" rtl="0" fontAlgn="base">
        <a:spcBef>
          <a:spcPct val="0"/>
        </a:spcBef>
        <a:spcAft>
          <a:spcPct val="0"/>
        </a:spcAft>
        <a:defRPr sz="3200" b="1" i="1">
          <a:solidFill>
            <a:schemeClr val="bg1"/>
          </a:solidFill>
          <a:latin typeface="Arial" charset="0"/>
        </a:defRPr>
      </a:lvl3pPr>
      <a:lvl4pPr algn="l" rtl="0" fontAlgn="base">
        <a:spcBef>
          <a:spcPct val="0"/>
        </a:spcBef>
        <a:spcAft>
          <a:spcPct val="0"/>
        </a:spcAft>
        <a:defRPr sz="3200" b="1" i="1">
          <a:solidFill>
            <a:schemeClr val="bg1"/>
          </a:solidFill>
          <a:latin typeface="Arial" charset="0"/>
        </a:defRPr>
      </a:lvl4pPr>
      <a:lvl5pPr algn="l" rtl="0" fontAlgn="base">
        <a:spcBef>
          <a:spcPct val="0"/>
        </a:spcBef>
        <a:spcAft>
          <a:spcPct val="0"/>
        </a:spcAft>
        <a:defRPr sz="3200" b="1" i="1">
          <a:solidFill>
            <a:schemeClr val="bg1"/>
          </a:solidFill>
          <a:latin typeface="Arial" charset="0"/>
        </a:defRPr>
      </a:lvl5pPr>
      <a:lvl6pPr marL="457200" algn="l" rtl="0" fontAlgn="base">
        <a:spcBef>
          <a:spcPct val="0"/>
        </a:spcBef>
        <a:spcAft>
          <a:spcPct val="0"/>
        </a:spcAft>
        <a:defRPr sz="3200" b="1" i="1">
          <a:solidFill>
            <a:schemeClr val="bg1"/>
          </a:solidFill>
          <a:latin typeface="Arial" charset="0"/>
        </a:defRPr>
      </a:lvl6pPr>
      <a:lvl7pPr marL="914400" algn="l" rtl="0" fontAlgn="base">
        <a:spcBef>
          <a:spcPct val="0"/>
        </a:spcBef>
        <a:spcAft>
          <a:spcPct val="0"/>
        </a:spcAft>
        <a:defRPr sz="3200" b="1" i="1">
          <a:solidFill>
            <a:schemeClr val="bg1"/>
          </a:solidFill>
          <a:latin typeface="Arial" charset="0"/>
        </a:defRPr>
      </a:lvl7pPr>
      <a:lvl8pPr marL="1371600" algn="l" rtl="0" fontAlgn="base">
        <a:spcBef>
          <a:spcPct val="0"/>
        </a:spcBef>
        <a:spcAft>
          <a:spcPct val="0"/>
        </a:spcAft>
        <a:defRPr sz="3200" b="1" i="1">
          <a:solidFill>
            <a:schemeClr val="bg1"/>
          </a:solidFill>
          <a:latin typeface="Arial" charset="0"/>
        </a:defRPr>
      </a:lvl8pPr>
      <a:lvl9pPr marL="1828800" algn="l" rtl="0" fontAlgn="base">
        <a:spcBef>
          <a:spcPct val="0"/>
        </a:spcBef>
        <a:spcAft>
          <a:spcPct val="0"/>
        </a:spcAft>
        <a:defRPr sz="3200" b="1" i="1">
          <a:solidFill>
            <a:schemeClr val="bg1"/>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800" b="1">
          <a:solidFill>
            <a:schemeClr val="tx1"/>
          </a:solidFill>
          <a:latin typeface="+mn-lt"/>
        </a:defRPr>
      </a:lvl3pPr>
      <a:lvl4pPr marL="1600200" indent="-228600" algn="l" rtl="0" fontAlgn="base">
        <a:spcBef>
          <a:spcPct val="20000"/>
        </a:spcBef>
        <a:spcAft>
          <a:spcPct val="0"/>
        </a:spcAft>
        <a:buChar char="–"/>
        <a:defRPr sz="2800" b="1">
          <a:solidFill>
            <a:schemeClr val="tx1"/>
          </a:solidFill>
          <a:latin typeface="+mn-lt"/>
        </a:defRPr>
      </a:lvl4pPr>
      <a:lvl5pPr marL="2057400" indent="-228600" algn="l" rtl="0" fontAlgn="base">
        <a:spcBef>
          <a:spcPct val="20000"/>
        </a:spcBef>
        <a:spcAft>
          <a:spcPct val="0"/>
        </a:spcAft>
        <a:buChar char="»"/>
        <a:defRPr sz="2800" b="1">
          <a:solidFill>
            <a:schemeClr val="tx1"/>
          </a:solidFill>
          <a:latin typeface="+mn-lt"/>
        </a:defRPr>
      </a:lvl5pPr>
      <a:lvl6pPr marL="2514600" indent="-228600" algn="l" rtl="0" fontAlgn="base">
        <a:spcBef>
          <a:spcPct val="20000"/>
        </a:spcBef>
        <a:spcAft>
          <a:spcPct val="0"/>
        </a:spcAft>
        <a:buChar char="»"/>
        <a:defRPr sz="2800" b="1">
          <a:solidFill>
            <a:schemeClr val="tx1"/>
          </a:solidFill>
          <a:latin typeface="+mn-lt"/>
        </a:defRPr>
      </a:lvl6pPr>
      <a:lvl7pPr marL="2971800" indent="-228600" algn="l" rtl="0" fontAlgn="base">
        <a:spcBef>
          <a:spcPct val="20000"/>
        </a:spcBef>
        <a:spcAft>
          <a:spcPct val="0"/>
        </a:spcAft>
        <a:buChar char="»"/>
        <a:defRPr sz="2800" b="1">
          <a:solidFill>
            <a:schemeClr val="tx1"/>
          </a:solidFill>
          <a:latin typeface="+mn-lt"/>
        </a:defRPr>
      </a:lvl7pPr>
      <a:lvl8pPr marL="3429000" indent="-228600" algn="l" rtl="0" fontAlgn="base">
        <a:spcBef>
          <a:spcPct val="20000"/>
        </a:spcBef>
        <a:spcAft>
          <a:spcPct val="0"/>
        </a:spcAft>
        <a:buChar char="»"/>
        <a:defRPr sz="2800" b="1">
          <a:solidFill>
            <a:schemeClr val="tx1"/>
          </a:solidFill>
          <a:latin typeface="+mn-lt"/>
        </a:defRPr>
      </a:lvl8pPr>
      <a:lvl9pPr marL="3886200" indent="-228600" algn="l" rtl="0" fontAlgn="base">
        <a:spcBef>
          <a:spcPct val="20000"/>
        </a:spcBef>
        <a:spcAft>
          <a:spcPct val="0"/>
        </a:spcAft>
        <a:buChar char="»"/>
        <a:defRPr sz="28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cstate="print"/>
          <a:srcRect l="399" b="595"/>
          <a:stretch>
            <a:fillRect/>
          </a:stretch>
        </p:blipFill>
        <p:spPr bwMode="auto">
          <a:xfrm>
            <a:off x="0" y="2348880"/>
            <a:ext cx="9144000" cy="4509120"/>
          </a:xfrm>
          <a:prstGeom prst="rect">
            <a:avLst/>
          </a:prstGeom>
          <a:noFill/>
          <a:ln w="9525">
            <a:noFill/>
            <a:miter lim="800000"/>
            <a:headEnd/>
            <a:tailEnd/>
          </a:ln>
        </p:spPr>
      </p:pic>
      <p:pic>
        <p:nvPicPr>
          <p:cNvPr id="385026" name="Picture 2" descr="http://t0.gstatic.com/images?q=tbn:ANd9GcT6TLQNhpRFCNEU9Akcq72StsVW4Ox0q85TI89mnxS2wmG5xc79qoUzsKq_Ew"/>
          <p:cNvPicPr>
            <a:picLocks noChangeAspect="1" noChangeArrowheads="1"/>
          </p:cNvPicPr>
          <p:nvPr/>
        </p:nvPicPr>
        <p:blipFill>
          <a:blip r:embed="rId3" cstate="print"/>
          <a:srcRect/>
          <a:stretch>
            <a:fillRect/>
          </a:stretch>
        </p:blipFill>
        <p:spPr bwMode="auto">
          <a:xfrm>
            <a:off x="467544" y="2060848"/>
            <a:ext cx="2280989" cy="1453015"/>
          </a:xfrm>
          <a:prstGeom prst="rect">
            <a:avLst/>
          </a:prstGeom>
          <a:noFill/>
        </p:spPr>
      </p:pic>
      <p:pic>
        <p:nvPicPr>
          <p:cNvPr id="385027" name="Picture 3"/>
          <p:cNvPicPr>
            <a:picLocks noChangeAspect="1" noChangeArrowheads="1"/>
          </p:cNvPicPr>
          <p:nvPr/>
        </p:nvPicPr>
        <p:blipFill>
          <a:blip r:embed="rId4" cstate="print"/>
          <a:srcRect/>
          <a:stretch>
            <a:fillRect/>
          </a:stretch>
        </p:blipFill>
        <p:spPr bwMode="auto">
          <a:xfrm>
            <a:off x="0" y="1052736"/>
            <a:ext cx="9149285" cy="2592288"/>
          </a:xfrm>
          <a:prstGeom prst="rect">
            <a:avLst/>
          </a:prstGeom>
          <a:noFill/>
          <a:ln w="9525">
            <a:noFill/>
            <a:miter lim="800000"/>
            <a:headEnd/>
            <a:tailEnd/>
          </a:ln>
        </p:spPr>
      </p:pic>
      <p:sp>
        <p:nvSpPr>
          <p:cNvPr id="8" name="CaixaDeTexto 7"/>
          <p:cNvSpPr txBox="1"/>
          <p:nvPr/>
        </p:nvSpPr>
        <p:spPr>
          <a:xfrm>
            <a:off x="0" y="1858179"/>
            <a:ext cx="9144000" cy="1969770"/>
          </a:xfrm>
          <a:prstGeom prst="rect">
            <a:avLst/>
          </a:prstGeom>
          <a:noFill/>
        </p:spPr>
        <p:txBody>
          <a:bodyPr wrap="square" rtlCol="0">
            <a:spAutoFit/>
          </a:bodyPr>
          <a:lstStyle/>
          <a:p>
            <a:r>
              <a:rPr lang="pt-BR" sz="5400" b="1" dirty="0" smtClean="0">
                <a:solidFill>
                  <a:schemeClr val="bg1"/>
                </a:solidFill>
              </a:rPr>
              <a:t>UNIVERSALIZAÇÃO</a:t>
            </a:r>
          </a:p>
          <a:p>
            <a:endParaRPr lang="pt-BR" sz="5400" b="1" dirty="0" smtClean="0">
              <a:solidFill>
                <a:schemeClr val="bg1"/>
              </a:solidFill>
            </a:endParaRPr>
          </a:p>
          <a:p>
            <a:endParaRPr lang="pt-BR" sz="1400" b="1" dirty="0" smtClean="0">
              <a:solidFill>
                <a:schemeClr val="bg1"/>
              </a:solidFill>
            </a:endParaRPr>
          </a:p>
        </p:txBody>
      </p:sp>
      <p:pic>
        <p:nvPicPr>
          <p:cNvPr id="371719" name="Picture 7"/>
          <p:cNvPicPr>
            <a:picLocks noChangeAspect="1" noChangeArrowheads="1"/>
          </p:cNvPicPr>
          <p:nvPr/>
        </p:nvPicPr>
        <p:blipFill>
          <a:blip r:embed="rId5" cstate="print"/>
          <a:srcRect b="3432"/>
          <a:stretch>
            <a:fillRect/>
          </a:stretch>
        </p:blipFill>
        <p:spPr bwMode="auto">
          <a:xfrm>
            <a:off x="2843808" y="3683030"/>
            <a:ext cx="3431736" cy="2914322"/>
          </a:xfrm>
          <a:prstGeom prst="rect">
            <a:avLst/>
          </a:prstGeom>
          <a:noFill/>
          <a:ln w="9525">
            <a:noFill/>
            <a:miter lim="800000"/>
            <a:headEnd/>
            <a:tailEnd/>
          </a:ln>
        </p:spPr>
      </p:pic>
      <p:pic>
        <p:nvPicPr>
          <p:cNvPr id="371718" name="Picture 6"/>
          <p:cNvPicPr>
            <a:picLocks noChangeAspect="1" noChangeArrowheads="1"/>
          </p:cNvPicPr>
          <p:nvPr/>
        </p:nvPicPr>
        <p:blipFill>
          <a:blip r:embed="rId6" cstate="print"/>
          <a:srcRect r="19573"/>
          <a:stretch>
            <a:fillRect/>
          </a:stretch>
        </p:blipFill>
        <p:spPr bwMode="auto">
          <a:xfrm>
            <a:off x="6228184" y="3645024"/>
            <a:ext cx="2915816" cy="2952328"/>
          </a:xfrm>
          <a:prstGeom prst="rect">
            <a:avLst/>
          </a:prstGeom>
          <a:noFill/>
          <a:ln w="9525">
            <a:noFill/>
            <a:miter lim="800000"/>
            <a:headEnd/>
            <a:tailEnd/>
          </a:ln>
        </p:spPr>
      </p:pic>
      <p:pic>
        <p:nvPicPr>
          <p:cNvPr id="9" name="Picture 16" descr="Clique para ver a imagem no tamanho original"/>
          <p:cNvPicPr>
            <a:picLocks noChangeAspect="1" noChangeArrowheads="1"/>
          </p:cNvPicPr>
          <p:nvPr/>
        </p:nvPicPr>
        <p:blipFill>
          <a:blip r:embed="rId7" cstate="print"/>
          <a:srcRect/>
          <a:stretch>
            <a:fillRect/>
          </a:stretch>
        </p:blipFill>
        <p:spPr bwMode="auto">
          <a:xfrm>
            <a:off x="0" y="3664608"/>
            <a:ext cx="3131840" cy="2932744"/>
          </a:xfrm>
          <a:prstGeom prst="rect">
            <a:avLst/>
          </a:prstGeom>
          <a:noFill/>
          <a:ln w="9525">
            <a:noFill/>
            <a:miter lim="800000"/>
            <a:headEnd/>
            <a:tailEnd/>
          </a:ln>
        </p:spPr>
      </p:pic>
      <p:sp>
        <p:nvSpPr>
          <p:cNvPr id="15" name="Retângulo 14"/>
          <p:cNvSpPr/>
          <p:nvPr/>
        </p:nvSpPr>
        <p:spPr bwMode="auto">
          <a:xfrm>
            <a:off x="0" y="3573016"/>
            <a:ext cx="9144000" cy="144016"/>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1" lang="pt-BR" sz="1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67544" y="285728"/>
            <a:ext cx="7992888" cy="523220"/>
          </a:xfrm>
          <a:prstGeom prst="rect">
            <a:avLst/>
          </a:prstGeom>
          <a:noFill/>
        </p:spPr>
        <p:txBody>
          <a:bodyPr wrap="square" rtlCol="0">
            <a:spAutoFit/>
          </a:bodyPr>
          <a:lstStyle/>
          <a:p>
            <a:pPr algn="l"/>
            <a:r>
              <a:rPr lang="pt-BR" sz="2800" dirty="0" smtClean="0">
                <a:solidFill>
                  <a:schemeClr val="bg1"/>
                </a:solidFill>
              </a:rPr>
              <a:t>ENERSUL – Fiscalização</a:t>
            </a:r>
            <a:endParaRPr lang="pt-BR" sz="2800" dirty="0">
              <a:solidFill>
                <a:schemeClr val="bg1"/>
              </a:solidFill>
            </a:endParaRPr>
          </a:p>
        </p:txBody>
      </p:sp>
      <p:sp>
        <p:nvSpPr>
          <p:cNvPr id="4" name="Retângulo 3"/>
          <p:cNvSpPr/>
          <p:nvPr/>
        </p:nvSpPr>
        <p:spPr>
          <a:xfrm>
            <a:off x="323528" y="1412776"/>
            <a:ext cx="7992888" cy="5178341"/>
          </a:xfrm>
          <a:prstGeom prst="rect">
            <a:avLst/>
          </a:prstGeom>
        </p:spPr>
        <p:txBody>
          <a:bodyPr wrap="square">
            <a:spAutoFit/>
          </a:bodyPr>
          <a:lstStyle/>
          <a:p>
            <a:pPr algn="just"/>
            <a:r>
              <a:rPr lang="pt-BR" sz="2000" b="1" dirty="0" smtClean="0"/>
              <a:t>Período: </a:t>
            </a:r>
            <a:r>
              <a:rPr lang="pt-BR" sz="2000" b="1" dirty="0" smtClean="0">
                <a:solidFill>
                  <a:srgbClr val="0000FF"/>
                </a:solidFill>
              </a:rPr>
              <a:t>15 de outubro a 30 de novembro de 2007</a:t>
            </a:r>
          </a:p>
          <a:p>
            <a:pPr algn="just"/>
            <a:endParaRPr lang="pt-BR" sz="2000" b="1" dirty="0" smtClean="0"/>
          </a:p>
          <a:p>
            <a:pPr algn="just"/>
            <a:r>
              <a:rPr lang="pt-BR" sz="2000" b="1" dirty="0" smtClean="0"/>
              <a:t>Realizada: </a:t>
            </a:r>
            <a:r>
              <a:rPr lang="pt-BR" sz="2000" b="1" dirty="0" smtClean="0">
                <a:solidFill>
                  <a:srgbClr val="0000FF"/>
                </a:solidFill>
              </a:rPr>
              <a:t>AGEPAN</a:t>
            </a:r>
          </a:p>
          <a:p>
            <a:pPr algn="just"/>
            <a:endParaRPr lang="pt-BR" sz="2000" b="1" dirty="0" smtClean="0"/>
          </a:p>
          <a:p>
            <a:pPr algn="just"/>
            <a:r>
              <a:rPr lang="pt-BR" sz="2000" b="1" dirty="0" smtClean="0"/>
              <a:t>Termo de Notificação: </a:t>
            </a:r>
            <a:r>
              <a:rPr lang="pt-BR" sz="2000" b="1" dirty="0" smtClean="0">
                <a:solidFill>
                  <a:srgbClr val="0000FF"/>
                </a:solidFill>
              </a:rPr>
              <a:t>n</a:t>
            </a:r>
            <a:r>
              <a:rPr lang="pt-BR" sz="2000" b="1" dirty="0" smtClean="0">
                <a:solidFill>
                  <a:srgbClr val="0000FF"/>
                </a:solidFill>
                <a:latin typeface="Times New Roman"/>
                <a:cs typeface="Times New Roman"/>
              </a:rPr>
              <a:t>°</a:t>
            </a:r>
            <a:r>
              <a:rPr lang="pt-BR" sz="2000" b="1" dirty="0" smtClean="0">
                <a:solidFill>
                  <a:srgbClr val="0000FF"/>
                </a:solidFill>
              </a:rPr>
              <a:t> 035/2007/DNF </a:t>
            </a:r>
          </a:p>
          <a:p>
            <a:pPr algn="just"/>
            <a:r>
              <a:rPr lang="pt-BR" sz="2000" b="1" dirty="0" smtClean="0"/>
              <a:t>Relatório de fiscalização: </a:t>
            </a:r>
            <a:r>
              <a:rPr lang="pt-BR" sz="2000" b="1" dirty="0" smtClean="0">
                <a:solidFill>
                  <a:srgbClr val="0000FF"/>
                </a:solidFill>
              </a:rPr>
              <a:t>RF 09/400.519/2007/DNF </a:t>
            </a:r>
          </a:p>
          <a:p>
            <a:pPr algn="just">
              <a:buFont typeface="Wingdings"/>
              <a:buChar char="Ø"/>
            </a:pPr>
            <a:r>
              <a:rPr lang="pt-BR" sz="2000" b="1" dirty="0" smtClean="0"/>
              <a:t>9 Constatações </a:t>
            </a:r>
          </a:p>
          <a:p>
            <a:pPr algn="just">
              <a:buFont typeface="Wingdings"/>
              <a:buChar char="Ø"/>
            </a:pPr>
            <a:r>
              <a:rPr lang="pt-BR" sz="2000" b="1" dirty="0" smtClean="0"/>
              <a:t>8 </a:t>
            </a:r>
            <a:r>
              <a:rPr lang="pt-BR" sz="2000" b="1" dirty="0" err="1" smtClean="0"/>
              <a:t>Não-Conformidades</a:t>
            </a:r>
            <a:r>
              <a:rPr lang="pt-BR" sz="2000" b="1" dirty="0" smtClean="0"/>
              <a:t> </a:t>
            </a:r>
          </a:p>
          <a:p>
            <a:pPr algn="just">
              <a:buFont typeface="Wingdings"/>
              <a:buChar char="Ø"/>
            </a:pPr>
            <a:r>
              <a:rPr lang="pt-BR" sz="2000" b="1" dirty="0" smtClean="0"/>
              <a:t>3 Determinações da Fiscalização</a:t>
            </a:r>
          </a:p>
          <a:p>
            <a:pPr algn="just"/>
            <a:endParaRPr lang="pt-BR" sz="2000" b="1" dirty="0" smtClean="0"/>
          </a:p>
          <a:p>
            <a:pPr algn="just"/>
            <a:r>
              <a:rPr lang="pt-BR" sz="2000" b="1" dirty="0" smtClean="0">
                <a:solidFill>
                  <a:srgbClr val="FF0000"/>
                </a:solidFill>
              </a:rPr>
              <a:t>Constatação</a:t>
            </a:r>
            <a:r>
              <a:rPr lang="pt-BR" sz="2000" b="1" dirty="0" smtClean="0"/>
              <a:t> (resumo): não devolução dos recursos, exigência de termo de doação</a:t>
            </a:r>
          </a:p>
          <a:p>
            <a:pPr algn="just"/>
            <a:r>
              <a:rPr lang="pt-BR" sz="1050" b="1" dirty="0" smtClean="0"/>
              <a:t> </a:t>
            </a:r>
          </a:p>
          <a:p>
            <a:pPr algn="just"/>
            <a:r>
              <a:rPr lang="pt-BR" sz="2000" b="1" dirty="0" smtClean="0">
                <a:solidFill>
                  <a:srgbClr val="FF0000"/>
                </a:solidFill>
              </a:rPr>
              <a:t>Determinação</a:t>
            </a:r>
            <a:r>
              <a:rPr lang="pt-BR" sz="2000" b="1" dirty="0" smtClean="0"/>
              <a:t> (resumo): realizar a devolução aos consumidores</a:t>
            </a:r>
          </a:p>
          <a:p>
            <a:pPr algn="just"/>
            <a:endParaRPr lang="pt-BR" sz="2000" b="1" dirty="0" smtClean="0"/>
          </a:p>
          <a:p>
            <a:pPr algn="just"/>
            <a:r>
              <a:rPr lang="pt-BR" sz="2000" b="1" dirty="0" smtClean="0"/>
              <a:t>Parecer 627/2008: </a:t>
            </a:r>
            <a:r>
              <a:rPr lang="pt-BR" sz="2000" b="1" i="1" dirty="0" smtClean="0"/>
              <a:t>Impossibilidade de exigência de Termos de Doação para ligações na vigência da Lei 10.438/2002</a:t>
            </a:r>
            <a:endParaRPr lang="pt-BR" sz="2000" b="1" i="1" dirty="0"/>
          </a:p>
        </p:txBody>
      </p:sp>
      <p:sp>
        <p:nvSpPr>
          <p:cNvPr id="5" name="Chave esquerda 4"/>
          <p:cNvSpPr/>
          <p:nvPr/>
        </p:nvSpPr>
        <p:spPr bwMode="auto">
          <a:xfrm>
            <a:off x="251520" y="4365104"/>
            <a:ext cx="144016" cy="12961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1" lang="pt-BR" sz="1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67544" y="285728"/>
            <a:ext cx="7992888" cy="523220"/>
          </a:xfrm>
          <a:prstGeom prst="rect">
            <a:avLst/>
          </a:prstGeom>
          <a:noFill/>
        </p:spPr>
        <p:txBody>
          <a:bodyPr wrap="square" rtlCol="0">
            <a:spAutoFit/>
          </a:bodyPr>
          <a:lstStyle/>
          <a:p>
            <a:pPr algn="l"/>
            <a:r>
              <a:rPr lang="pt-BR" sz="2800" dirty="0" smtClean="0">
                <a:solidFill>
                  <a:schemeClr val="bg1"/>
                </a:solidFill>
              </a:rPr>
              <a:t>Judicialização da Matéria</a:t>
            </a:r>
            <a:endParaRPr lang="pt-BR" sz="2800" dirty="0">
              <a:solidFill>
                <a:schemeClr val="bg1"/>
              </a:solidFill>
            </a:endParaRPr>
          </a:p>
        </p:txBody>
      </p:sp>
      <p:sp>
        <p:nvSpPr>
          <p:cNvPr id="5" name="Retângulo 4"/>
          <p:cNvSpPr/>
          <p:nvPr/>
        </p:nvSpPr>
        <p:spPr>
          <a:xfrm>
            <a:off x="395536" y="1340768"/>
            <a:ext cx="8352928" cy="4801314"/>
          </a:xfrm>
          <a:prstGeom prst="rect">
            <a:avLst/>
          </a:prstGeom>
        </p:spPr>
        <p:txBody>
          <a:bodyPr wrap="square">
            <a:spAutoFit/>
          </a:bodyPr>
          <a:lstStyle/>
          <a:p>
            <a:pPr algn="l">
              <a:spcBef>
                <a:spcPts val="600"/>
              </a:spcBef>
              <a:buFont typeface="Wingdings" pitchFamily="2" charset="2"/>
              <a:buChar char="ü"/>
            </a:pPr>
            <a:endParaRPr lang="pt-BR" sz="600" b="1" dirty="0" smtClean="0">
              <a:solidFill>
                <a:srgbClr val="FF0000"/>
              </a:solidFill>
            </a:endParaRPr>
          </a:p>
          <a:p>
            <a:pPr algn="l">
              <a:buFontTx/>
              <a:buChar char="-"/>
            </a:pPr>
            <a:r>
              <a:rPr lang="pt-BR" sz="2000" dirty="0" smtClean="0"/>
              <a:t> Em 2009, a CELPA, a CEMAT, a Enersul e a CELTINS impetraram Mandato de Segurança contra o Diretor-Geral da ANEEL</a:t>
            </a:r>
          </a:p>
          <a:p>
            <a:pPr algn="l"/>
            <a:endParaRPr lang="pt-BR" sz="2000" dirty="0" smtClean="0"/>
          </a:p>
          <a:p>
            <a:pPr algn="l">
              <a:buFontTx/>
              <a:buChar char="-"/>
            </a:pPr>
            <a:r>
              <a:rPr lang="pt-BR" sz="2000" dirty="0" smtClean="0"/>
              <a:t>TRF-1ª Região </a:t>
            </a:r>
            <a:r>
              <a:rPr lang="pt-BR" sz="2000" b="1" dirty="0" smtClean="0"/>
              <a:t>deferiu parcialmente </a:t>
            </a:r>
            <a:r>
              <a:rPr lang="pt-BR" sz="2000" dirty="0" smtClean="0"/>
              <a:t>o pedido de liminar:</a:t>
            </a:r>
          </a:p>
          <a:p>
            <a:pPr lvl="1" algn="l">
              <a:buFont typeface="Wingdings" pitchFamily="2" charset="2"/>
              <a:buChar char="ü"/>
            </a:pPr>
            <a:r>
              <a:rPr lang="pt-BR" sz="2000" dirty="0" smtClean="0"/>
              <a:t>  afastando a eficácia do art. 9º da REN 365/2009 e do art. 18-B da REN 223/2003. </a:t>
            </a:r>
          </a:p>
          <a:p>
            <a:pPr lvl="1" algn="l">
              <a:buFont typeface="Wingdings" pitchFamily="2" charset="2"/>
              <a:buChar char="ü"/>
            </a:pPr>
            <a:r>
              <a:rPr lang="pt-BR" sz="2000" dirty="0" smtClean="0"/>
              <a:t>  vedou a ANEEL de exigir o reembolso aos que anteciparam o atendimento até o ano de 2008, incluindo o período 30/04/2003 a 11/11/2003</a:t>
            </a:r>
          </a:p>
          <a:p>
            <a:pPr algn="l"/>
            <a:endParaRPr lang="pt-BR" sz="2000" dirty="0" smtClean="0"/>
          </a:p>
          <a:p>
            <a:pPr algn="l">
              <a:buFontTx/>
              <a:buChar char="-"/>
            </a:pPr>
            <a:r>
              <a:rPr lang="pt-BR" sz="2000" dirty="0" smtClean="0"/>
              <a:t> As concessionárias obtiveram sentença favorável em primeira instância. </a:t>
            </a:r>
          </a:p>
          <a:p>
            <a:pPr algn="l"/>
            <a:endParaRPr lang="pt-BR" sz="2000" dirty="0" smtClean="0"/>
          </a:p>
          <a:p>
            <a:pPr algn="l">
              <a:buFontTx/>
              <a:buChar char="-"/>
            </a:pPr>
            <a:r>
              <a:rPr lang="pt-BR" sz="2000" dirty="0" smtClean="0"/>
              <a:t> A  ANEEL apelou para o TRF-1ª Região, </a:t>
            </a:r>
            <a:r>
              <a:rPr lang="pt-BR" sz="2000" u="sng" dirty="0" smtClean="0">
                <a:solidFill>
                  <a:srgbClr val="0000FF"/>
                </a:solidFill>
              </a:rPr>
              <a:t>estando o processo concluso para julgamento</a:t>
            </a:r>
            <a:r>
              <a:rPr lang="pt-BR" sz="2000" dirty="0" smtClean="0"/>
              <a:t>.</a:t>
            </a:r>
            <a:endParaRPr lang="pt-BR" sz="1600" b="1"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67544" y="285728"/>
            <a:ext cx="7992888" cy="523220"/>
          </a:xfrm>
          <a:prstGeom prst="rect">
            <a:avLst/>
          </a:prstGeom>
          <a:noFill/>
        </p:spPr>
        <p:txBody>
          <a:bodyPr wrap="square" rtlCol="0">
            <a:spAutoFit/>
          </a:bodyPr>
          <a:lstStyle/>
          <a:p>
            <a:pPr algn="l"/>
            <a:r>
              <a:rPr lang="pt-BR" sz="2800" dirty="0" smtClean="0">
                <a:solidFill>
                  <a:schemeClr val="bg1"/>
                </a:solidFill>
              </a:rPr>
              <a:t>ENERSUL - Intervenção</a:t>
            </a:r>
            <a:endParaRPr lang="pt-BR" sz="2800" dirty="0">
              <a:solidFill>
                <a:schemeClr val="bg1"/>
              </a:solidFill>
            </a:endParaRPr>
          </a:p>
        </p:txBody>
      </p:sp>
      <p:sp>
        <p:nvSpPr>
          <p:cNvPr id="4" name="Retângulo 3"/>
          <p:cNvSpPr/>
          <p:nvPr/>
        </p:nvSpPr>
        <p:spPr>
          <a:xfrm>
            <a:off x="251520" y="1160160"/>
            <a:ext cx="8352928" cy="4031873"/>
          </a:xfrm>
          <a:prstGeom prst="rect">
            <a:avLst/>
          </a:prstGeom>
        </p:spPr>
        <p:txBody>
          <a:bodyPr wrap="square">
            <a:spAutoFit/>
          </a:bodyPr>
          <a:lstStyle/>
          <a:p>
            <a:pPr algn="just"/>
            <a:r>
              <a:rPr lang="pt-BR" sz="1600" b="1" dirty="0" smtClean="0">
                <a:solidFill>
                  <a:srgbClr val="0000FF"/>
                </a:solidFill>
              </a:rPr>
              <a:t>MEDIDA PROVISÓRIA n. 577, de 29/08/2012 </a:t>
            </a:r>
          </a:p>
          <a:p>
            <a:pPr algn="just"/>
            <a:r>
              <a:rPr lang="pt-BR" sz="1600" b="1" dirty="0" smtClean="0"/>
              <a:t>(CONVERTIDA na LEI Nº 12.767, de 27/12/2012.</a:t>
            </a:r>
            <a:endParaRPr lang="pt-BR" sz="1600" dirty="0" smtClean="0"/>
          </a:p>
          <a:p>
            <a:pPr algn="just"/>
            <a:endParaRPr lang="pt-BR" sz="1600" dirty="0" smtClean="0"/>
          </a:p>
          <a:p>
            <a:pPr algn="just"/>
            <a:r>
              <a:rPr lang="pt-BR" sz="1600" b="1" dirty="0" smtClean="0">
                <a:solidFill>
                  <a:srgbClr val="0000FF"/>
                </a:solidFill>
              </a:rPr>
              <a:t>RESOLUÇÃO AUTORIZATIVA Nº 3.649, de 31/08/2012 </a:t>
            </a:r>
          </a:p>
          <a:p>
            <a:pPr algn="just">
              <a:buFontTx/>
              <a:buChar char="-"/>
            </a:pPr>
            <a:r>
              <a:rPr lang="pt-BR" sz="1600" dirty="0" smtClean="0"/>
              <a:t>Determina a intervenção administrativa na ENERSUL – Prazo: 1 ano</a:t>
            </a:r>
          </a:p>
          <a:p>
            <a:pPr algn="just"/>
            <a:endParaRPr lang="pt-BR" sz="1600" dirty="0" smtClean="0"/>
          </a:p>
          <a:p>
            <a:pPr algn="just"/>
            <a:r>
              <a:rPr lang="pt-BR" sz="1600" b="1" dirty="0" smtClean="0">
                <a:solidFill>
                  <a:srgbClr val="0000FF"/>
                </a:solidFill>
              </a:rPr>
              <a:t>RESOLUÇÃO NORMATIVA Nº 524, de 18/12/2012</a:t>
            </a:r>
            <a:r>
              <a:rPr lang="pt-BR" sz="1600" dirty="0" smtClean="0"/>
              <a:t>.</a:t>
            </a:r>
          </a:p>
          <a:p>
            <a:pPr algn="just">
              <a:buFontTx/>
              <a:buChar char="-"/>
            </a:pPr>
            <a:r>
              <a:rPr lang="pt-BR" sz="1600" dirty="0" smtClean="0"/>
              <a:t> Estabelece regime excepcional de sanções regulatórias</a:t>
            </a:r>
          </a:p>
          <a:p>
            <a:pPr algn="just"/>
            <a:r>
              <a:rPr lang="pt-BR" sz="1600" dirty="0" smtClean="0"/>
              <a:t>  &gt; caráter exclusivamente </a:t>
            </a:r>
            <a:r>
              <a:rPr lang="pt-BR" sz="1600" dirty="0" err="1" smtClean="0"/>
              <a:t>orientativo</a:t>
            </a:r>
            <a:r>
              <a:rPr lang="pt-BR" sz="1600" dirty="0" smtClean="0"/>
              <a:t> e/ou determinativo, sem a imposição de penalidades, das ações fiscalizadoras cujos termos de notificação sejam emitidos durante o período da intervenção  </a:t>
            </a:r>
          </a:p>
          <a:p>
            <a:pPr algn="just"/>
            <a:endParaRPr lang="pt-BR" sz="1600" dirty="0" smtClean="0"/>
          </a:p>
          <a:p>
            <a:pPr algn="just"/>
            <a:r>
              <a:rPr lang="pt-BR" sz="1600" b="1" dirty="0" smtClean="0">
                <a:solidFill>
                  <a:srgbClr val="0000FF"/>
                </a:solidFill>
              </a:rPr>
              <a:t>DESPACHO Nº 2.413, de </a:t>
            </a:r>
            <a:r>
              <a:rPr lang="pt-BR" sz="1600" b="1" dirty="0" smtClean="0">
                <a:solidFill>
                  <a:srgbClr val="0000FF"/>
                </a:solidFill>
              </a:rPr>
              <a:t>18/12/2012</a:t>
            </a:r>
          </a:p>
          <a:p>
            <a:pPr algn="just"/>
            <a:endParaRPr lang="pt-BR" sz="1600" b="1" dirty="0" smtClean="0">
              <a:solidFill>
                <a:srgbClr val="0000FF"/>
              </a:solidFill>
            </a:endParaRPr>
          </a:p>
          <a:p>
            <a:pPr algn="just"/>
            <a:r>
              <a:rPr lang="pt-BR" sz="1600" b="1" dirty="0" smtClean="0">
                <a:solidFill>
                  <a:srgbClr val="0000FF"/>
                </a:solidFill>
              </a:rPr>
              <a:t>RESOLUÇÃO </a:t>
            </a:r>
            <a:r>
              <a:rPr lang="pt-BR" sz="1600" b="1" dirty="0" smtClean="0">
                <a:solidFill>
                  <a:srgbClr val="0000FF"/>
                </a:solidFill>
              </a:rPr>
              <a:t>AUTORIZATIVA Nº 4.283, de 20/08/2013</a:t>
            </a:r>
          </a:p>
          <a:p>
            <a:pPr algn="just"/>
            <a:r>
              <a:rPr lang="pt-BR" sz="1600" dirty="0" smtClean="0"/>
              <a:t>- Prorroga, pelo prazo de 2 (dois) anos, a intervenção administrativa na ENERSUL</a:t>
            </a:r>
            <a:endParaRPr lang="pt-B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8" name="Text Box 2"/>
          <p:cNvSpPr>
            <a:spLocks noGrp="1" noChangeArrowheads="1"/>
          </p:cNvSpPr>
          <p:nvPr>
            <p:ph type="title"/>
          </p:nvPr>
        </p:nvSpPr>
        <p:spPr>
          <a:xfrm>
            <a:off x="179512" y="342577"/>
            <a:ext cx="8229600" cy="782167"/>
          </a:xfrm>
        </p:spPr>
        <p:txBody>
          <a:bodyPr/>
          <a:lstStyle/>
          <a:p>
            <a:pPr eaLnBrk="1" hangingPunct="1">
              <a:buFont typeface="Wingdings" pitchFamily="2" charset="2"/>
              <a:buNone/>
            </a:pPr>
            <a:r>
              <a:rPr lang="pt-BR" sz="2800" dirty="0" smtClean="0"/>
              <a:t>Universalização: Situação Atual</a:t>
            </a:r>
          </a:p>
        </p:txBody>
      </p:sp>
      <p:pic>
        <p:nvPicPr>
          <p:cNvPr id="7" name="Imagem 6" descr="BRASIL_IBGE4.gif"/>
          <p:cNvPicPr>
            <a:picLocks noChangeAspect="1"/>
          </p:cNvPicPr>
          <p:nvPr/>
        </p:nvPicPr>
        <p:blipFill>
          <a:blip r:embed="rId2" cstate="print"/>
          <a:srcRect l="13776" r="14563"/>
          <a:stretch>
            <a:fillRect/>
          </a:stretch>
        </p:blipFill>
        <p:spPr>
          <a:xfrm>
            <a:off x="3467323" y="1144183"/>
            <a:ext cx="5641181" cy="5156320"/>
          </a:xfrm>
          <a:prstGeom prst="rect">
            <a:avLst/>
          </a:prstGeom>
        </p:spPr>
      </p:pic>
      <p:sp>
        <p:nvSpPr>
          <p:cNvPr id="6" name="CaixaDeTexto 5"/>
          <p:cNvSpPr txBox="1"/>
          <p:nvPr/>
        </p:nvSpPr>
        <p:spPr>
          <a:xfrm>
            <a:off x="35496" y="3212976"/>
            <a:ext cx="6264696" cy="3247043"/>
          </a:xfrm>
          <a:prstGeom prst="rect">
            <a:avLst/>
          </a:prstGeom>
          <a:noFill/>
        </p:spPr>
        <p:txBody>
          <a:bodyPr wrap="square" rtlCol="0">
            <a:spAutoFit/>
          </a:bodyPr>
          <a:lstStyle/>
          <a:p>
            <a:pPr algn="l"/>
            <a:r>
              <a:rPr lang="pt-BR" sz="2400" b="1" dirty="0" smtClean="0"/>
              <a:t>                    BRASIL</a:t>
            </a:r>
          </a:p>
          <a:p>
            <a:pPr algn="l"/>
            <a:endParaRPr lang="pt-BR" sz="100" b="1" dirty="0" smtClean="0"/>
          </a:p>
          <a:p>
            <a:pPr algn="l"/>
            <a:r>
              <a:rPr lang="pt-BR" sz="1800" b="1" dirty="0" smtClean="0"/>
              <a:t>                  101 Distribuidoras </a:t>
            </a:r>
          </a:p>
          <a:p>
            <a:pPr algn="l"/>
            <a:r>
              <a:rPr lang="pt-BR" sz="1800" b="1" dirty="0" smtClean="0"/>
              <a:t>(63 concessionárias + 38 permissionárias)</a:t>
            </a:r>
          </a:p>
          <a:p>
            <a:pPr algn="l"/>
            <a:endParaRPr lang="pt-BR" sz="1800" b="1" dirty="0" smtClean="0"/>
          </a:p>
          <a:p>
            <a:pPr algn="l"/>
            <a:r>
              <a:rPr lang="pt-BR" sz="1800" b="1" dirty="0" smtClean="0">
                <a:solidFill>
                  <a:srgbClr val="FF0000"/>
                </a:solidFill>
              </a:rPr>
              <a:t>–</a:t>
            </a:r>
            <a:r>
              <a:rPr lang="pt-BR" sz="1800" b="1" dirty="0" smtClean="0"/>
              <a:t> </a:t>
            </a:r>
            <a:r>
              <a:rPr lang="pt-BR" sz="1800" b="1" dirty="0" smtClean="0">
                <a:solidFill>
                  <a:srgbClr val="FF0000"/>
                </a:solidFill>
              </a:rPr>
              <a:t>Área Urbana: </a:t>
            </a:r>
          </a:p>
          <a:p>
            <a:pPr algn="l"/>
            <a:r>
              <a:rPr lang="pt-BR" sz="1800" b="1" dirty="0" smtClean="0">
                <a:solidFill>
                  <a:srgbClr val="FF0000"/>
                </a:solidFill>
              </a:rPr>
              <a:t>   </a:t>
            </a:r>
            <a:r>
              <a:rPr lang="pt-BR" sz="1800" b="1" dirty="0" smtClean="0"/>
              <a:t>101 distribuidoras universalizadas</a:t>
            </a:r>
          </a:p>
          <a:p>
            <a:pPr algn="l"/>
            <a:endParaRPr lang="pt-BR" sz="1800" b="1" dirty="0" smtClean="0"/>
          </a:p>
          <a:p>
            <a:pPr algn="l"/>
            <a:r>
              <a:rPr lang="pt-BR" sz="1800" b="1" dirty="0" smtClean="0">
                <a:solidFill>
                  <a:srgbClr val="FF0000"/>
                </a:solidFill>
              </a:rPr>
              <a:t>– Área Rural</a:t>
            </a:r>
          </a:p>
          <a:p>
            <a:pPr algn="l"/>
            <a:r>
              <a:rPr lang="pt-BR" sz="1800" b="1" dirty="0" smtClean="0"/>
              <a:t>   84 distribuidoras declaradas universalizadas    </a:t>
            </a:r>
          </a:p>
          <a:p>
            <a:pPr algn="l"/>
            <a:r>
              <a:rPr lang="pt-BR" sz="1800" b="1" dirty="0" smtClean="0"/>
              <a:t>   8 distribuidoras  (até  2014)</a:t>
            </a:r>
          </a:p>
          <a:p>
            <a:pPr algn="l"/>
            <a:r>
              <a:rPr lang="pt-BR" sz="1800" b="1" dirty="0" smtClean="0">
                <a:solidFill>
                  <a:srgbClr val="0000FF"/>
                </a:solidFill>
              </a:rPr>
              <a:t>   </a:t>
            </a:r>
            <a:r>
              <a:rPr lang="pt-BR" sz="1800" b="1" dirty="0" smtClean="0"/>
              <a:t>9 distribuidoras (&gt; 2014, até 2018)</a:t>
            </a:r>
            <a:r>
              <a:rPr lang="pt-BR" sz="1800" b="1" dirty="0" smtClean="0">
                <a:solidFill>
                  <a:srgbClr val="0000FF"/>
                </a:solidFill>
              </a:rPr>
              <a:t>                                       </a:t>
            </a:r>
            <a:endParaRPr lang="pt-BR" sz="1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8" name="Text Box 2"/>
          <p:cNvSpPr>
            <a:spLocks noGrp="1" noChangeArrowheads="1"/>
          </p:cNvSpPr>
          <p:nvPr>
            <p:ph type="title"/>
          </p:nvPr>
        </p:nvSpPr>
        <p:spPr>
          <a:xfrm>
            <a:off x="179512" y="342577"/>
            <a:ext cx="8229600" cy="782167"/>
          </a:xfrm>
        </p:spPr>
        <p:txBody>
          <a:bodyPr/>
          <a:lstStyle/>
          <a:p>
            <a:pPr eaLnBrk="1" hangingPunct="1">
              <a:buFont typeface="Wingdings" pitchFamily="2" charset="2"/>
              <a:buNone/>
            </a:pPr>
            <a:r>
              <a:rPr lang="pt-BR" sz="2800" dirty="0" smtClean="0"/>
              <a:t>Ano Limite de Universalização Rural</a:t>
            </a:r>
          </a:p>
        </p:txBody>
      </p:sp>
      <p:graphicFrame>
        <p:nvGraphicFramePr>
          <p:cNvPr id="5" name="Tabela 4"/>
          <p:cNvGraphicFramePr>
            <a:graphicFrameLocks noGrp="1"/>
          </p:cNvGraphicFramePr>
          <p:nvPr/>
        </p:nvGraphicFramePr>
        <p:xfrm>
          <a:off x="251520" y="1415001"/>
          <a:ext cx="8568952" cy="4955279"/>
        </p:xfrm>
        <a:graphic>
          <a:graphicData uri="http://schemas.openxmlformats.org/drawingml/2006/table">
            <a:tbl>
              <a:tblPr/>
              <a:tblGrid>
                <a:gridCol w="4807127"/>
                <a:gridCol w="2053042"/>
                <a:gridCol w="1708783"/>
              </a:tblGrid>
              <a:tr h="608551">
                <a:tc>
                  <a:txBody>
                    <a:bodyPr/>
                    <a:lstStyle/>
                    <a:p>
                      <a:pPr algn="ctr" fontAlgn="b"/>
                      <a:r>
                        <a:rPr lang="pt-BR" sz="1600" b="1" i="0" u="none" strike="noStrike" dirty="0">
                          <a:latin typeface="Arial Narrow"/>
                        </a:rPr>
                        <a:t>DISTRIBUIDORAS</a:t>
                      </a:r>
                    </a:p>
                  </a:txBody>
                  <a:tcPr marL="8264" marR="8264" marT="8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Ano de Universalização </a:t>
                      </a:r>
                      <a:r>
                        <a:rPr lang="pt-BR" sz="1600" b="1" i="0" u="none" strike="noStrike" dirty="0" smtClean="0">
                          <a:latin typeface="Arial Narrow"/>
                        </a:rPr>
                        <a:t>Rural</a:t>
                      </a:r>
                      <a:endParaRPr lang="pt-BR" sz="1600" b="1" i="0" u="none" strike="noStrike" dirty="0">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1" i="0" u="none" strike="noStrike">
                          <a:latin typeface="Arial Narrow"/>
                        </a:rPr>
                        <a:t>Despachos</a:t>
                      </a:r>
                    </a:p>
                  </a:txBody>
                  <a:tcPr marL="8264" marR="8264" marT="8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latin typeface="Arial Narrow"/>
                        </a:rPr>
                        <a:t>  CELG</a:t>
                      </a:r>
                      <a:endParaRPr lang="pt-BR" sz="1600" b="0" i="0" u="none" strike="noStrike" dirty="0">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a:latin typeface="Arial Narrow"/>
                        </a:rPr>
                        <a:t>3.296/2012</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latin typeface="Arial Narrow"/>
                        </a:rPr>
                        <a:t>  CEMIG</a:t>
                      </a:r>
                      <a:endParaRPr lang="pt-BR" sz="1600" b="0" i="0" u="none" strike="noStrike" dirty="0">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a:latin typeface="Arial Narrow"/>
                        </a:rPr>
                        <a:t>3.296/2012</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latin typeface="Arial Narrow"/>
                        </a:rPr>
                        <a:t>  CHESP</a:t>
                      </a:r>
                      <a:endParaRPr lang="pt-BR" sz="1600" b="0" i="0" u="none" strike="noStrike" dirty="0">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dirty="0">
                          <a:latin typeface="Arial Narrow"/>
                        </a:rPr>
                        <a:t>3.296/2012</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solidFill>
                            <a:schemeClr val="tx1"/>
                          </a:solidFill>
                          <a:latin typeface="Arial Narrow"/>
                        </a:rPr>
                        <a:t>  ELETROBRAS </a:t>
                      </a:r>
                      <a:r>
                        <a:rPr lang="pt-BR" sz="1600" b="0" i="0" u="none" strike="noStrike" dirty="0">
                          <a:solidFill>
                            <a:schemeClr val="tx1"/>
                          </a:solidFill>
                          <a:latin typeface="Arial Narrow"/>
                        </a:rPr>
                        <a:t>DISTRIBUIÇÃO ALAGOAS</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dirty="0">
                          <a:latin typeface="Arial Narrow"/>
                        </a:rPr>
                        <a:t>973/2013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450">
                <a:tc>
                  <a:txBody>
                    <a:bodyPr/>
                    <a:lstStyle/>
                    <a:p>
                      <a:pPr algn="l" fontAlgn="b"/>
                      <a:r>
                        <a:rPr lang="pt-BR" sz="1600" b="0" i="0" u="none" strike="noStrike" dirty="0" smtClean="0">
                          <a:solidFill>
                            <a:schemeClr val="tx1"/>
                          </a:solidFill>
                          <a:latin typeface="Arial Narrow"/>
                        </a:rPr>
                        <a:t>  ELETROBRAS </a:t>
                      </a:r>
                      <a:r>
                        <a:rPr lang="pt-BR" sz="1600" b="0" i="0" u="none" strike="noStrike" dirty="0">
                          <a:solidFill>
                            <a:schemeClr val="tx1"/>
                          </a:solidFill>
                          <a:latin typeface="Arial Narrow"/>
                        </a:rPr>
                        <a:t>DISTRIBUIÇÃO BOA </a:t>
                      </a:r>
                      <a:r>
                        <a:rPr lang="pt-BR" sz="1600" b="0" i="0" u="none" strike="noStrike" dirty="0" smtClean="0">
                          <a:solidFill>
                            <a:schemeClr val="tx1"/>
                          </a:solidFill>
                          <a:latin typeface="Arial Narrow"/>
                        </a:rPr>
                        <a:t>VISTA</a:t>
                      </a:r>
                      <a:endParaRPr lang="pt-BR" sz="1600" b="0" i="0" u="none" strike="noStrike" dirty="0">
                        <a:solidFill>
                          <a:schemeClr val="tx1"/>
                        </a:solidFill>
                        <a:latin typeface="Arial Narrow"/>
                      </a:endParaRPr>
                    </a:p>
                  </a:txBody>
                  <a:tcPr marL="8264" marR="8264" marT="8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dirty="0">
                          <a:latin typeface="Arial Narrow"/>
                        </a:rPr>
                        <a:t>3.296/2012</a:t>
                      </a:r>
                    </a:p>
                  </a:txBody>
                  <a:tcPr marL="8264" marR="8264" marT="8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solidFill>
                            <a:schemeClr val="tx1"/>
                          </a:solidFill>
                          <a:latin typeface="Arial Narrow"/>
                        </a:rPr>
                        <a:t>  ELETROBRAS </a:t>
                      </a:r>
                      <a:r>
                        <a:rPr lang="pt-BR" sz="1600" b="0" i="0" u="none" strike="noStrike" dirty="0">
                          <a:solidFill>
                            <a:schemeClr val="tx1"/>
                          </a:solidFill>
                          <a:latin typeface="Arial Narrow"/>
                        </a:rPr>
                        <a:t>DISTRIBUIÇÃO PIAUÍ</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dirty="0">
                          <a:latin typeface="Arial Narrow"/>
                        </a:rPr>
                        <a:t>3.296/2012</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solidFill>
                            <a:schemeClr val="tx1"/>
                          </a:solidFill>
                          <a:latin typeface="Arial Narrow"/>
                        </a:rPr>
                        <a:t>  ELETROBRAS </a:t>
                      </a:r>
                      <a:r>
                        <a:rPr lang="pt-BR" sz="1600" b="0" i="0" u="none" strike="noStrike" dirty="0">
                          <a:solidFill>
                            <a:schemeClr val="tx1"/>
                          </a:solidFill>
                          <a:latin typeface="Arial Narrow"/>
                        </a:rPr>
                        <a:t>DISTRIBUIÇÃO RONDÔNIA</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dirty="0">
                          <a:latin typeface="Arial Narrow"/>
                        </a:rPr>
                        <a:t>3.296/2012</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solidFill>
                            <a:schemeClr val="tx1"/>
                          </a:solidFill>
                          <a:latin typeface="Arial Narrow"/>
                        </a:rPr>
                        <a:t>  ENERGISA</a:t>
                      </a:r>
                      <a:r>
                        <a:rPr lang="pt-BR" sz="1600" b="0" i="0" u="none" strike="noStrike" baseline="0" dirty="0" smtClean="0">
                          <a:solidFill>
                            <a:schemeClr val="tx1"/>
                          </a:solidFill>
                          <a:latin typeface="Arial Narrow"/>
                        </a:rPr>
                        <a:t> </a:t>
                      </a:r>
                      <a:r>
                        <a:rPr lang="pt-BR" sz="1600" b="0" i="0" u="none" strike="noStrike" dirty="0" smtClean="0">
                          <a:solidFill>
                            <a:schemeClr val="tx1"/>
                          </a:solidFill>
                          <a:latin typeface="Arial Narrow"/>
                        </a:rPr>
                        <a:t>SERGIPE</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2014</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0" i="0" u="none" strike="noStrike" dirty="0">
                          <a:latin typeface="Arial Narrow"/>
                        </a:rPr>
                        <a:t>3.296/2012</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solidFill>
                            <a:schemeClr val="tx1"/>
                          </a:solidFill>
                          <a:latin typeface="Arial Narrow"/>
                        </a:rPr>
                        <a:t>  CELTINS</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2016</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6879">
                <a:tc>
                  <a:txBody>
                    <a:bodyPr/>
                    <a:lstStyle/>
                    <a:p>
                      <a:pPr algn="l" fontAlgn="b"/>
                      <a:r>
                        <a:rPr lang="pt-BR" sz="1600" b="0" i="0" u="none" strike="noStrike" dirty="0" smtClean="0">
                          <a:solidFill>
                            <a:schemeClr val="tx1"/>
                          </a:solidFill>
                          <a:latin typeface="Arial Narrow"/>
                        </a:rPr>
                        <a:t>  CEMAR</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2016</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6879">
                <a:tc>
                  <a:txBody>
                    <a:bodyPr/>
                    <a:lstStyle/>
                    <a:p>
                      <a:pPr algn="l" fontAlgn="b"/>
                      <a:r>
                        <a:rPr lang="pt-BR" sz="1600" b="0" i="0" u="none" strike="noStrike" dirty="0" smtClean="0">
                          <a:solidFill>
                            <a:schemeClr val="tx1"/>
                          </a:solidFill>
                          <a:latin typeface="Arial Narrow"/>
                        </a:rPr>
                        <a:t>  CERR</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2016</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6879">
                <a:tc>
                  <a:txBody>
                    <a:bodyPr/>
                    <a:lstStyle/>
                    <a:p>
                      <a:pPr algn="l" fontAlgn="b"/>
                      <a:r>
                        <a:rPr lang="pt-BR" sz="1600" b="0" i="0" u="none" strike="noStrike" dirty="0" smtClean="0">
                          <a:solidFill>
                            <a:schemeClr val="tx1"/>
                          </a:solidFill>
                          <a:latin typeface="Arial Narrow"/>
                        </a:rPr>
                        <a:t>  COELBA</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2016</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2000" b="1" i="0" u="none" strike="noStrike" dirty="0" smtClean="0">
                          <a:solidFill>
                            <a:srgbClr val="FF0000"/>
                          </a:solidFill>
                          <a:latin typeface="Arial Narrow"/>
                        </a:rPr>
                        <a:t>  ENERSUL</a:t>
                      </a:r>
                      <a:endParaRPr lang="pt-BR" sz="2000" b="1" i="0" u="none" strike="noStrike" dirty="0">
                        <a:solidFill>
                          <a:srgbClr val="FF0000"/>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2000" b="1" i="0" u="none" strike="noStrike" dirty="0">
                          <a:solidFill>
                            <a:srgbClr val="FF0000"/>
                          </a:solidFill>
                          <a:latin typeface="Arial Narrow"/>
                        </a:rPr>
                        <a:t>2016</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2000" b="1" i="0" u="none" strike="noStrike" dirty="0">
                          <a:solidFill>
                            <a:srgbClr val="FF0000"/>
                          </a:solidFill>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7683">
                <a:tc>
                  <a:txBody>
                    <a:bodyPr/>
                    <a:lstStyle/>
                    <a:p>
                      <a:pPr algn="l" fontAlgn="b"/>
                      <a:r>
                        <a:rPr lang="pt-BR" sz="1600" b="0" i="0" u="none" strike="noStrike" dirty="0" smtClean="0">
                          <a:solidFill>
                            <a:schemeClr val="tx1"/>
                          </a:solidFill>
                          <a:latin typeface="Arial Narrow"/>
                        </a:rPr>
                        <a:t>  CEMAT</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2017</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solidFill>
                            <a:schemeClr val="tx1"/>
                          </a:solidFill>
                          <a:latin typeface="Arial Narrow"/>
                        </a:rPr>
                        <a:t>  CELPA</a:t>
                      </a:r>
                      <a:endParaRPr lang="pt-BR" sz="1600" b="0" i="0" u="none" strike="noStrike" dirty="0">
                        <a:solidFill>
                          <a:schemeClr val="tx1"/>
                        </a:solidFill>
                        <a:latin typeface="Arial Narrow"/>
                      </a:endParaRP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2018</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latin typeface="Arial Narrow"/>
                        </a:rPr>
                        <a:t>  ELETROBRAS </a:t>
                      </a:r>
                      <a:r>
                        <a:rPr lang="pt-BR" sz="1600" b="0" i="0" u="none" strike="noStrike" dirty="0">
                          <a:latin typeface="Arial Narrow"/>
                        </a:rPr>
                        <a:t>AMAZONAS ENERGIA</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600" b="1" i="0" u="none" strike="noStrike" dirty="0">
                          <a:latin typeface="Arial Narrow"/>
                        </a:rPr>
                        <a:t>2018</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683">
                <a:tc>
                  <a:txBody>
                    <a:bodyPr/>
                    <a:lstStyle/>
                    <a:p>
                      <a:pPr algn="l" fontAlgn="b"/>
                      <a:r>
                        <a:rPr lang="pt-BR" sz="1600" b="0" i="0" u="none" strike="noStrike" dirty="0" smtClean="0">
                          <a:latin typeface="Arial Narrow"/>
                        </a:rPr>
                        <a:t>  ELETROBRAS </a:t>
                      </a:r>
                      <a:r>
                        <a:rPr lang="pt-BR" sz="1600" b="0" i="0" u="none" strike="noStrike" dirty="0">
                          <a:latin typeface="Arial Narrow"/>
                        </a:rPr>
                        <a:t>DISTRIBUIÇÃO ACRE</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latin typeface="Arial Narrow"/>
                        </a:rPr>
                        <a:t>2018</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latin typeface="Arial Narrow"/>
                        </a:rPr>
                        <a:t>726/2013</a:t>
                      </a:r>
                    </a:p>
                  </a:txBody>
                  <a:tcPr marL="8264" marR="8264" marT="8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8" name="Text Box 2"/>
          <p:cNvSpPr>
            <a:spLocks noGrp="1" noChangeArrowheads="1"/>
          </p:cNvSpPr>
          <p:nvPr>
            <p:ph type="title"/>
          </p:nvPr>
        </p:nvSpPr>
        <p:spPr>
          <a:xfrm>
            <a:off x="179512" y="342577"/>
            <a:ext cx="8229600" cy="782167"/>
          </a:xfrm>
        </p:spPr>
        <p:txBody>
          <a:bodyPr/>
          <a:lstStyle/>
          <a:p>
            <a:pPr eaLnBrk="1" hangingPunct="1">
              <a:buFont typeface="Wingdings" pitchFamily="2" charset="2"/>
              <a:buNone/>
            </a:pPr>
            <a:r>
              <a:rPr lang="pt-BR" sz="2800" dirty="0" smtClean="0"/>
              <a:t>Plano de Universalização</a:t>
            </a:r>
          </a:p>
        </p:txBody>
      </p:sp>
      <p:graphicFrame>
        <p:nvGraphicFramePr>
          <p:cNvPr id="4" name="Tabela 3"/>
          <p:cNvGraphicFramePr>
            <a:graphicFrameLocks noGrp="1"/>
          </p:cNvGraphicFramePr>
          <p:nvPr/>
        </p:nvGraphicFramePr>
        <p:xfrm>
          <a:off x="899592" y="2155091"/>
          <a:ext cx="7128792" cy="3434152"/>
        </p:xfrm>
        <a:graphic>
          <a:graphicData uri="http://schemas.openxmlformats.org/drawingml/2006/table">
            <a:tbl>
              <a:tblPr/>
              <a:tblGrid>
                <a:gridCol w="1338856"/>
                <a:gridCol w="2078911"/>
                <a:gridCol w="2174105"/>
                <a:gridCol w="1536920"/>
              </a:tblGrid>
              <a:tr h="859496">
                <a:tc>
                  <a:txBody>
                    <a:bodyPr/>
                    <a:lstStyle/>
                    <a:p>
                      <a:pPr algn="ctr">
                        <a:spcAft>
                          <a:spcPts val="0"/>
                        </a:spcAft>
                        <a:tabLst>
                          <a:tab pos="971550" algn="l"/>
                        </a:tabLst>
                      </a:pPr>
                      <a:r>
                        <a:rPr lang="pt-BR" sz="2000" b="1" dirty="0">
                          <a:latin typeface="Arial Narrow"/>
                          <a:ea typeface="Times New Roman"/>
                          <a:cs typeface="Times New Roman"/>
                        </a:rPr>
                        <a:t>Ano</a:t>
                      </a:r>
                      <a:endParaRPr lang="pt-BR" sz="2000" dirty="0">
                        <a:latin typeface="Arial Narrow"/>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Recursos Próprios</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Luz para Todos</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latin typeface="Arial Narrow"/>
                          <a:ea typeface="Times New Roman"/>
                          <a:cs typeface="Times New Roman"/>
                        </a:rPr>
                        <a:t>TOTAL</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a:latin typeface="Arial Narrow"/>
                          <a:ea typeface="Times New Roman"/>
                          <a:cs typeface="Times New Roman"/>
                        </a:rPr>
                        <a:t>2011</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          3.008 </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3.008</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a:latin typeface="Arial Narrow"/>
                          <a:ea typeface="Times New Roman"/>
                          <a:cs typeface="Times New Roman"/>
                        </a:rPr>
                        <a:t>2012</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Calibri"/>
                        </a:rPr>
                        <a:t>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1.684</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1.684</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a:latin typeface="Arial Narrow"/>
                          <a:ea typeface="Times New Roman"/>
                          <a:cs typeface="Times New Roman"/>
                        </a:rPr>
                        <a:t>2013</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Calibri"/>
                        </a:rPr>
                        <a:t>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1.750</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1.750</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dirty="0">
                          <a:latin typeface="Arial Narrow"/>
                          <a:ea typeface="Times New Roman"/>
                          <a:cs typeface="Times New Roman"/>
                        </a:rPr>
                        <a:t>2014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 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1.990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1.990</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a:latin typeface="Arial Narrow"/>
                          <a:ea typeface="Times New Roman"/>
                          <a:cs typeface="Times New Roman"/>
                        </a:rPr>
                        <a:t>2015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2.241</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2.241</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a:latin typeface="Arial Narrow"/>
                          <a:ea typeface="Times New Roman"/>
                          <a:cs typeface="Times New Roman"/>
                        </a:rPr>
                        <a:t>2016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2.241</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a:solidFill>
                            <a:srgbClr val="000000"/>
                          </a:solidFill>
                          <a:latin typeface="Arial Narrow"/>
                          <a:ea typeface="Times New Roman"/>
                          <a:cs typeface="Arial"/>
                        </a:rPr>
                        <a:t>0</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t-BR" sz="2000" dirty="0">
                          <a:solidFill>
                            <a:srgbClr val="000000"/>
                          </a:solidFill>
                          <a:latin typeface="Arial Narrow"/>
                          <a:ea typeface="Times New Roman"/>
                          <a:cs typeface="Arial"/>
                        </a:rPr>
                        <a:t>2.241</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08">
                <a:tc>
                  <a:txBody>
                    <a:bodyPr/>
                    <a:lstStyle/>
                    <a:p>
                      <a:pPr algn="ctr">
                        <a:spcAft>
                          <a:spcPts val="0"/>
                        </a:spcAft>
                        <a:tabLst>
                          <a:tab pos="971550" algn="l"/>
                        </a:tabLst>
                      </a:pPr>
                      <a:r>
                        <a:rPr lang="pt-BR" sz="2000" b="1">
                          <a:latin typeface="Arial Narrow"/>
                          <a:ea typeface="Times New Roman"/>
                          <a:cs typeface="Times New Roman"/>
                        </a:rPr>
                        <a:t>TOTAL</a:t>
                      </a:r>
                      <a:endParaRPr lang="pt-BR" sz="2000">
                        <a:latin typeface="Arial Narrow"/>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pt-BR" sz="2000" b="1">
                          <a:solidFill>
                            <a:srgbClr val="000000"/>
                          </a:solidFill>
                          <a:latin typeface="Arial Narrow"/>
                          <a:ea typeface="Times New Roman"/>
                          <a:cs typeface="Arial"/>
                        </a:rPr>
                        <a:t>4.482</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pt-BR" sz="2000" b="1">
                          <a:solidFill>
                            <a:srgbClr val="000000"/>
                          </a:solidFill>
                          <a:latin typeface="Arial Narrow"/>
                          <a:ea typeface="Times New Roman"/>
                          <a:cs typeface="Arial"/>
                        </a:rPr>
                        <a:t>8.432</a:t>
                      </a:r>
                      <a:endParaRPr lang="pt-BR" sz="20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pt-BR" sz="2000" b="1" dirty="0">
                          <a:solidFill>
                            <a:srgbClr val="000000"/>
                          </a:solidFill>
                          <a:latin typeface="Arial Narrow"/>
                          <a:ea typeface="Times New Roman"/>
                          <a:cs typeface="Arial"/>
                        </a:rPr>
                        <a:t>12.914</a:t>
                      </a:r>
                      <a:endParaRPr lang="pt-BR" sz="20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Retângulo 5"/>
          <p:cNvSpPr/>
          <p:nvPr/>
        </p:nvSpPr>
        <p:spPr>
          <a:xfrm>
            <a:off x="755576" y="1412776"/>
            <a:ext cx="6835526" cy="461665"/>
          </a:xfrm>
          <a:prstGeom prst="rect">
            <a:avLst/>
          </a:prstGeom>
        </p:spPr>
        <p:txBody>
          <a:bodyPr wrap="none">
            <a:spAutoFit/>
          </a:bodyPr>
          <a:lstStyle/>
          <a:p>
            <a:pPr algn="just">
              <a:spcBef>
                <a:spcPts val="600"/>
              </a:spcBef>
              <a:buFont typeface="Wingdings" pitchFamily="2" charset="2"/>
              <a:buChar char="ü"/>
            </a:pPr>
            <a:r>
              <a:rPr lang="pt-BR" sz="2000" dirty="0" smtClean="0">
                <a:solidFill>
                  <a:srgbClr val="FF0000"/>
                </a:solidFill>
              </a:rPr>
              <a:t> </a:t>
            </a:r>
            <a:r>
              <a:rPr lang="pt-BR" sz="2400" b="1" dirty="0" smtClean="0">
                <a:solidFill>
                  <a:srgbClr val="FF0000"/>
                </a:solidFill>
              </a:rPr>
              <a:t>PLANO DE UNIVERSALIZAÇÃO - ENERSUL</a:t>
            </a:r>
            <a:endParaRPr lang="pt-BR" sz="2000" b="1" dirty="0" smtClean="0">
              <a:solidFill>
                <a:srgbClr val="FF0000"/>
              </a:solidFill>
            </a:endParaRPr>
          </a:p>
        </p:txBody>
      </p:sp>
      <p:sp>
        <p:nvSpPr>
          <p:cNvPr id="5" name="Retângulo 4"/>
          <p:cNvSpPr/>
          <p:nvPr/>
        </p:nvSpPr>
        <p:spPr>
          <a:xfrm>
            <a:off x="827584" y="5877272"/>
            <a:ext cx="5206875" cy="461665"/>
          </a:xfrm>
          <a:prstGeom prst="rect">
            <a:avLst/>
          </a:prstGeom>
        </p:spPr>
        <p:txBody>
          <a:bodyPr wrap="none">
            <a:spAutoFit/>
          </a:bodyPr>
          <a:lstStyle/>
          <a:p>
            <a:pPr algn="just">
              <a:spcBef>
                <a:spcPts val="600"/>
              </a:spcBef>
            </a:pPr>
            <a:r>
              <a:rPr lang="pt-BR" sz="2400" b="1" dirty="0" smtClean="0">
                <a:latin typeface="Arial Narrow" pitchFamily="34" charset="0"/>
                <a:cs typeface="Times New Roman"/>
              </a:rPr>
              <a:t> Recursos Necessários: ≈ R$ 320 milhões</a:t>
            </a:r>
            <a:endParaRPr lang="pt-BR" sz="2400" b="1" dirty="0" smtClean="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318210" y="1124744"/>
            <a:ext cx="8358246" cy="5693866"/>
          </a:xfrm>
          <a:prstGeom prst="rect">
            <a:avLst/>
          </a:prstGeom>
          <a:noFill/>
        </p:spPr>
        <p:txBody>
          <a:bodyPr wrap="square" rtlCol="0">
            <a:spAutoFit/>
          </a:bodyPr>
          <a:lstStyle/>
          <a:p>
            <a:pPr algn="just">
              <a:spcBef>
                <a:spcPts val="600"/>
              </a:spcBef>
            </a:pPr>
            <a:endParaRPr lang="pt-BR" sz="500" dirty="0" smtClean="0"/>
          </a:p>
          <a:p>
            <a:pPr algn="just">
              <a:spcBef>
                <a:spcPts val="600"/>
              </a:spcBef>
              <a:buFont typeface="Wingdings" pitchFamily="2" charset="2"/>
              <a:buChar char="ü"/>
            </a:pPr>
            <a:r>
              <a:rPr lang="pt-BR" sz="2200" dirty="0" smtClean="0">
                <a:solidFill>
                  <a:srgbClr val="FF0000"/>
                </a:solidFill>
              </a:rPr>
              <a:t> </a:t>
            </a:r>
            <a:r>
              <a:rPr lang="pt-BR" sz="2800" b="1" dirty="0" smtClean="0">
                <a:solidFill>
                  <a:srgbClr val="FF0000"/>
                </a:solidFill>
              </a:rPr>
              <a:t>Lei 10.438/2002 </a:t>
            </a:r>
            <a:endParaRPr lang="pt-BR" sz="2200" b="1" dirty="0" smtClean="0">
              <a:solidFill>
                <a:srgbClr val="FF0000"/>
              </a:solidFill>
            </a:endParaRPr>
          </a:p>
          <a:p>
            <a:pPr algn="just">
              <a:spcBef>
                <a:spcPts val="600"/>
              </a:spcBef>
            </a:pPr>
            <a:endParaRPr lang="pt-BR" sz="100" dirty="0" smtClean="0"/>
          </a:p>
          <a:p>
            <a:pPr algn="just"/>
            <a:r>
              <a:rPr lang="pt-BR" sz="2800" dirty="0" smtClean="0">
                <a:latin typeface="+mn-lt"/>
              </a:rPr>
              <a:t>Art. 14. (...)</a:t>
            </a:r>
          </a:p>
          <a:p>
            <a:pPr algn="just"/>
            <a:r>
              <a:rPr lang="pt-BR" sz="2800" dirty="0" smtClean="0">
                <a:latin typeface="+mn-lt"/>
              </a:rPr>
              <a:t>"§ 5º A ANEEL também estabelecerá procedimentos para que o consumidor localizado nas áreas referidas no inciso II do "caput" possa antecipar seu atendimento, financiando ou executando, em parte ou no todo, as obras necessárias, devendo esse valor lhe ser restituído pela concessionária ou permissionária após a carência de prazo igual ao que seria necessário para obter sua ligação sem ônus.“</a:t>
            </a:r>
          </a:p>
          <a:p>
            <a:pPr algn="just"/>
            <a:endParaRPr lang="pt-BR" sz="900" dirty="0" smtClean="0"/>
          </a:p>
          <a:p>
            <a:r>
              <a:rPr lang="pt-BR" sz="2000" dirty="0" smtClean="0"/>
              <a:t>(Redação dada pela Lei nº 10.762, de 11.11.2003)</a:t>
            </a:r>
            <a:r>
              <a:rPr lang="pt-BR" sz="1100" dirty="0" smtClean="0"/>
              <a:t>    </a:t>
            </a:r>
            <a:endParaRPr lang="pt-BR" sz="2200" dirty="0"/>
          </a:p>
        </p:txBody>
      </p:sp>
      <p:sp>
        <p:nvSpPr>
          <p:cNvPr id="11" name="CaixaDeTexto 10"/>
          <p:cNvSpPr txBox="1"/>
          <p:nvPr/>
        </p:nvSpPr>
        <p:spPr>
          <a:xfrm>
            <a:off x="500034" y="285728"/>
            <a:ext cx="7456342" cy="523220"/>
          </a:xfrm>
          <a:prstGeom prst="rect">
            <a:avLst/>
          </a:prstGeom>
          <a:noFill/>
        </p:spPr>
        <p:txBody>
          <a:bodyPr wrap="square" rtlCol="0">
            <a:spAutoFit/>
          </a:bodyPr>
          <a:lstStyle/>
          <a:p>
            <a:pPr algn="l"/>
            <a:r>
              <a:rPr lang="pt-BR" sz="2800" dirty="0" smtClean="0">
                <a:solidFill>
                  <a:schemeClr val="bg1"/>
                </a:solidFill>
              </a:rPr>
              <a:t>Antecipação do Atendimento</a:t>
            </a:r>
            <a:endParaRPr lang="pt-BR" sz="2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318210" y="1124744"/>
            <a:ext cx="8358246" cy="4370427"/>
          </a:xfrm>
          <a:prstGeom prst="rect">
            <a:avLst/>
          </a:prstGeom>
          <a:noFill/>
        </p:spPr>
        <p:txBody>
          <a:bodyPr wrap="square" rtlCol="0">
            <a:spAutoFit/>
          </a:bodyPr>
          <a:lstStyle/>
          <a:p>
            <a:pPr algn="just">
              <a:spcBef>
                <a:spcPts val="600"/>
              </a:spcBef>
            </a:pPr>
            <a:endParaRPr lang="pt-BR" sz="500" dirty="0" smtClean="0"/>
          </a:p>
          <a:p>
            <a:pPr algn="just">
              <a:spcBef>
                <a:spcPts val="600"/>
              </a:spcBef>
              <a:buFont typeface="Wingdings" pitchFamily="2" charset="2"/>
              <a:buChar char="ü"/>
            </a:pPr>
            <a:r>
              <a:rPr lang="pt-BR" sz="2400" dirty="0" smtClean="0"/>
              <a:t> </a:t>
            </a:r>
            <a:r>
              <a:rPr lang="pt-BR" sz="3200" b="1" dirty="0" smtClean="0">
                <a:solidFill>
                  <a:srgbClr val="FF0000"/>
                </a:solidFill>
              </a:rPr>
              <a:t>REN ANEEL 223/2003 </a:t>
            </a:r>
            <a:endParaRPr lang="pt-BR" sz="2400" b="1" dirty="0" smtClean="0">
              <a:solidFill>
                <a:srgbClr val="FF0000"/>
              </a:solidFill>
            </a:endParaRPr>
          </a:p>
          <a:p>
            <a:pPr algn="just">
              <a:spcBef>
                <a:spcPts val="600"/>
              </a:spcBef>
            </a:pPr>
            <a:endParaRPr lang="pt-BR" sz="600" dirty="0" smtClean="0"/>
          </a:p>
          <a:p>
            <a:pPr algn="just"/>
            <a:r>
              <a:rPr lang="pt-BR" sz="2800" b="1" dirty="0" smtClean="0"/>
              <a:t>Art. 11. (...)</a:t>
            </a:r>
          </a:p>
          <a:p>
            <a:pPr algn="just"/>
            <a:r>
              <a:rPr lang="pt-BR" sz="2800" dirty="0" smtClean="0"/>
              <a:t>§ 1º Restituição até o ano em que o atendimento ao pedido de fornecimento seria efetivado</a:t>
            </a:r>
          </a:p>
          <a:p>
            <a:pPr algn="just"/>
            <a:endParaRPr lang="pt-BR" sz="1100" dirty="0" smtClean="0"/>
          </a:p>
          <a:p>
            <a:pPr algn="just"/>
            <a:r>
              <a:rPr lang="pt-BR" sz="2800" dirty="0" smtClean="0"/>
              <a:t>§ 2º Atualização: IGP-M + 0,5% </a:t>
            </a:r>
            <a:r>
              <a:rPr lang="pt-BR" sz="2800" dirty="0" smtClean="0">
                <a:solidFill>
                  <a:srgbClr val="FF0000"/>
                </a:solidFill>
              </a:rPr>
              <a:t>(juros simples) </a:t>
            </a:r>
          </a:p>
          <a:p>
            <a:pPr algn="just"/>
            <a:endParaRPr lang="pt-BR" sz="1400" dirty="0" smtClean="0"/>
          </a:p>
          <a:p>
            <a:pPr algn="just"/>
            <a:r>
              <a:rPr lang="pt-BR" sz="2800" dirty="0" smtClean="0"/>
              <a:t>§ 3º O atraso no pagamento: </a:t>
            </a:r>
          </a:p>
          <a:p>
            <a:pPr algn="just"/>
            <a:r>
              <a:rPr lang="pt-BR" sz="2800" dirty="0" smtClean="0"/>
              <a:t>        </a:t>
            </a:r>
            <a:r>
              <a:rPr lang="pt-BR" sz="2800" dirty="0" smtClean="0">
                <a:solidFill>
                  <a:srgbClr val="FF0000"/>
                </a:solidFill>
              </a:rPr>
              <a:t>Atualização + 5% multa + 1% juros mora </a:t>
            </a:r>
          </a:p>
          <a:p>
            <a:pPr algn="just"/>
            <a:endParaRPr lang="pt-BR" sz="1600" dirty="0" smtClean="0"/>
          </a:p>
          <a:p>
            <a:pPr algn="just"/>
            <a:r>
              <a:rPr lang="pt-BR" sz="1600" dirty="0" smtClean="0"/>
              <a:t>(...)</a:t>
            </a:r>
          </a:p>
        </p:txBody>
      </p:sp>
      <p:sp>
        <p:nvSpPr>
          <p:cNvPr id="11" name="CaixaDeTexto 10"/>
          <p:cNvSpPr txBox="1"/>
          <p:nvPr/>
        </p:nvSpPr>
        <p:spPr>
          <a:xfrm>
            <a:off x="500034" y="285728"/>
            <a:ext cx="7456342" cy="523220"/>
          </a:xfrm>
          <a:prstGeom prst="rect">
            <a:avLst/>
          </a:prstGeom>
          <a:noFill/>
        </p:spPr>
        <p:txBody>
          <a:bodyPr wrap="square" rtlCol="0">
            <a:spAutoFit/>
          </a:bodyPr>
          <a:lstStyle/>
          <a:p>
            <a:pPr algn="l"/>
            <a:r>
              <a:rPr lang="pt-BR" sz="2800" dirty="0" smtClean="0">
                <a:solidFill>
                  <a:schemeClr val="bg1"/>
                </a:solidFill>
              </a:rPr>
              <a:t>Antecipação do Atendimento</a:t>
            </a:r>
            <a:endParaRPr lang="pt-BR" sz="2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298159" y="-11147"/>
            <a:ext cx="8104414" cy="954107"/>
          </a:xfrm>
          <a:prstGeom prst="rect">
            <a:avLst/>
          </a:prstGeom>
          <a:noFill/>
        </p:spPr>
        <p:txBody>
          <a:bodyPr wrap="square" rtlCol="0">
            <a:spAutoFit/>
          </a:bodyPr>
          <a:lstStyle/>
          <a:p>
            <a:pPr algn="l"/>
            <a:r>
              <a:rPr lang="pt-BR" sz="2800" dirty="0" smtClean="0">
                <a:solidFill>
                  <a:schemeClr val="bg1"/>
                </a:solidFill>
              </a:rPr>
              <a:t>ENERSUL – Prorrogação Luz para Todos Revisões dos Planos</a:t>
            </a:r>
            <a:endParaRPr lang="pt-BR" sz="2800" dirty="0">
              <a:solidFill>
                <a:schemeClr val="bg1"/>
              </a:solidFill>
            </a:endParaRPr>
          </a:p>
        </p:txBody>
      </p:sp>
      <p:graphicFrame>
        <p:nvGraphicFramePr>
          <p:cNvPr id="5" name="Tabela 4"/>
          <p:cNvGraphicFramePr>
            <a:graphicFrameLocks noGrp="1"/>
          </p:cNvGraphicFramePr>
          <p:nvPr/>
        </p:nvGraphicFramePr>
        <p:xfrm>
          <a:off x="323528" y="1343415"/>
          <a:ext cx="8496944" cy="4029801"/>
        </p:xfrm>
        <a:graphic>
          <a:graphicData uri="http://schemas.openxmlformats.org/drawingml/2006/table">
            <a:tbl>
              <a:tblPr/>
              <a:tblGrid>
                <a:gridCol w="936104"/>
                <a:gridCol w="1672607"/>
                <a:gridCol w="2935905"/>
                <a:gridCol w="2952328"/>
              </a:tblGrid>
              <a:tr h="1013446">
                <a:tc>
                  <a:txBody>
                    <a:bodyPr/>
                    <a:lstStyle/>
                    <a:p>
                      <a:pPr algn="ctr">
                        <a:spcAft>
                          <a:spcPts val="0"/>
                        </a:spcAft>
                      </a:pPr>
                      <a:r>
                        <a:rPr lang="pt-BR" sz="2000" b="1" dirty="0">
                          <a:latin typeface="Arial Narrow"/>
                          <a:ea typeface="Times New Roman"/>
                          <a:cs typeface="Times New Roman"/>
                        </a:rPr>
                        <a:t>Revisão</a:t>
                      </a:r>
                      <a:endParaRPr lang="pt-BR" sz="2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0000FF"/>
                          </a:solidFill>
                          <a:latin typeface="Arial Narrow"/>
                          <a:ea typeface="Times New Roman"/>
                          <a:cs typeface="Times New Roman"/>
                        </a:rPr>
                        <a:t>ENERSUL</a:t>
                      </a:r>
                      <a:endParaRPr lang="pt-BR" sz="2000" dirty="0">
                        <a:solidFill>
                          <a:srgbClr val="0000FF"/>
                        </a:solidFill>
                        <a:latin typeface="Calibri"/>
                        <a:ea typeface="Times New Roman"/>
                        <a:cs typeface="Times New Roman"/>
                      </a:endParaRPr>
                    </a:p>
                    <a:p>
                      <a:pPr algn="ctr">
                        <a:spcAft>
                          <a:spcPts val="0"/>
                        </a:spcAft>
                      </a:pPr>
                      <a:r>
                        <a:rPr lang="pt-BR" sz="1600" b="1" dirty="0">
                          <a:latin typeface="Arial Narrow"/>
                          <a:ea typeface="Times New Roman"/>
                          <a:cs typeface="Times New Roman"/>
                        </a:rPr>
                        <a:t>Ano de Universalização Rural</a:t>
                      </a:r>
                      <a:endParaRPr lang="pt-BR"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pt-BR" sz="2000" b="1" dirty="0">
                          <a:latin typeface="Arial Narrow"/>
                          <a:ea typeface="Times New Roman"/>
                          <a:cs typeface="Times New Roman"/>
                        </a:rPr>
                        <a:t>Observação</a:t>
                      </a:r>
                      <a:endParaRPr lang="pt-BR" sz="2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pt-BR" sz="2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75">
                <a:tc>
                  <a:txBody>
                    <a:bodyPr/>
                    <a:lstStyle/>
                    <a:p>
                      <a:pPr algn="ctr">
                        <a:spcAft>
                          <a:spcPts val="0"/>
                        </a:spcAft>
                      </a:pPr>
                      <a:r>
                        <a:rPr lang="pt-BR" sz="2000" dirty="0">
                          <a:latin typeface="Arial Narrow"/>
                          <a:ea typeface="Times New Roman"/>
                          <a:cs typeface="Times New Roman"/>
                        </a:rPr>
                        <a:t>---</a:t>
                      </a:r>
                      <a:endParaRPr lang="pt-BR" sz="2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2013</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Previsão </a:t>
                      </a:r>
                      <a:r>
                        <a:rPr lang="pt-BR" sz="2000" b="1" dirty="0" smtClean="0">
                          <a:latin typeface="Arial Narrow"/>
                          <a:ea typeface="Times New Roman"/>
                          <a:cs typeface="Times New Roman"/>
                        </a:rPr>
                        <a:t>inicial</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dirty="0" smtClean="0">
                          <a:latin typeface="Arial Narrow"/>
                          <a:ea typeface="Times New Roman"/>
                          <a:cs typeface="Times New Roman"/>
                        </a:rPr>
                        <a:t>REN n</a:t>
                      </a:r>
                      <a:r>
                        <a:rPr lang="pt-BR" sz="2000" u="sng" baseline="30000" dirty="0" smtClean="0">
                          <a:latin typeface="Arial Narrow"/>
                          <a:ea typeface="Times New Roman"/>
                          <a:cs typeface="Times New Roman"/>
                        </a:rPr>
                        <a:t>o</a:t>
                      </a:r>
                      <a:r>
                        <a:rPr lang="pt-BR" sz="2000" dirty="0" smtClean="0">
                          <a:latin typeface="Arial Narrow"/>
                          <a:ea typeface="Times New Roman"/>
                          <a:cs typeface="Times New Roman"/>
                        </a:rPr>
                        <a:t> 223/2003</a:t>
                      </a:r>
                      <a:endParaRPr lang="pt-BR" sz="2000" dirty="0" smtClean="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023">
                <a:tc>
                  <a:txBody>
                    <a:bodyPr/>
                    <a:lstStyle/>
                    <a:p>
                      <a:pPr algn="ctr">
                        <a:spcAft>
                          <a:spcPts val="0"/>
                        </a:spcAft>
                      </a:pPr>
                      <a:r>
                        <a:rPr lang="pt-BR" sz="2000" b="1" dirty="0">
                          <a:latin typeface="Arial Narrow"/>
                          <a:ea typeface="Times New Roman"/>
                          <a:cs typeface="Times New Roman"/>
                        </a:rPr>
                        <a:t>1</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2008</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008000"/>
                          </a:solidFill>
                          <a:latin typeface="Arial Narrow"/>
                          <a:ea typeface="Times New Roman"/>
                          <a:cs typeface="Times New Roman"/>
                        </a:rPr>
                        <a:t>Antecipado</a:t>
                      </a:r>
                      <a:endParaRPr lang="pt-BR" sz="2000" b="1" dirty="0">
                        <a:solidFill>
                          <a:srgbClr val="008000"/>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0000FF"/>
                          </a:solidFill>
                          <a:latin typeface="Arial Narrow"/>
                          <a:ea typeface="Times New Roman"/>
                          <a:cs typeface="Times New Roman"/>
                        </a:rPr>
                        <a:t>Decreto n</a:t>
                      </a:r>
                      <a:r>
                        <a:rPr lang="pt-BR" sz="2000" b="1" u="sng" baseline="30000" dirty="0" smtClean="0">
                          <a:solidFill>
                            <a:srgbClr val="0000FF"/>
                          </a:solidFill>
                          <a:latin typeface="Arial Narrow"/>
                          <a:ea typeface="Times New Roman"/>
                          <a:cs typeface="Times New Roman"/>
                        </a:rPr>
                        <a:t>o</a:t>
                      </a:r>
                      <a:r>
                        <a:rPr lang="pt-BR" sz="2000" b="1" dirty="0" smtClean="0">
                          <a:solidFill>
                            <a:srgbClr val="0000FF"/>
                          </a:solidFill>
                          <a:latin typeface="Arial Narrow"/>
                          <a:ea typeface="Times New Roman"/>
                          <a:cs typeface="Times New Roman"/>
                        </a:rPr>
                        <a:t> 4.873/2003</a:t>
                      </a:r>
                      <a:endParaRPr lang="pt-BR" sz="2000" b="1" dirty="0" smtClean="0">
                        <a:solidFill>
                          <a:srgbClr val="0000FF"/>
                        </a:solidFill>
                        <a:latin typeface="Calibri"/>
                        <a:ea typeface="Times New Roman"/>
                        <a:cs typeface="Times New Roman"/>
                      </a:endParaRPr>
                    </a:p>
                    <a:p>
                      <a:pPr algn="ctr">
                        <a:spcAft>
                          <a:spcPts val="0"/>
                        </a:spcAft>
                      </a:pPr>
                      <a:r>
                        <a:rPr lang="pt-BR" sz="2000" dirty="0" smtClean="0">
                          <a:latin typeface="Arial Narrow"/>
                          <a:ea typeface="Times New Roman"/>
                          <a:cs typeface="Times New Roman"/>
                        </a:rPr>
                        <a:t>REN</a:t>
                      </a:r>
                      <a:r>
                        <a:rPr lang="pt-BR" sz="2000" baseline="0" dirty="0" smtClean="0">
                          <a:latin typeface="Arial Narrow"/>
                          <a:ea typeface="Times New Roman"/>
                          <a:cs typeface="Times New Roman"/>
                        </a:rPr>
                        <a:t> </a:t>
                      </a:r>
                      <a:r>
                        <a:rPr lang="pt-BR" sz="2000" dirty="0" smtClean="0">
                          <a:latin typeface="Arial Narrow"/>
                          <a:ea typeface="Times New Roman"/>
                          <a:cs typeface="Times New Roman"/>
                        </a:rPr>
                        <a:t>n</a:t>
                      </a:r>
                      <a:r>
                        <a:rPr lang="pt-BR" sz="2000" u="sng" baseline="30000" dirty="0" smtClean="0">
                          <a:latin typeface="Arial Narrow"/>
                          <a:ea typeface="Times New Roman"/>
                          <a:cs typeface="Times New Roman"/>
                        </a:rPr>
                        <a:t>o</a:t>
                      </a:r>
                      <a:r>
                        <a:rPr lang="pt-BR" sz="2000" dirty="0" smtClean="0">
                          <a:latin typeface="Arial Narrow"/>
                          <a:ea typeface="Times New Roman"/>
                          <a:cs typeface="Times New Roman"/>
                        </a:rPr>
                        <a:t> 175/2005</a:t>
                      </a:r>
                      <a:endParaRPr lang="pt-BR" sz="2000" dirty="0" smtClean="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604">
                <a:tc>
                  <a:txBody>
                    <a:bodyPr/>
                    <a:lstStyle/>
                    <a:p>
                      <a:pPr algn="ctr">
                        <a:spcAft>
                          <a:spcPts val="0"/>
                        </a:spcAft>
                      </a:pPr>
                      <a:r>
                        <a:rPr lang="pt-BR" sz="2000" b="1" dirty="0">
                          <a:latin typeface="Arial Narrow"/>
                          <a:ea typeface="Times New Roman"/>
                          <a:cs typeface="Times New Roman"/>
                        </a:rPr>
                        <a:t>2</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2010</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FF0000"/>
                          </a:solidFill>
                          <a:latin typeface="Arial Narrow"/>
                          <a:ea typeface="Times New Roman"/>
                          <a:cs typeface="Times New Roman"/>
                        </a:rPr>
                        <a:t>Prorrogado</a:t>
                      </a:r>
                      <a:endParaRPr lang="pt-BR" sz="2000" b="1" dirty="0">
                        <a:solidFill>
                          <a:srgbClr val="FF0000"/>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0000FF"/>
                          </a:solidFill>
                          <a:latin typeface="Arial Narrow"/>
                          <a:ea typeface="Times New Roman"/>
                          <a:cs typeface="Times New Roman"/>
                        </a:rPr>
                        <a:t>Decreto n</a:t>
                      </a:r>
                      <a:r>
                        <a:rPr lang="pt-BR" sz="2000" b="1" u="sng" baseline="30000" dirty="0" smtClean="0">
                          <a:solidFill>
                            <a:srgbClr val="0000FF"/>
                          </a:solidFill>
                          <a:latin typeface="Arial Narrow"/>
                          <a:ea typeface="Times New Roman"/>
                          <a:cs typeface="Times New Roman"/>
                        </a:rPr>
                        <a:t>o</a:t>
                      </a:r>
                      <a:r>
                        <a:rPr lang="pt-BR" sz="2000" b="1" dirty="0" smtClean="0">
                          <a:solidFill>
                            <a:srgbClr val="0000FF"/>
                          </a:solidFill>
                          <a:latin typeface="Arial Narrow"/>
                          <a:ea typeface="Times New Roman"/>
                          <a:cs typeface="Times New Roman"/>
                        </a:rPr>
                        <a:t> 6.442/2008</a:t>
                      </a:r>
                      <a:endParaRPr lang="pt-BR" sz="2000" b="1" dirty="0" smtClean="0">
                        <a:solidFill>
                          <a:srgbClr val="0000FF"/>
                        </a:solidFill>
                        <a:latin typeface="Calibri"/>
                        <a:ea typeface="Times New Roman"/>
                        <a:cs typeface="Times New Roman"/>
                      </a:endParaRPr>
                    </a:p>
                    <a:p>
                      <a:pPr algn="ctr">
                        <a:spcAft>
                          <a:spcPts val="0"/>
                        </a:spcAft>
                      </a:pPr>
                      <a:r>
                        <a:rPr lang="pt-BR" sz="2000" dirty="0" smtClean="0">
                          <a:latin typeface="Arial Narrow"/>
                          <a:ea typeface="Times New Roman"/>
                          <a:cs typeface="Times New Roman"/>
                        </a:rPr>
                        <a:t>REN n</a:t>
                      </a:r>
                      <a:r>
                        <a:rPr lang="pt-BR" sz="2000" u="sng" baseline="30000" dirty="0" smtClean="0">
                          <a:latin typeface="Arial Narrow"/>
                          <a:ea typeface="Times New Roman"/>
                          <a:cs typeface="Times New Roman"/>
                        </a:rPr>
                        <a:t>o</a:t>
                      </a:r>
                      <a:r>
                        <a:rPr lang="pt-BR" sz="2000" dirty="0" smtClean="0">
                          <a:latin typeface="Arial Narrow"/>
                          <a:ea typeface="Times New Roman"/>
                          <a:cs typeface="Times New Roman"/>
                        </a:rPr>
                        <a:t> 365/2009</a:t>
                      </a:r>
                      <a:endParaRPr lang="pt-BR" sz="2000" dirty="0" smtClean="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679">
                <a:tc>
                  <a:txBody>
                    <a:bodyPr/>
                    <a:lstStyle/>
                    <a:p>
                      <a:pPr algn="ctr">
                        <a:spcAft>
                          <a:spcPts val="0"/>
                        </a:spcAft>
                      </a:pPr>
                      <a:r>
                        <a:rPr lang="pt-BR" sz="2000" b="1" dirty="0">
                          <a:latin typeface="Arial Narrow"/>
                          <a:ea typeface="Times New Roman"/>
                          <a:cs typeface="Times New Roman"/>
                        </a:rPr>
                        <a:t>3</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a:latin typeface="Arial Narrow"/>
                          <a:ea typeface="Times New Roman"/>
                          <a:cs typeface="Times New Roman"/>
                        </a:rPr>
                        <a:t>2016</a:t>
                      </a:r>
                      <a:endParaRPr lang="pt-BR"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FF0000"/>
                          </a:solidFill>
                          <a:latin typeface="Arial Narrow"/>
                          <a:ea typeface="Times New Roman"/>
                          <a:cs typeface="Times New Roman"/>
                        </a:rPr>
                        <a:t>Prorrogado</a:t>
                      </a:r>
                      <a:endParaRPr lang="pt-BR" sz="2000" b="1" dirty="0">
                        <a:solidFill>
                          <a:srgbClr val="FF0000"/>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rgbClr val="0000FF"/>
                          </a:solidFill>
                          <a:latin typeface="Arial Narrow"/>
                          <a:ea typeface="Times New Roman"/>
                          <a:cs typeface="Times New Roman"/>
                        </a:rPr>
                        <a:t>Decreto n</a:t>
                      </a:r>
                      <a:r>
                        <a:rPr lang="pt-BR" sz="2000" b="1" u="sng" baseline="30000" dirty="0" smtClean="0">
                          <a:solidFill>
                            <a:srgbClr val="0000FF"/>
                          </a:solidFill>
                          <a:latin typeface="Arial Narrow"/>
                          <a:ea typeface="Times New Roman"/>
                          <a:cs typeface="Times New Roman"/>
                        </a:rPr>
                        <a:t>o</a:t>
                      </a:r>
                      <a:r>
                        <a:rPr lang="pt-BR" sz="2000" b="1" dirty="0" smtClean="0">
                          <a:solidFill>
                            <a:srgbClr val="0000FF"/>
                          </a:solidFill>
                          <a:latin typeface="Arial Narrow"/>
                          <a:ea typeface="Times New Roman"/>
                          <a:cs typeface="Times New Roman"/>
                        </a:rPr>
                        <a:t> 7.520/2011</a:t>
                      </a:r>
                      <a:endParaRPr lang="pt-BR" sz="2000" b="1" dirty="0" smtClean="0">
                        <a:solidFill>
                          <a:srgbClr val="0000FF"/>
                        </a:solidFill>
                        <a:latin typeface="Calibri"/>
                        <a:ea typeface="Times New Roman"/>
                        <a:cs typeface="Times New Roman"/>
                      </a:endParaRPr>
                    </a:p>
                    <a:p>
                      <a:pPr algn="ctr">
                        <a:spcAft>
                          <a:spcPts val="0"/>
                        </a:spcAft>
                      </a:pPr>
                      <a:r>
                        <a:rPr lang="pt-BR" sz="2000" dirty="0" smtClean="0">
                          <a:latin typeface="Arial Narrow"/>
                          <a:ea typeface="Times New Roman"/>
                          <a:cs typeface="Times New Roman"/>
                        </a:rPr>
                        <a:t>REN n</a:t>
                      </a:r>
                      <a:r>
                        <a:rPr lang="pt-BR" sz="2000" u="sng" baseline="30000" dirty="0" smtClean="0">
                          <a:latin typeface="Arial Narrow"/>
                          <a:ea typeface="Times New Roman"/>
                          <a:cs typeface="Times New Roman"/>
                        </a:rPr>
                        <a:t>o</a:t>
                      </a:r>
                      <a:r>
                        <a:rPr lang="pt-BR" sz="2000" dirty="0" smtClean="0">
                          <a:latin typeface="Arial Narrow"/>
                          <a:ea typeface="Times New Roman"/>
                          <a:cs typeface="Times New Roman"/>
                        </a:rPr>
                        <a:t> 488/2012</a:t>
                      </a:r>
                      <a:endParaRPr lang="pt-BR" sz="2000" dirty="0" smtClean="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323528" y="5805264"/>
            <a:ext cx="5872120" cy="461665"/>
          </a:xfrm>
          <a:prstGeom prst="rect">
            <a:avLst/>
          </a:prstGeom>
        </p:spPr>
        <p:txBody>
          <a:bodyPr wrap="none">
            <a:spAutoFit/>
          </a:bodyPr>
          <a:lstStyle/>
          <a:p>
            <a:pPr algn="just">
              <a:spcBef>
                <a:spcPts val="600"/>
              </a:spcBef>
              <a:buFont typeface="Wingdings" pitchFamily="2" charset="2"/>
              <a:buChar char="ü"/>
            </a:pPr>
            <a:r>
              <a:rPr lang="pt-BR" sz="1800" dirty="0" smtClean="0">
                <a:solidFill>
                  <a:srgbClr val="FF0000"/>
                </a:solidFill>
              </a:rPr>
              <a:t> </a:t>
            </a:r>
            <a:r>
              <a:rPr lang="pt-BR" sz="2400" b="1" dirty="0" smtClean="0">
                <a:solidFill>
                  <a:srgbClr val="FF0000"/>
                </a:solidFill>
              </a:rPr>
              <a:t>Área Urbana: universalizada em 2008</a:t>
            </a:r>
            <a:endParaRPr lang="pt-BR" sz="1800" b="1" dirty="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500034" y="285728"/>
            <a:ext cx="7456342" cy="523220"/>
          </a:xfrm>
          <a:prstGeom prst="rect">
            <a:avLst/>
          </a:prstGeom>
          <a:noFill/>
        </p:spPr>
        <p:txBody>
          <a:bodyPr wrap="square" rtlCol="0">
            <a:spAutoFit/>
          </a:bodyPr>
          <a:lstStyle/>
          <a:p>
            <a:pPr algn="l"/>
            <a:r>
              <a:rPr lang="pt-BR" sz="2800" dirty="0" smtClean="0">
                <a:solidFill>
                  <a:schemeClr val="bg1"/>
                </a:solidFill>
              </a:rPr>
              <a:t>ENERSUL - Antecipação do Atendimento</a:t>
            </a:r>
            <a:endParaRPr lang="pt-BR" sz="2800" dirty="0">
              <a:solidFill>
                <a:schemeClr val="bg1"/>
              </a:solidFill>
            </a:endParaRPr>
          </a:p>
        </p:txBody>
      </p:sp>
      <p:graphicFrame>
        <p:nvGraphicFramePr>
          <p:cNvPr id="5" name="Tabela 4"/>
          <p:cNvGraphicFramePr>
            <a:graphicFrameLocks noGrp="1"/>
          </p:cNvGraphicFramePr>
          <p:nvPr/>
        </p:nvGraphicFramePr>
        <p:xfrm>
          <a:off x="395536" y="2060848"/>
          <a:ext cx="8496945" cy="3522825"/>
        </p:xfrm>
        <a:graphic>
          <a:graphicData uri="http://schemas.openxmlformats.org/drawingml/2006/table">
            <a:tbl>
              <a:tblPr/>
              <a:tblGrid>
                <a:gridCol w="2192760"/>
                <a:gridCol w="3351856"/>
                <a:gridCol w="2952329"/>
              </a:tblGrid>
              <a:tr h="856523">
                <a:tc>
                  <a:txBody>
                    <a:bodyPr/>
                    <a:lstStyle/>
                    <a:p>
                      <a:pPr algn="ctr">
                        <a:spcAft>
                          <a:spcPts val="0"/>
                        </a:spcAft>
                      </a:pPr>
                      <a:r>
                        <a:rPr lang="pt-BR" sz="2000" b="1" dirty="0" smtClean="0">
                          <a:latin typeface="Arial Narrow"/>
                          <a:ea typeface="Times New Roman"/>
                          <a:cs typeface="Times New Roman"/>
                        </a:rPr>
                        <a:t>Data</a:t>
                      </a:r>
                      <a:r>
                        <a:rPr lang="pt-BR" sz="2000" b="1" baseline="0" dirty="0" smtClean="0">
                          <a:latin typeface="Arial Narrow"/>
                          <a:ea typeface="Times New Roman"/>
                          <a:cs typeface="Times New Roman"/>
                        </a:rPr>
                        <a:t> da </a:t>
                      </a:r>
                    </a:p>
                    <a:p>
                      <a:pPr algn="ctr">
                        <a:spcAft>
                          <a:spcPts val="0"/>
                        </a:spcAft>
                      </a:pPr>
                      <a:r>
                        <a:rPr lang="pt-BR" sz="2000" b="1" baseline="0" dirty="0" smtClean="0">
                          <a:latin typeface="Arial Narrow"/>
                          <a:ea typeface="Times New Roman"/>
                          <a:cs typeface="Times New Roman"/>
                        </a:rPr>
                        <a:t>Antecipação</a:t>
                      </a:r>
                      <a:endParaRPr lang="pt-BR" sz="2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chemeClr val="tx1"/>
                          </a:solidFill>
                          <a:latin typeface="Arial Narrow"/>
                          <a:ea typeface="Times New Roman"/>
                          <a:cs typeface="Times New Roman"/>
                        </a:rPr>
                        <a:t>Prazo Limite para </a:t>
                      </a:r>
                    </a:p>
                    <a:p>
                      <a:pPr algn="ctr">
                        <a:spcAft>
                          <a:spcPts val="0"/>
                        </a:spcAft>
                      </a:pPr>
                      <a:r>
                        <a:rPr lang="pt-BR" sz="2000" b="1" dirty="0" smtClean="0">
                          <a:solidFill>
                            <a:schemeClr val="tx1"/>
                          </a:solidFill>
                          <a:latin typeface="Arial Narrow"/>
                          <a:ea typeface="Times New Roman"/>
                          <a:cs typeface="Times New Roman"/>
                        </a:rPr>
                        <a:t>Restituição (IGP-M + 0,5%)</a:t>
                      </a:r>
                    </a:p>
                    <a:p>
                      <a:pPr algn="ctr">
                        <a:spcAft>
                          <a:spcPts val="0"/>
                        </a:spcAft>
                      </a:pPr>
                      <a:r>
                        <a:rPr lang="pt-BR" sz="2000" b="1" dirty="0" smtClean="0">
                          <a:solidFill>
                            <a:srgbClr val="FF0000"/>
                          </a:solidFill>
                          <a:latin typeface="Arial Narrow"/>
                          <a:ea typeface="Times New Roman"/>
                          <a:cs typeface="Times New Roman"/>
                        </a:rPr>
                        <a:t>sem multa/mora</a:t>
                      </a:r>
                      <a:endParaRPr lang="pt-BR" sz="1600" dirty="0">
                        <a:solidFill>
                          <a:srgbClr val="FF0000"/>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kern="1200" dirty="0" smtClean="0">
                          <a:solidFill>
                            <a:schemeClr val="tx1"/>
                          </a:solidFill>
                          <a:latin typeface="Arial Narrow"/>
                          <a:ea typeface="Times New Roman"/>
                          <a:cs typeface="Times New Roman"/>
                        </a:rPr>
                        <a:t>Observação</a:t>
                      </a:r>
                      <a:endParaRPr lang="pt-BR" sz="2000" b="1" kern="1200" dirty="0">
                        <a:solidFill>
                          <a:schemeClr val="tx1"/>
                        </a:solidFill>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109">
                <a:tc>
                  <a:txBody>
                    <a:bodyPr/>
                    <a:lstStyle/>
                    <a:p>
                      <a:pPr algn="ctr">
                        <a:spcAft>
                          <a:spcPts val="0"/>
                        </a:spcAft>
                      </a:pPr>
                      <a:r>
                        <a:rPr lang="pt-BR" sz="2000" dirty="0" smtClean="0">
                          <a:latin typeface="Arial Narrow" pitchFamily="34" charset="0"/>
                          <a:ea typeface="Times New Roman"/>
                          <a:cs typeface="Times New Roman"/>
                        </a:rPr>
                        <a:t>Até 2008</a:t>
                      </a:r>
                      <a:endParaRPr lang="pt-BR" sz="20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latin typeface="Arial Narrow" pitchFamily="34" charset="0"/>
                          <a:ea typeface="Times New Roman"/>
                          <a:cs typeface="Times New Roman"/>
                        </a:rPr>
                        <a:t>27/06/2009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dirty="0" smtClean="0">
                          <a:latin typeface="Arial Narrow" pitchFamily="34" charset="0"/>
                          <a:ea typeface="Times New Roman"/>
                          <a:cs typeface="Times New Roman"/>
                        </a:rPr>
                        <a:t>REN n</a:t>
                      </a:r>
                      <a:r>
                        <a:rPr lang="pt-BR" sz="2000" u="sng" baseline="30000" dirty="0" smtClean="0">
                          <a:latin typeface="Arial Narrow" pitchFamily="34" charset="0"/>
                          <a:ea typeface="Times New Roman"/>
                          <a:cs typeface="Times New Roman"/>
                        </a:rPr>
                        <a:t>o</a:t>
                      </a:r>
                      <a:r>
                        <a:rPr lang="pt-BR" sz="2000" dirty="0" smtClean="0">
                          <a:latin typeface="Arial Narrow" pitchFamily="34" charset="0"/>
                          <a:ea typeface="Times New Roman"/>
                          <a:cs typeface="Times New Roman"/>
                        </a:rPr>
                        <a:t> 365/2009 + 30 dias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518">
                <a:tc>
                  <a:txBody>
                    <a:bodyPr/>
                    <a:lstStyle/>
                    <a:p>
                      <a:pPr algn="ctr">
                        <a:spcAft>
                          <a:spcPts val="0"/>
                        </a:spcAft>
                      </a:pPr>
                      <a:r>
                        <a:rPr lang="pt-BR" sz="2000" b="0" dirty="0" smtClean="0">
                          <a:latin typeface="Arial Narrow" pitchFamily="34" charset="0"/>
                          <a:ea typeface="Times New Roman"/>
                          <a:cs typeface="Times New Roman"/>
                        </a:rPr>
                        <a:t>01/01/2009 a </a:t>
                      </a:r>
                      <a:r>
                        <a:rPr lang="pt-BR" sz="2000" b="0" baseline="0" dirty="0" smtClean="0">
                          <a:latin typeface="Arial Narrow" pitchFamily="34" charset="0"/>
                          <a:ea typeface="Times New Roman"/>
                          <a:cs typeface="Times New Roman"/>
                        </a:rPr>
                        <a:t>11/07/2011</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latin typeface="Arial Narrow" pitchFamily="34" charset="0"/>
                          <a:ea typeface="Times New Roman"/>
                          <a:cs typeface="Times New Roman"/>
                        </a:rPr>
                        <a:t>(DEC 7.520/2011)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b="1" dirty="0" smtClean="0">
                          <a:latin typeface="Arial Narrow" pitchFamily="34" charset="0"/>
                          <a:ea typeface="Times New Roman"/>
                          <a:cs typeface="Times New Roman"/>
                        </a:rPr>
                        <a:t>21/10/2012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dirty="0" smtClean="0">
                          <a:latin typeface="Arial Narrow" pitchFamily="34" charset="0"/>
                          <a:ea typeface="Times New Roman"/>
                          <a:cs typeface="Times New Roman"/>
                        </a:rPr>
                        <a:t>DESPACHO n</a:t>
                      </a:r>
                      <a:r>
                        <a:rPr lang="pt-BR" sz="2000" u="sng" baseline="30000" dirty="0" smtClean="0">
                          <a:latin typeface="Arial Narrow" pitchFamily="34" charset="0"/>
                          <a:ea typeface="Times New Roman"/>
                          <a:cs typeface="Times New Roman"/>
                        </a:rPr>
                        <a:t>o</a:t>
                      </a:r>
                      <a:r>
                        <a:rPr lang="pt-BR" sz="2000" dirty="0" smtClean="0">
                          <a:latin typeface="Arial Narrow" pitchFamily="34" charset="0"/>
                          <a:ea typeface="Times New Roman"/>
                          <a:cs typeface="Times New Roman"/>
                        </a:rPr>
                        <a:t> 2.344/2012 + 90 dias</a:t>
                      </a:r>
                    </a:p>
                    <a:p>
                      <a:pPr algn="ctr">
                        <a:spcAft>
                          <a:spcPts val="0"/>
                        </a:spcAft>
                      </a:pPr>
                      <a:r>
                        <a:rPr lang="pt-BR" sz="1800" dirty="0" smtClean="0">
                          <a:latin typeface="Arial Narrow" pitchFamily="34" charset="0"/>
                          <a:ea typeface="Times New Roman"/>
                          <a:cs typeface="Times New Roman"/>
                        </a:rPr>
                        <a:t>(REN</a:t>
                      </a:r>
                      <a:r>
                        <a:rPr lang="pt-BR" sz="1800" baseline="0" dirty="0" smtClean="0">
                          <a:latin typeface="Arial Narrow" pitchFamily="34" charset="0"/>
                          <a:ea typeface="Times New Roman"/>
                          <a:cs typeface="Times New Roman"/>
                        </a:rPr>
                        <a:t> 488/2012)</a:t>
                      </a:r>
                      <a:endParaRPr lang="pt-BR" sz="1800" dirty="0" smtClean="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9396">
                <a:tc>
                  <a:txBody>
                    <a:bodyPr/>
                    <a:lstStyle/>
                    <a:p>
                      <a:pPr algn="ctr">
                        <a:spcAft>
                          <a:spcPts val="0"/>
                        </a:spcAft>
                      </a:pPr>
                      <a:r>
                        <a:rPr lang="pt-BR" sz="2000" b="0" dirty="0" smtClean="0">
                          <a:latin typeface="Arial Narrow" pitchFamily="34" charset="0"/>
                          <a:ea typeface="Times New Roman"/>
                          <a:cs typeface="Times New Roman"/>
                        </a:rPr>
                        <a:t>A</a:t>
                      </a:r>
                      <a:r>
                        <a:rPr lang="pt-BR" sz="2000" b="0" baseline="0" dirty="0" smtClean="0">
                          <a:latin typeface="Arial Narrow" pitchFamily="34" charset="0"/>
                          <a:ea typeface="Times New Roman"/>
                          <a:cs typeface="Times New Roman"/>
                        </a:rPr>
                        <a:t> partir de 12/07/2011</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latin typeface="Arial Narrow" pitchFamily="34" charset="0"/>
                          <a:ea typeface="Times New Roman"/>
                          <a:cs typeface="Times New Roman"/>
                        </a:rPr>
                        <a:t>(DEC 7.520/2011)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latin typeface="Arial Narrow" pitchFamily="34" charset="0"/>
                          <a:ea typeface="Times New Roman"/>
                          <a:cs typeface="Times New Roman"/>
                        </a:rPr>
                        <a:t>31/12/2016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b="0" dirty="0" smtClean="0">
                          <a:latin typeface="Arial Narrow" pitchFamily="34" charset="0"/>
                          <a:ea typeface="Times New Roman"/>
                          <a:cs typeface="Times New Roman"/>
                        </a:rPr>
                        <a:t>Ano de Universalização</a:t>
                      </a:r>
                    </a:p>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Narrow" pitchFamily="34" charset="0"/>
                          <a:ea typeface="Times New Roman"/>
                          <a:cs typeface="Times New Roman"/>
                        </a:rPr>
                        <a:t>(DESPACHO n</a:t>
                      </a:r>
                      <a:r>
                        <a:rPr lang="pt-BR" sz="1800" u="sng" baseline="30000" dirty="0" smtClean="0">
                          <a:latin typeface="Arial Narrow" pitchFamily="34" charset="0"/>
                          <a:ea typeface="Times New Roman"/>
                          <a:cs typeface="Times New Roman"/>
                        </a:rPr>
                        <a:t>o</a:t>
                      </a:r>
                      <a:r>
                        <a:rPr lang="pt-BR" sz="1800" dirty="0" smtClean="0">
                          <a:latin typeface="Arial Narrow" pitchFamily="34" charset="0"/>
                          <a:ea typeface="Times New Roman"/>
                          <a:cs typeface="Times New Roman"/>
                        </a:rPr>
                        <a:t> 726/2013) </a:t>
                      </a:r>
                      <a:endParaRPr lang="pt-BR" sz="1800" b="0" dirty="0" smtClean="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294651" y="1412776"/>
            <a:ext cx="2693173" cy="461665"/>
          </a:xfrm>
          <a:prstGeom prst="rect">
            <a:avLst/>
          </a:prstGeom>
        </p:spPr>
        <p:txBody>
          <a:bodyPr wrap="none">
            <a:spAutoFit/>
          </a:bodyPr>
          <a:lstStyle/>
          <a:p>
            <a:pPr algn="just">
              <a:spcBef>
                <a:spcPts val="600"/>
              </a:spcBef>
              <a:buFont typeface="Wingdings" pitchFamily="2" charset="2"/>
              <a:buChar char="ü"/>
            </a:pPr>
            <a:r>
              <a:rPr lang="pt-BR" sz="1800" dirty="0" smtClean="0">
                <a:solidFill>
                  <a:srgbClr val="FF0000"/>
                </a:solidFill>
              </a:rPr>
              <a:t> </a:t>
            </a:r>
            <a:r>
              <a:rPr lang="pt-BR" sz="2400" b="1" dirty="0" smtClean="0">
                <a:solidFill>
                  <a:srgbClr val="FF0000"/>
                </a:solidFill>
              </a:rPr>
              <a:t>REGRA GERAL</a:t>
            </a:r>
            <a:endParaRPr lang="pt-BR" sz="1800" b="1"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428596" y="857232"/>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500034" y="285728"/>
            <a:ext cx="7456342" cy="523220"/>
          </a:xfrm>
          <a:prstGeom prst="rect">
            <a:avLst/>
          </a:prstGeom>
          <a:noFill/>
        </p:spPr>
        <p:txBody>
          <a:bodyPr wrap="square" rtlCol="0">
            <a:spAutoFit/>
          </a:bodyPr>
          <a:lstStyle/>
          <a:p>
            <a:pPr algn="l"/>
            <a:r>
              <a:rPr lang="pt-BR" sz="2800" dirty="0" smtClean="0">
                <a:solidFill>
                  <a:schemeClr val="bg1"/>
                </a:solidFill>
              </a:rPr>
              <a:t>ENERSUL - Antecipação do Atendimento</a:t>
            </a:r>
            <a:endParaRPr lang="pt-BR" sz="2800" dirty="0">
              <a:solidFill>
                <a:schemeClr val="bg1"/>
              </a:solidFill>
            </a:endParaRPr>
          </a:p>
        </p:txBody>
      </p:sp>
      <p:graphicFrame>
        <p:nvGraphicFramePr>
          <p:cNvPr id="5" name="Tabela 4"/>
          <p:cNvGraphicFramePr>
            <a:graphicFrameLocks noGrp="1"/>
          </p:cNvGraphicFramePr>
          <p:nvPr/>
        </p:nvGraphicFramePr>
        <p:xfrm>
          <a:off x="323528" y="2317478"/>
          <a:ext cx="8496945" cy="2556255"/>
        </p:xfrm>
        <a:graphic>
          <a:graphicData uri="http://schemas.openxmlformats.org/drawingml/2006/table">
            <a:tbl>
              <a:tblPr/>
              <a:tblGrid>
                <a:gridCol w="2192760"/>
                <a:gridCol w="3351856"/>
                <a:gridCol w="2952329"/>
              </a:tblGrid>
              <a:tr h="648072">
                <a:tc>
                  <a:txBody>
                    <a:bodyPr/>
                    <a:lstStyle/>
                    <a:p>
                      <a:pPr algn="ctr">
                        <a:spcAft>
                          <a:spcPts val="0"/>
                        </a:spcAft>
                      </a:pPr>
                      <a:r>
                        <a:rPr lang="pt-BR" sz="2000" b="1" dirty="0" smtClean="0">
                          <a:latin typeface="Arial Narrow"/>
                          <a:ea typeface="Times New Roman"/>
                          <a:cs typeface="Times New Roman"/>
                        </a:rPr>
                        <a:t>Data</a:t>
                      </a:r>
                      <a:r>
                        <a:rPr lang="pt-BR" sz="2000" b="1" baseline="0" dirty="0" smtClean="0">
                          <a:latin typeface="Arial Narrow"/>
                          <a:ea typeface="Times New Roman"/>
                          <a:cs typeface="Times New Roman"/>
                        </a:rPr>
                        <a:t> da </a:t>
                      </a:r>
                    </a:p>
                    <a:p>
                      <a:pPr algn="ctr">
                        <a:spcAft>
                          <a:spcPts val="0"/>
                        </a:spcAft>
                      </a:pPr>
                      <a:r>
                        <a:rPr lang="pt-BR" sz="2000" b="1" baseline="0" dirty="0" smtClean="0">
                          <a:latin typeface="Arial Narrow"/>
                          <a:ea typeface="Times New Roman"/>
                          <a:cs typeface="Times New Roman"/>
                        </a:rPr>
                        <a:t>Antecipação</a:t>
                      </a:r>
                      <a:endParaRPr lang="pt-BR" sz="20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solidFill>
                            <a:schemeClr val="tx1"/>
                          </a:solidFill>
                          <a:latin typeface="Arial Narrow"/>
                          <a:ea typeface="Times New Roman"/>
                          <a:cs typeface="Times New Roman"/>
                        </a:rPr>
                        <a:t>Prazo Limite para </a:t>
                      </a:r>
                    </a:p>
                    <a:p>
                      <a:pPr algn="ctr">
                        <a:spcAft>
                          <a:spcPts val="0"/>
                        </a:spcAft>
                      </a:pPr>
                      <a:r>
                        <a:rPr lang="pt-BR" sz="2000" b="1" dirty="0" smtClean="0">
                          <a:solidFill>
                            <a:schemeClr val="tx1"/>
                          </a:solidFill>
                          <a:latin typeface="Arial Narrow"/>
                          <a:ea typeface="Times New Roman"/>
                          <a:cs typeface="Times New Roman"/>
                        </a:rPr>
                        <a:t>Restituição (IGP-M + 0,5%)</a:t>
                      </a:r>
                    </a:p>
                    <a:p>
                      <a:pPr algn="ctr">
                        <a:spcAft>
                          <a:spcPts val="0"/>
                        </a:spcAft>
                      </a:pPr>
                      <a:r>
                        <a:rPr lang="pt-BR" sz="2000" b="1" dirty="0" smtClean="0">
                          <a:solidFill>
                            <a:srgbClr val="FF0000"/>
                          </a:solidFill>
                          <a:latin typeface="Arial Narrow"/>
                          <a:ea typeface="Times New Roman"/>
                          <a:cs typeface="Times New Roman"/>
                        </a:rPr>
                        <a:t>sem multa/mora</a:t>
                      </a:r>
                      <a:endParaRPr lang="pt-BR" sz="1600" dirty="0">
                        <a:solidFill>
                          <a:srgbClr val="FF0000"/>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b="1" kern="1200" dirty="0" smtClean="0">
                          <a:solidFill>
                            <a:schemeClr val="tx1"/>
                          </a:solidFill>
                          <a:latin typeface="Arial Narrow"/>
                          <a:ea typeface="Times New Roman"/>
                          <a:cs typeface="Times New Roman"/>
                        </a:rPr>
                        <a:t>Observação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742">
                <a:tc>
                  <a:txBody>
                    <a:bodyPr/>
                    <a:lstStyle/>
                    <a:p>
                      <a:pPr algn="ctr">
                        <a:spcAft>
                          <a:spcPts val="0"/>
                        </a:spcAft>
                      </a:pPr>
                      <a:r>
                        <a:rPr lang="pt-BR" sz="2000" dirty="0" smtClean="0">
                          <a:latin typeface="Arial Narrow" pitchFamily="34" charset="0"/>
                          <a:ea typeface="Times New Roman"/>
                          <a:cs typeface="Times New Roman"/>
                        </a:rPr>
                        <a:t>30/04/2003 a 11/11/2003</a:t>
                      </a:r>
                      <a:endParaRPr lang="pt-BR" sz="20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latin typeface="Arial Narrow" pitchFamily="34" charset="0"/>
                          <a:ea typeface="Times New Roman"/>
                          <a:cs typeface="Times New Roman"/>
                        </a:rPr>
                        <a:t>31/12/2009</a:t>
                      </a:r>
                    </a:p>
                    <a:p>
                      <a:pPr marL="0" marR="0" indent="0" algn="ctr" defTabSz="914400" rtl="0" eaLnBrk="1" fontAlgn="auto" latinLnBrk="0" hangingPunct="1">
                        <a:lnSpc>
                          <a:spcPct val="100000"/>
                        </a:lnSpc>
                        <a:spcBef>
                          <a:spcPts val="0"/>
                        </a:spcBef>
                        <a:spcAft>
                          <a:spcPts val="0"/>
                        </a:spcAft>
                        <a:buClrTx/>
                        <a:buSzTx/>
                        <a:buFontTx/>
                        <a:buNone/>
                        <a:tabLst/>
                        <a:defRPr/>
                      </a:pPr>
                      <a:r>
                        <a:rPr lang="pt-BR" sz="2000" dirty="0" smtClean="0">
                          <a:latin typeface="Arial Narrow" pitchFamily="34" charset="0"/>
                          <a:ea typeface="Times New Roman"/>
                          <a:cs typeface="Times New Roman"/>
                        </a:rPr>
                        <a:t>(REN n</a:t>
                      </a:r>
                      <a:r>
                        <a:rPr lang="pt-BR" sz="2000" u="sng" baseline="30000" dirty="0" smtClean="0">
                          <a:latin typeface="Arial Narrow" pitchFamily="34" charset="0"/>
                          <a:ea typeface="Times New Roman"/>
                          <a:cs typeface="Times New Roman"/>
                        </a:rPr>
                        <a:t>o</a:t>
                      </a:r>
                      <a:r>
                        <a:rPr lang="pt-BR" sz="2000" dirty="0" smtClean="0">
                          <a:latin typeface="Arial Narrow" pitchFamily="34" charset="0"/>
                          <a:ea typeface="Times New Roman"/>
                          <a:cs typeface="Times New Roman"/>
                        </a:rPr>
                        <a:t> 368/2009)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dirty="0" smtClean="0">
                          <a:latin typeface="Arial Narrow" pitchFamily="34" charset="0"/>
                          <a:ea typeface="Times New Roman"/>
                          <a:cs typeface="Times New Roman"/>
                        </a:rPr>
                        <a:t>Grupo A  - antes da vigência “plena” da REN 223/2003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113">
                <a:tc>
                  <a:txBody>
                    <a:bodyPr/>
                    <a:lstStyle/>
                    <a:p>
                      <a:pPr algn="ctr">
                        <a:spcAft>
                          <a:spcPts val="0"/>
                        </a:spcAft>
                      </a:pPr>
                      <a:r>
                        <a:rPr lang="pt-BR" sz="2000" b="0" dirty="0" smtClean="0">
                          <a:latin typeface="Arial Narrow" pitchFamily="34" charset="0"/>
                          <a:ea typeface="Times New Roman"/>
                          <a:cs typeface="Times New Roman"/>
                        </a:rPr>
                        <a:t>A</a:t>
                      </a:r>
                      <a:r>
                        <a:rPr lang="pt-BR" sz="2000" b="0" baseline="0" dirty="0" smtClean="0">
                          <a:latin typeface="Arial Narrow" pitchFamily="34" charset="0"/>
                          <a:ea typeface="Times New Roman"/>
                          <a:cs typeface="Times New Roman"/>
                        </a:rPr>
                        <a:t> partir de 28/11/2006</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latin typeface="Arial Narrow" pitchFamily="34" charset="0"/>
                          <a:ea typeface="Times New Roman"/>
                          <a:cs typeface="Times New Roman"/>
                        </a:rPr>
                        <a:t>(REN 238/2006)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dirty="0" smtClean="0">
                          <a:latin typeface="Arial Narrow" pitchFamily="34" charset="0"/>
                          <a:ea typeface="Times New Roman"/>
                          <a:cs typeface="Times New Roman"/>
                        </a:rPr>
                        <a:t>Até 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dirty="0" smtClean="0">
                          <a:latin typeface="Arial Narrow" pitchFamily="34" charset="0"/>
                          <a:ea typeface="Times New Roman"/>
                          <a:cs typeface="Times New Roman"/>
                        </a:rPr>
                        <a:t>Ligações com Custo Elevado</a:t>
                      </a:r>
                    </a:p>
                    <a:p>
                      <a:pPr algn="ctr">
                        <a:spcAft>
                          <a:spcPts val="0"/>
                        </a:spcAft>
                      </a:pPr>
                      <a:r>
                        <a:rPr lang="pt-BR" sz="2000" dirty="0" smtClean="0">
                          <a:latin typeface="Arial Narrow" pitchFamily="34" charset="0"/>
                          <a:ea typeface="Times New Roman"/>
                          <a:cs typeface="Times New Roman"/>
                        </a:rPr>
                        <a:t>(acima de 3 x R$ PLPT)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571074" y="1412776"/>
            <a:ext cx="2140330" cy="461665"/>
          </a:xfrm>
          <a:prstGeom prst="rect">
            <a:avLst/>
          </a:prstGeom>
        </p:spPr>
        <p:txBody>
          <a:bodyPr wrap="none">
            <a:spAutoFit/>
          </a:bodyPr>
          <a:lstStyle/>
          <a:p>
            <a:pPr algn="just">
              <a:spcBef>
                <a:spcPts val="600"/>
              </a:spcBef>
              <a:buFont typeface="Wingdings" pitchFamily="2" charset="2"/>
              <a:buChar char="ü"/>
            </a:pPr>
            <a:r>
              <a:rPr lang="pt-BR" sz="1800" dirty="0" smtClean="0">
                <a:solidFill>
                  <a:srgbClr val="FF0000"/>
                </a:solidFill>
              </a:rPr>
              <a:t> </a:t>
            </a:r>
            <a:r>
              <a:rPr lang="pt-BR" sz="2400" b="1" dirty="0" smtClean="0">
                <a:solidFill>
                  <a:srgbClr val="FF0000"/>
                </a:solidFill>
              </a:rPr>
              <a:t>EXCEÇÕES</a:t>
            </a:r>
            <a:endParaRPr lang="pt-BR" sz="1800" b="1"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sign padrão">
  <a:themeElements>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1" lang="pt-BR"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1" lang="pt-BR" sz="1200" b="0" i="0" u="none" strike="noStrike" cap="none" normalizeH="0" baseline="0" smtClean="0">
            <a:ln>
              <a:noFill/>
            </a:ln>
            <a:solidFill>
              <a:schemeClr val="tx1"/>
            </a:solidFill>
            <a:effectLst/>
            <a:latin typeface="Arial" charset="0"/>
          </a:defRPr>
        </a:defPPr>
      </a:lstStyle>
    </a:lnDef>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18054</TotalTime>
  <Words>833</Words>
  <Application>Microsoft Office PowerPoint</Application>
  <PresentationFormat>Apresentação na tela (4:3)</PresentationFormat>
  <Paragraphs>231</Paragraphs>
  <Slides>12</Slides>
  <Notes>1</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1_Design padrão</vt:lpstr>
      <vt:lpstr>Apresentação do PowerPoint</vt:lpstr>
      <vt:lpstr>Universalização: Situação Atual</vt:lpstr>
      <vt:lpstr>Ano Limite de Universalização Rural</vt:lpstr>
      <vt:lpstr>Plano de Universalização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aneel</dc:creator>
  <cp:lastModifiedBy>Rachel Bernardes</cp:lastModifiedBy>
  <cp:revision>1508</cp:revision>
  <dcterms:created xsi:type="dcterms:W3CDTF">2005-06-24T16:28:42Z</dcterms:created>
  <dcterms:modified xsi:type="dcterms:W3CDTF">2013-09-11T02:55:55Z</dcterms:modified>
</cp:coreProperties>
</file>