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7"/>
  </p:notesMasterIdLst>
  <p:handoutMasterIdLst>
    <p:handoutMasterId r:id="rId38"/>
  </p:handoutMasterIdLst>
  <p:sldIdLst>
    <p:sldId id="573" r:id="rId3"/>
    <p:sldId id="1007" r:id="rId4"/>
    <p:sldId id="1144" r:id="rId5"/>
    <p:sldId id="1009" r:id="rId6"/>
    <p:sldId id="1305" r:id="rId7"/>
    <p:sldId id="1325" r:id="rId8"/>
    <p:sldId id="1345" r:id="rId9"/>
    <p:sldId id="1346" r:id="rId10"/>
    <p:sldId id="1323" r:id="rId11"/>
    <p:sldId id="1324" r:id="rId12"/>
    <p:sldId id="1327" r:id="rId13"/>
    <p:sldId id="1286" r:id="rId14"/>
    <p:sldId id="1328" r:id="rId15"/>
    <p:sldId id="1307" r:id="rId16"/>
    <p:sldId id="1339" r:id="rId17"/>
    <p:sldId id="1312" r:id="rId18"/>
    <p:sldId id="1313" r:id="rId19"/>
    <p:sldId id="1343" r:id="rId20"/>
    <p:sldId id="1338" r:id="rId21"/>
    <p:sldId id="1348" r:id="rId22"/>
    <p:sldId id="1349" r:id="rId23"/>
    <p:sldId id="1347" r:id="rId24"/>
    <p:sldId id="1340" r:id="rId25"/>
    <p:sldId id="1344" r:id="rId26"/>
    <p:sldId id="1329" r:id="rId27"/>
    <p:sldId id="1337" r:id="rId28"/>
    <p:sldId id="1336" r:id="rId29"/>
    <p:sldId id="1334" r:id="rId30"/>
    <p:sldId id="1298" r:id="rId31"/>
    <p:sldId id="1299" r:id="rId32"/>
    <p:sldId id="1300" r:id="rId33"/>
    <p:sldId id="1330" r:id="rId34"/>
    <p:sldId id="1332" r:id="rId35"/>
    <p:sldId id="1042" r:id="rId36"/>
  </p:sldIdLst>
  <p:sldSz cx="9144000" cy="6858000" type="screen4x3"/>
  <p:notesSz cx="6877050" cy="96567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0000"/>
    <a:srgbClr val="D20000"/>
    <a:srgbClr val="CC9900"/>
    <a:srgbClr val="333333"/>
    <a:srgbClr val="99CCFF"/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8281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572"/>
        <p:guide pos="431"/>
      </p:guideLst>
    </p:cSldViewPr>
  </p:slideViewPr>
  <p:outlineViewPr>
    <p:cViewPr>
      <p:scale>
        <a:sx n="33" d="100"/>
        <a:sy n="33" d="100"/>
      </p:scale>
      <p:origin x="0" y="1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cgr00\AF\ACO\ACCO\Informa&#231;&#245;esZibetti\GraficosApresenta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cgr00\AF\ACO\ACCO\Informa&#231;&#245;esZibetti\GraficosApresenta&#231;&#227;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EN404239\Meus%20documentos\compensacoes_ate_201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ocuments%20and%20Settings\en10302176\AppData\Local\Microsoft\Windows\Temporary%20Internet%20Files\Content.Outlook\M5543CHS\Incorpora&#231;&#227;oRedePublicadoDez2012_Graf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3645888013998259E-2"/>
          <c:y val="5.5555555555555476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title>
    <c:autoTitleDeleted val="0"/>
    <c:view3D>
      <c:rotX val="40"/>
      <c:rotY val="315"/>
      <c:rAngAx val="0"/>
      <c:perspective val="10"/>
    </c:view3D>
    <c:floor>
      <c:thickness val="0"/>
      <c:spPr>
        <a:solidFill>
          <a:schemeClr val="bg1">
            <a:lumMod val="6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95888013998305E-3"/>
          <c:y val="2.8252405949256341E-2"/>
          <c:w val="0.9987104111986006"/>
          <c:h val="0.9556525226013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Subestações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61111111111112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111111111112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333333333333291E-2"/>
                  <c:y val="-4.2437781360067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333333333333402E-2"/>
                  <c:y val="4.6296296296296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333333333333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5555555555556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333333333333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555555555555634E-2"/>
                  <c:y val="1.3261806675021026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Plan1!$A$2:$A$9</c:f>
              <c:numCache>
                <c:formatCode>General</c:formatCode>
                <c:ptCount val="8"/>
                <c:pt idx="0">
                  <c:v>1979</c:v>
                </c:pt>
                <c:pt idx="1">
                  <c:v>1989</c:v>
                </c:pt>
                <c:pt idx="2">
                  <c:v>1997</c:v>
                </c:pt>
                <c:pt idx="3">
                  <c:v>2003</c:v>
                </c:pt>
                <c:pt idx="4">
                  <c:v>2005</c:v>
                </c:pt>
                <c:pt idx="5">
                  <c:v>2008</c:v>
                </c:pt>
                <c:pt idx="6">
                  <c:v>2012</c:v>
                </c:pt>
                <c:pt idx="7" formatCode="mmm/yy">
                  <c:v>41426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17</c:v>
                </c:pt>
                <c:pt idx="1">
                  <c:v>51</c:v>
                </c:pt>
                <c:pt idx="2">
                  <c:v>72</c:v>
                </c:pt>
                <c:pt idx="3">
                  <c:v>86</c:v>
                </c:pt>
                <c:pt idx="4">
                  <c:v>87</c:v>
                </c:pt>
                <c:pt idx="5">
                  <c:v>92</c:v>
                </c:pt>
                <c:pt idx="6">
                  <c:v>96</c:v>
                </c:pt>
                <c:pt idx="7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218"/>
        <c:shape val="box"/>
        <c:axId val="112634112"/>
        <c:axId val="148264064"/>
        <c:axId val="0"/>
      </c:bar3DChart>
      <c:catAx>
        <c:axId val="1126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b="1"/>
            </a:pPr>
            <a:endParaRPr lang="pt-BR"/>
          </a:p>
        </c:txPr>
        <c:crossAx val="148264064"/>
        <c:crosses val="autoZero"/>
        <c:auto val="1"/>
        <c:lblAlgn val="ctr"/>
        <c:lblOffset val="0"/>
        <c:tickLblSkip val="1"/>
        <c:noMultiLvlLbl val="0"/>
      </c:catAx>
      <c:valAx>
        <c:axId val="14826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26341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86811023622049"/>
          <c:y val="8.3333333333333343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title>
    <c:autoTitleDeleted val="0"/>
    <c:view3D>
      <c:rotX val="40"/>
      <c:rotY val="315"/>
      <c:rAngAx val="0"/>
      <c:perspective val="10"/>
    </c:view3D>
    <c:floor>
      <c:thickness val="0"/>
      <c:spPr>
        <a:solidFill>
          <a:schemeClr val="bg1">
            <a:lumMod val="6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9588801399829E-3"/>
          <c:y val="2.8252405949256338E-2"/>
          <c:w val="0.9987104111986006"/>
          <c:h val="0.9556525226013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Plan1!$C$1</c:f>
              <c:strCache>
                <c:ptCount val="1"/>
                <c:pt idx="0">
                  <c:v>Linhas e Redes 
(km)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4.7222222222222332E-2"/>
                  <c:y val="0.17129666083406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11111111111212E-2"/>
                  <c:y val="-1.388888888888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4444444444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885389326336E-2"/>
                  <c:y val="-9.2592592592593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33333333333334E-2"/>
                  <c:y val="-1.388888888888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111111111111212E-2"/>
                  <c:y val="-4.6296296296296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555555555555582E-2"/>
                  <c:y val="-4.629629629629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666666666666701E-2"/>
                  <c:y val="-1.388888888888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Plan1!$A$2:$A$9</c:f>
              <c:numCache>
                <c:formatCode>General</c:formatCode>
                <c:ptCount val="8"/>
                <c:pt idx="0">
                  <c:v>1979</c:v>
                </c:pt>
                <c:pt idx="1">
                  <c:v>1989</c:v>
                </c:pt>
                <c:pt idx="2">
                  <c:v>1997</c:v>
                </c:pt>
                <c:pt idx="3">
                  <c:v>2003</c:v>
                </c:pt>
                <c:pt idx="4">
                  <c:v>2005</c:v>
                </c:pt>
                <c:pt idx="5">
                  <c:v>2008</c:v>
                </c:pt>
                <c:pt idx="6">
                  <c:v>2012</c:v>
                </c:pt>
                <c:pt idx="7" formatCode="mmm/yy">
                  <c:v>41426</c:v>
                </c:pt>
              </c:numCache>
            </c:numRef>
          </c:cat>
          <c:val>
            <c:numRef>
              <c:f>Plan1!$C$2:$C$9</c:f>
              <c:numCache>
                <c:formatCode>_-* #,##0_-;\-* #,##0_-;_-* "-"??_-;_-@_-</c:formatCode>
                <c:ptCount val="8"/>
                <c:pt idx="0">
                  <c:v>4240</c:v>
                </c:pt>
                <c:pt idx="1">
                  <c:v>18800</c:v>
                </c:pt>
                <c:pt idx="2">
                  <c:v>28185</c:v>
                </c:pt>
                <c:pt idx="3">
                  <c:v>38419</c:v>
                </c:pt>
                <c:pt idx="4">
                  <c:v>48062</c:v>
                </c:pt>
                <c:pt idx="5">
                  <c:v>71518</c:v>
                </c:pt>
                <c:pt idx="6">
                  <c:v>85809</c:v>
                </c:pt>
                <c:pt idx="7">
                  <c:v>86629.944000000178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218"/>
        <c:shape val="box"/>
        <c:axId val="148178432"/>
        <c:axId val="148179968"/>
        <c:axId val="0"/>
      </c:bar3DChart>
      <c:catAx>
        <c:axId val="1481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pt-BR"/>
          </a:p>
        </c:txPr>
        <c:crossAx val="148179968"/>
        <c:crosses val="autoZero"/>
        <c:auto val="1"/>
        <c:lblAlgn val="ctr"/>
        <c:lblOffset val="100"/>
        <c:tickLblSkip val="1"/>
        <c:noMultiLvlLbl val="0"/>
      </c:catAx>
      <c:valAx>
        <c:axId val="148179968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one"/>
        <c:crossAx val="1481784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Compensações apuradas</c:v>
          </c:tx>
          <c:spPr>
            <a:solidFill>
              <a:srgbClr val="355E8F"/>
            </a:solidFill>
          </c:spPr>
          <c:invertIfNegative val="0"/>
          <c:dLbls>
            <c:delete val="1"/>
          </c:dLbls>
          <c:cat>
            <c:numRef>
              <c:f>Plan1!$A$1:$A$4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Plan1!$B$1:$B$4</c:f>
              <c:numCache>
                <c:formatCode>_("R$ "* #,##0_);_("R$ "* \(#,##0\);_("R$ "* "-"??_);_(@_)</c:formatCode>
                <c:ptCount val="4"/>
                <c:pt idx="0">
                  <c:v>1868669.7600000002</c:v>
                </c:pt>
                <c:pt idx="1">
                  <c:v>3583383.9900000007</c:v>
                </c:pt>
                <c:pt idx="2">
                  <c:v>5178329.4700000044</c:v>
                </c:pt>
                <c:pt idx="3">
                  <c:v>1636492.9400000009</c:v>
                </c:pt>
              </c:numCache>
            </c:numRef>
          </c:val>
        </c:ser>
        <c:ser>
          <c:idx val="1"/>
          <c:order val="1"/>
          <c:tx>
            <c:v>Previsto 2013</c:v>
          </c:tx>
          <c:spPr>
            <a:solidFill>
              <a:srgbClr val="4F81BD">
                <a:alpha val="35000"/>
              </a:srgbClr>
            </a:solidFill>
          </c:spPr>
          <c:invertIfNegative val="0"/>
          <c:dLbls>
            <c:delete val="1"/>
          </c:dLbls>
          <c:cat>
            <c:numRef>
              <c:f>Plan1!$A$1:$A$4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Plan1!$C$1:$C$4</c:f>
              <c:numCache>
                <c:formatCode>General</c:formatCode>
                <c:ptCount val="4"/>
                <c:pt idx="3" formatCode="_(&quot;R$ &quot;* #,##0_);_(&quot;R$ &quot;* \(#,##0\);_(&quot;R$ &quot;* &quot;-&quot;??_);_(@_)">
                  <c:v>4363507.0600000005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238336"/>
        <c:axId val="148239872"/>
      </c:barChart>
      <c:lineChart>
        <c:grouping val="standard"/>
        <c:varyColors val="0"/>
        <c:ser>
          <c:idx val="2"/>
          <c:order val="2"/>
          <c:spPr>
            <a:ln w="66675">
              <a:noFill/>
            </a:ln>
          </c:spPr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Plan1!$D$1:$D$4</c:f>
              <c:numCache>
                <c:formatCode>_("R$ "* #,##0_);_("R$ "* \(#,##0\);_("R$ "* "-"??_);_(@_)</c:formatCode>
                <c:ptCount val="4"/>
                <c:pt idx="0">
                  <c:v>1868669.7600000002</c:v>
                </c:pt>
                <c:pt idx="1">
                  <c:v>3583383.9900000007</c:v>
                </c:pt>
                <c:pt idx="2">
                  <c:v>5178329.4700000044</c:v>
                </c:pt>
                <c:pt idx="3">
                  <c:v>6000000</c:v>
                </c:pt>
              </c:numCache>
            </c:numRef>
          </c:val>
          <c:smooth val="0"/>
        </c:ser>
        <c:ser>
          <c:idx val="3"/>
          <c:order val="3"/>
          <c:spPr>
            <a:ln w="66675">
              <a:noFill/>
            </a:ln>
          </c:spPr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Plan1!$E$1:$E$4</c:f>
              <c:numCache>
                <c:formatCode>General</c:formatCode>
                <c:ptCount val="4"/>
                <c:pt idx="3" formatCode="_(&quot;R$ &quot;* #,##0_);_(&quot;R$ &quot;* \(#,##0\);_(&quot;R$ &quot;* &quot;-&quot;??_);_(@_)">
                  <c:v>1636492.9400000009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38336"/>
        <c:axId val="148239872"/>
      </c:lineChart>
      <c:catAx>
        <c:axId val="14823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48239872"/>
        <c:crosses val="autoZero"/>
        <c:auto val="1"/>
        <c:lblAlgn val="ctr"/>
        <c:lblOffset val="100"/>
        <c:noMultiLvlLbl val="0"/>
      </c:catAx>
      <c:valAx>
        <c:axId val="148239872"/>
        <c:scaling>
          <c:orientation val="minMax"/>
        </c:scaling>
        <c:delete val="1"/>
        <c:axPos val="l"/>
        <c:numFmt formatCode="_(&quot;R$ &quot;* #,##0_);_(&quot;R$ &quot;* \(#,##0\);_(&quot;R$ &quot;* &quot;-&quot;??_);_(@_)" sourceLinked="1"/>
        <c:majorTickMark val="out"/>
        <c:minorTickMark val="none"/>
        <c:tickLblPos val="none"/>
        <c:crossAx val="148238336"/>
        <c:crosses val="autoZero"/>
        <c:crossBetween val="between"/>
        <c:dispUnits>
          <c:builtInUnit val="thousands"/>
          <c:dispUnitsLbl/>
        </c:dispUnits>
      </c:valAx>
      <c:spPr>
        <a:ln>
          <a:noFill/>
        </a:ln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2471906798798812E-2"/>
          <c:y val="3.2198145043190386E-2"/>
          <c:w val="0.26960937924219458"/>
          <c:h val="7.9287966689604902E-2"/>
        </c:manualLayout>
      </c:layout>
      <c:overlay val="1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50218722659691"/>
          <c:y val="5.1400554097404488E-2"/>
          <c:w val="0.80905336832895858"/>
          <c:h val="0.7982250656167978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111111111111243E-2"/>
                  <c:y val="-2.777777777777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9263E-2"/>
                  <c:y val="-4.1666666666666692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11.129 </a:t>
                    </a:r>
                    <a:endParaRPr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9263E-2"/>
                  <c:y val="-4.1666666666666692E-2"/>
                </c:manualLayout>
              </c:layout>
              <c:tx>
                <c:rich>
                  <a:bodyPr/>
                  <a:lstStyle/>
                  <a:p>
                    <a:pPr>
                      <a:defRPr lang="en-US" sz="1200" b="1" baseline="0">
                        <a:solidFill>
                          <a:srgbClr val="FF33CC"/>
                        </a:solidFill>
                      </a:defRPr>
                    </a:pPr>
                    <a:r>
                      <a:rPr baseline="0" smtClean="0">
                        <a:solidFill>
                          <a:schemeClr val="tx1"/>
                        </a:solidFill>
                      </a:rPr>
                      <a:t>37.728</a:t>
                    </a:r>
                    <a:r>
                      <a:rPr baseline="0" smtClean="0">
                        <a:solidFill>
                          <a:srgbClr val="FF33CC"/>
                        </a:solidFill>
                      </a:rPr>
                      <a:t> </a:t>
                    </a:r>
                    <a:endParaRPr baseline="0" dirty="0">
                      <a:solidFill>
                        <a:srgbClr val="FF33C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766E-3"/>
                  <c:y val="-2.7777777777778963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187.447 </a:t>
                    </a:r>
                    <a:endParaRPr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Plan1!$D$50:$D$53</c:f>
              <c:strCache>
                <c:ptCount val="4"/>
                <c:pt idx="0">
                  <c:v>Universalização Urbana</c:v>
                </c:pt>
                <c:pt idx="1">
                  <c:v>Universalização Rural</c:v>
                </c:pt>
                <c:pt idx="2">
                  <c:v>Luz para Todos</c:v>
                </c:pt>
                <c:pt idx="3">
                  <c:v>Total</c:v>
                </c:pt>
              </c:strCache>
            </c:strRef>
          </c:cat>
          <c:val>
            <c:numRef>
              <c:f>Plan1!$E$50:$E$53</c:f>
              <c:numCache>
                <c:formatCode>_(* #,##0_);_(* \(#,##0\);_(* "-"??_);_(@_)</c:formatCode>
                <c:ptCount val="4"/>
                <c:pt idx="0">
                  <c:v>138590</c:v>
                </c:pt>
                <c:pt idx="1">
                  <c:v>9248</c:v>
                </c:pt>
                <c:pt idx="2">
                  <c:v>36067</c:v>
                </c:pt>
                <c:pt idx="3">
                  <c:v>183905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8817408"/>
        <c:axId val="148818944"/>
        <c:axId val="0"/>
      </c:bar3DChart>
      <c:catAx>
        <c:axId val="148817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/>
          <a:lstStyle/>
          <a:p>
            <a:pPr>
              <a:defRPr lang="en-US" sz="1100" b="1"/>
            </a:pPr>
            <a:endParaRPr lang="pt-BR"/>
          </a:p>
        </c:txPr>
        <c:crossAx val="148818944"/>
        <c:crosses val="autoZero"/>
        <c:auto val="1"/>
        <c:lblAlgn val="ctr"/>
        <c:lblOffset val="100"/>
        <c:noMultiLvlLbl val="0"/>
      </c:catAx>
      <c:valAx>
        <c:axId val="148818944"/>
        <c:scaling>
          <c:orientation val="minMax"/>
          <c:max val="200000"/>
          <c:min val="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lang="en-US" sz="1100" b="1"/>
            </a:pPr>
            <a:endParaRPr lang="pt-BR"/>
          </a:p>
        </c:txPr>
        <c:crossAx val="148817408"/>
        <c:crosses val="autoZero"/>
        <c:crossBetween val="between"/>
        <c:majorUnit val="40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426048565121413E-2"/>
          <c:y val="1.0215053763440859E-2"/>
          <c:w val="0.96114790286975715"/>
          <c:h val="0.818669460672254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Grafico!$B$4</c:f>
              <c:strCache>
                <c:ptCount val="1"/>
                <c:pt idx="0">
                  <c:v>TOTAL A RESTITUIR 
SITUAÇÃO DEZEMBRO/2012 (R$ mil)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A40000"/>
              </a:solidFill>
            </c:spPr>
          </c:dPt>
          <c:dLbls>
            <c:dLbl>
              <c:idx val="0"/>
              <c:layout>
                <c:manualLayout>
                  <c:x val="1.2362030905077263E-2"/>
                  <c:y val="-1.8817204301075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94039735099341E-2"/>
                  <c:y val="-1.61290322580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280353200883E-2"/>
                  <c:y val="-2.688172043010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660044150110441E-2"/>
                  <c:y val="-2.15053763440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894039735099341E-2"/>
                  <c:y val="-1.8817204301075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660044150110375E-2"/>
                  <c:y val="-2.41935483870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82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Grafico!$C$4:$H$4</c:f>
              <c:strCache>
                <c:ptCount val="6"/>
                <c:pt idx="0">
                  <c:v>1º Critério - Resolução 368  Período de 30/04/2003 a 11/11/2003</c:v>
                </c:pt>
                <c:pt idx="1">
                  <c:v>2º Critério - Resolução 365 Período de 12/11/2003 a 31/12/2008</c:v>
                </c:pt>
                <c:pt idx="2">
                  <c:v>3º Critério   Resolução 488   Art.15 Período: 01/01/2009 a 11/07/2011</c:v>
                </c:pt>
                <c:pt idx="3">
                  <c:v>4º Critério  Resolução 488  Art. 16 Período:   a partir de 12/07/2011</c:v>
                </c:pt>
                <c:pt idx="4">
                  <c:v>Diferença dos Processos Pagos  TN 024</c:v>
                </c:pt>
                <c:pt idx="5">
                  <c:v>Total a Restituir</c:v>
                </c:pt>
              </c:strCache>
            </c:strRef>
          </c:cat>
          <c:val>
            <c:numRef>
              <c:f>Grafico!$C$5:$H$5</c:f>
              <c:numCache>
                <c:formatCode>#,##0</c:formatCode>
                <c:ptCount val="6"/>
                <c:pt idx="0">
                  <c:v>9859.415617950568</c:v>
                </c:pt>
                <c:pt idx="1">
                  <c:v>20461.225820633441</c:v>
                </c:pt>
                <c:pt idx="2">
                  <c:v>1722.8818710948726</c:v>
                </c:pt>
                <c:pt idx="3">
                  <c:v>21605.196831228961</c:v>
                </c:pt>
                <c:pt idx="4">
                  <c:v>18433.068317432757</c:v>
                </c:pt>
                <c:pt idx="5">
                  <c:v>72081.788458340583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48669568"/>
        <c:axId val="148671104"/>
        <c:axId val="0"/>
      </c:bar3DChart>
      <c:catAx>
        <c:axId val="1486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48671104"/>
        <c:crosses val="autoZero"/>
        <c:auto val="1"/>
        <c:lblAlgn val="ctr"/>
        <c:lblOffset val="100"/>
        <c:noMultiLvlLbl val="0"/>
      </c:catAx>
      <c:valAx>
        <c:axId val="1486711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486695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0.04102</cdr:x>
      <cdr:y>0.172</cdr:y>
    </cdr:from>
    <cdr:to>
      <cdr:x>0.26562</cdr:x>
      <cdr:y>0.30343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75087" y="934910"/>
          <a:ext cx="2053773" cy="714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1400" b="1" dirty="0" smtClean="0">
              <a:latin typeface="Arial" pitchFamily="34" charset="0"/>
              <a:cs typeface="Arial" pitchFamily="34" charset="0"/>
            </a:rPr>
            <a:t>R$ x 1.000</a:t>
          </a:r>
          <a:endParaRPr lang="pt-BR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0.02622</cdr:x>
      <cdr:y>0.10629</cdr:y>
    </cdr:from>
    <cdr:to>
      <cdr:x>0.32406</cdr:x>
      <cdr:y>0.17029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53038" y="577737"/>
          <a:ext cx="2874127" cy="347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2000" dirty="0">
              <a:latin typeface="Arial" pitchFamily="34" charset="0"/>
              <a:cs typeface="Arial" pitchFamily="34" charset="0"/>
            </a:rPr>
            <a:t>* </a:t>
          </a:r>
          <a:r>
            <a:rPr lang="pt-BR" sz="1400" dirty="0">
              <a:latin typeface="Arial" pitchFamily="34" charset="0"/>
              <a:cs typeface="Arial" pitchFamily="34" charset="0"/>
            </a:rPr>
            <a:t>Apurado até Julho</a:t>
          </a:r>
          <a:r>
            <a:rPr lang="pt-BR" sz="1400" baseline="0" dirty="0">
              <a:latin typeface="Arial" pitchFamily="34" charset="0"/>
              <a:cs typeface="Arial" pitchFamily="34" charset="0"/>
            </a:rPr>
            <a:t> 2</a:t>
          </a:r>
          <a:r>
            <a:rPr lang="pt-BR" sz="1400" dirty="0">
              <a:latin typeface="Arial" pitchFamily="34" charset="0"/>
              <a:cs typeface="Arial" pitchFamily="34" charset="0"/>
            </a:rPr>
            <a:t>013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0.07945</cdr:x>
      <cdr:y>0.45427</cdr:y>
    </cdr:from>
    <cdr:to>
      <cdr:x>0.08946</cdr:x>
      <cdr:y>0.62193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571352" y="2146176"/>
          <a:ext cx="72008" cy="79208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0.63017</cdr:x>
      <cdr:y>0.45427</cdr:y>
    </cdr:from>
    <cdr:to>
      <cdr:x>0.64018</cdr:x>
      <cdr:y>0.63718</cdr:y>
    </cdr:to>
    <cdr:sp macro="" textlink="">
      <cdr:nvSpPr>
        <cdr:cNvPr id="3" name="Seta para baixo 2"/>
        <cdr:cNvSpPr/>
      </cdr:nvSpPr>
      <cdr:spPr>
        <a:xfrm xmlns:a="http://schemas.openxmlformats.org/drawingml/2006/main">
          <a:off x="4531792" y="2146176"/>
          <a:ext cx="72008" cy="86409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80590" cy="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856" y="1"/>
            <a:ext cx="2980590" cy="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172073"/>
            <a:ext cx="2980590" cy="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856" y="9172073"/>
            <a:ext cx="2980590" cy="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F44FDF-936D-41A2-9DE1-7C721C452A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64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80590" cy="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856" y="1"/>
            <a:ext cx="2980590" cy="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ECAEE8A-DDE5-4DF3-BC2A-2F28C4C8FC91}" type="datetimeFigureOut">
              <a:rPr lang="pt-BR"/>
              <a:pPr>
                <a:defRPr/>
              </a:pPr>
              <a:t>11/9/2013</a:t>
            </a:fld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3938" y="723900"/>
            <a:ext cx="4829175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706" y="4586038"/>
            <a:ext cx="5501640" cy="434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172073"/>
            <a:ext cx="2980590" cy="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856" y="9172073"/>
            <a:ext cx="2980590" cy="4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0" tIns="45736" rIns="91470" bIns="4573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C0D934F-A1E4-4327-AEF5-84FEB4D782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0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BEF57-55BB-44C1-84D3-3B67CC009132}" type="slidenum">
              <a:rPr lang="pt-BR" smtClean="0">
                <a:latin typeface="Arial" pitchFamily="34" charset="0"/>
              </a:rPr>
              <a:pPr>
                <a:defRPr/>
              </a:pPr>
              <a:t>3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6E71B-F7AE-4955-89DB-5427BA11F297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13BB55-5605-41E3-AF25-5E6DE40FFB04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EB5500-7877-441C-B5AD-E66A7BDCD8E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87A8C5-5DA8-4A95-9257-59A9810E18C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1C9D729-FD8C-40F3-9B53-E278967EB71F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66AD2D-31A8-488A-8384-87CCD7E39635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B826CC1-F416-4B8A-8EA6-926EB50CACC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946A936-F2F6-4577-B4D8-F05647D08194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F7AF40-B496-402A-B615-DAFE2A35E78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F7590D8-F163-4816-B58F-86F154E2D766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9F9332B-C86C-44A9-B02E-7FE91501CC4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705B29-190C-4F6D-BED8-5F4132BC0CC2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9470D8-9CC7-494D-9A22-83C74B698CE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50961B-DCB8-4F81-954B-0DA67E1164C2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00A79A-66D7-46A2-B079-4EF52F36134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32FA52-995D-4BC1-9EB5-D980FE550D62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871147-F2C3-4D43-B286-5C16065A1F3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5FE8F7-A3EF-43B7-B20F-1BE722B1AA48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6E2145-CC8A-4C5B-909A-66458E65EC3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1B41458-BB49-472C-A486-B97BF752FBE9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11/9/2013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B39BF21-1483-461C-8B74-38632336DC91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2" descr="Figura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68960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Enersul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07" b="28008"/>
          <a:stretch>
            <a:fillRect/>
          </a:stretch>
        </p:blipFill>
        <p:spPr bwMode="auto">
          <a:xfrm>
            <a:off x="7885113" y="0"/>
            <a:ext cx="1258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2" descr="Figura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689600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m 4" descr="Logo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9625" y="214313"/>
            <a:ext cx="5000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5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ste.jpg"/>
          <p:cNvPicPr>
            <a:picLocks noChangeAspect="1"/>
          </p:cNvPicPr>
          <p:nvPr/>
        </p:nvPicPr>
        <p:blipFill>
          <a:blip r:embed="rId2" cstate="print"/>
          <a:srcRect l="2751" r="2751" b="1329"/>
          <a:stretch>
            <a:fillRect/>
          </a:stretch>
        </p:blipFill>
        <p:spPr>
          <a:xfrm>
            <a:off x="0" y="0"/>
            <a:ext cx="9144001" cy="6860575"/>
          </a:xfrm>
          <a:prstGeom prst="rect">
            <a:avLst/>
          </a:prstGeom>
        </p:spPr>
      </p:pic>
      <p:sp>
        <p:nvSpPr>
          <p:cNvPr id="3075" name="CaixaDeTexto 2"/>
          <p:cNvSpPr txBox="1">
            <a:spLocks noChangeArrowheads="1"/>
          </p:cNvSpPr>
          <p:nvPr/>
        </p:nvSpPr>
        <p:spPr bwMode="auto">
          <a:xfrm>
            <a:off x="827584" y="4725144"/>
            <a:ext cx="5057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ENERSUL</a:t>
            </a:r>
            <a:endParaRPr lang="pt-BR" sz="1600" b="1" i="1" dirty="0">
              <a:solidFill>
                <a:schemeClr val="bg1"/>
              </a:solidFill>
            </a:endParaRPr>
          </a:p>
        </p:txBody>
      </p:sp>
      <p:sp>
        <p:nvSpPr>
          <p:cNvPr id="3076" name="CaixaDeTexto 3"/>
          <p:cNvSpPr txBox="1">
            <a:spLocks noChangeArrowheads="1"/>
          </p:cNvSpPr>
          <p:nvPr/>
        </p:nvSpPr>
        <p:spPr bwMode="auto">
          <a:xfrm>
            <a:off x="2195736" y="5949280"/>
            <a:ext cx="1888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11/SETEMBRO/2013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 bwMode="auto">
          <a:xfrm>
            <a:off x="395536" y="696689"/>
            <a:ext cx="8136903" cy="5000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/>
              <a:t>EXCLUSAO DOS AJUSTES DO RESULTADO</a:t>
            </a:r>
          </a:p>
          <a:p>
            <a:pPr algn="ctr">
              <a:defRPr/>
            </a:pPr>
            <a:r>
              <a:rPr lang="pt-BR" sz="1600" b="1" dirty="0" smtClean="0"/>
              <a:t>(Só para  fins de demonstrativo)</a:t>
            </a:r>
            <a:endParaRPr lang="pt-BR" sz="1600" b="1" dirty="0"/>
          </a:p>
        </p:txBody>
      </p:sp>
      <p:graphicFrame>
        <p:nvGraphicFramePr>
          <p:cNvPr id="1070084" name="Object 4"/>
          <p:cNvGraphicFramePr>
            <a:graphicFrameLocks noChangeAspect="1"/>
          </p:cNvGraphicFramePr>
          <p:nvPr/>
        </p:nvGraphicFramePr>
        <p:xfrm>
          <a:off x="755576" y="1484784"/>
          <a:ext cx="7704856" cy="456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085" name="Planilha" r:id="rId4" imgW="9591610" imgH="5762610" progId="Excel.Sheet.12">
                  <p:embed/>
                </p:oleObj>
              </mc:Choice>
              <mc:Fallback>
                <p:oleObj name="Planilha" r:id="rId4" imgW="9591610" imgH="5762610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84784"/>
                        <a:ext cx="7704856" cy="4568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7801" y="188640"/>
            <a:ext cx="7537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+mj-lt"/>
              </a:rPr>
              <a:t>Saldo da Dívida</a:t>
            </a:r>
            <a:endParaRPr lang="pt-BR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53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4824536" cy="59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2844" y="71414"/>
            <a:ext cx="6638925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t-BR" sz="21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Energia Distribuída</a:t>
            </a:r>
            <a:endParaRPr lang="pt-BR" sz="21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7607" y="571480"/>
            <a:ext cx="178125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100" b="1" dirty="0" smtClean="0">
                <a:solidFill>
                  <a:srgbClr val="333333"/>
                </a:solidFill>
                <a:latin typeface="Arial" charset="0"/>
                <a:cs typeface="Arial" charset="0"/>
              </a:rPr>
              <a:t>2003 à 2013*</a:t>
            </a:r>
            <a:endParaRPr lang="pt-BR" sz="2100" b="1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428596" y="5713511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* Anualizado em Junho/13.</a:t>
            </a:r>
            <a:endParaRPr lang="pt-BR" sz="1400" b="1" dirty="0"/>
          </a:p>
        </p:txBody>
      </p:sp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4800" y="102252"/>
            <a:ext cx="7488020" cy="38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Histórico – Investimento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7544" y="908720"/>
            <a:ext cx="4085280" cy="30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500" b="1" dirty="0">
                <a:solidFill>
                  <a:srgbClr val="333333"/>
                </a:solidFill>
              </a:rPr>
              <a:t>Valor Financeiro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95736" y="980728"/>
            <a:ext cx="1008112" cy="212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900" b="1" dirty="0" smtClean="0">
                <a:solidFill>
                  <a:srgbClr val="333333"/>
                </a:solidFill>
              </a:rPr>
              <a:t>(R</a:t>
            </a:r>
            <a:r>
              <a:rPr lang="pt-BR" sz="900" b="1" dirty="0">
                <a:solidFill>
                  <a:srgbClr val="333333"/>
                </a:solidFill>
              </a:rPr>
              <a:t>$ </a:t>
            </a:r>
            <a:r>
              <a:rPr lang="pt-BR" sz="900" b="1" dirty="0" smtClean="0">
                <a:solidFill>
                  <a:srgbClr val="333333"/>
                </a:solidFill>
              </a:rPr>
              <a:t>milhões)</a:t>
            </a:r>
            <a:endParaRPr lang="pt-BR" sz="900" b="1" dirty="0">
              <a:solidFill>
                <a:srgbClr val="333333"/>
              </a:solidFill>
            </a:endParaRPr>
          </a:p>
        </p:txBody>
      </p:sp>
      <p:pic>
        <p:nvPicPr>
          <p:cNvPr id="1046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821" y="1412776"/>
            <a:ext cx="610939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 rot="16200000">
            <a:off x="6073425" y="228761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(*)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84168" y="515719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(*) – Valor Previsto</a:t>
            </a:r>
            <a:endParaRPr lang="pt-BR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013" y="3660775"/>
          <a:ext cx="8596312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80" name="Gráfico" r:id="rId3" imgW="10048875" imgH="3733800" progId="MSGraph.Chart.8">
                  <p:embed followColorScheme="full"/>
                </p:oleObj>
              </mc:Choice>
              <mc:Fallback>
                <p:oleObj name="Gráfico" r:id="rId3" imgW="10048875" imgH="3733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3660775"/>
                        <a:ext cx="8596312" cy="319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47650" y="641350"/>
          <a:ext cx="859472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81" name="Gráfico" r:id="rId6" imgW="8591578" imgH="3200310" progId="Excel.Sheet.8">
                  <p:embed/>
                </p:oleObj>
              </mc:Choice>
              <mc:Fallback>
                <p:oleObj name="Gráfico" r:id="rId6" imgW="8591578" imgH="320031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641350"/>
                        <a:ext cx="859472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8532813" y="1196975"/>
            <a:ext cx="287337" cy="142875"/>
          </a:xfrm>
          <a:prstGeom prst="line">
            <a:avLst/>
          </a:prstGeom>
          <a:noFill/>
          <a:ln w="730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3421063" y="69215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DEC</a:t>
            </a:r>
            <a:r>
              <a:rPr lang="pt-BR" sz="1200" b="1">
                <a:latin typeface="Calibri" pitchFamily="34" charset="0"/>
              </a:rPr>
              <a:t> </a:t>
            </a:r>
            <a:r>
              <a:rPr lang="pt-BR" sz="1000">
                <a:latin typeface="Calibri" pitchFamily="34" charset="0"/>
              </a:rPr>
              <a:t>(h/c)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3419475" y="38735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FEC</a:t>
            </a:r>
            <a:r>
              <a:rPr lang="pt-BR" sz="1200" b="1">
                <a:latin typeface="Calibri" pitchFamily="34" charset="0"/>
              </a:rPr>
              <a:t> </a:t>
            </a:r>
            <a:r>
              <a:rPr lang="pt-BR" sz="1000">
                <a:latin typeface="Calibri" pitchFamily="34" charset="0"/>
              </a:rPr>
              <a:t>(i/c)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4140200" y="3573463"/>
            <a:ext cx="177800" cy="241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V="1">
            <a:off x="4106863" y="6597650"/>
            <a:ext cx="177800" cy="241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0" y="386080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34925" y="61913"/>
            <a:ext cx="548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DEC e FEC – 2012                                              </a:t>
            </a:r>
            <a:r>
              <a:rPr lang="pt-BR" sz="1600" b="1" dirty="0">
                <a:solidFill>
                  <a:srgbClr val="FF0000"/>
                </a:solidFill>
                <a:latin typeface="Calibri" pitchFamily="34" charset="0"/>
              </a:rPr>
              <a:t>                          </a:t>
            </a:r>
            <a:r>
              <a:rPr lang="pt-BR" sz="1200" dirty="0" smtClean="0">
                <a:solidFill>
                  <a:srgbClr val="FF0000"/>
                </a:solidFill>
                <a:latin typeface="Calibri" pitchFamily="34" charset="0"/>
              </a:rPr>
              <a:t>fonte</a:t>
            </a:r>
            <a:r>
              <a:rPr lang="pt-BR" sz="1200" dirty="0">
                <a:solidFill>
                  <a:srgbClr val="FF0000"/>
                </a:solidFill>
                <a:latin typeface="Calibri" pitchFamily="34" charset="0"/>
              </a:rPr>
              <a:t>: ANEEL</a:t>
            </a:r>
            <a:endParaRPr lang="pt-BR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35" name="Text Box 14"/>
          <p:cNvSpPr txBox="1">
            <a:spLocks noChangeArrowheads="1"/>
          </p:cNvSpPr>
          <p:nvPr/>
        </p:nvSpPr>
        <p:spPr bwMode="auto">
          <a:xfrm rot="-5400000">
            <a:off x="8453438" y="550862"/>
            <a:ext cx="488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Calibri" pitchFamily="34" charset="0"/>
              </a:rPr>
              <a:t>101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8676456" y="3384550"/>
            <a:ext cx="395288" cy="981075"/>
            <a:chOff x="8820150" y="3384550"/>
            <a:chExt cx="395288" cy="981075"/>
          </a:xfrm>
        </p:grpSpPr>
        <p:sp>
          <p:nvSpPr>
            <p:cNvPr id="1036" name="AutoShape 17"/>
            <p:cNvSpPr>
              <a:spLocks noChangeArrowheads="1"/>
            </p:cNvSpPr>
            <p:nvPr/>
          </p:nvSpPr>
          <p:spPr bwMode="auto">
            <a:xfrm>
              <a:off x="8820150" y="3500438"/>
              <a:ext cx="395288" cy="720725"/>
            </a:xfrm>
            <a:prstGeom prst="downArrow">
              <a:avLst>
                <a:gd name="adj1" fmla="val 50000"/>
                <a:gd name="adj2" fmla="val 45582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037" name="Text Box 12"/>
            <p:cNvSpPr txBox="1">
              <a:spLocks noChangeArrowheads="1"/>
            </p:cNvSpPr>
            <p:nvPr/>
          </p:nvSpPr>
          <p:spPr bwMode="auto">
            <a:xfrm rot="10800000">
              <a:off x="8843962" y="3384550"/>
              <a:ext cx="3365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dirty="0">
                  <a:solidFill>
                    <a:schemeClr val="bg1"/>
                  </a:solidFill>
                  <a:latin typeface="Calibri" pitchFamily="34" charset="0"/>
                </a:rPr>
                <a:t>melhor</a:t>
              </a:r>
            </a:p>
          </p:txBody>
        </p:sp>
      </p:grpSp>
      <p:sp>
        <p:nvSpPr>
          <p:cNvPr id="1038" name="Text Box 19"/>
          <p:cNvSpPr txBox="1">
            <a:spLocks noChangeArrowheads="1"/>
          </p:cNvSpPr>
          <p:nvPr/>
        </p:nvSpPr>
        <p:spPr bwMode="auto">
          <a:xfrm>
            <a:off x="7956376" y="3703638"/>
            <a:ext cx="7921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800" dirty="0">
                <a:latin typeface="Calibri" pitchFamily="34" charset="0"/>
              </a:rPr>
              <a:t>* falta out.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323850" y="2852738"/>
            <a:ext cx="849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250825" y="5949950"/>
            <a:ext cx="8497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765175"/>
            <a:ext cx="140335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282" y="0"/>
            <a:ext cx="7598618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t-BR" sz="24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Ranking ANEEL 2012 e Prévia (Base Julho/2013)</a:t>
            </a:r>
            <a:endParaRPr lang="pt-BR" sz="1800" b="1" dirty="0" smtClean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431" y="548680"/>
            <a:ext cx="46958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750" y="109518"/>
            <a:ext cx="6619875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eaLnBrk="1" hangingPunct="1"/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Qualidade do Serviço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57188" y="500063"/>
            <a:ext cx="435768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pt-BR" b="1" dirty="0" smtClean="0">
                <a:solidFill>
                  <a:srgbClr val="333333"/>
                </a:solidFill>
                <a:cs typeface="Arial" charset="0"/>
              </a:rPr>
              <a:t>Indicadores de Continuidade</a:t>
            </a:r>
            <a:endParaRPr lang="pt-BR" b="1" dirty="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2946" r="23644"/>
          <a:stretch>
            <a:fillRect/>
          </a:stretch>
        </p:blipFill>
        <p:spPr bwMode="auto">
          <a:xfrm>
            <a:off x="827584" y="5661248"/>
            <a:ext cx="6858531" cy="5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605419" cy="44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ta para baixo 7"/>
          <p:cNvSpPr/>
          <p:nvPr/>
        </p:nvSpPr>
        <p:spPr>
          <a:xfrm>
            <a:off x="8460432" y="1700808"/>
            <a:ext cx="432048" cy="13681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MELHOR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750" y="109518"/>
            <a:ext cx="6619875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eaLnBrk="1" hangingPunct="1"/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Qualidade do Serviço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57188" y="500063"/>
            <a:ext cx="4357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pt-BR" b="1" dirty="0" smtClean="0">
                <a:solidFill>
                  <a:srgbClr val="333333"/>
                </a:solidFill>
                <a:cs typeface="Arial" charset="0"/>
              </a:rPr>
              <a:t>Indicadores de Continuidade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52946" r="23644"/>
          <a:stretch>
            <a:fillRect/>
          </a:stretch>
        </p:blipFill>
        <p:spPr bwMode="auto">
          <a:xfrm>
            <a:off x="827584" y="5661248"/>
            <a:ext cx="6858531" cy="5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7"/>
            <a:ext cx="7605419" cy="44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ta para baixo 7"/>
          <p:cNvSpPr/>
          <p:nvPr/>
        </p:nvSpPr>
        <p:spPr>
          <a:xfrm>
            <a:off x="8460432" y="1700808"/>
            <a:ext cx="432048" cy="13681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MELHOR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282" y="0"/>
            <a:ext cx="8074744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t-BR" sz="24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Compensações até Julho 2013</a:t>
            </a:r>
            <a:r>
              <a:rPr lang="pt-BR" sz="22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(DIC, FIC, DMIC e DCRI)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0" y="422371"/>
          <a:ext cx="9144000" cy="543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072462" y="535782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*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3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00" y="8620"/>
            <a:ext cx="5479504" cy="684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39552" y="764704"/>
            <a:ext cx="2592288" cy="526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Fornecimento de eletricidade insatisfatório, particularmente nos assentamentos atendidos pelo LPT, em geral decorre de aumento de carga não informado à Enersul </a:t>
            </a:r>
          </a:p>
          <a:p>
            <a:r>
              <a:rPr lang="pt-BR" sz="2400" dirty="0" smtClean="0"/>
              <a:t>(exemplo: assentamento Bataguassu)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MapaApresent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836712"/>
            <a:ext cx="3888432" cy="3888432"/>
          </a:xfrm>
          <a:prstGeom prst="rect">
            <a:avLst/>
          </a:prstGeom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214313"/>
            <a:ext cx="7777186" cy="52322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 i="1" dirty="0"/>
              <a:t>Área de </a:t>
            </a:r>
            <a:r>
              <a:rPr lang="pt-BR" sz="2800" b="1" i="1" dirty="0" smtClean="0"/>
              <a:t>Concessão – Principais atividades</a:t>
            </a:r>
            <a:endParaRPr lang="pt-BR" sz="2800" b="1" i="1" dirty="0"/>
          </a:p>
        </p:txBody>
      </p:sp>
      <p:sp>
        <p:nvSpPr>
          <p:cNvPr id="20483" name="Text Box 17"/>
          <p:cNvSpPr txBox="1">
            <a:spLocks noChangeArrowheads="1"/>
          </p:cNvSpPr>
          <p:nvPr/>
        </p:nvSpPr>
        <p:spPr bwMode="auto">
          <a:xfrm>
            <a:off x="0" y="1071546"/>
            <a:ext cx="5500694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 dirty="0" err="1">
                <a:cs typeface="Arial" charset="0"/>
              </a:rPr>
              <a:t>Área</a:t>
            </a:r>
            <a:r>
              <a:rPr lang="en-US" sz="1600" b="1" dirty="0">
                <a:cs typeface="Arial" charset="0"/>
              </a:rPr>
              <a:t> de </a:t>
            </a:r>
            <a:r>
              <a:rPr lang="en-US" sz="1600" b="1" dirty="0" err="1">
                <a:cs typeface="Arial" charset="0"/>
              </a:rPr>
              <a:t>concessão</a:t>
            </a:r>
            <a:r>
              <a:rPr lang="en-US" sz="1600" b="1" dirty="0">
                <a:cs typeface="Arial" charset="0"/>
              </a:rPr>
              <a:t>:</a:t>
            </a:r>
            <a:r>
              <a:rPr lang="en-US" sz="1600" b="1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328.335 km</a:t>
            </a:r>
            <a:r>
              <a:rPr lang="en-US" sz="2400" b="1" baseline="30000" dirty="0" smtClean="0">
                <a:solidFill>
                  <a:srgbClr val="CC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rgbClr val="D20000"/>
                </a:solidFill>
                <a:latin typeface="Arial Narrow" pitchFamily="34" charset="0"/>
              </a:rPr>
              <a:t>- (91,9% do </a:t>
            </a:r>
            <a:r>
              <a:rPr lang="pt-BR" sz="1600" b="1" dirty="0" smtClean="0">
                <a:solidFill>
                  <a:srgbClr val="D20000"/>
                </a:solidFill>
                <a:latin typeface="Arial Narrow" pitchFamily="34" charset="0"/>
              </a:rPr>
              <a:t>Estado)</a:t>
            </a:r>
            <a:endParaRPr lang="pt-BR" sz="2000" b="1" dirty="0">
              <a:solidFill>
                <a:srgbClr val="D20000"/>
              </a:solidFill>
              <a:latin typeface="Arial Narrow" pitchFamily="34" charset="0"/>
            </a:endParaRPr>
          </a:p>
        </p:txBody>
      </p:sp>
      <p:sp>
        <p:nvSpPr>
          <p:cNvPr id="20484" name="Text Box 17"/>
          <p:cNvSpPr txBox="1">
            <a:spLocks noChangeArrowheads="1"/>
          </p:cNvSpPr>
          <p:nvPr/>
        </p:nvSpPr>
        <p:spPr bwMode="auto">
          <a:xfrm>
            <a:off x="0" y="1571613"/>
            <a:ext cx="32131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 err="1">
                <a:cs typeface="Arial" charset="0"/>
              </a:rPr>
              <a:t>Municípios</a:t>
            </a:r>
            <a:r>
              <a:rPr lang="en-US" sz="1600" b="1" dirty="0">
                <a:cs typeface="Arial" charset="0"/>
              </a:rPr>
              <a:t> </a:t>
            </a:r>
            <a:r>
              <a:rPr lang="en-US" sz="1600" b="1" dirty="0" err="1">
                <a:cs typeface="Arial" charset="0"/>
              </a:rPr>
              <a:t>atendidos</a:t>
            </a:r>
            <a:r>
              <a:rPr lang="en-US" sz="1600" b="1" dirty="0">
                <a:cs typeface="Arial" charset="0"/>
              </a:rPr>
              <a:t>:  </a:t>
            </a:r>
            <a:r>
              <a:rPr lang="pt-BR" sz="2400" b="1" dirty="0" smtClean="0">
                <a:solidFill>
                  <a:srgbClr val="CC0000"/>
                </a:solidFill>
                <a:latin typeface="Arial Narrow" pitchFamily="34" charset="0"/>
              </a:rPr>
              <a:t>74</a:t>
            </a:r>
            <a:endParaRPr lang="pt-BR" sz="2000" b="1" dirty="0">
              <a:latin typeface="Arial Narrow" pitchFamily="34" charset="0"/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71438" y="2214554"/>
            <a:ext cx="5214942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1600" b="1" dirty="0"/>
              <a:t>Principais Atividades</a:t>
            </a:r>
          </a:p>
          <a:p>
            <a:pPr algn="just">
              <a:spcBef>
                <a:spcPct val="50000"/>
              </a:spcBef>
            </a:pPr>
            <a:r>
              <a:rPr lang="pt-BR" b="1" dirty="0">
                <a:solidFill>
                  <a:srgbClr val="0000FF"/>
                </a:solidFill>
              </a:rPr>
              <a:t>Industrial: </a:t>
            </a:r>
            <a:r>
              <a:rPr lang="pt-BR" dirty="0">
                <a:solidFill>
                  <a:srgbClr val="990000"/>
                </a:solidFill>
              </a:rPr>
              <a:t>Produtos Alimentícios (frigoríficos principalmente), destilação de álcool, extração e tratamento de minerais, minerais não metálicos (cimento), materiais plásticos e Industria têxtil;</a:t>
            </a:r>
          </a:p>
          <a:p>
            <a:pPr algn="just">
              <a:spcBef>
                <a:spcPct val="50000"/>
              </a:spcBef>
            </a:pPr>
            <a:r>
              <a:rPr lang="pt-BR" b="1" dirty="0">
                <a:solidFill>
                  <a:srgbClr val="0000FF"/>
                </a:solidFill>
              </a:rPr>
              <a:t>Rural: </a:t>
            </a:r>
            <a:r>
              <a:rPr lang="pt-BR" dirty="0">
                <a:solidFill>
                  <a:srgbClr val="990000"/>
                </a:solidFill>
              </a:rPr>
              <a:t>bovinocultura de corte, cultura de cereais e leguminosas (soja e milho), bovinocultura de leite, cooperativismo rural e culturas vegetais (dentre estas a cana de açúcar);</a:t>
            </a:r>
          </a:p>
          <a:p>
            <a:pPr algn="just">
              <a:spcBef>
                <a:spcPct val="50000"/>
              </a:spcBef>
            </a:pPr>
            <a:r>
              <a:rPr lang="pt-BR" b="1" dirty="0">
                <a:solidFill>
                  <a:srgbClr val="0000FF"/>
                </a:solidFill>
              </a:rPr>
              <a:t>Comercial: </a:t>
            </a:r>
            <a:r>
              <a:rPr lang="pt-BR" dirty="0">
                <a:solidFill>
                  <a:srgbClr val="990000"/>
                </a:solidFill>
              </a:rPr>
              <a:t>Comercio atacadista e varejista, serviços de alojamento e alimentação.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84168" y="6146720"/>
            <a:ext cx="3059832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Municípios do MS fora área:</a:t>
            </a:r>
          </a:p>
          <a:p>
            <a:r>
              <a:rPr lang="pt-BR" sz="1400" dirty="0" smtClean="0"/>
              <a:t>Três Lagoas, </a:t>
            </a:r>
            <a:r>
              <a:rPr lang="pt-BR" sz="1400" dirty="0" err="1" smtClean="0"/>
              <a:t>Selviria</a:t>
            </a:r>
            <a:r>
              <a:rPr lang="pt-BR" sz="1400" dirty="0" smtClean="0"/>
              <a:t>,  Santa Rita do Pardo, </a:t>
            </a:r>
            <a:r>
              <a:rPr lang="pt-BR" sz="1400" dirty="0" err="1" smtClean="0"/>
              <a:t>Anaurilandia</a:t>
            </a:r>
            <a:r>
              <a:rPr lang="pt-BR" sz="1400" dirty="0" smtClean="0"/>
              <a:t> e </a:t>
            </a:r>
            <a:r>
              <a:rPr lang="pt-BR" sz="1400" dirty="0" err="1" smtClean="0"/>
              <a:t>Brasilandia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13"/>
          <p:cNvSpPr>
            <a:spLocks noChangeArrowheads="1"/>
          </p:cNvSpPr>
          <p:nvPr/>
        </p:nvSpPr>
        <p:spPr bwMode="auto">
          <a:xfrm>
            <a:off x="214313" y="928688"/>
            <a:ext cx="850106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200" dirty="0" smtClean="0"/>
              <a:t>.</a:t>
            </a: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ctr"/>
            <a:endParaRPr lang="pt-BR" sz="1600" dirty="0"/>
          </a:p>
          <a:p>
            <a:pPr lvl="2" algn="ctr"/>
            <a:endParaRPr lang="pt-BR" sz="1600" dirty="0" smtClean="0"/>
          </a:p>
          <a:p>
            <a:pPr lvl="2" algn="ctr"/>
            <a:r>
              <a:rPr lang="pt-BR" sz="1600" dirty="0" smtClean="0"/>
              <a:t>3 </a:t>
            </a:r>
            <a:r>
              <a:rPr lang="pt-BR" sz="1600" dirty="0"/>
              <a:t>lâmpadas de 60 W    =   180 W;</a:t>
            </a:r>
          </a:p>
          <a:p>
            <a:pPr lvl="2" algn="ctr"/>
            <a:endParaRPr lang="pt-BR" sz="1600" dirty="0" smtClean="0"/>
          </a:p>
          <a:p>
            <a:pPr lvl="2" algn="ctr"/>
            <a:r>
              <a:rPr lang="pt-BR" sz="1600" dirty="0" smtClean="0"/>
              <a:t>2 </a:t>
            </a:r>
            <a:r>
              <a:rPr lang="pt-BR" sz="1600" dirty="0"/>
              <a:t>tomadas de 1800 W = 3.600 W;</a:t>
            </a:r>
          </a:p>
          <a:p>
            <a:pPr lvl="2" algn="ctr"/>
            <a:r>
              <a:rPr lang="pt-BR" sz="1600" dirty="0"/>
              <a:t> </a:t>
            </a:r>
            <a:endParaRPr lang="pt-BR" sz="1600" dirty="0" smtClean="0"/>
          </a:p>
          <a:p>
            <a:pPr lvl="2" algn="ctr"/>
            <a:r>
              <a:rPr lang="pt-BR" sz="1600" dirty="0" smtClean="0"/>
              <a:t>Total </a:t>
            </a:r>
            <a:r>
              <a:rPr lang="pt-BR" sz="1600" dirty="0"/>
              <a:t>carga instalada  = 3.780 W </a:t>
            </a:r>
            <a:endParaRPr lang="pt-BR" sz="1600" dirty="0" smtClean="0"/>
          </a:p>
          <a:p>
            <a:pPr lvl="2" algn="ctr"/>
            <a:endParaRPr lang="pt-BR" sz="1600" dirty="0" smtClean="0">
              <a:solidFill>
                <a:srgbClr val="FF0000"/>
              </a:solidFill>
            </a:endParaRPr>
          </a:p>
          <a:p>
            <a:pPr lvl="2" algn="ctr"/>
            <a:r>
              <a:rPr lang="pt-BR" sz="2000" dirty="0" smtClean="0">
                <a:solidFill>
                  <a:srgbClr val="FF0000"/>
                </a:solidFill>
              </a:rPr>
              <a:t>3</a:t>
            </a:r>
            <a:r>
              <a:rPr lang="pt-BR" sz="2000" smtClean="0">
                <a:solidFill>
                  <a:srgbClr val="FF0000"/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kVA</a:t>
            </a:r>
          </a:p>
          <a:p>
            <a:pPr algn="just">
              <a:buFont typeface="Arial" pitchFamily="34" charset="0"/>
              <a:buChar char="•"/>
            </a:pPr>
            <a:endParaRPr lang="pt-BR" sz="16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>
              <a:buFont typeface="Arial" pitchFamily="34" charset="0"/>
              <a:buChar char="•"/>
            </a:pPr>
            <a:endParaRPr lang="pt-BR" sz="1200" dirty="0"/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</p:txBody>
      </p:sp>
      <p:sp>
        <p:nvSpPr>
          <p:cNvPr id="3075" name="CaixaDeTexto 14"/>
          <p:cNvSpPr txBox="1">
            <a:spLocks noChangeArrowheads="1"/>
          </p:cNvSpPr>
          <p:nvPr/>
        </p:nvSpPr>
        <p:spPr bwMode="auto">
          <a:xfrm>
            <a:off x="0" y="285750"/>
            <a:ext cx="7500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Kit Luz para Todos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8413"/>
            <a:ext cx="27289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196975"/>
            <a:ext cx="31686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4"/>
          <p:cNvSpPr txBox="1">
            <a:spLocks noChangeArrowheads="1"/>
          </p:cNvSpPr>
          <p:nvPr/>
        </p:nvSpPr>
        <p:spPr bwMode="auto">
          <a:xfrm>
            <a:off x="0" y="285750"/>
            <a:ext cx="750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Dados Internos - Enersul</a:t>
            </a:r>
          </a:p>
        </p:txBody>
      </p:sp>
      <p:sp>
        <p:nvSpPr>
          <p:cNvPr id="4099" name="Retângulo 4"/>
          <p:cNvSpPr>
            <a:spLocks noChangeArrowheads="1"/>
          </p:cNvSpPr>
          <p:nvPr/>
        </p:nvSpPr>
        <p:spPr bwMode="auto">
          <a:xfrm>
            <a:off x="285750" y="1166813"/>
            <a:ext cx="8501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25.063 consumidores em assentamentos, consumo médio 167 kWh: 1,5 kVA</a:t>
            </a:r>
          </a:p>
          <a:p>
            <a:pPr algn="ctr"/>
            <a:endParaRPr lang="pt-BR" b="1" dirty="0" smtClean="0">
              <a:solidFill>
                <a:srgbClr val="FF0000"/>
              </a:solidFill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0,35% pediram aumento de carga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643188"/>
            <a:ext cx="80406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para baixo 2"/>
          <p:cNvSpPr/>
          <p:nvPr/>
        </p:nvSpPr>
        <p:spPr>
          <a:xfrm>
            <a:off x="8711952" y="1412776"/>
            <a:ext cx="432048" cy="136815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MELHOR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88" y="440234"/>
            <a:ext cx="8612424" cy="597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323850" y="190500"/>
            <a:ext cx="63055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Número de Acidentes 1º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semestre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2012/ 2013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14350" y="1000125"/>
          <a:ext cx="840105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307" r:id="rId4" imgW="8407113" imgH="4218798" progId="Excel.Sheet.8">
                  <p:embed/>
                </p:oleObj>
              </mc:Choice>
              <mc:Fallback>
                <p:oleObj r:id="rId4" imgW="8407113" imgH="4218798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000125"/>
                        <a:ext cx="8401050" cy="421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457325"/>
            <a:ext cx="568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31925"/>
            <a:ext cx="21605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588224" y="5949280"/>
            <a:ext cx="2555776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27384"/>
            <a:ext cx="9144000" cy="60486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3000"/>
              </a:lnSpc>
              <a:defRPr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 sem autorização da ANEEL (...2003)</a:t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 particular, </a:t>
            </a:r>
            <a:r>
              <a:rPr lang="pt-B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 indenizado 100% Enersul, considerada a depreciação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Luz no Campo (2000-2002)</a:t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(50% proprietário rural, 35% Estado, </a:t>
            </a:r>
            <a:r>
              <a:rPr lang="pt-B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15% Enersul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Luz para Todos (2003...)</a:t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(50% CDE, </a:t>
            </a:r>
            <a:r>
              <a:rPr lang="pt-B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35% financiamento RGR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15% Enersul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Universalização (2003...)</a:t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100% Enersul, diretamente ou ressarcimento de antecipação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054387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FF"/>
                </a:solidFill>
              </a:rPr>
              <a:t>Em azul, o que entra na base de ativos, cuja remuneração e depreciação é paga pelos consumidores da Enersul, via tarifa</a:t>
            </a:r>
            <a:endParaRPr lang="pt-BR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601" y="188654"/>
          <a:ext cx="7488830" cy="6120665"/>
        </p:xfrm>
        <a:graphic>
          <a:graphicData uri="http://schemas.openxmlformats.org/drawingml/2006/table">
            <a:tbl>
              <a:tblPr/>
              <a:tblGrid>
                <a:gridCol w="164590"/>
                <a:gridCol w="2090289"/>
                <a:gridCol w="1283799"/>
                <a:gridCol w="1300258"/>
                <a:gridCol w="2435927"/>
                <a:gridCol w="213967"/>
              </a:tblGrid>
              <a:tr h="208471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16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Luz 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no Campo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 de Rede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de Cliente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Investimento Realizado (R$)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Luz no Campo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3.487,27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6.586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35.770.203,30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Luz no Campo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336,70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3.763.424,43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3.823,97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6.821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39.533.627,73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71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Luz para Todos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 de Rede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de Cliente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Investimento Realizado (R$)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Pioneiros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64,00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1.366.671,49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LPT 1ª etapa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2.842,00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8.335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54.805.154,94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LPT 2ª etapa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7.079,00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13.618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113.598.163,14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LPT 3ª etapa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3.737,00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7.225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65.140.244,40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LPT 4ª etapa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3.822,00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7.560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71.440.023,39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17.544,00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37.030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306.350.257,36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Luz para Todos (em execução – quinta tranche): </a:t>
                      </a:r>
                      <a:r>
                        <a:rPr lang="pt-BR" sz="16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50% CDE e 50%  Enersul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 de Rede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de Cliente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Investimento Previsto (R$)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5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LPT 5ª etapa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1.771,00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5.240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45.873.460,00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32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3460750" y="1000125"/>
            <a:ext cx="215265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/>
              <a:t>UNIVERSALIZAÇÃO</a:t>
            </a:r>
          </a:p>
        </p:txBody>
      </p:sp>
      <p:sp>
        <p:nvSpPr>
          <p:cNvPr id="4099" name="CaixaDeTexto 12"/>
          <p:cNvSpPr txBox="1">
            <a:spLocks noChangeArrowheads="1"/>
          </p:cNvSpPr>
          <p:nvPr/>
        </p:nvSpPr>
        <p:spPr bwMode="auto">
          <a:xfrm>
            <a:off x="285750" y="3071813"/>
            <a:ext cx="17145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/>
              <a:t>Rede construída com 100% de recursos da Distribuidora, com remuneração integral via tarifa, para todos os consumidores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041900" y="1785938"/>
            <a:ext cx="38163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/>
              <a:t>Antecipação pelo Cliente</a:t>
            </a:r>
          </a:p>
        </p:txBody>
      </p:sp>
      <p:sp>
        <p:nvSpPr>
          <p:cNvPr id="4101" name="CaixaDeTexto 16"/>
          <p:cNvSpPr txBox="1">
            <a:spLocks noChangeArrowheads="1"/>
          </p:cNvSpPr>
          <p:nvPr/>
        </p:nvSpPr>
        <p:spPr bwMode="auto">
          <a:xfrm>
            <a:off x="357188" y="285750"/>
            <a:ext cx="511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ELETRIFICAÇÃO RURAL – Universalização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55588" y="1785938"/>
            <a:ext cx="38163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/>
              <a:t>Atendimento pela Distribuidora</a:t>
            </a:r>
          </a:p>
        </p:txBody>
      </p:sp>
      <p:cxnSp>
        <p:nvCxnSpPr>
          <p:cNvPr id="29" name="Conector reto 28"/>
          <p:cNvCxnSpPr>
            <a:stCxn id="26" idx="2"/>
          </p:cNvCxnSpPr>
          <p:nvPr/>
        </p:nvCxnSpPr>
        <p:spPr>
          <a:xfrm rot="5400000">
            <a:off x="4230687" y="1644651"/>
            <a:ext cx="612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23" idx="3"/>
            <a:endCxn id="15" idx="1"/>
          </p:cNvCxnSpPr>
          <p:nvPr/>
        </p:nvCxnSpPr>
        <p:spPr>
          <a:xfrm>
            <a:off x="4071938" y="1955800"/>
            <a:ext cx="9699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CaixaDeTexto 42"/>
          <p:cNvSpPr txBox="1">
            <a:spLocks noChangeArrowheads="1"/>
          </p:cNvSpPr>
          <p:nvPr/>
        </p:nvSpPr>
        <p:spPr bwMode="auto">
          <a:xfrm>
            <a:off x="2357438" y="2428875"/>
            <a:ext cx="169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b="1"/>
              <a:t>Programa Luz </a:t>
            </a:r>
          </a:p>
          <a:p>
            <a:pPr algn="ctr"/>
            <a:r>
              <a:rPr lang="pt-BR" sz="1200" b="1"/>
              <a:t>para Todos</a:t>
            </a:r>
          </a:p>
        </p:txBody>
      </p:sp>
      <p:sp>
        <p:nvSpPr>
          <p:cNvPr id="4106" name="CaixaDeTexto 43"/>
          <p:cNvSpPr txBox="1">
            <a:spLocks noChangeArrowheads="1"/>
          </p:cNvSpPr>
          <p:nvPr/>
        </p:nvSpPr>
        <p:spPr bwMode="auto">
          <a:xfrm>
            <a:off x="285750" y="2428875"/>
            <a:ext cx="169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200" b="1"/>
              <a:t>Recurso </a:t>
            </a:r>
          </a:p>
          <a:p>
            <a:pPr algn="ctr"/>
            <a:r>
              <a:rPr lang="pt-BR" sz="1200" b="1"/>
              <a:t>Próprio</a:t>
            </a:r>
          </a:p>
        </p:txBody>
      </p:sp>
      <p:sp>
        <p:nvSpPr>
          <p:cNvPr id="4107" name="CaixaDeTexto 53"/>
          <p:cNvSpPr txBox="1">
            <a:spLocks noChangeArrowheads="1"/>
          </p:cNvSpPr>
          <p:nvPr/>
        </p:nvSpPr>
        <p:spPr bwMode="auto">
          <a:xfrm>
            <a:off x="2357438" y="3071813"/>
            <a:ext cx="1714500" cy="301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/>
              <a:t>Programa do Governo Federal com o objetivo de antecipar a Universalização. </a:t>
            </a:r>
          </a:p>
          <a:p>
            <a:pPr>
              <a:buFont typeface="Arial" charset="0"/>
              <a:buChar char="•"/>
            </a:pPr>
            <a:r>
              <a:rPr lang="pt-BR" sz="1000"/>
              <a:t> Conta com recursos a Fundo Perdido (CDE e eventualmente dos Governos dos Estados) , financiamento especial (RGR).e recurso próprio das Distribuidoras.</a:t>
            </a:r>
          </a:p>
          <a:p>
            <a:pPr>
              <a:buFont typeface="Arial" charset="0"/>
              <a:buChar char="•"/>
            </a:pPr>
            <a:r>
              <a:rPr lang="pt-BR" sz="1000"/>
              <a:t>A remuneração via tarifa se dá da seguinte maneira, conforme sua origem: I) CDE e Gov. Estado isento; II) RGR pela taxa de financiamento; III) Distribuidora remunerada pela taxa de retorno.</a:t>
            </a:r>
          </a:p>
        </p:txBody>
      </p:sp>
      <p:sp>
        <p:nvSpPr>
          <p:cNvPr id="4108" name="CaixaDeTexto 54"/>
          <p:cNvSpPr txBox="1">
            <a:spLocks noChangeArrowheads="1"/>
          </p:cNvSpPr>
          <p:nvPr/>
        </p:nvSpPr>
        <p:spPr bwMode="auto">
          <a:xfrm>
            <a:off x="5072063" y="2428875"/>
            <a:ext cx="3786187" cy="86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000" dirty="0"/>
              <a:t>Rede construída com aporte financeiro dos clientes, por meio de contratação da Distribuidora ou de Terceiros;</a:t>
            </a:r>
          </a:p>
          <a:p>
            <a:pPr>
              <a:buFont typeface="Arial" charset="0"/>
              <a:buChar char="•"/>
            </a:pPr>
            <a:r>
              <a:rPr lang="pt-BR" sz="1000" dirty="0"/>
              <a:t>Assim que restituído o valor aportado pelo cliente, a Distribuidora é remunerada 100% do valor, exceto multas e juros, via tarifa a ser aplicada </a:t>
            </a:r>
            <a:r>
              <a:rPr lang="pt-BR" sz="1000" dirty="0" smtClean="0"/>
              <a:t>a </a:t>
            </a:r>
            <a:r>
              <a:rPr lang="pt-BR" sz="1000" dirty="0"/>
              <a:t>todos os consumidores..</a:t>
            </a:r>
          </a:p>
        </p:txBody>
      </p:sp>
      <p:pic>
        <p:nvPicPr>
          <p:cNvPr id="4109" name="Picture 2"/>
          <p:cNvPicPr>
            <a:picLocks noChangeAspect="1" noChangeArrowheads="1"/>
          </p:cNvPicPr>
          <p:nvPr/>
        </p:nvPicPr>
        <p:blipFill>
          <a:blip r:embed="rId2" cstate="print"/>
          <a:srcRect b="4153"/>
          <a:stretch>
            <a:fillRect/>
          </a:stretch>
        </p:blipFill>
        <p:spPr bwMode="auto">
          <a:xfrm>
            <a:off x="5929313" y="3357563"/>
            <a:ext cx="20796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 rot="5400000">
            <a:off x="3101181" y="4364013"/>
            <a:ext cx="2879725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813175" y="2492896"/>
            <a:ext cx="1462088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/>
              <a:t>Abril de 2003</a:t>
            </a:r>
          </a:p>
        </p:txBody>
      </p:sp>
      <p:sp>
        <p:nvSpPr>
          <p:cNvPr id="30" name="Seta para a direita 29"/>
          <p:cNvSpPr/>
          <p:nvPr/>
        </p:nvSpPr>
        <p:spPr>
          <a:xfrm rot="10800000">
            <a:off x="4225925" y="3212976"/>
            <a:ext cx="271463" cy="285750"/>
          </a:xfrm>
          <a:prstGeom prst="rightArrow">
            <a:avLst>
              <a:gd name="adj1" fmla="val 50000"/>
              <a:gd name="adj2" fmla="val 6089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7" name="CaixaDeTexto 30"/>
          <p:cNvSpPr txBox="1">
            <a:spLocks noChangeArrowheads="1"/>
          </p:cNvSpPr>
          <p:nvPr/>
        </p:nvSpPr>
        <p:spPr bwMode="auto">
          <a:xfrm>
            <a:off x="147638" y="3535363"/>
            <a:ext cx="3857625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/>
              <a:t> Redes construídas por particulares com obrigação de incorporação pela Distribuidora até </a:t>
            </a:r>
            <a:r>
              <a:rPr lang="pt-BR" sz="1400" dirty="0" smtClean="0">
                <a:solidFill>
                  <a:srgbClr val="FF0000"/>
                </a:solidFill>
              </a:rPr>
              <a:t>dez/2015</a:t>
            </a:r>
            <a:r>
              <a:rPr lang="pt-BR" sz="1400" dirty="0" smtClean="0"/>
              <a:t> (não há obrigatoriedade para redes de uso exclusivo da propriedade rural).</a:t>
            </a:r>
          </a:p>
          <a:p>
            <a:endParaRPr lang="pt-BR" sz="1400" dirty="0"/>
          </a:p>
        </p:txBody>
      </p:sp>
      <p:sp>
        <p:nvSpPr>
          <p:cNvPr id="3078" name="CaixaDeTexto 31"/>
          <p:cNvSpPr txBox="1">
            <a:spLocks noChangeArrowheads="1"/>
          </p:cNvSpPr>
          <p:nvPr/>
        </p:nvSpPr>
        <p:spPr bwMode="auto">
          <a:xfrm>
            <a:off x="136525" y="4789601"/>
            <a:ext cx="42926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200" dirty="0"/>
              <a:t> O valor a ser </a:t>
            </a:r>
            <a:r>
              <a:rPr lang="pt-BR" sz="1200" dirty="0" smtClean="0"/>
              <a:t>restituído (exceção no caso  em que a rede tenha sido legitimamente doada)  </a:t>
            </a:r>
            <a:r>
              <a:rPr lang="pt-BR" sz="1200" dirty="0"/>
              <a:t>é a parcela de participação da </a:t>
            </a:r>
            <a:r>
              <a:rPr lang="pt-BR" sz="1200" dirty="0" smtClean="0"/>
              <a:t>Empresa, </a:t>
            </a:r>
            <a:r>
              <a:rPr lang="pt-BR" sz="1200" dirty="0"/>
              <a:t>com critério da época da </a:t>
            </a:r>
            <a:r>
              <a:rPr lang="pt-BR" sz="1200" dirty="0" smtClean="0"/>
              <a:t>construção, atualizado monetariamente </a:t>
            </a:r>
            <a:r>
              <a:rPr lang="pt-BR" sz="1200" dirty="0"/>
              <a:t>(IPCA</a:t>
            </a:r>
            <a:r>
              <a:rPr lang="pt-BR" sz="1200" dirty="0" smtClean="0"/>
              <a:t>), limitado </a:t>
            </a:r>
            <a:r>
              <a:rPr lang="pt-BR" sz="1200" dirty="0"/>
              <a:t>ao custo da rede atualizada e depreciada (</a:t>
            </a:r>
            <a:r>
              <a:rPr lang="pt-BR" sz="1200" dirty="0">
                <a:solidFill>
                  <a:srgbClr val="FF0000"/>
                </a:solidFill>
              </a:rPr>
              <a:t>20 anos</a:t>
            </a:r>
            <a:r>
              <a:rPr lang="pt-BR" sz="1200" dirty="0" smtClean="0"/>
              <a:t>).</a:t>
            </a:r>
          </a:p>
          <a:p>
            <a:pPr>
              <a:buFont typeface="Arial" charset="0"/>
              <a:buChar char="•"/>
            </a:pPr>
            <a:r>
              <a:rPr lang="pt-BR" sz="1200" dirty="0" smtClean="0"/>
              <a:t> Necessidade de avaliação independente</a:t>
            </a:r>
            <a:endParaRPr lang="pt-BR" sz="1200" dirty="0"/>
          </a:p>
          <a:p>
            <a:pPr>
              <a:buFont typeface="Arial" charset="0"/>
              <a:buChar char="•"/>
            </a:pPr>
            <a:r>
              <a:rPr lang="pt-BR" sz="1200" dirty="0"/>
              <a:t> Legislação: </a:t>
            </a:r>
            <a:r>
              <a:rPr lang="pt-BR" sz="1200" dirty="0" smtClean="0"/>
              <a:t>Lei 10848/2004; Resolução </a:t>
            </a:r>
            <a:r>
              <a:rPr lang="pt-BR" sz="1200" dirty="0"/>
              <a:t>Normativa ANEEL 229/2006.</a:t>
            </a:r>
          </a:p>
        </p:txBody>
      </p:sp>
      <p:sp>
        <p:nvSpPr>
          <p:cNvPr id="3079" name="CaixaDeTexto 33"/>
          <p:cNvSpPr txBox="1">
            <a:spLocks noChangeArrowheads="1"/>
          </p:cNvSpPr>
          <p:nvPr/>
        </p:nvSpPr>
        <p:spPr bwMode="auto">
          <a:xfrm>
            <a:off x="5040313" y="3535363"/>
            <a:ext cx="3857625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/>
              <a:t> Redes antecipadas no âmbito da Universalização  com obrigação de restituição pela Distribuidora</a:t>
            </a:r>
            <a:r>
              <a:rPr lang="pt-BR" sz="1400" dirty="0" smtClean="0"/>
              <a:t>.</a:t>
            </a:r>
          </a:p>
          <a:p>
            <a:endParaRPr lang="pt-BR" sz="1400" dirty="0" smtClean="0"/>
          </a:p>
          <a:p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37" name="Seta para a direita 36"/>
          <p:cNvSpPr/>
          <p:nvPr/>
        </p:nvSpPr>
        <p:spPr>
          <a:xfrm>
            <a:off x="4589463" y="3212976"/>
            <a:ext cx="271462" cy="285750"/>
          </a:xfrm>
          <a:prstGeom prst="rightArrow">
            <a:avLst>
              <a:gd name="adj1" fmla="val 50000"/>
              <a:gd name="adj2" fmla="val 6089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2" cstate="print"/>
          <a:srcRect t="18739" b="1585"/>
          <a:stretch>
            <a:fillRect/>
          </a:stretch>
        </p:blipFill>
        <p:spPr bwMode="auto">
          <a:xfrm>
            <a:off x="3059831" y="908720"/>
            <a:ext cx="2880321" cy="14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CaixaDeTexto 12"/>
          <p:cNvSpPr txBox="1">
            <a:spLocks noChangeArrowheads="1"/>
          </p:cNvSpPr>
          <p:nvPr/>
        </p:nvSpPr>
        <p:spPr bwMode="auto">
          <a:xfrm>
            <a:off x="4978400" y="4781004"/>
            <a:ext cx="4022725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200" dirty="0"/>
              <a:t> O valor do recurso antecipado ou o valor da obra executada  pelo interessado </a:t>
            </a:r>
            <a:r>
              <a:rPr lang="pt-BR" sz="1200" dirty="0" smtClean="0"/>
              <a:t> será </a:t>
            </a:r>
            <a:r>
              <a:rPr lang="pt-BR" sz="1200" dirty="0"/>
              <a:t>restituído considerando o valor da época da ligação atualizado monetariamente (IGPM) e acrescido </a:t>
            </a:r>
            <a:r>
              <a:rPr lang="pt-BR" sz="1200" dirty="0" smtClean="0"/>
              <a:t>de juros </a:t>
            </a:r>
            <a:r>
              <a:rPr lang="pt-BR" sz="1200" dirty="0"/>
              <a:t>0,5% </a:t>
            </a:r>
            <a:r>
              <a:rPr lang="pt-BR" sz="1200" dirty="0" err="1"/>
              <a:t>a.m.</a:t>
            </a:r>
            <a:r>
              <a:rPr lang="pt-BR" sz="1200" dirty="0"/>
              <a:t> </a:t>
            </a:r>
          </a:p>
          <a:p>
            <a:pPr>
              <a:buFont typeface="Arial" charset="0"/>
              <a:buChar char="•"/>
            </a:pPr>
            <a:r>
              <a:rPr lang="pt-BR" sz="1200" dirty="0" smtClean="0"/>
              <a:t> Depois do vencimento, multa de 5% e juros 1,0% </a:t>
            </a:r>
            <a:r>
              <a:rPr lang="pt-BR" sz="1200" dirty="0" err="1" smtClean="0"/>
              <a:t>a.m.</a:t>
            </a:r>
            <a:endParaRPr lang="pt-BR" sz="1200" dirty="0"/>
          </a:p>
          <a:p>
            <a:pPr>
              <a:buFont typeface="Arial" charset="0"/>
              <a:buChar char="•"/>
            </a:pPr>
            <a:r>
              <a:rPr lang="pt-BR" sz="1200" dirty="0" smtClean="0"/>
              <a:t> </a:t>
            </a:r>
            <a:r>
              <a:rPr lang="pt-BR" sz="1200" dirty="0"/>
              <a:t>Legislação: </a:t>
            </a:r>
            <a:r>
              <a:rPr lang="pt-BR" sz="1200" dirty="0" smtClean="0"/>
              <a:t>Lei 10.438/2002; Resolução </a:t>
            </a:r>
            <a:r>
              <a:rPr lang="pt-BR" sz="1200" dirty="0"/>
              <a:t>Normativa ANEEL 223/2003.</a:t>
            </a:r>
          </a:p>
        </p:txBody>
      </p:sp>
      <p:sp>
        <p:nvSpPr>
          <p:cNvPr id="3083" name="CaixaDeTexto 13"/>
          <p:cNvSpPr txBox="1">
            <a:spLocks noChangeArrowheads="1"/>
          </p:cNvSpPr>
          <p:nvPr/>
        </p:nvSpPr>
        <p:spPr bwMode="auto">
          <a:xfrm>
            <a:off x="216024" y="2492896"/>
            <a:ext cx="41399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/>
              <a:t>Redes </a:t>
            </a:r>
            <a:r>
              <a:rPr lang="pt-BR" b="1" dirty="0" smtClean="0"/>
              <a:t>Particulares (2013)</a:t>
            </a:r>
          </a:p>
          <a:p>
            <a:r>
              <a:rPr lang="pt-BR" sz="1600" dirty="0" smtClean="0"/>
              <a:t>10.810 Km (71% &gt; 20 anos)</a:t>
            </a:r>
          </a:p>
          <a:p>
            <a:r>
              <a:rPr lang="pt-BR" sz="1600" dirty="0" smtClean="0"/>
              <a:t>18.240 propriedades (60% &gt; 20 anos)</a:t>
            </a:r>
            <a:endParaRPr lang="pt-BR" dirty="0"/>
          </a:p>
        </p:txBody>
      </p:sp>
      <p:sp>
        <p:nvSpPr>
          <p:cNvPr id="3084" name="CaixaDeTexto 14"/>
          <p:cNvSpPr txBox="1">
            <a:spLocks noChangeArrowheads="1"/>
          </p:cNvSpPr>
          <p:nvPr/>
        </p:nvSpPr>
        <p:spPr bwMode="auto">
          <a:xfrm>
            <a:off x="6164263" y="2492896"/>
            <a:ext cx="1928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/>
              <a:t>Universalização</a:t>
            </a:r>
          </a:p>
        </p:txBody>
      </p:sp>
      <p:sp>
        <p:nvSpPr>
          <p:cNvPr id="3085" name="CaixaDeTexto 15"/>
          <p:cNvSpPr txBox="1">
            <a:spLocks noChangeArrowheads="1"/>
          </p:cNvSpPr>
          <p:nvPr/>
        </p:nvSpPr>
        <p:spPr bwMode="auto">
          <a:xfrm>
            <a:off x="357188" y="285750"/>
            <a:ext cx="4805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/>
              <a:t>SISTEMA ELÉTRICO – Como é calculado?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5591" y="214313"/>
            <a:ext cx="76438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Universalização – Quantidade de ligações</a:t>
            </a:r>
          </a:p>
          <a:p>
            <a:pPr>
              <a:spcBef>
                <a:spcPct val="50000"/>
              </a:spcBef>
            </a:pPr>
            <a:r>
              <a:rPr lang="pt-BR" sz="1600" b="1" i="1" dirty="0"/>
              <a:t>Acumulada 2004 a </a:t>
            </a:r>
            <a:r>
              <a:rPr lang="pt-BR" sz="1600" b="1" i="1" dirty="0" smtClean="0"/>
              <a:t>Junho </a:t>
            </a:r>
            <a:r>
              <a:rPr lang="pt-BR" sz="1600" b="1" i="1" dirty="0"/>
              <a:t>-</a:t>
            </a:r>
            <a:r>
              <a:rPr lang="pt-BR" sz="1600" b="1" i="1" dirty="0" smtClean="0"/>
              <a:t>2013</a:t>
            </a:r>
            <a:endParaRPr lang="pt-BR" sz="1600" b="1" i="1" dirty="0"/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627091" y="4714884"/>
            <a:ext cx="8016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500" dirty="0"/>
              <a:t> Universalização – Lei 10.438 de 26/04/2002</a:t>
            </a:r>
          </a:p>
          <a:p>
            <a:pPr>
              <a:buFont typeface="Arial" pitchFamily="34" charset="0"/>
              <a:buNone/>
            </a:pPr>
            <a:endParaRPr lang="pt-BR" sz="1500" dirty="0"/>
          </a:p>
          <a:p>
            <a:pPr>
              <a:buFont typeface="Arial" pitchFamily="34" charset="0"/>
              <a:buChar char="•"/>
            </a:pPr>
            <a:r>
              <a:rPr lang="pt-BR" sz="1500" dirty="0"/>
              <a:t> Decreto 4873/2003 Programa Nacional de Universalização do Acesso ao Uso da Energia Elétrica “Luz para Todos”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841377" y="1071546"/>
          <a:ext cx="721523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 bwMode="auto">
          <a:xfrm>
            <a:off x="428625" y="928688"/>
            <a:ext cx="4329113" cy="3857625"/>
            <a:chOff x="0" y="857250"/>
            <a:chExt cx="5932488" cy="6000750"/>
          </a:xfrm>
        </p:grpSpPr>
        <p:pic>
          <p:nvPicPr>
            <p:cNvPr id="308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57250"/>
              <a:ext cx="5932488" cy="600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CaixaDeTexto 14"/>
            <p:cNvSpPr txBox="1">
              <a:spLocks noChangeArrowheads="1"/>
            </p:cNvSpPr>
            <p:nvPr/>
          </p:nvSpPr>
          <p:spPr bwMode="auto">
            <a:xfrm>
              <a:off x="480947" y="2139908"/>
              <a:ext cx="1576259" cy="886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b="1">
                  <a:solidFill>
                    <a:srgbClr val="FF0000"/>
                  </a:solidFill>
                </a:rPr>
                <a:t>25%</a:t>
              </a:r>
            </a:p>
            <a:p>
              <a:r>
                <a:rPr lang="pt-BR" sz="1400" b="1">
                  <a:solidFill>
                    <a:srgbClr val="FF0000"/>
                  </a:solidFill>
                </a:rPr>
                <a:t>Pantanal</a:t>
              </a:r>
            </a:p>
          </p:txBody>
        </p:sp>
        <p:sp>
          <p:nvSpPr>
            <p:cNvPr id="17" name="Seta para baixo 16"/>
            <p:cNvSpPr/>
            <p:nvPr/>
          </p:nvSpPr>
          <p:spPr>
            <a:xfrm rot="10800000">
              <a:off x="2643188" y="1268759"/>
              <a:ext cx="285750" cy="2374553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>
                <a:cs typeface="Arial" pitchFamily="34" charset="0"/>
              </a:endParaRPr>
            </a:p>
          </p:txBody>
        </p:sp>
        <p:sp>
          <p:nvSpPr>
            <p:cNvPr id="18" name="Seta para baixo 17"/>
            <p:cNvSpPr/>
            <p:nvPr/>
          </p:nvSpPr>
          <p:spPr>
            <a:xfrm>
              <a:off x="2643174" y="4108518"/>
              <a:ext cx="285752" cy="241682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>
                <a:cs typeface="Arial" pitchFamily="34" charset="0"/>
              </a:endParaRPr>
            </a:p>
          </p:txBody>
        </p:sp>
        <p:sp>
          <p:nvSpPr>
            <p:cNvPr id="19" name="Seta para baixo 18"/>
            <p:cNvSpPr/>
            <p:nvPr/>
          </p:nvSpPr>
          <p:spPr>
            <a:xfrm rot="16200000">
              <a:off x="3958509" y="2759943"/>
              <a:ext cx="285750" cy="2227114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>
                <a:cs typeface="Arial" pitchFamily="34" charset="0"/>
              </a:endParaRPr>
            </a:p>
          </p:txBody>
        </p:sp>
        <p:sp>
          <p:nvSpPr>
            <p:cNvPr id="20" name="Seta para baixo 19"/>
            <p:cNvSpPr/>
            <p:nvPr/>
          </p:nvSpPr>
          <p:spPr>
            <a:xfrm rot="5400000">
              <a:off x="1313591" y="2758319"/>
              <a:ext cx="285752" cy="2198618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>
                <a:cs typeface="Arial" pitchFamily="34" charset="0"/>
              </a:endParaRPr>
            </a:p>
          </p:txBody>
        </p:sp>
        <p:sp>
          <p:nvSpPr>
            <p:cNvPr id="3101" name="CaixaDeTexto 24"/>
            <p:cNvSpPr txBox="1">
              <a:spLocks noChangeArrowheads="1"/>
            </p:cNvSpPr>
            <p:nvPr/>
          </p:nvSpPr>
          <p:spPr bwMode="auto">
            <a:xfrm>
              <a:off x="3389968" y="3157567"/>
              <a:ext cx="1740820" cy="690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>
                  <a:latin typeface="Calibri" pitchFamily="34" charset="0"/>
                </a:rPr>
                <a:t>340km</a:t>
              </a:r>
            </a:p>
          </p:txBody>
        </p:sp>
        <p:sp>
          <p:nvSpPr>
            <p:cNvPr id="3102" name="CaixaDeTexto 25"/>
            <p:cNvSpPr txBox="1">
              <a:spLocks noChangeArrowheads="1"/>
            </p:cNvSpPr>
            <p:nvPr/>
          </p:nvSpPr>
          <p:spPr bwMode="auto">
            <a:xfrm>
              <a:off x="968524" y="3883993"/>
              <a:ext cx="1615976" cy="52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>
                  <a:latin typeface="Calibri" pitchFamily="34" charset="0"/>
                </a:rPr>
                <a:t>350km</a:t>
              </a:r>
            </a:p>
          </p:txBody>
        </p:sp>
        <p:sp>
          <p:nvSpPr>
            <p:cNvPr id="3103" name="CaixaDeTexto 26"/>
            <p:cNvSpPr txBox="1">
              <a:spLocks noChangeArrowheads="1"/>
            </p:cNvSpPr>
            <p:nvPr/>
          </p:nvSpPr>
          <p:spPr bwMode="auto">
            <a:xfrm rot="-5400000">
              <a:off x="1576331" y="1846231"/>
              <a:ext cx="1537637" cy="52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>
                  <a:latin typeface="Calibri" pitchFamily="34" charset="0"/>
                </a:rPr>
                <a:t>330km</a:t>
              </a:r>
            </a:p>
          </p:txBody>
        </p:sp>
        <p:sp>
          <p:nvSpPr>
            <p:cNvPr id="28" name="Elipse 27"/>
            <p:cNvSpPr/>
            <p:nvPr/>
          </p:nvSpPr>
          <p:spPr>
            <a:xfrm>
              <a:off x="2627959" y="3716867"/>
              <a:ext cx="287161" cy="28645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2699750" y="3788480"/>
              <a:ext cx="143581" cy="1456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/>
            </a:p>
          </p:txBody>
        </p:sp>
        <p:sp>
          <p:nvSpPr>
            <p:cNvPr id="3106" name="CaixaDeTexto 29"/>
            <p:cNvSpPr txBox="1">
              <a:spLocks noChangeArrowheads="1"/>
            </p:cNvSpPr>
            <p:nvPr/>
          </p:nvSpPr>
          <p:spPr bwMode="auto">
            <a:xfrm rot="-5400000">
              <a:off x="1616156" y="5199146"/>
              <a:ext cx="1848971" cy="69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>
                  <a:latin typeface="Calibri" pitchFamily="34" charset="0"/>
                </a:rPr>
                <a:t>370km</a:t>
              </a:r>
            </a:p>
          </p:txBody>
        </p:sp>
      </p:grpSp>
      <p:sp>
        <p:nvSpPr>
          <p:cNvPr id="3076" name="CaixaDeTexto 17"/>
          <p:cNvSpPr txBox="1">
            <a:spLocks noChangeArrowheads="1"/>
          </p:cNvSpPr>
          <p:nvPr/>
        </p:nvSpPr>
        <p:spPr bwMode="auto">
          <a:xfrm>
            <a:off x="4714875" y="1287463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 Grande extensão territorial : </a:t>
            </a:r>
            <a:r>
              <a:rPr lang="en-US" sz="1600" b="1" dirty="0" smtClean="0">
                <a:solidFill>
                  <a:srgbClr val="CC0000"/>
                </a:solidFill>
                <a:latin typeface="Arial Narrow" pitchFamily="34" charset="0"/>
              </a:rPr>
              <a:t>328.335 </a:t>
            </a:r>
            <a:r>
              <a:rPr lang="en-US" sz="1600" b="1" dirty="0">
                <a:solidFill>
                  <a:srgbClr val="CC0000"/>
                </a:solidFill>
                <a:latin typeface="Arial Narrow" pitchFamily="34" charset="0"/>
              </a:rPr>
              <a:t>km</a:t>
            </a:r>
            <a:r>
              <a:rPr lang="en-US" sz="1600" b="1" baseline="30000" dirty="0">
                <a:solidFill>
                  <a:srgbClr val="CC0000"/>
                </a:solidFill>
                <a:latin typeface="Arial Narrow" pitchFamily="34" charset="0"/>
              </a:rPr>
              <a:t>2</a:t>
            </a:r>
            <a:endParaRPr lang="pt-BR" sz="1600" dirty="0"/>
          </a:p>
          <a:p>
            <a:pPr>
              <a:buFont typeface="Wingdings" pitchFamily="2" charset="2"/>
              <a:buChar char="ü"/>
            </a:pPr>
            <a:r>
              <a:rPr lang="pt-BR" sz="1600" dirty="0"/>
              <a:t> Pantanal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/>
              <a:t> Regiões remotas com baixa densidade  </a:t>
            </a:r>
          </a:p>
          <a:p>
            <a:r>
              <a:rPr lang="pt-BR" sz="1600" dirty="0"/>
              <a:t>    demográfica e de </a:t>
            </a:r>
            <a:r>
              <a:rPr lang="pt-BR" sz="1600" dirty="0" smtClean="0"/>
              <a:t>carga</a:t>
            </a:r>
            <a:endParaRPr lang="pt-BR" sz="1600" dirty="0"/>
          </a:p>
        </p:txBody>
      </p:sp>
      <p:sp>
        <p:nvSpPr>
          <p:cNvPr id="3078" name="CaixaDeTexto 34"/>
          <p:cNvSpPr txBox="1">
            <a:spLocks noChangeArrowheads="1"/>
          </p:cNvSpPr>
          <p:nvPr/>
        </p:nvSpPr>
        <p:spPr bwMode="auto">
          <a:xfrm>
            <a:off x="353871" y="5373216"/>
            <a:ext cx="27862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dirty="0">
                <a:latin typeface="Calibri" pitchFamily="34" charset="0"/>
              </a:rPr>
              <a:t>População MS: 2,4 </a:t>
            </a:r>
            <a:r>
              <a:rPr lang="pt-BR" dirty="0" smtClean="0">
                <a:latin typeface="Calibri" pitchFamily="34" charset="0"/>
              </a:rPr>
              <a:t>milhões</a:t>
            </a:r>
          </a:p>
          <a:p>
            <a:pPr algn="r"/>
            <a:r>
              <a:rPr lang="pt-BR" sz="1400" dirty="0" smtClean="0">
                <a:latin typeface="Calibri" pitchFamily="34" charset="0"/>
              </a:rPr>
              <a:t>Enersul atende 94,4% da população</a:t>
            </a:r>
            <a:endParaRPr lang="pt-BR" sz="1400" dirty="0">
              <a:latin typeface="Calibri" pitchFamily="34" charset="0"/>
            </a:endParaRPr>
          </a:p>
          <a:p>
            <a:pPr algn="r"/>
            <a:r>
              <a:rPr lang="pt-BR" sz="1200" dirty="0">
                <a:latin typeface="Calibri" pitchFamily="34" charset="0"/>
              </a:rPr>
              <a:t>Fonte: IBGE / </a:t>
            </a:r>
            <a:r>
              <a:rPr lang="pt-BR" sz="1200" dirty="0" smtClean="0">
                <a:latin typeface="Calibri" pitchFamily="34" charset="0"/>
              </a:rPr>
              <a:t>Estimativa População 2012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254552" y="4653136"/>
            <a:ext cx="464261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1400" dirty="0">
                <a:latin typeface="Arial" charset="0"/>
                <a:cs typeface="Arial" charset="0"/>
              </a:rPr>
              <a:t>Municípios atendidos : </a:t>
            </a:r>
            <a:r>
              <a:rPr lang="pt-BR" b="1" dirty="0" smtClean="0">
                <a:latin typeface="Arial" charset="0"/>
                <a:cs typeface="Arial" charset="0"/>
              </a:rPr>
              <a:t>74</a:t>
            </a:r>
            <a:endParaRPr lang="pt-BR" b="1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>
                <a:latin typeface="Arial" charset="0"/>
                <a:cs typeface="Arial" charset="0"/>
              </a:rPr>
              <a:t>Unidades consumidoras:  </a:t>
            </a:r>
            <a:r>
              <a:rPr lang="en-US" b="1" dirty="0" smtClean="0">
                <a:latin typeface="Arial Narrow" pitchFamily="34" charset="0"/>
                <a:cs typeface="+mn-cs"/>
              </a:rPr>
              <a:t>889.562 </a:t>
            </a:r>
            <a:r>
              <a:rPr lang="en-US" b="1" dirty="0">
                <a:latin typeface="Arial Narrow" pitchFamily="34" charset="0"/>
                <a:cs typeface="+mn-cs"/>
              </a:rPr>
              <a:t>mil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 err="1">
                <a:latin typeface="+mn-lt"/>
                <a:cs typeface="+mn-cs"/>
              </a:rPr>
              <a:t>Subestações</a:t>
            </a:r>
            <a:r>
              <a:rPr lang="en-US" sz="1400" dirty="0">
                <a:latin typeface="Arial Narrow" pitchFamily="34" charset="0"/>
                <a:cs typeface="+mn-cs"/>
              </a:rPr>
              <a:t>:  </a:t>
            </a:r>
            <a:r>
              <a:rPr lang="en-US" b="1" dirty="0" smtClean="0">
                <a:latin typeface="Arial Narrow" pitchFamily="34" charset="0"/>
                <a:cs typeface="+mn-cs"/>
              </a:rPr>
              <a:t>96</a:t>
            </a:r>
            <a:endParaRPr lang="en-US" b="1" dirty="0">
              <a:latin typeface="Arial Narrow" pitchFamily="34" charset="0"/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 err="1">
                <a:latin typeface="Arial" charset="0"/>
                <a:cs typeface="Arial" charset="0"/>
              </a:rPr>
              <a:t>Linhas</a:t>
            </a:r>
            <a:r>
              <a:rPr lang="en-US" sz="1400" dirty="0">
                <a:latin typeface="Arial" charset="0"/>
                <a:cs typeface="Arial" charset="0"/>
              </a:rPr>
              <a:t> e </a:t>
            </a:r>
            <a:r>
              <a:rPr lang="en-US" sz="1400" dirty="0" err="1">
                <a:latin typeface="Arial" charset="0"/>
                <a:cs typeface="Arial" charset="0"/>
              </a:rPr>
              <a:t>Redes</a:t>
            </a:r>
            <a:r>
              <a:rPr lang="en-US" sz="1400" dirty="0">
                <a:latin typeface="Arial" charset="0"/>
                <a:cs typeface="Arial" charset="0"/>
              </a:rPr>
              <a:t> de </a:t>
            </a:r>
            <a:r>
              <a:rPr lang="en-US" sz="1400" dirty="0" err="1">
                <a:latin typeface="Arial" charset="0"/>
                <a:cs typeface="Arial" charset="0"/>
              </a:rPr>
              <a:t>Distribuição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latin typeface="Arial" charset="0"/>
                <a:cs typeface="Arial" charset="0"/>
              </a:rPr>
              <a:t>Própria</a:t>
            </a:r>
            <a:r>
              <a:rPr lang="en-US" sz="1400" dirty="0">
                <a:latin typeface="Arial" charset="0"/>
                <a:cs typeface="Arial" charset="0"/>
              </a:rPr>
              <a:t> (km): </a:t>
            </a:r>
            <a:r>
              <a:rPr lang="pt-BR" b="1" dirty="0" smtClean="0">
                <a:latin typeface="Arial"/>
              </a:rPr>
              <a:t>86.630</a:t>
            </a:r>
          </a:p>
          <a:p>
            <a:pPr>
              <a:buFont typeface="Wingdings" pitchFamily="2" charset="2"/>
              <a:buChar char="ü"/>
              <a:defRPr/>
            </a:pPr>
            <a:endParaRPr lang="en-US" b="1" dirty="0">
              <a:latin typeface="Arial Narrow" pitchFamily="34" charset="0"/>
              <a:cs typeface="+mn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 Narrow" pitchFamily="34" charset="0"/>
                <a:cs typeface="Arial" charset="0"/>
              </a:rPr>
              <a:t>G</a:t>
            </a:r>
            <a:r>
              <a:rPr lang="pt-BR" sz="1400" dirty="0" err="1" smtClean="0">
                <a:cs typeface="Arial" charset="0"/>
              </a:rPr>
              <a:t>eração</a:t>
            </a:r>
            <a:r>
              <a:rPr lang="pt-BR" sz="1400" dirty="0" smtClean="0">
                <a:cs typeface="Arial" charset="0"/>
              </a:rPr>
              <a:t> de empregos : </a:t>
            </a:r>
            <a:r>
              <a:rPr lang="pt-BR" b="1" dirty="0" smtClean="0">
                <a:latin typeface="Arial Narrow" pitchFamily="34" charset="0"/>
              </a:rPr>
              <a:t>2.320</a:t>
            </a:r>
            <a:endParaRPr lang="en-US" dirty="0" smtClean="0">
              <a:latin typeface="Arial Narrow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400" dirty="0" smtClean="0">
                <a:latin typeface="Arial Narrow" pitchFamily="34" charset="0"/>
                <a:cs typeface="Arial" charset="0"/>
              </a:rPr>
              <a:t>Jovens Aprendizes e Estagiários</a:t>
            </a:r>
            <a:r>
              <a:rPr lang="pt-BR" sz="1400" dirty="0" smtClean="0">
                <a:latin typeface="Arial" charset="0"/>
                <a:cs typeface="Arial" charset="0"/>
              </a:rPr>
              <a:t> </a:t>
            </a:r>
            <a:r>
              <a:rPr lang="pt-BR" sz="1400" dirty="0">
                <a:latin typeface="Arial" charset="0"/>
                <a:cs typeface="Arial" charset="0"/>
              </a:rPr>
              <a:t>: </a:t>
            </a:r>
            <a:r>
              <a:rPr lang="pt-BR" b="1" dirty="0" smtClean="0">
                <a:latin typeface="Arial Narrow" pitchFamily="34" charset="0"/>
                <a:cs typeface="+mn-cs"/>
              </a:rPr>
              <a:t>105</a:t>
            </a:r>
            <a:endParaRPr lang="pt-BR" dirty="0" smtClean="0">
              <a:latin typeface="Arial Narrow" pitchFamily="34" charset="0"/>
              <a:cs typeface="+mn-cs"/>
            </a:endParaRPr>
          </a:p>
        </p:txBody>
      </p:sp>
      <p:sp>
        <p:nvSpPr>
          <p:cNvPr id="26" name="Retângulo de cantos arredondados 25"/>
          <p:cNvSpPr/>
          <p:nvPr/>
        </p:nvSpPr>
        <p:spPr bwMode="auto">
          <a:xfrm>
            <a:off x="214313" y="357188"/>
            <a:ext cx="7858125" cy="5000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</a:rPr>
              <a:t>ENERSUL: </a:t>
            </a: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</a:rPr>
              <a:t>Á</a:t>
            </a:r>
            <a:r>
              <a:rPr lang="pt-BR" sz="1600" b="1" dirty="0">
                <a:solidFill>
                  <a:schemeClr val="bg1"/>
                </a:solidFill>
              </a:rPr>
              <a:t>REA DE CONCESSÃO E DADOS F</a:t>
            </a:r>
            <a:r>
              <a:rPr lang="pt-BR" sz="1600" b="1" dirty="0">
                <a:solidFill>
                  <a:schemeClr val="bg1"/>
                </a:solidFill>
                <a:latin typeface="Arial Narrow" pitchFamily="34" charset="0"/>
              </a:rPr>
              <a:t>Í</a:t>
            </a:r>
            <a:r>
              <a:rPr lang="pt-BR" sz="1600" b="1" dirty="0">
                <a:solidFill>
                  <a:schemeClr val="bg1"/>
                </a:solidFill>
              </a:rPr>
              <a:t>SICOS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4572000" y="2500313"/>
            <a:ext cx="4320480" cy="2251075"/>
            <a:chOff x="4572000" y="2500313"/>
            <a:chExt cx="3786188" cy="2251075"/>
          </a:xfrm>
        </p:grpSpPr>
        <p:pic>
          <p:nvPicPr>
            <p:cNvPr id="307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500313"/>
              <a:ext cx="3786188" cy="225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o 33"/>
            <p:cNvGrpSpPr>
              <a:grpSpLocks/>
            </p:cNvGrpSpPr>
            <p:nvPr/>
          </p:nvGrpSpPr>
          <p:grpSpPr bwMode="auto">
            <a:xfrm>
              <a:off x="7020272" y="2852936"/>
              <a:ext cx="658812" cy="935034"/>
              <a:chOff x="7734300" y="3844054"/>
              <a:chExt cx="659157" cy="935583"/>
            </a:xfrm>
          </p:grpSpPr>
          <p:sp>
            <p:nvSpPr>
              <p:cNvPr id="9" name="Seta para baixo 8"/>
              <p:cNvSpPr/>
              <p:nvPr/>
            </p:nvSpPr>
            <p:spPr>
              <a:xfrm>
                <a:off x="7981949" y="4351013"/>
                <a:ext cx="142875" cy="428624"/>
              </a:xfrm>
              <a:prstGeom prst="downArrow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3086" name="CaixaDeTexto 7"/>
              <p:cNvSpPr txBox="1">
                <a:spLocks noChangeArrowheads="1"/>
              </p:cNvSpPr>
              <p:nvPr/>
            </p:nvSpPr>
            <p:spPr bwMode="auto">
              <a:xfrm>
                <a:off x="7734300" y="3844054"/>
                <a:ext cx="65915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7,14</a:t>
                </a:r>
                <a:endParaRPr lang="pt-BR" sz="1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pt-BR" sz="1000" b="1" dirty="0" err="1">
                    <a:solidFill>
                      <a:srgbClr val="FF0000"/>
                    </a:solidFill>
                    <a:latin typeface="Calibri" pitchFamily="34" charset="0"/>
                  </a:rPr>
                  <a:t>Hab</a:t>
                </a:r>
                <a:r>
                  <a:rPr lang="pt-BR" sz="1000" b="1" dirty="0">
                    <a:solidFill>
                      <a:srgbClr val="FF0000"/>
                    </a:solidFill>
                    <a:latin typeface="Calibri" pitchFamily="34" charset="0"/>
                  </a:rPr>
                  <a:t>/km</a:t>
                </a:r>
                <a:r>
                  <a:rPr lang="pt-BR" sz="1000" b="1" baseline="30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23" name="Grupo 33"/>
            <p:cNvGrpSpPr>
              <a:grpSpLocks/>
            </p:cNvGrpSpPr>
            <p:nvPr/>
          </p:nvGrpSpPr>
          <p:grpSpPr bwMode="auto">
            <a:xfrm>
              <a:off x="4788024" y="2780928"/>
              <a:ext cx="658812" cy="935037"/>
              <a:chOff x="7734300" y="3844054"/>
              <a:chExt cx="659157" cy="935586"/>
            </a:xfrm>
          </p:grpSpPr>
          <p:sp>
            <p:nvSpPr>
              <p:cNvPr id="24" name="Seta para baixo 23"/>
              <p:cNvSpPr/>
              <p:nvPr/>
            </p:nvSpPr>
            <p:spPr>
              <a:xfrm>
                <a:off x="7981950" y="4351015"/>
                <a:ext cx="142875" cy="428625"/>
              </a:xfrm>
              <a:prstGeom prst="downArrow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27" name="CaixaDeTexto 7"/>
              <p:cNvSpPr txBox="1">
                <a:spLocks noChangeArrowheads="1"/>
              </p:cNvSpPr>
              <p:nvPr/>
            </p:nvSpPr>
            <p:spPr bwMode="auto">
              <a:xfrm>
                <a:off x="7734300" y="3844054"/>
                <a:ext cx="65915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22,77</a:t>
                </a:r>
                <a:endParaRPr lang="pt-BR" sz="1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pt-BR" sz="1000" b="1" dirty="0" err="1">
                    <a:solidFill>
                      <a:srgbClr val="FF0000"/>
                    </a:solidFill>
                    <a:latin typeface="Calibri" pitchFamily="34" charset="0"/>
                  </a:rPr>
                  <a:t>Hab</a:t>
                </a:r>
                <a:r>
                  <a:rPr lang="pt-BR" sz="1000" b="1" dirty="0">
                    <a:solidFill>
                      <a:srgbClr val="FF0000"/>
                    </a:solidFill>
                    <a:latin typeface="Calibri" pitchFamily="34" charset="0"/>
                  </a:rPr>
                  <a:t>/km</a:t>
                </a:r>
                <a:r>
                  <a:rPr lang="pt-BR" sz="1000" b="1" baseline="30000" dirty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42844" y="285728"/>
            <a:ext cx="7072362" cy="477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Antecipação a Universalização – Já restituídos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15436" cy="413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404664"/>
            <a:ext cx="8389596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Provisão feita em dezembro de 2012 referente à </a:t>
            </a:r>
          </a:p>
          <a:p>
            <a:pPr marL="0" marR="0" lvl="0" indent="0" algn="l" defTabSz="9144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Antecipação à Universalização - </a:t>
            </a:r>
            <a:r>
              <a:rPr lang="pt-BR" sz="2000" b="1" kern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rPr>
              <a:t>R$ mil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976312" y="1066800"/>
          <a:ext cx="71913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47664" y="2276872"/>
            <a:ext cx="40324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1273 propriedades rurais candidatas à restituição – </a:t>
            </a:r>
            <a:r>
              <a:rPr lang="pt-BR" b="1" dirty="0" smtClean="0"/>
              <a:t>auditoria</a:t>
            </a:r>
            <a:r>
              <a:rPr lang="pt-BR" dirty="0" smtClean="0"/>
              <a:t> em andamento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3968" y="1340768"/>
            <a:ext cx="230425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∆ método de cálculo restituições já feitas</a:t>
            </a: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>
            <a:off x="6084168" y="1988840"/>
            <a:ext cx="144016" cy="158417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16632"/>
            <a:ext cx="7416824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prstClr val="black"/>
                </a:solidFill>
              </a:rPr>
              <a:t>COMISSÃO DE FINANÇAS E TRIBUTAÇÃO</a:t>
            </a:r>
            <a:endParaRPr lang="pt-BR" sz="28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prstClr val="black"/>
                </a:solidFill>
              </a:rPr>
              <a:t>REQUERIMENTO do Sr. Akira </a:t>
            </a:r>
            <a:r>
              <a:rPr lang="pt-BR" sz="2800" b="1" dirty="0" err="1" smtClean="0">
                <a:solidFill>
                  <a:prstClr val="black"/>
                </a:solidFill>
              </a:rPr>
              <a:t>Otsubo</a:t>
            </a:r>
            <a:endParaRPr lang="pt-BR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prstClr val="black"/>
                </a:solidFill>
              </a:rPr>
              <a:t>Justificativa (1)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20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prstClr val="black"/>
                </a:solidFill>
              </a:rPr>
              <a:t>“A Empresa Energética de Mato Grosso do Sul, distribuidora do Grupo Rede Energia, possui saldo devedor com consumidores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prstClr val="black"/>
                </a:solidFill>
              </a:rPr>
              <a:t>do estado estimada em </a:t>
            </a:r>
            <a:r>
              <a:rPr lang="pt-BR" sz="3200" b="1" dirty="0" smtClean="0">
                <a:solidFill>
                  <a:prstClr val="black"/>
                </a:solidFill>
              </a:rPr>
              <a:t>R$ 480 milhões </a:t>
            </a:r>
            <a:r>
              <a:rPr lang="pt-BR" sz="3200" dirty="0" smtClean="0">
                <a:solidFill>
                  <a:prstClr val="black"/>
                </a:solidFill>
              </a:rPr>
              <a:t>de reais. Devido a esta dívida, a comercialização do Grupo somente se torna possível após a liquidação do saldo devedor”.</a:t>
            </a:r>
            <a:endParaRPr lang="pt-BR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1583"/>
            <a:ext cx="7416824" cy="6401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prstClr val="black"/>
                </a:solidFill>
              </a:rPr>
              <a:t>COMISSÃO DE FINANÇAS E TRIBUTAÇÃO</a:t>
            </a:r>
            <a:endParaRPr lang="pt-BR" sz="28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prstClr val="black"/>
                </a:solidFill>
              </a:rPr>
              <a:t>REQUERIMENTO do Sr. Akira </a:t>
            </a:r>
            <a:r>
              <a:rPr lang="pt-BR" sz="2800" b="1" dirty="0" err="1" smtClean="0">
                <a:solidFill>
                  <a:prstClr val="black"/>
                </a:solidFill>
              </a:rPr>
              <a:t>Otsubo</a:t>
            </a:r>
            <a:endParaRPr lang="pt-BR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prstClr val="black"/>
                </a:solidFill>
              </a:rPr>
              <a:t>Justificativa (2)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20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prstClr val="black"/>
                </a:solidFill>
              </a:rPr>
              <a:t>“O interventor da Enersul, o Sr. Jerson Kelman, solicitou a Agencia Nacional de Energia Elétrica – ANEEL que fosse decretada a </a:t>
            </a:r>
            <a:r>
              <a:rPr lang="pt-BR" sz="2400" b="1" dirty="0" smtClean="0">
                <a:solidFill>
                  <a:prstClr val="black"/>
                </a:solidFill>
              </a:rPr>
              <a:t>caducidade</a:t>
            </a:r>
            <a:r>
              <a:rPr lang="pt-BR" sz="2400" dirty="0" smtClean="0">
                <a:solidFill>
                  <a:prstClr val="black"/>
                </a:solidFill>
              </a:rPr>
              <a:t>...”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FF0000"/>
                </a:solidFill>
              </a:rPr>
              <a:t>Comentários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FF0000"/>
                </a:solidFill>
              </a:rPr>
              <a:t> Não foi pedida a </a:t>
            </a:r>
            <a:r>
              <a:rPr lang="pt-BR" sz="2400" b="1" dirty="0" smtClean="0">
                <a:solidFill>
                  <a:srgbClr val="FF0000"/>
                </a:solidFill>
              </a:rPr>
              <a:t>prescrição </a:t>
            </a:r>
            <a:r>
              <a:rPr lang="pt-BR" sz="2400" dirty="0" smtClean="0">
                <a:solidFill>
                  <a:srgbClr val="FF0000"/>
                </a:solidFill>
              </a:rPr>
              <a:t>e sim a confirmação da metodologia tarifária para esse caso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FF0000"/>
                </a:solidFill>
              </a:rPr>
              <a:t> A AGEPAN recomendou a não inclusão no cálculo tarifário de valores prescritos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FF0000"/>
                </a:solidFill>
              </a:rPr>
              <a:t> Parecer PGE/ANEEL  51/2012 concorda que o ressarcimento é passível de prescrição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FF0000"/>
                </a:solidFill>
              </a:rPr>
              <a:t> Acórdão de 2013 do STJ fixa prazo prescricional em 3 anos   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4"/>
          <p:cNvSpPr txBox="1">
            <a:spLocks noChangeArrowheads="1"/>
          </p:cNvSpPr>
          <p:nvPr/>
        </p:nvSpPr>
        <p:spPr bwMode="auto">
          <a:xfrm>
            <a:off x="3276600" y="549275"/>
            <a:ext cx="2185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/>
              <a:t>Muito Obrigado </a:t>
            </a:r>
            <a:r>
              <a:rPr lang="pt-BR" b="1" dirty="0" smtClean="0"/>
              <a:t>!!!</a:t>
            </a:r>
            <a:endParaRPr lang="pt-BR" b="1" dirty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81075"/>
            <a:ext cx="6696075" cy="466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4925" y="928670"/>
            <a:ext cx="6011863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1979 </a:t>
            </a:r>
            <a:r>
              <a:rPr lang="pt-BR" b="1" dirty="0"/>
              <a:t>- Criação da Enersul </a:t>
            </a:r>
            <a:r>
              <a:rPr lang="pt-BR" sz="1600" dirty="0"/>
              <a:t>(cisão da Cemat)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pt-BR" b="1" dirty="0"/>
              <a:t>1997 - Privatização </a:t>
            </a:r>
            <a:r>
              <a:rPr lang="pt-BR" sz="1600" dirty="0"/>
              <a:t>(aquisição pela Escelsa) 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pt-BR" b="1" dirty="0"/>
              <a:t>2003 - Aquisição pela Energias do Brasil </a:t>
            </a:r>
            <a:r>
              <a:rPr lang="pt-BR" sz="1600" dirty="0"/>
              <a:t>(Grupo EDP)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pt-BR" b="1" dirty="0"/>
              <a:t>2005 - Reorganização societária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pt-BR" b="1" dirty="0"/>
              <a:t>2008 - Swap de Ativos Enersul x UH </a:t>
            </a:r>
            <a:r>
              <a:rPr lang="pt-BR" b="1" dirty="0" smtClean="0"/>
              <a:t>Lajeado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2012 – Intervenção Administrativa da ANEEL</a:t>
            </a:r>
            <a:endParaRPr lang="pt-BR" b="1" dirty="0"/>
          </a:p>
        </p:txBody>
      </p:sp>
      <p:sp>
        <p:nvSpPr>
          <p:cNvPr id="66" name="Retângulo de cantos arredondados 65"/>
          <p:cNvSpPr/>
          <p:nvPr/>
        </p:nvSpPr>
        <p:spPr bwMode="auto">
          <a:xfrm>
            <a:off x="214313" y="332656"/>
            <a:ext cx="7858125" cy="5000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ENERSUL – </a:t>
            </a:r>
            <a:r>
              <a:rPr lang="pt-BR" sz="1600" b="1" dirty="0" smtClean="0"/>
              <a:t>Breve História da Empresa</a:t>
            </a:r>
            <a:endParaRPr lang="pt-BR" sz="1600" b="1" dirty="0"/>
          </a:p>
        </p:txBody>
      </p:sp>
      <p:graphicFrame>
        <p:nvGraphicFramePr>
          <p:cNvPr id="75" name="Gráfico 74"/>
          <p:cNvGraphicFramePr/>
          <p:nvPr/>
        </p:nvGraphicFramePr>
        <p:xfrm>
          <a:off x="17951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2915816" y="6021288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Nota: Ativos da Distribuição</a:t>
            </a:r>
            <a:endParaRPr lang="pt-BR" sz="1050" b="1" dirty="0"/>
          </a:p>
        </p:txBody>
      </p:sp>
      <p:graphicFrame>
        <p:nvGraphicFramePr>
          <p:cNvPr id="78" name="Gráfico 77"/>
          <p:cNvGraphicFramePr/>
          <p:nvPr/>
        </p:nvGraphicFramePr>
        <p:xfrm>
          <a:off x="4211960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1124744"/>
          <a:ext cx="3101770" cy="3994574"/>
        </p:xfrm>
        <a:graphic>
          <a:graphicData uri="http://schemas.openxmlformats.org/drawingml/2006/table">
            <a:tbl>
              <a:tblPr/>
              <a:tblGrid>
                <a:gridCol w="1917861"/>
                <a:gridCol w="1183909"/>
              </a:tblGrid>
              <a:tr h="4822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990000"/>
                          </a:solidFill>
                          <a:latin typeface="Arial"/>
                        </a:rPr>
                        <a:t>Extensão de </a:t>
                      </a:r>
                      <a:r>
                        <a:rPr lang="pt-BR" sz="2000" b="1" i="0" u="none" strike="noStrike" dirty="0" smtClean="0">
                          <a:solidFill>
                            <a:srgbClr val="990000"/>
                          </a:solidFill>
                          <a:latin typeface="Arial"/>
                        </a:rPr>
                        <a:t>rede própria</a:t>
                      </a:r>
                      <a:endParaRPr lang="pt-BR" sz="2000" b="1" i="0" u="none" strike="noStrike" dirty="0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990000"/>
                          </a:solidFill>
                          <a:latin typeface="Arial"/>
                        </a:rPr>
                        <a:t>km</a:t>
                      </a:r>
                      <a:r>
                        <a:rPr lang="pt-BR" sz="2000" b="1" i="0" u="none" strike="noStrike" baseline="0" dirty="0" smtClean="0">
                          <a:solidFill>
                            <a:srgbClr val="99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latin typeface="Arial"/>
                        </a:rPr>
                        <a:t>138  kV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3.343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latin typeface="Arial"/>
                        </a:rPr>
                        <a:t>69 kV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427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latin typeface="Arial"/>
                        </a:rPr>
                        <a:t>34,5 kV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34.583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latin typeface="Arial"/>
                        </a:rPr>
                        <a:t>22 kV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215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latin typeface="Arial"/>
                        </a:rPr>
                        <a:t>13,8 kV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35.300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latin typeface="Arial"/>
                        </a:rPr>
                        <a:t>BT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12.827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99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rgbClr val="990000"/>
                          </a:solidFill>
                          <a:latin typeface="Arial"/>
                        </a:rPr>
                        <a:t>86.630</a:t>
                      </a:r>
                      <a:endParaRPr lang="pt-BR" sz="2000" b="1" i="0" u="none" strike="noStrike" dirty="0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3092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2474912" cy="2664296"/>
          </a:xfrm>
          <a:prstGeom prst="rect">
            <a:avLst/>
          </a:prstGeom>
          <a:noFill/>
          <a:ln w="11113" cap="rnd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286250" y="1250950"/>
          <a:ext cx="4429156" cy="2335166"/>
        </p:xfrm>
        <a:graphic>
          <a:graphicData uri="http://schemas.openxmlformats.org/drawingml/2006/table">
            <a:tbl>
              <a:tblPr/>
              <a:tblGrid>
                <a:gridCol w="2660738"/>
                <a:gridCol w="1768418"/>
              </a:tblGrid>
              <a:tr h="442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990000"/>
                          </a:solidFill>
                          <a:latin typeface="Arial"/>
                        </a:rPr>
                        <a:t>Subestação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990000"/>
                          </a:solidFill>
                          <a:latin typeface="Arial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6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138 kV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45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    69 kV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  34,5 kV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latin typeface="Arial"/>
                        </a:rPr>
                        <a:t>45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99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990000"/>
                          </a:solidFill>
                          <a:latin typeface="Arial"/>
                        </a:rPr>
                        <a:t>96</a:t>
                      </a:r>
                      <a:endParaRPr lang="pt-BR" sz="1800" b="1" i="0" u="none" strike="noStrike" dirty="0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105" name="Imagem 6" descr="foto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33"/>
            <a:ext cx="1914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CaixaDeTexto 7"/>
          <p:cNvSpPr txBox="1">
            <a:spLocks noChangeArrowheads="1"/>
          </p:cNvSpPr>
          <p:nvPr/>
        </p:nvSpPr>
        <p:spPr bwMode="auto">
          <a:xfrm>
            <a:off x="8715375" y="62150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/>
              <a:t>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2844" y="71414"/>
            <a:ext cx="6638925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Sistema Elétrico</a:t>
            </a:r>
            <a:endParaRPr kumimoji="0" lang="pt-BR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 bwMode="auto">
          <a:xfrm>
            <a:off x="530299" y="696689"/>
            <a:ext cx="7858125" cy="5000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/>
              <a:t>PERDA DE RECURSOS EM 2012 (ANTES DA INTERVENÇÃO)</a:t>
            </a:r>
            <a:endParaRPr lang="pt-BR" sz="1600" b="1" dirty="0"/>
          </a:p>
        </p:txBody>
      </p:sp>
      <p:graphicFrame>
        <p:nvGraphicFramePr>
          <p:cNvPr id="1071108" name="Object 4"/>
          <p:cNvGraphicFramePr>
            <a:graphicFrameLocks noChangeAspect="1"/>
          </p:cNvGraphicFramePr>
          <p:nvPr/>
        </p:nvGraphicFramePr>
        <p:xfrm>
          <a:off x="628650" y="2005013"/>
          <a:ext cx="8107363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09" name="Planilha" r:id="rId4" imgW="8107728" imgH="2682276" progId="Excel.Sheet.12">
                  <p:embed/>
                </p:oleObj>
              </mc:Choice>
              <mc:Fallback>
                <p:oleObj name="Planilha" r:id="rId4" imgW="8107728" imgH="2682276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005013"/>
                        <a:ext cx="8107363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 bwMode="auto">
          <a:xfrm>
            <a:off x="530299" y="696689"/>
            <a:ext cx="7858125" cy="5000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/>
              <a:t>OBRIGAÇÕES VENCIDAS – EFEITOS NO CAIXA</a:t>
            </a:r>
            <a:endParaRPr lang="pt-BR" sz="1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15616" y="1268760"/>
          <a:ext cx="67818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75" name="Planilha" r:id="rId4" imgW="6781687" imgH="4733910" progId="Excel.Sheet.12">
                  <p:embed/>
                </p:oleObj>
              </mc:Choice>
              <mc:Fallback>
                <p:oleObj name="Planilha" r:id="rId4" imgW="6781687" imgH="473391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268760"/>
                        <a:ext cx="67818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43608" y="602128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Base: Junho 2013</a:t>
            </a:r>
            <a:endParaRPr lang="pt-B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 bwMode="auto">
          <a:xfrm>
            <a:off x="395536" y="696689"/>
            <a:ext cx="8136903" cy="5000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/>
              <a:t>PROVISÕES EFETUADAS DURANTE A INTERVENÇÃO-EFEITOS NO RESULTADO</a:t>
            </a:r>
            <a:endParaRPr lang="pt-BR" sz="1600" b="1" dirty="0"/>
          </a:p>
        </p:txBody>
      </p:sp>
      <p:graphicFrame>
        <p:nvGraphicFramePr>
          <p:cNvPr id="1064964" name="Object 4"/>
          <p:cNvGraphicFramePr>
            <a:graphicFrameLocks noChangeAspect="1"/>
          </p:cNvGraphicFramePr>
          <p:nvPr/>
        </p:nvGraphicFramePr>
        <p:xfrm>
          <a:off x="971600" y="1340768"/>
          <a:ext cx="742950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99" name="Planilha" r:id="rId4" imgW="7429466" imgH="4514940" progId="Excel.Sheet.12">
                  <p:embed/>
                </p:oleObj>
              </mc:Choice>
              <mc:Fallback>
                <p:oleObj name="Planilha" r:id="rId4" imgW="7429466" imgH="451494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7429500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43608" y="602128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Base: Junho 2013</a:t>
            </a:r>
            <a:endParaRPr lang="pt-B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034" name="Object 2"/>
          <p:cNvGraphicFramePr>
            <a:graphicFrameLocks noChangeAspect="1"/>
          </p:cNvGraphicFramePr>
          <p:nvPr/>
        </p:nvGraphicFramePr>
        <p:xfrm>
          <a:off x="683568" y="1484784"/>
          <a:ext cx="7272808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35" name="Planilha" r:id="rId4" imgW="10001132" imgH="4000590" progId="Excel.Sheet.12">
                  <p:embed/>
                </p:oleObj>
              </mc:Choice>
              <mc:Fallback>
                <p:oleObj name="Planilha" r:id="rId4" imgW="10001132" imgH="400059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84784"/>
                        <a:ext cx="7272808" cy="4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de cantos arredondados 3"/>
          <p:cNvSpPr/>
          <p:nvPr/>
        </p:nvSpPr>
        <p:spPr bwMode="auto">
          <a:xfrm>
            <a:off x="395536" y="696689"/>
            <a:ext cx="8136903" cy="5000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/>
              <a:t>EXCLUSAO DOS AJUSTES DO EBITDA</a:t>
            </a:r>
          </a:p>
          <a:p>
            <a:pPr algn="ctr">
              <a:defRPr/>
            </a:pPr>
            <a:r>
              <a:rPr lang="pt-BR" sz="1600" b="1" dirty="0" smtClean="0"/>
              <a:t>(Só para  fins de demonstrativo)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21475</TotalTime>
  <Words>1384</Words>
  <Application>Microsoft Office PowerPoint</Application>
  <PresentationFormat>Apresentação na tela (4:3)</PresentationFormat>
  <Paragraphs>329</Paragraphs>
  <Slides>34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1_Design padrão</vt:lpstr>
      <vt:lpstr>4_Tema do Office</vt:lpstr>
      <vt:lpstr>Planilha</vt:lpstr>
      <vt:lpstr>Gráfico</vt:lpstr>
      <vt:lpstr>Planilha do Microsoft Excel 97-2003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Energia Distribuída</vt:lpstr>
      <vt:lpstr>Apresentação do PowerPoint</vt:lpstr>
      <vt:lpstr>Apresentação do PowerPoint</vt:lpstr>
      <vt:lpstr>Ranking ANEEL 2012 e Prévia (Base Julho/2013)</vt:lpstr>
      <vt:lpstr>Qualidade do Serviço</vt:lpstr>
      <vt:lpstr>Qualidade do Serviço</vt:lpstr>
      <vt:lpstr>Compensações até Julho 2013 (DIC, FIC, DMIC e DCRI)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sem autorização da ANEEL (...2003) (100% particular, se indenizado 100% Enersul, considerada a depreciação)    Luz no Campo (2000-2002) (50% proprietário rural, 35% Estado, 15% Enersul)   Luz para Todos (2003...) (50% CDE, 35% financiamento RGR, 15% Enersul)   Universalização (2003...) (100% Enersul, diretamente ou ressarcimento de antecipação)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en01279</dc:creator>
  <cp:lastModifiedBy>Graziela Pontes Veloso</cp:lastModifiedBy>
  <cp:revision>2464</cp:revision>
  <dcterms:created xsi:type="dcterms:W3CDTF">2010-03-26T21:54:40Z</dcterms:created>
  <dcterms:modified xsi:type="dcterms:W3CDTF">2013-09-11T12:48:03Z</dcterms:modified>
</cp:coreProperties>
</file>