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5" r:id="rId2"/>
    <p:sldId id="267" r:id="rId3"/>
    <p:sldId id="264" r:id="rId4"/>
    <p:sldId id="259" r:id="rId5"/>
    <p:sldId id="288" r:id="rId6"/>
    <p:sldId id="258" r:id="rId7"/>
    <p:sldId id="260" r:id="rId8"/>
    <p:sldId id="261" r:id="rId9"/>
    <p:sldId id="287" r:id="rId10"/>
    <p:sldId id="284" r:id="rId11"/>
    <p:sldId id="277" r:id="rId12"/>
    <p:sldId id="285" r:id="rId13"/>
    <p:sldId id="286" r:id="rId14"/>
    <p:sldId id="268" r:id="rId15"/>
    <p:sldId id="281" r:id="rId16"/>
    <p:sldId id="282" r:id="rId17"/>
    <p:sldId id="283" r:id="rId18"/>
    <p:sldId id="280" r:id="rId19"/>
    <p:sldId id="278" r:id="rId20"/>
    <p:sldId id="269" r:id="rId21"/>
    <p:sldId id="270" r:id="rId22"/>
    <p:sldId id="275" r:id="rId23"/>
    <p:sldId id="276" r:id="rId24"/>
    <p:sldId id="262" r:id="rId25"/>
    <p:sldId id="263" r:id="rId26"/>
  </p:sldIdLst>
  <p:sldSz cx="9144000" cy="6858000" type="screen4x3"/>
  <p:notesSz cx="6985000" cy="9271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5" autoAdjust="0"/>
  </p:normalViewPr>
  <p:slideViewPr>
    <p:cSldViewPr>
      <p:cViewPr>
        <p:scale>
          <a:sx n="94" d="100"/>
          <a:sy n="94" d="100"/>
        </p:scale>
        <p:origin x="-1206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r">
              <a:defRPr sz="1200"/>
            </a:lvl1pPr>
          </a:lstStyle>
          <a:p>
            <a:fld id="{B8D9F79E-3E0E-45C4-9041-F5EFACC744EE}" type="datetimeFigureOut">
              <a:rPr lang="pt-BR" smtClean="0"/>
              <a:t>11/9/2013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85" tIns="46442" rIns="92885" bIns="4644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8000" cy="4171950"/>
          </a:xfrm>
          <a:prstGeom prst="rect">
            <a:avLst/>
          </a:prstGeom>
        </p:spPr>
        <p:txBody>
          <a:bodyPr vert="horz" lIns="92885" tIns="46442" rIns="92885" bIns="46442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5655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r">
              <a:defRPr sz="1200"/>
            </a:lvl1pPr>
          </a:lstStyle>
          <a:p>
            <a:fld id="{876D8E5F-829F-4EB0-93CA-67CFF63CF3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50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D8E5F-829F-4EB0-93CA-67CFF63CF38C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4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BDFD8-E082-497A-A7E2-FF653ECB80C0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5046-7845-4F64-A5BF-B4D6FC38886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E57C7-7F74-4665-87E8-9251B63C6956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5A208-BEBE-452C-ABBF-164800F71CE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E0C73-AC5F-4341-99D1-BB357C9B6A5D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1AD82-26FB-4E4D-9C93-81DB9D1CFD8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50C4E-72AA-42D1-829F-90B0E0FE18D1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869D4-F03A-49BE-BDFF-778F70D60D3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B27C2-FE50-4A41-B53B-5FB00832E1D3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79EB6-8820-40F4-A963-4149757A6BD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CBF00-B784-4EDE-9F72-4C0DDA8611FD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6233A-A59C-419D-A911-EFD3B9C2985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C5860-5A44-43AE-BF33-2C44C1B7B480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D1BED-83F4-4A3C-A52C-71465F77FDB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4B5F4-BBD6-41A6-A324-AC317FEC9CA3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0256-A018-4CC2-A889-E8190C40FDA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6AECE-4813-4124-A039-1634F3636D28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E3AA2-3794-4930-BB09-099973AD011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A1DE6-16AF-495B-9150-1DEDF8AA2BBE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26705-C1F5-4702-9FF5-4E75C2912A8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52289-F43E-4090-9292-54079AB8E44F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8C1E6-A13E-4161-BCDC-54640295278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A9CE3C-88B1-4B92-83F0-C7BC0A0996D0}" type="datetimeFigureOut">
              <a:rPr lang="pt-BR"/>
              <a:pPr>
                <a:defRPr/>
              </a:pPr>
              <a:t>11/9/2013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75761-8F44-4163-B23E-99F34BF4B59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059"/>
          <a:stretch/>
        </p:blipFill>
        <p:spPr bwMode="auto">
          <a:xfrm>
            <a:off x="-36512" y="-46038"/>
            <a:ext cx="9180512" cy="6956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88640"/>
            <a:ext cx="2382644" cy="204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37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043608" y="1196753"/>
            <a:ext cx="770485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6000" b="1" dirty="0">
              <a:latin typeface="Arial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39552" y="965042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4.4 - COMITÊS GESTORES ESTADUAIS</a:t>
            </a:r>
          </a:p>
          <a:p>
            <a:endParaRPr lang="pt-BR" b="1" dirty="0" smtClean="0"/>
          </a:p>
          <a:p>
            <a:r>
              <a:rPr lang="pt-BR" b="1" dirty="0" smtClean="0"/>
              <a:t>4.4.2 </a:t>
            </a:r>
            <a:r>
              <a:rPr lang="pt-BR" b="1" dirty="0"/>
              <a:t>ATRIBUIÇÕES 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I </a:t>
            </a:r>
            <a:r>
              <a:rPr lang="pt-BR" dirty="0"/>
              <a:t>– encaminhar para o Agente Executor correspondente, os pedidos de ligação de energia elétrica apresentados ao CGE; </a:t>
            </a:r>
          </a:p>
          <a:p>
            <a:endParaRPr lang="pt-BR" dirty="0" smtClean="0"/>
          </a:p>
          <a:p>
            <a:r>
              <a:rPr lang="pt-BR" dirty="0" smtClean="0"/>
              <a:t>II </a:t>
            </a:r>
            <a:r>
              <a:rPr lang="pt-BR" dirty="0"/>
              <a:t>– previamente à elaboração de cada Programa de Obras, classificar, de acordo com os critérios definidos no item 5 deste Manual, a totalidade de pedidos de ligação rural que não foram atendidos e que se encontram registrados junto às concessionárias; </a:t>
            </a:r>
          </a:p>
          <a:p>
            <a:endParaRPr lang="pt-BR" dirty="0" smtClean="0"/>
          </a:p>
          <a:p>
            <a:r>
              <a:rPr lang="pt-BR" dirty="0" smtClean="0"/>
              <a:t>III </a:t>
            </a:r>
            <a:r>
              <a:rPr lang="pt-BR" dirty="0"/>
              <a:t>– aprovar e encaminhar ao MME, a relação dos pedidos de ligação que integrarão o Programa de Obras a ser elaborado pelo Agente Executor, identificando a quantidade de domicílios, por município, classificados de acordo com os critérios definidos no item 5 deste Manual; </a:t>
            </a:r>
          </a:p>
          <a:p>
            <a:endParaRPr lang="pt-BR" dirty="0" smtClean="0"/>
          </a:p>
          <a:p>
            <a:r>
              <a:rPr lang="pt-BR" dirty="0" smtClean="0"/>
              <a:t>VI </a:t>
            </a:r>
            <a:r>
              <a:rPr lang="pt-BR" dirty="0"/>
              <a:t>– encaminhar ao MME a relação de </a:t>
            </a:r>
            <a:r>
              <a:rPr lang="pt-BR" dirty="0" err="1"/>
              <a:t>ODI´s</a:t>
            </a:r>
            <a:r>
              <a:rPr lang="pt-BR" dirty="0"/>
              <a:t> cadastradas no Sistema de Gerenciamento de Projetos da </a:t>
            </a:r>
            <a:r>
              <a:rPr lang="pt-BR" dirty="0" err="1"/>
              <a:t>Eletrobras</a:t>
            </a:r>
            <a:r>
              <a:rPr lang="pt-BR" dirty="0"/>
              <a:t> e que não atenderam à priorização do CGE; </a:t>
            </a:r>
          </a:p>
        </p:txBody>
      </p:sp>
    </p:spTree>
    <p:extLst>
      <p:ext uri="{BB962C8B-B14F-4D97-AF65-F5344CB8AC3E}">
        <p14:creationId xmlns:p14="http://schemas.microsoft.com/office/powerpoint/2010/main" val="161282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31840" y="2999695"/>
            <a:ext cx="3276363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6000" b="1" dirty="0">
              <a:latin typeface="Arial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11560" y="4149080"/>
            <a:ext cx="81009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XII – encaminhar, mensalmente, ao MME a relação das </a:t>
            </a:r>
            <a:r>
              <a:rPr lang="pt-BR" dirty="0" err="1"/>
              <a:t>ODI’s</a:t>
            </a:r>
            <a:r>
              <a:rPr lang="pt-BR" dirty="0"/>
              <a:t> com as respectivas Unidades Consumidoras - </a:t>
            </a:r>
            <a:r>
              <a:rPr lang="pt-BR" dirty="0" err="1"/>
              <a:t>UC’s</a:t>
            </a:r>
            <a:r>
              <a:rPr lang="pt-BR" dirty="0"/>
              <a:t> cadastradas no Sistema de Gerenciamento de Projetos por cada Agente Executor; </a:t>
            </a:r>
            <a:r>
              <a:rPr lang="pt-BR" dirty="0" smtClean="0"/>
              <a:t>e</a:t>
            </a:r>
          </a:p>
          <a:p>
            <a:r>
              <a:rPr lang="pt-BR" dirty="0" smtClean="0"/>
              <a:t> </a:t>
            </a:r>
            <a:endParaRPr lang="pt-BR" dirty="0"/>
          </a:p>
          <a:p>
            <a:r>
              <a:rPr lang="pt-BR" dirty="0"/>
              <a:t>XIII – criar mecanismos para garantir que </a:t>
            </a:r>
            <a:r>
              <a:rPr lang="pt-BR" dirty="0" err="1"/>
              <a:t>ODI´s</a:t>
            </a:r>
            <a:r>
              <a:rPr lang="pt-BR" dirty="0"/>
              <a:t> cadastradas no Sistema de Gerenciamento de Projetos da ELETROBRAS e identificadas pelo MME, por não terem cumprido as prioridades estabelecidas pelo Comitê Gestor Estadual, não sejam consideradas para efeito de Avanço Físico, prestação de contas e/ou liberação de recursos.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628984" y="1412776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/>
          </a:p>
          <a:p>
            <a:r>
              <a:rPr lang="pt-BR" dirty="0" smtClean="0"/>
              <a:t>II </a:t>
            </a:r>
            <a:r>
              <a:rPr lang="pt-BR" dirty="0"/>
              <a:t>- encaminhar ao MME o Programa de Obras apresentado pelo Agente Executor para aprovação da demanda;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III - analisar técnica, orçamentária e financeiramente os Programas de Obras apresentados pelos Agentes Executores;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IV - encaminhar ao MME a análise do Programa de Obras, visando obter a autorização para elaboração e assinatura de contrato com os Agentes Executores; </a:t>
            </a:r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683568" y="9087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 smtClean="0"/>
              <a:t>4.5 - ELETROBRAS</a:t>
            </a:r>
            <a:endParaRPr lang="pt-BR" b="1" dirty="0"/>
          </a:p>
          <a:p>
            <a:r>
              <a:rPr lang="pt-BR" b="1" dirty="0" smtClean="0"/>
              <a:t>4.5.1 ATRIBUIÇÕES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593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55576" y="1124744"/>
            <a:ext cx="7344816" cy="547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6000" b="1" dirty="0">
              <a:latin typeface="Arial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49424" y="1340768"/>
            <a:ext cx="8496944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4.6 AGENTE EXECUTOR - CONCESSIONÁRIAS E PERMISSIONÁRIAS DE DISTRIBUIÇÃO DE ENERGIA ELÉTRICA E COOPERATIVAS DE ELETRIFICAÇÃO RURAL AUTORIZADAS PELA ANEEL </a:t>
            </a:r>
            <a:endParaRPr lang="pt-BR" b="1" dirty="0" smtClean="0"/>
          </a:p>
          <a:p>
            <a:endParaRPr lang="pt-BR" sz="1600" dirty="0"/>
          </a:p>
          <a:p>
            <a:r>
              <a:rPr lang="pt-BR" b="1" dirty="0"/>
              <a:t>4.6.1 ATRIBUIÇÕES </a:t>
            </a:r>
            <a:endParaRPr lang="pt-BR" b="1" dirty="0" smtClean="0"/>
          </a:p>
          <a:p>
            <a:endParaRPr lang="pt-BR" dirty="0"/>
          </a:p>
          <a:p>
            <a:r>
              <a:rPr lang="pt-BR" dirty="0"/>
              <a:t>I - assinar Termo de Compromisso com o Ministério de Minas e Energia com a interveniência da ANEEL e da </a:t>
            </a:r>
            <a:r>
              <a:rPr lang="pt-BR" dirty="0" err="1"/>
              <a:t>Eletrobras</a:t>
            </a:r>
            <a:r>
              <a:rPr lang="pt-BR" dirty="0"/>
              <a:t>, para implantação do Programa;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II - levantar e registrar as demandas de sua área de concessão e/ou atuação, identificando o tipo de comunidade e/ou domicílio, de acordo com os critérios de priorização do item 5 deste Manual;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III - encaminhar ao CGE, antes da elaboração de cada Programa de Obras, para priorização, a relação ordenada por município, da demanda registrada em sua área de concessão/permissão, e ainda não atendida</a:t>
            </a:r>
            <a:r>
              <a:rPr lang="pt-BR" dirty="0" smtClean="0"/>
              <a:t>;</a:t>
            </a:r>
          </a:p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282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55576" y="1124744"/>
            <a:ext cx="7344816" cy="547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6000" b="1" dirty="0">
              <a:latin typeface="Arial" charset="0"/>
              <a:cs typeface="Arial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9512" y="1144606"/>
            <a:ext cx="849694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/>
              <a:t>4.6 AGENTE EXECUTOR - CONCESSIONÁRIAS E PERMISSIONÁRIAS DE DISTRIBUIÇÃO DE ENERGIA ELÉTRICA E COOPERATIVAS DE ELETRIFICAÇÃO RURAL AUTORIZADAS PELA ANEEL </a:t>
            </a:r>
            <a:endParaRPr lang="pt-BR" sz="1600" b="1" dirty="0" smtClean="0"/>
          </a:p>
          <a:p>
            <a:endParaRPr lang="pt-BR" sz="1600" dirty="0"/>
          </a:p>
          <a:p>
            <a:r>
              <a:rPr lang="pt-BR" sz="1600" b="1" dirty="0"/>
              <a:t>4.6.1 ATRIBUIÇÕES </a:t>
            </a:r>
            <a:endParaRPr lang="pt-BR" sz="1600" b="1" dirty="0" smtClean="0"/>
          </a:p>
          <a:p>
            <a:r>
              <a:rPr lang="pt-BR" dirty="0" smtClean="0"/>
              <a:t> </a:t>
            </a:r>
            <a:endParaRPr lang="pt-BR" dirty="0"/>
          </a:p>
          <a:p>
            <a:r>
              <a:rPr lang="pt-BR" dirty="0"/>
              <a:t>IV - elaborar Programa de Obras para atendimento da relação de pedidos priorizada pelo Comitê Gestor Estadual, de acordo com os critérios estabelecidos neste Manual e no Decreto no 7.520, de 8 de julho de 2011;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V - encaminhar à </a:t>
            </a:r>
            <a:r>
              <a:rPr lang="pt-BR" dirty="0" err="1"/>
              <a:t>Eletrobras</a:t>
            </a:r>
            <a:r>
              <a:rPr lang="pt-BR" dirty="0"/>
              <a:t> o Programa de Obras, para análise técnica, orçamentária e financeira, que atenda às metas estabelecidas pelo Programa “LUZ PARA TODOS”;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VI – firmar contratos </a:t>
            </a:r>
            <a:r>
              <a:rPr lang="pt-BR" b="1" dirty="0"/>
              <a:t>de subvenção econômica e/ou financiamento com a </a:t>
            </a:r>
            <a:r>
              <a:rPr lang="pt-BR" b="1" dirty="0" err="1"/>
              <a:t>Eletrobras</a:t>
            </a:r>
            <a:r>
              <a:rPr lang="pt-BR" b="1" dirty="0"/>
              <a:t> e, se aplicável, firmar contratos de financiamento </a:t>
            </a:r>
            <a:r>
              <a:rPr lang="pt-BR" dirty="0"/>
              <a:t>com a Caixa Econômica Federal - CEF, para implementação do Programa de Obras, de acordo com percentuais definidos no respectivo Termo de Compromisso;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84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31840" y="2999695"/>
            <a:ext cx="3276363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z="6000" b="1" dirty="0">
              <a:latin typeface="Arial" charset="0"/>
              <a:cs typeface="Arial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86861" y="2788547"/>
            <a:ext cx="51663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Decreto  Nº 4.873</a:t>
            </a:r>
            <a:r>
              <a:rPr lang="pt-BR" sz="2800" dirty="0"/>
              <a:t>, </a:t>
            </a:r>
            <a:endParaRPr lang="pt-BR" sz="2800" dirty="0" smtClean="0"/>
          </a:p>
          <a:p>
            <a:pPr algn="ctr"/>
            <a:r>
              <a:rPr lang="pt-BR" sz="2800" dirty="0" smtClean="0"/>
              <a:t>de </a:t>
            </a:r>
            <a:r>
              <a:rPr lang="pt-BR" sz="2800" dirty="0"/>
              <a:t>11 </a:t>
            </a:r>
            <a:r>
              <a:rPr lang="pt-BR" sz="2800" dirty="0" smtClean="0"/>
              <a:t>de Novembro de </a:t>
            </a:r>
            <a:r>
              <a:rPr lang="pt-BR" sz="2800" dirty="0"/>
              <a:t>2003.</a:t>
            </a:r>
          </a:p>
        </p:txBody>
      </p:sp>
    </p:spTree>
    <p:extLst>
      <p:ext uri="{BB962C8B-B14F-4D97-AF65-F5344CB8AC3E}">
        <p14:creationId xmlns:p14="http://schemas.microsoft.com/office/powerpoint/2010/main" val="2805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45888" y="1215916"/>
            <a:ext cx="669674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/>
              <a:t>ECFS – 024/2004 – 1ª Tranche – 8.270 ligações</a:t>
            </a:r>
          </a:p>
          <a:p>
            <a:endParaRPr lang="pt-BR" sz="1400" dirty="0" smtClean="0"/>
          </a:p>
          <a:p>
            <a:r>
              <a:rPr lang="pt-BR" sz="1400" dirty="0" smtClean="0"/>
              <a:t>Contratado</a:t>
            </a:r>
            <a:endParaRPr lang="pt-BR" sz="1400" dirty="0"/>
          </a:p>
          <a:p>
            <a:pPr lvl="2"/>
            <a:r>
              <a:rPr lang="pt-BR" sz="1400" dirty="0"/>
              <a:t>Agente Executor:     R$   7.758.620,00</a:t>
            </a:r>
          </a:p>
          <a:p>
            <a:pPr lvl="2"/>
            <a:r>
              <a:rPr lang="pt-BR" sz="1400" dirty="0"/>
              <a:t>Gov. Federal CDE:  R$ 20.689.440,00</a:t>
            </a:r>
          </a:p>
          <a:p>
            <a:pPr lvl="2"/>
            <a:r>
              <a:rPr lang="pt-BR" sz="1400" dirty="0"/>
              <a:t>                     RGR:  R$ 18.103.640,00</a:t>
            </a:r>
          </a:p>
          <a:p>
            <a:pPr lvl="2"/>
            <a:r>
              <a:rPr lang="pt-BR" sz="1400" dirty="0"/>
              <a:t>Gov. Estadual:         R$   5.172.410,00</a:t>
            </a:r>
          </a:p>
          <a:p>
            <a:pPr lvl="2"/>
            <a:r>
              <a:rPr lang="pt-BR" sz="1400" dirty="0"/>
              <a:t>                 Total:       R$ 51.724.110,00</a:t>
            </a:r>
          </a:p>
          <a:p>
            <a:pPr lvl="0"/>
            <a:r>
              <a:rPr lang="pt-BR" sz="1400" dirty="0"/>
              <a:t>Liberado Governo Federal – 90,00%</a:t>
            </a:r>
          </a:p>
          <a:p>
            <a:pPr lvl="2"/>
            <a:r>
              <a:rPr lang="pt-BR" sz="1400" dirty="0"/>
              <a:t>CDE - R$ 18.620.496,00</a:t>
            </a:r>
          </a:p>
          <a:p>
            <a:pPr lvl="2"/>
            <a:r>
              <a:rPr lang="pt-BR" sz="1400" dirty="0"/>
              <a:t>RGR - R$ 16.293.096,00</a:t>
            </a:r>
          </a:p>
          <a:p>
            <a:pPr lvl="0"/>
            <a:r>
              <a:rPr lang="pt-BR" sz="1400" dirty="0"/>
              <a:t>Encerrado.</a:t>
            </a:r>
          </a:p>
          <a:p>
            <a:pPr lvl="0"/>
            <a:endParaRPr lang="pt-BR" sz="1600" b="1" dirty="0"/>
          </a:p>
          <a:p>
            <a:r>
              <a:rPr lang="pt-BR" sz="1600" b="1" dirty="0"/>
              <a:t>ECFS – 097/2005 – 2ª Tranche – 13.611 ligações</a:t>
            </a:r>
          </a:p>
          <a:p>
            <a:endParaRPr lang="pt-BR" sz="1400" dirty="0" smtClean="0"/>
          </a:p>
          <a:p>
            <a:r>
              <a:rPr lang="pt-BR" sz="1400" dirty="0" smtClean="0"/>
              <a:t>Contratado</a:t>
            </a:r>
            <a:endParaRPr lang="pt-BR" sz="1400" dirty="0"/>
          </a:p>
          <a:p>
            <a:pPr lvl="2"/>
            <a:r>
              <a:rPr lang="pt-BR" sz="1400" dirty="0"/>
              <a:t>Agente Executor:     R$   17.877.300,00</a:t>
            </a:r>
          </a:p>
          <a:p>
            <a:pPr lvl="2"/>
            <a:r>
              <a:rPr lang="pt-BR" sz="1400" dirty="0"/>
              <a:t>Gov. Federal CDE:  R$   47.672.810,00</a:t>
            </a:r>
          </a:p>
          <a:p>
            <a:pPr lvl="2"/>
            <a:r>
              <a:rPr lang="pt-BR" sz="1400" dirty="0"/>
              <a:t>                     RGR:  R$   41.713.700,00</a:t>
            </a:r>
          </a:p>
          <a:p>
            <a:pPr lvl="2"/>
            <a:r>
              <a:rPr lang="pt-BR" sz="1400" dirty="0"/>
              <a:t>Gov. Estadual:         R$   11.918.200,00</a:t>
            </a:r>
          </a:p>
          <a:p>
            <a:pPr lvl="2"/>
            <a:r>
              <a:rPr lang="pt-BR" sz="1400" dirty="0"/>
              <a:t>                 Total:       R$ 119.182.010,00</a:t>
            </a:r>
          </a:p>
          <a:p>
            <a:pPr lvl="0"/>
            <a:r>
              <a:rPr lang="pt-BR" sz="1400" dirty="0"/>
              <a:t>Liberado Governo Federal – 93,00%</a:t>
            </a:r>
          </a:p>
          <a:p>
            <a:pPr lvl="2"/>
            <a:r>
              <a:rPr lang="pt-BR" sz="1400" dirty="0"/>
              <a:t>CDE - R$ 44.347.532,40</a:t>
            </a:r>
          </a:p>
          <a:p>
            <a:pPr lvl="2"/>
            <a:r>
              <a:rPr lang="pt-BR" sz="1400" dirty="0"/>
              <a:t>RGR - R$ 38.804.082,71</a:t>
            </a:r>
          </a:p>
          <a:p>
            <a:pPr lvl="0"/>
            <a:r>
              <a:rPr lang="pt-BR" sz="1400" dirty="0"/>
              <a:t>Encerrado.</a:t>
            </a:r>
          </a:p>
          <a:p>
            <a:pPr lvl="0"/>
            <a:endParaRPr lang="pt-BR" sz="1400" dirty="0"/>
          </a:p>
        </p:txBody>
      </p:sp>
      <p:sp>
        <p:nvSpPr>
          <p:cNvPr id="3" name="Retângulo 2"/>
          <p:cNvSpPr/>
          <p:nvPr/>
        </p:nvSpPr>
        <p:spPr>
          <a:xfrm>
            <a:off x="1043608" y="692696"/>
            <a:ext cx="6974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/>
              <a:t>Situação atual dos Contratos ENERSUL</a:t>
            </a:r>
          </a:p>
        </p:txBody>
      </p:sp>
    </p:spTree>
    <p:extLst>
      <p:ext uri="{BB962C8B-B14F-4D97-AF65-F5344CB8AC3E}">
        <p14:creationId xmlns:p14="http://schemas.microsoft.com/office/powerpoint/2010/main" val="404229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87624" y="1216292"/>
            <a:ext cx="727280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/>
              <a:t>ECFS </a:t>
            </a:r>
            <a:r>
              <a:rPr lang="pt-BR" sz="1600" b="1" dirty="0"/>
              <a:t>– </a:t>
            </a:r>
            <a:r>
              <a:rPr lang="pt-BR" sz="1600" b="1" dirty="0" smtClean="0"/>
              <a:t>225/2008 – 3ª </a:t>
            </a:r>
            <a:r>
              <a:rPr lang="pt-BR" sz="1600" b="1" dirty="0"/>
              <a:t>Tranche – </a:t>
            </a:r>
            <a:r>
              <a:rPr lang="pt-BR" sz="1600" b="1" dirty="0" smtClean="0"/>
              <a:t>7.210 </a:t>
            </a:r>
            <a:r>
              <a:rPr lang="pt-BR" sz="1600" b="1" dirty="0"/>
              <a:t>ligações</a:t>
            </a:r>
            <a:endParaRPr lang="pt-BR" sz="1600" dirty="0"/>
          </a:p>
          <a:p>
            <a:endParaRPr lang="pt-BR" sz="1600" dirty="0" smtClean="0"/>
          </a:p>
          <a:p>
            <a:r>
              <a:rPr lang="pt-BR" sz="1600" dirty="0" smtClean="0"/>
              <a:t>Contratado</a:t>
            </a:r>
            <a:endParaRPr lang="pt-BR" sz="1600" dirty="0"/>
          </a:p>
          <a:p>
            <a:pPr lvl="2"/>
            <a:r>
              <a:rPr lang="pt-BR" sz="1400" dirty="0" smtClean="0"/>
              <a:t>Agente Executor:     R$ 10.328.630,00</a:t>
            </a:r>
          </a:p>
          <a:p>
            <a:pPr lvl="2"/>
            <a:r>
              <a:rPr lang="pt-BR" sz="1400" dirty="0" smtClean="0"/>
              <a:t>Gov. Federal CDE:  R</a:t>
            </a:r>
            <a:r>
              <a:rPr lang="pt-BR" sz="1400" dirty="0"/>
              <a:t>$ </a:t>
            </a:r>
            <a:r>
              <a:rPr lang="pt-BR" sz="1400" dirty="0" smtClean="0"/>
              <a:t>34.428.770,00</a:t>
            </a:r>
            <a:endParaRPr lang="pt-BR" sz="1400" dirty="0"/>
          </a:p>
          <a:p>
            <a:pPr lvl="2"/>
            <a:r>
              <a:rPr lang="pt-BR" sz="1400" dirty="0" smtClean="0"/>
              <a:t>                     RGR:  R</a:t>
            </a:r>
            <a:r>
              <a:rPr lang="pt-BR" sz="1400" dirty="0"/>
              <a:t>$ </a:t>
            </a:r>
            <a:r>
              <a:rPr lang="pt-BR" sz="1400" dirty="0" smtClean="0"/>
              <a:t>24.100.140,00</a:t>
            </a:r>
          </a:p>
          <a:p>
            <a:pPr lvl="2"/>
            <a:r>
              <a:rPr lang="pt-BR" sz="1400" dirty="0" smtClean="0"/>
              <a:t>Gov. Estadual:         R$                 0,00</a:t>
            </a:r>
          </a:p>
          <a:p>
            <a:pPr lvl="2"/>
            <a:r>
              <a:rPr lang="pt-BR" sz="1400" dirty="0"/>
              <a:t> </a:t>
            </a:r>
            <a:r>
              <a:rPr lang="pt-BR" sz="1400" dirty="0" smtClean="0"/>
              <a:t>                Total:       R$ 68.857.540,00</a:t>
            </a:r>
            <a:endParaRPr lang="pt-BR" sz="1400" dirty="0"/>
          </a:p>
          <a:p>
            <a:pPr lvl="0"/>
            <a:r>
              <a:rPr lang="pt-BR" sz="1400" dirty="0" smtClean="0"/>
              <a:t>Liberado Governo Federal – 90,40%</a:t>
            </a:r>
          </a:p>
          <a:p>
            <a:pPr lvl="2"/>
            <a:r>
              <a:rPr lang="pt-BR" sz="1400" dirty="0" smtClean="0"/>
              <a:t>CDE - R$ 31.105.289,92</a:t>
            </a:r>
          </a:p>
          <a:p>
            <a:pPr lvl="2"/>
            <a:r>
              <a:rPr lang="pt-BR" sz="1400" dirty="0" smtClean="0"/>
              <a:t>RGR - R$ 21.776.875,88</a:t>
            </a:r>
          </a:p>
          <a:p>
            <a:pPr lvl="0"/>
            <a:r>
              <a:rPr lang="pt-BR" sz="1400" dirty="0" smtClean="0"/>
              <a:t>Encerrado.</a:t>
            </a:r>
          </a:p>
          <a:p>
            <a:pPr lvl="0"/>
            <a:endParaRPr lang="pt-BR" sz="1400" dirty="0"/>
          </a:p>
          <a:p>
            <a:r>
              <a:rPr lang="pt-BR" sz="1600" b="1" dirty="0"/>
              <a:t>ECFS – </a:t>
            </a:r>
            <a:r>
              <a:rPr lang="pt-BR" sz="1600" b="1" dirty="0" smtClean="0"/>
              <a:t>274/2009 </a:t>
            </a:r>
            <a:r>
              <a:rPr lang="pt-BR" sz="1600" b="1" dirty="0"/>
              <a:t>– </a:t>
            </a:r>
            <a:r>
              <a:rPr lang="pt-BR" sz="1600" b="1" dirty="0" smtClean="0"/>
              <a:t>4ª </a:t>
            </a:r>
            <a:r>
              <a:rPr lang="pt-BR" sz="1600" b="1" dirty="0"/>
              <a:t>Tranche – </a:t>
            </a:r>
            <a:r>
              <a:rPr lang="pt-BR" sz="1600" b="1" dirty="0" smtClean="0"/>
              <a:t>7.558 </a:t>
            </a:r>
            <a:r>
              <a:rPr lang="pt-BR" sz="1600" b="1" dirty="0"/>
              <a:t>ligações</a:t>
            </a:r>
            <a:endParaRPr lang="pt-BR" sz="1600" dirty="0"/>
          </a:p>
          <a:p>
            <a:endParaRPr lang="pt-BR" sz="1400" dirty="0" smtClean="0"/>
          </a:p>
          <a:p>
            <a:r>
              <a:rPr lang="pt-BR" sz="1400" dirty="0" smtClean="0"/>
              <a:t>Contratado</a:t>
            </a:r>
            <a:endParaRPr lang="pt-BR" sz="1400" dirty="0"/>
          </a:p>
          <a:p>
            <a:pPr lvl="2"/>
            <a:r>
              <a:rPr lang="pt-BR" sz="1400" dirty="0"/>
              <a:t>Agente Executor:     R$ </a:t>
            </a:r>
            <a:r>
              <a:rPr lang="pt-BR" sz="1400" dirty="0" smtClean="0"/>
              <a:t> 10.821.130,00</a:t>
            </a:r>
            <a:endParaRPr lang="pt-BR" sz="1400" dirty="0"/>
          </a:p>
          <a:p>
            <a:pPr lvl="2"/>
            <a:r>
              <a:rPr lang="pt-BR" sz="1400" dirty="0"/>
              <a:t>Gov. Federal CDE:  R$ </a:t>
            </a:r>
            <a:r>
              <a:rPr lang="pt-BR" sz="1400" dirty="0" smtClean="0"/>
              <a:t>  36.070.450,00</a:t>
            </a:r>
            <a:endParaRPr lang="pt-BR" sz="1400" dirty="0"/>
          </a:p>
          <a:p>
            <a:pPr lvl="2"/>
            <a:r>
              <a:rPr lang="pt-BR" sz="1400" dirty="0"/>
              <a:t>                     RGR:  R$ </a:t>
            </a:r>
            <a:r>
              <a:rPr lang="pt-BR" sz="1400" dirty="0" smtClean="0"/>
              <a:t>  25.249.320,00</a:t>
            </a:r>
            <a:endParaRPr lang="pt-BR" sz="1400" dirty="0"/>
          </a:p>
          <a:p>
            <a:pPr lvl="2"/>
            <a:r>
              <a:rPr lang="pt-BR" sz="1400" dirty="0"/>
              <a:t>Gov. Estadual:         R$ </a:t>
            </a:r>
            <a:r>
              <a:rPr lang="pt-BR" sz="1400" dirty="0" smtClean="0"/>
              <a:t>                  0,00</a:t>
            </a:r>
            <a:endParaRPr lang="pt-BR" sz="1400" dirty="0"/>
          </a:p>
          <a:p>
            <a:pPr lvl="2"/>
            <a:r>
              <a:rPr lang="pt-BR" sz="1400" dirty="0"/>
              <a:t>                 Total:       R$ </a:t>
            </a:r>
            <a:r>
              <a:rPr lang="pt-BR" sz="1400" dirty="0" smtClean="0"/>
              <a:t>  72.140.900,00</a:t>
            </a:r>
          </a:p>
          <a:p>
            <a:pPr lvl="0"/>
            <a:r>
              <a:rPr lang="pt-BR" sz="1400" dirty="0" smtClean="0"/>
              <a:t>Liberado Governo Federal – 93,70%</a:t>
            </a:r>
          </a:p>
          <a:p>
            <a:pPr lvl="2"/>
            <a:r>
              <a:rPr lang="pt-BR" sz="1400" dirty="0" smtClean="0"/>
              <a:t>CDE - R$ 33.815.038,83</a:t>
            </a:r>
          </a:p>
          <a:p>
            <a:pPr lvl="2"/>
            <a:r>
              <a:rPr lang="pt-BR" sz="1400" dirty="0" smtClean="0"/>
              <a:t>RGR - R$ 23.670.427,17</a:t>
            </a:r>
          </a:p>
          <a:p>
            <a:pPr lvl="0"/>
            <a:r>
              <a:rPr lang="pt-BR" sz="1400" dirty="0" smtClean="0"/>
              <a:t>Em Encerramento.</a:t>
            </a:r>
          </a:p>
          <a:p>
            <a:pPr lvl="0"/>
            <a:endParaRPr lang="pt-BR" sz="1400" dirty="0"/>
          </a:p>
        </p:txBody>
      </p:sp>
      <p:sp>
        <p:nvSpPr>
          <p:cNvPr id="3" name="Retângulo 2"/>
          <p:cNvSpPr/>
          <p:nvPr/>
        </p:nvSpPr>
        <p:spPr>
          <a:xfrm>
            <a:off x="1043608" y="692696"/>
            <a:ext cx="6974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/>
              <a:t>Situação atual dos Contratos ENERSUL</a:t>
            </a:r>
          </a:p>
        </p:txBody>
      </p:sp>
    </p:spTree>
    <p:extLst>
      <p:ext uri="{BB962C8B-B14F-4D97-AF65-F5344CB8AC3E}">
        <p14:creationId xmlns:p14="http://schemas.microsoft.com/office/powerpoint/2010/main" val="26913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87624" y="1988840"/>
            <a:ext cx="70567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/>
              <a:t>ECFS </a:t>
            </a:r>
            <a:r>
              <a:rPr lang="pt-BR" sz="2000" b="1" dirty="0"/>
              <a:t>– </a:t>
            </a:r>
            <a:r>
              <a:rPr lang="pt-BR" sz="2000" b="1" dirty="0" smtClean="0"/>
              <a:t>338/2013 – 5ª </a:t>
            </a:r>
            <a:r>
              <a:rPr lang="pt-BR" sz="2000" b="1" dirty="0"/>
              <a:t>Tranche – </a:t>
            </a:r>
            <a:r>
              <a:rPr lang="pt-BR" sz="2000" b="1" dirty="0" smtClean="0"/>
              <a:t>5.240 </a:t>
            </a:r>
            <a:r>
              <a:rPr lang="pt-BR" sz="2000" b="1" dirty="0"/>
              <a:t>ligações</a:t>
            </a:r>
            <a:endParaRPr lang="pt-BR" sz="2000" dirty="0"/>
          </a:p>
          <a:p>
            <a:r>
              <a:rPr lang="pt-BR" sz="2000" dirty="0" smtClean="0"/>
              <a:t>Contratado</a:t>
            </a:r>
            <a:endParaRPr lang="pt-BR" sz="2000" dirty="0"/>
          </a:p>
          <a:p>
            <a:pPr lvl="2"/>
            <a:r>
              <a:rPr lang="pt-BR" sz="2000" dirty="0" smtClean="0"/>
              <a:t>Agente Executor:     R$   6.881.010,00</a:t>
            </a:r>
          </a:p>
          <a:p>
            <a:pPr lvl="2"/>
            <a:r>
              <a:rPr lang="pt-BR" sz="2000" dirty="0" smtClean="0"/>
              <a:t>Gov. Federal CDE:  R</a:t>
            </a:r>
            <a:r>
              <a:rPr lang="pt-BR" sz="2000" dirty="0"/>
              <a:t>$ </a:t>
            </a:r>
            <a:r>
              <a:rPr lang="pt-BR" sz="2000" dirty="0" smtClean="0"/>
              <a:t>22.936.730,00</a:t>
            </a:r>
            <a:endParaRPr lang="pt-BR" sz="2000" dirty="0"/>
          </a:p>
          <a:p>
            <a:pPr lvl="2"/>
            <a:r>
              <a:rPr lang="pt-BR" sz="2000" dirty="0" smtClean="0"/>
              <a:t>                      CEF:  R</a:t>
            </a:r>
            <a:r>
              <a:rPr lang="pt-BR" sz="2000" dirty="0"/>
              <a:t>$ </a:t>
            </a:r>
            <a:r>
              <a:rPr lang="pt-BR" sz="2000" dirty="0" smtClean="0"/>
              <a:t>16.055.720,00</a:t>
            </a:r>
          </a:p>
          <a:p>
            <a:pPr lvl="2"/>
            <a:endParaRPr lang="pt-BR" sz="2000" dirty="0" smtClean="0"/>
          </a:p>
          <a:p>
            <a:pPr lvl="2"/>
            <a:endParaRPr lang="pt-BR" sz="2000" dirty="0" smtClean="0"/>
          </a:p>
          <a:p>
            <a:pPr lvl="2"/>
            <a:r>
              <a:rPr lang="pt-BR" sz="2000" dirty="0" smtClean="0"/>
              <a:t>                 Total:       R$ 45.873.460,00</a:t>
            </a:r>
            <a:endParaRPr lang="pt-BR" sz="2000" dirty="0"/>
          </a:p>
          <a:p>
            <a:pPr lvl="0"/>
            <a:r>
              <a:rPr lang="pt-BR" sz="2000" dirty="0" smtClean="0"/>
              <a:t>                              </a:t>
            </a:r>
          </a:p>
          <a:p>
            <a:r>
              <a:rPr lang="pt-BR" sz="2000" dirty="0" smtClean="0"/>
              <a:t>Situação: Em fase de Assinatura.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043608" y="971342"/>
            <a:ext cx="6974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/>
              <a:t>Situação atual dos Contratos ENERSUL</a:t>
            </a:r>
          </a:p>
        </p:txBody>
      </p:sp>
    </p:spTree>
    <p:extLst>
      <p:ext uri="{BB962C8B-B14F-4D97-AF65-F5344CB8AC3E}">
        <p14:creationId xmlns:p14="http://schemas.microsoft.com/office/powerpoint/2010/main" val="263237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611560" y="764704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Institui o Programa Nacional de Universalização do Acesso e Uso da Energia Elétrica -“LUZ PARA TODOS” e dá outras providências. </a:t>
            </a:r>
          </a:p>
          <a:p>
            <a:r>
              <a:rPr lang="pt-BR" sz="1200" dirty="0"/>
              <a:t>O PRESIDENTE DA REPÚBLICA, no uso das atribuições que lhe confere o art. 84, incisos IV e VI, alínea “a”, da Constituição, e tendo em vista o disposto nos </a:t>
            </a:r>
            <a:r>
              <a:rPr lang="pt-BR" sz="1200" dirty="0" err="1"/>
              <a:t>arts</a:t>
            </a:r>
            <a:r>
              <a:rPr lang="pt-BR" sz="1200" dirty="0"/>
              <a:t>. 13, inciso V, e 14, § 12, da Lei n o10.438, de 26 de abril de 2002,</a:t>
            </a:r>
          </a:p>
          <a:p>
            <a:r>
              <a:rPr lang="pt-BR" sz="1200" dirty="0"/>
              <a:t>D E C R E T A : </a:t>
            </a:r>
          </a:p>
          <a:p>
            <a:r>
              <a:rPr lang="pt-BR" sz="1200" dirty="0"/>
              <a:t>Art. 1oFica instituído o Programa Nacional de Universalização do Acesso e Uso da Energia Elétrica - “LUZ PARA TODOS”, destinado a propiciar, até o ano de 2008, o atendimento em energia elétrica à parcela da população do meio rural brasileiro que ainda não possui acesso a esse serviço público. </a:t>
            </a:r>
          </a:p>
          <a:p>
            <a:r>
              <a:rPr lang="pt-BR" sz="1200" dirty="0"/>
              <a:t>Art. 2oOs recursos necessários para o custeio do Programa serão oriundos da Conta de Desenvolvimento Energético -CDE, instituída como subvenção econômica pela Lei no10.438, de 26 de abril de 2002, da Reserva Global de Reversão - RGR, instituída pela Lei no 5.655, de 20 de maio de 1971, de agentes do setor elétrico, da participação dos Estados, Municípios e outros destinados ao Programa. </a:t>
            </a:r>
          </a:p>
          <a:p>
            <a:r>
              <a:rPr lang="pt-BR" sz="1200" dirty="0"/>
              <a:t>Art. 3oO Programa “LUZ PARA TODOS” será coordenado pelo Ministério de Minas e Energia e operacionalizado com a participação das Centrais Elétricas Brasileiras S.A. -ELETROBRÁS e das empresas que compõem o sistema ELETROBRÁS. </a:t>
            </a:r>
          </a:p>
          <a:p>
            <a:r>
              <a:rPr lang="pt-BR" sz="1200" dirty="0"/>
              <a:t>Art. 4oA estrutura do Programa “LUZ PARA TODOS” será composta pela Comissão Nacional de Universalização, por um Comitê Gestor Nacional de Universalização, e por Comitês Gestores Estaduais que, em conjunto, garantirão a gestão compartilhada do Programa</a:t>
            </a:r>
            <a:r>
              <a:rPr lang="pt-BR" sz="1200" dirty="0" smtClean="0"/>
              <a:t>.</a:t>
            </a:r>
          </a:p>
          <a:p>
            <a:r>
              <a:rPr lang="pt-BR" sz="1200" dirty="0"/>
              <a:t>§ 1oA Comissão Nacional de Universalização, com a finalidade de estabelecer ações de desenvolvimento integrado no meio rural, em consonância com os diversos programas governamentais existentes, tem a seguinte composição: </a:t>
            </a:r>
          </a:p>
          <a:p>
            <a:r>
              <a:rPr lang="pt-BR" sz="1200" dirty="0"/>
              <a:t>I - Ministro de Estado de Minas e Energia, que o coordenará; </a:t>
            </a:r>
          </a:p>
          <a:p>
            <a:r>
              <a:rPr lang="pt-BR" sz="1200" dirty="0"/>
              <a:t>II - Ministro de Estado Chefe da Casa Civil da Presidência da República; </a:t>
            </a:r>
          </a:p>
          <a:p>
            <a:r>
              <a:rPr lang="pt-BR" sz="1200" dirty="0"/>
              <a:t>III - Ministro de Estado da Fazenda; </a:t>
            </a:r>
          </a:p>
          <a:p>
            <a:r>
              <a:rPr lang="pt-BR" sz="1200" dirty="0"/>
              <a:t>IV - Ministro de Estado do Planejamento, Orçamento e Gestão; </a:t>
            </a:r>
          </a:p>
          <a:p>
            <a:r>
              <a:rPr lang="pt-BR" sz="1200" dirty="0"/>
              <a:t>V - Ministro de Estado do Desenvolvimento Agrário; </a:t>
            </a:r>
          </a:p>
          <a:p>
            <a:r>
              <a:rPr lang="pt-BR" sz="1200" dirty="0"/>
              <a:t>VI -Ministro de Estado da Agricultura, Pecuária e Abastecimento;</a:t>
            </a:r>
          </a:p>
          <a:p>
            <a:r>
              <a:rPr lang="pt-BR" sz="1200" dirty="0"/>
              <a:t>VII -Ministro de Estado Extraordinário de Segurança Alimentar e Combate à Fome; </a:t>
            </a:r>
          </a:p>
          <a:p>
            <a:r>
              <a:rPr lang="pt-BR" sz="1200" dirty="0"/>
              <a:t>VIII - Ministro de Estado da Integração Nacional; </a:t>
            </a:r>
          </a:p>
          <a:p>
            <a:r>
              <a:rPr lang="pt-BR" sz="1200" dirty="0"/>
              <a:t>IX - Ministro de Estado da Educação;</a:t>
            </a:r>
          </a:p>
          <a:p>
            <a:r>
              <a:rPr lang="pt-BR" sz="1200" dirty="0"/>
              <a:t>X - Ministro de Estado da Saúde; </a:t>
            </a:r>
          </a:p>
          <a:p>
            <a:r>
              <a:rPr lang="pt-BR" sz="1200" dirty="0" smtClean="0"/>
              <a:t> 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93593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467544" y="764704"/>
            <a:ext cx="84249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XI - Ministro de Estado do Meio Ambiente; </a:t>
            </a:r>
          </a:p>
          <a:p>
            <a:r>
              <a:rPr lang="pt-BR" sz="1200" dirty="0"/>
              <a:t>XII - Ministro de Estado da Ciência e Tecnologia; </a:t>
            </a:r>
          </a:p>
          <a:p>
            <a:r>
              <a:rPr lang="pt-BR" sz="1200" dirty="0"/>
              <a:t>XIII -Ministro de Estado do Desenvolvimento, Industria e Comércio Exterior; </a:t>
            </a:r>
          </a:p>
          <a:p>
            <a:r>
              <a:rPr lang="pt-BR" sz="1200" dirty="0"/>
              <a:t>XIV - Presidente do Banco Nacional de Desenvolvimento Econômico e Social; </a:t>
            </a:r>
          </a:p>
          <a:p>
            <a:r>
              <a:rPr lang="pt-BR" sz="1200" dirty="0"/>
              <a:t>XV - Presidente do Fórum Nacional dos Secretários de Energia dos Estados; e </a:t>
            </a:r>
          </a:p>
          <a:p>
            <a:r>
              <a:rPr lang="pt-BR" sz="1200" dirty="0"/>
              <a:t>XVI - Diretor-Geral da Agência Nacional de Energia Elétrica -ANEEL.</a:t>
            </a:r>
          </a:p>
          <a:p>
            <a:r>
              <a:rPr lang="pt-BR" sz="1200" dirty="0"/>
              <a:t>§ 2oO Comitê Gestor Nacional de Universalização será instituído pelo Ministro de Estado de Minas e Energia, que indicará sua composição, atribuições e competências. </a:t>
            </a:r>
          </a:p>
          <a:p>
            <a:r>
              <a:rPr lang="pt-BR" sz="1200" dirty="0"/>
              <a:t>§ 3oOs Comitês Gestores Estaduais serão instituídos mediante ato do Ministro de Estado de Minas e Energia, que indicará suas atribuições, competências e o seu coordenador. </a:t>
            </a:r>
          </a:p>
          <a:p>
            <a:r>
              <a:rPr lang="pt-BR" sz="1200" dirty="0"/>
              <a:t>§ 4oA composição dos Comitês Gestores de que trata o § 3oserá estabelecida em conjunto com os respectivos Governos estaduais. </a:t>
            </a:r>
          </a:p>
          <a:p>
            <a:r>
              <a:rPr lang="pt-BR" sz="1200" dirty="0"/>
              <a:t>Art. 5oO Programa “LUZ PARA TODOS” observará as - seguintes prioridades: </a:t>
            </a:r>
          </a:p>
          <a:p>
            <a:r>
              <a:rPr lang="pt-BR" sz="1200" dirty="0"/>
              <a:t>I -projetos em Municípios com índice de atendimento inferior a oitenta e cinco por cento, segundo dados do Censo 2000; </a:t>
            </a:r>
          </a:p>
          <a:p>
            <a:r>
              <a:rPr lang="pt-BR" sz="1200" dirty="0"/>
              <a:t>II - projetos de eletrificação rural que beneficiem populações atingidas por barragens, cuja responsabilidade não esteja definida para o executor do empreendimento; </a:t>
            </a:r>
          </a:p>
          <a:p>
            <a:r>
              <a:rPr lang="pt-BR" sz="1200" dirty="0"/>
              <a:t>III - projetos de eletrificação rural que enfoquem o uso produtivo da energia elétrica e que fomentem o desenvolvimento local integrado; </a:t>
            </a:r>
          </a:p>
          <a:p>
            <a:r>
              <a:rPr lang="pt-BR" sz="1200" dirty="0"/>
              <a:t>IV - projetos de eletrificação rural em escolas públicas, postos de saúde e poços de abastecimento d'água; </a:t>
            </a:r>
          </a:p>
          <a:p>
            <a:r>
              <a:rPr lang="pt-BR" sz="1200" dirty="0"/>
              <a:t>V -projetos de eletrificação rural que visem atender assentamentos rurais; e </a:t>
            </a:r>
          </a:p>
          <a:p>
            <a:r>
              <a:rPr lang="pt-BR" sz="1200" dirty="0"/>
              <a:t>VI -projetos de eletrificação para o desenvolvimento da agricultura familiar. </a:t>
            </a:r>
          </a:p>
          <a:p>
            <a:r>
              <a:rPr lang="pt-BR" sz="1200" dirty="0"/>
              <a:t>Art. 6oSerão contempladas como alternativa de atendimento da execução do Programa “LUZ PARA TODOS”, a extensão de redes convencionais e ainda os sistemas de geração descentralizados, com redes isoladas ou sistemas individuais, nos termos do manual de operacionalização de que trata o art. 7o-. </a:t>
            </a:r>
          </a:p>
          <a:p>
            <a:r>
              <a:rPr lang="pt-BR" sz="1200" dirty="0"/>
              <a:t>Art. 7oO Ministério de Minas e Energia deverá, no prazo de trinta dias, editar o manual de operacionalização do Programa e demais normas pertinentes à sua execução</a:t>
            </a:r>
            <a:r>
              <a:rPr lang="pt-BR" sz="1200" dirty="0" smtClean="0"/>
              <a:t>.</a:t>
            </a:r>
          </a:p>
          <a:p>
            <a:r>
              <a:rPr lang="pt-BR" sz="1200" dirty="0"/>
              <a:t>Art. 8oEste Decreto entra em vigor na data da sua publicação.</a:t>
            </a:r>
          </a:p>
          <a:p>
            <a:r>
              <a:rPr lang="pt-BR" sz="1200" dirty="0"/>
              <a:t>115º da República. </a:t>
            </a:r>
          </a:p>
          <a:p>
            <a:r>
              <a:rPr lang="pt-BR" sz="1200" dirty="0"/>
              <a:t>Brasília, 11 de novembro de 2003; </a:t>
            </a:r>
          </a:p>
          <a:p>
            <a:r>
              <a:rPr lang="pt-BR" sz="1200" dirty="0"/>
              <a:t>182º da Independência e</a:t>
            </a:r>
          </a:p>
          <a:p>
            <a:r>
              <a:rPr lang="pt-BR" sz="1200" dirty="0"/>
              <a:t>LUIZ INÁCIO LULA DA SILVA </a:t>
            </a:r>
          </a:p>
          <a:p>
            <a:r>
              <a:rPr lang="pt-BR" sz="1200" dirty="0"/>
              <a:t>Dilma </a:t>
            </a:r>
            <a:r>
              <a:rPr lang="pt-BR" sz="1200" dirty="0" err="1"/>
              <a:t>Vana</a:t>
            </a:r>
            <a:r>
              <a:rPr lang="pt-BR" sz="1200" dirty="0"/>
              <a:t> Rousseff</a:t>
            </a:r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93593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145330"/>
              </p:ext>
            </p:extLst>
          </p:nvPr>
        </p:nvGraphicFramePr>
        <p:xfrm>
          <a:off x="1008000" y="764704"/>
          <a:ext cx="7344816" cy="5933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4136"/>
                <a:gridCol w="1481381"/>
                <a:gridCol w="966891"/>
                <a:gridCol w="3672408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BRASIL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</a:t>
                      </a:r>
                      <a:r>
                        <a:rPr lang="pt-BR" sz="1800" baseline="0" dirty="0" smtClean="0"/>
                        <a:t> Original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2.000.000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 Ampliada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2.965.988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Realizado Acumulado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3.068.322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PAC 2</a:t>
                      </a:r>
                      <a:endParaRPr lang="pt-BR" sz="1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715.939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Realizado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413.786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baseline="0" dirty="0" smtClean="0"/>
                        <a:t>Investimento Contratado – (R$)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Subvenção (CDE)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11,51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Financiamento (RGR)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3,75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Agente Executor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 3,53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Governo Estadual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 2,11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20,90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Investimento Liberado Governo Federal - (R$)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Investimento (RGR)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2,96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Fundo</a:t>
                      </a:r>
                      <a:r>
                        <a:rPr lang="pt-BR" sz="1800" baseline="0" dirty="0" smtClean="0"/>
                        <a:t> Perdido (CDE)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9,29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12,25 bilhões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18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  <a:endParaRPr lang="en-US" sz="36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42988" y="2349500"/>
            <a:ext cx="74168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57200"/>
            <a:r>
              <a:rPr lang="pt-BR" sz="4800" dirty="0">
                <a:latin typeface="Arial Narrow" pitchFamily="34" charset="0"/>
                <a:ea typeface="ＭＳ Ｐゴシック" pitchFamily="34" charset="-128"/>
              </a:rPr>
              <a:t>Decreto 7.520</a:t>
            </a:r>
          </a:p>
          <a:p>
            <a:pPr algn="ctr" defTabSz="457200"/>
            <a:r>
              <a:rPr lang="pt-BR" sz="4800" dirty="0">
                <a:latin typeface="Arial Narrow" pitchFamily="34" charset="0"/>
                <a:ea typeface="ＭＳ Ｐゴシック" pitchFamily="34" charset="-128"/>
              </a:rPr>
              <a:t> de 8 de julho de 2011</a:t>
            </a:r>
          </a:p>
        </p:txBody>
      </p:sp>
    </p:spTree>
    <p:extLst>
      <p:ext uri="{BB962C8B-B14F-4D97-AF65-F5344CB8AC3E}">
        <p14:creationId xmlns:p14="http://schemas.microsoft.com/office/powerpoint/2010/main" val="21958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  <a:endParaRPr lang="en-US" sz="36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288" y="1196975"/>
            <a:ext cx="8208962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endParaRPr lang="pt-BR" sz="2400" smtClean="0"/>
          </a:p>
          <a:p>
            <a:pPr marL="0" indent="0">
              <a:buFontTx/>
              <a:buNone/>
              <a:defRPr/>
            </a:pPr>
            <a:r>
              <a:rPr lang="pt-BR" sz="2400" smtClean="0"/>
              <a:t>§ 1</a:t>
            </a:r>
            <a:r>
              <a:rPr lang="pt-BR" sz="2400" u="sng" baseline="30000" smtClean="0"/>
              <a:t>o</a:t>
            </a:r>
            <a:r>
              <a:rPr lang="pt-BR" sz="2400" smtClean="0"/>
              <a:t>  São beneficiários do Programa “LUZ PARA TODOS” as pessoas: </a:t>
            </a:r>
          </a:p>
          <a:p>
            <a:pPr>
              <a:defRPr/>
            </a:pPr>
            <a:r>
              <a:rPr lang="pt-BR" sz="2400" smtClean="0"/>
              <a:t>I - domiciliadas em áreas de concessão e permissão cujo atendimento resulte em </a:t>
            </a:r>
            <a:r>
              <a:rPr lang="pt-BR" sz="2400" b="1" smtClean="0">
                <a:solidFill>
                  <a:schemeClr val="accent6">
                    <a:lumMod val="75000"/>
                  </a:schemeClr>
                </a:solidFill>
              </a:rPr>
              <a:t>elevado impacto tarifário</a:t>
            </a:r>
            <a:r>
              <a:rPr lang="pt-BR" sz="2400" smtClean="0"/>
              <a:t>, de acordo com critérios a serem definidos pela Agência Nacional de Energia Elétrica - ANEEL no prazo de até trinta dias contado da publicação deste Decreto; ou</a:t>
            </a:r>
          </a:p>
          <a:p>
            <a:pPr>
              <a:defRPr/>
            </a:pPr>
            <a:r>
              <a:rPr lang="pt-BR" sz="2400" smtClean="0"/>
              <a:t>II - atendidas pelo Programa </a:t>
            </a:r>
            <a:r>
              <a:rPr lang="pt-BR" sz="2400" b="1" smtClean="0">
                <a:solidFill>
                  <a:schemeClr val="accent6">
                    <a:lumMod val="75000"/>
                  </a:schemeClr>
                </a:solidFill>
              </a:rPr>
              <a:t>Territórios da Cidadania</a:t>
            </a:r>
            <a:r>
              <a:rPr lang="pt-BR" sz="2400" smtClean="0"/>
              <a:t> ou pelo </a:t>
            </a:r>
            <a:r>
              <a:rPr lang="pt-BR" sz="2400" b="1" smtClean="0">
                <a:solidFill>
                  <a:schemeClr val="accent6">
                    <a:lumMod val="75000"/>
                  </a:schemeClr>
                </a:solidFill>
              </a:rPr>
              <a:t>Plano Brasil Sem Miséria</a:t>
            </a:r>
            <a:r>
              <a:rPr lang="pt-BR" sz="2400" smtClean="0"/>
              <a:t>. </a:t>
            </a:r>
          </a:p>
          <a:p>
            <a:pPr marL="762000" lvl="1" indent="0" algn="just">
              <a:spcBef>
                <a:spcPct val="50000"/>
              </a:spcBef>
              <a:buFontTx/>
              <a:buChar char="•"/>
              <a:defRPr/>
            </a:pPr>
            <a:endParaRPr lang="en-US" sz="2000" b="1" smtClean="0">
              <a:latin typeface="Arial" charset="0"/>
              <a:cs typeface="Arial" charset="0"/>
            </a:endParaRPr>
          </a:p>
          <a:p>
            <a:pPr marL="571500" indent="-190500" algn="just">
              <a:spcBef>
                <a:spcPct val="50000"/>
              </a:spcBef>
              <a:buFontTx/>
              <a:buNone/>
              <a:defRPr/>
            </a:pPr>
            <a:endParaRPr lang="en-US" sz="2000" b="1" smtClean="0">
              <a:latin typeface="Arial" charset="0"/>
              <a:cs typeface="Arial" charset="0"/>
            </a:endParaRPr>
          </a:p>
          <a:p>
            <a:pPr lvl="2">
              <a:defRPr/>
            </a:pPr>
            <a:endParaRPr lang="pt-BR" sz="1800" b="1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8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  <a:endParaRPr lang="en-US" sz="36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288" y="1196975"/>
            <a:ext cx="8208962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endParaRPr lang="pt-BR" sz="2400" smtClean="0"/>
          </a:p>
          <a:p>
            <a:pPr marL="0" indent="0">
              <a:buFontTx/>
              <a:buNone/>
              <a:defRPr/>
            </a:pPr>
            <a:r>
              <a:rPr lang="pt-BR" sz="2400" smtClean="0"/>
              <a:t>§ 2</a:t>
            </a:r>
            <a:r>
              <a:rPr lang="pt-BR" sz="2400" u="sng" baseline="30000" smtClean="0"/>
              <a:t>o</a:t>
            </a:r>
            <a:r>
              <a:rPr lang="pt-BR" sz="2400" smtClean="0"/>
              <a:t>  Além dos beneficiários previstos no §1º, serão atendidos pelo Programa “LUZ PARA TODOS” projetos de eletrificação em:</a:t>
            </a:r>
          </a:p>
          <a:p>
            <a:pPr>
              <a:defRPr/>
            </a:pPr>
            <a:r>
              <a:rPr lang="pt-BR" sz="2400" smtClean="0"/>
              <a:t>I - assentamentos rurais, comunidades indígenas, quilombolas e outras comunidades localizadas em reservas extrativistas ou em áreas de empreendimentos de geração ou transmissão de energia elétrica, cuja responsabilidade não seja do respectivo concessionário; e</a:t>
            </a:r>
          </a:p>
          <a:p>
            <a:pPr>
              <a:defRPr/>
            </a:pPr>
            <a:r>
              <a:rPr lang="pt-BR" sz="2400" smtClean="0"/>
              <a:t>II - escolas, postos de saúde e poços de água comunitários. </a:t>
            </a:r>
          </a:p>
          <a:p>
            <a:pPr marL="762000" lvl="1" indent="0" algn="just">
              <a:spcBef>
                <a:spcPct val="50000"/>
              </a:spcBef>
              <a:buFontTx/>
              <a:buChar char="•"/>
              <a:defRPr/>
            </a:pPr>
            <a:endParaRPr lang="en-US" sz="2000" b="1" smtClean="0">
              <a:latin typeface="Arial" charset="0"/>
              <a:cs typeface="Arial" charset="0"/>
            </a:endParaRPr>
          </a:p>
          <a:p>
            <a:pPr marL="571500" indent="-190500" algn="just">
              <a:spcBef>
                <a:spcPct val="50000"/>
              </a:spcBef>
              <a:buFontTx/>
              <a:buNone/>
              <a:defRPr/>
            </a:pPr>
            <a:endParaRPr lang="en-US" sz="2000" b="1" smtClean="0">
              <a:latin typeface="Arial" charset="0"/>
              <a:cs typeface="Arial" charset="0"/>
            </a:endParaRPr>
          </a:p>
          <a:p>
            <a:pPr lvl="2">
              <a:defRPr/>
            </a:pPr>
            <a:endParaRPr lang="pt-BR" sz="1800" b="1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83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  <a:endParaRPr lang="en-US" sz="36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288" y="1196975"/>
            <a:ext cx="8208962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endParaRPr lang="pt-BR" sz="2400" smtClean="0"/>
          </a:p>
          <a:p>
            <a:pPr marL="571500" indent="-190500" algn="just">
              <a:spcBef>
                <a:spcPct val="50000"/>
              </a:spcBef>
              <a:buFontTx/>
              <a:buNone/>
              <a:defRPr/>
            </a:pPr>
            <a:r>
              <a:rPr lang="pt-BR" sz="2400" smtClean="0"/>
              <a:t>Art. 3</a:t>
            </a:r>
            <a:r>
              <a:rPr lang="pt-BR" sz="2400" u="sng" baseline="30000" smtClean="0"/>
              <a:t>o</a:t>
            </a:r>
            <a:r>
              <a:rPr lang="pt-BR" sz="2400" smtClean="0"/>
              <a:t>  As solicitações para o atendimento de domicílios rurais com ligações monofásicas ou bifásicas, quando não enquadradas nas condições de que tratam os §§ 1</a:t>
            </a:r>
            <a:r>
              <a:rPr lang="pt-BR" sz="2400" u="sng" baseline="30000" smtClean="0"/>
              <a:t>o</a:t>
            </a:r>
            <a:r>
              <a:rPr lang="pt-BR" sz="2400" smtClean="0"/>
              <a:t> e 2</a:t>
            </a:r>
            <a:r>
              <a:rPr lang="pt-BR" sz="2400" u="sng" baseline="30000" smtClean="0"/>
              <a:t>o</a:t>
            </a:r>
            <a:r>
              <a:rPr lang="pt-BR" sz="2400" smtClean="0"/>
              <a:t> do art. 1</a:t>
            </a:r>
            <a:r>
              <a:rPr lang="pt-BR" sz="2400" u="sng" baseline="30000" smtClean="0"/>
              <a:t>o</a:t>
            </a:r>
            <a:r>
              <a:rPr lang="pt-BR" sz="2400" smtClean="0"/>
              <a:t>, poderão receber recursos da CDE, a título de subvenção econômica, para a instalação do ramal de conexão, do </a:t>
            </a:r>
            <a:r>
              <a:rPr lang="pt-BR" sz="2400" b="1" smtClean="0"/>
              <a:t>kit</a:t>
            </a:r>
            <a:r>
              <a:rPr lang="pt-BR" sz="2400" smtClean="0"/>
              <a:t> de instalação interna e do padrão de entrada sem o medidor, conforme regulação da ANEEL.</a:t>
            </a:r>
            <a:endParaRPr lang="en-US" sz="2400" b="1" smtClean="0">
              <a:cs typeface="Arial" charset="0"/>
            </a:endParaRPr>
          </a:p>
          <a:p>
            <a:pPr lvl="2">
              <a:defRPr/>
            </a:pPr>
            <a:endParaRPr lang="pt-BR" sz="1800" b="1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83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21" name="Group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705325"/>
              </p:ext>
            </p:extLst>
          </p:nvPr>
        </p:nvGraphicFramePr>
        <p:xfrm>
          <a:off x="539750" y="2302807"/>
          <a:ext cx="7200900" cy="285438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095625"/>
                <a:gridCol w="1728788"/>
                <a:gridCol w="2376487"/>
              </a:tblGrid>
              <a:tr h="640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Qtde</a:t>
                      </a:r>
                      <a:endParaRPr kumimoji="0" 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Custo R$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(março/10)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</a:tr>
              <a:tr h="4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Subestação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69.995.639,00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</a:tr>
              <a:tr h="4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Km de LT 138 kV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150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Km de Rede Rural 34,5 kV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4.584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137.007.955,00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</a:tr>
              <a:tr h="4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Transformadores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681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207.003.594,00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5" marB="45715" horzOverflow="overflow"/>
                </a:tc>
              </a:tr>
            </a:tbl>
          </a:graphicData>
        </a:graphic>
      </p:graphicFrame>
      <p:sp>
        <p:nvSpPr>
          <p:cNvPr id="15395" name="Rectangle 4"/>
          <p:cNvSpPr>
            <a:spLocks noChangeArrowheads="1"/>
          </p:cNvSpPr>
          <p:nvPr/>
        </p:nvSpPr>
        <p:spPr bwMode="auto">
          <a:xfrm>
            <a:off x="468313" y="1663973"/>
            <a:ext cx="3613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333333"/>
                </a:solidFill>
                <a:latin typeface="Arial" charset="0"/>
                <a:cs typeface="Arial" charset="0"/>
              </a:rPr>
              <a:t>Dados Físicos e Financeiros</a:t>
            </a:r>
          </a:p>
        </p:txBody>
      </p:sp>
      <p:sp>
        <p:nvSpPr>
          <p:cNvPr id="15396" name="Rectangle 3"/>
          <p:cNvSpPr>
            <a:spLocks noChangeArrowheads="1"/>
          </p:cNvSpPr>
          <p:nvPr/>
        </p:nvSpPr>
        <p:spPr bwMode="auto">
          <a:xfrm>
            <a:off x="539750" y="952971"/>
            <a:ext cx="6062663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sz="3200" b="1" dirty="0">
                <a:solidFill>
                  <a:srgbClr val="CC0000"/>
                </a:solidFill>
                <a:latin typeface="Arial" charset="0"/>
                <a:cs typeface="Arial" charset="0"/>
              </a:rPr>
              <a:t>Atendimento do Pantanal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  <a:endParaRPr lang="en-US" sz="36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5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80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06468"/>
              </p:ext>
            </p:extLst>
          </p:nvPr>
        </p:nvGraphicFramePr>
        <p:xfrm>
          <a:off x="539750" y="2564904"/>
          <a:ext cx="7488238" cy="152570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663825"/>
                <a:gridCol w="2160588"/>
                <a:gridCol w="2663825"/>
              </a:tblGrid>
              <a:tr h="6399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Quantidade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Custo Médio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(R$)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</a:tr>
              <a:tr h="442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Propriedades</a:t>
                      </a:r>
                      <a:endParaRPr kumimoji="0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687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301.315,28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</a:tr>
              <a:tr h="442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Ligações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1.668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124.102,87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</a:tr>
            </a:tbl>
          </a:graphicData>
        </a:graphic>
      </p:graphicFrame>
      <p:sp>
        <p:nvSpPr>
          <p:cNvPr id="16405" name="Rectangle 4"/>
          <p:cNvSpPr>
            <a:spLocks noChangeArrowheads="1"/>
          </p:cNvSpPr>
          <p:nvPr/>
        </p:nvSpPr>
        <p:spPr bwMode="auto">
          <a:xfrm>
            <a:off x="468313" y="1663973"/>
            <a:ext cx="458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333333"/>
                </a:solidFill>
                <a:latin typeface="Arial" charset="0"/>
                <a:cs typeface="Arial" charset="0"/>
              </a:rPr>
              <a:t>Propriedades e Número de Ligações</a:t>
            </a:r>
          </a:p>
        </p:txBody>
      </p:sp>
      <p:sp>
        <p:nvSpPr>
          <p:cNvPr id="16406" name="Rectangle 3"/>
          <p:cNvSpPr>
            <a:spLocks noChangeArrowheads="1"/>
          </p:cNvSpPr>
          <p:nvPr/>
        </p:nvSpPr>
        <p:spPr bwMode="auto">
          <a:xfrm>
            <a:off x="539750" y="880963"/>
            <a:ext cx="6062663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sz="3200" b="1" dirty="0">
                <a:solidFill>
                  <a:srgbClr val="CC0000"/>
                </a:solidFill>
                <a:latin typeface="Arial" charset="0"/>
                <a:cs typeface="Arial" charset="0"/>
              </a:rPr>
              <a:t>Atendimento do Pantanal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  <a:endParaRPr lang="en-US" sz="36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2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500601"/>
              </p:ext>
            </p:extLst>
          </p:nvPr>
        </p:nvGraphicFramePr>
        <p:xfrm>
          <a:off x="1008000" y="764704"/>
          <a:ext cx="7344816" cy="5933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4136"/>
                <a:gridCol w="1481381"/>
                <a:gridCol w="966891"/>
                <a:gridCol w="3672408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MATO GROSSO DO SUL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</a:t>
                      </a:r>
                      <a:r>
                        <a:rPr lang="pt-BR" sz="1800" baseline="0" dirty="0" smtClean="0"/>
                        <a:t> Original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20.540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 Ampliada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45.304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Realizado Acumulado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40.550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PAC 2</a:t>
                      </a:r>
                      <a:endParaRPr lang="pt-BR" sz="1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9.603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Realizado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4.028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baseline="0" dirty="0" smtClean="0"/>
                        <a:t>Investimento Contratado – (R$)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Subvenção (CDE)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171,4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Financiamento (RGR)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131,8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Agente Executor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 61,0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Governo Estadual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 18,2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382,4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Investimento Liberado Governo Federal - (R$)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Investimento (RGR)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104,9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Fundo</a:t>
                      </a:r>
                      <a:r>
                        <a:rPr lang="pt-BR" sz="1800" baseline="0" dirty="0" smtClean="0"/>
                        <a:t> Perdido (CDE)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134,5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239,4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77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070254"/>
              </p:ext>
            </p:extLst>
          </p:nvPr>
        </p:nvGraphicFramePr>
        <p:xfrm>
          <a:off x="1008000" y="764704"/>
          <a:ext cx="7344816" cy="5933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4136"/>
                <a:gridCol w="1481381"/>
                <a:gridCol w="966891"/>
                <a:gridCol w="3672408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ENERSUL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</a:t>
                      </a:r>
                      <a:r>
                        <a:rPr lang="pt-BR" sz="1800" baseline="0" dirty="0" smtClean="0"/>
                        <a:t> Original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19.306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 Ampliada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42.253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Realizado Acumulado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37.783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PAC 2</a:t>
                      </a:r>
                      <a:endParaRPr lang="pt-BR" sz="1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5.240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Realizado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770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baseline="0" dirty="0" smtClean="0"/>
                        <a:t>Investimento Contratado - (R$)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Subvenção (CDE)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161,7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Financiamento (RGR)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125,2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Agente Executor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 53,7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Governo Estadual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   17,1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357,7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Investimento Liberado Governo Federal – (R$)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Financiamento</a:t>
                      </a:r>
                      <a:r>
                        <a:rPr lang="pt-BR" sz="1800" baseline="0" dirty="0" smtClean="0"/>
                        <a:t> (RGR)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100,6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Fundo</a:t>
                      </a:r>
                      <a:r>
                        <a:rPr lang="pt-BR" sz="1800" baseline="0" dirty="0" smtClean="0"/>
                        <a:t> Perdido (CDE)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127,8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r"/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228,4 milhões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71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827079"/>
              </p:ext>
            </p:extLst>
          </p:nvPr>
        </p:nvGraphicFramePr>
        <p:xfrm>
          <a:off x="917792" y="1556792"/>
          <a:ext cx="7308416" cy="4320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27104"/>
                <a:gridCol w="1827104"/>
                <a:gridCol w="1827104"/>
                <a:gridCol w="1827104"/>
              </a:tblGrid>
              <a:tr h="438066">
                <a:tc gridSpan="4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Termos de Compromissos Enersul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</a:tr>
              <a:tr h="7561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Termo de Compromisso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Data Assinatura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Vigência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Meta</a:t>
                      </a:r>
                      <a:endParaRPr lang="pt-BR" sz="1800" dirty="0"/>
                    </a:p>
                  </a:txBody>
                  <a:tcPr anchor="ctr"/>
                </a:tc>
              </a:tr>
              <a:tr h="7561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1º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21/05/2004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2004/2006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19.326</a:t>
                      </a:r>
                      <a:endParaRPr lang="pt-BR" sz="1800" dirty="0"/>
                    </a:p>
                  </a:txBody>
                  <a:tcPr anchor="ctr"/>
                </a:tc>
              </a:tr>
              <a:tr h="756113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2º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17/07/2006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2007/2010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17.687</a:t>
                      </a:r>
                      <a:endParaRPr lang="pt-BR" sz="1800" dirty="0"/>
                    </a:p>
                  </a:txBody>
                  <a:tcPr anchor="ctr"/>
                </a:tc>
              </a:tr>
              <a:tr h="7561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/>
                        <a:t>3º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08/05/2012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2012/2014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5.240</a:t>
                      </a:r>
                      <a:endParaRPr lang="pt-BR" sz="1800" dirty="0"/>
                    </a:p>
                  </a:txBody>
                  <a:tcPr anchor="ctr"/>
                </a:tc>
              </a:tr>
              <a:tr h="857962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TOTAL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42.253</a:t>
                      </a:r>
                      <a:endParaRPr lang="pt-BR" sz="1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33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45888" y="1308988"/>
            <a:ext cx="669674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ECFS – 024/2004 – 1ª Tranche – 8.270 ligações</a:t>
            </a:r>
          </a:p>
          <a:p>
            <a:endParaRPr lang="pt-BR" dirty="0" smtClean="0"/>
          </a:p>
          <a:p>
            <a:pPr marL="0" lvl="2"/>
            <a:r>
              <a:rPr lang="pt-BR" dirty="0" smtClean="0"/>
              <a:t>Investimento Total:       </a:t>
            </a:r>
            <a:r>
              <a:rPr lang="pt-BR" dirty="0"/>
              <a:t>R$ </a:t>
            </a:r>
            <a:r>
              <a:rPr lang="pt-BR" dirty="0" smtClean="0"/>
              <a:t>51.724.110,00</a:t>
            </a:r>
          </a:p>
          <a:p>
            <a:pPr marL="0" lvl="2"/>
            <a:endParaRPr lang="pt-BR" dirty="0"/>
          </a:p>
          <a:p>
            <a:pPr lvl="0"/>
            <a:r>
              <a:rPr lang="pt-BR" dirty="0"/>
              <a:t>Liberado Governo Federal </a:t>
            </a:r>
          </a:p>
          <a:p>
            <a:pPr lvl="2"/>
            <a:r>
              <a:rPr lang="pt-BR" dirty="0"/>
              <a:t>CDE - </a:t>
            </a:r>
            <a:r>
              <a:rPr lang="pt-BR" dirty="0" smtClean="0"/>
              <a:t> R</a:t>
            </a:r>
            <a:r>
              <a:rPr lang="pt-BR" dirty="0"/>
              <a:t>$ 18.620.496,00</a:t>
            </a:r>
          </a:p>
          <a:p>
            <a:pPr lvl="2"/>
            <a:r>
              <a:rPr lang="pt-BR" dirty="0"/>
              <a:t>RGR - </a:t>
            </a:r>
            <a:r>
              <a:rPr lang="pt-BR" dirty="0" smtClean="0"/>
              <a:t> R</a:t>
            </a:r>
            <a:r>
              <a:rPr lang="pt-BR" dirty="0"/>
              <a:t>$ </a:t>
            </a:r>
            <a:r>
              <a:rPr lang="pt-BR" dirty="0" smtClean="0"/>
              <a:t>16.293.096,00</a:t>
            </a:r>
          </a:p>
          <a:p>
            <a:pPr lvl="2"/>
            <a:r>
              <a:rPr lang="pt-BR" dirty="0" smtClean="0"/>
              <a:t>Total -  R$  34.913.592,00</a:t>
            </a:r>
            <a:endParaRPr lang="pt-BR" dirty="0"/>
          </a:p>
          <a:p>
            <a:pPr lvl="0"/>
            <a:r>
              <a:rPr lang="pt-BR" dirty="0"/>
              <a:t>Encerrado.</a:t>
            </a:r>
          </a:p>
          <a:p>
            <a:pPr lvl="0"/>
            <a:endParaRPr lang="pt-BR" b="1" dirty="0"/>
          </a:p>
          <a:p>
            <a:r>
              <a:rPr lang="pt-BR" b="1" dirty="0"/>
              <a:t>ECFS – 097/2005 – 2ª Tranche – 13.611 ligações</a:t>
            </a:r>
          </a:p>
          <a:p>
            <a:endParaRPr lang="pt-BR" dirty="0" smtClean="0"/>
          </a:p>
          <a:p>
            <a:r>
              <a:rPr lang="pt-BR" dirty="0" smtClean="0"/>
              <a:t>Investimento Total: R$ 119.182.010,00</a:t>
            </a:r>
            <a:endParaRPr lang="pt-BR" dirty="0"/>
          </a:p>
          <a:p>
            <a:pPr lvl="2"/>
            <a:endParaRPr lang="pt-BR" dirty="0"/>
          </a:p>
          <a:p>
            <a:pPr lvl="0"/>
            <a:r>
              <a:rPr lang="pt-BR" dirty="0"/>
              <a:t>Liberado Governo Federal </a:t>
            </a:r>
          </a:p>
          <a:p>
            <a:pPr lvl="2"/>
            <a:r>
              <a:rPr lang="pt-BR" dirty="0"/>
              <a:t>CDE - R$ </a:t>
            </a:r>
            <a:r>
              <a:rPr lang="pt-BR" dirty="0" smtClean="0"/>
              <a:t> 44.347.532,40</a:t>
            </a:r>
            <a:endParaRPr lang="pt-BR" dirty="0"/>
          </a:p>
          <a:p>
            <a:pPr lvl="2"/>
            <a:r>
              <a:rPr lang="pt-BR" dirty="0"/>
              <a:t>RGR - R$ </a:t>
            </a:r>
            <a:r>
              <a:rPr lang="pt-BR" dirty="0" smtClean="0"/>
              <a:t>38.804.082,71</a:t>
            </a:r>
          </a:p>
          <a:p>
            <a:pPr lvl="2"/>
            <a:r>
              <a:rPr lang="pt-BR" dirty="0" smtClean="0"/>
              <a:t>Total:  R$ 83.151.615,11</a:t>
            </a:r>
            <a:endParaRPr lang="pt-BR" dirty="0"/>
          </a:p>
          <a:p>
            <a:pPr lvl="0"/>
            <a:r>
              <a:rPr lang="pt-BR" dirty="0"/>
              <a:t>Encerrado.</a:t>
            </a:r>
          </a:p>
          <a:p>
            <a:pPr lvl="0"/>
            <a:endParaRPr lang="pt-BR" sz="1400" dirty="0"/>
          </a:p>
        </p:txBody>
      </p:sp>
      <p:sp>
        <p:nvSpPr>
          <p:cNvPr id="3" name="Retângulo 2"/>
          <p:cNvSpPr/>
          <p:nvPr/>
        </p:nvSpPr>
        <p:spPr>
          <a:xfrm>
            <a:off x="1043608" y="692696"/>
            <a:ext cx="6974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/>
              <a:t>Situação atual dos Contratos ENERSUL</a:t>
            </a:r>
          </a:p>
        </p:txBody>
      </p:sp>
    </p:spTree>
    <p:extLst>
      <p:ext uri="{BB962C8B-B14F-4D97-AF65-F5344CB8AC3E}">
        <p14:creationId xmlns:p14="http://schemas.microsoft.com/office/powerpoint/2010/main" val="418713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85848" y="1235884"/>
            <a:ext cx="727280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ECFS </a:t>
            </a:r>
            <a:r>
              <a:rPr lang="pt-BR" b="1" dirty="0"/>
              <a:t>– </a:t>
            </a:r>
            <a:r>
              <a:rPr lang="pt-BR" b="1" dirty="0" smtClean="0"/>
              <a:t>225/2008 – 3ª </a:t>
            </a:r>
            <a:r>
              <a:rPr lang="pt-BR" b="1" dirty="0"/>
              <a:t>Tranche – </a:t>
            </a:r>
            <a:r>
              <a:rPr lang="pt-BR" b="1" dirty="0" smtClean="0"/>
              <a:t>7.210 </a:t>
            </a:r>
            <a:r>
              <a:rPr lang="pt-BR" b="1" dirty="0"/>
              <a:t>ligações</a:t>
            </a:r>
            <a:endParaRPr lang="pt-BR" dirty="0"/>
          </a:p>
          <a:p>
            <a:endParaRPr lang="pt-BR" sz="1600" dirty="0"/>
          </a:p>
          <a:p>
            <a:r>
              <a:rPr lang="pt-BR" dirty="0" smtClean="0"/>
              <a:t>Investimento Total:   R$  68.857.540,00</a:t>
            </a:r>
          </a:p>
          <a:p>
            <a:endParaRPr lang="pt-BR" dirty="0"/>
          </a:p>
          <a:p>
            <a:pPr lvl="0"/>
            <a:r>
              <a:rPr lang="pt-BR" dirty="0" smtClean="0"/>
              <a:t>Liberado Governo Federal </a:t>
            </a:r>
          </a:p>
          <a:p>
            <a:pPr lvl="0"/>
            <a:endParaRPr lang="pt-BR" dirty="0" smtClean="0"/>
          </a:p>
          <a:p>
            <a:pPr lvl="2"/>
            <a:r>
              <a:rPr lang="pt-BR" dirty="0" smtClean="0"/>
              <a:t>CDE - R$ 31.105.289,92</a:t>
            </a:r>
          </a:p>
          <a:p>
            <a:pPr lvl="2"/>
            <a:r>
              <a:rPr lang="pt-BR" dirty="0" smtClean="0"/>
              <a:t>RGR - R$ 21.776.875,88</a:t>
            </a:r>
          </a:p>
          <a:p>
            <a:pPr lvl="2"/>
            <a:r>
              <a:rPr lang="pt-BR" dirty="0" smtClean="0"/>
              <a:t>Total – R$ 52.882.135,80</a:t>
            </a:r>
          </a:p>
          <a:p>
            <a:pPr lvl="0"/>
            <a:r>
              <a:rPr lang="pt-BR" dirty="0" smtClean="0"/>
              <a:t>Encerrado.</a:t>
            </a:r>
          </a:p>
          <a:p>
            <a:pPr lvl="0"/>
            <a:endParaRPr lang="pt-BR" sz="1400" dirty="0"/>
          </a:p>
          <a:p>
            <a:r>
              <a:rPr lang="pt-BR" b="1" dirty="0"/>
              <a:t>ECFS – </a:t>
            </a:r>
            <a:r>
              <a:rPr lang="pt-BR" b="1" dirty="0" smtClean="0"/>
              <a:t>274/2009 </a:t>
            </a:r>
            <a:r>
              <a:rPr lang="pt-BR" b="1" dirty="0"/>
              <a:t>– </a:t>
            </a:r>
            <a:r>
              <a:rPr lang="pt-BR" b="1" dirty="0" smtClean="0"/>
              <a:t>4ª </a:t>
            </a:r>
            <a:r>
              <a:rPr lang="pt-BR" b="1" dirty="0"/>
              <a:t>Tranche – </a:t>
            </a:r>
            <a:r>
              <a:rPr lang="pt-BR" b="1" dirty="0" smtClean="0"/>
              <a:t>7.558 </a:t>
            </a:r>
            <a:r>
              <a:rPr lang="pt-BR" b="1" dirty="0"/>
              <a:t>ligações</a:t>
            </a:r>
            <a:endParaRPr lang="pt-BR" dirty="0"/>
          </a:p>
          <a:p>
            <a:endParaRPr lang="pt-BR" dirty="0" smtClean="0"/>
          </a:p>
          <a:p>
            <a:pPr marL="0" lvl="2"/>
            <a:r>
              <a:rPr lang="pt-BR" dirty="0" smtClean="0"/>
              <a:t>Investimento Total:   </a:t>
            </a:r>
            <a:r>
              <a:rPr lang="pt-BR" dirty="0"/>
              <a:t>R$  </a:t>
            </a:r>
            <a:r>
              <a:rPr lang="pt-BR" dirty="0" smtClean="0"/>
              <a:t>72.140.900,00</a:t>
            </a:r>
          </a:p>
          <a:p>
            <a:pPr marL="0" lvl="2"/>
            <a:endParaRPr lang="pt-BR" dirty="0"/>
          </a:p>
          <a:p>
            <a:pPr marL="0" lvl="2"/>
            <a:r>
              <a:rPr lang="pt-BR" dirty="0" smtClean="0"/>
              <a:t>Liberado Governo Federal – 93,70%</a:t>
            </a:r>
          </a:p>
          <a:p>
            <a:pPr lvl="2"/>
            <a:r>
              <a:rPr lang="pt-BR" dirty="0" smtClean="0"/>
              <a:t>CDE -  R$ 33.815.038,83</a:t>
            </a:r>
          </a:p>
          <a:p>
            <a:pPr lvl="2"/>
            <a:r>
              <a:rPr lang="pt-BR" dirty="0" smtClean="0"/>
              <a:t>RGR - R$ 23.670.427,17</a:t>
            </a:r>
          </a:p>
          <a:p>
            <a:pPr lvl="2"/>
            <a:r>
              <a:rPr lang="pt-BR" dirty="0" smtClean="0"/>
              <a:t>Total -  R$ 57.485.466,00</a:t>
            </a:r>
          </a:p>
          <a:p>
            <a:pPr lvl="0"/>
            <a:r>
              <a:rPr lang="pt-BR" dirty="0" smtClean="0"/>
              <a:t>Em Encerramento.</a:t>
            </a:r>
          </a:p>
          <a:p>
            <a:pPr lvl="0"/>
            <a:endParaRPr lang="pt-BR" sz="1400" dirty="0"/>
          </a:p>
        </p:txBody>
      </p:sp>
      <p:sp>
        <p:nvSpPr>
          <p:cNvPr id="3" name="Retângulo 2"/>
          <p:cNvSpPr/>
          <p:nvPr/>
        </p:nvSpPr>
        <p:spPr>
          <a:xfrm>
            <a:off x="1043608" y="692696"/>
            <a:ext cx="6974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/>
              <a:t>Situação atual dos Contratos ENERSUL</a:t>
            </a:r>
          </a:p>
        </p:txBody>
      </p:sp>
    </p:spTree>
    <p:extLst>
      <p:ext uri="{BB962C8B-B14F-4D97-AF65-F5344CB8AC3E}">
        <p14:creationId xmlns:p14="http://schemas.microsoft.com/office/powerpoint/2010/main" val="299936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"/>
            <a:ext cx="9144000" cy="646113"/>
          </a:xfrm>
          <a:noFill/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187624" y="1988840"/>
            <a:ext cx="70567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/>
              <a:t>ECFS </a:t>
            </a:r>
            <a:r>
              <a:rPr lang="pt-BR" sz="2000" b="1" dirty="0"/>
              <a:t>– </a:t>
            </a:r>
            <a:r>
              <a:rPr lang="pt-BR" sz="2000" b="1" dirty="0" smtClean="0"/>
              <a:t>338/2013 – 5ª </a:t>
            </a:r>
            <a:r>
              <a:rPr lang="pt-BR" sz="2000" b="1" dirty="0"/>
              <a:t>Tranche – </a:t>
            </a:r>
            <a:r>
              <a:rPr lang="pt-BR" sz="2000" b="1" dirty="0" smtClean="0"/>
              <a:t>5.240 </a:t>
            </a:r>
            <a:r>
              <a:rPr lang="pt-BR" sz="2000" b="1" dirty="0"/>
              <a:t>ligações</a:t>
            </a:r>
            <a:endParaRPr lang="pt-BR" sz="2000" dirty="0"/>
          </a:p>
          <a:p>
            <a:r>
              <a:rPr lang="pt-BR" sz="2000" dirty="0" smtClean="0"/>
              <a:t>Contratado</a:t>
            </a:r>
            <a:endParaRPr lang="pt-BR" sz="2000" dirty="0"/>
          </a:p>
          <a:p>
            <a:pPr lvl="2"/>
            <a:r>
              <a:rPr lang="pt-BR" sz="2000" dirty="0" smtClean="0"/>
              <a:t>Agente Executor:     R$   6.881.010,00</a:t>
            </a:r>
          </a:p>
          <a:p>
            <a:pPr lvl="2"/>
            <a:r>
              <a:rPr lang="pt-BR" sz="2000" dirty="0" smtClean="0"/>
              <a:t>Gov. Federal CDE:  R</a:t>
            </a:r>
            <a:r>
              <a:rPr lang="pt-BR" sz="2000" dirty="0"/>
              <a:t>$ </a:t>
            </a:r>
            <a:r>
              <a:rPr lang="pt-BR" sz="2000" dirty="0" smtClean="0"/>
              <a:t>22.936.730,00</a:t>
            </a:r>
            <a:endParaRPr lang="pt-BR" sz="2000" dirty="0"/>
          </a:p>
          <a:p>
            <a:pPr lvl="2"/>
            <a:r>
              <a:rPr lang="pt-BR" sz="2000" dirty="0" smtClean="0"/>
              <a:t>                      CEF:  R</a:t>
            </a:r>
            <a:r>
              <a:rPr lang="pt-BR" sz="2000" dirty="0"/>
              <a:t>$ </a:t>
            </a:r>
            <a:r>
              <a:rPr lang="pt-BR" sz="2000" dirty="0" smtClean="0"/>
              <a:t>16.055.720,00</a:t>
            </a:r>
          </a:p>
          <a:p>
            <a:pPr lvl="2"/>
            <a:endParaRPr lang="pt-BR" sz="2000" dirty="0" smtClean="0"/>
          </a:p>
          <a:p>
            <a:pPr lvl="2"/>
            <a:endParaRPr lang="pt-BR" sz="2000" dirty="0" smtClean="0"/>
          </a:p>
          <a:p>
            <a:pPr lvl="2"/>
            <a:r>
              <a:rPr lang="pt-BR" sz="2000" dirty="0" smtClean="0"/>
              <a:t>                 Total:       R$ 45.873.460,00</a:t>
            </a:r>
            <a:endParaRPr lang="pt-BR" sz="2000" dirty="0"/>
          </a:p>
          <a:p>
            <a:pPr lvl="0"/>
            <a:r>
              <a:rPr lang="pt-BR" sz="2000" dirty="0" smtClean="0"/>
              <a:t>                              </a:t>
            </a:r>
          </a:p>
          <a:p>
            <a:r>
              <a:rPr lang="pt-BR" sz="2000" dirty="0" smtClean="0"/>
              <a:t>Situação: Contrato já assinado e 1ª liberação financeira já efetuada.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043608" y="971342"/>
            <a:ext cx="69749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/>
              <a:t>Situação atual dos Contratos ENERSUL</a:t>
            </a:r>
          </a:p>
        </p:txBody>
      </p:sp>
    </p:spTree>
    <p:extLst>
      <p:ext uri="{BB962C8B-B14F-4D97-AF65-F5344CB8AC3E}">
        <p14:creationId xmlns:p14="http://schemas.microsoft.com/office/powerpoint/2010/main" val="158843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7620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rgbClr val="FFFFFF"/>
                </a:solidFill>
                <a:latin typeface="Arial Narrow" pitchFamily="34" charset="0"/>
              </a:rPr>
              <a:t>LUZ PARA TODOS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31840" y="2999695"/>
            <a:ext cx="3276363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BR" sz="6000" b="1" dirty="0" smtClean="0">
                <a:latin typeface="Arial" charset="0"/>
                <a:cs typeface="Arial" charset="0"/>
              </a:rPr>
              <a:t>Apoio</a:t>
            </a:r>
            <a:endParaRPr lang="pt-BR" sz="60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11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2324</Words>
  <Application>Microsoft Office PowerPoint</Application>
  <PresentationFormat>Apresentação na tela (4:3)</PresentationFormat>
  <Paragraphs>391</Paragraphs>
  <Slides>25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juliette.monsa</dc:creator>
  <cp:lastModifiedBy>Administrador</cp:lastModifiedBy>
  <cp:revision>87</cp:revision>
  <cp:lastPrinted>2013-09-09T14:04:24Z</cp:lastPrinted>
  <dcterms:created xsi:type="dcterms:W3CDTF">2010-06-29T13:13:03Z</dcterms:created>
  <dcterms:modified xsi:type="dcterms:W3CDTF">2013-09-11T12:34:26Z</dcterms:modified>
</cp:coreProperties>
</file>