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C1B17-495B-4C75-B42C-55F2E6DB385C}" type="datetimeFigureOut">
              <a:rPr lang="pt-BR" smtClean="0"/>
              <a:t>05/07/2017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611F0-9F6B-4261-9D15-EADF00713D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9115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C1B17-495B-4C75-B42C-55F2E6DB385C}" type="datetimeFigureOut">
              <a:rPr lang="pt-BR" smtClean="0"/>
              <a:t>05/07/2017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611F0-9F6B-4261-9D15-EADF00713D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5413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C1B17-495B-4C75-B42C-55F2E6DB385C}" type="datetimeFigureOut">
              <a:rPr lang="pt-BR" smtClean="0"/>
              <a:t>05/07/2017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611F0-9F6B-4261-9D15-EADF00713D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3994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C1B17-495B-4C75-B42C-55F2E6DB385C}" type="datetimeFigureOut">
              <a:rPr lang="pt-BR" smtClean="0"/>
              <a:t>05/07/2017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611F0-9F6B-4261-9D15-EADF00713D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9549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C1B17-495B-4C75-B42C-55F2E6DB385C}" type="datetimeFigureOut">
              <a:rPr lang="pt-BR" smtClean="0"/>
              <a:t>05/07/2017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611F0-9F6B-4261-9D15-EADF00713D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796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C1B17-495B-4C75-B42C-55F2E6DB385C}" type="datetimeFigureOut">
              <a:rPr lang="pt-BR" smtClean="0"/>
              <a:t>05/07/2017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611F0-9F6B-4261-9D15-EADF00713D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89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C1B17-495B-4C75-B42C-55F2E6DB385C}" type="datetimeFigureOut">
              <a:rPr lang="pt-BR" smtClean="0"/>
              <a:t>05/07/2017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611F0-9F6B-4261-9D15-EADF00713D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60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C1B17-495B-4C75-B42C-55F2E6DB385C}" type="datetimeFigureOut">
              <a:rPr lang="pt-BR" smtClean="0"/>
              <a:t>05/07/2017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611F0-9F6B-4261-9D15-EADF00713D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339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C1B17-495B-4C75-B42C-55F2E6DB385C}" type="datetimeFigureOut">
              <a:rPr lang="pt-BR" smtClean="0"/>
              <a:t>05/07/2017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611F0-9F6B-4261-9D15-EADF00713D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6974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C1B17-495B-4C75-B42C-55F2E6DB385C}" type="datetimeFigureOut">
              <a:rPr lang="pt-BR" smtClean="0"/>
              <a:t>05/07/2017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611F0-9F6B-4261-9D15-EADF00713D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719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C1B17-495B-4C75-B42C-55F2E6DB385C}" type="datetimeFigureOut">
              <a:rPr lang="pt-BR" smtClean="0"/>
              <a:t>05/07/2017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611F0-9F6B-4261-9D15-EADF00713D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6118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C1B17-495B-4C75-B42C-55F2E6DB385C}" type="datetimeFigureOut">
              <a:rPr lang="pt-BR" smtClean="0"/>
              <a:t>05/07/2017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611F0-9F6B-4261-9D15-EADF00713D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942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urbanas.hospedagemdesites.w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urbanas.hospedagemdesites.w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b="1" dirty="0" smtClean="0">
              <a:latin typeface="+mj-lt"/>
            </a:endParaRPr>
          </a:p>
          <a:p>
            <a:pPr marL="0" indent="0" algn="ctr">
              <a:buNone/>
            </a:pPr>
            <a:endParaRPr lang="pt-BR" b="1" dirty="0" smtClean="0">
              <a:latin typeface="+mj-lt"/>
            </a:endParaRPr>
          </a:p>
          <a:p>
            <a:pPr marL="0" indent="0" algn="ctr">
              <a:buNone/>
            </a:pPr>
            <a:endParaRPr lang="pt-BR" sz="7000" b="1" dirty="0" smtClean="0">
              <a:latin typeface="+mj-lt"/>
            </a:endParaRPr>
          </a:p>
          <a:p>
            <a:pPr marL="0" indent="0" algn="ctr">
              <a:buNone/>
            </a:pPr>
            <a:endParaRPr lang="pt-BR" sz="11200" dirty="0" smtClean="0">
              <a:latin typeface="+mj-lt"/>
            </a:endParaRPr>
          </a:p>
          <a:p>
            <a:pPr marL="0" indent="0" algn="ctr">
              <a:buNone/>
            </a:pPr>
            <a:r>
              <a:rPr lang="pt-BR" sz="11200" dirty="0" smtClean="0">
                <a:latin typeface="+mj-lt"/>
              </a:rPr>
              <a:t>Redução da Tarifa Atualizada de Referência </a:t>
            </a:r>
          </a:p>
          <a:p>
            <a:pPr marL="0" indent="0" algn="ctr">
              <a:buNone/>
            </a:pPr>
            <a:r>
              <a:rPr lang="pt-BR" sz="11200" dirty="0" smtClean="0">
                <a:latin typeface="+mj-lt"/>
              </a:rPr>
              <a:t>Contribuição Financeira pelo Uso dos Recursos Hídricos  </a:t>
            </a:r>
            <a:endParaRPr lang="pt-BR" sz="11200" dirty="0" smtClean="0"/>
          </a:p>
          <a:p>
            <a:pPr marL="0" indent="0" algn="ctr">
              <a:buNone/>
            </a:pPr>
            <a:r>
              <a:rPr lang="pt-BR" sz="8000" dirty="0" smtClean="0"/>
              <a:t>Audiência pública 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7200" dirty="0" smtClean="0"/>
              <a:t>Câmara dos Deputados</a:t>
            </a:r>
            <a:endParaRPr lang="pt-BR" sz="7200" dirty="0"/>
          </a:p>
          <a:p>
            <a:pPr marL="0" indent="0">
              <a:buNone/>
            </a:pPr>
            <a:r>
              <a:rPr lang="pt-BR" sz="7200" dirty="0" smtClean="0"/>
              <a:t>Comissão de Finanças e Tributação </a:t>
            </a:r>
          </a:p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endParaRPr lang="pt-BR" sz="3000" dirty="0" smtClean="0"/>
          </a:p>
          <a:p>
            <a:pPr marL="0" indent="0" algn="ctr">
              <a:buNone/>
            </a:pPr>
            <a:endParaRPr lang="pt-BR" sz="3500" dirty="0" smtClean="0"/>
          </a:p>
          <a:p>
            <a:pPr marL="0" indent="0" algn="ctr">
              <a:buNone/>
            </a:pPr>
            <a:endParaRPr lang="pt-BR" sz="3500" dirty="0"/>
          </a:p>
          <a:p>
            <a:pPr marL="0" indent="0" algn="ctr">
              <a:buNone/>
            </a:pPr>
            <a:endParaRPr lang="pt-BR" sz="3500" dirty="0" smtClean="0"/>
          </a:p>
          <a:p>
            <a:pPr marL="0" indent="0" algn="ctr">
              <a:buNone/>
            </a:pPr>
            <a:r>
              <a:rPr lang="pt-BR" sz="5600" dirty="0" smtClean="0"/>
              <a:t>Brasília , 6 julho de 2017 </a:t>
            </a:r>
            <a:endParaRPr lang="pt-BR" sz="5600" dirty="0"/>
          </a:p>
        </p:txBody>
      </p:sp>
      <p:pic>
        <p:nvPicPr>
          <p:cNvPr id="5" name="Imagem 4" descr="logoparawor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0"/>
            <a:ext cx="1512168" cy="76470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 descr="http://iurbanas.hospedagemdesites.ws/wordpress/wp-content/themes/FNU1.0/images/logo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16632"/>
            <a:ext cx="216024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6632"/>
            <a:ext cx="2016224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135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54233"/>
            <a:ext cx="8229600" cy="1143000"/>
          </a:xfrm>
        </p:spPr>
        <p:txBody>
          <a:bodyPr>
            <a:normAutofit/>
          </a:bodyPr>
          <a:lstStyle/>
          <a:p>
            <a:r>
              <a:rPr lang="pt-BR" sz="2400" b="1" dirty="0" smtClean="0"/>
              <a:t>Elementos críticos sobre o processo de revisão tarifária da CFURH </a:t>
            </a:r>
            <a:endParaRPr lang="pt-BR" sz="2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000" dirty="0" smtClean="0"/>
              <a:t>Aspectos político-econômicos:</a:t>
            </a:r>
          </a:p>
          <a:p>
            <a:pPr marL="0" indent="0" algn="just">
              <a:buNone/>
            </a:pPr>
            <a:r>
              <a:rPr lang="pt-BR" sz="2000" dirty="0" smtClean="0"/>
              <a:t> </a:t>
            </a:r>
          </a:p>
          <a:p>
            <a:pPr marL="571500" indent="-571500" algn="just">
              <a:buFont typeface="+mj-lt"/>
              <a:buAutoNum type="romanUcPeriod"/>
            </a:pPr>
            <a:r>
              <a:rPr lang="pt-BR" sz="2000" dirty="0" smtClean="0"/>
              <a:t>A crise política e econômica afeta a arrecadação dos Estados e Munícipios, com impacto sobretudo para os mais pobres. Nesse  contexto os recursos da CFURH são imprescindíveis para o atendimento de um conjunto amplo da sociedade. Só esse ano foram deixados de arrecadar R$ 291 milhões via CFURH. A UHE de Jirau deixou de arrecadar R$ 8 milhões nos primeiros cinco meses desse ano.  </a:t>
            </a:r>
          </a:p>
          <a:p>
            <a:pPr marL="0" indent="0" algn="just">
              <a:buNone/>
            </a:pPr>
            <a:r>
              <a:rPr lang="pt-BR" sz="2000" dirty="0" smtClean="0"/>
              <a:t>          </a:t>
            </a:r>
          </a:p>
          <a:p>
            <a:pPr marL="571500" indent="-571500" algn="just">
              <a:buFont typeface="+mj-lt"/>
              <a:buAutoNum type="romanUcPeriod"/>
            </a:pPr>
            <a:r>
              <a:rPr lang="pt-BR" sz="2000" dirty="0" smtClean="0"/>
              <a:t>Por outro lado, os lucros das hidrelétricas têm sido significativos nos últimos anos. Nos casos das UHE sob controle de empresas estrangeiras, muita vezes os lucros/dividendos não ficam no país. Entre janeiro e maio de 2017, o setor elétrico  remeteu US$ 375 milhões para o exterior na forma de lucros e dividendos.     </a:t>
            </a:r>
          </a:p>
          <a:p>
            <a:pPr marL="0" indent="0" algn="just">
              <a:buNone/>
            </a:pPr>
            <a:endParaRPr lang="pt-BR" sz="2000" dirty="0" smtClean="0"/>
          </a:p>
        </p:txBody>
      </p:sp>
      <p:pic>
        <p:nvPicPr>
          <p:cNvPr id="4" name="Imagem 3" descr="logoparawor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0"/>
            <a:ext cx="1403648" cy="2743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801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54233"/>
            <a:ext cx="8229600" cy="1143000"/>
          </a:xfrm>
        </p:spPr>
        <p:txBody>
          <a:bodyPr>
            <a:normAutofit/>
          </a:bodyPr>
          <a:lstStyle/>
          <a:p>
            <a:r>
              <a:rPr lang="pt-BR" sz="2400" b="1" dirty="0" smtClean="0"/>
              <a:t>Elementos críticos sobre o processo de revisão tarifária da CFURH </a:t>
            </a:r>
            <a:endParaRPr lang="pt-BR" sz="2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000" dirty="0" smtClean="0"/>
              <a:t>Aspectos técnicos: </a:t>
            </a:r>
          </a:p>
          <a:p>
            <a:pPr marL="0" indent="0" algn="just">
              <a:buNone/>
            </a:pPr>
            <a:r>
              <a:rPr lang="pt-BR" sz="2000" dirty="0" smtClean="0"/>
              <a:t> </a:t>
            </a:r>
          </a:p>
          <a:p>
            <a:pPr marL="571500" indent="-571500" algn="just">
              <a:buFont typeface="+mj-lt"/>
              <a:buAutoNum type="romanUcPeriod"/>
            </a:pPr>
            <a:r>
              <a:rPr lang="pt-BR" sz="2000" dirty="0"/>
              <a:t>Crítica </a:t>
            </a:r>
            <a:r>
              <a:rPr lang="pt-BR" sz="2000" dirty="0" smtClean="0"/>
              <a:t>à metodologia do cálculo</a:t>
            </a:r>
            <a:r>
              <a:rPr lang="pt-BR" sz="2000" dirty="0"/>
              <a:t>: </a:t>
            </a:r>
            <a:r>
              <a:rPr lang="pt-BR" sz="2000" dirty="0" smtClean="0"/>
              <a:t>(i) amostra </a:t>
            </a:r>
            <a:r>
              <a:rPr lang="pt-BR" sz="2000" dirty="0"/>
              <a:t>do mercado cativo, com contratos de 40 das 63 </a:t>
            </a:r>
            <a:r>
              <a:rPr lang="pt-BR" sz="2000" dirty="0" smtClean="0"/>
              <a:t>distribuidoras; (</a:t>
            </a:r>
            <a:r>
              <a:rPr lang="pt-BR" sz="2000" dirty="0" err="1" smtClean="0"/>
              <a:t>ii</a:t>
            </a:r>
            <a:r>
              <a:rPr lang="pt-BR" sz="2000" dirty="0" smtClean="0"/>
              <a:t>) sem ponderação dos contratos com o total da energia produzida/vendida.  </a:t>
            </a:r>
          </a:p>
          <a:p>
            <a:pPr marL="0" indent="0" algn="just">
              <a:buNone/>
            </a:pPr>
            <a:r>
              <a:rPr lang="pt-BR" sz="2000" dirty="0" smtClean="0"/>
              <a:t> </a:t>
            </a:r>
            <a:endParaRPr lang="pt-BR" sz="2000" dirty="0"/>
          </a:p>
          <a:p>
            <a:pPr marL="571500" indent="-571500" algn="just">
              <a:buFont typeface="+mj-lt"/>
              <a:buAutoNum type="romanUcPeriod"/>
            </a:pPr>
            <a:r>
              <a:rPr lang="pt-BR" sz="2000" dirty="0"/>
              <a:t>Fator atípico: </a:t>
            </a:r>
            <a:r>
              <a:rPr lang="pt-BR" sz="2000" dirty="0" smtClean="0"/>
              <a:t>a Lei 12.783/2013 definiu um regime </a:t>
            </a:r>
            <a:r>
              <a:rPr lang="pt-BR" sz="2000" dirty="0"/>
              <a:t>de cotas </a:t>
            </a:r>
            <a:r>
              <a:rPr lang="pt-BR" sz="2000" dirty="0" smtClean="0"/>
              <a:t>da energia mais barata decorrente da renovação das concessões </a:t>
            </a:r>
            <a:r>
              <a:rPr lang="pt-BR" sz="2000" dirty="0"/>
              <a:t>para o mercado </a:t>
            </a:r>
            <a:r>
              <a:rPr lang="pt-BR" sz="2000" dirty="0" smtClean="0"/>
              <a:t>cativo (amostra da Aneel). Esse fator gerou uma </a:t>
            </a:r>
            <a:r>
              <a:rPr lang="pt-BR" sz="2000" dirty="0"/>
              <a:t>grande </a:t>
            </a:r>
            <a:r>
              <a:rPr lang="pt-BR" sz="2000" dirty="0" smtClean="0"/>
              <a:t>diferença entre </a:t>
            </a:r>
            <a:r>
              <a:rPr lang="pt-BR" sz="2000" dirty="0"/>
              <a:t>os preços da energia </a:t>
            </a:r>
            <a:r>
              <a:rPr lang="pt-BR" sz="2000" dirty="0" smtClean="0"/>
              <a:t>destinada para o </a:t>
            </a:r>
            <a:r>
              <a:rPr lang="pt-BR" sz="2000" dirty="0"/>
              <a:t>regime de cotas e da energia comercializada fora </a:t>
            </a:r>
            <a:r>
              <a:rPr lang="pt-BR" sz="2000" dirty="0" smtClean="0"/>
              <a:t>daquele regime</a:t>
            </a:r>
            <a:r>
              <a:rPr lang="pt-BR" sz="2000" dirty="0"/>
              <a:t>. </a:t>
            </a:r>
          </a:p>
        </p:txBody>
      </p:sp>
      <p:pic>
        <p:nvPicPr>
          <p:cNvPr id="4" name="Imagem 3" descr="logoparawor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0"/>
            <a:ext cx="1403648" cy="2743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058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Um exemplo: Grupo </a:t>
            </a:r>
            <a:r>
              <a:rPr lang="pt-BR" sz="3200" dirty="0" err="1" smtClean="0"/>
              <a:t>Engie</a:t>
            </a:r>
            <a:r>
              <a:rPr lang="pt-BR" sz="3200" dirty="0" smtClean="0"/>
              <a:t> Brasil 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pt-BR" dirty="0" smtClean="0"/>
              <a:t>O grupo </a:t>
            </a:r>
            <a:r>
              <a:rPr lang="pt-BR" dirty="0" err="1" smtClean="0"/>
              <a:t>Engie</a:t>
            </a:r>
            <a:r>
              <a:rPr lang="pt-BR" dirty="0" smtClean="0"/>
              <a:t>, franco-belga e maior produtor independente do mundo, gerou em 2016 o equivalente 4.347 MW médios de energia hidrelétrica. Segundo as informações da Aneel, é a 4ª geradora em capacidade instalada do país (5% da energia hidrelétrica gerada). Na amostra da Aneel contribuiu somente com 0,5% do total de energia dos contratos analisados. Ademais, segundo as informações da geradora, somente 44% da energia gerada por ela foi destinada ao mercado cativo. O preço líquido médio de venda da energia calculado pela geradora foi de 179 R$/</a:t>
            </a:r>
            <a:r>
              <a:rPr lang="pt-BR" dirty="0" err="1" smtClean="0"/>
              <a:t>MWh</a:t>
            </a:r>
            <a:r>
              <a:rPr lang="pt-BR" dirty="0"/>
              <a:t> (excluídos impostos). </a:t>
            </a:r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Comparando a tarifa média de 120,16 R$/</a:t>
            </a:r>
            <a:r>
              <a:rPr lang="pt-BR" dirty="0" err="1" smtClean="0"/>
              <a:t>MWh</a:t>
            </a:r>
            <a:r>
              <a:rPr lang="pt-BR" dirty="0" smtClean="0"/>
              <a:t> calculada pela Aneel e a tarifa de 179,69 R$/</a:t>
            </a:r>
            <a:r>
              <a:rPr lang="pt-BR" dirty="0" err="1" smtClean="0"/>
              <a:t>MWh</a:t>
            </a:r>
            <a:r>
              <a:rPr lang="pt-BR" dirty="0"/>
              <a:t> </a:t>
            </a:r>
            <a:r>
              <a:rPr lang="pt-BR" dirty="0" smtClean="0"/>
              <a:t>da </a:t>
            </a:r>
            <a:r>
              <a:rPr lang="pt-BR" dirty="0" err="1" smtClean="0"/>
              <a:t>Engie</a:t>
            </a:r>
            <a:r>
              <a:rPr lang="pt-BR" dirty="0" smtClean="0"/>
              <a:t>,  a diferença no montante pago pela geradora chegaria a mais de 30%. Se considerarmos a tarifa sem impostos e encargos, 70,25 R$ </a:t>
            </a:r>
            <a:r>
              <a:rPr lang="pt-BR" dirty="0" err="1" smtClean="0"/>
              <a:t>MWh</a:t>
            </a:r>
            <a:r>
              <a:rPr lang="pt-BR" dirty="0" smtClean="0"/>
              <a:t> essa diferença aumenta para cerca de 60%. </a:t>
            </a:r>
          </a:p>
          <a:p>
            <a:pPr marL="0" indent="0" algn="just">
              <a:buNone/>
            </a:pPr>
            <a:r>
              <a:rPr lang="pt-BR" dirty="0" smtClean="0"/>
              <a:t>   </a:t>
            </a:r>
          </a:p>
          <a:p>
            <a:pPr algn="just"/>
            <a:r>
              <a:rPr lang="pt-BR" dirty="0" smtClean="0"/>
              <a:t>Com </a:t>
            </a:r>
            <a:r>
              <a:rPr lang="pt-BR" dirty="0"/>
              <a:t>a redução na TAR as </a:t>
            </a:r>
            <a:r>
              <a:rPr lang="pt-BR" dirty="0" smtClean="0"/>
              <a:t>UHE </a:t>
            </a:r>
            <a:r>
              <a:rPr lang="pt-BR" dirty="0"/>
              <a:t>controladas pela </a:t>
            </a:r>
            <a:r>
              <a:rPr lang="pt-BR" dirty="0" err="1"/>
              <a:t>Engie</a:t>
            </a:r>
            <a:r>
              <a:rPr lang="pt-BR" dirty="0"/>
              <a:t> arrecadaram R$ 1,112 milhão a menos só no mês de abril de </a:t>
            </a:r>
            <a:r>
              <a:rPr lang="pt-BR" dirty="0" smtClean="0"/>
              <a:t>2017. A </a:t>
            </a:r>
            <a:r>
              <a:rPr lang="pt-BR" dirty="0" err="1" smtClean="0"/>
              <a:t>Engie</a:t>
            </a:r>
            <a:r>
              <a:rPr lang="pt-BR" dirty="0" smtClean="0"/>
              <a:t> </a:t>
            </a:r>
            <a:r>
              <a:rPr lang="pt-BR" dirty="0"/>
              <a:t>possui 40% de participação na UHE de </a:t>
            </a:r>
            <a:r>
              <a:rPr lang="pt-BR" dirty="0" smtClean="0"/>
              <a:t>Jirau, que deixou de arrecadar R$ 8 milhões nos primeiros cinco meses desse ano.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</p:txBody>
      </p:sp>
      <p:pic>
        <p:nvPicPr>
          <p:cNvPr id="4" name="Imagem 3" descr="logoparawor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0"/>
            <a:ext cx="1403648" cy="2743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302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err="1" smtClean="0"/>
              <a:t>Engie</a:t>
            </a:r>
            <a:r>
              <a:rPr lang="pt-BR" sz="3200" dirty="0" smtClean="0"/>
              <a:t> Brasil - 2017</a:t>
            </a:r>
            <a:endParaRPr lang="pt-BR" sz="32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257702" y="6273225"/>
            <a:ext cx="83467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Fonte: </a:t>
            </a:r>
            <a:r>
              <a:rPr lang="pt-BR" sz="1600" dirty="0" err="1" smtClean="0"/>
              <a:t>Engie</a:t>
            </a:r>
            <a:r>
              <a:rPr lang="pt-BR" sz="1600" dirty="0" smtClean="0"/>
              <a:t>. </a:t>
            </a:r>
            <a:endParaRPr lang="pt-BR" sz="1600" dirty="0"/>
          </a:p>
        </p:txBody>
      </p:sp>
      <p:cxnSp>
        <p:nvCxnSpPr>
          <p:cNvPr id="5" name="Conector reto 4"/>
          <p:cNvCxnSpPr/>
          <p:nvPr/>
        </p:nvCxnSpPr>
        <p:spPr>
          <a:xfrm>
            <a:off x="395536" y="4725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24744"/>
            <a:ext cx="8706785" cy="5225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Conector reto 9"/>
          <p:cNvCxnSpPr/>
          <p:nvPr/>
        </p:nvCxnSpPr>
        <p:spPr>
          <a:xfrm flipH="1">
            <a:off x="252474" y="3638285"/>
            <a:ext cx="835197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257703" y="4714947"/>
            <a:ext cx="834674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 descr="logoparaword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0"/>
            <a:ext cx="1403648" cy="2743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aixaDeTexto 5"/>
          <p:cNvSpPr txBox="1"/>
          <p:nvPr/>
        </p:nvSpPr>
        <p:spPr>
          <a:xfrm>
            <a:off x="260261" y="1281313"/>
            <a:ext cx="834674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Resumo dos indicadores Econômicos e Operacionais 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379348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b="1" dirty="0" smtClean="0">
              <a:latin typeface="+mj-lt"/>
            </a:endParaRPr>
          </a:p>
          <a:p>
            <a:pPr marL="0" indent="0" algn="ctr">
              <a:buNone/>
            </a:pPr>
            <a:endParaRPr lang="pt-BR" b="1" dirty="0" smtClean="0">
              <a:latin typeface="+mj-lt"/>
            </a:endParaRPr>
          </a:p>
          <a:p>
            <a:pPr marL="0" indent="0" algn="ctr">
              <a:buNone/>
            </a:pPr>
            <a:endParaRPr lang="pt-BR" sz="7000" b="1" dirty="0" smtClean="0">
              <a:latin typeface="+mj-lt"/>
            </a:endParaRPr>
          </a:p>
          <a:p>
            <a:pPr marL="0" indent="0" algn="ctr">
              <a:buNone/>
            </a:pPr>
            <a:endParaRPr lang="pt-BR" sz="11200" dirty="0" smtClean="0">
              <a:latin typeface="+mj-lt"/>
            </a:endParaRPr>
          </a:p>
          <a:p>
            <a:pPr marL="0" indent="0" algn="ctr">
              <a:buNone/>
            </a:pPr>
            <a:r>
              <a:rPr lang="pt-BR" sz="11200" dirty="0" smtClean="0">
                <a:latin typeface="+mj-lt"/>
              </a:rPr>
              <a:t>Redução da Tarifa Atualizada de Referência </a:t>
            </a:r>
          </a:p>
          <a:p>
            <a:pPr marL="0" indent="0" algn="ctr">
              <a:buNone/>
            </a:pPr>
            <a:r>
              <a:rPr lang="pt-BR" sz="11200" dirty="0" smtClean="0">
                <a:latin typeface="+mj-lt"/>
              </a:rPr>
              <a:t>Contribuição Financeira pelo Uso dos Recursos Hídricos  </a:t>
            </a:r>
            <a:endParaRPr lang="pt-BR" sz="11200" dirty="0" smtClean="0"/>
          </a:p>
          <a:p>
            <a:pPr marL="0" indent="0" algn="ctr">
              <a:buNone/>
            </a:pPr>
            <a:endParaRPr lang="pt-BR" sz="8000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endParaRPr lang="pt-BR" dirty="0"/>
          </a:p>
          <a:p>
            <a:pPr marL="0" indent="0">
              <a:buNone/>
            </a:pPr>
            <a:r>
              <a:rPr lang="pt-BR" sz="7200" dirty="0" smtClean="0"/>
              <a:t>Gustavo Teixeira </a:t>
            </a:r>
          </a:p>
          <a:p>
            <a:pPr marL="0" indent="0">
              <a:buNone/>
            </a:pPr>
            <a:r>
              <a:rPr lang="pt-BR" sz="7200" dirty="0" smtClean="0"/>
              <a:t>DIEESE – Federação Nacional dos Urbanitários </a:t>
            </a:r>
          </a:p>
          <a:p>
            <a:pPr marL="0" indent="0">
              <a:buNone/>
            </a:pPr>
            <a:r>
              <a:rPr lang="pt-BR" sz="7200" dirty="0" smtClean="0"/>
              <a:t>gteixeira@dieese.org.br</a:t>
            </a:r>
          </a:p>
          <a:p>
            <a:pPr marL="0" indent="0" algn="ctr">
              <a:buNone/>
            </a:pPr>
            <a:endParaRPr lang="pt-BR" sz="3000" dirty="0" smtClean="0"/>
          </a:p>
          <a:p>
            <a:pPr marL="0" indent="0" algn="ctr">
              <a:buNone/>
            </a:pPr>
            <a:endParaRPr lang="pt-BR" sz="3500" dirty="0" smtClean="0"/>
          </a:p>
          <a:p>
            <a:pPr marL="0" indent="0" algn="ctr">
              <a:buNone/>
            </a:pPr>
            <a:endParaRPr lang="pt-BR" sz="3500" dirty="0"/>
          </a:p>
          <a:p>
            <a:pPr marL="0" indent="0" algn="ctr">
              <a:buNone/>
            </a:pPr>
            <a:endParaRPr lang="pt-BR" sz="3500" dirty="0" smtClean="0"/>
          </a:p>
          <a:p>
            <a:pPr marL="0" indent="0" algn="ctr">
              <a:buNone/>
            </a:pPr>
            <a:r>
              <a:rPr lang="pt-BR" sz="5600" dirty="0" smtClean="0"/>
              <a:t>Brasília , 6 julho de 2017 </a:t>
            </a:r>
            <a:endParaRPr lang="pt-BR" sz="5600" dirty="0"/>
          </a:p>
        </p:txBody>
      </p:sp>
      <p:pic>
        <p:nvPicPr>
          <p:cNvPr id="5" name="Imagem 4" descr="logoparawor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0"/>
            <a:ext cx="1512168" cy="76470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 descr="http://iurbanas.hospedagemdesites.ws/wordpress/wp-content/themes/FNU1.0/images/logo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16632"/>
            <a:ext cx="216024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6632"/>
            <a:ext cx="2016224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923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544</Words>
  <Application>Microsoft Office PowerPoint</Application>
  <PresentationFormat>Apresentação na tela (4:3)</PresentationFormat>
  <Paragraphs>71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Elementos críticos sobre o processo de revisão tarifária da CFURH </vt:lpstr>
      <vt:lpstr>Elementos críticos sobre o processo de revisão tarifária da CFURH </vt:lpstr>
      <vt:lpstr>Um exemplo: Grupo Engie Brasil </vt:lpstr>
      <vt:lpstr>Engie Brasil - 2017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</dc:creator>
  <cp:lastModifiedBy>Gustavo</cp:lastModifiedBy>
  <cp:revision>9</cp:revision>
  <dcterms:created xsi:type="dcterms:W3CDTF">2017-07-05T13:46:02Z</dcterms:created>
  <dcterms:modified xsi:type="dcterms:W3CDTF">2017-07-05T18:17:22Z</dcterms:modified>
</cp:coreProperties>
</file>