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64" r:id="rId2"/>
    <p:sldId id="268" r:id="rId3"/>
    <p:sldId id="269" r:id="rId4"/>
    <p:sldId id="270" r:id="rId5"/>
    <p:sldId id="271" r:id="rId6"/>
    <p:sldId id="272" r:id="rId7"/>
    <p:sldId id="265" r:id="rId8"/>
  </p:sldIdLst>
  <p:sldSz cx="12192000" cy="6858000"/>
  <p:notesSz cx="6858000" cy="9144000"/>
  <p:custDataLst>
    <p:tags r:id="rId10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9E"/>
    <a:srgbClr val="004C62"/>
    <a:srgbClr val="9A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66F8-5140-4EFB-BCF6-FC1D33AF98AC}" type="datetimeFigureOut">
              <a:rPr lang="pt-BR" smtClean="0"/>
              <a:t>06/07/2017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07D6D-1086-4FE2-ACC7-D8AA4BAF3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7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bg>
      <p:bgPr>
        <a:blipFill dpi="0" rotWithShape="1">
          <a:blip r:embed="rId2">
            <a:lum/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523748" y="3433009"/>
            <a:ext cx="4459706" cy="288824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/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2295" y="4876800"/>
            <a:ext cx="5406189" cy="7218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0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NOME e Cargo 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4" y="325676"/>
            <a:ext cx="8571155" cy="3107333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4844716" y="6321258"/>
            <a:ext cx="183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809E"/>
                </a:solidFill>
              </a:rPr>
              <a:t>Cidade-UF</a:t>
            </a:r>
            <a:r>
              <a:rPr lang="pt-BR" baseline="0" dirty="0" smtClean="0">
                <a:solidFill>
                  <a:srgbClr val="00809E"/>
                </a:solidFill>
              </a:rPr>
              <a:t>, Data</a:t>
            </a:r>
            <a:endParaRPr lang="pt-BR" dirty="0">
              <a:solidFill>
                <a:srgbClr val="00809E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 userDrawn="1"/>
        </p:nvSpPr>
        <p:spPr>
          <a:xfrm>
            <a:off x="112295" y="5133474"/>
            <a:ext cx="5406189" cy="35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</p:txBody>
      </p:sp>
      <p:sp>
        <p:nvSpPr>
          <p:cNvPr id="10" name="Subtítulo 2"/>
          <p:cNvSpPr txBox="1">
            <a:spLocks/>
          </p:cNvSpPr>
          <p:nvPr userDrawn="1"/>
        </p:nvSpPr>
        <p:spPr>
          <a:xfrm>
            <a:off x="112294" y="5309415"/>
            <a:ext cx="5406189" cy="901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50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898358"/>
            <a:ext cx="7696200" cy="519614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TEXTO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812">
            <a:off x="556602" y="954751"/>
            <a:ext cx="1658843" cy="72521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 userDrawn="1"/>
        </p:nvSpPr>
        <p:spPr>
          <a:xfrm>
            <a:off x="587352" y="429700"/>
            <a:ext cx="7696200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dirty="0" smtClean="0">
                <a:solidFill>
                  <a:srgbClr val="9A9A00"/>
                </a:solidFill>
              </a:rPr>
              <a:t>Texto</a:t>
            </a:r>
            <a:endParaRPr lang="pt-BR" sz="2800" b="0" dirty="0">
              <a:solidFill>
                <a:srgbClr val="9A9A00"/>
              </a:solidFill>
            </a:endParaRPr>
          </a:p>
        </p:txBody>
      </p:sp>
      <p:sp>
        <p:nvSpPr>
          <p:cNvPr id="10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1592133" y="2850776"/>
            <a:ext cx="9552790" cy="3041131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  <a:p>
            <a:pPr lvl="0"/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054251" y="2016370"/>
            <a:ext cx="10090672" cy="694557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682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25516" y="1973179"/>
            <a:ext cx="7507706" cy="1459832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dirty="0" smtClean="0"/>
              <a:t>SUBTÍTULO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164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6936" y="561474"/>
            <a:ext cx="7696200" cy="70585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043493" y="1493968"/>
            <a:ext cx="10090672" cy="72210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1592133" y="2442718"/>
            <a:ext cx="9552790" cy="3449190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067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5" y="529387"/>
            <a:ext cx="8009245" cy="2903621"/>
          </a:xfrm>
          <a:prstGeom prst="rect">
            <a:avLst/>
          </a:prstGeom>
        </p:spPr>
      </p:pic>
      <p:sp>
        <p:nvSpPr>
          <p:cNvPr id="4" name="TextBox 13"/>
          <p:cNvSpPr txBox="1"/>
          <p:nvPr userDrawn="1"/>
        </p:nvSpPr>
        <p:spPr>
          <a:xfrm>
            <a:off x="818148" y="5941029"/>
            <a:ext cx="4684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spc="300" dirty="0" smtClean="0">
                <a:solidFill>
                  <a:srgbClr val="ACAA00"/>
                </a:solidFill>
                <a:latin typeface="Trebuchet MS" panose="020B0603020202020204" pitchFamily="34" charset="0"/>
              </a:rPr>
              <a:t>WWW.ANEEL.GOV.BR</a:t>
            </a:r>
          </a:p>
          <a:p>
            <a:pPr algn="ctr"/>
            <a:r>
              <a:rPr lang="pt-BR" spc="300" dirty="0" smtClean="0">
                <a:solidFill>
                  <a:srgbClr val="ACAA00"/>
                </a:solidFill>
                <a:latin typeface="Trebuchet MS" panose="020B0603020202020204" pitchFamily="34" charset="0"/>
              </a:rPr>
              <a:t>www.facebook.com/aneelgovbr</a:t>
            </a:r>
            <a:endParaRPr lang="pt-BR" spc="300" dirty="0">
              <a:solidFill>
                <a:srgbClr val="ACAA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49" y="6203483"/>
            <a:ext cx="318402" cy="3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9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61474"/>
            <a:ext cx="7696200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58778" y="1267326"/>
            <a:ext cx="10074443" cy="4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Conteúdo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17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3" r:id="rId3"/>
    <p:sldLayoutId id="2147483679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C6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809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Tarifa Atualizada de Referência - TAR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DAVI ANTUNES LIMA</a:t>
            </a:r>
          </a:p>
          <a:p>
            <a:r>
              <a:rPr lang="pt-BR" dirty="0" smtClean="0"/>
              <a:t>Superintendente de Gestão Tarifária - SGT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27715" y="6321257"/>
            <a:ext cx="3485148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809E"/>
                </a:solidFill>
              </a:rPr>
              <a:t>Brasília-DF, 06/07/2017</a:t>
            </a:r>
            <a:endParaRPr lang="pt-BR" dirty="0">
              <a:solidFill>
                <a:srgbClr val="008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5" y="561474"/>
            <a:ext cx="8445541" cy="705852"/>
          </a:xfrm>
        </p:spPr>
        <p:txBody>
          <a:bodyPr/>
          <a:lstStyle/>
          <a:p>
            <a:r>
              <a:rPr lang="pt-BR" dirty="0"/>
              <a:t>TARIFA ATUALIZADA DE REFERÊNCIA - TAR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Legislação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592133" y="2115239"/>
            <a:ext cx="9552790" cy="4153359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Lei nº 7.990/1989 - Estabeleceu compensação </a:t>
            </a:r>
            <a:r>
              <a:rPr lang="pt-BR" dirty="0"/>
              <a:t>financeira aos Estados, Distrito Federal e Municípios pelo aproveitamento de seus recursos hídricos para fins de geração de energia </a:t>
            </a:r>
            <a:r>
              <a:rPr lang="pt-BR" dirty="0" smtClean="0"/>
              <a:t>elétrica;</a:t>
            </a:r>
          </a:p>
          <a:p>
            <a:pPr algn="just"/>
            <a:r>
              <a:rPr lang="pt-BR" dirty="0" smtClean="0"/>
              <a:t>Decreto nº 3.739/2001 - Criação </a:t>
            </a:r>
            <a:r>
              <a:rPr lang="pt-BR" dirty="0"/>
              <a:t>da </a:t>
            </a:r>
            <a:r>
              <a:rPr lang="pt-BR" dirty="0" smtClean="0"/>
              <a:t>TAR</a:t>
            </a:r>
            <a:r>
              <a:rPr lang="pt-BR" dirty="0"/>
              <a:t>, que multiplicada pelo montante da energia de origem hidráulica efetivamente verificada (em </a:t>
            </a:r>
            <a:r>
              <a:rPr lang="pt-BR" dirty="0" err="1"/>
              <a:t>MWh</a:t>
            </a:r>
            <a:r>
              <a:rPr lang="pt-BR" dirty="0"/>
              <a:t>) gerará o valor </a:t>
            </a:r>
            <a:r>
              <a:rPr lang="pt-BR" dirty="0" smtClean="0"/>
              <a:t>para </a:t>
            </a:r>
            <a:r>
              <a:rPr lang="pt-BR" dirty="0"/>
              <a:t>fins da compensação </a:t>
            </a:r>
            <a:r>
              <a:rPr lang="pt-BR" dirty="0" smtClean="0"/>
              <a:t>financeira;</a:t>
            </a:r>
          </a:p>
          <a:p>
            <a:pPr algn="just"/>
            <a:r>
              <a:rPr lang="pt-BR" dirty="0" smtClean="0"/>
              <a:t>Procedimentos de </a:t>
            </a:r>
            <a:r>
              <a:rPr lang="pt-BR" dirty="0"/>
              <a:t>Regulação Tarifária (PRORET) </a:t>
            </a:r>
            <a:r>
              <a:rPr lang="pt-BR" dirty="0" smtClean="0"/>
              <a:t>– Definiu </a:t>
            </a:r>
            <a:r>
              <a:rPr lang="pt-BR" dirty="0"/>
              <a:t>o procedimento de cálculo da Tarifa Atualizada de Referência (TAR) para a Compensação Financeira pela Utilização de Recursos Hídricos – CFURH</a:t>
            </a:r>
          </a:p>
        </p:txBody>
      </p:sp>
    </p:spTree>
    <p:extLst>
      <p:ext uri="{BB962C8B-B14F-4D97-AF65-F5344CB8AC3E}">
        <p14:creationId xmlns:p14="http://schemas.microsoft.com/office/powerpoint/2010/main" val="23043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5" y="561474"/>
            <a:ext cx="8445541" cy="705852"/>
          </a:xfrm>
        </p:spPr>
        <p:txBody>
          <a:bodyPr/>
          <a:lstStyle/>
          <a:p>
            <a:r>
              <a:rPr lang="pt-BR" dirty="0"/>
              <a:t>TARIFA ATUALIZADA DE REFERÊNCIA - TAR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Decreto nº 3.739/2001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470946" y="1994052"/>
            <a:ext cx="10372185" cy="42635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i="1" dirty="0" smtClean="0"/>
              <a:t>“Art</a:t>
            </a:r>
            <a:r>
              <a:rPr lang="pt-BR" i="1" dirty="0"/>
              <a:t>. 1o  O valor total da energia produzida, para fins da compensação financeira de que trata o art. 1o da Lei no 8.001, de 13 de março de 1990, será obtido pelo </a:t>
            </a:r>
            <a:r>
              <a:rPr lang="pt-BR" i="1" u="sng" dirty="0"/>
              <a:t>produto da energia de origem hidráulica efetivamente verificada, medida em megawatt-hora, multiplicado pela Tarifa Atualizada de Referência-TAR</a:t>
            </a:r>
            <a:r>
              <a:rPr lang="pt-BR" i="1" dirty="0"/>
              <a:t>, fixada pela Agência Nacional de Energia Elétrica - ANEEL.</a:t>
            </a:r>
          </a:p>
          <a:p>
            <a:pPr marL="0" indent="0" algn="just">
              <a:buNone/>
            </a:pPr>
            <a:r>
              <a:rPr lang="pt-BR" i="1" dirty="0" smtClean="0"/>
              <a:t>§ </a:t>
            </a:r>
            <a:r>
              <a:rPr lang="pt-BR" i="1" dirty="0"/>
              <a:t>1° A ANEEL fixará a TAR com base nos preços de venda de energia destinada ao suprimento das concessionárias de serviço público de distribuição de energia elétrica, excluindo-se encargos setoriais vinculados à atividade de geração, os tributos e empréstimos compulsórios, bem como os custos incorridos na transmissão de energia elétrica. </a:t>
            </a:r>
            <a:r>
              <a:rPr lang="pt-BR" i="1" dirty="0" smtClean="0"/>
              <a:t>”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27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5" y="561474"/>
            <a:ext cx="8445541" cy="705852"/>
          </a:xfrm>
        </p:spPr>
        <p:txBody>
          <a:bodyPr/>
          <a:lstStyle/>
          <a:p>
            <a:r>
              <a:rPr lang="pt-BR" dirty="0"/>
              <a:t>TARIFA ATUALIZADA DE REFERÊNCIA - TAR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043493" y="1267327"/>
            <a:ext cx="10090672" cy="5320760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400" dirty="0" smtClean="0"/>
              <a:t>O principal insumo para o cálculo da TAR é o preço médio da energia de origem hidráulica adquirida pelas distribuidoras dos geradores;</a:t>
            </a:r>
          </a:p>
          <a:p>
            <a:pPr marL="457200" indent="-457200" algn="just"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400" dirty="0" smtClean="0"/>
              <a:t>A TAR é revista a cada 4 anos e no período entre as revisões, o valor é atualizado pelo IPCA;</a:t>
            </a:r>
          </a:p>
          <a:p>
            <a:pPr marL="457200" indent="-457200" algn="just"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400" dirty="0" smtClean="0"/>
              <a:t>A MP 579/2012 (Lei 12.783/2013) criou os contratos de cotas de garantia física e reduziu o preço médio da energia hidráulica;</a:t>
            </a:r>
          </a:p>
          <a:p>
            <a:pPr marL="457200" indent="-457200" algn="just"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400" dirty="0" smtClean="0"/>
              <a:t>Os efeitos da Lei 12.783/2013 foram posteriores ao cálculo da Revisão da TAR de 2012;</a:t>
            </a:r>
          </a:p>
          <a:p>
            <a:pPr marL="457200" indent="-457200" algn="just"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400" dirty="0" smtClean="0"/>
              <a:t>Assim, a introdução dos contratos de cotas e a redução do preço médio da energia hidráulica foram percebidos na revisão da TAR de 2016, com efeitos a partir de janeiro/2017.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812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5" y="561474"/>
            <a:ext cx="8445541" cy="705852"/>
          </a:xfrm>
        </p:spPr>
        <p:txBody>
          <a:bodyPr/>
          <a:lstStyle/>
          <a:p>
            <a:r>
              <a:rPr lang="pt-BR" dirty="0"/>
              <a:t>TARIFA ATUALIZADA DE REFERÊNCIA - TAR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50" y="1182526"/>
            <a:ext cx="8846529" cy="46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5" y="561474"/>
            <a:ext cx="8445541" cy="705852"/>
          </a:xfrm>
        </p:spPr>
        <p:txBody>
          <a:bodyPr/>
          <a:lstStyle/>
          <a:p>
            <a:r>
              <a:rPr lang="pt-BR" dirty="0"/>
              <a:t>TARIFA ATUALIZADA DE REFERÊNCIA - TAR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17817"/>
              </p:ext>
            </p:extLst>
          </p:nvPr>
        </p:nvGraphicFramePr>
        <p:xfrm>
          <a:off x="1882195" y="1267326"/>
          <a:ext cx="8187780" cy="2399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4201"/>
                <a:gridCol w="1516860"/>
                <a:gridCol w="1689493"/>
                <a:gridCol w="1817226"/>
              </a:tblGrid>
              <a:tr h="774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ITENS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Revisão 2012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Revisão 2012 atualizada IPCA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Revisão 2016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49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Tarifa Média de compra de energia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113,94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u="none" dirty="0" smtClean="0">
                          <a:effectLst/>
                        </a:rPr>
                        <a:t>152,9</a:t>
                      </a:r>
                      <a:r>
                        <a:rPr lang="pt-BR" sz="1400" dirty="0" smtClean="0">
                          <a:effectLst/>
                        </a:rPr>
                        <a:t>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120,14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2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Encargos e Tributos a serem excluídos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38,49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51,66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47,94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49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TAR (R$/MWh)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</a:rPr>
                        <a:t>75,45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u="none" dirty="0" smtClean="0">
                          <a:effectLst/>
                        </a:rPr>
                        <a:t>101,27</a:t>
                      </a:r>
                      <a:endParaRPr lang="pt-BR" sz="1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u="none" dirty="0" smtClean="0">
                          <a:effectLst/>
                        </a:rPr>
                        <a:t>72,20</a:t>
                      </a:r>
                      <a:endParaRPr lang="pt-BR" sz="1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164565" y="3891956"/>
            <a:ext cx="10248073" cy="2966044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Considerando os valores atualizados, o preço médio da energia hidráulica reduziu 21,44% (de R$ 152,93/</a:t>
            </a:r>
            <a:r>
              <a:rPr lang="pt-BR" sz="2200" dirty="0" err="1" smtClean="0"/>
              <a:t>MWh</a:t>
            </a:r>
            <a:r>
              <a:rPr lang="pt-BR" sz="2200" dirty="0" smtClean="0"/>
              <a:t> para R$ 120,14/</a:t>
            </a:r>
            <a:r>
              <a:rPr lang="pt-BR" sz="2200" dirty="0" err="1" smtClean="0"/>
              <a:t>MWh</a:t>
            </a:r>
            <a:r>
              <a:rPr lang="pt-BR" sz="2200" dirty="0" smtClean="0"/>
              <a:t>);</a:t>
            </a:r>
          </a:p>
          <a:p>
            <a:pPr algn="just"/>
            <a:r>
              <a:rPr lang="pt-BR" sz="2200" dirty="0" smtClean="0"/>
              <a:t>Os Encargos e Tributos tiveram uma redução de 7,20% (de R$ 51,66/</a:t>
            </a:r>
            <a:r>
              <a:rPr lang="pt-BR" sz="2200" dirty="0" err="1" smtClean="0"/>
              <a:t>MWh</a:t>
            </a:r>
            <a:r>
              <a:rPr lang="pt-BR" sz="2200" dirty="0" smtClean="0"/>
              <a:t> para R$ 47,94/</a:t>
            </a:r>
            <a:r>
              <a:rPr lang="pt-BR" sz="2200" dirty="0" err="1" smtClean="0"/>
              <a:t>MWh</a:t>
            </a:r>
            <a:r>
              <a:rPr lang="pt-BR" sz="2200" dirty="0" smtClean="0"/>
              <a:t>;</a:t>
            </a:r>
          </a:p>
          <a:p>
            <a:pPr algn="just"/>
            <a:r>
              <a:rPr lang="pt-BR" sz="2200" dirty="0" smtClean="0"/>
              <a:t>Portanto, a redução da TAR é explicada pelos efeitos da Lei nº 12.783/2013 no preço médio da energia hidráulica.  </a:t>
            </a:r>
          </a:p>
        </p:txBody>
      </p:sp>
    </p:spTree>
    <p:extLst>
      <p:ext uri="{BB962C8B-B14F-4D97-AF65-F5344CB8AC3E}">
        <p14:creationId xmlns:p14="http://schemas.microsoft.com/office/powerpoint/2010/main" val="25119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7755875" y="3735973"/>
            <a:ext cx="413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spc="300" dirty="0" smtClean="0">
                <a:solidFill>
                  <a:srgbClr val="004C62"/>
                </a:solidFill>
                <a:latin typeface="Trebuchet MS" panose="020B0603020202020204" pitchFamily="34" charset="0"/>
              </a:rPr>
              <a:t>DAVI ANTUNES LIMA</a:t>
            </a:r>
          </a:p>
          <a:p>
            <a:r>
              <a:rPr lang="pt-BR" sz="2000" spc="300" dirty="0" smtClean="0">
                <a:solidFill>
                  <a:srgbClr val="004C62"/>
                </a:solidFill>
                <a:latin typeface="Trebuchet MS" panose="020B0603020202020204" pitchFamily="34" charset="0"/>
              </a:rPr>
              <a:t>Superintendente de Gestão Tarifária - SGT</a:t>
            </a:r>
            <a:endParaRPr lang="pt-BR" sz="2000" spc="300" dirty="0">
              <a:solidFill>
                <a:srgbClr val="004C6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6400799" y="5432959"/>
            <a:ext cx="5494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ENDEREÇO: SGAN </a:t>
            </a:r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603 </a:t>
            </a:r>
            <a:r>
              <a:rPr lang="pt-BR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Módulos I e J - Brasília/DF</a:t>
            </a:r>
          </a:p>
          <a:p>
            <a:pPr algn="ctr"/>
            <a:r>
              <a:rPr lang="pt-BR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CEP</a:t>
            </a:r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: </a:t>
            </a:r>
            <a:r>
              <a:rPr lang="pt-BR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70830-110</a:t>
            </a:r>
          </a:p>
          <a:p>
            <a:pPr algn="ctr"/>
            <a:r>
              <a:rPr lang="pt-BR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TELEFONE GERAL: </a:t>
            </a:r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061 2192 0000</a:t>
            </a:r>
          </a:p>
          <a:p>
            <a:pPr algn="ctr"/>
            <a:r>
              <a:rPr lang="pt-BR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OUVIDORIA SETORIAL:167</a:t>
            </a:r>
            <a:endParaRPr lang="pt-BR" dirty="0">
              <a:solidFill>
                <a:srgbClr val="00809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07d9b7c7-d39d-416e-88e5-c69ba7491b82"/>
</p:tagLst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C2E6C2E-653E-4EB6-B0C1-0D74EA24A251}" vid="{845D17D3-6D73-46A2-835B-DDB2793CA1C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518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Tema1</vt:lpstr>
      <vt:lpstr>Tarifa Atualizada de Referência - TAR</vt:lpstr>
      <vt:lpstr>TARIFA ATUALIZADA DE REFERÊNCIA - TAR</vt:lpstr>
      <vt:lpstr>TARIFA ATUALIZADA DE REFERÊNCIA - TAR</vt:lpstr>
      <vt:lpstr>TARIFA ATUALIZADA DE REFERÊNCIA - TAR</vt:lpstr>
      <vt:lpstr>TARIFA ATUALIZADA DE REFERÊNCIA - TAR</vt:lpstr>
      <vt:lpstr>TARIFA ATUALIZADA DE REFERÊNCIA - TAR</vt:lpstr>
      <vt:lpstr>Apresentação do PowerPoint</vt:lpstr>
    </vt:vector>
  </TitlesOfParts>
  <Company>ANEEL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Thiago Colucci Alves</cp:lastModifiedBy>
  <cp:revision>39</cp:revision>
  <dcterms:created xsi:type="dcterms:W3CDTF">2017-02-10T11:17:19Z</dcterms:created>
  <dcterms:modified xsi:type="dcterms:W3CDTF">2017-07-06T12:58:43Z</dcterms:modified>
</cp:coreProperties>
</file>