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29"/>
  </p:notesMasterIdLst>
  <p:handoutMasterIdLst>
    <p:handoutMasterId r:id="rId30"/>
  </p:handoutMasterIdLst>
  <p:sldIdLst>
    <p:sldId id="503" r:id="rId2"/>
    <p:sldId id="524" r:id="rId3"/>
    <p:sldId id="525" r:id="rId4"/>
    <p:sldId id="527" r:id="rId5"/>
    <p:sldId id="529" r:id="rId6"/>
    <p:sldId id="484" r:id="rId7"/>
    <p:sldId id="523" r:id="rId8"/>
    <p:sldId id="507" r:id="rId9"/>
    <p:sldId id="508" r:id="rId10"/>
    <p:sldId id="512" r:id="rId11"/>
    <p:sldId id="514" r:id="rId12"/>
    <p:sldId id="517" r:id="rId13"/>
    <p:sldId id="542" r:id="rId14"/>
    <p:sldId id="543" r:id="rId15"/>
    <p:sldId id="544" r:id="rId16"/>
    <p:sldId id="545" r:id="rId17"/>
    <p:sldId id="538" r:id="rId18"/>
    <p:sldId id="541" r:id="rId19"/>
    <p:sldId id="539" r:id="rId20"/>
    <p:sldId id="540" r:id="rId21"/>
    <p:sldId id="536" r:id="rId22"/>
    <p:sldId id="537" r:id="rId23"/>
    <p:sldId id="532" r:id="rId24"/>
    <p:sldId id="533" r:id="rId25"/>
    <p:sldId id="534" r:id="rId26"/>
    <p:sldId id="535" r:id="rId27"/>
    <p:sldId id="519" r:id="rId28"/>
  </p:sldIdLst>
  <p:sldSz cx="9144000" cy="6858000" type="screen4x3"/>
  <p:notesSz cx="6669088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000" autoAdjust="0"/>
    <p:restoredTop sz="86347" autoAdjust="0"/>
  </p:normalViewPr>
  <p:slideViewPr>
    <p:cSldViewPr>
      <p:cViewPr varScale="1">
        <p:scale>
          <a:sx n="100" d="100"/>
          <a:sy n="100" d="100"/>
        </p:scale>
        <p:origin x="15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890665" cy="496649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6866" y="2"/>
            <a:ext cx="2890665" cy="496649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D8A30A55-0136-4114-81F2-E7195356E179}" type="datetime1">
              <a:rPr lang="pt-BR" smtClean="0"/>
              <a:t>06/07/2017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2" y="9428404"/>
            <a:ext cx="2890665" cy="496649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6866" y="9428404"/>
            <a:ext cx="2890665" cy="496649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143351F4-4B9C-4506-9268-3CF005D066D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497790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890665" cy="496649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6866" y="2"/>
            <a:ext cx="2890665" cy="496649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40109616-06AF-47DB-A9D8-ACF92744E030}" type="datetime1">
              <a:rPr lang="pt-BR" smtClean="0"/>
              <a:t>06/07/2017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604" y="4715790"/>
            <a:ext cx="5335893" cy="4466671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428404"/>
            <a:ext cx="2890665" cy="496649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6866" y="9428404"/>
            <a:ext cx="2890665" cy="496649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98FAC0A1-4A96-4622-996E-507482033DB4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562063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40109616-06AF-47DB-A9D8-ACF92744E030}" type="datetime1">
              <a:rPr lang="pt-BR" smtClean="0"/>
              <a:t>06/07/2017</a:t>
            </a:fld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FAC0A1-4A96-4622-996E-507482033DB4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5083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68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644DDF-A2FE-4650-877B-3335CC3A09E8}" type="slidenum">
              <a:rPr lang="pt-BR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6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33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11" name="Retângulo de cantos arredondados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12" name="Retângulo de cantos arredondados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1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9379C-F17D-4E3E-9A0A-C4F9426B8F0C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 sz="800"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>
              <a:defRPr/>
            </a:pPr>
            <a:r>
              <a:rPr lang="pt-BR" dirty="0">
                <a:solidFill>
                  <a:srgbClr val="F0AD00">
                    <a:tint val="20000"/>
                  </a:srgbClr>
                </a:solidFill>
              </a:rPr>
              <a:t>Reunião Técnica - 31 de Março de 2009 - AMUSUH</a:t>
            </a:r>
            <a:endParaRPr lang="en-US" dirty="0">
              <a:solidFill>
                <a:srgbClr val="F0AD00">
                  <a:tint val="20000"/>
                </a:srgbClr>
              </a:solidFill>
            </a:endParaRPr>
          </a:p>
        </p:txBody>
      </p:sp>
      <p:sp>
        <p:nvSpPr>
          <p:cNvPr id="1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B582F77-8ECF-44BD-B480-44D69525B7FF}" type="slidenum">
              <a:rPr lang="en-US">
                <a:solidFill>
                  <a:prstClr val="white"/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27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9D28E-0308-49AA-A943-123B3D330D75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t-BR" dirty="0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BDD76-1E45-4953-8A96-50366A43F15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55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519F0-0D0B-4531-9372-AA8285422C86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t-BR" dirty="0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C28C5-E89B-4F81-9316-F54F3DE8988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76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7140A-8E1C-48CA-8878-95099F144667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t-BR" dirty="0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BB0B6-1D35-4FB5-995E-5FA9E1FB926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1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15FF9-4D38-4556-8C19-8E6D0477575C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t-BR" dirty="0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A4820-F974-4D6A-BAA8-B20A8D832C3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952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80F84-6200-48F1-ABCE-098078A34EA8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t-BR" dirty="0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7C827-9EFE-4AB9-9CD5-DE1817957AF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48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D217853-2C5C-424B-A030-03576415A397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8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58EFC-BC7C-4996-9D18-EECAD71B19D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9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t-BR" dirty="0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931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8E913-8E77-43F6-8234-E019757706A9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t-BR" dirty="0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36C9-5C8B-40D2-9521-FBC62AC738A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4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74089-F073-41FE-915D-8880C54E97BD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t-BR" dirty="0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F78A2-08BC-4990-A06B-6EAC2D22685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93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C6040-9DBD-4EAA-9846-EF476D54E7B4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t-BR" dirty="0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967D4-71EB-4071-939B-A9257B1E3AD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dirty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B9492-8547-40CC-A231-44B490C27DF3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Reunião Técnica - 31 de Março de 2009 - AMUSUH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C6FBB-A081-4219-B234-9CCC37C02361}" type="slidenum">
              <a:rPr lang="en-US"/>
              <a:pPr>
                <a:defRPr/>
              </a:pPr>
              <a:t>‹nº›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60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" name="Retângulo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Retângulo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Retângulo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8" name="Retângulo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9" name="Retângulo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tângulo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9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1040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333ACA-664D-4EAA-ADC9-1E87949060E6}" type="datetime1">
              <a:rPr lang="pt-BR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Reunião Técnica - 31 de Março de 2009 - AMUSUH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FFFFFF"/>
                </a:solidFill>
                <a:latin typeface="Georgia" panose="02040502050405020303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7126D6-3FB2-4086-AFB8-6DD0C552F695}" type="slidenum">
              <a:rPr 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sz="1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50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E66C7D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E66C7D"/>
        </a:buClr>
        <a:buFont typeface="Georgia" panose="02040502050405020303" pitchFamily="18" charset="0"/>
        <a:buChar char="▫"/>
        <a:defRPr sz="2000" kern="1200">
          <a:solidFill>
            <a:srgbClr val="E66C7D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flaviohenriquelima@hot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3356992"/>
            <a:ext cx="8458200" cy="1470025"/>
          </a:xfrm>
        </p:spPr>
        <p:txBody>
          <a:bodyPr/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PERDAS DA CFURH DOS MUNICÍPIOS SEDES DE USINAS E ALAGADOS</a:t>
            </a:r>
            <a:br>
              <a:rPr lang="pt-BR" b="1" i="1" dirty="0">
                <a:solidFill>
                  <a:srgbClr val="00B050"/>
                </a:solidFill>
              </a:rPr>
            </a:br>
            <a:r>
              <a:rPr lang="pt-BR" sz="2200" b="1" i="1" dirty="0">
                <a:solidFill>
                  <a:srgbClr val="00B050"/>
                </a:solidFill>
              </a:rPr>
              <a:t>BRASÍLIA – JULHO/2017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5123681"/>
            <a:ext cx="5256584" cy="1752600"/>
          </a:xfrm>
        </p:spPr>
        <p:txBody>
          <a:bodyPr/>
          <a:lstStyle/>
          <a:p>
            <a:r>
              <a:rPr lang="pt-BR" sz="2000" i="1" dirty="0"/>
              <a:t>FLÁVIO HENRIQUE MAGALHÃES LIMA</a:t>
            </a:r>
          </a:p>
          <a:p>
            <a:r>
              <a:rPr lang="pt-BR" sz="2000" i="1" dirty="0"/>
              <a:t>VICE-PREFEITO</a:t>
            </a:r>
          </a:p>
          <a:p>
            <a:r>
              <a:rPr lang="pt-BR" sz="2000" i="1" dirty="0"/>
              <a:t>PAULO AFONSO/BA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9" name="Picture 2" descr="\\Ana_paula\trabalho\AMUSUH 2009\LOGO\Logo AMUSUH  Papel 02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7863" y="-22626"/>
            <a:ext cx="2116137" cy="2276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8406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LEI 12.783/2013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endParaRPr lang="pt-BR" dirty="0"/>
          </a:p>
          <a:p>
            <a:pPr marL="109537" indent="0">
              <a:buNone/>
            </a:pPr>
            <a:r>
              <a:rPr lang="pt-BR" dirty="0"/>
              <a:t>- CONTRATOS PRORROGADOS</a:t>
            </a:r>
          </a:p>
          <a:p>
            <a:endParaRPr lang="pt-BR" dirty="0"/>
          </a:p>
          <a:p>
            <a:pPr marL="109537" indent="0">
              <a:buNone/>
            </a:pPr>
            <a:r>
              <a:rPr lang="pt-BR" dirty="0"/>
              <a:t>- CONDIÇÕES IMPOSTAS</a:t>
            </a:r>
          </a:p>
          <a:p>
            <a:endParaRPr lang="pt-BR" dirty="0"/>
          </a:p>
          <a:p>
            <a:pPr marL="109537" indent="0">
              <a:buNone/>
            </a:pPr>
            <a:r>
              <a:rPr lang="pt-BR" dirty="0"/>
              <a:t>- PORTARIA 578 DO MME</a:t>
            </a:r>
          </a:p>
          <a:p>
            <a:endParaRPr lang="pt-BR" dirty="0"/>
          </a:p>
          <a:p>
            <a:pPr marL="109537" indent="0">
              <a:buNone/>
            </a:pP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07140A-8E1C-48CA-8878-95099F144667}" type="datetime1">
              <a:rPr kumimoji="0" lang="pt-BR" sz="800" b="0" i="0" u="none" strike="noStrike" kern="1200" cap="none" spc="0" normalizeH="0" baseline="0" noProof="0" smtClean="0">
                <a:ln>
                  <a:noFill/>
                </a:ln>
                <a:solidFill>
                  <a:srgbClr val="60B5CC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06/07/2017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60B5CC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1200" cap="none" spc="0" normalizeH="0" baseline="0" noProof="0">
                <a:ln>
                  <a:noFill/>
                </a:ln>
                <a:solidFill>
                  <a:srgbClr val="60B5CC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Reunião Técnica - 31 de Março de 2009 - AMUSUH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60B5CC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BBB0B6-1D35-4FB5-995E-5FA9E1FB926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125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11789" t="12958" r="14079" b="-3091"/>
          <a:stretch/>
        </p:blipFill>
        <p:spPr>
          <a:xfrm>
            <a:off x="-662488" y="1069975"/>
            <a:ext cx="9756576" cy="5757094"/>
          </a:xfrm>
          <a:prstGeom prst="rect">
            <a:avLst/>
          </a:prstGeom>
        </p:spPr>
      </p:pic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5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9578" y="897119"/>
            <a:ext cx="8229600" cy="1066800"/>
          </a:xfrm>
        </p:spPr>
        <p:txBody>
          <a:bodyPr/>
          <a:lstStyle/>
          <a:p>
            <a:pPr algn="ctr"/>
            <a:r>
              <a:rPr lang="pt-BR" dirty="0"/>
              <a:t>EXISTEM ALTERNATIVAS?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5524" y="1916832"/>
            <a:ext cx="8480513" cy="4680520"/>
          </a:xfrm>
        </p:spPr>
        <p:txBody>
          <a:bodyPr/>
          <a:lstStyle/>
          <a:p>
            <a:pPr marL="109537" indent="0">
              <a:buNone/>
            </a:pPr>
            <a:endParaRPr lang="pt-BR" dirty="0"/>
          </a:p>
          <a:p>
            <a:pPr marL="109537" indent="0">
              <a:buNone/>
            </a:pPr>
            <a:r>
              <a:rPr lang="pt-BR" sz="3200" dirty="0"/>
              <a:t>- APROVAÇÃO DO PLC 315/2009</a:t>
            </a:r>
          </a:p>
          <a:p>
            <a:pPr>
              <a:buFontTx/>
              <a:buChar char="-"/>
            </a:pPr>
            <a:endParaRPr lang="pt-BR" sz="3200" dirty="0"/>
          </a:p>
          <a:p>
            <a:pPr marL="109537" indent="0">
              <a:buNone/>
            </a:pPr>
            <a:endParaRPr lang="pt-BR" sz="3200" dirty="0"/>
          </a:p>
          <a:p>
            <a:pPr marL="109537" indent="0">
              <a:buNone/>
            </a:pPr>
            <a:endParaRPr lang="pt-BR" sz="3200" dirty="0"/>
          </a:p>
          <a:p>
            <a:pPr marL="109537" indent="0">
              <a:buNone/>
            </a:pPr>
            <a:r>
              <a:rPr lang="pt-BR" sz="3200" dirty="0"/>
              <a:t>- AVALIAR OS IMPACTOS DAS PORTARIAS 578 E 580 (PROVÁVEL JUDICIALIZAÇÃO)</a:t>
            </a:r>
          </a:p>
          <a:p>
            <a:pPr>
              <a:buFontTx/>
              <a:buChar char="-"/>
            </a:pPr>
            <a:endParaRPr lang="pt-BR" sz="3200" dirty="0"/>
          </a:p>
          <a:p>
            <a:pPr>
              <a:buFontTx/>
              <a:buChar char="-"/>
            </a:pPr>
            <a:endParaRPr lang="pt-BR" sz="3200" dirty="0"/>
          </a:p>
          <a:p>
            <a:pPr>
              <a:buFontTx/>
              <a:buChar char="-"/>
            </a:pPr>
            <a:endParaRPr lang="pt-BR" sz="3200" dirty="0"/>
          </a:p>
          <a:p>
            <a:pPr>
              <a:buFontTx/>
              <a:buChar char="-"/>
            </a:pP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469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D934C3-96E7-4D8A-9516-AF5F128AA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3321"/>
            <a:ext cx="8229600" cy="1066800"/>
          </a:xfrm>
        </p:spPr>
        <p:txBody>
          <a:bodyPr/>
          <a:lstStyle/>
          <a:p>
            <a:pPr algn="ctr"/>
            <a:r>
              <a:rPr lang="pt-BR" dirty="0"/>
              <a:t>O PLC 315/2009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6EA8996-D835-4333-8F03-78D33F6E3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121"/>
            <a:ext cx="8229600" cy="4324350"/>
          </a:xfrm>
        </p:spPr>
        <p:txBody>
          <a:bodyPr/>
          <a:lstStyle/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r>
              <a:rPr lang="pt-BR" dirty="0"/>
              <a:t>NATUREZA JURÍDICA E LEGISLATIVA DA COMPENSAÇÃO</a:t>
            </a:r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r>
              <a:rPr lang="pt-BR" dirty="0"/>
              <a:t>EQUIPARAÇÃO DA CFURH À CFEM</a:t>
            </a:r>
          </a:p>
          <a:p>
            <a:pPr>
              <a:buFontTx/>
              <a:buChar char="-"/>
            </a:pPr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BD12E70-1FFC-4A17-9312-8C9EEEA99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20970D6-29DF-4708-AAB7-0F654AD97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A46087D-DA4E-4FA2-8725-8B468A7F7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46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C5C0A84-4A9B-4E56-8002-437EF5A27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051378"/>
            <a:ext cx="8836985" cy="5689989"/>
          </a:xfrm>
        </p:spPr>
        <p:txBody>
          <a:bodyPr/>
          <a:lstStyle/>
          <a:p>
            <a:pPr marL="109537" indent="0" algn="ctr">
              <a:buNone/>
            </a:pPr>
            <a:r>
              <a:rPr lang="pt-BR" sz="2600" dirty="0"/>
              <a:t>CFURH – DISTRIBUIÇÃO ATUAL </a:t>
            </a:r>
          </a:p>
          <a:p>
            <a:pPr marL="109537" indent="0" algn="ctr">
              <a:buNone/>
            </a:pPr>
            <a:r>
              <a:rPr lang="pt-BR" sz="2600" dirty="0"/>
              <a:t>Art. 1º da Lei Federal 8001/90</a:t>
            </a:r>
          </a:p>
          <a:p>
            <a:pPr marL="109537" indent="0" algn="ctr">
              <a:buNone/>
            </a:pPr>
            <a:endParaRPr lang="pt-BR" sz="2600" dirty="0"/>
          </a:p>
          <a:p>
            <a:pPr marL="109537" indent="0" algn="ctr">
              <a:buNone/>
            </a:pPr>
            <a:r>
              <a:rPr lang="pt-BR" sz="2600" dirty="0"/>
              <a:t>UNIÃO – 10%</a:t>
            </a:r>
          </a:p>
          <a:p>
            <a:pPr marL="109537" indent="0" algn="ctr">
              <a:buNone/>
            </a:pPr>
            <a:r>
              <a:rPr lang="pt-BR" sz="2600" dirty="0"/>
              <a:t>ESTADOS – 45%</a:t>
            </a:r>
          </a:p>
          <a:p>
            <a:pPr marL="109537" indent="0" algn="ctr">
              <a:buNone/>
            </a:pPr>
            <a:r>
              <a:rPr lang="pt-BR" sz="2600" dirty="0"/>
              <a:t>MUNICÍPIOS – 45%</a:t>
            </a:r>
          </a:p>
          <a:p>
            <a:pPr marL="109537" indent="0" algn="ctr">
              <a:buNone/>
            </a:pPr>
            <a:endParaRPr lang="pt-BR" sz="2600" dirty="0"/>
          </a:p>
          <a:p>
            <a:pPr marL="109537" indent="0" algn="ctr">
              <a:buNone/>
            </a:pPr>
            <a:r>
              <a:rPr lang="pt-BR" sz="2600" dirty="0"/>
              <a:t>CFEM – DISTRIBUIÇÃO ATUAL</a:t>
            </a:r>
          </a:p>
          <a:p>
            <a:pPr marL="109537" indent="0" algn="ctr">
              <a:buNone/>
            </a:pPr>
            <a:r>
              <a:rPr lang="pt-BR" sz="2600" dirty="0"/>
              <a:t>Art. 2º, § 2º, da Lei Federal 8001/90</a:t>
            </a:r>
          </a:p>
          <a:p>
            <a:pPr marL="109537" indent="0" algn="ctr">
              <a:buNone/>
            </a:pPr>
            <a:endParaRPr lang="pt-BR" sz="2600" dirty="0"/>
          </a:p>
          <a:p>
            <a:pPr marL="109537" indent="0" algn="ctr">
              <a:buNone/>
            </a:pPr>
            <a:r>
              <a:rPr lang="pt-BR" sz="2600" dirty="0"/>
              <a:t>UNIÃO – 10%</a:t>
            </a:r>
          </a:p>
          <a:p>
            <a:pPr marL="109537" indent="0" algn="ctr">
              <a:buNone/>
            </a:pPr>
            <a:r>
              <a:rPr lang="pt-BR" sz="2600" dirty="0"/>
              <a:t>ESTADOS – 25%(SENDO 2% PARA O FNDCT)</a:t>
            </a:r>
          </a:p>
          <a:p>
            <a:pPr marL="109537" indent="0" algn="ctr">
              <a:buNone/>
            </a:pPr>
            <a:r>
              <a:rPr lang="pt-BR" sz="2600" dirty="0"/>
              <a:t>MUNICÍPIOS – 65%</a:t>
            </a:r>
          </a:p>
          <a:p>
            <a:pPr marL="109537" indent="0">
              <a:buNone/>
            </a:pPr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AA2F87-2CE1-4BC3-8D0F-C41941664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0A356A8-F98C-403B-8775-2C9B2D6AE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D6B90B0-7AF3-4617-A729-C1553CB2A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3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A7E2096-30B8-4BF9-90AB-D85ECF961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dirty="0"/>
              <a:t>A PORTARIA INTERMINISTERIAL 580 MME/MF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CB80479-9325-443C-914D-E176A3723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4324350"/>
          </a:xfrm>
        </p:spPr>
        <p:txBody>
          <a:bodyPr/>
          <a:lstStyle/>
          <a:p>
            <a:pPr marL="109537" indent="0" algn="ctr">
              <a:lnSpc>
                <a:spcPct val="150000"/>
              </a:lnSpc>
              <a:buNone/>
            </a:pPr>
            <a:endParaRPr lang="pt-BR" dirty="0"/>
          </a:p>
          <a:p>
            <a:pPr marL="109537" indent="0" algn="ctr">
              <a:lnSpc>
                <a:spcPct val="150000"/>
              </a:lnSpc>
              <a:buNone/>
            </a:pPr>
            <a:r>
              <a:rPr lang="pt-BR" dirty="0"/>
              <a:t>DEFINIU OS VALORES DAS INDENIZAÇÕES PARA AS USINAS HIDRELÉTRICAS ENQUADRADAS NA MEDIDA PROVISÓRIA Nº 579, DE 11/09/2012. 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3EAC06F-19A3-44B6-96AE-4183FEA33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DD2AF76-B4D8-4451-9257-F409EBA2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6101E5F-DAE1-4E84-92B9-76108453C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041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xmlns="" id="{FF80A5E6-00F0-42F1-AABE-8D8716946C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3787" t="13954" r="22850" b="4452"/>
          <a:stretch/>
        </p:blipFill>
        <p:spPr>
          <a:xfrm>
            <a:off x="755576" y="613319"/>
            <a:ext cx="7848871" cy="6363178"/>
          </a:xfrm>
          <a:prstGeom prst="rect">
            <a:avLst/>
          </a:prstGeom>
        </p:spPr>
      </p:pic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0CD4490-D875-4F8B-AB0C-17E75517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798789A-6B35-4676-B763-9476E7518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CE4B3E7-0806-4009-8E20-837B99DAE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873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B353B15-DF8B-4A13-9D86-C8D6C7DBF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552" y="1268760"/>
            <a:ext cx="8513486" cy="4968552"/>
          </a:xfrm>
        </p:spPr>
        <p:txBody>
          <a:bodyPr/>
          <a:lstStyle/>
          <a:p>
            <a:pPr marL="109537" indent="0" algn="just">
              <a:buNone/>
            </a:pPr>
            <a:endParaRPr lang="pt-BR" dirty="0"/>
          </a:p>
          <a:p>
            <a:pPr marL="109537" indent="0" algn="just">
              <a:buNone/>
            </a:pPr>
            <a:endParaRPr lang="pt-BR" dirty="0"/>
          </a:p>
          <a:p>
            <a:pPr marL="109537" indent="0" algn="just">
              <a:buNone/>
            </a:pPr>
            <a:r>
              <a:rPr lang="pt-BR" dirty="0"/>
              <a:t>A Receita Federal, através do COSIT (Coordenação-Geral de Tributação da RFB), na "Solução de Divergência numero 22", de 19/09/2013, sobre a natureza jurídica dessas indenizações a partir da página 15, item 43 assim define:</a:t>
            </a:r>
          </a:p>
          <a:p>
            <a:pPr marL="109537" indent="0">
              <a:buNone/>
            </a:pPr>
            <a:r>
              <a:rPr lang="pt-BR" dirty="0"/>
              <a:t> 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E3D990F-5F67-4D86-AB62-DA6E9E896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A338D23-D83F-4919-8EA2-63C77866E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7AE89F5-3914-46DD-860B-2AC98C81D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3747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2CB5A5C-3FCA-4354-8F1B-0E63BC7EC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24350"/>
          </a:xfrm>
        </p:spPr>
        <p:txBody>
          <a:bodyPr/>
          <a:lstStyle/>
          <a:p>
            <a:pPr marL="109537" indent="0" algn="just">
              <a:buNone/>
            </a:pPr>
            <a:r>
              <a:rPr lang="pt-BR" b="1" i="1" dirty="0"/>
              <a:t>43. Considerando-se todo o exposto nesta Nota, chega-se à conclusão que, em relação à natureza dessas indenizações, independentemente de sua denominação legal ou contratual, elas constituem receita da concessionária de energia elétrica, eis que são recebidas em razão da execução do contrato de concessão e ademais não representam acréscimo ao passivo da empresa. </a:t>
            </a:r>
            <a:endParaRPr lang="pt-BR" dirty="0"/>
          </a:p>
          <a:p>
            <a:pPr marL="109537" indent="0">
              <a:buNone/>
            </a:pPr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7E41580-334A-47C5-A361-F825144F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1FA973C-6D3F-46EC-8A41-1D564C7E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48FC245-1CA8-43B7-92D7-892BDEB4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076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2F2BC0C-E4EA-4834-AC25-06F8E4003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438" y="1412776"/>
            <a:ext cx="8229600" cy="4324350"/>
          </a:xfrm>
        </p:spPr>
        <p:txBody>
          <a:bodyPr/>
          <a:lstStyle/>
          <a:p>
            <a:pPr marL="109537" indent="0">
              <a:buNone/>
            </a:pPr>
            <a:r>
              <a:rPr lang="pt-BR" dirty="0"/>
              <a:t>Ainda na página 15, item 48:</a:t>
            </a:r>
          </a:p>
          <a:p>
            <a:pPr marL="109537" indent="0">
              <a:buNone/>
            </a:pPr>
            <a:endParaRPr lang="pt-BR" dirty="0"/>
          </a:p>
          <a:p>
            <a:pPr marL="109537" indent="0" algn="just">
              <a:buNone/>
            </a:pPr>
            <a:r>
              <a:rPr lang="pt-BR" dirty="0"/>
              <a:t>48. Considerando as argumentações expendidas, </a:t>
            </a:r>
            <a:r>
              <a:rPr lang="pt-BR" b="1" i="1" dirty="0"/>
              <a:t>verifica-se que os valores recebidos quando do pagamento das indenizações em voga constituem receitas das concessionárias beneficiadas</a:t>
            </a:r>
            <a:r>
              <a:rPr lang="pt-BR" dirty="0"/>
              <a:t>. 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7A83616-2B1A-4E9B-A4D5-B216A0623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3E245F1-7775-4922-831E-11790BECE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A12FE41-BA78-4E34-8B97-B2692EF13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2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CFURH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ctr">
              <a:spcBef>
                <a:spcPct val="0"/>
              </a:spcBef>
              <a:buNone/>
            </a:pPr>
            <a:endParaRPr lang="pt-BR" sz="3600" dirty="0">
              <a:latin typeface="+mj-lt"/>
              <a:ea typeface="+mj-ea"/>
              <a:cs typeface="+mj-cs"/>
            </a:endParaRPr>
          </a:p>
          <a:p>
            <a:pPr marL="109537" indent="0" algn="ctr">
              <a:spcBef>
                <a:spcPct val="0"/>
              </a:spcBef>
              <a:buNone/>
            </a:pPr>
            <a:endParaRPr lang="pt-BR" sz="3600" dirty="0">
              <a:latin typeface="+mj-lt"/>
              <a:ea typeface="+mj-ea"/>
              <a:cs typeface="+mj-cs"/>
            </a:endParaRPr>
          </a:p>
          <a:p>
            <a:pPr marL="109537" indent="0" algn="ctr">
              <a:spcBef>
                <a:spcPct val="0"/>
              </a:spcBef>
              <a:buNone/>
            </a:pPr>
            <a:r>
              <a:rPr lang="pt-BR" sz="3600" dirty="0">
                <a:latin typeface="+mj-lt"/>
                <a:ea typeface="+mj-ea"/>
                <a:cs typeface="+mj-cs"/>
              </a:rPr>
              <a:t>A COMPENSAÇÃO FINANCEIRA PELA UTILIZAÇÃO DOS RECURSOS HÍDRICOS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4311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07965A9-77FD-4418-AFD1-A56EBD150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854582"/>
            <a:ext cx="8612510" cy="5742770"/>
          </a:xfrm>
        </p:spPr>
        <p:txBody>
          <a:bodyPr/>
          <a:lstStyle/>
          <a:p>
            <a:pPr marL="109537" indent="0">
              <a:buNone/>
            </a:pPr>
            <a:r>
              <a:rPr lang="pt-BR" dirty="0"/>
              <a:t>E na pg. 16, conclui afirmando:</a:t>
            </a:r>
          </a:p>
          <a:p>
            <a:pPr marL="109537" indent="0">
              <a:buNone/>
            </a:pPr>
            <a:endParaRPr lang="pt-BR" dirty="0"/>
          </a:p>
          <a:p>
            <a:pPr marL="109537" indent="0">
              <a:buNone/>
            </a:pPr>
            <a:r>
              <a:rPr lang="pt-BR" sz="2400" dirty="0"/>
              <a:t>8.  Os valores recebidos a título de indenização decorrem da alteração de cláusulas contratuais firmadas ou da rescisão do contrato avençado, sendo erigido como parâmetro quantitativo a parcela dos investimentos feitos pelas concessionárias em bens reversíveis ainda não amortizados ou não depreciados à época do evento. </a:t>
            </a:r>
          </a:p>
          <a:p>
            <a:pPr marL="109537" indent="0">
              <a:buNone/>
            </a:pPr>
            <a:endParaRPr lang="pt-BR" sz="2400" dirty="0"/>
          </a:p>
          <a:p>
            <a:pPr marL="109537" indent="0">
              <a:buNone/>
            </a:pPr>
            <a:r>
              <a:rPr lang="pt-BR" sz="2400" dirty="0"/>
              <a:t>9.  Sendo a indenização receita decorrente de alteração contratual, deve ser computada tanto na apuração do lucro real, quanto na determinação da base de cálculo da CSLL. 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6AC412B-7DEC-4C3E-82D4-DE7EA1637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E42A8EA-761F-4B5B-93CC-530B96BF1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45132B1-1F0E-4D91-AC98-5BBDBC5A7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29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00281E9-61E7-4EF9-8903-DABFDAC9D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025" y="2073729"/>
            <a:ext cx="8229600" cy="4324350"/>
          </a:xfrm>
        </p:spPr>
        <p:txBody>
          <a:bodyPr/>
          <a:lstStyle/>
          <a:p>
            <a:pPr marL="109537" indent="0" algn="just">
              <a:buNone/>
            </a:pPr>
            <a:r>
              <a:rPr lang="pt-BR" sz="2600" dirty="0"/>
              <a:t>CRISTIANO RIBEIRO ROCHA, NA TESE DE MESTRADO APRESENTADA AO DEPARTAMENTO DE ECONOMIA DA UNIVERSIDADE DE BRASÍLIA, COM O TÍTULO “A LEI 12.783/2013 E O SEGMENTO DE TRANSMISSÃO  DE ENERGIA ELÉTRICA NO BRASIL”, PAG. 60, ASSIM DEFINIU AS INDENIZAÇÕES DAS CONCESSIONÁRIAS DO SETOR ELÉTRICO:  </a:t>
            </a: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306783B-8260-4D13-981F-EBFD65509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E79ACB-5FAD-4B64-8EF3-653D83F41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95E4130-49A2-499E-B152-52286B256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97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D5589C8-74E4-4242-9405-8FBE4B11F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896544"/>
          </a:xfrm>
        </p:spPr>
        <p:txBody>
          <a:bodyPr/>
          <a:lstStyle/>
          <a:p>
            <a:pPr marL="109537" indent="0">
              <a:buNone/>
            </a:pPr>
            <a:r>
              <a:rPr lang="pt-BR" dirty="0"/>
              <a:t>"</a:t>
            </a:r>
            <a:r>
              <a:rPr lang="pt-BR" b="1" i="1" dirty="0"/>
              <a:t>o pagamento das indenizações equivale ao adiantamento das receitas futuras que seriam recebidas anualmente por cada transmissor pela prestação do serviço</a:t>
            </a:r>
            <a:r>
              <a:rPr lang="pt-BR" dirty="0"/>
              <a:t>,"</a:t>
            </a:r>
          </a:p>
          <a:p>
            <a:pPr marL="109537" indent="0">
              <a:buNone/>
            </a:pPr>
            <a:endParaRPr lang="pt-BR" dirty="0"/>
          </a:p>
          <a:p>
            <a:pPr marL="109537" indent="0" algn="just">
              <a:buNone/>
            </a:pPr>
            <a:r>
              <a:rPr lang="pt-BR" dirty="0"/>
              <a:t>Economicamente falando, portanto, equivalem a adiantamento das receitas futuras, que em se tratando de concessões de hidrelétricas, provém diretamente ou de forma subsidiada dos contratos das concessionárias de geração de energia.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47FD9D3-4FB0-4F3D-B550-6409F3855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EA42203-F0DC-4180-B7AE-E8B3AAE3E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5D43FBA-6D24-454F-B845-10B08D6F9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29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1" name="Line 19"/>
          <p:cNvSpPr>
            <a:spLocks noChangeShapeType="1"/>
          </p:cNvSpPr>
          <p:nvPr/>
        </p:nvSpPr>
        <p:spPr bwMode="auto">
          <a:xfrm flipH="1">
            <a:off x="8386763" y="3571875"/>
            <a:ext cx="1587" cy="2160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charset="0"/>
              <a:ea typeface="+mn-ea"/>
              <a:cs typeface="+mn-cs"/>
            </a:endParaRPr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4140200" y="3573463"/>
            <a:ext cx="0" cy="501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charset="0"/>
              <a:ea typeface="+mn-ea"/>
              <a:cs typeface="+mn-cs"/>
            </a:endParaRPr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 flipH="1">
            <a:off x="7019925" y="3573463"/>
            <a:ext cx="1588" cy="8620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charset="0"/>
              <a:ea typeface="+mn-ea"/>
              <a:cs typeface="+mn-cs"/>
            </a:endParaRPr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 flipV="1">
            <a:off x="179388" y="3571875"/>
            <a:ext cx="2232025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charset="0"/>
              <a:ea typeface="+mn-ea"/>
              <a:cs typeface="+mn-cs"/>
            </a:endParaRP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2411413" y="3571875"/>
            <a:ext cx="25923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charset="0"/>
              <a:ea typeface="+mn-ea"/>
              <a:cs typeface="+mn-cs"/>
            </a:endParaRPr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5003800" y="3571875"/>
            <a:ext cx="36734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charset="0"/>
              <a:ea typeface="+mn-ea"/>
              <a:cs typeface="+mn-cs"/>
            </a:endParaRP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828675" y="2997200"/>
            <a:ext cx="12969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Mês</a:t>
            </a:r>
            <a:r>
              <a:rPr kumimoji="0" lang="pt-BR" sz="2800" b="1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</a:t>
            </a:r>
            <a:endParaRPr kumimoji="0" lang="pt-BR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3059113" y="2997200"/>
            <a:ext cx="1296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Mês</a:t>
            </a:r>
            <a:r>
              <a:rPr kumimoji="0" lang="pt-BR" sz="2800" b="1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</a:t>
            </a:r>
            <a:r>
              <a:rPr kumimoji="0" lang="pt-BR" sz="2800" b="1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+1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6229350" y="2997200"/>
            <a:ext cx="1439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Mês</a:t>
            </a:r>
            <a:r>
              <a:rPr kumimoji="0" lang="pt-BR" sz="2800" b="1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 + 2</a:t>
            </a:r>
            <a:endParaRPr kumimoji="0" lang="pt-BR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539750" y="3573463"/>
            <a:ext cx="1944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Geração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MWh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3348038" y="3597275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Dia 20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6157913" y="3597275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50 dias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2987675" y="4003675"/>
            <a:ext cx="2447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Empresa informa a geração do mês</a:t>
            </a:r>
            <a:r>
              <a:rPr kumimoji="0" lang="pt-BR" sz="2000" b="1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</a:t>
            </a:r>
            <a:endParaRPr kumimoji="0" lang="pt-BR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8930" name="Text Box 18"/>
          <p:cNvSpPr txBox="1">
            <a:spLocks noChangeArrowheads="1"/>
          </p:cNvSpPr>
          <p:nvPr/>
        </p:nvSpPr>
        <p:spPr bwMode="auto">
          <a:xfrm>
            <a:off x="5508625" y="4364038"/>
            <a:ext cx="24844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Empresa efetua pagamento referente ao mês</a:t>
            </a:r>
            <a:r>
              <a:rPr kumimoji="0" lang="pt-BR" sz="2000" b="1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</a:t>
            </a:r>
            <a:endParaRPr kumimoji="0" lang="pt-BR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8101013" y="3140075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Dia 30</a:t>
            </a:r>
          </a:p>
        </p:txBody>
      </p:sp>
      <p:sp>
        <p:nvSpPr>
          <p:cNvPr id="38934" name="Text Box 22"/>
          <p:cNvSpPr txBox="1">
            <a:spLocks noChangeArrowheads="1"/>
          </p:cNvSpPr>
          <p:nvPr/>
        </p:nvSpPr>
        <p:spPr bwMode="auto">
          <a:xfrm>
            <a:off x="6659563" y="5732463"/>
            <a:ext cx="24844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 STN (BB) distribui os recursos</a:t>
            </a:r>
          </a:p>
        </p:txBody>
      </p:sp>
      <p:sp>
        <p:nvSpPr>
          <p:cNvPr id="38935" name="Text Box 23"/>
          <p:cNvSpPr txBox="1">
            <a:spLocks noChangeArrowheads="1"/>
          </p:cNvSpPr>
          <p:nvPr/>
        </p:nvSpPr>
        <p:spPr bwMode="auto">
          <a:xfrm>
            <a:off x="457200" y="2080778"/>
            <a:ext cx="8256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Como funciona a Compensação Financeira?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DOS PREJUÍZOS JÁ ACUMULADOS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endParaRPr lang="pt-BR" dirty="0"/>
          </a:p>
          <a:p>
            <a:pPr marL="109537" indent="0">
              <a:buNone/>
            </a:pPr>
            <a:endParaRPr lang="pt-BR" dirty="0"/>
          </a:p>
          <a:p>
            <a:pPr marL="109537" indent="0">
              <a:buNone/>
            </a:pPr>
            <a:endParaRPr lang="pt-BR" dirty="0"/>
          </a:p>
          <a:p>
            <a:pPr marL="109537" indent="0">
              <a:buNone/>
            </a:pPr>
            <a:endParaRPr lang="pt-BR" dirty="0"/>
          </a:p>
          <a:p>
            <a:pPr marL="109537" indent="0">
              <a:buNone/>
            </a:pPr>
            <a:endParaRPr lang="pt-BR" dirty="0"/>
          </a:p>
          <a:p>
            <a:pPr marL="109537" indent="0">
              <a:buNone/>
            </a:pPr>
            <a:endParaRPr lang="pt-BR" dirty="0"/>
          </a:p>
          <a:p>
            <a:pPr marL="109537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40405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069975"/>
            <a:ext cx="8756526" cy="5904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0016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069975"/>
            <a:ext cx="9144000" cy="5671393"/>
          </a:xfrm>
          <a:prstGeom prst="rect">
            <a:avLst/>
          </a:prstGeom>
        </p:spPr>
      </p:pic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0082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674" y="1069976"/>
            <a:ext cx="8655798" cy="5788024"/>
          </a:xfrm>
          <a:prstGeom prst="rect">
            <a:avLst/>
          </a:prstGeom>
        </p:spPr>
      </p:pic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98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z="3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6493" y="1676400"/>
            <a:ext cx="8229600" cy="4324350"/>
          </a:xfrm>
        </p:spPr>
        <p:txBody>
          <a:bodyPr/>
          <a:lstStyle/>
          <a:p>
            <a:pPr marL="109537" indent="0" algn="ctr">
              <a:buNone/>
            </a:pPr>
            <a:r>
              <a:rPr lang="pt-BR" dirty="0"/>
              <a:t>OBRIGADO PELA ATENÇÃO!</a:t>
            </a:r>
          </a:p>
          <a:p>
            <a:pPr marL="109537" indent="0">
              <a:buNone/>
            </a:pPr>
            <a:endParaRPr lang="pt-BR" dirty="0"/>
          </a:p>
          <a:p>
            <a:pPr marL="109537" indent="0">
              <a:buNone/>
            </a:pPr>
            <a:r>
              <a:rPr lang="pt-BR" dirty="0"/>
              <a:t>- FLÁVIO HENRIQUE MAGALHÃES LIMA</a:t>
            </a:r>
          </a:p>
          <a:p>
            <a:pPr marL="109537" indent="0" algn="just">
              <a:buNone/>
            </a:pPr>
            <a:r>
              <a:rPr lang="pt-BR" sz="1800" dirty="0"/>
              <a:t>VICE-PREFEITO DE PAULO AFONSO/BA</a:t>
            </a:r>
          </a:p>
          <a:p>
            <a:pPr algn="just"/>
            <a:endParaRPr lang="pt-BR" sz="2200" dirty="0"/>
          </a:p>
          <a:p>
            <a:pPr algn="just"/>
            <a:endParaRPr lang="pt-BR" sz="2200" dirty="0"/>
          </a:p>
          <a:p>
            <a:pPr marL="109537" indent="0" algn="just">
              <a:buNone/>
            </a:pPr>
            <a:endParaRPr lang="pt-BR" sz="2200" dirty="0"/>
          </a:p>
          <a:p>
            <a:pPr algn="just">
              <a:buFontTx/>
              <a:buChar char="-"/>
            </a:pPr>
            <a:r>
              <a:rPr lang="pt-BR" sz="2200" dirty="0"/>
              <a:t>CONTATOS: </a:t>
            </a:r>
          </a:p>
          <a:p>
            <a:pPr marL="109537" indent="0" algn="just">
              <a:buNone/>
            </a:pPr>
            <a:r>
              <a:rPr lang="pt-BR" sz="2200" dirty="0" err="1"/>
              <a:t>Email</a:t>
            </a:r>
            <a:r>
              <a:rPr lang="pt-BR" sz="2200" dirty="0"/>
              <a:t>: </a:t>
            </a:r>
            <a:r>
              <a:rPr lang="pt-BR" sz="2200" i="1" dirty="0">
                <a:hlinkClick r:id="rId2"/>
              </a:rPr>
              <a:t>flaviohenriquelima@hotmail.com</a:t>
            </a:r>
            <a:endParaRPr lang="pt-BR" sz="2200" i="1" dirty="0"/>
          </a:p>
          <a:p>
            <a:pPr marL="109537" indent="0" algn="just">
              <a:buNone/>
            </a:pPr>
            <a:r>
              <a:rPr lang="pt-BR" sz="2200" dirty="0"/>
              <a:t>Fone: (75)98870-1276 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260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11188" y="1484313"/>
            <a:ext cx="7921625" cy="3239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4000" b="1" dirty="0">
                <a:latin typeface="Arial" charset="0"/>
              </a:rPr>
              <a:t>Histórico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3500" b="1" dirty="0">
                <a:latin typeface="Arial" charset="0"/>
              </a:rPr>
              <a:t>Constituição Federal – art. 20, § 1</a:t>
            </a:r>
            <a:r>
              <a:rPr lang="pt-BR" sz="3500" b="1" u="sng" baseline="30000" dirty="0">
                <a:latin typeface="Arial" charset="0"/>
              </a:rPr>
              <a:t>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dirty="0">
                <a:latin typeface="Arial" charset="0"/>
              </a:rPr>
              <a:t>Assegurou aos Estados, ao Distrito Federal, aos Municípios e aos órgãos da administração direta da União, participação no resultado ou </a:t>
            </a:r>
            <a:r>
              <a:rPr lang="pt-BR" b="1" dirty="0">
                <a:latin typeface="Arial" charset="0"/>
              </a:rPr>
              <a:t>compensação financeira</a:t>
            </a:r>
            <a:r>
              <a:rPr lang="pt-BR" dirty="0">
                <a:latin typeface="Arial" charset="0"/>
              </a:rPr>
              <a:t> pelo resultado da exploração de recursos hídricos para fins de geração de energia elétrica.</a:t>
            </a:r>
            <a:r>
              <a:rPr lang="pt-BR" sz="2600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5886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11188" y="1484313"/>
            <a:ext cx="7921625" cy="45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4000" b="1">
                <a:latin typeface="Arial" charset="0"/>
              </a:rPr>
              <a:t>Histórico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3500" b="1">
                <a:latin typeface="Arial" charset="0"/>
              </a:rPr>
              <a:t>Lei Federal 7.990/89*</a:t>
            </a:r>
            <a:endParaRPr lang="pt-BR" sz="3500" b="1" u="sng" baseline="30000">
              <a:latin typeface="Arial" charset="0"/>
            </a:endParaRP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>
                <a:latin typeface="Arial" charset="0"/>
              </a:rPr>
              <a:t>Institui a Compensação Financeira aos Estados, Distrito Federal e Municípios cujas áreas tenham sido afetadas ou venham ser afetadas por reservatórios de aproveitamentos hidrelétricos. 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t-BR" sz="2600" b="1">
                <a:latin typeface="Arial" charset="0"/>
              </a:rPr>
              <a:t>* Alterada pelas Leis 9.648/98 e 9.984/00</a:t>
            </a:r>
          </a:p>
        </p:txBody>
      </p:sp>
    </p:spTree>
    <p:extLst>
      <p:ext uri="{BB962C8B-B14F-4D97-AF65-F5344CB8AC3E}">
        <p14:creationId xmlns:p14="http://schemas.microsoft.com/office/powerpoint/2010/main" val="2403845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611188" y="1484313"/>
            <a:ext cx="7921625" cy="45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4000" b="1">
                <a:latin typeface="Arial" charset="0"/>
              </a:rPr>
              <a:t>Histórico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3500" b="1">
                <a:latin typeface="Arial" charset="0"/>
              </a:rPr>
              <a:t>Lei Federal 8.001/91*</a:t>
            </a:r>
            <a:endParaRPr lang="pt-BR" sz="3500" b="1" u="sng" baseline="30000">
              <a:latin typeface="Arial" charset="0"/>
            </a:endParaRP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>
                <a:latin typeface="Arial" charset="0"/>
              </a:rPr>
              <a:t>Define os percentuais de distribuição da Compensação Financeira de que trata a Lei nº 7.990, de 28 de dezembro de 1989, e dá outras providências.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t-BR" sz="2600" b="1">
                <a:latin typeface="Arial" charset="0"/>
              </a:rPr>
              <a:t>*Alterada pelas Leis 9.433/97, 9.993/00 e 9.984/00</a:t>
            </a:r>
            <a:r>
              <a:rPr lang="pt-BR" sz="26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02928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584" y="1170286"/>
            <a:ext cx="8229600" cy="1066800"/>
          </a:xfrm>
        </p:spPr>
        <p:txBody>
          <a:bodyPr/>
          <a:lstStyle/>
          <a:p>
            <a:pPr algn="ctr"/>
            <a:r>
              <a:rPr lang="pt-BR" dirty="0"/>
              <a:t>CFURH – FORMA DE CÁLCULO</a:t>
            </a:r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sz="1800" dirty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sz="2000" dirty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dirty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dirty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dirty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dirty="0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000" b="1" dirty="0">
              <a:solidFill>
                <a:srgbClr val="003300">
                  <a:lumMod val="90000"/>
                  <a:lumOff val="10000"/>
                </a:srgbClr>
              </a:solidFill>
              <a:latin typeface="Trebuchet MS"/>
            </a:endParaRPr>
          </a:p>
        </p:txBody>
      </p:sp>
      <p:sp>
        <p:nvSpPr>
          <p:cNvPr id="35843" name="Espaço Reservado para Número de Slide 1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300"/>
              </a:spcBef>
              <a:buClr>
                <a:srgbClr val="E66C7D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E66C7D"/>
              </a:buClr>
              <a:buFont typeface="Georgia" panose="02040502050405020303" pitchFamily="18" charset="0"/>
              <a:buChar char="▫"/>
              <a:defRPr sz="2000">
                <a:solidFill>
                  <a:srgbClr val="E66C7D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E66C7D"/>
              </a:buClr>
              <a:buFont typeface="Georgia" panose="02040502050405020303" pitchFamily="18" charset="0"/>
              <a:buChar char="▫"/>
              <a:defRPr sz="2000">
                <a:solidFill>
                  <a:srgbClr val="E66C7D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E66C7D"/>
              </a:buClr>
              <a:buFont typeface="Georgia" panose="02040502050405020303" pitchFamily="18" charset="0"/>
              <a:buChar char="▫"/>
              <a:defRPr sz="2000">
                <a:solidFill>
                  <a:srgbClr val="E66C7D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E66C7D"/>
              </a:buClr>
              <a:buFont typeface="Georgia" panose="02040502050405020303" pitchFamily="18" charset="0"/>
              <a:buChar char="▫"/>
              <a:defRPr sz="2000">
                <a:solidFill>
                  <a:srgbClr val="E66C7D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E66C7D"/>
              </a:buClr>
              <a:buFont typeface="Georgia" panose="02040502050405020303" pitchFamily="18" charset="0"/>
              <a:buChar char="▫"/>
              <a:defRPr sz="2000">
                <a:solidFill>
                  <a:srgbClr val="E66C7D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E89DB84-13D4-4497-805D-0C52A256338B}" type="slidenum">
              <a:rPr lang="en-US" sz="1800" smtClean="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35846" name="Picture 2" descr="\\Ana_paula\trabalho\AMUSUH 2009\LOGO\Logo AMUSUH  Papel 02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323303"/>
            <a:ext cx="8555038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985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251520" y="2420888"/>
            <a:ext cx="8712968" cy="164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2800" b="1" dirty="0">
                <a:latin typeface="Arial" charset="0"/>
              </a:rPr>
              <a:t>TAR – </a:t>
            </a:r>
            <a:r>
              <a:rPr lang="pt-BR" sz="2800" dirty="0">
                <a:latin typeface="Arial" charset="0"/>
              </a:rPr>
              <a:t>Fixada com base no preço médio de venda da energia para as distribuidoras </a:t>
            </a:r>
            <a:r>
              <a:rPr lang="pt-BR" sz="2800" u="sng" dirty="0">
                <a:latin typeface="Arial" charset="0"/>
              </a:rPr>
              <a:t>excluindo</a:t>
            </a:r>
            <a:r>
              <a:rPr lang="pt-BR" sz="2800" dirty="0">
                <a:latin typeface="Arial" charset="0"/>
              </a:rPr>
              <a:t> encargos setoriais, tributos e custos de transmissão da energia.</a:t>
            </a:r>
          </a:p>
        </p:txBody>
      </p:sp>
    </p:spTree>
    <p:extLst>
      <p:ext uri="{BB962C8B-B14F-4D97-AF65-F5344CB8AC3E}">
        <p14:creationId xmlns:p14="http://schemas.microsoft.com/office/powerpoint/2010/main" val="121813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TAR – RESOLUÇÃO 66/2001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just">
              <a:buNone/>
            </a:pPr>
            <a:r>
              <a:rPr lang="pt-BR" dirty="0"/>
              <a:t>- Estabeleceu que a TAR será reajustada anualmente com base em indicador econômico ajustado às especificidades dos serviços de energia elétrica a ser determinado pela ANEEL</a:t>
            </a:r>
          </a:p>
          <a:p>
            <a:pPr marL="109537" indent="0">
              <a:buNone/>
            </a:pPr>
            <a:endParaRPr lang="pt-BR" dirty="0"/>
          </a:p>
          <a:p>
            <a:pPr marL="109537" indent="0" algn="just">
              <a:buNone/>
            </a:pPr>
            <a:r>
              <a:rPr lang="pt-BR" dirty="0"/>
              <a:t>- Além disso, também estabeleceu que o valor da TAR seja revisto a cada 4 anos</a:t>
            </a:r>
          </a:p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70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TAR – SÉRIE HISTÓRICA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7140A-8E1C-48CA-8878-95099F144667}" type="datetime1">
              <a:rPr lang="pt-BR" smtClean="0">
                <a:solidFill>
                  <a:srgbClr val="60B5CC"/>
                </a:solidFill>
              </a:rPr>
              <a:pPr>
                <a:defRPr/>
              </a:pPr>
              <a:t>06/07/2017</a:t>
            </a:fld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srgbClr val="60B5CC"/>
                </a:solidFill>
              </a:rPr>
              <a:t>Reunião Técnica - 31 de Março de 2009 - AMUSUH</a:t>
            </a:r>
            <a:endParaRPr lang="en-US" dirty="0">
              <a:solidFill>
                <a:srgbClr val="60B5CC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BB0B6-1D35-4FB5-995E-5FA9E1FB926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872850"/>
              </p:ext>
            </p:extLst>
          </p:nvPr>
        </p:nvGraphicFramePr>
        <p:xfrm>
          <a:off x="-540568" y="2203342"/>
          <a:ext cx="10225136" cy="485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Document" r:id="rId3" imgW="6931597" imgH="1878187" progId="Word.Document.12">
                  <p:embed/>
                </p:oleObj>
              </mc:Choice>
              <mc:Fallback>
                <p:oleObj name="Document" r:id="rId3" imgW="6931597" imgH="187818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540568" y="2203342"/>
                        <a:ext cx="10225136" cy="4858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84185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Urbano">
  <a:themeElements>
    <a:clrScheme name="Personalizada 2">
      <a:dk1>
        <a:sysClr val="windowText" lastClr="000000"/>
      </a:dk1>
      <a:lt1>
        <a:sysClr val="window" lastClr="FFFFFF"/>
      </a:lt1>
      <a:dk2>
        <a:srgbClr val="003300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10095</TotalTime>
  <Words>946</Words>
  <Application>Microsoft Office PowerPoint</Application>
  <PresentationFormat>Apresentação na tela (4:3)</PresentationFormat>
  <Paragraphs>178</Paragraphs>
  <Slides>27</Slides>
  <Notes>2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5" baseType="lpstr">
      <vt:lpstr>Arial</vt:lpstr>
      <vt:lpstr>Calibri</vt:lpstr>
      <vt:lpstr>Georgia</vt:lpstr>
      <vt:lpstr>Times</vt:lpstr>
      <vt:lpstr>Trebuchet MS</vt:lpstr>
      <vt:lpstr>Wingdings 2</vt:lpstr>
      <vt:lpstr>2_Urbano</vt:lpstr>
      <vt:lpstr>Document</vt:lpstr>
      <vt:lpstr>PERDAS DA CFURH DOS MUNICÍPIOS SEDES DE USINAS E ALAGADOS BRASÍLIA – JULHO/2017</vt:lpstr>
      <vt:lpstr>CFURH</vt:lpstr>
      <vt:lpstr>Apresentação do PowerPoint</vt:lpstr>
      <vt:lpstr>Apresentação do PowerPoint</vt:lpstr>
      <vt:lpstr>Apresentação do PowerPoint</vt:lpstr>
      <vt:lpstr>CFURH – FORMA DE CÁLCULO</vt:lpstr>
      <vt:lpstr>Apresentação do PowerPoint</vt:lpstr>
      <vt:lpstr>TAR – RESOLUÇÃO 66/2001</vt:lpstr>
      <vt:lpstr>TAR – SÉRIE HISTÓRICA</vt:lpstr>
      <vt:lpstr>LEI 12.783/2013</vt:lpstr>
      <vt:lpstr>Apresentação do PowerPoint</vt:lpstr>
      <vt:lpstr>EXISTEM ALTERNATIVAS?</vt:lpstr>
      <vt:lpstr>O PLC 315/2009</vt:lpstr>
      <vt:lpstr>Apresentação do PowerPoint</vt:lpstr>
      <vt:lpstr>A PORTARIA INTERMINISTERIAL 580 MME/MF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DOS PREJUÍZOS JÁ ACUMULADOS 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Empresa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Assembleia da ANAMUP</dc:title>
  <dc:creator>Nome</dc:creator>
  <cp:lastModifiedBy>Thiago Colucci Alves</cp:lastModifiedBy>
  <cp:revision>623</cp:revision>
  <cp:lastPrinted>2016-02-15T21:06:52Z</cp:lastPrinted>
  <dcterms:created xsi:type="dcterms:W3CDTF">2011-12-08T13:34:30Z</dcterms:created>
  <dcterms:modified xsi:type="dcterms:W3CDTF">2017-07-06T12:54:26Z</dcterms:modified>
</cp:coreProperties>
</file>